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315" r:id="rId19"/>
    <p:sldId id="316" r:id="rId20"/>
    <p:sldId id="317" r:id="rId21"/>
    <p:sldId id="318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9" r:id="rId36"/>
    <p:sldId id="300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301" r:id="rId49"/>
    <p:sldId id="298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20" r:id="rId64"/>
    <p:sldId id="324" r:id="rId65"/>
    <p:sldId id="319" r:id="rId66"/>
    <p:sldId id="322" r:id="rId67"/>
    <p:sldId id="321" r:id="rId68"/>
    <p:sldId id="323" r:id="rId69"/>
    <p:sldId id="326" r:id="rId70"/>
    <p:sldId id="325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8934"/>
    <a:srgbClr val="00AD16"/>
    <a:srgbClr val="3C2C10"/>
    <a:srgbClr val="000000"/>
    <a:srgbClr val="FF0200"/>
    <a:srgbClr val="00FDFF"/>
    <a:srgbClr val="BAFF00"/>
    <a:srgbClr val="C700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F5EC2D-33A2-C64F-AFB8-109124F4B051}" v="9" dt="2023-11-06T19:57:39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0" autoAdjust="0"/>
    <p:restoredTop sz="90952"/>
  </p:normalViewPr>
  <p:slideViewPr>
    <p:cSldViewPr>
      <p:cViewPr varScale="1">
        <p:scale>
          <a:sx n="116" d="100"/>
          <a:sy n="116" d="100"/>
        </p:scale>
        <p:origin x="20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zear, Ross" userId="b7a7498c-40ee-4535-9e46-5a2928dc5b62" providerId="ADAL" clId="{5FF5EC2D-33A2-C64F-AFB8-109124F4B051}"/>
    <pc:docChg chg="custSel addSld modSld">
      <pc:chgData name="Lazear, Ross" userId="b7a7498c-40ee-4535-9e46-5a2928dc5b62" providerId="ADAL" clId="{5FF5EC2D-33A2-C64F-AFB8-109124F4B051}" dt="2023-11-06T19:57:39.680" v="56" actId="1076"/>
      <pc:docMkLst>
        <pc:docMk/>
      </pc:docMkLst>
      <pc:sldChg chg="addSp delSp modSp new mod">
        <pc:chgData name="Lazear, Ross" userId="b7a7498c-40ee-4535-9e46-5a2928dc5b62" providerId="ADAL" clId="{5FF5EC2D-33A2-C64F-AFB8-109124F4B051}" dt="2023-11-06T19:56:58.666" v="10" actId="14100"/>
        <pc:sldMkLst>
          <pc:docMk/>
          <pc:sldMk cId="664282036" sldId="325"/>
        </pc:sldMkLst>
        <pc:spChg chg="del">
          <ac:chgData name="Lazear, Ross" userId="b7a7498c-40ee-4535-9e46-5a2928dc5b62" providerId="ADAL" clId="{5FF5EC2D-33A2-C64F-AFB8-109124F4B051}" dt="2023-11-06T19:56:19.248" v="1" actId="478"/>
          <ac:spMkLst>
            <pc:docMk/>
            <pc:sldMk cId="664282036" sldId="325"/>
            <ac:spMk id="2" creationId="{68DC3566-ED4C-E3D7-0B3C-6B5B6F7AD75D}"/>
          </ac:spMkLst>
        </pc:spChg>
        <pc:spChg chg="del">
          <ac:chgData name="Lazear, Ross" userId="b7a7498c-40ee-4535-9e46-5a2928dc5b62" providerId="ADAL" clId="{5FF5EC2D-33A2-C64F-AFB8-109124F4B051}" dt="2023-11-06T19:56:21.117" v="2" actId="478"/>
          <ac:spMkLst>
            <pc:docMk/>
            <pc:sldMk cId="664282036" sldId="325"/>
            <ac:spMk id="3" creationId="{47CE236A-9827-77A6-8968-A1BBBFA45B89}"/>
          </ac:spMkLst>
        </pc:spChg>
        <pc:picChg chg="add mod">
          <ac:chgData name="Lazear, Ross" userId="b7a7498c-40ee-4535-9e46-5a2928dc5b62" providerId="ADAL" clId="{5FF5EC2D-33A2-C64F-AFB8-109124F4B051}" dt="2023-11-06T19:56:58.666" v="10" actId="14100"/>
          <ac:picMkLst>
            <pc:docMk/>
            <pc:sldMk cId="664282036" sldId="325"/>
            <ac:picMk id="1026" creationId="{00938B54-E5C0-88AB-891B-3BD950026F91}"/>
          </ac:picMkLst>
        </pc:picChg>
      </pc:sldChg>
      <pc:sldChg chg="addSp delSp modSp new mod">
        <pc:chgData name="Lazear, Ross" userId="b7a7498c-40ee-4535-9e46-5a2928dc5b62" providerId="ADAL" clId="{5FF5EC2D-33A2-C64F-AFB8-109124F4B051}" dt="2023-11-06T19:57:39.680" v="56" actId="1076"/>
        <pc:sldMkLst>
          <pc:docMk/>
          <pc:sldMk cId="2938531515" sldId="326"/>
        </pc:sldMkLst>
        <pc:spChg chg="del">
          <ac:chgData name="Lazear, Ross" userId="b7a7498c-40ee-4535-9e46-5a2928dc5b62" providerId="ADAL" clId="{5FF5EC2D-33A2-C64F-AFB8-109124F4B051}" dt="2023-11-06T19:56:30.614" v="5" actId="478"/>
          <ac:spMkLst>
            <pc:docMk/>
            <pc:sldMk cId="2938531515" sldId="326"/>
            <ac:spMk id="2" creationId="{BC1C67DB-7637-AACE-34FD-6EACB2B0B533}"/>
          </ac:spMkLst>
        </pc:spChg>
        <pc:spChg chg="del">
          <ac:chgData name="Lazear, Ross" userId="b7a7498c-40ee-4535-9e46-5a2928dc5b62" providerId="ADAL" clId="{5FF5EC2D-33A2-C64F-AFB8-109124F4B051}" dt="2023-11-06T19:56:32.589" v="6" actId="478"/>
          <ac:spMkLst>
            <pc:docMk/>
            <pc:sldMk cId="2938531515" sldId="326"/>
            <ac:spMk id="3" creationId="{71342670-B530-1C46-84C6-687E9E73F028}"/>
          </ac:spMkLst>
        </pc:spChg>
        <pc:spChg chg="add mod">
          <ac:chgData name="Lazear, Ross" userId="b7a7498c-40ee-4535-9e46-5a2928dc5b62" providerId="ADAL" clId="{5FF5EC2D-33A2-C64F-AFB8-109124F4B051}" dt="2023-11-06T19:57:33.932" v="55" actId="1076"/>
          <ac:spMkLst>
            <pc:docMk/>
            <pc:sldMk cId="2938531515" sldId="326"/>
            <ac:spMk id="4" creationId="{BC258F8C-74CB-3A8F-CF43-FFD6566F9D42}"/>
          </ac:spMkLst>
        </pc:spChg>
        <pc:picChg chg="add mod">
          <ac:chgData name="Lazear, Ross" userId="b7a7498c-40ee-4535-9e46-5a2928dc5b62" providerId="ADAL" clId="{5FF5EC2D-33A2-C64F-AFB8-109124F4B051}" dt="2023-11-06T19:57:39.680" v="56" actId="1076"/>
          <ac:picMkLst>
            <pc:docMk/>
            <pc:sldMk cId="2938531515" sldId="326"/>
            <ac:picMk id="2050" creationId="{421917B5-7B80-E43E-3075-9DE35003718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717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17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B1A728-8429-AC46-A540-D6893DBBA4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37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DB3620-62F4-3C4D-AC5B-715ABFBBA27D}" type="slidenum">
              <a:rPr lang="en-US"/>
              <a:pPr/>
              <a:t>1</a:t>
            </a:fld>
            <a:endParaRPr lang="en-US"/>
          </a:p>
        </p:txBody>
      </p:sp>
      <p:sp>
        <p:nvSpPr>
          <p:cNvPr id="81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EF98F3-A86F-704B-96B0-62AE06E39A86}" type="slidenum">
              <a:rPr lang="en-US"/>
              <a:pPr/>
              <a:t>10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57C5A-49C2-A144-9B83-C1B2E940A8E3}" type="slidenum">
              <a:rPr lang="en-US"/>
              <a:pPr/>
              <a:t>11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A0F00-F6C8-1942-A677-82A9791F5EB6}" type="slidenum">
              <a:rPr lang="en-US"/>
              <a:pPr/>
              <a:t>12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41E7C-5629-DA49-A467-2349AF01740D}" type="slidenum">
              <a:rPr lang="en-US"/>
              <a:pPr/>
              <a:t>13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AAF7CA-9FF6-3340-819E-0C6A3E7D6A02}" type="slidenum">
              <a:rPr lang="en-US"/>
              <a:pPr/>
              <a:t>14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07C46F-4B95-6A45-B226-E10359F6B649}" type="slidenum">
              <a:rPr lang="en-US"/>
              <a:pPr/>
              <a:t>15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FE88B9-9963-D34D-8A5D-2DB726566809}" type="slidenum">
              <a:rPr lang="en-US"/>
              <a:pPr/>
              <a:t>16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EE88FF-2FB6-5748-BA2B-7E3F27A4837B}" type="slidenum">
              <a:rPr lang="en-US"/>
              <a:pPr/>
              <a:t>17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6B9814-4751-914E-93C4-4CF28B2B0B0E}" type="slidenum">
              <a:rPr lang="en-US"/>
              <a:pPr/>
              <a:t>22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1A1CB0-BC04-FC4C-8B80-A5C0601EDEF7}" type="slidenum">
              <a:rPr lang="en-US"/>
              <a:pPr/>
              <a:t>23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698162-6329-3F4B-BD87-C6969E7F1156}" type="slidenum">
              <a:rPr lang="en-US"/>
              <a:pPr/>
              <a:t>2</a:t>
            </a:fld>
            <a:endParaRPr lang="en-US"/>
          </a:p>
        </p:txBody>
      </p:sp>
      <p:sp>
        <p:nvSpPr>
          <p:cNvPr id="92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CCBB9-0B71-8742-82BA-3801C4386A6B}" type="slidenum">
              <a:rPr lang="en-US"/>
              <a:pPr/>
              <a:t>24</a:t>
            </a:fld>
            <a:endParaRPr lang="en-US"/>
          </a:p>
        </p:txBody>
      </p:sp>
      <p:sp>
        <p:nvSpPr>
          <p:cNvPr id="440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D475B-8279-DA4E-990C-914BC3B7E205}" type="slidenum">
              <a:rPr lang="en-US"/>
              <a:pPr/>
              <a:t>25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6B69CA-FD2B-8246-BE21-153C3F759C32}" type="slidenum">
              <a:rPr lang="en-US"/>
              <a:pPr/>
              <a:t>26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D31ACC-01D8-754B-92D8-244B33F12C7D}" type="slidenum">
              <a:rPr lang="en-US"/>
              <a:pPr/>
              <a:t>27</a:t>
            </a:fld>
            <a:endParaRPr lang="en-US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F268FE-3E1B-9543-9CD3-C43613FAC5D9}" type="slidenum">
              <a:rPr lang="en-US"/>
              <a:pPr/>
              <a:t>28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E8E41-2495-194D-826B-0EC43CC7B826}" type="slidenum">
              <a:rPr lang="en-US"/>
              <a:pPr/>
              <a:t>29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92A5F-28B6-BF4B-B2C7-C52BA28DBE14}" type="slidenum">
              <a:rPr lang="en-US"/>
              <a:pPr/>
              <a:t>30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DE8C3C-0EE2-114C-91E0-1171401F4D79}" type="slidenum">
              <a:rPr lang="en-US"/>
              <a:pPr/>
              <a:t>31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20B9D-F545-C64C-A43F-122C77A44B21}" type="slidenum">
              <a:rPr lang="en-US"/>
              <a:pPr/>
              <a:t>32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20B9D-F545-C64C-A43F-122C77A44B21}" type="slidenum">
              <a:rPr lang="en-US"/>
              <a:pPr/>
              <a:t>48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4AB7D-9A5D-5E46-91FF-34FDA4629ACE}" type="slidenum">
              <a:rPr lang="en-US"/>
              <a:pPr/>
              <a:t>3</a:t>
            </a:fld>
            <a:endParaRPr lang="en-US"/>
          </a:p>
        </p:txBody>
      </p:sp>
      <p:sp>
        <p:nvSpPr>
          <p:cNvPr id="102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20B9D-F545-C64C-A43F-122C77A44B21}" type="slidenum">
              <a:rPr lang="en-US"/>
              <a:pPr/>
              <a:t>63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20B9D-F545-C64C-A43F-122C77A44B21}" type="slidenum">
              <a:rPr lang="en-US"/>
              <a:pPr/>
              <a:t>64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20B9D-F545-C64C-A43F-122C77A44B21}" type="slidenum">
              <a:rPr lang="en-US"/>
              <a:pPr/>
              <a:t>66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20B9D-F545-C64C-A43F-122C77A44B21}" type="slidenum">
              <a:rPr lang="en-US"/>
              <a:pPr/>
              <a:t>68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5CFB5-9ACA-5945-B850-383A15825165}" type="slidenum">
              <a:rPr lang="en-US"/>
              <a:pPr/>
              <a:t>4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E41841-9CC7-164F-8472-367220F15F5C}" type="slidenum">
              <a:rPr lang="en-US"/>
              <a:pPr/>
              <a:t>5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D4DC6A-BCF6-2D4C-BB8A-9107C6B1EB24}" type="slidenum">
              <a:rPr lang="en-US"/>
              <a:pPr/>
              <a:t>6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69B3D6-C7C1-9148-82A3-46F969C12079}" type="slidenum">
              <a:rPr lang="en-US"/>
              <a:pPr/>
              <a:t>7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4F40E6-3F43-CF4E-8510-A3742DE281B4}" type="slidenum">
              <a:rPr lang="en-US"/>
              <a:pPr/>
              <a:t>8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08223-751A-2F42-AEF8-DE7D00B84514}" type="slidenum">
              <a:rPr lang="en-US"/>
              <a:pPr/>
              <a:t>9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5093B47-523C-F442-825D-EC8121D77C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616374C-5D72-584E-8607-ADF0B95480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E276A7E-E472-554E-ADB2-0B37A261CE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3052FBE-C02F-3943-8012-DB29626F2E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8914AC-DEED-7A45-B4A8-189E55BBF7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B8920DC-C42E-D644-9E0E-DEC2D541EC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F3F07A-2E20-4845-9691-4553B43A0C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DF123E-BCBB-F647-A2B8-A197BE96849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CE538E-5404-6149-848C-556BA72A962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17C9A5D-943C-AC4F-A43F-5399CB3626D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D4BDDB-8CA1-2945-BB4E-58139973A5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34343"/>
            </a:gs>
            <a:gs pos="100000">
              <a:srgbClr val="1C1D5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2698F65-9E6A-4B45-9F21-EC3B8D1295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google.com/maps?q=magnolia,+il&amp;hl=en&amp;ll=41.113245,-89.213533&amp;spn=0.049469,0.089607&amp;sll=41.11512,-89.223318&amp;sspn=0.049468,0.089607&amp;t=h&amp;hnear=Magnolia,+Putnam,+Illinois&amp;z=14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600">
                <a:latin typeface="Palatino" charset="0"/>
              </a:rPr>
              <a:t>Severe Weather and Storm Chasing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2800">
                <a:solidFill>
                  <a:schemeClr val="bg1"/>
                </a:solidFill>
                <a:latin typeface="Palatino" charset="0"/>
              </a:rPr>
              <a:t>UFSP 100</a:t>
            </a:r>
          </a:p>
          <a:p>
            <a:r>
              <a:rPr lang="en-US" sz="2800">
                <a:solidFill>
                  <a:schemeClr val="bg1"/>
                </a:solidFill>
                <a:latin typeface="Palatino" charset="0"/>
              </a:rPr>
              <a:t>Ross A. Lazear</a:t>
            </a:r>
            <a:endParaRPr lang="en-US">
              <a:solidFill>
                <a:schemeClr val="bg1"/>
              </a:solidFill>
              <a:latin typeface="Palatino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 l="28999" r="33000"/>
          <a:stretch>
            <a:fillRect/>
          </a:stretch>
        </p:blipFill>
        <p:spPr bwMode="auto">
          <a:xfrm>
            <a:off x="5791200" y="914400"/>
            <a:ext cx="28956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781800" y="3352800"/>
            <a:ext cx="60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200"/>
                </a:solidFill>
                <a:latin typeface="Palatino" charset="0"/>
              </a:rPr>
              <a:t>L</a:t>
            </a:r>
            <a:endParaRPr lang="en-US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6400800" y="3048000"/>
            <a:ext cx="1295400" cy="1295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3" name="AutoShape 5"/>
          <p:cNvSpPr>
            <a:spLocks noChangeArrowheads="1"/>
          </p:cNvSpPr>
          <p:nvPr/>
        </p:nvSpPr>
        <p:spPr bwMode="auto">
          <a:xfrm flipV="1">
            <a:off x="6216650" y="3654425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4" name="AutoShape 6"/>
          <p:cNvSpPr>
            <a:spLocks noChangeArrowheads="1"/>
          </p:cNvSpPr>
          <p:nvPr/>
        </p:nvSpPr>
        <p:spPr bwMode="auto">
          <a:xfrm>
            <a:off x="7496175" y="347345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5" name="AutoShape 7"/>
          <p:cNvSpPr>
            <a:spLocks noChangeArrowheads="1"/>
          </p:cNvSpPr>
          <p:nvPr/>
        </p:nvSpPr>
        <p:spPr bwMode="auto">
          <a:xfrm rot="-5400000">
            <a:off x="6764338" y="28971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6" name="AutoShape 8"/>
          <p:cNvSpPr>
            <a:spLocks noChangeArrowheads="1"/>
          </p:cNvSpPr>
          <p:nvPr/>
        </p:nvSpPr>
        <p:spPr bwMode="auto">
          <a:xfrm rot="5400000" flipH="1">
            <a:off x="6873876" y="4165600"/>
            <a:ext cx="381000" cy="33972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  <a:noFill/>
          <a:ln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Why “Tornado Alley”?</a:t>
            </a:r>
            <a:endParaRPr lang="en-US"/>
          </a:p>
        </p:txBody>
      </p:sp>
      <p:sp>
        <p:nvSpPr>
          <p:cNvPr id="17421" name="Freeform 13"/>
          <p:cNvSpPr>
            <a:spLocks/>
          </p:cNvSpPr>
          <p:nvPr/>
        </p:nvSpPr>
        <p:spPr bwMode="auto">
          <a:xfrm>
            <a:off x="5791200" y="2590800"/>
            <a:ext cx="554038" cy="2286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2" name="Freeform 14"/>
          <p:cNvSpPr>
            <a:spLocks/>
          </p:cNvSpPr>
          <p:nvPr/>
        </p:nvSpPr>
        <p:spPr bwMode="auto">
          <a:xfrm>
            <a:off x="5770563" y="4548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3" name="Freeform 15"/>
          <p:cNvSpPr>
            <a:spLocks/>
          </p:cNvSpPr>
          <p:nvPr/>
        </p:nvSpPr>
        <p:spPr bwMode="auto">
          <a:xfrm>
            <a:off x="5846763" y="3405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4" name="Freeform 16"/>
          <p:cNvSpPr>
            <a:spLocks/>
          </p:cNvSpPr>
          <p:nvPr/>
        </p:nvSpPr>
        <p:spPr bwMode="auto">
          <a:xfrm>
            <a:off x="5856288" y="3919538"/>
            <a:ext cx="554037" cy="27146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6" name="Freeform 18"/>
          <p:cNvSpPr>
            <a:spLocks/>
          </p:cNvSpPr>
          <p:nvPr/>
        </p:nvSpPr>
        <p:spPr bwMode="auto">
          <a:xfrm rot="20537933" flipH="1">
            <a:off x="7620000" y="4419600"/>
            <a:ext cx="76200" cy="17526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96" y="1152"/>
              </a:cxn>
              <a:cxn ang="0">
                <a:pos x="192" y="672"/>
              </a:cxn>
              <a:cxn ang="0">
                <a:pos x="192" y="432"/>
              </a:cxn>
              <a:cxn ang="0">
                <a:pos x="144" y="192"/>
              </a:cxn>
              <a:cxn ang="0">
                <a:pos x="96" y="0"/>
              </a:cxn>
            </a:cxnLst>
            <a:rect l="0" t="0" r="r" b="b"/>
            <a:pathLst>
              <a:path w="208" h="1344">
                <a:moveTo>
                  <a:pt x="0" y="1344"/>
                </a:moveTo>
                <a:cubicBezTo>
                  <a:pt x="32" y="1304"/>
                  <a:pt x="64" y="1264"/>
                  <a:pt x="96" y="1152"/>
                </a:cubicBezTo>
                <a:cubicBezTo>
                  <a:pt x="128" y="1040"/>
                  <a:pt x="176" y="792"/>
                  <a:pt x="192" y="672"/>
                </a:cubicBezTo>
                <a:cubicBezTo>
                  <a:pt x="208" y="552"/>
                  <a:pt x="200" y="512"/>
                  <a:pt x="192" y="432"/>
                </a:cubicBezTo>
                <a:cubicBezTo>
                  <a:pt x="184" y="352"/>
                  <a:pt x="160" y="264"/>
                  <a:pt x="144" y="192"/>
                </a:cubicBezTo>
                <a:cubicBezTo>
                  <a:pt x="128" y="120"/>
                  <a:pt x="112" y="60"/>
                  <a:pt x="96" y="0"/>
                </a:cubicBezTo>
              </a:path>
            </a:pathLst>
          </a:custGeom>
          <a:noFill/>
          <a:ln w="76200" cmpd="sng">
            <a:solidFill>
              <a:srgbClr val="00AD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7" name="Freeform 19"/>
          <p:cNvSpPr>
            <a:spLocks/>
          </p:cNvSpPr>
          <p:nvPr/>
        </p:nvSpPr>
        <p:spPr bwMode="auto">
          <a:xfrm>
            <a:off x="7683500" y="3962400"/>
            <a:ext cx="850900" cy="1981200"/>
          </a:xfrm>
          <a:custGeom>
            <a:avLst/>
            <a:gdLst/>
            <a:ahLst/>
            <a:cxnLst>
              <a:cxn ang="0">
                <a:pos x="536" y="1248"/>
              </a:cxn>
              <a:cxn ang="0">
                <a:pos x="440" y="1104"/>
              </a:cxn>
              <a:cxn ang="0">
                <a:pos x="344" y="864"/>
              </a:cxn>
              <a:cxn ang="0">
                <a:pos x="56" y="240"/>
              </a:cxn>
              <a:cxn ang="0">
                <a:pos x="8" y="0"/>
              </a:cxn>
            </a:cxnLst>
            <a:rect l="0" t="0" r="r" b="b"/>
            <a:pathLst>
              <a:path w="536" h="1248">
                <a:moveTo>
                  <a:pt x="536" y="1248"/>
                </a:moveTo>
                <a:cubicBezTo>
                  <a:pt x="504" y="1208"/>
                  <a:pt x="472" y="1168"/>
                  <a:pt x="440" y="1104"/>
                </a:cubicBezTo>
                <a:cubicBezTo>
                  <a:pt x="408" y="1040"/>
                  <a:pt x="408" y="1008"/>
                  <a:pt x="344" y="864"/>
                </a:cubicBezTo>
                <a:cubicBezTo>
                  <a:pt x="280" y="720"/>
                  <a:pt x="112" y="384"/>
                  <a:pt x="56" y="240"/>
                </a:cubicBezTo>
                <a:cubicBezTo>
                  <a:pt x="0" y="96"/>
                  <a:pt x="4" y="48"/>
                  <a:pt x="8" y="0"/>
                </a:cubicBezTo>
              </a:path>
            </a:pathLst>
          </a:custGeom>
          <a:noFill/>
          <a:ln w="76200" cmpd="sng">
            <a:solidFill>
              <a:srgbClr val="00AD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8" name="AutoShape 20"/>
          <p:cNvSpPr>
            <a:spLocks noChangeArrowheads="1"/>
          </p:cNvSpPr>
          <p:nvPr/>
        </p:nvSpPr>
        <p:spPr bwMode="auto">
          <a:xfrm rot="-755492">
            <a:off x="7178675" y="4251325"/>
            <a:ext cx="381000" cy="304800"/>
          </a:xfrm>
          <a:prstGeom prst="triangle">
            <a:avLst>
              <a:gd name="adj" fmla="val 52500"/>
            </a:avLst>
          </a:prstGeom>
          <a:solidFill>
            <a:srgbClr val="00AD16"/>
          </a:solidFill>
          <a:ln w="9525">
            <a:solidFill>
              <a:srgbClr val="00AD1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29" name="AutoShape 21"/>
          <p:cNvSpPr>
            <a:spLocks noChangeArrowheads="1"/>
          </p:cNvSpPr>
          <p:nvPr/>
        </p:nvSpPr>
        <p:spPr bwMode="auto">
          <a:xfrm rot="-755492">
            <a:off x="7467600" y="3733800"/>
            <a:ext cx="381000" cy="304800"/>
          </a:xfrm>
          <a:prstGeom prst="triangle">
            <a:avLst>
              <a:gd name="adj" fmla="val 52500"/>
            </a:avLst>
          </a:prstGeom>
          <a:solidFill>
            <a:srgbClr val="00AD16"/>
          </a:solidFill>
          <a:ln w="9525">
            <a:solidFill>
              <a:srgbClr val="00AD1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2" name="Line 24"/>
          <p:cNvSpPr>
            <a:spLocks noChangeShapeType="1"/>
          </p:cNvSpPr>
          <p:nvPr/>
        </p:nvSpPr>
        <p:spPr bwMode="auto">
          <a:xfrm>
            <a:off x="838200" y="838200"/>
            <a:ext cx="0" cy="5334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3" name="AutoShape 25"/>
          <p:cNvSpPr>
            <a:spLocks noChangeArrowheads="1"/>
          </p:cNvSpPr>
          <p:nvPr/>
        </p:nvSpPr>
        <p:spPr bwMode="auto">
          <a:xfrm>
            <a:off x="7010400" y="4267200"/>
            <a:ext cx="381000" cy="3810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1752600" y="5181600"/>
            <a:ext cx="1828800" cy="946150"/>
          </a:xfrm>
          <a:prstGeom prst="rect">
            <a:avLst/>
          </a:prstGeom>
          <a:solidFill>
            <a:schemeClr val="bg1">
              <a:alpha val="74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AD16"/>
                </a:solidFill>
                <a:latin typeface="Palatino" charset="0"/>
              </a:rPr>
              <a:t>Warm, moist air</a:t>
            </a: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1752600" y="3200400"/>
            <a:ext cx="1828800" cy="946150"/>
          </a:xfrm>
          <a:prstGeom prst="rect">
            <a:avLst/>
          </a:prstGeom>
          <a:solidFill>
            <a:schemeClr val="bg1">
              <a:alpha val="74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C2C10"/>
                </a:solidFill>
                <a:latin typeface="Palatino" charset="0"/>
              </a:rPr>
              <a:t>Cold, dry air aloft</a:t>
            </a: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762000" y="4800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--1 km</a:t>
            </a: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762000" y="6858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-- ~10 km:  Top of troposphere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 l="28999" r="33000"/>
          <a:stretch>
            <a:fillRect/>
          </a:stretch>
        </p:blipFill>
        <p:spPr bwMode="auto">
          <a:xfrm>
            <a:off x="5791200" y="914400"/>
            <a:ext cx="28956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781800" y="3352800"/>
            <a:ext cx="60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200"/>
                </a:solidFill>
                <a:latin typeface="Palatino" charset="0"/>
              </a:rPr>
              <a:t>L</a:t>
            </a:r>
            <a:endParaRPr lang="en-US"/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6400800" y="3048000"/>
            <a:ext cx="1295400" cy="1295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 flipV="1">
            <a:off x="6216650" y="3654425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7496175" y="347345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 rot="-5400000">
            <a:off x="6764338" y="28971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 rot="5400000" flipH="1">
            <a:off x="6873876" y="4165600"/>
            <a:ext cx="381000" cy="33972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5" name="Rectangle 9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  <a:noFill/>
          <a:ln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Why “Tornado Alley”?</a:t>
            </a:r>
            <a:endParaRPr lang="en-US"/>
          </a:p>
        </p:txBody>
      </p:sp>
      <p:sp>
        <p:nvSpPr>
          <p:cNvPr id="19466" name="Freeform 10"/>
          <p:cNvSpPr>
            <a:spLocks/>
          </p:cNvSpPr>
          <p:nvPr/>
        </p:nvSpPr>
        <p:spPr bwMode="auto">
          <a:xfrm>
            <a:off x="5791200" y="2590800"/>
            <a:ext cx="554038" cy="2286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7" name="Freeform 11"/>
          <p:cNvSpPr>
            <a:spLocks/>
          </p:cNvSpPr>
          <p:nvPr/>
        </p:nvSpPr>
        <p:spPr bwMode="auto">
          <a:xfrm>
            <a:off x="5770563" y="4548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>
            <a:off x="5846763" y="3405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9" name="Freeform 13"/>
          <p:cNvSpPr>
            <a:spLocks/>
          </p:cNvSpPr>
          <p:nvPr/>
        </p:nvSpPr>
        <p:spPr bwMode="auto">
          <a:xfrm>
            <a:off x="5856288" y="3919538"/>
            <a:ext cx="554037" cy="27146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0" name="Freeform 14"/>
          <p:cNvSpPr>
            <a:spLocks/>
          </p:cNvSpPr>
          <p:nvPr/>
        </p:nvSpPr>
        <p:spPr bwMode="auto">
          <a:xfrm rot="20537933" flipH="1">
            <a:off x="7620000" y="4419600"/>
            <a:ext cx="76200" cy="17526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96" y="1152"/>
              </a:cxn>
              <a:cxn ang="0">
                <a:pos x="192" y="672"/>
              </a:cxn>
              <a:cxn ang="0">
                <a:pos x="192" y="432"/>
              </a:cxn>
              <a:cxn ang="0">
                <a:pos x="144" y="192"/>
              </a:cxn>
              <a:cxn ang="0">
                <a:pos x="96" y="0"/>
              </a:cxn>
            </a:cxnLst>
            <a:rect l="0" t="0" r="r" b="b"/>
            <a:pathLst>
              <a:path w="208" h="1344">
                <a:moveTo>
                  <a:pt x="0" y="1344"/>
                </a:moveTo>
                <a:cubicBezTo>
                  <a:pt x="32" y="1304"/>
                  <a:pt x="64" y="1264"/>
                  <a:pt x="96" y="1152"/>
                </a:cubicBezTo>
                <a:cubicBezTo>
                  <a:pt x="128" y="1040"/>
                  <a:pt x="176" y="792"/>
                  <a:pt x="192" y="672"/>
                </a:cubicBezTo>
                <a:cubicBezTo>
                  <a:pt x="208" y="552"/>
                  <a:pt x="200" y="512"/>
                  <a:pt x="192" y="432"/>
                </a:cubicBezTo>
                <a:cubicBezTo>
                  <a:pt x="184" y="352"/>
                  <a:pt x="160" y="264"/>
                  <a:pt x="144" y="192"/>
                </a:cubicBezTo>
                <a:cubicBezTo>
                  <a:pt x="128" y="120"/>
                  <a:pt x="112" y="60"/>
                  <a:pt x="96" y="0"/>
                </a:cubicBezTo>
              </a:path>
            </a:pathLst>
          </a:custGeom>
          <a:noFill/>
          <a:ln w="76200" cmpd="sng">
            <a:solidFill>
              <a:srgbClr val="00AD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1" name="Freeform 15"/>
          <p:cNvSpPr>
            <a:spLocks/>
          </p:cNvSpPr>
          <p:nvPr/>
        </p:nvSpPr>
        <p:spPr bwMode="auto">
          <a:xfrm>
            <a:off x="7683500" y="3962400"/>
            <a:ext cx="850900" cy="1981200"/>
          </a:xfrm>
          <a:custGeom>
            <a:avLst/>
            <a:gdLst/>
            <a:ahLst/>
            <a:cxnLst>
              <a:cxn ang="0">
                <a:pos x="536" y="1248"/>
              </a:cxn>
              <a:cxn ang="0">
                <a:pos x="440" y="1104"/>
              </a:cxn>
              <a:cxn ang="0">
                <a:pos x="344" y="864"/>
              </a:cxn>
              <a:cxn ang="0">
                <a:pos x="56" y="240"/>
              </a:cxn>
              <a:cxn ang="0">
                <a:pos x="8" y="0"/>
              </a:cxn>
            </a:cxnLst>
            <a:rect l="0" t="0" r="r" b="b"/>
            <a:pathLst>
              <a:path w="536" h="1248">
                <a:moveTo>
                  <a:pt x="536" y="1248"/>
                </a:moveTo>
                <a:cubicBezTo>
                  <a:pt x="504" y="1208"/>
                  <a:pt x="472" y="1168"/>
                  <a:pt x="440" y="1104"/>
                </a:cubicBezTo>
                <a:cubicBezTo>
                  <a:pt x="408" y="1040"/>
                  <a:pt x="408" y="1008"/>
                  <a:pt x="344" y="864"/>
                </a:cubicBezTo>
                <a:cubicBezTo>
                  <a:pt x="280" y="720"/>
                  <a:pt x="112" y="384"/>
                  <a:pt x="56" y="240"/>
                </a:cubicBezTo>
                <a:cubicBezTo>
                  <a:pt x="0" y="96"/>
                  <a:pt x="4" y="48"/>
                  <a:pt x="8" y="0"/>
                </a:cubicBezTo>
              </a:path>
            </a:pathLst>
          </a:custGeom>
          <a:noFill/>
          <a:ln w="76200" cmpd="sng">
            <a:solidFill>
              <a:srgbClr val="00AD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 rot="-755492">
            <a:off x="7178675" y="4251325"/>
            <a:ext cx="381000" cy="304800"/>
          </a:xfrm>
          <a:prstGeom prst="triangle">
            <a:avLst>
              <a:gd name="adj" fmla="val 52500"/>
            </a:avLst>
          </a:prstGeom>
          <a:solidFill>
            <a:srgbClr val="00AD16"/>
          </a:solidFill>
          <a:ln w="9525">
            <a:solidFill>
              <a:srgbClr val="00AD1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 rot="-755492">
            <a:off x="7467600" y="3733800"/>
            <a:ext cx="381000" cy="304800"/>
          </a:xfrm>
          <a:prstGeom prst="triangle">
            <a:avLst>
              <a:gd name="adj" fmla="val 52500"/>
            </a:avLst>
          </a:prstGeom>
          <a:solidFill>
            <a:srgbClr val="00AD16"/>
          </a:solidFill>
          <a:ln w="9525">
            <a:solidFill>
              <a:srgbClr val="00AD1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>
            <a:off x="838200" y="838200"/>
            <a:ext cx="0" cy="5334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5" name="AutoShape 19"/>
          <p:cNvSpPr>
            <a:spLocks noChangeArrowheads="1"/>
          </p:cNvSpPr>
          <p:nvPr/>
        </p:nvSpPr>
        <p:spPr bwMode="auto">
          <a:xfrm>
            <a:off x="7010400" y="4267200"/>
            <a:ext cx="381000" cy="381000"/>
          </a:xfrm>
          <a:prstGeom prst="star5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76" name="Text Box 20"/>
          <p:cNvSpPr txBox="1">
            <a:spLocks noChangeArrowheads="1"/>
          </p:cNvSpPr>
          <p:nvPr/>
        </p:nvSpPr>
        <p:spPr bwMode="auto">
          <a:xfrm>
            <a:off x="1752600" y="5181600"/>
            <a:ext cx="1828800" cy="946150"/>
          </a:xfrm>
          <a:prstGeom prst="rect">
            <a:avLst/>
          </a:prstGeom>
          <a:solidFill>
            <a:schemeClr val="bg1">
              <a:alpha val="74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AD16"/>
                </a:solidFill>
                <a:latin typeface="Palatino" charset="0"/>
              </a:rPr>
              <a:t>Warm, moist air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1752600" y="3200400"/>
            <a:ext cx="1828800" cy="946150"/>
          </a:xfrm>
          <a:prstGeom prst="rect">
            <a:avLst/>
          </a:prstGeom>
          <a:solidFill>
            <a:schemeClr val="bg1">
              <a:alpha val="74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C2C10"/>
                </a:solidFill>
                <a:latin typeface="Palatino" charset="0"/>
              </a:rPr>
              <a:t>Cold, dry air aloft</a:t>
            </a:r>
          </a:p>
        </p:txBody>
      </p:sp>
      <p:sp>
        <p:nvSpPr>
          <p:cNvPr id="19478" name="Text Box 22"/>
          <p:cNvSpPr txBox="1">
            <a:spLocks noChangeArrowheads="1"/>
          </p:cNvSpPr>
          <p:nvPr/>
        </p:nvSpPr>
        <p:spPr bwMode="auto">
          <a:xfrm>
            <a:off x="762000" y="4800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--1 km</a:t>
            </a:r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762000" y="6858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-- ~10 km:  Top of troposphere</a:t>
            </a: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3657600" y="53340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Less dense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3657600" y="33528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Palatino" charset="0"/>
              </a:rPr>
              <a:t>More dense</a:t>
            </a: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>
            <a:off x="838200" y="4724400"/>
            <a:ext cx="46482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  <a:noFill/>
          <a:ln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Why “Tornado Alley”?</a:t>
            </a:r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838200" y="838200"/>
            <a:ext cx="0" cy="5334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>
            <a:off x="1752600" y="5181600"/>
            <a:ext cx="1828800" cy="946150"/>
          </a:xfrm>
          <a:prstGeom prst="rect">
            <a:avLst/>
          </a:prstGeom>
          <a:solidFill>
            <a:schemeClr val="bg1">
              <a:alpha val="74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AD16"/>
                </a:solidFill>
                <a:latin typeface="Palatino" charset="0"/>
              </a:rPr>
              <a:t>Warm, moist air</a:t>
            </a:r>
          </a:p>
        </p:txBody>
      </p:sp>
      <p:sp>
        <p:nvSpPr>
          <p:cNvPr id="20501" name="Text Box 21"/>
          <p:cNvSpPr txBox="1">
            <a:spLocks noChangeArrowheads="1"/>
          </p:cNvSpPr>
          <p:nvPr/>
        </p:nvSpPr>
        <p:spPr bwMode="auto">
          <a:xfrm>
            <a:off x="1752600" y="3200400"/>
            <a:ext cx="1828800" cy="946150"/>
          </a:xfrm>
          <a:prstGeom prst="rect">
            <a:avLst/>
          </a:prstGeom>
          <a:solidFill>
            <a:schemeClr val="bg1">
              <a:alpha val="74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C2C10"/>
                </a:solidFill>
                <a:latin typeface="Palatino" charset="0"/>
              </a:rPr>
              <a:t>Cold, dry air aloft</a:t>
            </a:r>
          </a:p>
        </p:txBody>
      </p:sp>
      <p:sp>
        <p:nvSpPr>
          <p:cNvPr id="20502" name="Text Box 22"/>
          <p:cNvSpPr txBox="1">
            <a:spLocks noChangeArrowheads="1"/>
          </p:cNvSpPr>
          <p:nvPr/>
        </p:nvSpPr>
        <p:spPr bwMode="auto">
          <a:xfrm>
            <a:off x="762000" y="4800600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--1 km</a:t>
            </a: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762000" y="6858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-- ~10 km:  Top of troposphere</a:t>
            </a:r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3657600" y="5334000"/>
            <a:ext cx="327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Less dense</a:t>
            </a:r>
          </a:p>
        </p:txBody>
      </p:sp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3657600" y="33528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Palatino" charset="0"/>
              </a:rPr>
              <a:t>More dense</a:t>
            </a:r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>
            <a:off x="838200" y="4724400"/>
            <a:ext cx="4648200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7" name="Picture 27"/>
          <p:cNvPicPr>
            <a:picLocks noChangeAspect="1" noChangeArrowheads="1"/>
          </p:cNvPicPr>
          <p:nvPr/>
        </p:nvPicPr>
        <p:blipFill>
          <a:blip r:embed="rId3"/>
          <a:srcRect l="62712" r="1695"/>
          <a:stretch>
            <a:fillRect/>
          </a:stretch>
        </p:blipFill>
        <p:spPr bwMode="auto">
          <a:xfrm>
            <a:off x="5791200" y="1447800"/>
            <a:ext cx="3200400" cy="369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5867400" y="5181600"/>
            <a:ext cx="3276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As in the convection tank: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Warm, less dense air rises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67400"/>
            <a:ext cx="7772400" cy="838200"/>
          </a:xfrm>
          <a:noFill/>
          <a:ln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2400">
                <a:solidFill>
                  <a:srgbClr val="00FDFF"/>
                </a:solidFill>
                <a:latin typeface="Palatino" charset="0"/>
              </a:rPr>
              <a:t>Now we have convection (cumulonimbus).  </a:t>
            </a:r>
            <a:br>
              <a:rPr lang="en-US" sz="2400">
                <a:solidFill>
                  <a:srgbClr val="00FDFF"/>
                </a:solidFill>
                <a:latin typeface="Palatino" charset="0"/>
              </a:rPr>
            </a:br>
            <a:r>
              <a:rPr lang="en-US" sz="2400">
                <a:solidFill>
                  <a:srgbClr val="00FDFF"/>
                </a:solidFill>
                <a:latin typeface="Palatino" charset="0"/>
              </a:rPr>
              <a:t>How do we get </a:t>
            </a:r>
            <a:r>
              <a:rPr lang="en-US" sz="2400" b="1">
                <a:solidFill>
                  <a:srgbClr val="00FDFF"/>
                </a:solidFill>
                <a:latin typeface="Palatino" charset="0"/>
              </a:rPr>
              <a:t>ROTATION</a:t>
            </a:r>
            <a:r>
              <a:rPr lang="en-US" sz="2400">
                <a:solidFill>
                  <a:srgbClr val="00FDFF"/>
                </a:solidFill>
                <a:latin typeface="Palatino" charset="0"/>
              </a:rPr>
              <a:t>?</a:t>
            </a:r>
            <a:endParaRPr lang="en-US"/>
          </a:p>
        </p:txBody>
      </p:sp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8229600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Vertical wind shear</a:t>
            </a:r>
            <a:br>
              <a:rPr lang="en-US" sz="3200">
                <a:latin typeface="Palatino" charset="0"/>
              </a:rPr>
            </a:br>
            <a:r>
              <a:rPr lang="en-US" sz="2000">
                <a:solidFill>
                  <a:srgbClr val="00FDFF"/>
                </a:solidFill>
                <a:latin typeface="Palatino" charset="0"/>
              </a:rPr>
              <a:t>Change in wind speed and direction with height</a:t>
            </a:r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2286000" y="1066800"/>
            <a:ext cx="0" cy="411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2286000" y="5181600"/>
            <a:ext cx="48768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838200" y="5181600"/>
            <a:ext cx="1447800" cy="1219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auto">
          <a:xfrm flipH="1">
            <a:off x="2286000" y="4038600"/>
            <a:ext cx="1371600" cy="114300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524000" y="9906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10 km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1600200" y="27432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5 km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219200" y="49530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Surface</a:t>
            </a: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657600" y="3748088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N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533400" y="6364288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S</a:t>
            </a:r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7239000" y="5027613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E</a:t>
            </a:r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V="1">
            <a:off x="2286000" y="4724400"/>
            <a:ext cx="304800" cy="4572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V="1">
            <a:off x="2286000" y="4343400"/>
            <a:ext cx="1066800" cy="2286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5" name="Line 17"/>
          <p:cNvSpPr>
            <a:spLocks noChangeShapeType="1"/>
          </p:cNvSpPr>
          <p:nvPr/>
        </p:nvSpPr>
        <p:spPr bwMode="auto">
          <a:xfrm flipV="1">
            <a:off x="2286000" y="3733800"/>
            <a:ext cx="2590800" cy="762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>
            <a:off x="2286000" y="2895600"/>
            <a:ext cx="3810000" cy="1524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2286000" y="1828800"/>
            <a:ext cx="5029200" cy="5334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1676400" y="152400"/>
            <a:ext cx="586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Vertical wind shear</a:t>
            </a:r>
            <a:br>
              <a:rPr lang="en-US" sz="3200">
                <a:solidFill>
                  <a:schemeClr val="tx2"/>
                </a:solidFill>
                <a:latin typeface="Palatino" charset="0"/>
              </a:rPr>
            </a:br>
            <a:r>
              <a:rPr lang="en-US" sz="2000">
                <a:solidFill>
                  <a:srgbClr val="00FDFF"/>
                </a:solidFill>
                <a:latin typeface="Palatino" charset="0"/>
              </a:rPr>
              <a:t>Change in wind speed and direction with height</a:t>
            </a:r>
          </a:p>
        </p:txBody>
      </p:sp>
      <p:grpSp>
        <p:nvGrpSpPr>
          <p:cNvPr id="34841" name="Group 25"/>
          <p:cNvGrpSpPr>
            <a:grpSpLocks/>
          </p:cNvGrpSpPr>
          <p:nvPr/>
        </p:nvGrpSpPr>
        <p:grpSpPr bwMode="auto">
          <a:xfrm>
            <a:off x="609600" y="1447800"/>
            <a:ext cx="2819400" cy="1981200"/>
            <a:chOff x="1440" y="2352"/>
            <a:chExt cx="1632" cy="912"/>
          </a:xfrm>
        </p:grpSpPr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flipV="1">
              <a:off x="1440" y="2976"/>
              <a:ext cx="192" cy="288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 flipV="1">
              <a:off x="1440" y="2736"/>
              <a:ext cx="672" cy="144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38" name="Line 22"/>
            <p:cNvSpPr>
              <a:spLocks noChangeShapeType="1"/>
            </p:cNvSpPr>
            <p:nvPr/>
          </p:nvSpPr>
          <p:spPr bwMode="auto">
            <a:xfrm flipV="1">
              <a:off x="1440" y="2352"/>
              <a:ext cx="1632" cy="48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843" name="Freeform 27"/>
          <p:cNvSpPr>
            <a:spLocks/>
          </p:cNvSpPr>
          <p:nvPr/>
        </p:nvSpPr>
        <p:spPr bwMode="auto">
          <a:xfrm>
            <a:off x="2681288" y="5181600"/>
            <a:ext cx="3860800" cy="1549400"/>
          </a:xfrm>
          <a:custGeom>
            <a:avLst/>
            <a:gdLst/>
            <a:ahLst/>
            <a:cxnLst>
              <a:cxn ang="0">
                <a:pos x="80" y="632"/>
              </a:cxn>
              <a:cxn ang="0">
                <a:pos x="32" y="440"/>
              </a:cxn>
              <a:cxn ang="0">
                <a:pos x="272" y="56"/>
              </a:cxn>
              <a:cxn ang="0">
                <a:pos x="464" y="104"/>
              </a:cxn>
              <a:cxn ang="0">
                <a:pos x="560" y="344"/>
              </a:cxn>
              <a:cxn ang="0">
                <a:pos x="464" y="584"/>
              </a:cxn>
              <a:cxn ang="0">
                <a:pos x="368" y="632"/>
              </a:cxn>
              <a:cxn ang="0">
                <a:pos x="320" y="344"/>
              </a:cxn>
              <a:cxn ang="0">
                <a:pos x="608" y="56"/>
              </a:cxn>
              <a:cxn ang="0">
                <a:pos x="848" y="248"/>
              </a:cxn>
              <a:cxn ang="0">
                <a:pos x="896" y="488"/>
              </a:cxn>
              <a:cxn ang="0">
                <a:pos x="800" y="632"/>
              </a:cxn>
              <a:cxn ang="0">
                <a:pos x="704" y="488"/>
              </a:cxn>
              <a:cxn ang="0">
                <a:pos x="752" y="296"/>
              </a:cxn>
              <a:cxn ang="0">
                <a:pos x="944" y="56"/>
              </a:cxn>
              <a:cxn ang="0">
                <a:pos x="1136" y="104"/>
              </a:cxn>
              <a:cxn ang="0">
                <a:pos x="1232" y="296"/>
              </a:cxn>
              <a:cxn ang="0">
                <a:pos x="1232" y="536"/>
              </a:cxn>
              <a:cxn ang="0">
                <a:pos x="1136" y="680"/>
              </a:cxn>
              <a:cxn ang="0">
                <a:pos x="1040" y="440"/>
              </a:cxn>
              <a:cxn ang="0">
                <a:pos x="1280" y="104"/>
              </a:cxn>
              <a:cxn ang="0">
                <a:pos x="1520" y="104"/>
              </a:cxn>
              <a:cxn ang="0">
                <a:pos x="1616" y="248"/>
              </a:cxn>
            </a:cxnLst>
            <a:rect l="0" t="0" r="r" b="b"/>
            <a:pathLst>
              <a:path w="1616" h="696">
                <a:moveTo>
                  <a:pt x="80" y="632"/>
                </a:moveTo>
                <a:cubicBezTo>
                  <a:pt x="40" y="584"/>
                  <a:pt x="0" y="536"/>
                  <a:pt x="32" y="440"/>
                </a:cubicBezTo>
                <a:cubicBezTo>
                  <a:pt x="64" y="344"/>
                  <a:pt x="200" y="112"/>
                  <a:pt x="272" y="56"/>
                </a:cubicBezTo>
                <a:cubicBezTo>
                  <a:pt x="344" y="0"/>
                  <a:pt x="416" y="56"/>
                  <a:pt x="464" y="104"/>
                </a:cubicBezTo>
                <a:cubicBezTo>
                  <a:pt x="512" y="152"/>
                  <a:pt x="560" y="264"/>
                  <a:pt x="560" y="344"/>
                </a:cubicBezTo>
                <a:cubicBezTo>
                  <a:pt x="560" y="424"/>
                  <a:pt x="496" y="536"/>
                  <a:pt x="464" y="584"/>
                </a:cubicBezTo>
                <a:cubicBezTo>
                  <a:pt x="432" y="632"/>
                  <a:pt x="392" y="672"/>
                  <a:pt x="368" y="632"/>
                </a:cubicBezTo>
                <a:cubicBezTo>
                  <a:pt x="344" y="592"/>
                  <a:pt x="280" y="440"/>
                  <a:pt x="320" y="344"/>
                </a:cubicBezTo>
                <a:cubicBezTo>
                  <a:pt x="360" y="248"/>
                  <a:pt x="520" y="72"/>
                  <a:pt x="608" y="56"/>
                </a:cubicBezTo>
                <a:cubicBezTo>
                  <a:pt x="696" y="40"/>
                  <a:pt x="800" y="176"/>
                  <a:pt x="848" y="248"/>
                </a:cubicBezTo>
                <a:cubicBezTo>
                  <a:pt x="896" y="320"/>
                  <a:pt x="904" y="424"/>
                  <a:pt x="896" y="488"/>
                </a:cubicBezTo>
                <a:cubicBezTo>
                  <a:pt x="888" y="552"/>
                  <a:pt x="832" y="632"/>
                  <a:pt x="800" y="632"/>
                </a:cubicBezTo>
                <a:cubicBezTo>
                  <a:pt x="768" y="632"/>
                  <a:pt x="712" y="544"/>
                  <a:pt x="704" y="488"/>
                </a:cubicBezTo>
                <a:cubicBezTo>
                  <a:pt x="696" y="432"/>
                  <a:pt x="712" y="368"/>
                  <a:pt x="752" y="296"/>
                </a:cubicBezTo>
                <a:cubicBezTo>
                  <a:pt x="792" y="224"/>
                  <a:pt x="880" y="88"/>
                  <a:pt x="944" y="56"/>
                </a:cubicBezTo>
                <a:cubicBezTo>
                  <a:pt x="1008" y="24"/>
                  <a:pt x="1088" y="64"/>
                  <a:pt x="1136" y="104"/>
                </a:cubicBezTo>
                <a:cubicBezTo>
                  <a:pt x="1184" y="144"/>
                  <a:pt x="1216" y="224"/>
                  <a:pt x="1232" y="296"/>
                </a:cubicBezTo>
                <a:cubicBezTo>
                  <a:pt x="1248" y="368"/>
                  <a:pt x="1248" y="472"/>
                  <a:pt x="1232" y="536"/>
                </a:cubicBezTo>
                <a:cubicBezTo>
                  <a:pt x="1216" y="600"/>
                  <a:pt x="1168" y="696"/>
                  <a:pt x="1136" y="680"/>
                </a:cubicBezTo>
                <a:cubicBezTo>
                  <a:pt x="1104" y="664"/>
                  <a:pt x="1016" y="536"/>
                  <a:pt x="1040" y="440"/>
                </a:cubicBezTo>
                <a:cubicBezTo>
                  <a:pt x="1064" y="344"/>
                  <a:pt x="1200" y="160"/>
                  <a:pt x="1280" y="104"/>
                </a:cubicBezTo>
                <a:cubicBezTo>
                  <a:pt x="1360" y="48"/>
                  <a:pt x="1464" y="80"/>
                  <a:pt x="1520" y="104"/>
                </a:cubicBezTo>
                <a:cubicBezTo>
                  <a:pt x="1576" y="128"/>
                  <a:pt x="1596" y="188"/>
                  <a:pt x="1616" y="248"/>
                </a:cubicBezTo>
              </a:path>
            </a:pathLst>
          </a:custGeom>
          <a:noFill/>
          <a:ln w="38100" cmpd="sng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5" name="Oval 29"/>
          <p:cNvSpPr>
            <a:spLocks noChangeArrowheads="1"/>
          </p:cNvSpPr>
          <p:nvPr/>
        </p:nvSpPr>
        <p:spPr bwMode="auto">
          <a:xfrm>
            <a:off x="6172200" y="1524000"/>
            <a:ext cx="2063750" cy="202565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6" name="AutoShape 30"/>
          <p:cNvSpPr>
            <a:spLocks noChangeArrowheads="1"/>
          </p:cNvSpPr>
          <p:nvPr/>
        </p:nvSpPr>
        <p:spPr bwMode="auto">
          <a:xfrm flipH="1">
            <a:off x="5918200" y="2335213"/>
            <a:ext cx="501650" cy="38576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7" name="AutoShape 31"/>
          <p:cNvSpPr>
            <a:spLocks noChangeArrowheads="1"/>
          </p:cNvSpPr>
          <p:nvPr/>
        </p:nvSpPr>
        <p:spPr bwMode="auto">
          <a:xfrm flipH="1" flipV="1">
            <a:off x="7931150" y="2482850"/>
            <a:ext cx="533400" cy="3810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8" name="AutoShape 32"/>
          <p:cNvSpPr>
            <a:spLocks noChangeArrowheads="1"/>
          </p:cNvSpPr>
          <p:nvPr/>
        </p:nvSpPr>
        <p:spPr bwMode="auto">
          <a:xfrm rot="5400000" flipH="1">
            <a:off x="7023893" y="1332707"/>
            <a:ext cx="519113" cy="3810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49" name="AutoShape 33"/>
          <p:cNvSpPr>
            <a:spLocks noChangeArrowheads="1"/>
          </p:cNvSpPr>
          <p:nvPr/>
        </p:nvSpPr>
        <p:spPr bwMode="auto">
          <a:xfrm rot="-5400000">
            <a:off x="7012781" y="3325019"/>
            <a:ext cx="442913" cy="434975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50" name="Rectangle 34"/>
          <p:cNvSpPr>
            <a:spLocks noChangeArrowheads="1"/>
          </p:cNvSpPr>
          <p:nvPr/>
        </p:nvSpPr>
        <p:spPr bwMode="auto">
          <a:xfrm>
            <a:off x="762000" y="4572000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Wind shear creates a horizontal vortex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pic>
        <p:nvPicPr>
          <p:cNvPr id="34851" name="Picture 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828800"/>
            <a:ext cx="26670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52" name="AutoShape 36"/>
          <p:cNvSpPr>
            <a:spLocks noChangeArrowheads="1"/>
          </p:cNvSpPr>
          <p:nvPr/>
        </p:nvSpPr>
        <p:spPr bwMode="auto">
          <a:xfrm rot="8373596" flipH="1">
            <a:off x="6338888" y="5588000"/>
            <a:ext cx="519112" cy="3810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2286000" y="1066800"/>
            <a:ext cx="0" cy="41148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>
            <a:off x="2286000" y="5181600"/>
            <a:ext cx="48768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838200" y="5181600"/>
            <a:ext cx="1447800" cy="1219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 flipH="1">
            <a:off x="2286000" y="4038600"/>
            <a:ext cx="1371600" cy="114300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1524000" y="9906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10 km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1600200" y="27432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5 km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1219200" y="49530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Surface</a:t>
            </a: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3657600" y="3748088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N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33400" y="6364288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S</a:t>
            </a: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7239000" y="5027613"/>
            <a:ext cx="1600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Palatino" charset="0"/>
              </a:rPr>
              <a:t>E</a:t>
            </a:r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 flipV="1">
            <a:off x="2286000" y="4724400"/>
            <a:ext cx="304800" cy="4572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2" name="Line 14"/>
          <p:cNvSpPr>
            <a:spLocks noChangeShapeType="1"/>
          </p:cNvSpPr>
          <p:nvPr/>
        </p:nvSpPr>
        <p:spPr bwMode="auto">
          <a:xfrm flipV="1">
            <a:off x="2286000" y="4343400"/>
            <a:ext cx="1066800" cy="2286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V="1">
            <a:off x="2286000" y="3733800"/>
            <a:ext cx="2590800" cy="762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>
            <a:off x="2286000" y="2895600"/>
            <a:ext cx="3810000" cy="1524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5" name="Line 17"/>
          <p:cNvSpPr>
            <a:spLocks noChangeShapeType="1"/>
          </p:cNvSpPr>
          <p:nvPr/>
        </p:nvSpPr>
        <p:spPr bwMode="auto">
          <a:xfrm>
            <a:off x="2286000" y="1828800"/>
            <a:ext cx="5029200" cy="5334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2362200" y="1524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Add instability . . . </a:t>
            </a:r>
            <a:endParaRPr lang="en-US" sz="4400">
              <a:solidFill>
                <a:schemeClr val="tx2"/>
              </a:solidFill>
            </a:endParaRP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2057400" y="46482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b="1">
                <a:solidFill>
                  <a:srgbClr val="00AD16"/>
                </a:solidFill>
                <a:latin typeface="Palatino" charset="0"/>
              </a:rPr>
              <a:t>WARM, MOIST, LESS DENSE</a:t>
            </a:r>
            <a:endParaRPr lang="en-US" sz="1600" b="1">
              <a:solidFill>
                <a:srgbClr val="00AD16"/>
              </a:solidFill>
            </a:endParaRPr>
          </a:p>
        </p:txBody>
      </p:sp>
      <p:sp>
        <p:nvSpPr>
          <p:cNvPr id="32788" name="Rectangle 20"/>
          <p:cNvSpPr>
            <a:spLocks noChangeArrowheads="1"/>
          </p:cNvSpPr>
          <p:nvPr/>
        </p:nvSpPr>
        <p:spPr bwMode="auto">
          <a:xfrm>
            <a:off x="2133600" y="3124200"/>
            <a:ext cx="449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 b="1">
                <a:solidFill>
                  <a:srgbClr val="BB8934"/>
                </a:solidFill>
                <a:latin typeface="Palatino" charset="0"/>
              </a:rPr>
              <a:t>COLD, DRY, MORE DENSE</a:t>
            </a:r>
            <a:endParaRPr lang="en-US" sz="1600" b="1">
              <a:solidFill>
                <a:srgbClr val="BB8934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Palatino" charset="0"/>
              </a:rPr>
              <a:t>Convective “updraft” </a:t>
            </a:r>
            <a:r>
              <a:rPr lang="en-US" sz="3200" dirty="0">
                <a:solidFill>
                  <a:schemeClr val="bg1"/>
                </a:solidFill>
                <a:latin typeface="Palatino" charset="0"/>
              </a:rPr>
              <a:t>plus</a:t>
            </a:r>
            <a:r>
              <a:rPr lang="en-US" sz="3200" dirty="0">
                <a:solidFill>
                  <a:schemeClr val="tx2"/>
                </a:solidFill>
                <a:latin typeface="Palatino" charset="0"/>
              </a:rPr>
              <a:t> </a:t>
            </a:r>
            <a:r>
              <a:rPr lang="en-US" sz="3200" dirty="0">
                <a:solidFill>
                  <a:srgbClr val="00FDFF"/>
                </a:solidFill>
                <a:latin typeface="Palatino" charset="0"/>
              </a:rPr>
              <a:t>Vertical wind shear </a:t>
            </a:r>
            <a:endParaRPr lang="en-US" sz="4400" dirty="0">
              <a:solidFill>
                <a:srgbClr val="00FDFF"/>
              </a:solidFill>
            </a:endParaRPr>
          </a:p>
        </p:txBody>
      </p:sp>
      <p:pic>
        <p:nvPicPr>
          <p:cNvPr id="36884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990600"/>
            <a:ext cx="6096000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3276600" y="6172200"/>
            <a:ext cx="327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From MadSciTech.org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72" y="0"/>
            <a:ext cx="454231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6829" y="776897"/>
            <a:ext cx="1946163" cy="4983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"/>
              </a:rPr>
              <a:t>2324 UTC</a:t>
            </a:r>
          </a:p>
          <a:p>
            <a:r>
              <a:rPr lang="en-US" sz="2800" dirty="0">
                <a:latin typeface="Palatino"/>
              </a:rPr>
              <a:t>27 May </a:t>
            </a:r>
          </a:p>
          <a:p>
            <a:r>
              <a:rPr lang="en-US" sz="2800" dirty="0">
                <a:latin typeface="Palatino"/>
              </a:rPr>
              <a:t>2014</a:t>
            </a:r>
          </a:p>
          <a:p>
            <a:r>
              <a:rPr lang="en-US" sz="2800" dirty="0">
                <a:latin typeface="Palatino"/>
              </a:rPr>
              <a:t>  </a:t>
            </a:r>
            <a:r>
              <a:rPr lang="en-US" sz="2800" dirty="0" err="1">
                <a:latin typeface="Palatino"/>
              </a:rPr>
              <a:t>CastrovilleTexas</a:t>
            </a:r>
            <a:endParaRPr lang="en-US" sz="2800" dirty="0">
              <a:latin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721354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"/>
              </a:rPr>
              <a:t>2334 UTC 27 May 2014 – Castroville, Texas</a:t>
            </a:r>
          </a:p>
        </p:txBody>
      </p:sp>
    </p:spTree>
    <p:extLst>
      <p:ext uri="{BB962C8B-B14F-4D97-AF65-F5344CB8AC3E}">
        <p14:creationId xmlns:p14="http://schemas.microsoft.com/office/powerpoint/2010/main" val="89964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Global Tornado Occurrence</a:t>
            </a:r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371600"/>
            <a:ext cx="83820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1447800" y="5943600"/>
            <a:ext cx="640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en-US">
                <a:solidFill>
                  <a:srgbClr val="00FDFF"/>
                </a:solidFill>
                <a:latin typeface="Palatino" charset="0"/>
              </a:rPr>
              <a:t>National Climatic Data Center (NCDC)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6012995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"/>
              </a:rPr>
              <a:t>2337 UTC 27 May 2014 – Castroville, Texas</a:t>
            </a:r>
          </a:p>
        </p:txBody>
      </p:sp>
    </p:spTree>
    <p:extLst>
      <p:ext uri="{BB962C8B-B14F-4D97-AF65-F5344CB8AC3E}">
        <p14:creationId xmlns:p14="http://schemas.microsoft.com/office/powerpoint/2010/main" val="1624703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5871483"/>
            <a:ext cx="7772400" cy="681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alatino"/>
              </a:rPr>
              <a:t>Photo by Mike Hollingshead</a:t>
            </a:r>
          </a:p>
          <a:p>
            <a:r>
              <a:rPr lang="en-US" sz="2800" dirty="0">
                <a:latin typeface="Palatino"/>
              </a:rPr>
              <a:t>June 13, 2004 – </a:t>
            </a:r>
            <a:r>
              <a:rPr lang="en-US" sz="2800" dirty="0" err="1">
                <a:latin typeface="Palatino"/>
              </a:rPr>
              <a:t>Alvo</a:t>
            </a:r>
            <a:r>
              <a:rPr lang="en-US" sz="2800" dirty="0">
                <a:latin typeface="Palatino"/>
              </a:rPr>
              <a:t>, Nebraska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228600"/>
            <a:ext cx="8118993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16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Supercell Thunderstorm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828800" y="63246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Supercell near Birmingham, AL on April 27, 2011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620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Palatino" charset="0"/>
              </a:rPr>
              <a:t>A thunderstorm with a rotating updraft (mesocyclone)</a:t>
            </a:r>
            <a:endParaRPr lang="en-US"/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50963"/>
            <a:ext cx="86868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Supercell Thunderstorm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1828800" y="63246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Supercell near Birmingham, AL on April 27, 2011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7620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Palatino" charset="0"/>
              </a:rPr>
              <a:t>A thunderstorm with a rotating updraft (mesocyclone)</a:t>
            </a:r>
            <a:endParaRPr lang="en-US"/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86868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066800" y="5334000"/>
            <a:ext cx="1447800" cy="381000"/>
          </a:xfrm>
          <a:prstGeom prst="rect">
            <a:avLst/>
          </a:prstGeom>
          <a:solidFill>
            <a:schemeClr val="bg1">
              <a:alpha val="62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  <a:latin typeface="Palatino" charset="0"/>
              </a:rPr>
              <a:t>Hook echo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Supercell Thunderstorm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828800" y="63246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Supercell near Birmingham, AL on April 27, 2011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7620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Palatino" charset="0"/>
              </a:rPr>
              <a:t>A thunderstorm with a rotating updraft (mesocyclone)</a:t>
            </a:r>
            <a:endParaRPr lang="en-US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86868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3015" name="Group 7"/>
          <p:cNvGrpSpPr>
            <a:grpSpLocks/>
          </p:cNvGrpSpPr>
          <p:nvPr/>
        </p:nvGrpSpPr>
        <p:grpSpPr bwMode="auto">
          <a:xfrm flipH="1">
            <a:off x="1524000" y="4267200"/>
            <a:ext cx="939800" cy="946150"/>
            <a:chOff x="3728" y="796"/>
            <a:chExt cx="1604" cy="1575"/>
          </a:xfrm>
        </p:grpSpPr>
        <p:sp>
          <p:nvSpPr>
            <p:cNvPr id="43016" name="Oval 8"/>
            <p:cNvSpPr>
              <a:spLocks noChangeArrowheads="1"/>
            </p:cNvSpPr>
            <p:nvPr/>
          </p:nvSpPr>
          <p:spPr bwMode="auto">
            <a:xfrm>
              <a:off x="3888" y="960"/>
              <a:ext cx="1300" cy="1276"/>
            </a:xfrm>
            <a:prstGeom prst="ellipse">
              <a:avLst/>
            </a:prstGeom>
            <a:noFill/>
            <a:ln w="76200">
              <a:solidFill>
                <a:schemeClr val="tx2">
                  <a:alpha val="70000"/>
                </a:schemeClr>
              </a:solidFill>
              <a:round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7" name="AutoShape 9"/>
            <p:cNvSpPr>
              <a:spLocks noChangeArrowheads="1"/>
            </p:cNvSpPr>
            <p:nvPr/>
          </p:nvSpPr>
          <p:spPr bwMode="auto">
            <a:xfrm flipH="1">
              <a:off x="3728" y="1471"/>
              <a:ext cx="316" cy="243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2">
                  <a:alpha val="70000"/>
                </a:schemeClr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8" name="AutoShape 10"/>
            <p:cNvSpPr>
              <a:spLocks noChangeArrowheads="1"/>
            </p:cNvSpPr>
            <p:nvPr/>
          </p:nvSpPr>
          <p:spPr bwMode="auto">
            <a:xfrm flipH="1" flipV="1">
              <a:off x="4996" y="1564"/>
              <a:ext cx="336" cy="24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2">
                  <a:alpha val="70000"/>
                </a:schemeClr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19" name="AutoShape 11"/>
            <p:cNvSpPr>
              <a:spLocks noChangeArrowheads="1"/>
            </p:cNvSpPr>
            <p:nvPr/>
          </p:nvSpPr>
          <p:spPr bwMode="auto">
            <a:xfrm rot="5400000" flipH="1">
              <a:off x="4424" y="840"/>
              <a:ext cx="327" cy="240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2">
                  <a:alpha val="70000"/>
                </a:schemeClr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020" name="AutoShape 12"/>
            <p:cNvSpPr>
              <a:spLocks noChangeArrowheads="1"/>
            </p:cNvSpPr>
            <p:nvPr/>
          </p:nvSpPr>
          <p:spPr bwMode="auto">
            <a:xfrm rot="-5400000">
              <a:off x="4417" y="2095"/>
              <a:ext cx="279" cy="274"/>
            </a:xfrm>
            <a:prstGeom prst="triangle">
              <a:avLst>
                <a:gd name="adj" fmla="val 50000"/>
              </a:avLst>
            </a:prstGeom>
            <a:solidFill>
              <a:schemeClr val="tx2"/>
            </a:solidFill>
            <a:ln w="9525">
              <a:solidFill>
                <a:schemeClr val="tx2">
                  <a:alpha val="70000"/>
                </a:schemeClr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3021" name="Rectangle 13"/>
          <p:cNvSpPr>
            <a:spLocks noChangeArrowheads="1"/>
          </p:cNvSpPr>
          <p:nvPr/>
        </p:nvSpPr>
        <p:spPr bwMode="auto">
          <a:xfrm>
            <a:off x="838200" y="3657600"/>
            <a:ext cx="1752600" cy="381000"/>
          </a:xfrm>
          <a:prstGeom prst="rect">
            <a:avLst/>
          </a:prstGeom>
          <a:solidFill>
            <a:schemeClr val="tx2">
              <a:alpha val="62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b="1" dirty="0" err="1">
                <a:solidFill>
                  <a:srgbClr val="000000"/>
                </a:solidFill>
                <a:latin typeface="Palatino" charset="0"/>
              </a:rPr>
              <a:t>Mesocyclone</a:t>
            </a:r>
            <a:endParaRPr lang="en-US" sz="2000" b="1" dirty="0">
              <a:solidFill>
                <a:srgbClr val="000000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Supercell Thunderstorm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828800" y="63246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Supercell near Birmingham, AL on April 27, 2011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620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Palatino" charset="0"/>
              </a:rPr>
              <a:t>A thunderstorm with a rotating updraft (mesocyclone)</a:t>
            </a:r>
            <a:endParaRPr lang="en-US"/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86868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8" name="Rectangle 12"/>
          <p:cNvSpPr>
            <a:spLocks noChangeArrowheads="1"/>
          </p:cNvSpPr>
          <p:nvPr/>
        </p:nvSpPr>
        <p:spPr bwMode="auto">
          <a:xfrm>
            <a:off x="990600" y="3352800"/>
            <a:ext cx="1447800" cy="381000"/>
          </a:xfrm>
          <a:prstGeom prst="rect">
            <a:avLst/>
          </a:prstGeom>
          <a:solidFill>
            <a:srgbClr val="C700CB">
              <a:alpha val="60001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Hail shaft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sp>
        <p:nvSpPr>
          <p:cNvPr id="45069" name="Line 13"/>
          <p:cNvSpPr>
            <a:spLocks noChangeShapeType="1"/>
          </p:cNvSpPr>
          <p:nvPr/>
        </p:nvSpPr>
        <p:spPr bwMode="auto">
          <a:xfrm>
            <a:off x="1828800" y="3733800"/>
            <a:ext cx="76200" cy="381000"/>
          </a:xfrm>
          <a:prstGeom prst="line">
            <a:avLst/>
          </a:prstGeom>
          <a:noFill/>
          <a:ln w="25400">
            <a:solidFill>
              <a:srgbClr val="C700CB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Supercell Thunderstorm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1828800" y="63246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Supercell near Birmingham, AL on April 27, 2011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762000" y="6858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Palatino" charset="0"/>
              </a:rPr>
              <a:t>A thunderstorm with a rotating updraft (mesocyclone)</a:t>
            </a:r>
            <a:endParaRPr lang="en-US"/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371600"/>
            <a:ext cx="8686800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1295400" y="5943600"/>
            <a:ext cx="2667000" cy="381000"/>
          </a:xfrm>
          <a:prstGeom prst="rect">
            <a:avLst/>
          </a:prstGeom>
          <a:solidFill>
            <a:srgbClr val="BAFF00">
              <a:alpha val="60001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Warm, moist, inflow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sp>
        <p:nvSpPr>
          <p:cNvPr id="47112" name="Freeform 8"/>
          <p:cNvSpPr>
            <a:spLocks/>
          </p:cNvSpPr>
          <p:nvPr/>
        </p:nvSpPr>
        <p:spPr bwMode="auto">
          <a:xfrm>
            <a:off x="1905000" y="4724400"/>
            <a:ext cx="787400" cy="1143000"/>
          </a:xfrm>
          <a:custGeom>
            <a:avLst/>
            <a:gdLst/>
            <a:ahLst/>
            <a:cxnLst>
              <a:cxn ang="0">
                <a:pos x="384" y="720"/>
              </a:cxn>
              <a:cxn ang="0">
                <a:pos x="480" y="576"/>
              </a:cxn>
              <a:cxn ang="0">
                <a:pos x="480" y="480"/>
              </a:cxn>
              <a:cxn ang="0">
                <a:pos x="432" y="288"/>
              </a:cxn>
              <a:cxn ang="0">
                <a:pos x="384" y="192"/>
              </a:cxn>
              <a:cxn ang="0">
                <a:pos x="336" y="144"/>
              </a:cxn>
              <a:cxn ang="0">
                <a:pos x="240" y="48"/>
              </a:cxn>
              <a:cxn ang="0">
                <a:pos x="48" y="0"/>
              </a:cxn>
              <a:cxn ang="0">
                <a:pos x="0" y="48"/>
              </a:cxn>
            </a:cxnLst>
            <a:rect l="0" t="0" r="r" b="b"/>
            <a:pathLst>
              <a:path w="496" h="720">
                <a:moveTo>
                  <a:pt x="384" y="720"/>
                </a:moveTo>
                <a:cubicBezTo>
                  <a:pt x="424" y="668"/>
                  <a:pt x="464" y="616"/>
                  <a:pt x="480" y="576"/>
                </a:cubicBezTo>
                <a:cubicBezTo>
                  <a:pt x="496" y="536"/>
                  <a:pt x="488" y="528"/>
                  <a:pt x="480" y="480"/>
                </a:cubicBezTo>
                <a:cubicBezTo>
                  <a:pt x="472" y="432"/>
                  <a:pt x="448" y="336"/>
                  <a:pt x="432" y="288"/>
                </a:cubicBezTo>
                <a:cubicBezTo>
                  <a:pt x="416" y="240"/>
                  <a:pt x="400" y="216"/>
                  <a:pt x="384" y="192"/>
                </a:cubicBezTo>
                <a:cubicBezTo>
                  <a:pt x="368" y="168"/>
                  <a:pt x="360" y="168"/>
                  <a:pt x="336" y="144"/>
                </a:cubicBezTo>
                <a:cubicBezTo>
                  <a:pt x="312" y="120"/>
                  <a:pt x="288" y="72"/>
                  <a:pt x="240" y="48"/>
                </a:cubicBezTo>
                <a:cubicBezTo>
                  <a:pt x="192" y="24"/>
                  <a:pt x="88" y="0"/>
                  <a:pt x="48" y="0"/>
                </a:cubicBezTo>
                <a:cubicBezTo>
                  <a:pt x="8" y="0"/>
                  <a:pt x="8" y="40"/>
                  <a:pt x="0" y="48"/>
                </a:cubicBezTo>
              </a:path>
            </a:pathLst>
          </a:custGeom>
          <a:noFill/>
          <a:ln w="57150" cmpd="sng">
            <a:solidFill>
              <a:srgbClr val="BA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438400" y="4724400"/>
            <a:ext cx="1219200" cy="1295400"/>
          </a:xfrm>
          <a:custGeom>
            <a:avLst/>
            <a:gdLst/>
            <a:ahLst/>
            <a:cxnLst>
              <a:cxn ang="0">
                <a:pos x="768" y="816"/>
              </a:cxn>
              <a:cxn ang="0">
                <a:pos x="672" y="624"/>
              </a:cxn>
              <a:cxn ang="0">
                <a:pos x="528" y="432"/>
              </a:cxn>
              <a:cxn ang="0">
                <a:pos x="432" y="288"/>
              </a:cxn>
              <a:cxn ang="0">
                <a:pos x="288" y="144"/>
              </a:cxn>
              <a:cxn ang="0">
                <a:pos x="192" y="96"/>
              </a:cxn>
              <a:cxn ang="0">
                <a:pos x="96" y="48"/>
              </a:cxn>
              <a:cxn ang="0">
                <a:pos x="0" y="0"/>
              </a:cxn>
            </a:cxnLst>
            <a:rect l="0" t="0" r="r" b="b"/>
            <a:pathLst>
              <a:path w="768" h="816">
                <a:moveTo>
                  <a:pt x="768" y="816"/>
                </a:moveTo>
                <a:cubicBezTo>
                  <a:pt x="740" y="752"/>
                  <a:pt x="712" y="688"/>
                  <a:pt x="672" y="624"/>
                </a:cubicBezTo>
                <a:cubicBezTo>
                  <a:pt x="632" y="560"/>
                  <a:pt x="568" y="488"/>
                  <a:pt x="528" y="432"/>
                </a:cubicBezTo>
                <a:cubicBezTo>
                  <a:pt x="488" y="376"/>
                  <a:pt x="472" y="336"/>
                  <a:pt x="432" y="288"/>
                </a:cubicBezTo>
                <a:cubicBezTo>
                  <a:pt x="392" y="240"/>
                  <a:pt x="328" y="176"/>
                  <a:pt x="288" y="144"/>
                </a:cubicBezTo>
                <a:cubicBezTo>
                  <a:pt x="248" y="112"/>
                  <a:pt x="224" y="112"/>
                  <a:pt x="192" y="96"/>
                </a:cubicBezTo>
                <a:cubicBezTo>
                  <a:pt x="160" y="80"/>
                  <a:pt x="128" y="64"/>
                  <a:pt x="96" y="48"/>
                </a:cubicBezTo>
                <a:cubicBezTo>
                  <a:pt x="64" y="32"/>
                  <a:pt x="32" y="16"/>
                  <a:pt x="0" y="0"/>
                </a:cubicBezTo>
              </a:path>
            </a:pathLst>
          </a:custGeom>
          <a:noFill/>
          <a:ln w="57150" cmpd="sng">
            <a:solidFill>
              <a:srgbClr val="BA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Freeform 10"/>
          <p:cNvSpPr>
            <a:spLocks/>
          </p:cNvSpPr>
          <p:nvPr/>
        </p:nvSpPr>
        <p:spPr bwMode="auto">
          <a:xfrm>
            <a:off x="1676400" y="4953000"/>
            <a:ext cx="685800" cy="990600"/>
          </a:xfrm>
          <a:custGeom>
            <a:avLst/>
            <a:gdLst/>
            <a:ahLst/>
            <a:cxnLst>
              <a:cxn ang="0">
                <a:pos x="0" y="624"/>
              </a:cxn>
              <a:cxn ang="0">
                <a:pos x="240" y="528"/>
              </a:cxn>
              <a:cxn ang="0">
                <a:pos x="384" y="384"/>
              </a:cxn>
              <a:cxn ang="0">
                <a:pos x="432" y="192"/>
              </a:cxn>
              <a:cxn ang="0">
                <a:pos x="384" y="96"/>
              </a:cxn>
              <a:cxn ang="0">
                <a:pos x="336" y="48"/>
              </a:cxn>
              <a:cxn ang="0">
                <a:pos x="288" y="0"/>
              </a:cxn>
            </a:cxnLst>
            <a:rect l="0" t="0" r="r" b="b"/>
            <a:pathLst>
              <a:path w="432" h="624">
                <a:moveTo>
                  <a:pt x="0" y="624"/>
                </a:moveTo>
                <a:cubicBezTo>
                  <a:pt x="88" y="596"/>
                  <a:pt x="176" y="568"/>
                  <a:pt x="240" y="528"/>
                </a:cubicBezTo>
                <a:cubicBezTo>
                  <a:pt x="304" y="488"/>
                  <a:pt x="352" y="440"/>
                  <a:pt x="384" y="384"/>
                </a:cubicBezTo>
                <a:cubicBezTo>
                  <a:pt x="416" y="328"/>
                  <a:pt x="432" y="240"/>
                  <a:pt x="432" y="192"/>
                </a:cubicBezTo>
                <a:cubicBezTo>
                  <a:pt x="432" y="144"/>
                  <a:pt x="400" y="120"/>
                  <a:pt x="384" y="96"/>
                </a:cubicBezTo>
                <a:cubicBezTo>
                  <a:pt x="368" y="72"/>
                  <a:pt x="352" y="64"/>
                  <a:pt x="336" y="48"/>
                </a:cubicBezTo>
                <a:cubicBezTo>
                  <a:pt x="320" y="32"/>
                  <a:pt x="304" y="16"/>
                  <a:pt x="288" y="0"/>
                </a:cubicBezTo>
              </a:path>
            </a:pathLst>
          </a:custGeom>
          <a:noFill/>
          <a:ln w="57150" cmpd="sng">
            <a:solidFill>
              <a:srgbClr val="BA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5" name="AutoShape 11"/>
          <p:cNvSpPr>
            <a:spLocks noChangeArrowheads="1"/>
          </p:cNvSpPr>
          <p:nvPr/>
        </p:nvSpPr>
        <p:spPr bwMode="auto">
          <a:xfrm rot="18731616">
            <a:off x="2257425" y="4541838"/>
            <a:ext cx="228600" cy="228600"/>
          </a:xfrm>
          <a:prstGeom prst="triangle">
            <a:avLst>
              <a:gd name="adj" fmla="val 50000"/>
            </a:avLst>
          </a:prstGeom>
          <a:solidFill>
            <a:srgbClr val="BAFF00"/>
          </a:solidFill>
          <a:ln w="9525">
            <a:solidFill>
              <a:srgbClr val="BA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6" name="AutoShape 12"/>
          <p:cNvSpPr>
            <a:spLocks noChangeArrowheads="1"/>
          </p:cNvSpPr>
          <p:nvPr/>
        </p:nvSpPr>
        <p:spPr bwMode="auto">
          <a:xfrm rot="12898158">
            <a:off x="1752600" y="4724400"/>
            <a:ext cx="228600" cy="228600"/>
          </a:xfrm>
          <a:prstGeom prst="triangle">
            <a:avLst>
              <a:gd name="adj" fmla="val 50000"/>
            </a:avLst>
          </a:prstGeom>
          <a:solidFill>
            <a:srgbClr val="BAFF00"/>
          </a:solidFill>
          <a:ln w="9525">
            <a:solidFill>
              <a:srgbClr val="BA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7" name="AutoShape 13"/>
          <p:cNvSpPr>
            <a:spLocks noChangeArrowheads="1"/>
          </p:cNvSpPr>
          <p:nvPr/>
        </p:nvSpPr>
        <p:spPr bwMode="auto">
          <a:xfrm rot="-3088737">
            <a:off x="2057400" y="4876800"/>
            <a:ext cx="228600" cy="228600"/>
          </a:xfrm>
          <a:prstGeom prst="triangle">
            <a:avLst>
              <a:gd name="adj" fmla="val 50000"/>
            </a:avLst>
          </a:prstGeom>
          <a:solidFill>
            <a:srgbClr val="BAFF00"/>
          </a:solidFill>
          <a:ln w="9525">
            <a:solidFill>
              <a:srgbClr val="BAFF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Supercell Thunderstorm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828800" y="63246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Supercell near Tuscaloosa, AL on April 27, 2011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pic>
        <p:nvPicPr>
          <p:cNvPr id="4916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000125"/>
            <a:ext cx="89916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6" name="Rectangle 14"/>
          <p:cNvSpPr>
            <a:spLocks noChangeArrowheads="1"/>
          </p:cNvSpPr>
          <p:nvPr/>
        </p:nvSpPr>
        <p:spPr bwMode="auto">
          <a:xfrm>
            <a:off x="2438400" y="5181600"/>
            <a:ext cx="1676400" cy="381000"/>
          </a:xfrm>
          <a:prstGeom prst="rect">
            <a:avLst/>
          </a:prstGeom>
          <a:solidFill>
            <a:srgbClr val="FF0200">
              <a:alpha val="60001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Debris ball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sp>
        <p:nvSpPr>
          <p:cNvPr id="49167" name="Line 15"/>
          <p:cNvSpPr>
            <a:spLocks noChangeShapeType="1"/>
          </p:cNvSpPr>
          <p:nvPr/>
        </p:nvSpPr>
        <p:spPr bwMode="auto">
          <a:xfrm flipH="1" flipV="1">
            <a:off x="2057400" y="4876800"/>
            <a:ext cx="381000" cy="304800"/>
          </a:xfrm>
          <a:prstGeom prst="line">
            <a:avLst/>
          </a:prstGeom>
          <a:noFill/>
          <a:ln w="57150">
            <a:solidFill>
              <a:srgbClr val="FF02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“Chasing” a tornado . . .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828800" y="63246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Supercell near Tuscaloosa, AL on April 27, 2011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alphaModFix amt="79000"/>
          </a:blip>
          <a:srcRect/>
          <a:stretch>
            <a:fillRect/>
          </a:stretch>
        </p:blipFill>
        <p:spPr bwMode="auto">
          <a:xfrm>
            <a:off x="76200" y="1000125"/>
            <a:ext cx="8991600" cy="5095875"/>
          </a:xfrm>
          <a:prstGeom prst="rect">
            <a:avLst/>
          </a:prstGeom>
          <a:solidFill>
            <a:srgbClr val="000000">
              <a:alpha val="78999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381000" y="1143000"/>
            <a:ext cx="1295400" cy="1143000"/>
          </a:xfrm>
          <a:prstGeom prst="star5">
            <a:avLst/>
          </a:prstGeom>
          <a:solidFill>
            <a:srgbClr val="FF9900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63500" dist="114300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76200" y="685800"/>
            <a:ext cx="2133600" cy="381000"/>
          </a:xfrm>
          <a:prstGeom prst="rect">
            <a:avLst/>
          </a:prstGeom>
          <a:solidFill>
            <a:srgbClr val="FF9900">
              <a:alpha val="7200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Vehicle location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“Chasing” a tornado . . .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219200" y="62484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Photo from storm chase on June 5, 2010 near Magnolia, IL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alphaModFix amt="42000"/>
          </a:blip>
          <a:srcRect/>
          <a:stretch>
            <a:fillRect/>
          </a:stretch>
        </p:blipFill>
        <p:spPr bwMode="auto">
          <a:xfrm>
            <a:off x="76200" y="1000125"/>
            <a:ext cx="8991600" cy="5095875"/>
          </a:xfrm>
          <a:prstGeom prst="rect">
            <a:avLst/>
          </a:prstGeom>
          <a:solidFill>
            <a:srgbClr val="000000">
              <a:alpha val="42000"/>
            </a:srgbClr>
          </a:solidFill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295400"/>
            <a:ext cx="5791200" cy="43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4" name="AutoShape 6"/>
          <p:cNvSpPr>
            <a:spLocks noChangeArrowheads="1"/>
          </p:cNvSpPr>
          <p:nvPr/>
        </p:nvSpPr>
        <p:spPr bwMode="auto">
          <a:xfrm>
            <a:off x="381000" y="1143000"/>
            <a:ext cx="1295400" cy="1143000"/>
          </a:xfrm>
          <a:prstGeom prst="star5">
            <a:avLst/>
          </a:prstGeom>
          <a:solidFill>
            <a:srgbClr val="FF9900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63500" dist="114300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76200" y="685800"/>
            <a:ext cx="2133600" cy="381000"/>
          </a:xfrm>
          <a:prstGeom prst="rect">
            <a:avLst/>
          </a:prstGeom>
          <a:solidFill>
            <a:srgbClr val="FF9900">
              <a:alpha val="7200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Vehicle location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“Chasing” a tornado . . .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1828800" y="63246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Supercell near Tuscaloosa, AL on April 27, 2011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alphaModFix amt="79000"/>
          </a:blip>
          <a:srcRect/>
          <a:stretch>
            <a:fillRect/>
          </a:stretch>
        </p:blipFill>
        <p:spPr bwMode="auto">
          <a:xfrm>
            <a:off x="76200" y="1000125"/>
            <a:ext cx="8991600" cy="5095875"/>
          </a:xfrm>
          <a:prstGeom prst="rect">
            <a:avLst/>
          </a:prstGeom>
          <a:solidFill>
            <a:srgbClr val="000000">
              <a:alpha val="78999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55301" name="AutoShape 5"/>
          <p:cNvSpPr>
            <a:spLocks noChangeArrowheads="1"/>
          </p:cNvSpPr>
          <p:nvPr/>
        </p:nvSpPr>
        <p:spPr bwMode="auto">
          <a:xfrm>
            <a:off x="2895600" y="4343400"/>
            <a:ext cx="1295400" cy="1143000"/>
          </a:xfrm>
          <a:prstGeom prst="star5">
            <a:avLst/>
          </a:prstGeom>
          <a:solidFill>
            <a:srgbClr val="FF9900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63500" dist="114300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514600" y="5638800"/>
            <a:ext cx="2133600" cy="381000"/>
          </a:xfrm>
          <a:prstGeom prst="rect">
            <a:avLst/>
          </a:prstGeom>
          <a:solidFill>
            <a:srgbClr val="FF9900">
              <a:alpha val="7200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Vehicle location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76200" y="152400"/>
            <a:ext cx="8839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200">
                <a:solidFill>
                  <a:schemeClr val="tx2"/>
                </a:solidFill>
                <a:latin typeface="Palatino" charset="0"/>
              </a:rPr>
              <a:t>“Chasing” a tornado . . .</a:t>
            </a:r>
            <a:endParaRPr lang="en-US" sz="4400">
              <a:solidFill>
                <a:srgbClr val="00FDFF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371600" y="6172200"/>
            <a:ext cx="7086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>
                <a:solidFill>
                  <a:schemeClr val="bg1"/>
                </a:solidFill>
                <a:latin typeface="Palatino" charset="0"/>
              </a:rPr>
              <a:t>Photo by Dusty Compton/Tuscaloosa News, 4/27/11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>
            <a:alphaModFix amt="41000"/>
          </a:blip>
          <a:srcRect/>
          <a:stretch>
            <a:fillRect/>
          </a:stretch>
        </p:blipFill>
        <p:spPr bwMode="auto">
          <a:xfrm>
            <a:off x="76200" y="1000125"/>
            <a:ext cx="8991600" cy="5095875"/>
          </a:xfrm>
          <a:prstGeom prst="rect">
            <a:avLst/>
          </a:prstGeom>
          <a:solidFill>
            <a:srgbClr val="000000">
              <a:alpha val="41000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57349" name="AutoShape 5"/>
          <p:cNvSpPr>
            <a:spLocks noChangeArrowheads="1"/>
          </p:cNvSpPr>
          <p:nvPr/>
        </p:nvSpPr>
        <p:spPr bwMode="auto">
          <a:xfrm>
            <a:off x="2895600" y="4343400"/>
            <a:ext cx="1295400" cy="1143000"/>
          </a:xfrm>
          <a:prstGeom prst="star5">
            <a:avLst/>
          </a:prstGeom>
          <a:solidFill>
            <a:srgbClr val="FF9900"/>
          </a:solidFill>
          <a:ln w="19050">
            <a:solidFill>
              <a:schemeClr val="tx2"/>
            </a:solidFill>
            <a:miter lim="800000"/>
            <a:headEnd/>
            <a:tailEnd/>
          </a:ln>
          <a:effectLst>
            <a:outerShdw blurRad="63500" dist="114300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2514600" y="5638800"/>
            <a:ext cx="2133600" cy="381000"/>
          </a:xfrm>
          <a:prstGeom prst="rect">
            <a:avLst/>
          </a:prstGeom>
          <a:solidFill>
            <a:srgbClr val="FF9900">
              <a:alpha val="7200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Palatino" charset="0"/>
              </a:rPr>
              <a:t>Vehicle location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</a:t>
            </a:r>
          </a:p>
        </p:txBody>
      </p: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143000"/>
            <a:ext cx="541020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600" dirty="0">
                <a:latin typeface="Palatino" charset="0"/>
              </a:rPr>
              <a:t>Storm Chase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2800">
                <a:solidFill>
                  <a:schemeClr val="bg1"/>
                </a:solidFill>
                <a:latin typeface="Palatino" charset="0"/>
              </a:rPr>
              <a:t>June 4, 2005</a:t>
            </a:r>
          </a:p>
          <a:p>
            <a:r>
              <a:rPr lang="en-US" sz="2800">
                <a:solidFill>
                  <a:schemeClr val="bg1"/>
                </a:solidFill>
                <a:latin typeface="Palatino" charset="0"/>
              </a:rPr>
              <a:t>Northwest Missouri</a:t>
            </a:r>
            <a:endParaRPr lang="en-US">
              <a:solidFill>
                <a:schemeClr val="bg1"/>
              </a:solidFill>
              <a:latin typeface="Palatino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219200"/>
            <a:ext cx="716280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8382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  <a:latin typeface="Palatino" charset="0"/>
              </a:rPr>
              <a:t>Storm Prediction Center </a:t>
            </a:r>
            <a:br>
              <a:rPr lang="en-US" sz="2800" dirty="0">
                <a:solidFill>
                  <a:schemeClr val="tx2"/>
                </a:solidFill>
                <a:latin typeface="Palatino" charset="0"/>
              </a:rPr>
            </a:br>
            <a:r>
              <a:rPr lang="en-US" sz="2800" dirty="0">
                <a:solidFill>
                  <a:schemeClr val="tx2"/>
                </a:solidFill>
                <a:latin typeface="Palatino" charset="0"/>
              </a:rPr>
              <a:t>Tornado Outlook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295400"/>
            <a:ext cx="7478832" cy="524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8382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Palatino" charset="0"/>
              </a:rPr>
              <a:t>Storm Prediction Center </a:t>
            </a:r>
            <a:br>
              <a:rPr lang="en-US" sz="2800">
                <a:solidFill>
                  <a:schemeClr val="tx2"/>
                </a:solidFill>
                <a:latin typeface="Palatino" charset="0"/>
              </a:rPr>
            </a:br>
            <a:r>
              <a:rPr lang="en-US" sz="2800">
                <a:solidFill>
                  <a:schemeClr val="tx2"/>
                </a:solidFill>
                <a:latin typeface="Palatino" charset="0"/>
              </a:rPr>
              <a:t>Storm Reports</a:t>
            </a:r>
            <a:endParaRPr lang="en-US" sz="44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83820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83820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-944880"/>
            <a:ext cx="10403840" cy="78028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3713"/>
            <a:ext cx="91440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38100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45720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45720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45720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457200"/>
            <a:ext cx="9753600" cy="731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19800"/>
            <a:ext cx="7581900" cy="6223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600" dirty="0">
                <a:latin typeface="Palatino" charset="0"/>
              </a:rPr>
              <a:t>Storm Chase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Palatino" charset="0"/>
              </a:rPr>
              <a:t>June 5, 2010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charset="0"/>
              </a:rPr>
              <a:t>North Central Illinois</a:t>
            </a:r>
            <a:endParaRPr lang="en-US" dirty="0">
              <a:solidFill>
                <a:schemeClr val="bg1"/>
              </a:solidFill>
              <a:latin typeface="Palatino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7391400" cy="5181600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382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  <a:latin typeface="Palatino" charset="0"/>
              </a:rPr>
              <a:t>Storm Prediction Center </a:t>
            </a:r>
            <a:br>
              <a:rPr lang="en-US" sz="2800" dirty="0">
                <a:solidFill>
                  <a:schemeClr val="tx2"/>
                </a:solidFill>
                <a:latin typeface="Palatino" charset="0"/>
              </a:rPr>
            </a:br>
            <a:r>
              <a:rPr lang="en-US" sz="2800" dirty="0">
                <a:solidFill>
                  <a:schemeClr val="tx2"/>
                </a:solidFill>
                <a:latin typeface="Palatino" charset="0"/>
              </a:rPr>
              <a:t>Tornado Outlook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 l="3816" r="4581"/>
          <a:stretch>
            <a:fillRect/>
          </a:stretch>
        </p:blipFill>
        <p:spPr bwMode="auto">
          <a:xfrm>
            <a:off x="0" y="0"/>
            <a:ext cx="9144000" cy="684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8382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800">
                <a:solidFill>
                  <a:schemeClr val="tx2"/>
                </a:solidFill>
                <a:latin typeface="Palatino" charset="0"/>
              </a:rPr>
              <a:t>Storm Prediction Center </a:t>
            </a:r>
            <a:br>
              <a:rPr lang="en-US" sz="2800">
                <a:solidFill>
                  <a:schemeClr val="tx2"/>
                </a:solidFill>
                <a:latin typeface="Palatino" charset="0"/>
              </a:rPr>
            </a:br>
            <a:r>
              <a:rPr lang="en-US" sz="2800">
                <a:solidFill>
                  <a:schemeClr val="tx2"/>
                </a:solidFill>
                <a:latin typeface="Palatino" charset="0"/>
              </a:rPr>
              <a:t>Storm Reports</a:t>
            </a:r>
            <a:endParaRPr lang="en-US" sz="440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73914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048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3048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  <a:noFill/>
          <a:ln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Why “Tornado Alley”?</a:t>
            </a:r>
            <a:endParaRPr lang="en-US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81000" y="7620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Perfect combination of . . . 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• Warm, moist air at surface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• Cool, dry air aloft (&gt; ~2 km above surface)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	-Instability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• Coupled with this is often a change in wind speed and direction with height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  <a:latin typeface="Palatino" charset="0"/>
              </a:rPr>
              <a:t>		-Wind shear</a:t>
            </a:r>
          </a:p>
          <a:p>
            <a:pPr marL="342900" indent="-342900" eaLnBrk="1" hangingPunct="1">
              <a:spcBef>
                <a:spcPct val="20000"/>
              </a:spcBef>
            </a:pPr>
            <a:endParaRPr lang="en-US" sz="2800">
              <a:solidFill>
                <a:schemeClr val="bg1"/>
              </a:solidFill>
              <a:latin typeface="Palatino" charset="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i="1">
                <a:solidFill>
                  <a:schemeClr val="bg1"/>
                </a:solidFill>
                <a:latin typeface="Palatino" charset="0"/>
              </a:rPr>
              <a:t>Why are these tornado ingredients, and why are they such a common occurrence in Tornado Alley?</a:t>
            </a:r>
            <a:endParaRPr lang="en-US" sz="2800">
              <a:solidFill>
                <a:schemeClr val="bg1"/>
              </a:solidFill>
              <a:latin typeface="Palatino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813054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360" y="1249680"/>
            <a:ext cx="6416040" cy="416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0" y="56388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"/>
                <a:cs typeface="Palatino"/>
                <a:hlinkClick r:id="rId3"/>
              </a:rPr>
              <a:t>Google Maps link</a:t>
            </a:r>
            <a:endParaRPr lang="en-US" dirty="0">
              <a:latin typeface="Palatino"/>
              <a:cs typeface="Palatin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600" dirty="0">
                <a:latin typeface="Palatino" charset="0"/>
              </a:rPr>
              <a:t>Storm Chase</a:t>
            </a:r>
            <a:endParaRPr lang="en-US" dirty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  <a:latin typeface="Palatino" charset="0"/>
              </a:rPr>
              <a:t>May 22, 2014</a:t>
            </a:r>
          </a:p>
          <a:p>
            <a:r>
              <a:rPr lang="en-US" sz="2800" dirty="0">
                <a:solidFill>
                  <a:schemeClr val="bg1"/>
                </a:solidFill>
                <a:latin typeface="Palatino" charset="0"/>
              </a:rPr>
              <a:t>Montgomery and Schenectady County, New York</a:t>
            </a:r>
          </a:p>
          <a:p>
            <a:endParaRPr lang="en-US" sz="2800" dirty="0">
              <a:solidFill>
                <a:schemeClr val="bg1"/>
              </a:solidFill>
              <a:latin typeface="Palatino" charset="0"/>
            </a:endParaRPr>
          </a:p>
          <a:p>
            <a:r>
              <a:rPr lang="en-US" sz="2800" dirty="0">
                <a:solidFill>
                  <a:srgbClr val="00C3FF"/>
                </a:solidFill>
                <a:latin typeface="Palatino" charset="0"/>
              </a:rPr>
              <a:t>Slides courtesy of Prof. Brian Tang</a:t>
            </a:r>
            <a:endParaRPr lang="en-US" dirty="0">
              <a:solidFill>
                <a:srgbClr val="00C3FF"/>
              </a:solidFill>
              <a:latin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10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81000"/>
            <a:ext cx="5638800" cy="60941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304800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Low-level winds channel WNW up the Mohawk Valley, enhancing shear!</a:t>
            </a:r>
          </a:p>
        </p:txBody>
      </p:sp>
    </p:spTree>
    <p:extLst>
      <p:ext uri="{BB962C8B-B14F-4D97-AF65-F5344CB8AC3E}">
        <p14:creationId xmlns:p14="http://schemas.microsoft.com/office/powerpoint/2010/main" val="1621967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905_REF_ZDR_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47700"/>
            <a:ext cx="7772400" cy="554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35761" y="186035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Reflectivity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10295" y="198364"/>
            <a:ext cx="3048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Differential Reflectivity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63028" y="6189302"/>
            <a:ext cx="1389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1905 UTC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364" y="3057759"/>
            <a:ext cx="451122" cy="451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501" y="3057759"/>
            <a:ext cx="451122" cy="4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0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0023 L -0.06942 0.06176 " pathEditMode="relative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0.00023 L -0.05905 0.062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8" y="30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2320" b="5220"/>
          <a:stretch/>
        </p:blipFill>
        <p:spPr>
          <a:xfrm>
            <a:off x="238606" y="1966939"/>
            <a:ext cx="4921349" cy="4098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6479"/>
          <a:stretch/>
        </p:blipFill>
        <p:spPr>
          <a:xfrm>
            <a:off x="4874835" y="1497030"/>
            <a:ext cx="3910312" cy="48801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9800" y="6172200"/>
            <a:ext cx="1821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Source: CBS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28600"/>
            <a:ext cx="8774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Palatino"/>
                <a:cs typeface="Palatino"/>
              </a:rPr>
              <a:t>1920 UTC:</a:t>
            </a:r>
            <a:r>
              <a:rPr lang="en-US" sz="2800" dirty="0">
                <a:latin typeface="Palatino"/>
                <a:cs typeface="Palatino"/>
              </a:rPr>
              <a:t> 4” (10 cm) hailstone in Amsterdam, NY, tying New York state record</a:t>
            </a:r>
          </a:p>
        </p:txBody>
      </p:sp>
    </p:spTree>
    <p:extLst>
      <p:ext uri="{BB962C8B-B14F-4D97-AF65-F5344CB8AC3E}">
        <p14:creationId xmlns:p14="http://schemas.microsoft.com/office/powerpoint/2010/main" val="7287642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0377288_10203081215604249_1458558730297635802_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" b="28629"/>
          <a:stretch/>
        </p:blipFill>
        <p:spPr>
          <a:xfrm>
            <a:off x="548885" y="271532"/>
            <a:ext cx="4937515" cy="59176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62600" y="381000"/>
            <a:ext cx="3505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"/>
                <a:cs typeface="Palatino"/>
              </a:rPr>
              <a:t>Five minutes prior to tornado touchdown west of </a:t>
            </a:r>
            <a:r>
              <a:rPr lang="en-US" dirty="0" err="1">
                <a:latin typeface="Palatino"/>
                <a:cs typeface="Palatino"/>
              </a:rPr>
              <a:t>Mariaville</a:t>
            </a:r>
            <a:r>
              <a:rPr lang="en-US" dirty="0">
                <a:latin typeface="Palatino"/>
                <a:cs typeface="Palatino"/>
              </a:rPr>
              <a:t> Lake</a:t>
            </a:r>
          </a:p>
        </p:txBody>
      </p:sp>
    </p:spTree>
    <p:extLst>
      <p:ext uri="{BB962C8B-B14F-4D97-AF65-F5344CB8AC3E}">
        <p14:creationId xmlns:p14="http://schemas.microsoft.com/office/powerpoint/2010/main" val="17248754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951_REF_CC_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9" y="2465283"/>
            <a:ext cx="9023611" cy="3706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0907" y="1965802"/>
            <a:ext cx="1733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Reflectivity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4200" y="6248400"/>
            <a:ext cx="1544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Palatino"/>
                <a:cs typeface="Palatino"/>
              </a:rPr>
              <a:t>1951 UTC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1981200"/>
            <a:ext cx="3289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Correlation Coefficient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304800"/>
            <a:ext cx="84408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AT 351 PM EDT...NATIONAL WEATHER SERVICE DOPPLER RADAR CONTINUED TO INDICATE A TORNADO ON THE GROUND WITH A TORNADIC DEBRIS SIGNATURE JUST SOUTH OF DUANESBURG IN SCHENECTADY COUNTY</a:t>
            </a:r>
          </a:p>
        </p:txBody>
      </p:sp>
    </p:spTree>
    <p:extLst>
      <p:ext uri="{BB962C8B-B14F-4D97-AF65-F5344CB8AC3E}">
        <p14:creationId xmlns:p14="http://schemas.microsoft.com/office/powerpoint/2010/main" val="32313935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Albany students and researchers inflating a large white weather balloon.">
            <a:extLst>
              <a:ext uri="{FF2B5EF4-FFF2-40B4-BE49-F238E27FC236}">
                <a16:creationId xmlns:a16="http://schemas.microsoft.com/office/drawing/2014/main" id="{421917B5-7B80-E43E-3075-9DE350037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99" y="967648"/>
            <a:ext cx="74168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258F8C-74CB-3A8F-CF43-FFD6566F9D42}"/>
              </a:ext>
            </a:extLst>
          </p:cNvPr>
          <p:cNvSpPr txBox="1"/>
          <p:nvPr/>
        </p:nvSpPr>
        <p:spPr>
          <a:xfrm>
            <a:off x="1441174" y="304800"/>
            <a:ext cx="626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Palatino"/>
                <a:cs typeface="Palatino"/>
              </a:rPr>
              <a:t>ICECREAM Field Campaign – Summer 2023</a:t>
            </a:r>
          </a:p>
        </p:txBody>
      </p:sp>
    </p:spTree>
    <p:extLst>
      <p:ext uri="{BB962C8B-B14F-4D97-AF65-F5344CB8AC3E}">
        <p14:creationId xmlns:p14="http://schemas.microsoft.com/office/powerpoint/2010/main" val="2938531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14400"/>
            <a:ext cx="76200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114800" y="3352800"/>
            <a:ext cx="60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200"/>
                </a:solidFill>
                <a:latin typeface="Palatino" charset="0"/>
              </a:rPr>
              <a:t>L</a:t>
            </a:r>
            <a:endParaRPr lang="en-US"/>
          </a:p>
        </p:txBody>
      </p:sp>
      <p:sp>
        <p:nvSpPr>
          <p:cNvPr id="14357" name="Oval 21"/>
          <p:cNvSpPr>
            <a:spLocks noChangeArrowheads="1"/>
          </p:cNvSpPr>
          <p:nvPr/>
        </p:nvSpPr>
        <p:spPr bwMode="auto">
          <a:xfrm>
            <a:off x="3733800" y="3048000"/>
            <a:ext cx="1295400" cy="1295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8" name="AutoShape 22"/>
          <p:cNvSpPr>
            <a:spLocks noChangeArrowheads="1"/>
          </p:cNvSpPr>
          <p:nvPr/>
        </p:nvSpPr>
        <p:spPr bwMode="auto">
          <a:xfrm flipV="1">
            <a:off x="3549650" y="3654425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59" name="AutoShape 23"/>
          <p:cNvSpPr>
            <a:spLocks noChangeArrowheads="1"/>
          </p:cNvSpPr>
          <p:nvPr/>
        </p:nvSpPr>
        <p:spPr bwMode="auto">
          <a:xfrm>
            <a:off x="4829175" y="347345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0" name="AutoShape 24"/>
          <p:cNvSpPr>
            <a:spLocks noChangeArrowheads="1"/>
          </p:cNvSpPr>
          <p:nvPr/>
        </p:nvSpPr>
        <p:spPr bwMode="auto">
          <a:xfrm rot="-5400000">
            <a:off x="4097338" y="28971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1" name="AutoShape 25"/>
          <p:cNvSpPr>
            <a:spLocks noChangeArrowheads="1"/>
          </p:cNvSpPr>
          <p:nvPr/>
        </p:nvSpPr>
        <p:spPr bwMode="auto">
          <a:xfrm rot="5400000" flipH="1">
            <a:off x="4206876" y="4165600"/>
            <a:ext cx="381000" cy="33972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62" name="Rectangle 2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  <a:noFill/>
          <a:ln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Why “Tornado Alley”?</a:t>
            </a:r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Albany students and researchers smiling for a picture while one student holds an inflated weather balloon.">
            <a:extLst>
              <a:ext uri="{FF2B5EF4-FFF2-40B4-BE49-F238E27FC236}">
                <a16:creationId xmlns:a16="http://schemas.microsoft.com/office/drawing/2014/main" id="{00938B54-E5C0-88AB-891B-3BD950026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82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14400"/>
            <a:ext cx="76200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114800" y="3352800"/>
            <a:ext cx="60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200"/>
                </a:solidFill>
                <a:latin typeface="Palatino" charset="0"/>
              </a:rPr>
              <a:t>L</a:t>
            </a:r>
            <a:endParaRPr lang="en-US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3733800" y="3048000"/>
            <a:ext cx="1295400" cy="1295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5" name="AutoShape 5"/>
          <p:cNvSpPr>
            <a:spLocks noChangeArrowheads="1"/>
          </p:cNvSpPr>
          <p:nvPr/>
        </p:nvSpPr>
        <p:spPr bwMode="auto">
          <a:xfrm flipV="1">
            <a:off x="3549650" y="3654425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4829175" y="347345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7" name="AutoShape 7"/>
          <p:cNvSpPr>
            <a:spLocks noChangeArrowheads="1"/>
          </p:cNvSpPr>
          <p:nvPr/>
        </p:nvSpPr>
        <p:spPr bwMode="auto">
          <a:xfrm rot="-5400000">
            <a:off x="4097338" y="28971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 rot="5400000" flipH="1">
            <a:off x="4206876" y="4165600"/>
            <a:ext cx="381000" cy="33972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  <a:noFill/>
          <a:ln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Why “Tornado Alley”?</a:t>
            </a:r>
            <a:endParaRPr lang="en-US"/>
          </a:p>
        </p:txBody>
      </p:sp>
      <p:sp>
        <p:nvSpPr>
          <p:cNvPr id="15370" name="Freeform 10"/>
          <p:cNvSpPr>
            <a:spLocks/>
          </p:cNvSpPr>
          <p:nvPr/>
        </p:nvSpPr>
        <p:spPr bwMode="auto">
          <a:xfrm>
            <a:off x="2274888" y="239553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1" name="Freeform 11"/>
          <p:cNvSpPr>
            <a:spLocks/>
          </p:cNvSpPr>
          <p:nvPr/>
        </p:nvSpPr>
        <p:spPr bwMode="auto">
          <a:xfrm>
            <a:off x="2286000" y="2971800"/>
            <a:ext cx="554038" cy="2286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579688" y="37099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3027363" y="2590800"/>
            <a:ext cx="554037" cy="2286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Freeform 14"/>
          <p:cNvSpPr>
            <a:spLocks/>
          </p:cNvSpPr>
          <p:nvPr/>
        </p:nvSpPr>
        <p:spPr bwMode="auto">
          <a:xfrm>
            <a:off x="3103563" y="4548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3036888" y="3405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189288" y="3919538"/>
            <a:ext cx="554037" cy="27146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2493963" y="1881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9" name="Freeform 19"/>
          <p:cNvSpPr>
            <a:spLocks/>
          </p:cNvSpPr>
          <p:nvPr/>
        </p:nvSpPr>
        <p:spPr bwMode="auto">
          <a:xfrm rot="20537933" flipH="1">
            <a:off x="4953000" y="4419600"/>
            <a:ext cx="76200" cy="17526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96" y="1152"/>
              </a:cxn>
              <a:cxn ang="0">
                <a:pos x="192" y="672"/>
              </a:cxn>
              <a:cxn ang="0">
                <a:pos x="192" y="432"/>
              </a:cxn>
              <a:cxn ang="0">
                <a:pos x="144" y="192"/>
              </a:cxn>
              <a:cxn ang="0">
                <a:pos x="96" y="0"/>
              </a:cxn>
            </a:cxnLst>
            <a:rect l="0" t="0" r="r" b="b"/>
            <a:pathLst>
              <a:path w="208" h="1344">
                <a:moveTo>
                  <a:pt x="0" y="1344"/>
                </a:moveTo>
                <a:cubicBezTo>
                  <a:pt x="32" y="1304"/>
                  <a:pt x="64" y="1264"/>
                  <a:pt x="96" y="1152"/>
                </a:cubicBezTo>
                <a:cubicBezTo>
                  <a:pt x="128" y="1040"/>
                  <a:pt x="176" y="792"/>
                  <a:pt x="192" y="672"/>
                </a:cubicBezTo>
                <a:cubicBezTo>
                  <a:pt x="208" y="552"/>
                  <a:pt x="200" y="512"/>
                  <a:pt x="192" y="432"/>
                </a:cubicBezTo>
                <a:cubicBezTo>
                  <a:pt x="184" y="352"/>
                  <a:pt x="160" y="264"/>
                  <a:pt x="144" y="192"/>
                </a:cubicBezTo>
                <a:cubicBezTo>
                  <a:pt x="128" y="120"/>
                  <a:pt x="112" y="60"/>
                  <a:pt x="96" y="0"/>
                </a:cubicBezTo>
              </a:path>
            </a:pathLst>
          </a:custGeom>
          <a:noFill/>
          <a:ln w="76200" cmpd="sng">
            <a:solidFill>
              <a:srgbClr val="00AD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0" name="Freeform 20"/>
          <p:cNvSpPr>
            <a:spLocks/>
          </p:cNvSpPr>
          <p:nvPr/>
        </p:nvSpPr>
        <p:spPr bwMode="auto">
          <a:xfrm>
            <a:off x="5016500" y="3962400"/>
            <a:ext cx="850900" cy="1981200"/>
          </a:xfrm>
          <a:custGeom>
            <a:avLst/>
            <a:gdLst/>
            <a:ahLst/>
            <a:cxnLst>
              <a:cxn ang="0">
                <a:pos x="536" y="1248"/>
              </a:cxn>
              <a:cxn ang="0">
                <a:pos x="440" y="1104"/>
              </a:cxn>
              <a:cxn ang="0">
                <a:pos x="344" y="864"/>
              </a:cxn>
              <a:cxn ang="0">
                <a:pos x="56" y="240"/>
              </a:cxn>
              <a:cxn ang="0">
                <a:pos x="8" y="0"/>
              </a:cxn>
            </a:cxnLst>
            <a:rect l="0" t="0" r="r" b="b"/>
            <a:pathLst>
              <a:path w="536" h="1248">
                <a:moveTo>
                  <a:pt x="536" y="1248"/>
                </a:moveTo>
                <a:cubicBezTo>
                  <a:pt x="504" y="1208"/>
                  <a:pt x="472" y="1168"/>
                  <a:pt x="440" y="1104"/>
                </a:cubicBezTo>
                <a:cubicBezTo>
                  <a:pt x="408" y="1040"/>
                  <a:pt x="408" y="1008"/>
                  <a:pt x="344" y="864"/>
                </a:cubicBezTo>
                <a:cubicBezTo>
                  <a:pt x="280" y="720"/>
                  <a:pt x="112" y="384"/>
                  <a:pt x="56" y="240"/>
                </a:cubicBezTo>
                <a:cubicBezTo>
                  <a:pt x="0" y="96"/>
                  <a:pt x="4" y="48"/>
                  <a:pt x="8" y="0"/>
                </a:cubicBezTo>
              </a:path>
            </a:pathLst>
          </a:custGeom>
          <a:noFill/>
          <a:ln w="76200" cmpd="sng">
            <a:solidFill>
              <a:srgbClr val="00AD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1" name="AutoShape 21"/>
          <p:cNvSpPr>
            <a:spLocks noChangeArrowheads="1"/>
          </p:cNvSpPr>
          <p:nvPr/>
        </p:nvSpPr>
        <p:spPr bwMode="auto">
          <a:xfrm rot="-755492">
            <a:off x="4511675" y="4251325"/>
            <a:ext cx="381000" cy="304800"/>
          </a:xfrm>
          <a:prstGeom prst="triangle">
            <a:avLst>
              <a:gd name="adj" fmla="val 52500"/>
            </a:avLst>
          </a:prstGeom>
          <a:solidFill>
            <a:srgbClr val="00AD16"/>
          </a:solidFill>
          <a:ln w="9525">
            <a:solidFill>
              <a:srgbClr val="00AD1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82" name="AutoShape 22"/>
          <p:cNvSpPr>
            <a:spLocks noChangeArrowheads="1"/>
          </p:cNvSpPr>
          <p:nvPr/>
        </p:nvSpPr>
        <p:spPr bwMode="auto">
          <a:xfrm rot="-755492">
            <a:off x="4800600" y="3733800"/>
            <a:ext cx="381000" cy="304800"/>
          </a:xfrm>
          <a:prstGeom prst="triangle">
            <a:avLst>
              <a:gd name="adj" fmla="val 52500"/>
            </a:avLst>
          </a:prstGeom>
          <a:solidFill>
            <a:srgbClr val="00AD16"/>
          </a:solidFill>
          <a:ln w="9525">
            <a:solidFill>
              <a:srgbClr val="00AD1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914400"/>
            <a:ext cx="7620000" cy="533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114800" y="3352800"/>
            <a:ext cx="60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0200"/>
                </a:solidFill>
                <a:latin typeface="Palatino" charset="0"/>
              </a:rPr>
              <a:t>L</a:t>
            </a:r>
            <a:endParaRPr lang="en-US"/>
          </a:p>
        </p:txBody>
      </p:sp>
      <p:sp>
        <p:nvSpPr>
          <p:cNvPr id="16388" name="Oval 4"/>
          <p:cNvSpPr>
            <a:spLocks noChangeArrowheads="1"/>
          </p:cNvSpPr>
          <p:nvPr/>
        </p:nvSpPr>
        <p:spPr bwMode="auto">
          <a:xfrm>
            <a:off x="3733800" y="3048000"/>
            <a:ext cx="1295400" cy="1295400"/>
          </a:xfrm>
          <a:prstGeom prst="ellips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 flipV="1">
            <a:off x="3549650" y="3654425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4829175" y="347345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 rot="-5400000">
            <a:off x="4097338" y="28971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2" name="AutoShape 8"/>
          <p:cNvSpPr>
            <a:spLocks noChangeArrowheads="1"/>
          </p:cNvSpPr>
          <p:nvPr/>
        </p:nvSpPr>
        <p:spPr bwMode="auto">
          <a:xfrm rot="5400000" flipH="1">
            <a:off x="4206876" y="4165600"/>
            <a:ext cx="381000" cy="339725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  <a:noFill/>
          <a:ln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r>
              <a:rPr lang="en-US" sz="3200">
                <a:latin typeface="Palatino" charset="0"/>
              </a:rPr>
              <a:t>Why “Tornado Alley”?</a:t>
            </a:r>
            <a:endParaRPr lang="en-US"/>
          </a:p>
        </p:txBody>
      </p:sp>
      <p:sp>
        <p:nvSpPr>
          <p:cNvPr id="16394" name="Freeform 10"/>
          <p:cNvSpPr>
            <a:spLocks/>
          </p:cNvSpPr>
          <p:nvPr/>
        </p:nvSpPr>
        <p:spPr bwMode="auto">
          <a:xfrm>
            <a:off x="2274888" y="239553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Freeform 11"/>
          <p:cNvSpPr>
            <a:spLocks/>
          </p:cNvSpPr>
          <p:nvPr/>
        </p:nvSpPr>
        <p:spPr bwMode="auto">
          <a:xfrm>
            <a:off x="2286000" y="2971800"/>
            <a:ext cx="554038" cy="2286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Freeform 12"/>
          <p:cNvSpPr>
            <a:spLocks/>
          </p:cNvSpPr>
          <p:nvPr/>
        </p:nvSpPr>
        <p:spPr bwMode="auto">
          <a:xfrm>
            <a:off x="2579688" y="37099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Freeform 13"/>
          <p:cNvSpPr>
            <a:spLocks/>
          </p:cNvSpPr>
          <p:nvPr/>
        </p:nvSpPr>
        <p:spPr bwMode="auto">
          <a:xfrm>
            <a:off x="3027363" y="2590800"/>
            <a:ext cx="554037" cy="228600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Freeform 14"/>
          <p:cNvSpPr>
            <a:spLocks/>
          </p:cNvSpPr>
          <p:nvPr/>
        </p:nvSpPr>
        <p:spPr bwMode="auto">
          <a:xfrm>
            <a:off x="3103563" y="4548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9" name="Freeform 15"/>
          <p:cNvSpPr>
            <a:spLocks/>
          </p:cNvSpPr>
          <p:nvPr/>
        </p:nvSpPr>
        <p:spPr bwMode="auto">
          <a:xfrm>
            <a:off x="3036888" y="3405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189288" y="3919538"/>
            <a:ext cx="554037" cy="27146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1" name="Freeform 17"/>
          <p:cNvSpPr>
            <a:spLocks/>
          </p:cNvSpPr>
          <p:nvPr/>
        </p:nvSpPr>
        <p:spPr bwMode="auto">
          <a:xfrm>
            <a:off x="2493963" y="1881188"/>
            <a:ext cx="554037" cy="176212"/>
          </a:xfrm>
          <a:custGeom>
            <a:avLst/>
            <a:gdLst/>
            <a:ahLst/>
            <a:cxnLst>
              <a:cxn ang="0">
                <a:pos x="0" y="96"/>
              </a:cxn>
              <a:cxn ang="0">
                <a:pos x="118" y="57"/>
              </a:cxn>
              <a:cxn ang="0">
                <a:pos x="182" y="17"/>
              </a:cxn>
              <a:cxn ang="0">
                <a:pos x="196" y="3"/>
              </a:cxn>
              <a:cxn ang="0">
                <a:pos x="236" y="57"/>
              </a:cxn>
              <a:cxn ang="0">
                <a:pos x="290" y="96"/>
              </a:cxn>
              <a:cxn ang="0">
                <a:pos x="349" y="111"/>
              </a:cxn>
            </a:cxnLst>
            <a:rect l="0" t="0" r="r" b="b"/>
            <a:pathLst>
              <a:path w="349" h="111">
                <a:moveTo>
                  <a:pt x="0" y="96"/>
                </a:moveTo>
                <a:cubicBezTo>
                  <a:pt x="51" y="83"/>
                  <a:pt x="76" y="82"/>
                  <a:pt x="118" y="57"/>
                </a:cubicBezTo>
                <a:cubicBezTo>
                  <a:pt x="190" y="12"/>
                  <a:pt x="142" y="30"/>
                  <a:pt x="182" y="17"/>
                </a:cubicBezTo>
                <a:cubicBezTo>
                  <a:pt x="186" y="12"/>
                  <a:pt x="189" y="0"/>
                  <a:pt x="196" y="3"/>
                </a:cubicBezTo>
                <a:cubicBezTo>
                  <a:pt x="238" y="17"/>
                  <a:pt x="217" y="32"/>
                  <a:pt x="236" y="57"/>
                </a:cubicBezTo>
                <a:cubicBezTo>
                  <a:pt x="247" y="71"/>
                  <a:pt x="272" y="90"/>
                  <a:pt x="290" y="96"/>
                </a:cubicBezTo>
                <a:cubicBezTo>
                  <a:pt x="309" y="109"/>
                  <a:pt x="325" y="111"/>
                  <a:pt x="349" y="111"/>
                </a:cubicBezTo>
              </a:path>
            </a:pathLst>
          </a:custGeom>
          <a:noFill/>
          <a:ln w="38100" cmpd="sng">
            <a:solidFill>
              <a:srgbClr val="3C2C1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2" name="Freeform 18"/>
          <p:cNvSpPr>
            <a:spLocks/>
          </p:cNvSpPr>
          <p:nvPr/>
        </p:nvSpPr>
        <p:spPr bwMode="auto">
          <a:xfrm rot="20537933" flipH="1">
            <a:off x="4953000" y="4419600"/>
            <a:ext cx="76200" cy="1752600"/>
          </a:xfrm>
          <a:custGeom>
            <a:avLst/>
            <a:gdLst/>
            <a:ahLst/>
            <a:cxnLst>
              <a:cxn ang="0">
                <a:pos x="0" y="1344"/>
              </a:cxn>
              <a:cxn ang="0">
                <a:pos x="96" y="1152"/>
              </a:cxn>
              <a:cxn ang="0">
                <a:pos x="192" y="672"/>
              </a:cxn>
              <a:cxn ang="0">
                <a:pos x="192" y="432"/>
              </a:cxn>
              <a:cxn ang="0">
                <a:pos x="144" y="192"/>
              </a:cxn>
              <a:cxn ang="0">
                <a:pos x="96" y="0"/>
              </a:cxn>
            </a:cxnLst>
            <a:rect l="0" t="0" r="r" b="b"/>
            <a:pathLst>
              <a:path w="208" h="1344">
                <a:moveTo>
                  <a:pt x="0" y="1344"/>
                </a:moveTo>
                <a:cubicBezTo>
                  <a:pt x="32" y="1304"/>
                  <a:pt x="64" y="1264"/>
                  <a:pt x="96" y="1152"/>
                </a:cubicBezTo>
                <a:cubicBezTo>
                  <a:pt x="128" y="1040"/>
                  <a:pt x="176" y="792"/>
                  <a:pt x="192" y="672"/>
                </a:cubicBezTo>
                <a:cubicBezTo>
                  <a:pt x="208" y="552"/>
                  <a:pt x="200" y="512"/>
                  <a:pt x="192" y="432"/>
                </a:cubicBezTo>
                <a:cubicBezTo>
                  <a:pt x="184" y="352"/>
                  <a:pt x="160" y="264"/>
                  <a:pt x="144" y="192"/>
                </a:cubicBezTo>
                <a:cubicBezTo>
                  <a:pt x="128" y="120"/>
                  <a:pt x="112" y="60"/>
                  <a:pt x="96" y="0"/>
                </a:cubicBezTo>
              </a:path>
            </a:pathLst>
          </a:custGeom>
          <a:noFill/>
          <a:ln w="76200" cmpd="sng">
            <a:solidFill>
              <a:srgbClr val="00AD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3" name="Freeform 19"/>
          <p:cNvSpPr>
            <a:spLocks/>
          </p:cNvSpPr>
          <p:nvPr/>
        </p:nvSpPr>
        <p:spPr bwMode="auto">
          <a:xfrm>
            <a:off x="5016500" y="3962400"/>
            <a:ext cx="850900" cy="1981200"/>
          </a:xfrm>
          <a:custGeom>
            <a:avLst/>
            <a:gdLst/>
            <a:ahLst/>
            <a:cxnLst>
              <a:cxn ang="0">
                <a:pos x="536" y="1248"/>
              </a:cxn>
              <a:cxn ang="0">
                <a:pos x="440" y="1104"/>
              </a:cxn>
              <a:cxn ang="0">
                <a:pos x="344" y="864"/>
              </a:cxn>
              <a:cxn ang="0">
                <a:pos x="56" y="240"/>
              </a:cxn>
              <a:cxn ang="0">
                <a:pos x="8" y="0"/>
              </a:cxn>
            </a:cxnLst>
            <a:rect l="0" t="0" r="r" b="b"/>
            <a:pathLst>
              <a:path w="536" h="1248">
                <a:moveTo>
                  <a:pt x="536" y="1248"/>
                </a:moveTo>
                <a:cubicBezTo>
                  <a:pt x="504" y="1208"/>
                  <a:pt x="472" y="1168"/>
                  <a:pt x="440" y="1104"/>
                </a:cubicBezTo>
                <a:cubicBezTo>
                  <a:pt x="408" y="1040"/>
                  <a:pt x="408" y="1008"/>
                  <a:pt x="344" y="864"/>
                </a:cubicBezTo>
                <a:cubicBezTo>
                  <a:pt x="280" y="720"/>
                  <a:pt x="112" y="384"/>
                  <a:pt x="56" y="240"/>
                </a:cubicBezTo>
                <a:cubicBezTo>
                  <a:pt x="0" y="96"/>
                  <a:pt x="4" y="48"/>
                  <a:pt x="8" y="0"/>
                </a:cubicBezTo>
              </a:path>
            </a:pathLst>
          </a:custGeom>
          <a:noFill/>
          <a:ln w="76200" cmpd="sng">
            <a:solidFill>
              <a:srgbClr val="00AD1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4" name="AutoShape 20"/>
          <p:cNvSpPr>
            <a:spLocks noChangeArrowheads="1"/>
          </p:cNvSpPr>
          <p:nvPr/>
        </p:nvSpPr>
        <p:spPr bwMode="auto">
          <a:xfrm rot="-755492">
            <a:off x="4511675" y="4251325"/>
            <a:ext cx="381000" cy="304800"/>
          </a:xfrm>
          <a:prstGeom prst="triangle">
            <a:avLst>
              <a:gd name="adj" fmla="val 52500"/>
            </a:avLst>
          </a:prstGeom>
          <a:solidFill>
            <a:srgbClr val="00AD16"/>
          </a:solidFill>
          <a:ln w="9525">
            <a:solidFill>
              <a:srgbClr val="00AD1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5" name="AutoShape 21"/>
          <p:cNvSpPr>
            <a:spLocks noChangeArrowheads="1"/>
          </p:cNvSpPr>
          <p:nvPr/>
        </p:nvSpPr>
        <p:spPr bwMode="auto">
          <a:xfrm rot="-755492">
            <a:off x="4800600" y="3733800"/>
            <a:ext cx="381000" cy="304800"/>
          </a:xfrm>
          <a:prstGeom prst="triangle">
            <a:avLst>
              <a:gd name="adj" fmla="val 52500"/>
            </a:avLst>
          </a:prstGeom>
          <a:solidFill>
            <a:srgbClr val="00AD16"/>
          </a:solidFill>
          <a:ln w="9525">
            <a:solidFill>
              <a:srgbClr val="00AD1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5486400" y="4191000"/>
            <a:ext cx="1828800" cy="946150"/>
          </a:xfrm>
          <a:prstGeom prst="rect">
            <a:avLst/>
          </a:prstGeom>
          <a:solidFill>
            <a:schemeClr val="bg1">
              <a:alpha val="74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AD16"/>
                </a:solidFill>
                <a:latin typeface="Palatino" charset="0"/>
              </a:rPr>
              <a:t>Warm, moist air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1828800" y="4038600"/>
            <a:ext cx="1828800" cy="946150"/>
          </a:xfrm>
          <a:prstGeom prst="rect">
            <a:avLst/>
          </a:prstGeom>
          <a:solidFill>
            <a:schemeClr val="bg1">
              <a:alpha val="7400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3C2C10"/>
                </a:solidFill>
                <a:latin typeface="Palatino" charset="0"/>
              </a:rPr>
              <a:t>Cold, dry air aloft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FFFA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767</Words>
  <Application>Microsoft Macintosh PowerPoint</Application>
  <PresentationFormat>On-screen Show (4:3)</PresentationFormat>
  <Paragraphs>213</Paragraphs>
  <Slides>70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Arial</vt:lpstr>
      <vt:lpstr>Palatino</vt:lpstr>
      <vt:lpstr>Blank Presentation</vt:lpstr>
      <vt:lpstr>Severe Weather and Storm Chasing</vt:lpstr>
      <vt:lpstr>Global Tornado Occurrence</vt:lpstr>
      <vt:lpstr>PowerPoint Presentation</vt:lpstr>
      <vt:lpstr>PowerPoint Presentation</vt:lpstr>
      <vt:lpstr>PowerPoint Presentation</vt:lpstr>
      <vt:lpstr>Why “Tornado Alley”?</vt:lpstr>
      <vt:lpstr>Why “Tornado Alley”?</vt:lpstr>
      <vt:lpstr>Why “Tornado Alley”?</vt:lpstr>
      <vt:lpstr>Why “Tornado Alley”?</vt:lpstr>
      <vt:lpstr>Why “Tornado Alley”?</vt:lpstr>
      <vt:lpstr>Why “Tornado Alley”?</vt:lpstr>
      <vt:lpstr>Why “Tornado Alley”?</vt:lpstr>
      <vt:lpstr>Now we have convection (cumulonimbus).   How do we get ROTATION?</vt:lpstr>
      <vt:lpstr>Vertical wind shear Change in wind speed and direction with height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Chase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Chase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Chase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 Lazear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Severe Weather and Storm Chasing</dc:title>
  <dc:creator>R Lazear</dc:creator>
  <cp:lastModifiedBy>Lazear, Ross</cp:lastModifiedBy>
  <cp:revision>28</cp:revision>
  <dcterms:created xsi:type="dcterms:W3CDTF">2013-09-24T14:03:43Z</dcterms:created>
  <dcterms:modified xsi:type="dcterms:W3CDTF">2023-11-06T19:57:48Z</dcterms:modified>
</cp:coreProperties>
</file>