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316" r:id="rId9"/>
    <p:sldId id="264" r:id="rId10"/>
    <p:sldId id="265" r:id="rId11"/>
    <p:sldId id="314" r:id="rId12"/>
    <p:sldId id="31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317" r:id="rId27"/>
    <p:sldId id="280" r:id="rId28"/>
    <p:sldId id="281" r:id="rId29"/>
    <p:sldId id="282" r:id="rId30"/>
    <p:sldId id="283" r:id="rId31"/>
    <p:sldId id="285" r:id="rId32"/>
    <p:sldId id="287" r:id="rId33"/>
    <p:sldId id="284" r:id="rId34"/>
    <p:sldId id="286" r:id="rId35"/>
    <p:sldId id="288" r:id="rId36"/>
    <p:sldId id="289" r:id="rId37"/>
    <p:sldId id="318" r:id="rId38"/>
    <p:sldId id="319" r:id="rId39"/>
    <p:sldId id="276" r:id="rId40"/>
    <p:sldId id="320" r:id="rId41"/>
    <p:sldId id="323" r:id="rId42"/>
    <p:sldId id="324" r:id="rId43"/>
    <p:sldId id="290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F06"/>
    <a:srgbClr val="21FFFF"/>
    <a:srgbClr val="FFF847"/>
    <a:srgbClr val="110040"/>
    <a:srgbClr val="020040"/>
    <a:srgbClr val="053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E732F-38D8-DA49-A4EA-ABB0479A2638}" v="1" dt="2024-09-10T17:56:22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zear, Ross" userId="b7a7498c-40ee-4535-9e46-5a2928dc5b62" providerId="ADAL" clId="{2AFE732F-38D8-DA49-A4EA-ABB0479A2638}"/>
    <pc:docChg chg="custSel modSld">
      <pc:chgData name="Lazear, Ross" userId="b7a7498c-40ee-4535-9e46-5a2928dc5b62" providerId="ADAL" clId="{2AFE732F-38D8-DA49-A4EA-ABB0479A2638}" dt="2024-09-10T17:56:39.173" v="25" actId="1076"/>
      <pc:docMkLst>
        <pc:docMk/>
      </pc:docMkLst>
      <pc:sldChg chg="addSp delSp modSp mod">
        <pc:chgData name="Lazear, Ross" userId="b7a7498c-40ee-4535-9e46-5a2928dc5b62" providerId="ADAL" clId="{2AFE732F-38D8-DA49-A4EA-ABB0479A2638}" dt="2024-09-10T17:56:39.173" v="25" actId="1076"/>
        <pc:sldMkLst>
          <pc:docMk/>
          <pc:sldMk cId="2195286411" sldId="268"/>
        </pc:sldMkLst>
        <pc:spChg chg="mod">
          <ac:chgData name="Lazear, Ross" userId="b7a7498c-40ee-4535-9e46-5a2928dc5b62" providerId="ADAL" clId="{2AFE732F-38D8-DA49-A4EA-ABB0479A2638}" dt="2024-09-10T17:56:39.173" v="25" actId="1076"/>
          <ac:spMkLst>
            <pc:docMk/>
            <pc:sldMk cId="2195286411" sldId="268"/>
            <ac:spMk id="5" creationId="{00000000-0000-0000-0000-000000000000}"/>
          </ac:spMkLst>
        </pc:spChg>
        <pc:spChg chg="mod">
          <ac:chgData name="Lazear, Ross" userId="b7a7498c-40ee-4535-9e46-5a2928dc5b62" providerId="ADAL" clId="{2AFE732F-38D8-DA49-A4EA-ABB0479A2638}" dt="2024-09-10T17:56:36.347" v="24" actId="20577"/>
          <ac:spMkLst>
            <pc:docMk/>
            <pc:sldMk cId="2195286411" sldId="268"/>
            <ac:spMk id="6" creationId="{00000000-0000-0000-0000-000000000000}"/>
          </ac:spMkLst>
        </pc:spChg>
        <pc:picChg chg="del">
          <ac:chgData name="Lazear, Ross" userId="b7a7498c-40ee-4535-9e46-5a2928dc5b62" providerId="ADAL" clId="{2AFE732F-38D8-DA49-A4EA-ABB0479A2638}" dt="2024-09-10T17:56:19.592" v="0" actId="478"/>
          <ac:picMkLst>
            <pc:docMk/>
            <pc:sldMk cId="2195286411" sldId="268"/>
            <ac:picMk id="3" creationId="{9F26D293-4CDD-4C99-ADF6-39ACE5FFC528}"/>
          </ac:picMkLst>
        </pc:picChg>
        <pc:picChg chg="add mod">
          <ac:chgData name="Lazear, Ross" userId="b7a7498c-40ee-4535-9e46-5a2928dc5b62" providerId="ADAL" clId="{2AFE732F-38D8-DA49-A4EA-ABB0479A2638}" dt="2024-09-10T17:56:28.604" v="6" actId="1076"/>
          <ac:picMkLst>
            <pc:docMk/>
            <pc:sldMk cId="2195286411" sldId="268"/>
            <ac:picMk id="7" creationId="{D496A41F-8023-DA7E-F739-CC251F44CC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575B6-EEAB-B544-90A3-B8F2D5CF193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149C-3DEB-714D-9EF7-BCAA4E4CE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1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1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1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4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5346C"/>
            </a:gs>
            <a:gs pos="100000">
              <a:srgbClr val="11004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32AF-BB7B-4044-B44B-008F1950EB9B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KLTPYXRSEI6PKBFXMKJE6OC2U.jpg"/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/>
          <a:stretch/>
        </p:blipFill>
        <p:spPr>
          <a:xfrm>
            <a:off x="-460449" y="-1"/>
            <a:ext cx="9604449" cy="686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568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Past, Present, and Future of Weather Forecasting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1455"/>
            <a:ext cx="6400800" cy="2711781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Ross A. Lazear</a:t>
            </a:r>
          </a:p>
          <a:p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Department of Atmospheric and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Environmental Sciences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0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07-08 at 3.49.5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0"/>
          <a:stretch/>
        </p:blipFill>
        <p:spPr>
          <a:xfrm>
            <a:off x="347529" y="4113947"/>
            <a:ext cx="8445580" cy="254199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Types of forecasts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9" y="725224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Nowcasting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Forecasts of up to six hours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671"/>
          <a:stretch/>
        </p:blipFill>
        <p:spPr>
          <a:xfrm>
            <a:off x="347529" y="1690738"/>
            <a:ext cx="4270219" cy="3203502"/>
          </a:xfrm>
          <a:prstGeom prst="rect">
            <a:avLst/>
          </a:prstGeom>
        </p:spPr>
      </p:pic>
      <p:pic>
        <p:nvPicPr>
          <p:cNvPr id="6" name="Picture 5" descr="Screen Shot 2019-07-08 at 3.47.1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5"/>
          <a:stretch/>
        </p:blipFill>
        <p:spPr>
          <a:xfrm>
            <a:off x="4337505" y="1690739"/>
            <a:ext cx="4455604" cy="32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Short-range weather forecasts: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Forecasts of up to 7-10 days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gfs_T2m_us_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1063178"/>
            <a:ext cx="4250171" cy="2888788"/>
          </a:xfrm>
          <a:prstGeom prst="rect">
            <a:avLst/>
          </a:prstGeom>
        </p:spPr>
      </p:pic>
      <p:pic>
        <p:nvPicPr>
          <p:cNvPr id="7" name="Picture 6" descr="gfs_mslp_pcpn_frzn_us_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1063178"/>
            <a:ext cx="4250354" cy="2888913"/>
          </a:xfrm>
          <a:prstGeom prst="rect">
            <a:avLst/>
          </a:prstGeom>
        </p:spPr>
      </p:pic>
      <p:pic>
        <p:nvPicPr>
          <p:cNvPr id="9" name="Picture 8" descr="gfs_uv250_us_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3951966"/>
            <a:ext cx="4250171" cy="2888788"/>
          </a:xfrm>
          <a:prstGeom prst="rect">
            <a:avLst/>
          </a:prstGeom>
        </p:spPr>
      </p:pic>
      <p:pic>
        <p:nvPicPr>
          <p:cNvPr id="10" name="Picture 9" descr="gfs_ir_us_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3951966"/>
            <a:ext cx="4250354" cy="28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8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to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2" name="Picture 1" descr="iconic_ENSO_elNino_l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286"/>
            <a:ext cx="9144000" cy="50124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811" y="6126986"/>
            <a:ext cx="85704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Sea surface temperatures in December 1997 (El Niño)</a:t>
            </a:r>
          </a:p>
          <a:p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Up to </a:t>
            </a:r>
            <a:r>
              <a:rPr lang="en-US" sz="2000" b="1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10°F warmer than normal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over the Tropical Pacific! </a:t>
            </a:r>
          </a:p>
        </p:txBody>
      </p:sp>
    </p:spTree>
    <p:extLst>
      <p:ext uri="{BB962C8B-B14F-4D97-AF65-F5344CB8AC3E}">
        <p14:creationId xmlns:p14="http://schemas.microsoft.com/office/powerpoint/2010/main" val="40540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1_El-Nino-and-Rain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" y="1176771"/>
            <a:ext cx="8345681" cy="5265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and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529" y="120756"/>
            <a:ext cx="80087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Climate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How will natural and human-induced changes to our planet affect 	global temperatures and precipitation?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7682"/>
          <a:stretch/>
        </p:blipFill>
        <p:spPr>
          <a:xfrm>
            <a:off x="123523" y="1531122"/>
            <a:ext cx="4923888" cy="3148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529" y="46795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Scripps Institute for Oceanography</a:t>
            </a:r>
          </a:p>
        </p:txBody>
      </p:sp>
      <p:pic>
        <p:nvPicPr>
          <p:cNvPr id="6" name="Picture 5" descr="ipcc_scenari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r="14288"/>
          <a:stretch/>
        </p:blipFill>
        <p:spPr>
          <a:xfrm>
            <a:off x="5114053" y="3743205"/>
            <a:ext cx="3979456" cy="2967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8636" y="3378495"/>
            <a:ext cx="3861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IPCC Report, 2007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do meteorologists </a:t>
            </a:r>
            <a:r>
              <a:rPr lang="en-US" sz="3600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make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a weather forecast?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100" y="4083215"/>
            <a:ext cx="87287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Current weather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Weather models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Research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Intuition (memory and understanding of past similar events)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Part of why an unprecedented storm, like </a:t>
            </a:r>
            <a:r>
              <a:rPr lang="en-US" sz="2400" b="1" i="1" dirty="0" err="1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Superstorm</a:t>
            </a:r>
            <a:r>
              <a:rPr lang="en-US" sz="2400" b="1" i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 Sandy</a:t>
            </a: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, is a tough forecast!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228945"/>
            <a:ext cx="7586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forecast for Albany, N.Y. </a:t>
            </a:r>
            <a:r>
              <a:rPr lang="mr-IN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–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September 10, 2024</a:t>
            </a:r>
          </a:p>
        </p:txBody>
      </p:sp>
      <p:pic>
        <p:nvPicPr>
          <p:cNvPr id="7" name="Picture 6" descr="A group of icons with different weather symbols&#10;&#10;Description automatically generated with medium confidence">
            <a:extLst>
              <a:ext uri="{FF2B5EF4-FFF2-40B4-BE49-F238E27FC236}">
                <a16:creationId xmlns:a16="http://schemas.microsoft.com/office/drawing/2014/main" id="{D496A41F-8023-DA7E-F739-CC251F44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0" y="883780"/>
            <a:ext cx="8615514" cy="21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What is a weather 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model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8" y="725224"/>
            <a:ext cx="83970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Models start with the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current weather conditions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(from observations at airports, planes, weather balloons, satellite imagery, etc.)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Combine observations with a recent forecast to make a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best guess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of the current conditions on a grid within the domain of a model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Take </a:t>
            </a:r>
            <a:r>
              <a:rPr lang="en-US" sz="2000" dirty="0" err="1">
                <a:solidFill>
                  <a:schemeClr val="bg1"/>
                </a:solidFill>
                <a:latin typeface="Perpetua"/>
                <a:cs typeface="Perpetua"/>
              </a:rPr>
              <a:t>Bjerknes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’ equations and integrate forward in time!</a:t>
            </a:r>
          </a:p>
        </p:txBody>
      </p:sp>
      <p:pic>
        <p:nvPicPr>
          <p:cNvPr id="6" name="Picture 5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1" y="2755577"/>
            <a:ext cx="4040100" cy="3279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077" y="6148358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Temperatures from a prior model run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4229" y="6137701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Combine with current observations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9" name="Picture 8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4" y="2779730"/>
            <a:ext cx="4010345" cy="3255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42021" y="3914311"/>
            <a:ext cx="841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+</a:t>
            </a:r>
            <a:endParaRPr lang="en-US" sz="6000" b="1" i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5817" y="42365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5817" y="5133241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85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60529" y="4435949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1854" y="41556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9327" y="3973400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3594" y="45324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2980" y="551647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89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71634" y="3420286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1206" y="525560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83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Integrate forward in time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943" y="758486"/>
            <a:ext cx="5671998" cy="583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997325" y="5881688"/>
            <a:ext cx="3373438" cy="64611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-109" charset="0"/>
              <a:buNone/>
            </a:pPr>
            <a:r>
              <a:rPr lang="en-US" sz="1600" b="1" dirty="0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From </a:t>
            </a:r>
            <a:r>
              <a:rPr lang="en-US" sz="1600" b="1" dirty="0" err="1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MetEd</a:t>
            </a:r>
            <a:r>
              <a:rPr lang="en-US" sz="1600" b="1" dirty="0">
                <a:solidFill>
                  <a:srgbClr val="00C3FF"/>
                </a:solidFill>
                <a:latin typeface="Rockwell" pitchFamily="-109" charset="0"/>
                <a:ea typeface="Rockwell" pitchFamily="-109" charset="0"/>
                <a:cs typeface="Rockwell" pitchFamily="-109" charset="0"/>
              </a:rPr>
              <a:t> / UCAR</a:t>
            </a:r>
            <a:endParaRPr lang="en-US" sz="1600" b="1" dirty="0">
              <a:solidFill>
                <a:srgbClr val="00C3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many models are there..?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8" y="814210"/>
            <a:ext cx="824336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High-resolution Rapid Refresh (HRRR)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36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WRF-NMM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WRF-ARW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NSSL WRF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NAM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84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GFS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16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ECMWF (Euro)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UKMET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CMC (Canadian)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RGEM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HRDPS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NAVGEM (U.S. Navy)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144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JMA (Japanese)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.and more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Four different model runs of 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12-hour 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forecasts</a:t>
            </a:r>
          </a:p>
        </p:txBody>
      </p:sp>
      <p:pic>
        <p:nvPicPr>
          <p:cNvPr id="4" name="Picture 3" descr="Screen Shot 2019-07-09 at 11.1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579519"/>
            <a:ext cx="3729191" cy="2970197"/>
          </a:xfrm>
          <a:prstGeom prst="rect">
            <a:avLst/>
          </a:prstGeom>
        </p:spPr>
      </p:pic>
      <p:pic>
        <p:nvPicPr>
          <p:cNvPr id="5" name="Picture 4" descr="Screen Shot 2019-07-09 at 11.17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584672"/>
            <a:ext cx="3693742" cy="2965044"/>
          </a:xfrm>
          <a:prstGeom prst="rect">
            <a:avLst/>
          </a:prstGeom>
        </p:spPr>
      </p:pic>
      <p:pic>
        <p:nvPicPr>
          <p:cNvPr id="6" name="Picture 5" descr="Screen Shot 2019-07-09 at 11.1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3690176"/>
            <a:ext cx="3729191" cy="2973205"/>
          </a:xfrm>
          <a:prstGeom prst="rect">
            <a:avLst/>
          </a:prstGeom>
        </p:spPr>
      </p:pic>
      <p:pic>
        <p:nvPicPr>
          <p:cNvPr id="7" name="Picture 6" descr="Screen Shot 2019-07-09 at 11.16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3690176"/>
            <a:ext cx="3694731" cy="2960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9356" y="3180384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WRF-NMM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5253" y="3184636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411" y="6294049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HRRR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3912" y="6290048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NSSL WRF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211473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509251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169409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509251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3300"/>
            <a:ext cx="77724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Outline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5413" y="995936"/>
            <a:ext cx="8474942" cy="561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•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History of weather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•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Modern weather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Nowcasting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-Weather forecasting (up to approx. 7 days)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-Seasonal to 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subseasonal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-Climate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• Future of forecasting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84691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 forecasting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526176" cy="743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Because models inherently develop errors over time and offer a wide range of solutions, meteorologists refrain from using wording like: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b="1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There will be a thunderstorm at 3:00 PM tomorrow</a:t>
            </a:r>
            <a:endParaRPr lang="en-US" sz="2000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 rain will change to snow at midnight on Friday</a:t>
            </a: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It will not rain this weekend</a:t>
            </a: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These are “deterministic” forecasts.  Instead, meteorologists turn to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probabilistic forecasts: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There is increased likelihood of a thunderstorm tomorrow afternoon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Most models indicate the rain changing to snow around midnight on Friday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At this point, models indicate a dry weekend ahead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Probabilistic forecasting requires using a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model ensemble.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Take a model (GFS)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Make tiny changes to the initial state of the atmosphere 20+ times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20+ model solutions that show a range of possible outcomes</a:t>
            </a: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12-hour forecast</a:t>
            </a:r>
          </a:p>
        </p:txBody>
      </p:sp>
      <p:pic>
        <p:nvPicPr>
          <p:cNvPr id="3" name="Picture 2" descr="Screen Shot 2019-07-11 at 10.23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" y="642270"/>
            <a:ext cx="7499582" cy="62157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1 at 10.2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1" y="679531"/>
            <a:ext cx="7506332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360-hour (15-day) forecast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00CDA-3E2E-B548-91A6-E4C993B4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092200"/>
            <a:ext cx="82931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12F15-F082-3F4D-AAE9-A62C7D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092200"/>
            <a:ext cx="8293100" cy="467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sp>
        <p:nvSpPr>
          <p:cNvPr id="2" name="Freeform 1"/>
          <p:cNvSpPr/>
          <p:nvPr/>
        </p:nvSpPr>
        <p:spPr>
          <a:xfrm>
            <a:off x="7075044" y="1701554"/>
            <a:ext cx="988712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9876" y="1701554"/>
            <a:ext cx="1942554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100" y="5605541"/>
            <a:ext cx="872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  <a:sym typeface="Wingdings"/>
              </a:rPr>
              <a:t>This forecast is garbage!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39F47-4DCA-1949-9C8B-11F917A9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90" y="535204"/>
            <a:ext cx="7883701" cy="59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D16AE0-233F-BC4F-A78D-369A3017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1" y="463550"/>
            <a:ext cx="8191500" cy="565945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100" y="6053672"/>
            <a:ext cx="872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  <a:sym typeface="Wingdings"/>
              </a:rPr>
              <a:t>This forecast is garbage!</a:t>
            </a:r>
          </a:p>
        </p:txBody>
      </p:sp>
      <p:sp>
        <p:nvSpPr>
          <p:cNvPr id="6" name="Freeform 5"/>
          <p:cNvSpPr/>
          <p:nvPr/>
        </p:nvSpPr>
        <p:spPr>
          <a:xfrm>
            <a:off x="3472348" y="563630"/>
            <a:ext cx="2118224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4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4" name="Picture 3" descr="Screen-Shot-2015-01-27-at-10.15.50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9" y="1170050"/>
            <a:ext cx="8394700" cy="3086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152" y="5288060"/>
            <a:ext cx="8437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erpetua"/>
                <a:ea typeface="Rockwell" pitchFamily="-109" charset="0"/>
                <a:cs typeface="Perpetua"/>
              </a:rPr>
              <a:t>Forecast precipitation for 00Z to 06Z 27 Jan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129" y="4335428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ECMWF 12Z 26 Jan 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4633240" y="4343643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GFS 12Z 26 Jan 2015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3" name="Picture 2" descr="stormtotalsnowfcs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3" y="931854"/>
            <a:ext cx="7424629" cy="55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055"/>
            <a:ext cx="9144000" cy="60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820" y="773658"/>
            <a:ext cx="769329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“</a:t>
            </a:r>
            <a:r>
              <a:rPr lang="mr-IN" sz="2800" i="1" dirty="0">
                <a:solidFill>
                  <a:srgbClr val="FFFFFF"/>
                </a:solidFill>
                <a:latin typeface="Perpetua"/>
                <a:cs typeface="Perpetua"/>
              </a:rPr>
              <a:t>…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behind each [weather] prediction is one of </a:t>
            </a:r>
            <a:r>
              <a:rPr lang="en-US" sz="2800" b="1" i="1" dirty="0">
                <a:solidFill>
                  <a:srgbClr val="FFF847"/>
                </a:solidFill>
                <a:latin typeface="Perpetua"/>
                <a:cs typeface="Perpetua"/>
              </a:rPr>
              <a:t>humankind’s greatest accomplishments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—something that requires armies of people all over the globe collecting and sharing data, exquisite mathematical modeling, and staggering computer power.  The weather doesn’t respect political or geographic boundaries: we’re all living under the same sky.  And </a:t>
            </a:r>
            <a:r>
              <a:rPr lang="en-US" sz="2800" i="1" dirty="0">
                <a:solidFill>
                  <a:srgbClr val="FFF847"/>
                </a:solidFill>
                <a:latin typeface="Perpetua"/>
                <a:cs typeface="Perpetua"/>
              </a:rPr>
              <a:t>so </a:t>
            </a:r>
            <a:r>
              <a:rPr lang="en-US" sz="2800" b="1" i="1" dirty="0">
                <a:solidFill>
                  <a:srgbClr val="FFF847"/>
                </a:solidFill>
                <a:latin typeface="Perpetua"/>
                <a:cs typeface="Perpetua"/>
              </a:rPr>
              <a:t>weather prediction has been a marvel not only of technology but also of international cooperation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.  As we enter an era of more storms and greater uncertainty than we’ve ever experienced, let’s hope it stays that way.”     </a:t>
            </a:r>
          </a:p>
          <a:p>
            <a:endParaRPr lang="en-US" sz="2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	–Hannah Fry, The New Yorker, June 24, 2019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pUVYaXcAEmfx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237"/>
            <a:ext cx="9144000" cy="54559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45218" y="6193329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Mount Holly, N.J.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3335"/>
            <a:ext cx="9144000" cy="107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Recent change: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now makes </a:t>
            </a:r>
          </a:p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snowfall forecasts!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rt-Authority-snow-e1542385823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8554"/>
            <a:ext cx="4500556" cy="355944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02" y="2959576"/>
            <a:ext cx="5849098" cy="3898424"/>
          </a:xfrm>
          <a:prstGeom prst="rect">
            <a:avLst/>
          </a:prstGeom>
        </p:spPr>
      </p:pic>
      <p:pic>
        <p:nvPicPr>
          <p:cNvPr id="3" name="Picture 2" descr="snow-traff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28"/>
            <a:ext cx="5614010" cy="29473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804" y="3354856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CBS News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6530178"/>
            <a:ext cx="177965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Jersey Globe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84295" y="6540290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NY Post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4010" y="720328"/>
            <a:ext cx="33328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Heavy snow during afternoon and evening in NYC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Poor forecasts despite fairly good and consistent model simulations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545"/>
            <a:ext cx="9144000" cy="50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WS_official_forecast_20181115_12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9" y="747441"/>
            <a:ext cx="7353220" cy="61528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image1-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4"/>
          <a:stretch/>
        </p:blipFill>
        <p:spPr>
          <a:xfrm>
            <a:off x="501539" y="897951"/>
            <a:ext cx="8081262" cy="49774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33120" y="5225508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York, N.Y.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8564" y="5875352"/>
            <a:ext cx="6665626" cy="705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Officially </a:t>
            </a:r>
            <a:r>
              <a:rPr lang="en-US" sz="2800" b="1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6.4” </a:t>
            </a:r>
            <a:r>
              <a:rPr lang="en-US" sz="2800" b="1" i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at Central Park</a:t>
            </a:r>
          </a:p>
        </p:txBody>
      </p:sp>
      <p:sp>
        <p:nvSpPr>
          <p:cNvPr id="7" name="Oval 6"/>
          <p:cNvSpPr/>
          <p:nvPr/>
        </p:nvSpPr>
        <p:spPr>
          <a:xfrm>
            <a:off x="2620950" y="817055"/>
            <a:ext cx="4295445" cy="3721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WS_official_forecast_20181115_18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9" y="679530"/>
            <a:ext cx="7383839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770" y="642271"/>
            <a:ext cx="8526176" cy="781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latin typeface="Perpetua"/>
                <a:cs typeface="Perpetua"/>
              </a:rPr>
              <a:t>What went wrong?</a:t>
            </a:r>
          </a:p>
          <a:p>
            <a:pPr marL="3175">
              <a:spcAft>
                <a:spcPts val="600"/>
              </a:spcAft>
            </a:pPr>
            <a:endParaRPr lang="en-US" sz="20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Time of year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Unusual to have a major snowstorm in the Mid-Atlantic to New York City in mid-November, 	especially with relatively warm ocean waters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While some models were very consistent, others were less so, and meteorologists were hesitant at going “all in”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Air was unusually dry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With surface winds coming from Canada, 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the air was drier than models indicated.  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Result:  More evaporation, and more cooling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 (longer duration snow!)</a:t>
            </a: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Screen Shot 2019-07-11 at 4.3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8" y="3557768"/>
            <a:ext cx="4182194" cy="31004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54764" y="6340472"/>
            <a:ext cx="1092058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Penn State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85750" y="-16081"/>
            <a:ext cx="85772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Hurricane Sandy, October 2012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39" y="871329"/>
            <a:ext cx="7422689" cy="55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27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99" b="6505"/>
          <a:stretch>
            <a:fillRect/>
          </a:stretch>
        </p:blipFill>
        <p:spPr>
          <a:xfrm>
            <a:off x="206305" y="204475"/>
            <a:ext cx="8700880" cy="64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84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4284" b="12239"/>
          <a:stretch>
            <a:fillRect/>
          </a:stretch>
        </p:blipFill>
        <p:spPr>
          <a:xfrm>
            <a:off x="138664" y="474870"/>
            <a:ext cx="8797511" cy="58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1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3445" y="3713254"/>
            <a:ext cx="246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/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Prof. Vilhelm </a:t>
            </a:r>
            <a:r>
              <a:rPr lang="en-US" sz="1600" b="1" dirty="0" err="1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 </a:t>
            </a:r>
          </a:p>
        </p:txBody>
      </p:sp>
      <p:pic>
        <p:nvPicPr>
          <p:cNvPr id="3" name="Picture 2" descr="ingressbilde_vilhelm_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43" y="938316"/>
            <a:ext cx="1904945" cy="2762171"/>
          </a:xfrm>
          <a:prstGeom prst="rect">
            <a:avLst/>
          </a:prstGeom>
          <a:ln w="19050" cmpd="sng">
            <a:solidFill>
              <a:srgbClr val="780084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7529" y="725224"/>
            <a:ext cx="659421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Vilhelm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Father of Modern of Meteorology 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Worked with 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Heinrich Hertz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of the unit of frequency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) on the existence of electromagnetic waves and instruments that transmit/receive radio pulses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1895 – Professor at the University of Stockholm</a:t>
            </a:r>
          </a:p>
          <a:p>
            <a:pPr marL="685800" lvl="1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Using a combination of fluid dynamics and thermodynamics,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developed primitive equations to describe atmospheric motion 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still used today!!!!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193" y="4060140"/>
            <a:ext cx="592538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542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1904 – Theorized that these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equations could be used to predict atmospheric motion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Given a set of initial conditions, use the equations  to integrate forward in time to solve for a future state   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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 Given the lack of computing technology of 1904, this was not possible!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25" y="4314539"/>
            <a:ext cx="2872575" cy="1998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1425" y="6356622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Perpetua"/>
                <a:cs typeface="Perpetua"/>
              </a:rPr>
              <a:t>Norwegian Cyclone Model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History of  Weather Forecasting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290448" y="6055606"/>
            <a:ext cx="5925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• Developed the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cyclone model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after observing Norwegian       coastal weather conditions during World War I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448" t="4043" b="8449"/>
          <a:stretch>
            <a:fillRect/>
          </a:stretch>
        </p:blipFill>
        <p:spPr>
          <a:xfrm>
            <a:off x="77307" y="198781"/>
            <a:ext cx="9016999" cy="64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1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0" y="75248"/>
            <a:ext cx="9144000" cy="6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Other forecast challenges:  Precipitation type!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74" y="458569"/>
            <a:ext cx="6934200" cy="575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209" y="6211669"/>
            <a:ext cx="8437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Forecast temperature profile for March 19, 2013 winter storm</a:t>
            </a:r>
          </a:p>
        </p:txBody>
      </p:sp>
    </p:spTree>
    <p:extLst>
      <p:ext uri="{BB962C8B-B14F-4D97-AF65-F5344CB8AC3E}">
        <p14:creationId xmlns:p14="http://schemas.microsoft.com/office/powerpoint/2010/main" val="21361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7386"/>
          <a:stretch>
            <a:fillRect/>
          </a:stretch>
        </p:blipFill>
        <p:spPr>
          <a:xfrm>
            <a:off x="577850" y="612947"/>
            <a:ext cx="7988300" cy="55987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7053" y="1362790"/>
            <a:ext cx="731843" cy="484284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209" y="6211669"/>
            <a:ext cx="8437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ACTUAL temperature profile for March 19, 2013 winter storm...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Close call for a heavy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sleet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storm!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0" y="96772"/>
            <a:ext cx="9144000" cy="6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Other forecast challenges:  Precipitation type!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10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253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 learn from storms like these </a:t>
            </a:r>
            <a:r>
              <a:rPr lang="mr-IN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8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28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mr-IN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and models and forecasters are improving every year!</a:t>
            </a: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cep-model-forecast-skill-1024x7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0" y="1508656"/>
            <a:ext cx="7207611" cy="52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 to forecast the weather, we can use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90" r="6845" b="10108"/>
          <a:stretch/>
        </p:blipFill>
        <p:spPr>
          <a:xfrm>
            <a:off x="0" y="2290183"/>
            <a:ext cx="9143999" cy="37522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726" y="6042392"/>
            <a:ext cx="785266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i="1" dirty="0">
                <a:solidFill>
                  <a:srgbClr val="FFFFFF"/>
                </a:solidFill>
                <a:latin typeface="Perpetua"/>
                <a:cs typeface="Perpetua"/>
              </a:rPr>
              <a:t>Sample cats and dogs from entire training dataset (from </a:t>
            </a:r>
            <a:r>
              <a:rPr lang="en-US" sz="2400" i="1" dirty="0" err="1">
                <a:solidFill>
                  <a:srgbClr val="21FFFF"/>
                </a:solidFill>
                <a:latin typeface="Perpetua"/>
                <a:cs typeface="Perpetua"/>
              </a:rPr>
              <a:t>Adil</a:t>
            </a:r>
            <a:r>
              <a:rPr lang="en-US" sz="2400" i="1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400" i="1" dirty="0" err="1">
                <a:solidFill>
                  <a:srgbClr val="21FFFF"/>
                </a:solidFill>
                <a:latin typeface="Perpetua"/>
                <a:cs typeface="Perpetua"/>
              </a:rPr>
              <a:t>Moujahid</a:t>
            </a:r>
            <a:r>
              <a:rPr lang="en-US" sz="2400" i="1" dirty="0">
                <a:solidFill>
                  <a:srgbClr val="FFFFFF"/>
                </a:solidFill>
                <a:latin typeface="Perpetua"/>
                <a:cs typeface="Perpetua"/>
              </a:rPr>
              <a:t>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 descr="P8250179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27485" r="32500" b="18018"/>
          <a:stretch/>
        </p:blipFill>
        <p:spPr>
          <a:xfrm>
            <a:off x="808933" y="2224657"/>
            <a:ext cx="3195294" cy="3737418"/>
          </a:xfrm>
          <a:prstGeom prst="rect">
            <a:avLst/>
          </a:prstGeom>
        </p:spPr>
      </p:pic>
      <p:pic>
        <p:nvPicPr>
          <p:cNvPr id="6" name="Picture 5" descr="Screen Shot 2019-07-16 at 3.08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r="7582"/>
          <a:stretch/>
        </p:blipFill>
        <p:spPr>
          <a:xfrm>
            <a:off x="4918323" y="2224657"/>
            <a:ext cx="3332813" cy="3737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14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Dog (Quint)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937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Cat (Maya)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 to forecast the weather, we can try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3" y="781147"/>
            <a:ext cx="8712231" cy="381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233" y="4882136"/>
            <a:ext cx="871223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Can a machine learning algorithm tell the difference between:</a:t>
            </a:r>
          </a:p>
          <a:p>
            <a:pPr marL="3175">
              <a:spcAft>
                <a:spcPts val="600"/>
              </a:spcAft>
            </a:pPr>
            <a:endParaRPr lang="en-US" sz="1600" b="1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 algn="ctr">
              <a:spcAft>
                <a:spcPts val="600"/>
              </a:spcAft>
            </a:pP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A </a:t>
            </a:r>
            <a:r>
              <a:rPr lang="en-US" sz="3200" b="1" i="1" dirty="0" err="1">
                <a:solidFill>
                  <a:srgbClr val="21FFFF"/>
                </a:solidFill>
                <a:latin typeface="Perpetua"/>
                <a:cs typeface="Perpetua"/>
              </a:rPr>
              <a:t>chihuahua</a:t>
            </a: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 and a </a:t>
            </a:r>
            <a:r>
              <a:rPr lang="en-US" sz="3200" b="1" i="1" dirty="0">
                <a:solidFill>
                  <a:srgbClr val="21FFFF"/>
                </a:solidFill>
                <a:latin typeface="Perpetua"/>
                <a:cs typeface="Perpetua"/>
              </a:rPr>
              <a:t>blueberry muffin</a:t>
            </a: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?</a:t>
            </a:r>
            <a:endParaRPr lang="en-US" sz="32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56148" y="4275038"/>
            <a:ext cx="165831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freeCodeCamp</a:t>
            </a:r>
            <a:endParaRPr lang="en-US" sz="1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14" y="6252732"/>
            <a:ext cx="87122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Mostly yes </a:t>
            </a:r>
            <a:r>
              <a:rPr lang="mr-IN" sz="2400" b="1" dirty="0">
                <a:solidFill>
                  <a:srgbClr val="FFF847"/>
                </a:solidFill>
                <a:latin typeface="Perpetua"/>
                <a:cs typeface="Perpetua"/>
              </a:rPr>
              <a:t>…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 but what does this have to do with weather?!</a:t>
            </a:r>
            <a:endParaRPr lang="en-US" sz="3200" i="1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3" name="Picture 2" descr="Screen Shot 2019-07-16 at 4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9" y="202242"/>
            <a:ext cx="5970456" cy="60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downlo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11950" r="28520"/>
          <a:stretch/>
        </p:blipFill>
        <p:spPr>
          <a:xfrm>
            <a:off x="485361" y="4552303"/>
            <a:ext cx="4052765" cy="1990053"/>
          </a:xfrm>
          <a:prstGeom prst="rect">
            <a:avLst/>
          </a:prstGeom>
        </p:spPr>
      </p:pic>
      <p:pic>
        <p:nvPicPr>
          <p:cNvPr id="4" name="Picture 3" descr="4360211199_9829bf6c13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5068" r="29050" b="11314"/>
          <a:stretch/>
        </p:blipFill>
        <p:spPr>
          <a:xfrm>
            <a:off x="4773660" y="3705060"/>
            <a:ext cx="3728248" cy="2837296"/>
          </a:xfrm>
          <a:prstGeom prst="rect">
            <a:avLst/>
          </a:prstGeom>
        </p:spPr>
      </p:pic>
      <p:pic>
        <p:nvPicPr>
          <p:cNvPr id="5" name="Picture 4" descr="4360213647_f33b2797c8_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4416" r="22150" b="9356"/>
          <a:stretch/>
        </p:blipFill>
        <p:spPr>
          <a:xfrm>
            <a:off x="485361" y="774436"/>
            <a:ext cx="4052765" cy="3634423"/>
          </a:xfrm>
          <a:prstGeom prst="rect">
            <a:avLst/>
          </a:prstGeom>
        </p:spPr>
      </p:pic>
      <p:pic>
        <p:nvPicPr>
          <p:cNvPr id="6" name="Picture 5" descr="main_windo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7479" r="62402" b="13539"/>
          <a:stretch/>
        </p:blipFill>
        <p:spPr>
          <a:xfrm>
            <a:off x="4779906" y="774436"/>
            <a:ext cx="3722002" cy="26717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1672" y="4091149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91672" y="6222477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1880" y="3128482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1880" y="6224646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5360" y="772267"/>
            <a:ext cx="8016547" cy="780946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severe hail fall in a particular thunderstorm?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"/>
          <a:stretch/>
        </p:blipFill>
        <p:spPr>
          <a:xfrm>
            <a:off x="0" y="1464228"/>
            <a:ext cx="9144000" cy="53937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360" y="683281"/>
            <a:ext cx="8016547" cy="780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a particular jet stream result in a major nor’easter?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forecast that changed the world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7" t="39970" r="18833" b="6554"/>
          <a:stretch/>
        </p:blipFill>
        <p:spPr>
          <a:xfrm>
            <a:off x="4718338" y="3486631"/>
            <a:ext cx="3929178" cy="2972244"/>
          </a:xfrm>
          <a:prstGeom prst="rect">
            <a:avLst/>
          </a:prstGeom>
        </p:spPr>
      </p:pic>
      <p:pic>
        <p:nvPicPr>
          <p:cNvPr id="5" name="Picture 4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5" r="58888" b="7370"/>
          <a:stretch/>
        </p:blipFill>
        <p:spPr>
          <a:xfrm>
            <a:off x="343222" y="642270"/>
            <a:ext cx="4004992" cy="2989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6662" y="661638"/>
            <a:ext cx="39874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Original invasion planned for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June 5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, but unusually strong late spring weather system was approaching!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With a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new storm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approaching over the North Atlantic, it was feared that the invasion would have to wait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two weeks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until the tidal conditions were ideal again.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785" y="6403935"/>
            <a:ext cx="424344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i="1" dirty="0">
                <a:solidFill>
                  <a:srgbClr val="21FFFF"/>
                </a:solidFill>
                <a:latin typeface="Perpetua"/>
                <a:cs typeface="Perpetua"/>
              </a:rPr>
              <a:t>Steve Kahn / Thomas Valle (WGN-TV)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622" y="3959608"/>
            <a:ext cx="4243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U.K. meteorologists 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Pettersen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and Douglas asserted that the morning of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June 6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would provide a brief weakening of the winds between weather systems. 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This narrow window of relatively tranquil weather allowed for the invasion, and any delay may have cost the allied forces the war.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In summary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6960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Past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With the 20th century advent of advanced computing, we were able to make use of early equations theorized to predict the weather.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Present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We are presented with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many models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, and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 ensembles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!  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-Must come up with better ways to disseminate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probabilistic forecasts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Future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	-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Artificial intelligence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as a new, non-dynamical forecasting 		method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395" y="3012538"/>
            <a:ext cx="852617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4800" b="1" dirty="0">
                <a:solidFill>
                  <a:srgbClr val="FFFFFF"/>
                </a:solidFill>
                <a:latin typeface="Perpetua"/>
                <a:cs typeface="Perpetua"/>
              </a:rPr>
              <a:t>Questions?</a:t>
            </a:r>
            <a:endParaRPr lang="en-US" sz="48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o_the_Jaws_of_Death_23-0455M_ed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b="64"/>
          <a:stretch/>
        </p:blipFill>
        <p:spPr>
          <a:xfrm>
            <a:off x="432206" y="665747"/>
            <a:ext cx="8242572" cy="58302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D-Day:  June 6, 1944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66" t="14048" r="6644"/>
          <a:stretch/>
        </p:blipFill>
        <p:spPr>
          <a:xfrm>
            <a:off x="615572" y="518205"/>
            <a:ext cx="7931723" cy="604101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9" y="55873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Electronic Numerical Integrator and Computer (</a:t>
            </a:r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ENIAC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), 1950  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8" y="4989701"/>
            <a:ext cx="49437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Centers for Environmental Prediction</a:t>
            </a:r>
          </a:p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Supercomputer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2016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10,000 times faster than a modern desktop computer!</a:t>
            </a:r>
          </a:p>
        </p:txBody>
      </p:sp>
      <p:pic>
        <p:nvPicPr>
          <p:cNvPr id="5" name="Picture 4" descr="172807_superCompu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5" y="648500"/>
            <a:ext cx="8387589" cy="41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9390" cy="3462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47" y="-4169"/>
            <a:ext cx="4622053" cy="346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62370"/>
            <a:ext cx="4527507" cy="3395630"/>
          </a:xfrm>
          <a:prstGeom prst="rect">
            <a:avLst/>
          </a:prstGeom>
        </p:spPr>
      </p:pic>
      <p:pic>
        <p:nvPicPr>
          <p:cNvPr id="6" name="Picture 5" descr="Screen Shot 2019-07-08 at 3.34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47" y="3462370"/>
            <a:ext cx="4622053" cy="339563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894" y="2594047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1949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294" y="6061180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1990s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51714" y="6100925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2019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51714" y="2596804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1970s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1631</Words>
  <Application>Microsoft Macintosh PowerPoint</Application>
  <PresentationFormat>On-screen Show (4:3)</PresentationFormat>
  <Paragraphs>239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Perpetua</vt:lpstr>
      <vt:lpstr>Rockwell</vt:lpstr>
      <vt:lpstr>Office Theme</vt:lpstr>
      <vt:lpstr>The Past, Present, and Future of Weather Forecasting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Past, Present, and Future of Weather Forecasting</dc:title>
  <dc:creator>Ross Lazear</dc:creator>
  <cp:lastModifiedBy>Lazear, Ross</cp:lastModifiedBy>
  <cp:revision>95</cp:revision>
  <dcterms:created xsi:type="dcterms:W3CDTF">2019-06-27T15:45:19Z</dcterms:created>
  <dcterms:modified xsi:type="dcterms:W3CDTF">2024-09-10T17:56:40Z</dcterms:modified>
</cp:coreProperties>
</file>