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sldx" ContentType="application/vnd.openxmlformats-officedocument.presentationml.slide"/>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Lst>
  <p:sldSz cx="14630400" cy="25603200"/>
  <p:notesSz cx="6858000" cy="9144000"/>
  <p:defaultTextStyle>
    <a:defPPr>
      <a:defRPr lang="en-US"/>
    </a:defPPr>
    <a:lvl1pPr marL="0" algn="l" defTabSz="2298984" rtl="0" eaLnBrk="1" latinLnBrk="0" hangingPunct="1">
      <a:defRPr sz="4500" kern="1200">
        <a:solidFill>
          <a:schemeClr val="tx1"/>
        </a:solidFill>
        <a:latin typeface="+mn-lt"/>
        <a:ea typeface="+mn-ea"/>
        <a:cs typeface="+mn-cs"/>
      </a:defRPr>
    </a:lvl1pPr>
    <a:lvl2pPr marL="1149492" algn="l" defTabSz="2298984" rtl="0" eaLnBrk="1" latinLnBrk="0" hangingPunct="1">
      <a:defRPr sz="4500" kern="1200">
        <a:solidFill>
          <a:schemeClr val="tx1"/>
        </a:solidFill>
        <a:latin typeface="+mn-lt"/>
        <a:ea typeface="+mn-ea"/>
        <a:cs typeface="+mn-cs"/>
      </a:defRPr>
    </a:lvl2pPr>
    <a:lvl3pPr marL="2298984" algn="l" defTabSz="2298984" rtl="0" eaLnBrk="1" latinLnBrk="0" hangingPunct="1">
      <a:defRPr sz="4500" kern="1200">
        <a:solidFill>
          <a:schemeClr val="tx1"/>
        </a:solidFill>
        <a:latin typeface="+mn-lt"/>
        <a:ea typeface="+mn-ea"/>
        <a:cs typeface="+mn-cs"/>
      </a:defRPr>
    </a:lvl3pPr>
    <a:lvl4pPr marL="3448477" algn="l" defTabSz="2298984" rtl="0" eaLnBrk="1" latinLnBrk="0" hangingPunct="1">
      <a:defRPr sz="4500" kern="1200">
        <a:solidFill>
          <a:schemeClr val="tx1"/>
        </a:solidFill>
        <a:latin typeface="+mn-lt"/>
        <a:ea typeface="+mn-ea"/>
        <a:cs typeface="+mn-cs"/>
      </a:defRPr>
    </a:lvl4pPr>
    <a:lvl5pPr marL="4597969" algn="l" defTabSz="2298984" rtl="0" eaLnBrk="1" latinLnBrk="0" hangingPunct="1">
      <a:defRPr sz="4500" kern="1200">
        <a:solidFill>
          <a:schemeClr val="tx1"/>
        </a:solidFill>
        <a:latin typeface="+mn-lt"/>
        <a:ea typeface="+mn-ea"/>
        <a:cs typeface="+mn-cs"/>
      </a:defRPr>
    </a:lvl5pPr>
    <a:lvl6pPr marL="5747461" algn="l" defTabSz="2298984" rtl="0" eaLnBrk="1" latinLnBrk="0" hangingPunct="1">
      <a:defRPr sz="4500" kern="1200">
        <a:solidFill>
          <a:schemeClr val="tx1"/>
        </a:solidFill>
        <a:latin typeface="+mn-lt"/>
        <a:ea typeface="+mn-ea"/>
        <a:cs typeface="+mn-cs"/>
      </a:defRPr>
    </a:lvl6pPr>
    <a:lvl7pPr marL="6896953" algn="l" defTabSz="2298984" rtl="0" eaLnBrk="1" latinLnBrk="0" hangingPunct="1">
      <a:defRPr sz="4500" kern="1200">
        <a:solidFill>
          <a:schemeClr val="tx1"/>
        </a:solidFill>
        <a:latin typeface="+mn-lt"/>
        <a:ea typeface="+mn-ea"/>
        <a:cs typeface="+mn-cs"/>
      </a:defRPr>
    </a:lvl7pPr>
    <a:lvl8pPr marL="8046446" algn="l" defTabSz="2298984" rtl="0" eaLnBrk="1" latinLnBrk="0" hangingPunct="1">
      <a:defRPr sz="4500" kern="1200">
        <a:solidFill>
          <a:schemeClr val="tx1"/>
        </a:solidFill>
        <a:latin typeface="+mn-lt"/>
        <a:ea typeface="+mn-ea"/>
        <a:cs typeface="+mn-cs"/>
      </a:defRPr>
    </a:lvl8pPr>
    <a:lvl9pPr marL="9195938" algn="l" defTabSz="2298984" rtl="0" eaLnBrk="1" latinLnBrk="0" hangingPunct="1">
      <a:defRPr sz="45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28" d="100"/>
          <a:sy n="28" d="100"/>
        </p:scale>
        <p:origin x="-2184" y="-132"/>
      </p:cViewPr>
      <p:guideLst>
        <p:guide orient="horz" pos="8064"/>
        <p:guide pos="460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slide" Target="slides/slide4.xml"/><Relationship Id="rId4" Type="http://schemas.openxmlformats.org/officeDocument/2006/relationships/slide" Target="slides/slide3.xml"/><Relationship Id="rId9"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7953589"/>
            <a:ext cx="12435840" cy="5488093"/>
          </a:xfrm>
        </p:spPr>
        <p:txBody>
          <a:bodyPr/>
          <a:lstStyle/>
          <a:p>
            <a:r>
              <a:rPr lang="en-US" smtClean="0"/>
              <a:t>Click to edit Master title style</a:t>
            </a:r>
            <a:endParaRPr lang="en-US"/>
          </a:p>
        </p:txBody>
      </p:sp>
      <p:sp>
        <p:nvSpPr>
          <p:cNvPr id="3" name="Subtitle 2"/>
          <p:cNvSpPr>
            <a:spLocks noGrp="1"/>
          </p:cNvSpPr>
          <p:nvPr>
            <p:ph type="subTitle" idx="1"/>
          </p:nvPr>
        </p:nvSpPr>
        <p:spPr>
          <a:xfrm>
            <a:off x="2194560" y="14508480"/>
            <a:ext cx="10241280" cy="6543040"/>
          </a:xfrm>
        </p:spPr>
        <p:txBody>
          <a:bodyPr/>
          <a:lstStyle>
            <a:lvl1pPr marL="0" indent="0" algn="ctr">
              <a:buNone/>
              <a:defRPr>
                <a:solidFill>
                  <a:schemeClr val="tx1">
                    <a:tint val="75000"/>
                  </a:schemeClr>
                </a:solidFill>
              </a:defRPr>
            </a:lvl1pPr>
            <a:lvl2pPr marL="1149492" indent="0" algn="ctr">
              <a:buNone/>
              <a:defRPr>
                <a:solidFill>
                  <a:schemeClr val="tx1">
                    <a:tint val="75000"/>
                  </a:schemeClr>
                </a:solidFill>
              </a:defRPr>
            </a:lvl2pPr>
            <a:lvl3pPr marL="2298984" indent="0" algn="ctr">
              <a:buNone/>
              <a:defRPr>
                <a:solidFill>
                  <a:schemeClr val="tx1">
                    <a:tint val="75000"/>
                  </a:schemeClr>
                </a:solidFill>
              </a:defRPr>
            </a:lvl3pPr>
            <a:lvl4pPr marL="3448477" indent="0" algn="ctr">
              <a:buNone/>
              <a:defRPr>
                <a:solidFill>
                  <a:schemeClr val="tx1">
                    <a:tint val="75000"/>
                  </a:schemeClr>
                </a:solidFill>
              </a:defRPr>
            </a:lvl4pPr>
            <a:lvl5pPr marL="4597969" indent="0" algn="ctr">
              <a:buNone/>
              <a:defRPr>
                <a:solidFill>
                  <a:schemeClr val="tx1">
                    <a:tint val="75000"/>
                  </a:schemeClr>
                </a:solidFill>
              </a:defRPr>
            </a:lvl5pPr>
            <a:lvl6pPr marL="5747461" indent="0" algn="ctr">
              <a:buNone/>
              <a:defRPr>
                <a:solidFill>
                  <a:schemeClr val="tx1">
                    <a:tint val="75000"/>
                  </a:schemeClr>
                </a:solidFill>
              </a:defRPr>
            </a:lvl6pPr>
            <a:lvl7pPr marL="6896953" indent="0" algn="ctr">
              <a:buNone/>
              <a:defRPr>
                <a:solidFill>
                  <a:schemeClr val="tx1">
                    <a:tint val="75000"/>
                  </a:schemeClr>
                </a:solidFill>
              </a:defRPr>
            </a:lvl7pPr>
            <a:lvl8pPr marL="8046446" indent="0" algn="ctr">
              <a:buNone/>
              <a:defRPr>
                <a:solidFill>
                  <a:schemeClr val="tx1">
                    <a:tint val="75000"/>
                  </a:schemeClr>
                </a:solidFill>
              </a:defRPr>
            </a:lvl8pPr>
            <a:lvl9pPr marL="919593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A0A3A84-C668-4FB0-975B-653C83E16A1B}" type="datetimeFigureOut">
              <a:rPr lang="en-US" smtClean="0"/>
              <a:t>12/6/2012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251156-BFD3-4B55-9BCD-4F773D771514}" type="slidenum">
              <a:rPr lang="en-US" smtClean="0"/>
              <a:t>‹#›</a:t>
            </a:fld>
            <a:endParaRPr lang="en-US"/>
          </a:p>
        </p:txBody>
      </p:sp>
    </p:spTree>
    <p:extLst>
      <p:ext uri="{BB962C8B-B14F-4D97-AF65-F5344CB8AC3E}">
        <p14:creationId xmlns:p14="http://schemas.microsoft.com/office/powerpoint/2010/main" val="2891460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0A3A84-C668-4FB0-975B-653C83E16A1B}" type="datetimeFigureOut">
              <a:rPr lang="en-US" smtClean="0"/>
              <a:t>12/6/2012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251156-BFD3-4B55-9BCD-4F773D771514}" type="slidenum">
              <a:rPr lang="en-US" smtClean="0"/>
              <a:t>‹#›</a:t>
            </a:fld>
            <a:endParaRPr lang="en-US"/>
          </a:p>
        </p:txBody>
      </p:sp>
    </p:spTree>
    <p:extLst>
      <p:ext uri="{BB962C8B-B14F-4D97-AF65-F5344CB8AC3E}">
        <p14:creationId xmlns:p14="http://schemas.microsoft.com/office/powerpoint/2010/main" val="4847158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607040" y="1025317"/>
            <a:ext cx="3291840" cy="2184569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31520" y="1025317"/>
            <a:ext cx="9631680" cy="2184569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0A3A84-C668-4FB0-975B-653C83E16A1B}" type="datetimeFigureOut">
              <a:rPr lang="en-US" smtClean="0"/>
              <a:t>12/6/2012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251156-BFD3-4B55-9BCD-4F773D771514}" type="slidenum">
              <a:rPr lang="en-US" smtClean="0"/>
              <a:t>‹#›</a:t>
            </a:fld>
            <a:endParaRPr lang="en-US"/>
          </a:p>
        </p:txBody>
      </p:sp>
    </p:spTree>
    <p:extLst>
      <p:ext uri="{BB962C8B-B14F-4D97-AF65-F5344CB8AC3E}">
        <p14:creationId xmlns:p14="http://schemas.microsoft.com/office/powerpoint/2010/main" val="2454236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0A3A84-C668-4FB0-975B-653C83E16A1B}" type="datetimeFigureOut">
              <a:rPr lang="en-US" smtClean="0"/>
              <a:t>12/6/2012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251156-BFD3-4B55-9BCD-4F773D771514}" type="slidenum">
              <a:rPr lang="en-US" smtClean="0"/>
              <a:t>‹#›</a:t>
            </a:fld>
            <a:endParaRPr lang="en-US"/>
          </a:p>
        </p:txBody>
      </p:sp>
    </p:spTree>
    <p:extLst>
      <p:ext uri="{BB962C8B-B14F-4D97-AF65-F5344CB8AC3E}">
        <p14:creationId xmlns:p14="http://schemas.microsoft.com/office/powerpoint/2010/main" val="314823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5701" y="16452429"/>
            <a:ext cx="12435840" cy="5085080"/>
          </a:xfrm>
        </p:spPr>
        <p:txBody>
          <a:bodyPr anchor="t"/>
          <a:lstStyle>
            <a:lvl1pPr algn="l">
              <a:defRPr sz="10100" b="1" cap="all"/>
            </a:lvl1pPr>
          </a:lstStyle>
          <a:p>
            <a:r>
              <a:rPr lang="en-US" smtClean="0"/>
              <a:t>Click to edit Master title style</a:t>
            </a:r>
            <a:endParaRPr lang="en-US"/>
          </a:p>
        </p:txBody>
      </p:sp>
      <p:sp>
        <p:nvSpPr>
          <p:cNvPr id="3" name="Text Placeholder 2"/>
          <p:cNvSpPr>
            <a:spLocks noGrp="1"/>
          </p:cNvSpPr>
          <p:nvPr>
            <p:ph type="body" idx="1"/>
          </p:nvPr>
        </p:nvSpPr>
        <p:spPr>
          <a:xfrm>
            <a:off x="1155701" y="10851730"/>
            <a:ext cx="12435840" cy="5600698"/>
          </a:xfrm>
        </p:spPr>
        <p:txBody>
          <a:bodyPr anchor="b"/>
          <a:lstStyle>
            <a:lvl1pPr marL="0" indent="0">
              <a:buNone/>
              <a:defRPr sz="5000">
                <a:solidFill>
                  <a:schemeClr val="tx1">
                    <a:tint val="75000"/>
                  </a:schemeClr>
                </a:solidFill>
              </a:defRPr>
            </a:lvl1pPr>
            <a:lvl2pPr marL="1149492" indent="0">
              <a:buNone/>
              <a:defRPr sz="4500">
                <a:solidFill>
                  <a:schemeClr val="tx1">
                    <a:tint val="75000"/>
                  </a:schemeClr>
                </a:solidFill>
              </a:defRPr>
            </a:lvl2pPr>
            <a:lvl3pPr marL="2298984" indent="0">
              <a:buNone/>
              <a:defRPr sz="4000">
                <a:solidFill>
                  <a:schemeClr val="tx1">
                    <a:tint val="75000"/>
                  </a:schemeClr>
                </a:solidFill>
              </a:defRPr>
            </a:lvl3pPr>
            <a:lvl4pPr marL="3448477" indent="0">
              <a:buNone/>
              <a:defRPr sz="3500">
                <a:solidFill>
                  <a:schemeClr val="tx1">
                    <a:tint val="75000"/>
                  </a:schemeClr>
                </a:solidFill>
              </a:defRPr>
            </a:lvl4pPr>
            <a:lvl5pPr marL="4597969" indent="0">
              <a:buNone/>
              <a:defRPr sz="3500">
                <a:solidFill>
                  <a:schemeClr val="tx1">
                    <a:tint val="75000"/>
                  </a:schemeClr>
                </a:solidFill>
              </a:defRPr>
            </a:lvl5pPr>
            <a:lvl6pPr marL="5747461" indent="0">
              <a:buNone/>
              <a:defRPr sz="3500">
                <a:solidFill>
                  <a:schemeClr val="tx1">
                    <a:tint val="75000"/>
                  </a:schemeClr>
                </a:solidFill>
              </a:defRPr>
            </a:lvl6pPr>
            <a:lvl7pPr marL="6896953" indent="0">
              <a:buNone/>
              <a:defRPr sz="3500">
                <a:solidFill>
                  <a:schemeClr val="tx1">
                    <a:tint val="75000"/>
                  </a:schemeClr>
                </a:solidFill>
              </a:defRPr>
            </a:lvl7pPr>
            <a:lvl8pPr marL="8046446" indent="0">
              <a:buNone/>
              <a:defRPr sz="3500">
                <a:solidFill>
                  <a:schemeClr val="tx1">
                    <a:tint val="75000"/>
                  </a:schemeClr>
                </a:solidFill>
              </a:defRPr>
            </a:lvl8pPr>
            <a:lvl9pPr marL="9195938" indent="0">
              <a:buNone/>
              <a:defRPr sz="35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A0A3A84-C668-4FB0-975B-653C83E16A1B}" type="datetimeFigureOut">
              <a:rPr lang="en-US" smtClean="0"/>
              <a:t>12/6/2012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251156-BFD3-4B55-9BCD-4F773D771514}" type="slidenum">
              <a:rPr lang="en-US" smtClean="0"/>
              <a:t>‹#›</a:t>
            </a:fld>
            <a:endParaRPr lang="en-US"/>
          </a:p>
        </p:txBody>
      </p:sp>
    </p:spTree>
    <p:extLst>
      <p:ext uri="{BB962C8B-B14F-4D97-AF65-F5344CB8AC3E}">
        <p14:creationId xmlns:p14="http://schemas.microsoft.com/office/powerpoint/2010/main" val="21060086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31520" y="5974082"/>
            <a:ext cx="6461760" cy="16896929"/>
          </a:xfrm>
        </p:spPr>
        <p:txBody>
          <a:bodyPr/>
          <a:lstStyle>
            <a:lvl1pPr>
              <a:defRPr sz="7000"/>
            </a:lvl1pPr>
            <a:lvl2pPr>
              <a:defRPr sz="6000"/>
            </a:lvl2pPr>
            <a:lvl3pPr>
              <a:defRPr sz="5000"/>
            </a:lvl3pPr>
            <a:lvl4pPr>
              <a:defRPr sz="4500"/>
            </a:lvl4pPr>
            <a:lvl5pPr>
              <a:defRPr sz="4500"/>
            </a:lvl5pPr>
            <a:lvl6pPr>
              <a:defRPr sz="4500"/>
            </a:lvl6pPr>
            <a:lvl7pPr>
              <a:defRPr sz="4500"/>
            </a:lvl7pPr>
            <a:lvl8pPr>
              <a:defRPr sz="4500"/>
            </a:lvl8pPr>
            <a:lvl9pPr>
              <a:defRPr sz="4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437120" y="5974082"/>
            <a:ext cx="6461760" cy="16896929"/>
          </a:xfrm>
        </p:spPr>
        <p:txBody>
          <a:bodyPr/>
          <a:lstStyle>
            <a:lvl1pPr>
              <a:defRPr sz="7000"/>
            </a:lvl1pPr>
            <a:lvl2pPr>
              <a:defRPr sz="6000"/>
            </a:lvl2pPr>
            <a:lvl3pPr>
              <a:defRPr sz="5000"/>
            </a:lvl3pPr>
            <a:lvl4pPr>
              <a:defRPr sz="4500"/>
            </a:lvl4pPr>
            <a:lvl5pPr>
              <a:defRPr sz="4500"/>
            </a:lvl5pPr>
            <a:lvl6pPr>
              <a:defRPr sz="4500"/>
            </a:lvl6pPr>
            <a:lvl7pPr>
              <a:defRPr sz="4500"/>
            </a:lvl7pPr>
            <a:lvl8pPr>
              <a:defRPr sz="4500"/>
            </a:lvl8pPr>
            <a:lvl9pPr>
              <a:defRPr sz="4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A0A3A84-C668-4FB0-975B-653C83E16A1B}" type="datetimeFigureOut">
              <a:rPr lang="en-US" smtClean="0"/>
              <a:t>12/6/2012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251156-BFD3-4B55-9BCD-4F773D771514}" type="slidenum">
              <a:rPr lang="en-US" smtClean="0"/>
              <a:t>‹#›</a:t>
            </a:fld>
            <a:endParaRPr lang="en-US"/>
          </a:p>
        </p:txBody>
      </p:sp>
    </p:spTree>
    <p:extLst>
      <p:ext uri="{BB962C8B-B14F-4D97-AF65-F5344CB8AC3E}">
        <p14:creationId xmlns:p14="http://schemas.microsoft.com/office/powerpoint/2010/main" val="7494777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731520" y="5731088"/>
            <a:ext cx="6464301" cy="2388445"/>
          </a:xfrm>
        </p:spPr>
        <p:txBody>
          <a:bodyPr anchor="b"/>
          <a:lstStyle>
            <a:lvl1pPr marL="0" indent="0">
              <a:buNone/>
              <a:defRPr sz="6000" b="1"/>
            </a:lvl1pPr>
            <a:lvl2pPr marL="1149492" indent="0">
              <a:buNone/>
              <a:defRPr sz="5000" b="1"/>
            </a:lvl2pPr>
            <a:lvl3pPr marL="2298984" indent="0">
              <a:buNone/>
              <a:defRPr sz="4500" b="1"/>
            </a:lvl3pPr>
            <a:lvl4pPr marL="3448477" indent="0">
              <a:buNone/>
              <a:defRPr sz="4000" b="1"/>
            </a:lvl4pPr>
            <a:lvl5pPr marL="4597969" indent="0">
              <a:buNone/>
              <a:defRPr sz="4000" b="1"/>
            </a:lvl5pPr>
            <a:lvl6pPr marL="5747461" indent="0">
              <a:buNone/>
              <a:defRPr sz="4000" b="1"/>
            </a:lvl6pPr>
            <a:lvl7pPr marL="6896953" indent="0">
              <a:buNone/>
              <a:defRPr sz="4000" b="1"/>
            </a:lvl7pPr>
            <a:lvl8pPr marL="8046446" indent="0">
              <a:buNone/>
              <a:defRPr sz="4000" b="1"/>
            </a:lvl8pPr>
            <a:lvl9pPr marL="9195938" indent="0">
              <a:buNone/>
              <a:defRPr sz="4000" b="1"/>
            </a:lvl9pPr>
          </a:lstStyle>
          <a:p>
            <a:pPr lvl="0"/>
            <a:r>
              <a:rPr lang="en-US" smtClean="0"/>
              <a:t>Click to edit Master text styles</a:t>
            </a:r>
          </a:p>
        </p:txBody>
      </p:sp>
      <p:sp>
        <p:nvSpPr>
          <p:cNvPr id="4" name="Content Placeholder 3"/>
          <p:cNvSpPr>
            <a:spLocks noGrp="1"/>
          </p:cNvSpPr>
          <p:nvPr>
            <p:ph sz="half" idx="2"/>
          </p:nvPr>
        </p:nvSpPr>
        <p:spPr>
          <a:xfrm>
            <a:off x="731520" y="8119533"/>
            <a:ext cx="6464301" cy="14751475"/>
          </a:xfrm>
        </p:spPr>
        <p:txBody>
          <a:bodyPr/>
          <a:lstStyle>
            <a:lvl1pPr>
              <a:defRPr sz="6000"/>
            </a:lvl1pPr>
            <a:lvl2pPr>
              <a:defRPr sz="5000"/>
            </a:lvl2pPr>
            <a:lvl3pPr>
              <a:defRPr sz="4500"/>
            </a:lvl3pPr>
            <a:lvl4pPr>
              <a:defRPr sz="4000"/>
            </a:lvl4pPr>
            <a:lvl5pPr>
              <a:defRPr sz="4000"/>
            </a:lvl5pPr>
            <a:lvl6pPr>
              <a:defRPr sz="4000"/>
            </a:lvl6pPr>
            <a:lvl7pPr>
              <a:defRPr sz="4000"/>
            </a:lvl7pPr>
            <a:lvl8pPr>
              <a:defRPr sz="4000"/>
            </a:lvl8pPr>
            <a:lvl9pPr>
              <a:defRPr sz="4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7432041" y="5731088"/>
            <a:ext cx="6466840" cy="2388445"/>
          </a:xfrm>
        </p:spPr>
        <p:txBody>
          <a:bodyPr anchor="b"/>
          <a:lstStyle>
            <a:lvl1pPr marL="0" indent="0">
              <a:buNone/>
              <a:defRPr sz="6000" b="1"/>
            </a:lvl1pPr>
            <a:lvl2pPr marL="1149492" indent="0">
              <a:buNone/>
              <a:defRPr sz="5000" b="1"/>
            </a:lvl2pPr>
            <a:lvl3pPr marL="2298984" indent="0">
              <a:buNone/>
              <a:defRPr sz="4500" b="1"/>
            </a:lvl3pPr>
            <a:lvl4pPr marL="3448477" indent="0">
              <a:buNone/>
              <a:defRPr sz="4000" b="1"/>
            </a:lvl4pPr>
            <a:lvl5pPr marL="4597969" indent="0">
              <a:buNone/>
              <a:defRPr sz="4000" b="1"/>
            </a:lvl5pPr>
            <a:lvl6pPr marL="5747461" indent="0">
              <a:buNone/>
              <a:defRPr sz="4000" b="1"/>
            </a:lvl6pPr>
            <a:lvl7pPr marL="6896953" indent="0">
              <a:buNone/>
              <a:defRPr sz="4000" b="1"/>
            </a:lvl7pPr>
            <a:lvl8pPr marL="8046446" indent="0">
              <a:buNone/>
              <a:defRPr sz="4000" b="1"/>
            </a:lvl8pPr>
            <a:lvl9pPr marL="9195938" indent="0">
              <a:buNone/>
              <a:defRPr sz="4000" b="1"/>
            </a:lvl9pPr>
          </a:lstStyle>
          <a:p>
            <a:pPr lvl="0"/>
            <a:r>
              <a:rPr lang="en-US" smtClean="0"/>
              <a:t>Click to edit Master text styles</a:t>
            </a:r>
          </a:p>
        </p:txBody>
      </p:sp>
      <p:sp>
        <p:nvSpPr>
          <p:cNvPr id="6" name="Content Placeholder 5"/>
          <p:cNvSpPr>
            <a:spLocks noGrp="1"/>
          </p:cNvSpPr>
          <p:nvPr>
            <p:ph sz="quarter" idx="4"/>
          </p:nvPr>
        </p:nvSpPr>
        <p:spPr>
          <a:xfrm>
            <a:off x="7432041" y="8119533"/>
            <a:ext cx="6466840" cy="14751475"/>
          </a:xfrm>
        </p:spPr>
        <p:txBody>
          <a:bodyPr/>
          <a:lstStyle>
            <a:lvl1pPr>
              <a:defRPr sz="6000"/>
            </a:lvl1pPr>
            <a:lvl2pPr>
              <a:defRPr sz="5000"/>
            </a:lvl2pPr>
            <a:lvl3pPr>
              <a:defRPr sz="4500"/>
            </a:lvl3pPr>
            <a:lvl4pPr>
              <a:defRPr sz="4000"/>
            </a:lvl4pPr>
            <a:lvl5pPr>
              <a:defRPr sz="4000"/>
            </a:lvl5pPr>
            <a:lvl6pPr>
              <a:defRPr sz="4000"/>
            </a:lvl6pPr>
            <a:lvl7pPr>
              <a:defRPr sz="4000"/>
            </a:lvl7pPr>
            <a:lvl8pPr>
              <a:defRPr sz="4000"/>
            </a:lvl8pPr>
            <a:lvl9pPr>
              <a:defRPr sz="4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A0A3A84-C668-4FB0-975B-653C83E16A1B}" type="datetimeFigureOut">
              <a:rPr lang="en-US" smtClean="0"/>
              <a:t>12/6/2012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251156-BFD3-4B55-9BCD-4F773D771514}" type="slidenum">
              <a:rPr lang="en-US" smtClean="0"/>
              <a:t>‹#›</a:t>
            </a:fld>
            <a:endParaRPr lang="en-US"/>
          </a:p>
        </p:txBody>
      </p:sp>
    </p:spTree>
    <p:extLst>
      <p:ext uri="{BB962C8B-B14F-4D97-AF65-F5344CB8AC3E}">
        <p14:creationId xmlns:p14="http://schemas.microsoft.com/office/powerpoint/2010/main" val="29255352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A0A3A84-C668-4FB0-975B-653C83E16A1B}" type="datetimeFigureOut">
              <a:rPr lang="en-US" smtClean="0"/>
              <a:t>12/6/2012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251156-BFD3-4B55-9BCD-4F773D771514}" type="slidenum">
              <a:rPr lang="en-US" smtClean="0"/>
              <a:t>‹#›</a:t>
            </a:fld>
            <a:endParaRPr lang="en-US"/>
          </a:p>
        </p:txBody>
      </p:sp>
    </p:spTree>
    <p:extLst>
      <p:ext uri="{BB962C8B-B14F-4D97-AF65-F5344CB8AC3E}">
        <p14:creationId xmlns:p14="http://schemas.microsoft.com/office/powerpoint/2010/main" val="19785543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0A3A84-C668-4FB0-975B-653C83E16A1B}" type="datetimeFigureOut">
              <a:rPr lang="en-US" smtClean="0"/>
              <a:t>12/6/2012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A251156-BFD3-4B55-9BCD-4F773D771514}" type="slidenum">
              <a:rPr lang="en-US" smtClean="0"/>
              <a:t>‹#›</a:t>
            </a:fld>
            <a:endParaRPr lang="en-US"/>
          </a:p>
        </p:txBody>
      </p:sp>
    </p:spTree>
    <p:extLst>
      <p:ext uri="{BB962C8B-B14F-4D97-AF65-F5344CB8AC3E}">
        <p14:creationId xmlns:p14="http://schemas.microsoft.com/office/powerpoint/2010/main" val="16323770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521" y="1019387"/>
            <a:ext cx="4813301" cy="4338320"/>
          </a:xfrm>
        </p:spPr>
        <p:txBody>
          <a:bodyPr anchor="b"/>
          <a:lstStyle>
            <a:lvl1pPr algn="l">
              <a:defRPr sz="5000" b="1"/>
            </a:lvl1pPr>
          </a:lstStyle>
          <a:p>
            <a:r>
              <a:rPr lang="en-US" smtClean="0"/>
              <a:t>Click to edit Master title style</a:t>
            </a:r>
            <a:endParaRPr lang="en-US"/>
          </a:p>
        </p:txBody>
      </p:sp>
      <p:sp>
        <p:nvSpPr>
          <p:cNvPr id="3" name="Content Placeholder 2"/>
          <p:cNvSpPr>
            <a:spLocks noGrp="1"/>
          </p:cNvSpPr>
          <p:nvPr>
            <p:ph idx="1"/>
          </p:nvPr>
        </p:nvSpPr>
        <p:spPr>
          <a:xfrm>
            <a:off x="5720080" y="1019388"/>
            <a:ext cx="8178800" cy="21851622"/>
          </a:xfrm>
        </p:spPr>
        <p:txBody>
          <a:bodyPr/>
          <a:lstStyle>
            <a:lvl1pPr>
              <a:defRPr sz="8000"/>
            </a:lvl1pPr>
            <a:lvl2pPr>
              <a:defRPr sz="7000"/>
            </a:lvl2pPr>
            <a:lvl3pPr>
              <a:defRPr sz="6000"/>
            </a:lvl3pPr>
            <a:lvl4pPr>
              <a:defRPr sz="5000"/>
            </a:lvl4pPr>
            <a:lvl5pPr>
              <a:defRPr sz="5000"/>
            </a:lvl5pPr>
            <a:lvl6pPr>
              <a:defRPr sz="5000"/>
            </a:lvl6pPr>
            <a:lvl7pPr>
              <a:defRPr sz="5000"/>
            </a:lvl7pPr>
            <a:lvl8pPr>
              <a:defRPr sz="5000"/>
            </a:lvl8pPr>
            <a:lvl9pPr>
              <a:defRPr sz="5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731521" y="5357708"/>
            <a:ext cx="4813301" cy="17513302"/>
          </a:xfrm>
        </p:spPr>
        <p:txBody>
          <a:bodyPr/>
          <a:lstStyle>
            <a:lvl1pPr marL="0" indent="0">
              <a:buNone/>
              <a:defRPr sz="3500"/>
            </a:lvl1pPr>
            <a:lvl2pPr marL="1149492" indent="0">
              <a:buNone/>
              <a:defRPr sz="3000"/>
            </a:lvl2pPr>
            <a:lvl3pPr marL="2298984" indent="0">
              <a:buNone/>
              <a:defRPr sz="2500"/>
            </a:lvl3pPr>
            <a:lvl4pPr marL="3448477" indent="0">
              <a:buNone/>
              <a:defRPr sz="2300"/>
            </a:lvl4pPr>
            <a:lvl5pPr marL="4597969" indent="0">
              <a:buNone/>
              <a:defRPr sz="2300"/>
            </a:lvl5pPr>
            <a:lvl6pPr marL="5747461" indent="0">
              <a:buNone/>
              <a:defRPr sz="2300"/>
            </a:lvl6pPr>
            <a:lvl7pPr marL="6896953" indent="0">
              <a:buNone/>
              <a:defRPr sz="2300"/>
            </a:lvl7pPr>
            <a:lvl8pPr marL="8046446" indent="0">
              <a:buNone/>
              <a:defRPr sz="2300"/>
            </a:lvl8pPr>
            <a:lvl9pPr marL="9195938" indent="0">
              <a:buNone/>
              <a:defRPr sz="2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A0A3A84-C668-4FB0-975B-653C83E16A1B}" type="datetimeFigureOut">
              <a:rPr lang="en-US" smtClean="0"/>
              <a:t>12/6/2012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251156-BFD3-4B55-9BCD-4F773D771514}" type="slidenum">
              <a:rPr lang="en-US" smtClean="0"/>
              <a:t>‹#›</a:t>
            </a:fld>
            <a:endParaRPr lang="en-US"/>
          </a:p>
        </p:txBody>
      </p:sp>
    </p:spTree>
    <p:extLst>
      <p:ext uri="{BB962C8B-B14F-4D97-AF65-F5344CB8AC3E}">
        <p14:creationId xmlns:p14="http://schemas.microsoft.com/office/powerpoint/2010/main" val="5111733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67661" y="17922240"/>
            <a:ext cx="8778240" cy="2115822"/>
          </a:xfrm>
        </p:spPr>
        <p:txBody>
          <a:bodyPr anchor="b"/>
          <a:lstStyle>
            <a:lvl1pPr algn="l">
              <a:defRPr sz="5000" b="1"/>
            </a:lvl1pPr>
          </a:lstStyle>
          <a:p>
            <a:r>
              <a:rPr lang="en-US" smtClean="0"/>
              <a:t>Click to edit Master title style</a:t>
            </a:r>
            <a:endParaRPr lang="en-US"/>
          </a:p>
        </p:txBody>
      </p:sp>
      <p:sp>
        <p:nvSpPr>
          <p:cNvPr id="3" name="Picture Placeholder 2"/>
          <p:cNvSpPr>
            <a:spLocks noGrp="1"/>
          </p:cNvSpPr>
          <p:nvPr>
            <p:ph type="pic" idx="1"/>
          </p:nvPr>
        </p:nvSpPr>
        <p:spPr>
          <a:xfrm>
            <a:off x="2867661" y="2287693"/>
            <a:ext cx="8778240" cy="15361920"/>
          </a:xfrm>
        </p:spPr>
        <p:txBody>
          <a:bodyPr/>
          <a:lstStyle>
            <a:lvl1pPr marL="0" indent="0">
              <a:buNone/>
              <a:defRPr sz="8000"/>
            </a:lvl1pPr>
            <a:lvl2pPr marL="1149492" indent="0">
              <a:buNone/>
              <a:defRPr sz="7000"/>
            </a:lvl2pPr>
            <a:lvl3pPr marL="2298984" indent="0">
              <a:buNone/>
              <a:defRPr sz="6000"/>
            </a:lvl3pPr>
            <a:lvl4pPr marL="3448477" indent="0">
              <a:buNone/>
              <a:defRPr sz="5000"/>
            </a:lvl4pPr>
            <a:lvl5pPr marL="4597969" indent="0">
              <a:buNone/>
              <a:defRPr sz="5000"/>
            </a:lvl5pPr>
            <a:lvl6pPr marL="5747461" indent="0">
              <a:buNone/>
              <a:defRPr sz="5000"/>
            </a:lvl6pPr>
            <a:lvl7pPr marL="6896953" indent="0">
              <a:buNone/>
              <a:defRPr sz="5000"/>
            </a:lvl7pPr>
            <a:lvl8pPr marL="8046446" indent="0">
              <a:buNone/>
              <a:defRPr sz="5000"/>
            </a:lvl8pPr>
            <a:lvl9pPr marL="9195938" indent="0">
              <a:buNone/>
              <a:defRPr sz="5000"/>
            </a:lvl9pPr>
          </a:lstStyle>
          <a:p>
            <a:endParaRPr lang="en-US"/>
          </a:p>
        </p:txBody>
      </p:sp>
      <p:sp>
        <p:nvSpPr>
          <p:cNvPr id="4" name="Text Placeholder 3"/>
          <p:cNvSpPr>
            <a:spLocks noGrp="1"/>
          </p:cNvSpPr>
          <p:nvPr>
            <p:ph type="body" sz="half" idx="2"/>
          </p:nvPr>
        </p:nvSpPr>
        <p:spPr>
          <a:xfrm>
            <a:off x="2867661" y="20038062"/>
            <a:ext cx="8778240" cy="3004818"/>
          </a:xfrm>
        </p:spPr>
        <p:txBody>
          <a:bodyPr/>
          <a:lstStyle>
            <a:lvl1pPr marL="0" indent="0">
              <a:buNone/>
              <a:defRPr sz="3500"/>
            </a:lvl1pPr>
            <a:lvl2pPr marL="1149492" indent="0">
              <a:buNone/>
              <a:defRPr sz="3000"/>
            </a:lvl2pPr>
            <a:lvl3pPr marL="2298984" indent="0">
              <a:buNone/>
              <a:defRPr sz="2500"/>
            </a:lvl3pPr>
            <a:lvl4pPr marL="3448477" indent="0">
              <a:buNone/>
              <a:defRPr sz="2300"/>
            </a:lvl4pPr>
            <a:lvl5pPr marL="4597969" indent="0">
              <a:buNone/>
              <a:defRPr sz="2300"/>
            </a:lvl5pPr>
            <a:lvl6pPr marL="5747461" indent="0">
              <a:buNone/>
              <a:defRPr sz="2300"/>
            </a:lvl6pPr>
            <a:lvl7pPr marL="6896953" indent="0">
              <a:buNone/>
              <a:defRPr sz="2300"/>
            </a:lvl7pPr>
            <a:lvl8pPr marL="8046446" indent="0">
              <a:buNone/>
              <a:defRPr sz="2300"/>
            </a:lvl8pPr>
            <a:lvl9pPr marL="9195938" indent="0">
              <a:buNone/>
              <a:defRPr sz="2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A0A3A84-C668-4FB0-975B-653C83E16A1B}" type="datetimeFigureOut">
              <a:rPr lang="en-US" smtClean="0"/>
              <a:t>12/6/2012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251156-BFD3-4B55-9BCD-4F773D771514}" type="slidenum">
              <a:rPr lang="en-US" smtClean="0"/>
              <a:t>‹#›</a:t>
            </a:fld>
            <a:endParaRPr lang="en-US"/>
          </a:p>
        </p:txBody>
      </p:sp>
    </p:spTree>
    <p:extLst>
      <p:ext uri="{BB962C8B-B14F-4D97-AF65-F5344CB8AC3E}">
        <p14:creationId xmlns:p14="http://schemas.microsoft.com/office/powerpoint/2010/main" val="11515326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1520" y="1025315"/>
            <a:ext cx="13167360" cy="4267200"/>
          </a:xfrm>
          <a:prstGeom prst="rect">
            <a:avLst/>
          </a:prstGeom>
        </p:spPr>
        <p:txBody>
          <a:bodyPr vert="horz" lIns="229898" tIns="114949" rIns="229898" bIns="11494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731520" y="5974082"/>
            <a:ext cx="13167360" cy="16896929"/>
          </a:xfrm>
          <a:prstGeom prst="rect">
            <a:avLst/>
          </a:prstGeom>
        </p:spPr>
        <p:txBody>
          <a:bodyPr vert="horz" lIns="229898" tIns="114949" rIns="229898" bIns="11494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731520" y="23730375"/>
            <a:ext cx="3413760" cy="1363133"/>
          </a:xfrm>
          <a:prstGeom prst="rect">
            <a:avLst/>
          </a:prstGeom>
        </p:spPr>
        <p:txBody>
          <a:bodyPr vert="horz" lIns="229898" tIns="114949" rIns="229898" bIns="114949" rtlCol="0" anchor="ctr"/>
          <a:lstStyle>
            <a:lvl1pPr algn="l">
              <a:defRPr sz="3000">
                <a:solidFill>
                  <a:schemeClr val="tx1">
                    <a:tint val="75000"/>
                  </a:schemeClr>
                </a:solidFill>
              </a:defRPr>
            </a:lvl1pPr>
          </a:lstStyle>
          <a:p>
            <a:fld id="{BA0A3A84-C668-4FB0-975B-653C83E16A1B}" type="datetimeFigureOut">
              <a:rPr lang="en-US" smtClean="0"/>
              <a:t>12/6/2012</a:t>
            </a:fld>
            <a:endParaRPr lang="en-US"/>
          </a:p>
        </p:txBody>
      </p:sp>
      <p:sp>
        <p:nvSpPr>
          <p:cNvPr id="5" name="Footer Placeholder 4"/>
          <p:cNvSpPr>
            <a:spLocks noGrp="1"/>
          </p:cNvSpPr>
          <p:nvPr>
            <p:ph type="ftr" sz="quarter" idx="3"/>
          </p:nvPr>
        </p:nvSpPr>
        <p:spPr>
          <a:xfrm>
            <a:off x="4998720" y="23730375"/>
            <a:ext cx="4632960" cy="1363133"/>
          </a:xfrm>
          <a:prstGeom prst="rect">
            <a:avLst/>
          </a:prstGeom>
        </p:spPr>
        <p:txBody>
          <a:bodyPr vert="horz" lIns="229898" tIns="114949" rIns="229898" bIns="114949" rtlCol="0" anchor="ctr"/>
          <a:lstStyle>
            <a:lvl1pPr algn="ctr">
              <a:defRPr sz="3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485120" y="23730375"/>
            <a:ext cx="3413760" cy="1363133"/>
          </a:xfrm>
          <a:prstGeom prst="rect">
            <a:avLst/>
          </a:prstGeom>
        </p:spPr>
        <p:txBody>
          <a:bodyPr vert="horz" lIns="229898" tIns="114949" rIns="229898" bIns="114949" rtlCol="0" anchor="ctr"/>
          <a:lstStyle>
            <a:lvl1pPr algn="r">
              <a:defRPr sz="3000">
                <a:solidFill>
                  <a:schemeClr val="tx1">
                    <a:tint val="75000"/>
                  </a:schemeClr>
                </a:solidFill>
              </a:defRPr>
            </a:lvl1pPr>
          </a:lstStyle>
          <a:p>
            <a:fld id="{CA251156-BFD3-4B55-9BCD-4F773D771514}" type="slidenum">
              <a:rPr lang="en-US" smtClean="0"/>
              <a:t>‹#›</a:t>
            </a:fld>
            <a:endParaRPr lang="en-US"/>
          </a:p>
        </p:txBody>
      </p:sp>
    </p:spTree>
    <p:extLst>
      <p:ext uri="{BB962C8B-B14F-4D97-AF65-F5344CB8AC3E}">
        <p14:creationId xmlns:p14="http://schemas.microsoft.com/office/powerpoint/2010/main" val="35980559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2298984" rtl="0" eaLnBrk="1" latinLnBrk="0" hangingPunct="1">
        <a:spcBef>
          <a:spcPct val="0"/>
        </a:spcBef>
        <a:buNone/>
        <a:defRPr sz="11100" kern="1200">
          <a:solidFill>
            <a:schemeClr val="tx1"/>
          </a:solidFill>
          <a:latin typeface="+mj-lt"/>
          <a:ea typeface="+mj-ea"/>
          <a:cs typeface="+mj-cs"/>
        </a:defRPr>
      </a:lvl1pPr>
    </p:titleStyle>
    <p:bodyStyle>
      <a:lvl1pPr marL="862119" indent="-862119" algn="l" defTabSz="2298984" rtl="0" eaLnBrk="1" latinLnBrk="0" hangingPunct="1">
        <a:spcBef>
          <a:spcPct val="20000"/>
        </a:spcBef>
        <a:buFont typeface="Arial" pitchFamily="34" charset="0"/>
        <a:buChar char="•"/>
        <a:defRPr sz="8000" kern="1200">
          <a:solidFill>
            <a:schemeClr val="tx1"/>
          </a:solidFill>
          <a:latin typeface="+mn-lt"/>
          <a:ea typeface="+mn-ea"/>
          <a:cs typeface="+mn-cs"/>
        </a:defRPr>
      </a:lvl1pPr>
      <a:lvl2pPr marL="1867925" indent="-718433" algn="l" defTabSz="2298984" rtl="0" eaLnBrk="1" latinLnBrk="0" hangingPunct="1">
        <a:spcBef>
          <a:spcPct val="20000"/>
        </a:spcBef>
        <a:buFont typeface="Arial" pitchFamily="34" charset="0"/>
        <a:buChar char="–"/>
        <a:defRPr sz="7000" kern="1200">
          <a:solidFill>
            <a:schemeClr val="tx1"/>
          </a:solidFill>
          <a:latin typeface="+mn-lt"/>
          <a:ea typeface="+mn-ea"/>
          <a:cs typeface="+mn-cs"/>
        </a:defRPr>
      </a:lvl2pPr>
      <a:lvl3pPr marL="2873731" indent="-574746" algn="l" defTabSz="2298984" rtl="0" eaLnBrk="1" latinLnBrk="0" hangingPunct="1">
        <a:spcBef>
          <a:spcPct val="20000"/>
        </a:spcBef>
        <a:buFont typeface="Arial" pitchFamily="34" charset="0"/>
        <a:buChar char="•"/>
        <a:defRPr sz="6000" kern="1200">
          <a:solidFill>
            <a:schemeClr val="tx1"/>
          </a:solidFill>
          <a:latin typeface="+mn-lt"/>
          <a:ea typeface="+mn-ea"/>
          <a:cs typeface="+mn-cs"/>
        </a:defRPr>
      </a:lvl3pPr>
      <a:lvl4pPr marL="4023223" indent="-574746" algn="l" defTabSz="2298984" rtl="0" eaLnBrk="1" latinLnBrk="0" hangingPunct="1">
        <a:spcBef>
          <a:spcPct val="20000"/>
        </a:spcBef>
        <a:buFont typeface="Arial" pitchFamily="34" charset="0"/>
        <a:buChar char="–"/>
        <a:defRPr sz="5000" kern="1200">
          <a:solidFill>
            <a:schemeClr val="tx1"/>
          </a:solidFill>
          <a:latin typeface="+mn-lt"/>
          <a:ea typeface="+mn-ea"/>
          <a:cs typeface="+mn-cs"/>
        </a:defRPr>
      </a:lvl4pPr>
      <a:lvl5pPr marL="5172715" indent="-574746" algn="l" defTabSz="2298984" rtl="0" eaLnBrk="1" latinLnBrk="0" hangingPunct="1">
        <a:spcBef>
          <a:spcPct val="20000"/>
        </a:spcBef>
        <a:buFont typeface="Arial" pitchFamily="34" charset="0"/>
        <a:buChar char="»"/>
        <a:defRPr sz="5000" kern="1200">
          <a:solidFill>
            <a:schemeClr val="tx1"/>
          </a:solidFill>
          <a:latin typeface="+mn-lt"/>
          <a:ea typeface="+mn-ea"/>
          <a:cs typeface="+mn-cs"/>
        </a:defRPr>
      </a:lvl5pPr>
      <a:lvl6pPr marL="6322207" indent="-574746" algn="l" defTabSz="2298984" rtl="0" eaLnBrk="1" latinLnBrk="0" hangingPunct="1">
        <a:spcBef>
          <a:spcPct val="20000"/>
        </a:spcBef>
        <a:buFont typeface="Arial" pitchFamily="34" charset="0"/>
        <a:buChar char="•"/>
        <a:defRPr sz="5000" kern="1200">
          <a:solidFill>
            <a:schemeClr val="tx1"/>
          </a:solidFill>
          <a:latin typeface="+mn-lt"/>
          <a:ea typeface="+mn-ea"/>
          <a:cs typeface="+mn-cs"/>
        </a:defRPr>
      </a:lvl6pPr>
      <a:lvl7pPr marL="7471700" indent="-574746" algn="l" defTabSz="2298984" rtl="0" eaLnBrk="1" latinLnBrk="0" hangingPunct="1">
        <a:spcBef>
          <a:spcPct val="20000"/>
        </a:spcBef>
        <a:buFont typeface="Arial" pitchFamily="34" charset="0"/>
        <a:buChar char="•"/>
        <a:defRPr sz="5000" kern="1200">
          <a:solidFill>
            <a:schemeClr val="tx1"/>
          </a:solidFill>
          <a:latin typeface="+mn-lt"/>
          <a:ea typeface="+mn-ea"/>
          <a:cs typeface="+mn-cs"/>
        </a:defRPr>
      </a:lvl7pPr>
      <a:lvl8pPr marL="8621192" indent="-574746" algn="l" defTabSz="2298984" rtl="0" eaLnBrk="1" latinLnBrk="0" hangingPunct="1">
        <a:spcBef>
          <a:spcPct val="20000"/>
        </a:spcBef>
        <a:buFont typeface="Arial" pitchFamily="34" charset="0"/>
        <a:buChar char="•"/>
        <a:defRPr sz="5000" kern="1200">
          <a:solidFill>
            <a:schemeClr val="tx1"/>
          </a:solidFill>
          <a:latin typeface="+mn-lt"/>
          <a:ea typeface="+mn-ea"/>
          <a:cs typeface="+mn-cs"/>
        </a:defRPr>
      </a:lvl8pPr>
      <a:lvl9pPr marL="9770684" indent="-574746" algn="l" defTabSz="2298984" rtl="0" eaLnBrk="1" latinLnBrk="0" hangingPunct="1">
        <a:spcBef>
          <a:spcPct val="20000"/>
        </a:spcBef>
        <a:buFont typeface="Arial" pitchFamily="34" charset="0"/>
        <a:buChar char="•"/>
        <a:defRPr sz="5000" kern="1200">
          <a:solidFill>
            <a:schemeClr val="tx1"/>
          </a:solidFill>
          <a:latin typeface="+mn-lt"/>
          <a:ea typeface="+mn-ea"/>
          <a:cs typeface="+mn-cs"/>
        </a:defRPr>
      </a:lvl9pPr>
    </p:bodyStyle>
    <p:otherStyle>
      <a:defPPr>
        <a:defRPr lang="en-US"/>
      </a:defPPr>
      <a:lvl1pPr marL="0" algn="l" defTabSz="2298984" rtl="0" eaLnBrk="1" latinLnBrk="0" hangingPunct="1">
        <a:defRPr sz="4500" kern="1200">
          <a:solidFill>
            <a:schemeClr val="tx1"/>
          </a:solidFill>
          <a:latin typeface="+mn-lt"/>
          <a:ea typeface="+mn-ea"/>
          <a:cs typeface="+mn-cs"/>
        </a:defRPr>
      </a:lvl1pPr>
      <a:lvl2pPr marL="1149492" algn="l" defTabSz="2298984" rtl="0" eaLnBrk="1" latinLnBrk="0" hangingPunct="1">
        <a:defRPr sz="4500" kern="1200">
          <a:solidFill>
            <a:schemeClr val="tx1"/>
          </a:solidFill>
          <a:latin typeface="+mn-lt"/>
          <a:ea typeface="+mn-ea"/>
          <a:cs typeface="+mn-cs"/>
        </a:defRPr>
      </a:lvl2pPr>
      <a:lvl3pPr marL="2298984" algn="l" defTabSz="2298984" rtl="0" eaLnBrk="1" latinLnBrk="0" hangingPunct="1">
        <a:defRPr sz="4500" kern="1200">
          <a:solidFill>
            <a:schemeClr val="tx1"/>
          </a:solidFill>
          <a:latin typeface="+mn-lt"/>
          <a:ea typeface="+mn-ea"/>
          <a:cs typeface="+mn-cs"/>
        </a:defRPr>
      </a:lvl3pPr>
      <a:lvl4pPr marL="3448477" algn="l" defTabSz="2298984" rtl="0" eaLnBrk="1" latinLnBrk="0" hangingPunct="1">
        <a:defRPr sz="4500" kern="1200">
          <a:solidFill>
            <a:schemeClr val="tx1"/>
          </a:solidFill>
          <a:latin typeface="+mn-lt"/>
          <a:ea typeface="+mn-ea"/>
          <a:cs typeface="+mn-cs"/>
        </a:defRPr>
      </a:lvl4pPr>
      <a:lvl5pPr marL="4597969" algn="l" defTabSz="2298984" rtl="0" eaLnBrk="1" latinLnBrk="0" hangingPunct="1">
        <a:defRPr sz="4500" kern="1200">
          <a:solidFill>
            <a:schemeClr val="tx1"/>
          </a:solidFill>
          <a:latin typeface="+mn-lt"/>
          <a:ea typeface="+mn-ea"/>
          <a:cs typeface="+mn-cs"/>
        </a:defRPr>
      </a:lvl5pPr>
      <a:lvl6pPr marL="5747461" algn="l" defTabSz="2298984" rtl="0" eaLnBrk="1" latinLnBrk="0" hangingPunct="1">
        <a:defRPr sz="4500" kern="1200">
          <a:solidFill>
            <a:schemeClr val="tx1"/>
          </a:solidFill>
          <a:latin typeface="+mn-lt"/>
          <a:ea typeface="+mn-ea"/>
          <a:cs typeface="+mn-cs"/>
        </a:defRPr>
      </a:lvl6pPr>
      <a:lvl7pPr marL="6896953" algn="l" defTabSz="2298984" rtl="0" eaLnBrk="1" latinLnBrk="0" hangingPunct="1">
        <a:defRPr sz="4500" kern="1200">
          <a:solidFill>
            <a:schemeClr val="tx1"/>
          </a:solidFill>
          <a:latin typeface="+mn-lt"/>
          <a:ea typeface="+mn-ea"/>
          <a:cs typeface="+mn-cs"/>
        </a:defRPr>
      </a:lvl7pPr>
      <a:lvl8pPr marL="8046446" algn="l" defTabSz="2298984" rtl="0" eaLnBrk="1" latinLnBrk="0" hangingPunct="1">
        <a:defRPr sz="4500" kern="1200">
          <a:solidFill>
            <a:schemeClr val="tx1"/>
          </a:solidFill>
          <a:latin typeface="+mn-lt"/>
          <a:ea typeface="+mn-ea"/>
          <a:cs typeface="+mn-cs"/>
        </a:defRPr>
      </a:lvl8pPr>
      <a:lvl9pPr marL="9195938" algn="l" defTabSz="2298984" rtl="0" eaLnBrk="1" latinLnBrk="0" hangingPunct="1">
        <a:defRPr sz="4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package" Target="../embeddings/Microsoft_Word_Document1.docx"/><Relationship Id="rId13" Type="http://schemas.openxmlformats.org/officeDocument/2006/relationships/image" Target="../media/image9.emf"/><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8.emf"/><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6.jpeg"/><Relationship Id="rId11" Type="http://schemas.openxmlformats.org/officeDocument/2006/relationships/image" Target="../media/image2.emf"/><Relationship Id="rId5" Type="http://schemas.openxmlformats.org/officeDocument/2006/relationships/image" Target="../media/image5.jpeg"/><Relationship Id="rId10" Type="http://schemas.openxmlformats.org/officeDocument/2006/relationships/package" Target="../embeddings/Microsoft_Word_Document2.docx"/><Relationship Id="rId4" Type="http://schemas.openxmlformats.org/officeDocument/2006/relationships/image" Target="../media/image4.jpeg"/><Relationship Id="rId9" Type="http://schemas.openxmlformats.org/officeDocument/2006/relationships/image" Target="../media/image1.emf"/></Relationships>
</file>

<file path=ppt/slides/_rels/slide2.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11.jpeg"/><Relationship Id="rId7"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cid:3D95E5D2-9AB1-4831-9896-1F7DAE5C4031@asrc.albany.edu" TargetMode="External"/><Relationship Id="rId11" Type="http://schemas.openxmlformats.org/officeDocument/2006/relationships/image" Target="../media/image17.emf"/><Relationship Id="rId5" Type="http://schemas.openxmlformats.org/officeDocument/2006/relationships/image" Target="../media/image12.jpeg"/><Relationship Id="rId10" Type="http://schemas.openxmlformats.org/officeDocument/2006/relationships/image" Target="../media/image16.jpeg"/><Relationship Id="rId4" Type="http://schemas.openxmlformats.org/officeDocument/2006/relationships/image" Target="cid:644680DB-D842-4AB5-8274-C92CD5FC7327@asrc.albany.edu" TargetMode="External"/><Relationship Id="rId9" Type="http://schemas.openxmlformats.org/officeDocument/2006/relationships/image" Target="../media/image15.jpeg"/></Relationships>
</file>

<file path=ppt/slides/_rels/slide3.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9.emf"/><Relationship Id="rId7" Type="http://schemas.openxmlformats.org/officeDocument/2006/relationships/image" Target="../media/image21.emf"/><Relationship Id="rId12" Type="http://schemas.openxmlformats.org/officeDocument/2006/relationships/image" Target="../media/image24.emf"/><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18.emf"/><Relationship Id="rId11" Type="http://schemas.openxmlformats.org/officeDocument/2006/relationships/image" Target="cid:9f6754b8-d4ea-4185-9c5e-fa4abed26ed7@namprd04.prod.outlook.com" TargetMode="External"/><Relationship Id="rId5" Type="http://schemas.openxmlformats.org/officeDocument/2006/relationships/package" Target="../embeddings/Microsoft_PowerPoint_Slide3.sldx"/><Relationship Id="rId10" Type="http://schemas.openxmlformats.org/officeDocument/2006/relationships/image" Target="../media/image23.jpeg"/><Relationship Id="rId4" Type="http://schemas.openxmlformats.org/officeDocument/2006/relationships/image" Target="../media/image20.png"/><Relationship Id="rId9" Type="http://schemas.openxmlformats.org/officeDocument/2006/relationships/image" Target="cid:192d13ad-5740-4cbb-8f15-ecce23fac781@namprd04.prod.outlook.com"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image" Target="../media/image25.jpeg"/><Relationship Id="rId1" Type="http://schemas.openxmlformats.org/officeDocument/2006/relationships/slideLayout" Target="../slideLayouts/slideLayout1.xml"/><Relationship Id="rId6" Type="http://schemas.openxmlformats.org/officeDocument/2006/relationships/image" Target="../media/image29.jpeg"/><Relationship Id="rId11" Type="http://schemas.openxmlformats.org/officeDocument/2006/relationships/image" Target="../media/image34.png"/><Relationship Id="rId5" Type="http://schemas.openxmlformats.org/officeDocument/2006/relationships/image" Target="../media/image28.jpeg"/><Relationship Id="rId10" Type="http://schemas.openxmlformats.org/officeDocument/2006/relationships/image" Target="../media/image33.jpeg"/><Relationship Id="rId4" Type="http://schemas.openxmlformats.org/officeDocument/2006/relationships/image" Target="../media/image27.jpeg"/><Relationship Id="rId9"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1441450" y="796925"/>
            <a:ext cx="13188950" cy="1108075"/>
          </a:xfrm>
          <a:prstGeom prst="rect">
            <a:avLst/>
          </a:prstGeom>
          <a:solidFill>
            <a:srgbClr val="660066"/>
          </a:solidFill>
          <a:ln w="19050" algn="in">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5500" b="0" i="0" u="sng" strike="noStrike" cap="none" normalizeH="0" baseline="0" smtClean="0">
                <a:ln>
                  <a:noFill/>
                </a:ln>
                <a:solidFill>
                  <a:srgbClr val="FFFFFF"/>
                </a:solidFill>
                <a:effectLst/>
                <a:latin typeface="Arial" pitchFamily="34" charset="0"/>
                <a:cs typeface="Arial" pitchFamily="34" charset="0"/>
              </a:rPr>
              <a:t>Synoptic and Mesoscale Meteorology</a:t>
            </a:r>
            <a:r>
              <a:rPr kumimoji="0" lang="en-US" sz="5500" b="0" i="0" u="none" strike="noStrike" cap="none" normalizeH="0" baseline="0" smtClean="0">
                <a:ln>
                  <a:noFill/>
                </a:ln>
                <a:solidFill>
                  <a:srgbClr val="FFFFFF"/>
                </a:solidFill>
                <a:effectLst/>
                <a:latin typeface="Times New Roman" pitchFamily="18"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 name="Text Box 3"/>
          <p:cNvSpPr txBox="1">
            <a:spLocks noChangeArrowheads="1"/>
          </p:cNvSpPr>
          <p:nvPr/>
        </p:nvSpPr>
        <p:spPr bwMode="auto">
          <a:xfrm>
            <a:off x="1441450" y="2054225"/>
            <a:ext cx="13188950" cy="2332038"/>
          </a:xfrm>
          <a:prstGeom prst="rect">
            <a:avLst/>
          </a:prstGeom>
          <a:solidFill>
            <a:srgbClr val="660066"/>
          </a:solidFill>
          <a:ln w="9525" algn="in">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rgbClr val="000000"/>
              </a:solidFill>
              <a:effectLst/>
              <a:latin typeface="Times New Roman" pitchFamily="18" charset="0"/>
              <a:cs typeface="Arial" pitchFamily="34" charset="0"/>
            </a:endParaRPr>
          </a:p>
          <a:p>
            <a:pPr marL="0" lvl="0" indent="0" eaLnBrk="1" fontAlgn="base" latinLnBrk="0" hangingPunct="1">
              <a:lnSpc>
                <a:spcPct val="100000"/>
              </a:lnSpc>
              <a:spcBef>
                <a:spcPct val="0"/>
              </a:spcBef>
              <a:spcAft>
                <a:spcPct val="0"/>
              </a:spcAft>
              <a:tabLst/>
            </a:pPr>
            <a:r>
              <a:rPr kumimoji="0" lang="en-US" sz="2600" b="1" i="0" u="sng" strike="noStrike" cap="none" normalizeH="0" baseline="0" smtClean="0">
                <a:ln>
                  <a:noFill/>
                </a:ln>
                <a:solidFill>
                  <a:srgbClr val="FFFFFF"/>
                </a:solidFill>
                <a:effectLst/>
                <a:latin typeface="Arial" pitchFamily="34" charset="0"/>
                <a:cs typeface="Arial" pitchFamily="34" charset="0"/>
              </a:rPr>
              <a:t>RESEARCH TOPICS: </a:t>
            </a:r>
          </a:p>
          <a:p>
            <a:pPr marL="0" lvl="0" indent="0" eaLnBrk="1" fontAlgn="base" latinLnBrk="0" hangingPunct="1">
              <a:lnSpc>
                <a:spcPct val="100000"/>
              </a:lnSpc>
              <a:spcBef>
                <a:spcPct val="0"/>
              </a:spcBef>
              <a:spcAft>
                <a:spcPct val="0"/>
              </a:spcAft>
              <a:tabLst/>
            </a:pPr>
            <a:endParaRPr kumimoji="0" lang="en-US" sz="2200" b="1" i="0" u="sng" strike="noStrike" cap="none" normalizeH="0" baseline="0" smtClean="0">
              <a:ln>
                <a:noFill/>
              </a:ln>
              <a:solidFill>
                <a:srgbClr val="FFFFFF"/>
              </a:solidFill>
              <a:effectLst/>
              <a:latin typeface="Arial" pitchFamily="34" charset="0"/>
              <a:cs typeface="Arial" pitchFamily="34" charset="0"/>
            </a:endParaRPr>
          </a:p>
          <a:p>
            <a:pPr marL="0" lvl="0" indent="0" eaLnBrk="1" fontAlgn="base" latinLnBrk="0" hangingPunct="1">
              <a:lnSpc>
                <a:spcPct val="100000"/>
              </a:lnSpc>
              <a:spcBef>
                <a:spcPct val="0"/>
              </a:spcBef>
              <a:spcAft>
                <a:spcPct val="0"/>
              </a:spcAft>
              <a:tabLst/>
            </a:pPr>
            <a:r>
              <a:rPr kumimoji="0" lang="en-US" sz="2200" b="1" i="0" u="none" strike="noStrike" cap="none" normalizeH="0" baseline="0" smtClean="0">
                <a:ln>
                  <a:noFill/>
                </a:ln>
                <a:solidFill>
                  <a:srgbClr val="FFFFFF"/>
                </a:solidFill>
                <a:effectLst/>
                <a:latin typeface="Arial" pitchFamily="34" charset="0"/>
                <a:cs typeface="Arial" pitchFamily="34" charset="0"/>
              </a:rPr>
              <a:t>Extratropical Cyclones, Fronts and Jet Streams . Thunderstorms . Hurricanes</a:t>
            </a:r>
          </a:p>
          <a:p>
            <a:pPr marL="0" lvl="0" indent="0" eaLnBrk="1" fontAlgn="base" latinLnBrk="0" hangingPunct="1">
              <a:lnSpc>
                <a:spcPct val="100000"/>
              </a:lnSpc>
              <a:spcBef>
                <a:spcPct val="0"/>
              </a:spcBef>
              <a:spcAft>
                <a:spcPct val="0"/>
              </a:spcAft>
              <a:tabLst/>
            </a:pPr>
            <a:r>
              <a:rPr kumimoji="0" lang="en-US" sz="2200" b="1" i="0" u="none" strike="noStrike" cap="none" normalizeH="0" baseline="0" smtClean="0">
                <a:ln>
                  <a:noFill/>
                </a:ln>
                <a:solidFill>
                  <a:srgbClr val="FFFFFF"/>
                </a:solidFill>
                <a:effectLst/>
                <a:latin typeface="Arial" pitchFamily="34" charset="0"/>
                <a:cs typeface="Arial" pitchFamily="34" charset="0"/>
              </a:rPr>
              <a:t>Weather Analysis and Forecasting . Synoptic Climatology and Weather Regimes</a:t>
            </a:r>
          </a:p>
          <a:p>
            <a:pPr marL="0" lvl="0" indent="0" eaLnBrk="1" fontAlgn="base" latinLnBrk="0" hangingPunct="1">
              <a:lnSpc>
                <a:spcPct val="100000"/>
              </a:lnSpc>
              <a:spcBef>
                <a:spcPct val="0"/>
              </a:spcBef>
              <a:spcAft>
                <a:spcPct val="0"/>
              </a:spcAft>
              <a:tabLst/>
            </a:pPr>
            <a:r>
              <a:rPr kumimoji="0" lang="en-US" sz="2200" b="1" i="0" u="none" strike="noStrike" cap="none" normalizeH="0" baseline="0" smtClean="0">
                <a:ln>
                  <a:noFill/>
                </a:ln>
                <a:solidFill>
                  <a:srgbClr val="FFFFFF"/>
                </a:solidFill>
                <a:effectLst/>
                <a:latin typeface="Arial" pitchFamily="34" charset="0"/>
                <a:cs typeface="Arial" pitchFamily="34" charset="0"/>
              </a:rPr>
              <a:t>Tropical Waves and Monsoons . Predictability and Data Assimilation</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1028" name="Picture 4" descr="noam084"/>
          <p:cNvPicPr>
            <a:picLocks noChangeAspect="1" noChangeArrowheads="1"/>
          </p:cNvPicPr>
          <p:nvPr/>
        </p:nvPicPr>
        <p:blipFill>
          <a:blip r:embed="rId3">
            <a:extLst>
              <a:ext uri="{28A0092B-C50C-407E-A947-70E740481C1C}">
                <a14:useLocalDpi xmlns:a14="http://schemas.microsoft.com/office/drawing/2010/main" val="0"/>
              </a:ext>
            </a:extLst>
          </a:blip>
          <a:srcRect l="13637" r="13637"/>
          <a:stretch>
            <a:fillRect/>
          </a:stretch>
        </p:blipFill>
        <p:spPr bwMode="auto">
          <a:xfrm>
            <a:off x="1863725" y="11426825"/>
            <a:ext cx="4891088" cy="4914900"/>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grpSp>
        <p:nvGrpSpPr>
          <p:cNvPr id="6" name="Group 5"/>
          <p:cNvGrpSpPr>
            <a:grpSpLocks/>
          </p:cNvGrpSpPr>
          <p:nvPr/>
        </p:nvGrpSpPr>
        <p:grpSpPr bwMode="auto">
          <a:xfrm>
            <a:off x="7000875" y="17129125"/>
            <a:ext cx="7600950" cy="3516313"/>
            <a:chOff x="105270300" y="104127300"/>
            <a:chExt cx="9829800" cy="4030991"/>
          </a:xfrm>
        </p:grpSpPr>
        <p:pic>
          <p:nvPicPr>
            <p:cNvPr id="1030" name="Picture 6" descr="Picture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728000" y="104127300"/>
              <a:ext cx="5372100" cy="4030991"/>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031" name="Picture 7" descr="Picture10"/>
            <p:cNvPicPr>
              <a:picLocks noChangeAspect="1" noChangeArrowheads="1"/>
            </p:cNvPicPr>
            <p:nvPr/>
          </p:nvPicPr>
          <p:blipFill>
            <a:blip r:embed="rId5" cstate="print">
              <a:extLst>
                <a:ext uri="{28A0092B-C50C-407E-A947-70E740481C1C}">
                  <a14:useLocalDpi xmlns:a14="http://schemas.microsoft.com/office/drawing/2010/main" val="0"/>
                </a:ext>
              </a:extLst>
            </a:blip>
            <a:srcRect t="9508" r="7834"/>
            <a:stretch>
              <a:fillRect/>
            </a:stretch>
          </p:blipFill>
          <p:spPr bwMode="auto">
            <a:xfrm>
              <a:off x="105270300" y="104127300"/>
              <a:ext cx="4514850" cy="4028857"/>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grpSp>
      <p:pic>
        <p:nvPicPr>
          <p:cNvPr id="1032" name="Picture 8" descr="FAAM interior AMMA%20087"/>
          <p:cNvPicPr>
            <a:picLocks noChangeAspect="1" noChangeArrowheads="1"/>
          </p:cNvPicPr>
          <p:nvPr/>
        </p:nvPicPr>
        <p:blipFill>
          <a:blip r:embed="rId6" cstate="print">
            <a:extLst>
              <a:ext uri="{28A0092B-C50C-407E-A947-70E740481C1C}">
                <a14:useLocalDpi xmlns:a14="http://schemas.microsoft.com/office/drawing/2010/main" val="0"/>
              </a:ext>
            </a:extLst>
          </a:blip>
          <a:srcRect t="11937"/>
          <a:stretch>
            <a:fillRect/>
          </a:stretch>
        </p:blipFill>
        <p:spPr bwMode="auto">
          <a:xfrm>
            <a:off x="2092325" y="17713325"/>
            <a:ext cx="4402138" cy="2906713"/>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7" name="WordArt 9"/>
          <p:cNvSpPr>
            <a:spLocks noChangeArrowheads="1" noChangeShapeType="1" noTextEdit="1"/>
          </p:cNvSpPr>
          <p:nvPr/>
        </p:nvSpPr>
        <p:spPr bwMode="auto">
          <a:xfrm>
            <a:off x="2320925" y="146050"/>
            <a:ext cx="11544300" cy="523875"/>
          </a:xfrm>
          <a:prstGeom prst="rect">
            <a:avLst/>
          </a:prstGeom>
        </p:spPr>
        <p:txBody>
          <a:bodyPr wrap="none" fromWordArt="1">
            <a:prstTxWarp prst="textPlain">
              <a:avLst>
                <a:gd name="adj" fmla="val 50000"/>
              </a:avLst>
            </a:prstTxWarp>
          </a:bodyPr>
          <a:lstStyle/>
          <a:p>
            <a:pPr algn="ctr" rtl="0">
              <a:buNone/>
            </a:pPr>
            <a:r>
              <a:rPr lang="en-US" sz="3600" kern="10" spc="0" smtClean="0">
                <a:ln w="3175">
                  <a:solidFill>
                    <a:srgbClr val="FFCC00"/>
                  </a:solidFill>
                  <a:round/>
                  <a:headEnd/>
                  <a:tailEnd/>
                </a:ln>
                <a:solidFill>
                  <a:srgbClr val="660066"/>
                </a:solidFill>
                <a:effectLst>
                  <a:outerShdw dist="45791" dir="2021404" algn="ctr" rotWithShape="0">
                    <a:srgbClr val="B2B2B2">
                      <a:alpha val="80000"/>
                    </a:srgbClr>
                  </a:outerShdw>
                </a:effectLst>
                <a:latin typeface="Times New Roman"/>
                <a:cs typeface="Times New Roman"/>
              </a:rPr>
              <a:t>UNIVERSITY AT ALBANY</a:t>
            </a:r>
            <a:endParaRPr lang="en-US" sz="3600" kern="10" spc="0">
              <a:ln w="3175">
                <a:solidFill>
                  <a:srgbClr val="FFCC00"/>
                </a:solidFill>
                <a:round/>
                <a:headEnd/>
                <a:tailEnd/>
              </a:ln>
              <a:solidFill>
                <a:srgbClr val="660066"/>
              </a:solidFill>
              <a:effectLst>
                <a:outerShdw dist="45791" dir="2021404" algn="ctr" rotWithShape="0">
                  <a:srgbClr val="B2B2B2">
                    <a:alpha val="80000"/>
                  </a:srgbClr>
                </a:outerShdw>
              </a:effectLst>
              <a:latin typeface="Times New Roman"/>
              <a:cs typeface="Times New Roman"/>
            </a:endParaRPr>
          </a:p>
        </p:txBody>
      </p:sp>
      <p:sp>
        <p:nvSpPr>
          <p:cNvPr id="8" name="Text Box 10"/>
          <p:cNvSpPr txBox="1">
            <a:spLocks noChangeArrowheads="1"/>
          </p:cNvSpPr>
          <p:nvPr/>
        </p:nvSpPr>
        <p:spPr bwMode="auto">
          <a:xfrm>
            <a:off x="1441450" y="21828125"/>
            <a:ext cx="13188950" cy="3775075"/>
          </a:xfrm>
          <a:prstGeom prst="rect">
            <a:avLst/>
          </a:prstGeom>
          <a:solidFill>
            <a:srgbClr val="660066"/>
          </a:solidFill>
          <a:ln w="9525" algn="in">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182880" tIns="182880" rIns="182880" bIns="18288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sng" strike="noStrike" cap="none" normalizeH="0" baseline="0" smtClean="0">
                <a:ln>
                  <a:noFill/>
                </a:ln>
                <a:solidFill>
                  <a:srgbClr val="FFFFFF"/>
                </a:solidFill>
                <a:effectLst/>
                <a:latin typeface="Times New Roman" pitchFamily="18" charset="0"/>
                <a:cs typeface="Arial" pitchFamily="34" charset="0"/>
              </a:rPr>
              <a:t>FACULTY</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0" u="sng" strike="noStrike" cap="none" normalizeH="0" baseline="0" smtClean="0">
                <a:ln>
                  <a:noFill/>
                </a:ln>
                <a:solidFill>
                  <a:srgbClr val="FFFFFF"/>
                </a:solidFill>
                <a:effectLst/>
                <a:latin typeface="Times New Roman" pitchFamily="18" charset="0"/>
                <a:cs typeface="Arial" pitchFamily="34" charset="0"/>
              </a:rPr>
              <a:t>Lance F. Bosart</a:t>
            </a:r>
            <a:r>
              <a:rPr kumimoji="0" lang="en-US" sz="1500" b="0" i="0" u="none" strike="noStrike" cap="none" normalizeH="0" baseline="0" smtClean="0">
                <a:ln>
                  <a:noFill/>
                </a:ln>
                <a:solidFill>
                  <a:srgbClr val="FFFFFF"/>
                </a:solidFill>
                <a:effectLst/>
                <a:latin typeface="Times New Roman" pitchFamily="18" charset="0"/>
                <a:cs typeface="Arial" pitchFamily="34" charset="0"/>
              </a:rPr>
              <a:t>, Distinguished Professor; PhD, MIT, 1969. Synoptic and mesoscale meteorology.</a:t>
            </a:r>
            <a:br>
              <a:rPr kumimoji="0" lang="en-US" sz="1500" b="0" i="0" u="none" strike="noStrike" cap="none" normalizeH="0" baseline="0" smtClean="0">
                <a:ln>
                  <a:noFill/>
                </a:ln>
                <a:solidFill>
                  <a:srgbClr val="FFFFFF"/>
                </a:solidFill>
                <a:effectLst/>
                <a:latin typeface="Times New Roman" pitchFamily="18" charset="0"/>
                <a:cs typeface="Arial" pitchFamily="34" charset="0"/>
              </a:rPr>
            </a:br>
            <a:r>
              <a:rPr kumimoji="0" lang="en-US" sz="1500" b="1" i="0" u="sng" strike="noStrike" cap="none" normalizeH="0" baseline="0" smtClean="0">
                <a:ln>
                  <a:noFill/>
                </a:ln>
                <a:solidFill>
                  <a:srgbClr val="FFFFFF"/>
                </a:solidFill>
                <a:effectLst/>
                <a:latin typeface="Times New Roman" pitchFamily="18" charset="0"/>
                <a:cs typeface="Arial" pitchFamily="34" charset="0"/>
              </a:rPr>
              <a:t>Kristen L. Corbosiero</a:t>
            </a:r>
            <a:r>
              <a:rPr kumimoji="0" lang="en-US" sz="1500" b="0" i="0" u="none" strike="noStrike" cap="none" normalizeH="0" baseline="0" smtClean="0">
                <a:ln>
                  <a:noFill/>
                </a:ln>
                <a:solidFill>
                  <a:srgbClr val="FFFFFF"/>
                </a:solidFill>
                <a:effectLst/>
                <a:latin typeface="Times New Roman" pitchFamily="18" charset="0"/>
                <a:cs typeface="Arial" pitchFamily="34" charset="0"/>
              </a:rPr>
              <a:t>, Assistant Professor; PhD, Univ. at Albany, 2005. Synoptic-dynamic and tropical meteorology;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smtClean="0">
                <a:ln>
                  <a:noFill/>
                </a:ln>
                <a:solidFill>
                  <a:srgbClr val="FFFFFF"/>
                </a:solidFill>
                <a:effectLst/>
                <a:latin typeface="Times New Roman" pitchFamily="18" charset="0"/>
                <a:cs typeface="Arial" pitchFamily="34" charset="0"/>
              </a:rPr>
              <a:t>hurricanes; midlatitude-tropical interactions; atmospheric lightning detection; North American monsoon. </a:t>
            </a:r>
            <a:br>
              <a:rPr kumimoji="0" lang="en-US" sz="1500" b="0" i="0" u="none" strike="noStrike" cap="none" normalizeH="0" baseline="0" smtClean="0">
                <a:ln>
                  <a:noFill/>
                </a:ln>
                <a:solidFill>
                  <a:srgbClr val="FFFFFF"/>
                </a:solidFill>
                <a:effectLst/>
                <a:latin typeface="Times New Roman" pitchFamily="18" charset="0"/>
                <a:cs typeface="Arial" pitchFamily="34" charset="0"/>
              </a:rPr>
            </a:br>
            <a:r>
              <a:rPr kumimoji="0" lang="en-US" sz="1500" b="1" i="0" u="sng" strike="noStrike" cap="none" normalizeH="0" baseline="0" smtClean="0">
                <a:ln>
                  <a:noFill/>
                </a:ln>
                <a:solidFill>
                  <a:srgbClr val="FFFFFF"/>
                </a:solidFill>
                <a:effectLst/>
                <a:latin typeface="Times New Roman" pitchFamily="18" charset="0"/>
                <a:cs typeface="Arial" pitchFamily="34" charset="0"/>
              </a:rPr>
              <a:t>Daniel Keyser</a:t>
            </a:r>
            <a:r>
              <a:rPr kumimoji="0" lang="en-US" sz="1500" b="0" i="0" u="none" strike="noStrike" cap="none" normalizeH="0" baseline="0" smtClean="0">
                <a:ln>
                  <a:noFill/>
                </a:ln>
                <a:solidFill>
                  <a:srgbClr val="FFFFFF"/>
                </a:solidFill>
                <a:effectLst/>
                <a:latin typeface="Times New Roman" pitchFamily="18" charset="0"/>
                <a:cs typeface="Arial" pitchFamily="34" charset="0"/>
              </a:rPr>
              <a:t>, Professor; PhD, Penn State, 1981. Synoptic-dynamic meteorology.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0" u="sng" strike="noStrike" cap="none" normalizeH="0" baseline="0" smtClean="0">
                <a:ln>
                  <a:noFill/>
                </a:ln>
                <a:solidFill>
                  <a:srgbClr val="FFFFFF"/>
                </a:solidFill>
                <a:effectLst/>
                <a:latin typeface="Times New Roman" pitchFamily="18" charset="0"/>
                <a:cs typeface="Arial" pitchFamily="34" charset="0"/>
              </a:rPr>
              <a:t>Andrea Lang</a:t>
            </a:r>
            <a:r>
              <a:rPr kumimoji="0" lang="en-US" sz="1500" b="0" i="0" u="none" strike="noStrike" cap="none" normalizeH="0" baseline="0" smtClean="0">
                <a:ln>
                  <a:noFill/>
                </a:ln>
                <a:solidFill>
                  <a:srgbClr val="FFFFFF"/>
                </a:solidFill>
                <a:effectLst/>
                <a:latin typeface="Times New Roman" pitchFamily="18" charset="0"/>
                <a:cs typeface="Arial" pitchFamily="34" charset="0"/>
              </a:rPr>
              <a:t>, Assistant Professor; PhD, University of Wisconsin-Madison, 2011. Synoptic-dynamic meteorology.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0" u="sng" strike="noStrike" cap="none" normalizeH="0" baseline="0" smtClean="0">
                <a:ln>
                  <a:noFill/>
                </a:ln>
                <a:solidFill>
                  <a:srgbClr val="FFFFFF"/>
                </a:solidFill>
                <a:effectLst/>
                <a:latin typeface="Times New Roman" pitchFamily="18" charset="0"/>
                <a:cs typeface="Arial" pitchFamily="34" charset="0"/>
              </a:rPr>
              <a:t>Justin Minder</a:t>
            </a:r>
            <a:r>
              <a:rPr kumimoji="0" lang="en-US" sz="1500" b="0" i="0" u="none" strike="noStrike" cap="none" normalizeH="0" baseline="0" smtClean="0">
                <a:ln>
                  <a:noFill/>
                </a:ln>
                <a:solidFill>
                  <a:srgbClr val="FFFFFF"/>
                </a:solidFill>
                <a:effectLst/>
                <a:latin typeface="Times New Roman" pitchFamily="18" charset="0"/>
                <a:cs typeface="Arial" pitchFamily="34" charset="0"/>
              </a:rPr>
              <a:t>, Assistant Professor; PhD, Univ. of Washington, 2010. Mountain weather and climate, regional climate, mesoscale dynamics, hydrometeorology. </a:t>
            </a:r>
            <a:br>
              <a:rPr kumimoji="0" lang="en-US" sz="1500" b="0" i="0" u="none" strike="noStrike" cap="none" normalizeH="0" baseline="0" smtClean="0">
                <a:ln>
                  <a:noFill/>
                </a:ln>
                <a:solidFill>
                  <a:srgbClr val="FFFFFF"/>
                </a:solidFill>
                <a:effectLst/>
                <a:latin typeface="Times New Roman" pitchFamily="18" charset="0"/>
                <a:cs typeface="Arial" pitchFamily="34" charset="0"/>
              </a:rPr>
            </a:br>
            <a:r>
              <a:rPr kumimoji="0" lang="en-US" sz="1500" b="1" i="0" u="sng" strike="noStrike" cap="none" normalizeH="0" baseline="0" smtClean="0">
                <a:ln>
                  <a:noFill/>
                </a:ln>
                <a:solidFill>
                  <a:srgbClr val="FFFFFF"/>
                </a:solidFill>
                <a:effectLst/>
                <a:latin typeface="Times New Roman" pitchFamily="18" charset="0"/>
                <a:cs typeface="Arial" pitchFamily="34" charset="0"/>
              </a:rPr>
              <a:t>John Molinari</a:t>
            </a:r>
            <a:r>
              <a:rPr kumimoji="0" lang="en-US" sz="1500" b="0" i="0" u="none" strike="noStrike" cap="none" normalizeH="0" baseline="0" smtClean="0">
                <a:ln>
                  <a:noFill/>
                </a:ln>
                <a:solidFill>
                  <a:srgbClr val="FFFFFF"/>
                </a:solidFill>
                <a:effectLst/>
                <a:latin typeface="Times New Roman" pitchFamily="18" charset="0"/>
                <a:cs typeface="Arial" pitchFamily="34" charset="0"/>
              </a:rPr>
              <a:t>, Professor; PhD, Florida State, 1979. Hurricanes and tropical meteorology, lightning in tropical disturbances. </a:t>
            </a:r>
            <a:br>
              <a:rPr kumimoji="0" lang="en-US" sz="1500" b="0" i="0" u="none" strike="noStrike" cap="none" normalizeH="0" baseline="0" smtClean="0">
                <a:ln>
                  <a:noFill/>
                </a:ln>
                <a:solidFill>
                  <a:srgbClr val="FFFFFF"/>
                </a:solidFill>
                <a:effectLst/>
                <a:latin typeface="Times New Roman" pitchFamily="18" charset="0"/>
                <a:cs typeface="Arial" pitchFamily="34" charset="0"/>
              </a:rPr>
            </a:br>
            <a:r>
              <a:rPr kumimoji="0" lang="en-US" sz="1500" b="1" i="0" u="sng" strike="noStrike" cap="none" normalizeH="0" baseline="0" smtClean="0">
                <a:ln>
                  <a:noFill/>
                </a:ln>
                <a:solidFill>
                  <a:srgbClr val="FFFFFF"/>
                </a:solidFill>
                <a:effectLst/>
                <a:latin typeface="Times New Roman" pitchFamily="18" charset="0"/>
                <a:cs typeface="Arial" pitchFamily="34" charset="0"/>
              </a:rPr>
              <a:t>Paul E. Roundy</a:t>
            </a:r>
            <a:r>
              <a:rPr kumimoji="0" lang="en-US" sz="1500" b="0" i="0" u="none" strike="noStrike" cap="none" normalizeH="0" baseline="0" smtClean="0">
                <a:ln>
                  <a:noFill/>
                </a:ln>
                <a:solidFill>
                  <a:srgbClr val="FFFFFF"/>
                </a:solidFill>
                <a:effectLst/>
                <a:latin typeface="Times New Roman" pitchFamily="18" charset="0"/>
                <a:cs typeface="Arial" pitchFamily="34" charset="0"/>
              </a:rPr>
              <a:t>, Associate Professor; PhD, Penn State University, 2003. Tropical atmosphere &amp; ocean; impacts on global weather and climate.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0" u="sng" strike="noStrike" cap="none" normalizeH="0" baseline="0" smtClean="0">
                <a:ln>
                  <a:noFill/>
                </a:ln>
                <a:solidFill>
                  <a:srgbClr val="FFFFFF"/>
                </a:solidFill>
                <a:effectLst/>
                <a:latin typeface="Times New Roman" pitchFamily="18" charset="0"/>
                <a:cs typeface="Arial" pitchFamily="34" charset="0"/>
              </a:rPr>
              <a:t>Brian Tang</a:t>
            </a:r>
            <a:r>
              <a:rPr kumimoji="0" lang="en-US" sz="1500" b="0" i="0" u="none" strike="noStrike" cap="none" normalizeH="0" baseline="0" smtClean="0">
                <a:ln>
                  <a:noFill/>
                </a:ln>
                <a:solidFill>
                  <a:srgbClr val="FFFFFF"/>
                </a:solidFill>
                <a:effectLst/>
                <a:latin typeface="Times New Roman" pitchFamily="18" charset="0"/>
                <a:cs typeface="Arial" pitchFamily="34" charset="0"/>
              </a:rPr>
              <a:t>, Assistant Professor; Ph.D., MIT, 2010. Tropical meteorology, mesoscale dynamics, synoptic meteorology, and weather-climate interactions. </a:t>
            </a:r>
            <a:br>
              <a:rPr kumimoji="0" lang="en-US" sz="1500" b="0" i="0" u="none" strike="noStrike" cap="none" normalizeH="0" baseline="0" smtClean="0">
                <a:ln>
                  <a:noFill/>
                </a:ln>
                <a:solidFill>
                  <a:srgbClr val="FFFFFF"/>
                </a:solidFill>
                <a:effectLst/>
                <a:latin typeface="Times New Roman" pitchFamily="18" charset="0"/>
                <a:cs typeface="Arial" pitchFamily="34" charset="0"/>
              </a:rPr>
            </a:br>
            <a:r>
              <a:rPr kumimoji="0" lang="en-US" sz="1500" b="1" i="0" u="sng" strike="noStrike" cap="none" normalizeH="0" baseline="0" smtClean="0">
                <a:ln>
                  <a:noFill/>
                </a:ln>
                <a:solidFill>
                  <a:srgbClr val="FFFFFF"/>
                </a:solidFill>
                <a:effectLst/>
                <a:latin typeface="Times New Roman" pitchFamily="18" charset="0"/>
                <a:cs typeface="Arial" pitchFamily="34" charset="0"/>
              </a:rPr>
              <a:t>Chris Thorncroft</a:t>
            </a:r>
            <a:r>
              <a:rPr kumimoji="0" lang="en-US" sz="1500" b="0" i="0" u="none" strike="noStrike" cap="none" normalizeH="0" baseline="0" smtClean="0">
                <a:ln>
                  <a:noFill/>
                </a:ln>
                <a:solidFill>
                  <a:srgbClr val="FFFFFF"/>
                </a:solidFill>
                <a:effectLst/>
                <a:latin typeface="Times New Roman" pitchFamily="18" charset="0"/>
                <a:cs typeface="Arial" pitchFamily="34" charset="0"/>
              </a:rPr>
              <a:t>, Professor, Department Chair; PhD, Univ. of Reading, UK, 1989, Tropical Meteorology, tropical waves and the West African monsoon.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0" u="sng" strike="noStrike" cap="none" normalizeH="0" baseline="0" smtClean="0">
                <a:ln>
                  <a:noFill/>
                </a:ln>
                <a:solidFill>
                  <a:srgbClr val="FFFFFF"/>
                </a:solidFill>
                <a:effectLst/>
                <a:latin typeface="Times New Roman" pitchFamily="18" charset="0"/>
                <a:cs typeface="Arial" pitchFamily="34" charset="0"/>
              </a:rPr>
              <a:t>Ryan Torn</a:t>
            </a:r>
            <a:r>
              <a:rPr kumimoji="0" lang="en-US" sz="1500" b="0" i="0" u="none" strike="noStrike" cap="none" normalizeH="0" baseline="0" smtClean="0">
                <a:ln>
                  <a:noFill/>
                </a:ln>
                <a:solidFill>
                  <a:srgbClr val="FFFFFF"/>
                </a:solidFill>
                <a:effectLst/>
                <a:latin typeface="Times New Roman" pitchFamily="18" charset="0"/>
                <a:cs typeface="Arial" pitchFamily="34" charset="0"/>
              </a:rPr>
              <a:t>, Assistant Professor; Ph.D., University of Washington, 2007, Predictability, data assimilation, synoptic and mesoscale meteorology.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1035" name="Picture 11" descr="fig5b-fil"/>
          <p:cNvPicPr>
            <a:picLocks noChangeAspect="1" noChangeArrowheads="1"/>
          </p:cNvPicPr>
          <p:nvPr/>
        </p:nvPicPr>
        <p:blipFill>
          <a:blip r:embed="rId7">
            <a:extLst>
              <a:ext uri="{28A0092B-C50C-407E-A947-70E740481C1C}">
                <a14:useLocalDpi xmlns:a14="http://schemas.microsoft.com/office/drawing/2010/main" val="0"/>
              </a:ext>
            </a:extLst>
          </a:blip>
          <a:srcRect l="16072" r="16072" b="9386"/>
          <a:stretch>
            <a:fillRect/>
          </a:stretch>
        </p:blipFill>
        <p:spPr bwMode="auto">
          <a:xfrm>
            <a:off x="7064375" y="11445875"/>
            <a:ext cx="3713163" cy="3962400"/>
          </a:xfrm>
          <a:prstGeom prst="rect">
            <a:avLst/>
          </a:prstGeom>
          <a:noFill/>
          <a:ln w="9525"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 name="Text Box 12"/>
          <p:cNvSpPr txBox="1">
            <a:spLocks noChangeArrowheads="1"/>
          </p:cNvSpPr>
          <p:nvPr/>
        </p:nvSpPr>
        <p:spPr bwMode="auto">
          <a:xfrm>
            <a:off x="2092325" y="20685125"/>
            <a:ext cx="4457700" cy="1028700"/>
          </a:xfrm>
          <a:prstGeom prst="rect">
            <a:avLst/>
          </a:prstGeom>
          <a:solidFill>
            <a:srgbClr val="3B8CB5"/>
          </a:solidFill>
          <a:ln w="19050" algn="in">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FFFFFF"/>
                </a:solidFill>
                <a:effectLst/>
                <a:latin typeface="Arial" pitchFamily="34" charset="0"/>
                <a:cs typeface="Arial" pitchFamily="34" charset="0"/>
              </a:rPr>
              <a:t>Students often have opportunities to be involved with field campaigns. This picture is taken on board a </a:t>
            </a:r>
            <a:br>
              <a:rPr kumimoji="0" lang="en-US" sz="1400" b="0" i="0" u="none" strike="noStrike" cap="none" normalizeH="0" baseline="0" smtClean="0">
                <a:ln>
                  <a:noFill/>
                </a:ln>
                <a:solidFill>
                  <a:srgbClr val="FFFFFF"/>
                </a:solidFill>
                <a:effectLst/>
                <a:latin typeface="Arial" pitchFamily="34" charset="0"/>
                <a:cs typeface="Arial" pitchFamily="34" charset="0"/>
              </a:rPr>
            </a:br>
            <a:r>
              <a:rPr kumimoji="0" lang="en-US" sz="1400" b="0" i="0" u="none" strike="noStrike" cap="none" normalizeH="0" baseline="0" smtClean="0">
                <a:ln>
                  <a:noFill/>
                </a:ln>
                <a:solidFill>
                  <a:srgbClr val="FFFFFF"/>
                </a:solidFill>
                <a:effectLst/>
                <a:latin typeface="Arial" pitchFamily="34" charset="0"/>
                <a:cs typeface="Arial" pitchFamily="34" charset="0"/>
              </a:rPr>
              <a:t>British research aircraft during a field campaign </a:t>
            </a:r>
            <a:br>
              <a:rPr kumimoji="0" lang="en-US" sz="1400" b="0" i="0" u="none" strike="noStrike" cap="none" normalizeH="0" baseline="0" smtClean="0">
                <a:ln>
                  <a:noFill/>
                </a:ln>
                <a:solidFill>
                  <a:srgbClr val="FFFFFF"/>
                </a:solidFill>
                <a:effectLst/>
                <a:latin typeface="Arial" pitchFamily="34" charset="0"/>
                <a:cs typeface="Arial" pitchFamily="34" charset="0"/>
              </a:rPr>
            </a:br>
            <a:r>
              <a:rPr kumimoji="0" lang="en-US" sz="1400" b="0" i="0" u="none" strike="noStrike" cap="none" normalizeH="0" baseline="0" smtClean="0">
                <a:ln>
                  <a:noFill/>
                </a:ln>
                <a:solidFill>
                  <a:srgbClr val="FFFFFF"/>
                </a:solidFill>
                <a:effectLst/>
                <a:latin typeface="Arial" pitchFamily="34" charset="0"/>
                <a:cs typeface="Arial" pitchFamily="34" charset="0"/>
              </a:rPr>
              <a:t>in West Africa.</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Text Box 13"/>
          <p:cNvSpPr txBox="1">
            <a:spLocks noChangeArrowheads="1"/>
          </p:cNvSpPr>
          <p:nvPr/>
        </p:nvSpPr>
        <p:spPr bwMode="auto">
          <a:xfrm>
            <a:off x="6911975" y="15598775"/>
            <a:ext cx="3829050" cy="1143000"/>
          </a:xfrm>
          <a:prstGeom prst="rect">
            <a:avLst/>
          </a:prstGeom>
          <a:solidFill>
            <a:srgbClr val="003D9C"/>
          </a:solidFill>
          <a:ln w="19050" algn="in">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FFFFFF"/>
                </a:solidFill>
                <a:effectLst/>
                <a:latin typeface="Arial" pitchFamily="34" charset="0"/>
                <a:cs typeface="Arial" pitchFamily="34" charset="0"/>
              </a:rPr>
              <a:t>Ongoing research includes investigation of </a:t>
            </a:r>
            <a:br>
              <a:rPr kumimoji="0" lang="en-US" sz="1400" b="0" i="0" u="none" strike="noStrike" cap="none" normalizeH="0" baseline="0" smtClean="0">
                <a:ln>
                  <a:noFill/>
                </a:ln>
                <a:solidFill>
                  <a:srgbClr val="FFFFFF"/>
                </a:solidFill>
                <a:effectLst/>
                <a:latin typeface="Arial" pitchFamily="34" charset="0"/>
                <a:cs typeface="Arial" pitchFamily="34" charset="0"/>
              </a:rPr>
            </a:br>
            <a:r>
              <a:rPr kumimoji="0" lang="en-US" sz="1400" b="0" i="0" u="none" strike="noStrike" cap="none" normalizeH="0" baseline="0" smtClean="0">
                <a:ln>
                  <a:noFill/>
                </a:ln>
                <a:solidFill>
                  <a:srgbClr val="FFFFFF"/>
                </a:solidFill>
                <a:effectLst/>
                <a:latin typeface="Arial" pitchFamily="34" charset="0"/>
                <a:cs typeface="Arial" pitchFamily="34" charset="0"/>
              </a:rPr>
              <a:t>various phases of hurricane life-cycles </a:t>
            </a:r>
            <a:br>
              <a:rPr kumimoji="0" lang="en-US" sz="1400" b="0" i="0" u="none" strike="noStrike" cap="none" normalizeH="0" baseline="0" smtClean="0">
                <a:ln>
                  <a:noFill/>
                </a:ln>
                <a:solidFill>
                  <a:srgbClr val="FFFFFF"/>
                </a:solidFill>
                <a:effectLst/>
                <a:latin typeface="Arial" pitchFamily="34" charset="0"/>
                <a:cs typeface="Arial" pitchFamily="34" charset="0"/>
              </a:rPr>
            </a:br>
            <a:r>
              <a:rPr kumimoji="0" lang="en-US" sz="1400" b="0" i="0" u="none" strike="noStrike" cap="none" normalizeH="0" baseline="0" smtClean="0">
                <a:ln>
                  <a:noFill/>
                </a:ln>
                <a:solidFill>
                  <a:srgbClr val="FFFFFF"/>
                </a:solidFill>
                <a:effectLst/>
                <a:latin typeface="Arial" pitchFamily="34" charset="0"/>
                <a:cs typeface="Arial" pitchFamily="34" charset="0"/>
              </a:rPr>
              <a:t>including genesis, intensification, electrification, and mesoscale structures </a:t>
            </a:r>
            <a:br>
              <a:rPr kumimoji="0" lang="en-US" sz="1400" b="0" i="0" u="none" strike="noStrike" cap="none" normalizeH="0" baseline="0" smtClean="0">
                <a:ln>
                  <a:noFill/>
                </a:ln>
                <a:solidFill>
                  <a:srgbClr val="FFFFFF"/>
                </a:solidFill>
                <a:effectLst/>
                <a:latin typeface="Arial" pitchFamily="34" charset="0"/>
                <a:cs typeface="Arial" pitchFamily="34" charset="0"/>
              </a:rPr>
            </a:br>
            <a:r>
              <a:rPr kumimoji="0" lang="en-US" sz="1400" b="0" i="0" u="none" strike="noStrike" cap="none" normalizeH="0" baseline="0" smtClean="0">
                <a:ln>
                  <a:noFill/>
                </a:ln>
                <a:solidFill>
                  <a:srgbClr val="FFFFFF"/>
                </a:solidFill>
                <a:effectLst/>
                <a:latin typeface="Arial" pitchFamily="34" charset="0"/>
                <a:cs typeface="Arial" pitchFamily="34" charset="0"/>
              </a:rPr>
              <a:t>(Bosart, Molinari, Roundy, Thorncroft).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 name="Text Box 14"/>
          <p:cNvSpPr txBox="1">
            <a:spLocks noChangeArrowheads="1"/>
          </p:cNvSpPr>
          <p:nvPr/>
        </p:nvSpPr>
        <p:spPr bwMode="auto">
          <a:xfrm>
            <a:off x="7000875" y="20786725"/>
            <a:ext cx="7620000" cy="838200"/>
          </a:xfrm>
          <a:prstGeom prst="rect">
            <a:avLst/>
          </a:prstGeom>
          <a:solidFill>
            <a:srgbClr val="C2F2F8"/>
          </a:solidFill>
          <a:ln w="19050" algn="in">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Arial" pitchFamily="34" charset="0"/>
                <a:cs typeface="Arial" pitchFamily="34" charset="0"/>
              </a:rPr>
              <a:t>The department has recently benefited from the creation of an electronic map room. This is used for teaching and research purposes.   It is also central to the popular map room discussion sessions every Friday afternoon.</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 name="Text Box 15"/>
          <p:cNvSpPr txBox="1">
            <a:spLocks noChangeArrowheads="1"/>
          </p:cNvSpPr>
          <p:nvPr/>
        </p:nvSpPr>
        <p:spPr bwMode="auto">
          <a:xfrm>
            <a:off x="1863725" y="16398875"/>
            <a:ext cx="4886325" cy="1000125"/>
          </a:xfrm>
          <a:prstGeom prst="rect">
            <a:avLst/>
          </a:prstGeom>
          <a:solidFill>
            <a:srgbClr val="810000"/>
          </a:solidFill>
          <a:ln w="19050" algn="in">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FFFFFF"/>
                </a:solidFill>
                <a:effectLst/>
                <a:latin typeface="Arial" pitchFamily="34" charset="0"/>
                <a:cs typeface="Arial" pitchFamily="34" charset="0"/>
              </a:rPr>
              <a:t>Investigation of the nature of mesoscale and synoptic scale weather systems is based on analysis of observations and running state-of-the-art regional models </a:t>
            </a:r>
            <a:br>
              <a:rPr kumimoji="0" lang="en-US" sz="1400" b="0" i="0" u="none" strike="noStrike" cap="none" normalizeH="0" baseline="0" smtClean="0">
                <a:ln>
                  <a:noFill/>
                </a:ln>
                <a:solidFill>
                  <a:srgbClr val="FFFFFF"/>
                </a:solidFill>
                <a:effectLst/>
                <a:latin typeface="Arial" pitchFamily="34" charset="0"/>
                <a:cs typeface="Arial" pitchFamily="34" charset="0"/>
              </a:rPr>
            </a:br>
            <a:r>
              <a:rPr kumimoji="0" lang="en-US" sz="1400" b="0" i="0" u="none" strike="noStrike" cap="none" normalizeH="0" baseline="0" smtClean="0">
                <a:ln>
                  <a:noFill/>
                </a:ln>
                <a:solidFill>
                  <a:srgbClr val="FFFFFF"/>
                </a:solidFill>
                <a:effectLst/>
                <a:latin typeface="Arial" pitchFamily="34" charset="0"/>
                <a:cs typeface="Arial" pitchFamily="34" charset="0"/>
              </a:rPr>
              <a:t>(Bosart, Keyser, Thorncroft).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 name="Text Box 16"/>
          <p:cNvSpPr txBox="1">
            <a:spLocks noChangeArrowheads="1"/>
          </p:cNvSpPr>
          <p:nvPr/>
        </p:nvSpPr>
        <p:spPr bwMode="auto">
          <a:xfrm>
            <a:off x="1527175" y="7915275"/>
            <a:ext cx="3098800" cy="3289300"/>
          </a:xfrm>
          <a:prstGeom prst="rect">
            <a:avLst/>
          </a:prstGeom>
          <a:noFill/>
          <a:ln w="19050" algn="in">
            <a:solidFill>
              <a:srgbClr val="000000"/>
            </a:solidFill>
            <a:miter lim="800000"/>
            <a:headEnd/>
            <a:tailEnd/>
          </a:ln>
          <a:effectLst/>
          <a:extLst>
            <a:ext uri="{909E8E84-426E-40DD-AFC4-6F175D3DCCD1}">
              <a14:hiddenFill xmlns:a14="http://schemas.microsoft.com/office/drawing/2010/main">
                <a:solidFill>
                  <a:srgbClr val="00FF00"/>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aphicFrame>
        <p:nvGraphicFramePr>
          <p:cNvPr id="14" name="Object 13" descr="hurricane-katrina_blog"/>
          <p:cNvGraphicFramePr>
            <a:graphicFrameLocks noChangeAspect="1"/>
          </p:cNvGraphicFramePr>
          <p:nvPr/>
        </p:nvGraphicFramePr>
        <p:xfrm>
          <a:off x="11249025" y="10760075"/>
          <a:ext cx="2971800" cy="2228850"/>
        </p:xfrm>
        <a:graphic>
          <a:graphicData uri="http://schemas.openxmlformats.org/presentationml/2006/ole">
            <mc:AlternateContent xmlns:mc="http://schemas.openxmlformats.org/markup-compatibility/2006">
              <mc:Choice xmlns:v="urn:schemas-microsoft-com:vml" Requires="v">
                <p:oleObj spid="_x0000_s1050" name="Document" r:id="rId8" imgW="7400709" imgH="9510634" progId="Word.Document.12">
                  <p:embed/>
                </p:oleObj>
              </mc:Choice>
              <mc:Fallback>
                <p:oleObj name="Document" r:id="rId8" imgW="7400709" imgH="9510634" progId="Word.Document.12">
                  <p:embed/>
                  <p:pic>
                    <p:nvPicPr>
                      <p:cNvPr id="0" name="Object 17" descr="hurricane-katrina_blo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249025" y="10760075"/>
                        <a:ext cx="2971800" cy="2228850"/>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oleObj>
              </mc:Fallback>
            </mc:AlternateContent>
          </a:graphicData>
        </a:graphic>
      </p:graphicFrame>
      <p:sp>
        <p:nvSpPr>
          <p:cNvPr id="15" name="Text Box 18"/>
          <p:cNvSpPr txBox="1">
            <a:spLocks noChangeArrowheads="1"/>
          </p:cNvSpPr>
          <p:nvPr/>
        </p:nvSpPr>
        <p:spPr bwMode="auto">
          <a:xfrm>
            <a:off x="11344275" y="13255625"/>
            <a:ext cx="2971800" cy="571500"/>
          </a:xfrm>
          <a:prstGeom prst="rect">
            <a:avLst/>
          </a:prstGeom>
          <a:solidFill>
            <a:srgbClr val="3D542A"/>
          </a:solidFill>
          <a:ln w="19050" algn="in">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FFFFFF"/>
                </a:solidFill>
                <a:effectLst/>
                <a:latin typeface="Arial" pitchFamily="34" charset="0"/>
                <a:cs typeface="Arial" pitchFamily="34" charset="0"/>
              </a:rPr>
              <a:t>Visible satellite image of </a:t>
            </a:r>
            <a:br>
              <a:rPr kumimoji="0" lang="en-US" sz="1400" b="0" i="0" u="none" strike="noStrike" cap="none" normalizeH="0" baseline="0" smtClean="0">
                <a:ln>
                  <a:noFill/>
                </a:ln>
                <a:solidFill>
                  <a:srgbClr val="FFFFFF"/>
                </a:solidFill>
                <a:effectLst/>
                <a:latin typeface="Arial" pitchFamily="34" charset="0"/>
                <a:cs typeface="Arial" pitchFamily="34" charset="0"/>
              </a:rPr>
            </a:br>
            <a:r>
              <a:rPr kumimoji="0" lang="en-US" sz="1400" b="0" i="0" u="none" strike="noStrike" cap="none" normalizeH="0" baseline="0" smtClean="0">
                <a:ln>
                  <a:noFill/>
                </a:ln>
                <a:solidFill>
                  <a:srgbClr val="FFFFFF"/>
                </a:solidFill>
                <a:effectLst/>
                <a:latin typeface="Arial" pitchFamily="34" charset="0"/>
                <a:cs typeface="Arial" pitchFamily="34" charset="0"/>
              </a:rPr>
              <a:t>Hurricane Katrina</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6" name="Text Box 19"/>
          <p:cNvSpPr txBox="1">
            <a:spLocks noChangeArrowheads="1"/>
          </p:cNvSpPr>
          <p:nvPr/>
        </p:nvSpPr>
        <p:spPr bwMode="auto">
          <a:xfrm>
            <a:off x="11388725" y="16351250"/>
            <a:ext cx="2971800" cy="342900"/>
          </a:xfrm>
          <a:prstGeom prst="rect">
            <a:avLst/>
          </a:prstGeom>
          <a:solidFill>
            <a:srgbClr val="000000"/>
          </a:solidFill>
          <a:ln w="19050" algn="in">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FFFFFF"/>
                </a:solidFill>
                <a:effectLst/>
                <a:latin typeface="Arial" pitchFamily="34" charset="0"/>
                <a:cs typeface="Arial" pitchFamily="34" charset="0"/>
              </a:rPr>
              <a:t>Radar image of Hurricane Ike</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aphicFrame>
        <p:nvGraphicFramePr>
          <p:cNvPr id="17" name="Object 16" descr="Hurricane Ike"/>
          <p:cNvGraphicFramePr>
            <a:graphicFrameLocks noChangeAspect="1"/>
          </p:cNvGraphicFramePr>
          <p:nvPr/>
        </p:nvGraphicFramePr>
        <p:xfrm>
          <a:off x="11344275" y="14150975"/>
          <a:ext cx="2971800" cy="1938338"/>
        </p:xfrm>
        <a:graphic>
          <a:graphicData uri="http://schemas.openxmlformats.org/presentationml/2006/ole">
            <mc:AlternateContent xmlns:mc="http://schemas.openxmlformats.org/markup-compatibility/2006">
              <mc:Choice xmlns:v="urn:schemas-microsoft-com:vml" Requires="v">
                <p:oleObj spid="_x0000_s1051" name="Document" r:id="rId10" imgW="4709117" imgH="4755317" progId="Word.Document.12">
                  <p:embed/>
                </p:oleObj>
              </mc:Choice>
              <mc:Fallback>
                <p:oleObj name="Document" r:id="rId10" imgW="4709117" imgH="4755317" progId="Word.Document.12">
                  <p:embed/>
                  <p:pic>
                    <p:nvPicPr>
                      <p:cNvPr id="0" name="Object 20" descr="Hurricane Ik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344275" y="14150975"/>
                        <a:ext cx="2971800" cy="1938338"/>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oleObj>
              </mc:Fallback>
            </mc:AlternateContent>
          </a:graphicData>
        </a:graphic>
      </p:graphicFrame>
      <p:pic>
        <p:nvPicPr>
          <p:cNvPr id="1045" name="Picture 2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76363" y="4576763"/>
            <a:ext cx="4711700" cy="3116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046" name="Picture 2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729163" y="7888288"/>
            <a:ext cx="5202237" cy="3330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18" name="Text Box 23"/>
          <p:cNvSpPr txBox="1">
            <a:spLocks noChangeArrowheads="1"/>
          </p:cNvSpPr>
          <p:nvPr/>
        </p:nvSpPr>
        <p:spPr bwMode="auto">
          <a:xfrm>
            <a:off x="6223000" y="4573588"/>
            <a:ext cx="3727450" cy="2984500"/>
          </a:xfrm>
          <a:prstGeom prst="rect">
            <a:avLst/>
          </a:prstGeom>
          <a:noFill/>
          <a:ln w="19050" algn="in">
            <a:solidFill>
              <a:srgbClr val="000000"/>
            </a:solidFill>
            <a:miter lim="800000"/>
            <a:headEnd/>
            <a:tailEnd/>
          </a:ln>
          <a:effectLst/>
          <a:extLst>
            <a:ext uri="{909E8E84-426E-40DD-AFC4-6F175D3DCCD1}">
              <a14:hiddenFill xmlns:a14="http://schemas.microsoft.com/office/drawing/2010/main">
                <a:solidFill>
                  <a:srgbClr val="00FF00"/>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6236949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441450" y="2219325"/>
            <a:ext cx="13188950" cy="1108075"/>
          </a:xfrm>
          <a:prstGeom prst="rect">
            <a:avLst/>
          </a:prstGeom>
          <a:solidFill>
            <a:srgbClr val="660066"/>
          </a:solidFill>
          <a:ln w="19050" algn="in">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5500" b="0" i="0" u="sng" strike="noStrike" cap="none" normalizeH="0" baseline="0" smtClean="0">
                <a:ln>
                  <a:noFill/>
                </a:ln>
                <a:solidFill>
                  <a:srgbClr val="FFFFFF"/>
                </a:solidFill>
                <a:effectLst/>
                <a:latin typeface="Arial" pitchFamily="34" charset="0"/>
                <a:cs typeface="Arial" pitchFamily="34" charset="0"/>
              </a:rPr>
              <a:t>Atmospheric Chemistry and Physics</a:t>
            </a:r>
            <a:r>
              <a:rPr kumimoji="0" lang="en-US" sz="5500" b="0" i="0" u="none" strike="noStrike" cap="none" normalizeH="0" baseline="0" smtClean="0">
                <a:ln>
                  <a:noFill/>
                </a:ln>
                <a:solidFill>
                  <a:srgbClr val="FFFFFF"/>
                </a:solidFill>
                <a:effectLst/>
                <a:latin typeface="Times New Roman" pitchFamily="18"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 name="Text Box 3"/>
          <p:cNvSpPr txBox="1">
            <a:spLocks noChangeArrowheads="1"/>
          </p:cNvSpPr>
          <p:nvPr/>
        </p:nvSpPr>
        <p:spPr bwMode="auto">
          <a:xfrm>
            <a:off x="1441450" y="3476625"/>
            <a:ext cx="13188950" cy="5486400"/>
          </a:xfrm>
          <a:prstGeom prst="rect">
            <a:avLst/>
          </a:prstGeom>
          <a:solidFill>
            <a:srgbClr val="660066"/>
          </a:solidFill>
          <a:ln w="9525" algn="in">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rgbClr val="000000"/>
              </a:solidFill>
              <a:effectLst/>
              <a:latin typeface="Times New Roman" pitchFamily="18" charset="0"/>
              <a:cs typeface="Arial" pitchFamily="34" charset="0"/>
            </a:endParaRPr>
          </a:p>
          <a:p>
            <a:pPr marL="0" lvl="0" indent="0" eaLnBrk="1" fontAlgn="base" latinLnBrk="0" hangingPunct="1">
              <a:lnSpc>
                <a:spcPct val="100000"/>
              </a:lnSpc>
              <a:spcBef>
                <a:spcPct val="0"/>
              </a:spcBef>
              <a:spcAft>
                <a:spcPct val="0"/>
              </a:spcAft>
              <a:tabLst/>
            </a:pPr>
            <a:r>
              <a:rPr kumimoji="0" lang="en-US" sz="2200" b="1" i="0" u="sng" strike="noStrike" cap="none" normalizeH="0" baseline="0" smtClean="0">
                <a:ln>
                  <a:noFill/>
                </a:ln>
                <a:solidFill>
                  <a:srgbClr val="FFFFFF"/>
                </a:solidFill>
                <a:effectLst/>
                <a:latin typeface="Arial" pitchFamily="34" charset="0"/>
                <a:cs typeface="Arial" pitchFamily="34" charset="0"/>
              </a:rPr>
              <a:t/>
            </a:r>
            <a:br>
              <a:rPr kumimoji="0" lang="en-US" sz="2200" b="1" i="0" u="sng" strike="noStrike" cap="none" normalizeH="0" baseline="0" smtClean="0">
                <a:ln>
                  <a:noFill/>
                </a:ln>
                <a:solidFill>
                  <a:srgbClr val="FFFFFF"/>
                </a:solidFill>
                <a:effectLst/>
                <a:latin typeface="Arial" pitchFamily="34" charset="0"/>
                <a:cs typeface="Arial" pitchFamily="34" charset="0"/>
              </a:rPr>
            </a:br>
            <a:r>
              <a:rPr kumimoji="0" lang="en-US" sz="2600" b="1" i="0" u="sng" strike="noStrike" cap="none" normalizeH="0" baseline="0" smtClean="0">
                <a:ln>
                  <a:noFill/>
                </a:ln>
                <a:solidFill>
                  <a:srgbClr val="FFFFFF"/>
                </a:solidFill>
                <a:effectLst/>
                <a:latin typeface="Arial" pitchFamily="34" charset="0"/>
                <a:cs typeface="Arial" pitchFamily="34" charset="0"/>
              </a:rPr>
              <a:t>RESEARCH TOPICS: </a:t>
            </a:r>
          </a:p>
          <a:p>
            <a:pPr marL="0" lvl="0" indent="0" eaLnBrk="1" fontAlgn="base" latinLnBrk="0" hangingPunct="1">
              <a:lnSpc>
                <a:spcPct val="100000"/>
              </a:lnSpc>
              <a:spcBef>
                <a:spcPct val="0"/>
              </a:spcBef>
              <a:spcAft>
                <a:spcPct val="0"/>
              </a:spcAft>
              <a:tabLst/>
            </a:pPr>
            <a:endParaRPr kumimoji="0" lang="en-US" sz="1100" b="1" i="0" u="sng" strike="noStrike" cap="none" normalizeH="0" baseline="0" smtClean="0">
              <a:ln>
                <a:noFill/>
              </a:ln>
              <a:solidFill>
                <a:srgbClr val="FFFFFF"/>
              </a:solidFill>
              <a:effectLst/>
              <a:latin typeface="Arial" pitchFamily="34" charset="0"/>
              <a:cs typeface="Arial" pitchFamily="34" charset="0"/>
            </a:endParaRPr>
          </a:p>
          <a:p>
            <a:pPr marL="0" lvl="0" indent="0" eaLnBrk="1" fontAlgn="base" latinLnBrk="0" hangingPunct="1">
              <a:lnSpc>
                <a:spcPct val="100000"/>
              </a:lnSpc>
              <a:spcBef>
                <a:spcPct val="0"/>
              </a:spcBef>
              <a:spcAft>
                <a:spcPct val="0"/>
              </a:spcAft>
              <a:tabLst/>
            </a:pPr>
            <a:r>
              <a:rPr kumimoji="0" lang="en-US" sz="2200" b="1" i="0" u="none" strike="noStrike" cap="none" normalizeH="0" baseline="0" smtClean="0">
                <a:ln>
                  <a:noFill/>
                </a:ln>
                <a:solidFill>
                  <a:srgbClr val="FFFFFF"/>
                </a:solidFill>
                <a:effectLst/>
                <a:latin typeface="Arial" pitchFamily="34" charset="0"/>
                <a:cs typeface="Arial" pitchFamily="34" charset="0"/>
              </a:rPr>
              <a:t>Experimental &amp; theoretical studies in chemical kinetics &amp; atmospheric chemical mechanisms</a:t>
            </a:r>
          </a:p>
          <a:p>
            <a:pPr marL="0" lvl="0" indent="0" eaLnBrk="1" fontAlgn="base" latinLnBrk="0" hangingPunct="1">
              <a:lnSpc>
                <a:spcPct val="100000"/>
              </a:lnSpc>
              <a:spcBef>
                <a:spcPct val="0"/>
              </a:spcBef>
              <a:spcAft>
                <a:spcPct val="0"/>
              </a:spcAft>
              <a:tabLst/>
            </a:pPr>
            <a:r>
              <a:rPr kumimoji="0" lang="en-US" sz="2200" b="1" i="0" u="none" strike="noStrike" cap="none" normalizeH="0" baseline="0" smtClean="0">
                <a:ln>
                  <a:noFill/>
                </a:ln>
                <a:solidFill>
                  <a:srgbClr val="FFFFFF"/>
                </a:solidFill>
                <a:effectLst/>
                <a:latin typeface="Arial" pitchFamily="34" charset="0"/>
                <a:cs typeface="Arial" pitchFamily="34" charset="0"/>
              </a:rPr>
              <a:t>Spectroscopic instrumentation development and applications</a:t>
            </a:r>
          </a:p>
          <a:p>
            <a:pPr marL="0" lvl="0" indent="0" eaLnBrk="1" fontAlgn="base" latinLnBrk="0" hangingPunct="1">
              <a:lnSpc>
                <a:spcPct val="100000"/>
              </a:lnSpc>
              <a:spcBef>
                <a:spcPct val="0"/>
              </a:spcBef>
              <a:spcAft>
                <a:spcPct val="0"/>
              </a:spcAft>
              <a:tabLst/>
            </a:pPr>
            <a:r>
              <a:rPr kumimoji="0" lang="en-US" sz="2200" b="1" i="0" u="none" strike="noStrike" cap="none" normalizeH="0" baseline="0" smtClean="0">
                <a:ln>
                  <a:noFill/>
                </a:ln>
                <a:solidFill>
                  <a:srgbClr val="FFFFFF"/>
                </a:solidFill>
                <a:effectLst/>
                <a:latin typeface="Arial" pitchFamily="34" charset="0"/>
                <a:cs typeface="Arial" pitchFamily="34" charset="0"/>
              </a:rPr>
              <a:t>Experimental determination of photochemical parameters</a:t>
            </a:r>
          </a:p>
          <a:p>
            <a:pPr marL="0" lvl="0" indent="0" eaLnBrk="1" fontAlgn="base" latinLnBrk="0" hangingPunct="1">
              <a:lnSpc>
                <a:spcPct val="100000"/>
              </a:lnSpc>
              <a:spcBef>
                <a:spcPct val="0"/>
              </a:spcBef>
              <a:spcAft>
                <a:spcPct val="0"/>
              </a:spcAft>
              <a:tabLst/>
            </a:pPr>
            <a:r>
              <a:rPr kumimoji="0" lang="en-US" sz="2200" b="1" i="0" u="none" strike="noStrike" cap="none" normalizeH="0" baseline="0" smtClean="0">
                <a:ln>
                  <a:noFill/>
                </a:ln>
                <a:solidFill>
                  <a:srgbClr val="FFFFFF"/>
                </a:solidFill>
                <a:effectLst/>
                <a:latin typeface="Arial" pitchFamily="34" charset="0"/>
                <a:cs typeface="Arial" pitchFamily="34" charset="0"/>
              </a:rPr>
              <a:t>Field measurement of particulate matter and trace gas species </a:t>
            </a:r>
          </a:p>
          <a:p>
            <a:pPr marL="0" lvl="0" indent="0" eaLnBrk="1" fontAlgn="base" latinLnBrk="0" hangingPunct="1">
              <a:lnSpc>
                <a:spcPct val="100000"/>
              </a:lnSpc>
              <a:spcBef>
                <a:spcPct val="0"/>
              </a:spcBef>
              <a:spcAft>
                <a:spcPct val="0"/>
              </a:spcAft>
              <a:tabLst/>
            </a:pPr>
            <a:r>
              <a:rPr kumimoji="0" lang="en-US" sz="2200" b="1" i="0" u="none" strike="noStrike" cap="none" normalizeH="0" baseline="0" smtClean="0">
                <a:ln>
                  <a:noFill/>
                </a:ln>
                <a:solidFill>
                  <a:srgbClr val="FFFFFF"/>
                </a:solidFill>
                <a:effectLst/>
                <a:latin typeface="Arial" pitchFamily="34" charset="0"/>
                <a:cs typeface="Arial" pitchFamily="34" charset="0"/>
              </a:rPr>
              <a:t>Exploration of regional and global chemical cycles</a:t>
            </a:r>
          </a:p>
          <a:p>
            <a:pPr marL="0" lvl="0" indent="0" eaLnBrk="1" fontAlgn="base" latinLnBrk="0" hangingPunct="1">
              <a:lnSpc>
                <a:spcPct val="100000"/>
              </a:lnSpc>
              <a:spcBef>
                <a:spcPct val="0"/>
              </a:spcBef>
              <a:spcAft>
                <a:spcPct val="0"/>
              </a:spcAft>
              <a:tabLst/>
            </a:pPr>
            <a:r>
              <a:rPr kumimoji="0" lang="en-US" sz="2200" b="1" i="0" u="none" strike="noStrike" cap="none" normalizeH="0" baseline="0" smtClean="0">
                <a:ln>
                  <a:noFill/>
                </a:ln>
                <a:solidFill>
                  <a:srgbClr val="FFFFFF"/>
                </a:solidFill>
                <a:effectLst/>
                <a:latin typeface="Arial" pitchFamily="34" charset="0"/>
                <a:cs typeface="Arial" pitchFamily="34" charset="0"/>
              </a:rPr>
              <a:t>Modeling of atmospheric transport, transformation and deposition of chemical constituents</a:t>
            </a:r>
          </a:p>
          <a:p>
            <a:pPr marL="0" lvl="0" indent="0" eaLnBrk="1" fontAlgn="base" latinLnBrk="0" hangingPunct="1">
              <a:lnSpc>
                <a:spcPct val="100000"/>
              </a:lnSpc>
              <a:spcBef>
                <a:spcPct val="0"/>
              </a:spcBef>
              <a:spcAft>
                <a:spcPct val="0"/>
              </a:spcAft>
              <a:tabLst/>
            </a:pPr>
            <a:r>
              <a:rPr kumimoji="0" lang="en-US" sz="2200" b="1" i="0" u="none" strike="noStrike" cap="none" normalizeH="0" baseline="0" smtClean="0">
                <a:ln>
                  <a:noFill/>
                </a:ln>
                <a:solidFill>
                  <a:srgbClr val="FFFFFF"/>
                </a:solidFill>
                <a:effectLst/>
                <a:latin typeface="Arial" pitchFamily="34" charset="0"/>
                <a:cs typeface="Arial" pitchFamily="34" charset="0"/>
              </a:rPr>
              <a:t>Modeling of atmospheric chemistry-climate interactions</a:t>
            </a:r>
          </a:p>
          <a:p>
            <a:pPr marL="0" lvl="0" indent="0" eaLnBrk="1" fontAlgn="base" latinLnBrk="0" hangingPunct="1">
              <a:lnSpc>
                <a:spcPct val="100000"/>
              </a:lnSpc>
              <a:spcBef>
                <a:spcPct val="0"/>
              </a:spcBef>
              <a:spcAft>
                <a:spcPct val="0"/>
              </a:spcAft>
              <a:tabLst/>
            </a:pPr>
            <a:r>
              <a:rPr kumimoji="0" lang="en-US" sz="2200" b="1" i="0" u="none" strike="noStrike" cap="none" normalizeH="0" baseline="0" smtClean="0">
                <a:ln>
                  <a:noFill/>
                </a:ln>
                <a:solidFill>
                  <a:srgbClr val="FFFFFF"/>
                </a:solidFill>
                <a:effectLst/>
                <a:latin typeface="Arial" pitchFamily="34" charset="0"/>
                <a:cs typeface="Arial" pitchFamily="34" charset="0"/>
              </a:rPr>
              <a:t>Physics of aerosols and aerosol instrumentation; boundary-layer transfer processes </a:t>
            </a:r>
          </a:p>
          <a:p>
            <a:pPr marL="0" lvl="0" indent="0" eaLnBrk="1" fontAlgn="base" latinLnBrk="0" hangingPunct="1">
              <a:lnSpc>
                <a:spcPct val="100000"/>
              </a:lnSpc>
              <a:spcBef>
                <a:spcPct val="0"/>
              </a:spcBef>
              <a:spcAft>
                <a:spcPct val="0"/>
              </a:spcAft>
              <a:tabLst/>
            </a:pPr>
            <a:r>
              <a:rPr kumimoji="0" lang="en-US" sz="2200" b="1" i="0" u="none" strike="noStrike" cap="none" normalizeH="0" baseline="0" smtClean="0">
                <a:ln>
                  <a:noFill/>
                </a:ln>
                <a:solidFill>
                  <a:srgbClr val="FFFFFF"/>
                </a:solidFill>
                <a:effectLst/>
                <a:latin typeface="Arial" pitchFamily="34" charset="0"/>
                <a:cs typeface="Arial" pitchFamily="34" charset="0"/>
              </a:rPr>
              <a:t>Atmospheric radiation; remote sensing; cloud and fog microphysics</a:t>
            </a:r>
          </a:p>
          <a:p>
            <a:pPr marL="0" lvl="0" indent="0" eaLnBrk="1" fontAlgn="base" latinLnBrk="0" hangingPunct="1">
              <a:lnSpc>
                <a:spcPct val="100000"/>
              </a:lnSpc>
              <a:spcBef>
                <a:spcPct val="0"/>
              </a:spcBef>
              <a:spcAft>
                <a:spcPct val="0"/>
              </a:spcAft>
              <a:tabLst/>
            </a:pPr>
            <a:r>
              <a:rPr kumimoji="0" lang="en-US" sz="2200" b="1" i="0" u="none" strike="noStrike" cap="none" normalizeH="0" baseline="0" smtClean="0">
                <a:ln>
                  <a:noFill/>
                </a:ln>
                <a:solidFill>
                  <a:srgbClr val="FFFFFF"/>
                </a:solidFill>
                <a:effectLst/>
                <a:latin typeface="Arial" pitchFamily="34" charset="0"/>
                <a:cs typeface="Arial" pitchFamily="34" charset="0"/>
              </a:rPr>
              <a:t>Formation of precipitation</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 name="Text Box 4"/>
          <p:cNvSpPr txBox="1">
            <a:spLocks noChangeArrowheads="1"/>
          </p:cNvSpPr>
          <p:nvPr/>
        </p:nvSpPr>
        <p:spPr bwMode="auto">
          <a:xfrm>
            <a:off x="1441450" y="22336125"/>
            <a:ext cx="13188950" cy="3267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205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14038" y="9613900"/>
            <a:ext cx="2151062" cy="3257550"/>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5" name="Text Box 6"/>
          <p:cNvSpPr txBox="1">
            <a:spLocks noChangeArrowheads="1"/>
          </p:cNvSpPr>
          <p:nvPr/>
        </p:nvSpPr>
        <p:spPr bwMode="auto">
          <a:xfrm>
            <a:off x="12007850" y="16735425"/>
            <a:ext cx="2622550" cy="457200"/>
          </a:xfrm>
          <a:prstGeom prst="rect">
            <a:avLst/>
          </a:prstGeom>
          <a:solidFill>
            <a:srgbClr val="96ABC6"/>
          </a:solidFill>
          <a:ln w="12700" algn="in">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400"/>
              </a:spcAft>
              <a:buClrTx/>
              <a:buSzTx/>
              <a:buFontTx/>
              <a:buNone/>
              <a:tabLst/>
            </a:pPr>
            <a:r>
              <a:rPr kumimoji="0" lang="en-US" sz="1200" b="0" i="0" u="none" strike="noStrike" cap="none" normalizeH="0" baseline="0" smtClean="0">
                <a:ln>
                  <a:noFill/>
                </a:ln>
                <a:solidFill>
                  <a:srgbClr val="000000"/>
                </a:solidFill>
                <a:effectLst/>
                <a:latin typeface="Arial" pitchFamily="34" charset="0"/>
                <a:cs typeface="Arial" pitchFamily="34" charset="0"/>
              </a:rPr>
              <a:t>Whiteface Mountain </a:t>
            </a:r>
            <a:br>
              <a:rPr kumimoji="0" lang="en-US" sz="1200" b="0" i="0" u="none" strike="noStrike" cap="none" normalizeH="0" baseline="0" smtClean="0">
                <a:ln>
                  <a:noFill/>
                </a:ln>
                <a:solidFill>
                  <a:srgbClr val="000000"/>
                </a:solidFill>
                <a:effectLst/>
                <a:latin typeface="Arial" pitchFamily="34" charset="0"/>
                <a:cs typeface="Arial" pitchFamily="34" charset="0"/>
              </a:rPr>
            </a:br>
            <a:r>
              <a:rPr kumimoji="0" lang="en-US" sz="1200" b="0" i="0" u="none" strike="noStrike" cap="none" normalizeH="0" baseline="0" smtClean="0">
                <a:ln>
                  <a:noFill/>
                </a:ln>
                <a:solidFill>
                  <a:srgbClr val="000000"/>
                </a:solidFill>
                <a:effectLst/>
                <a:latin typeface="Arial" pitchFamily="34" charset="0"/>
                <a:cs typeface="Arial" pitchFamily="34" charset="0"/>
              </a:rPr>
              <a:t>Observatory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Text Box 7"/>
          <p:cNvSpPr txBox="1">
            <a:spLocks noChangeArrowheads="1"/>
          </p:cNvSpPr>
          <p:nvPr/>
        </p:nvSpPr>
        <p:spPr bwMode="auto">
          <a:xfrm>
            <a:off x="1441450" y="16849725"/>
            <a:ext cx="2708275" cy="457200"/>
          </a:xfrm>
          <a:prstGeom prst="rect">
            <a:avLst/>
          </a:prstGeom>
          <a:solidFill>
            <a:srgbClr val="96ABC6"/>
          </a:solidFill>
          <a:ln w="12700" algn="in">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400"/>
              </a:spcAft>
              <a:buClrTx/>
              <a:buSzTx/>
              <a:buFontTx/>
              <a:buNone/>
              <a:tabLst/>
            </a:pPr>
            <a:r>
              <a:rPr kumimoji="0" lang="en-US" sz="1200" b="0" i="0" u="none" strike="noStrike" cap="none" normalizeH="0" baseline="0" smtClean="0">
                <a:ln>
                  <a:noFill/>
                </a:ln>
                <a:solidFill>
                  <a:srgbClr val="000000"/>
                </a:solidFill>
                <a:effectLst/>
                <a:latin typeface="Arial" pitchFamily="34" charset="0"/>
                <a:cs typeface="Arial" pitchFamily="34" charset="0"/>
              </a:rPr>
              <a:t>Pinnacle State Park </a:t>
            </a:r>
            <a:br>
              <a:rPr kumimoji="0" lang="en-US" sz="1200" b="0" i="0" u="none" strike="noStrike" cap="none" normalizeH="0" baseline="0" smtClean="0">
                <a:ln>
                  <a:noFill/>
                </a:ln>
                <a:solidFill>
                  <a:srgbClr val="000000"/>
                </a:solidFill>
                <a:effectLst/>
                <a:latin typeface="Arial" pitchFamily="34" charset="0"/>
                <a:cs typeface="Arial" pitchFamily="34" charset="0"/>
              </a:rPr>
            </a:br>
            <a:r>
              <a:rPr kumimoji="0" lang="en-US" sz="1200" b="0" i="0" u="none" strike="noStrike" cap="none" normalizeH="0" baseline="0" smtClean="0">
                <a:ln>
                  <a:noFill/>
                </a:ln>
                <a:solidFill>
                  <a:srgbClr val="000000"/>
                </a:solidFill>
                <a:effectLst/>
                <a:latin typeface="Arial" pitchFamily="34" charset="0"/>
                <a:cs typeface="Arial" pitchFamily="34" charset="0"/>
              </a:rPr>
              <a:t>Observatory</a:t>
            </a:r>
            <a:r>
              <a:rPr kumimoji="0" lang="en-US" sz="1200" b="1" i="0" u="none" strike="noStrike" cap="none" normalizeH="0" baseline="0" smtClean="0">
                <a:ln>
                  <a:noFill/>
                </a:ln>
                <a:solidFill>
                  <a:srgbClr val="000000"/>
                </a:solidFill>
                <a:effectLst/>
                <a:latin typeface="Arial" pitchFamily="34" charset="0"/>
                <a:cs typeface="Arial" pitchFamily="34" charset="0"/>
              </a:rPr>
              <a:t/>
            </a:r>
            <a:br>
              <a:rPr kumimoji="0" lang="en-US" sz="1200" b="1" i="0" u="none" strike="noStrike" cap="none" normalizeH="0" baseline="0" smtClean="0">
                <a:ln>
                  <a:noFill/>
                </a:ln>
                <a:solidFill>
                  <a:srgbClr val="000000"/>
                </a:solidFill>
                <a:effectLst/>
                <a:latin typeface="Arial" pitchFamily="34" charset="0"/>
                <a:cs typeface="Arial" pitchFamily="34" charset="0"/>
              </a:rPr>
            </a:b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WordArt 8"/>
          <p:cNvSpPr>
            <a:spLocks noChangeArrowheads="1" noChangeShapeType="1" noTextEdit="1"/>
          </p:cNvSpPr>
          <p:nvPr/>
        </p:nvSpPr>
        <p:spPr bwMode="auto">
          <a:xfrm>
            <a:off x="2320925" y="1454150"/>
            <a:ext cx="11544300" cy="523875"/>
          </a:xfrm>
          <a:prstGeom prst="rect">
            <a:avLst/>
          </a:prstGeom>
        </p:spPr>
        <p:txBody>
          <a:bodyPr wrap="none" fromWordArt="1">
            <a:prstTxWarp prst="textPlain">
              <a:avLst>
                <a:gd name="adj" fmla="val 50000"/>
              </a:avLst>
            </a:prstTxWarp>
          </a:bodyPr>
          <a:lstStyle/>
          <a:p>
            <a:pPr algn="ctr" rtl="0">
              <a:buNone/>
            </a:pPr>
            <a:r>
              <a:rPr lang="en-US" sz="3600" kern="10" spc="0" smtClean="0">
                <a:ln w="3175" algn="ctr">
                  <a:solidFill>
                    <a:srgbClr val="FF6600"/>
                  </a:solidFill>
                  <a:round/>
                  <a:headEnd/>
                  <a:tailEnd/>
                </a:ln>
                <a:solidFill>
                  <a:srgbClr val="660066"/>
                </a:solidFill>
                <a:effectLst>
                  <a:outerShdw dist="45791" dir="2021404" algn="ctr" rotWithShape="0">
                    <a:srgbClr val="B2B2B2">
                      <a:alpha val="80000"/>
                    </a:srgbClr>
                  </a:outerShdw>
                </a:effectLst>
                <a:latin typeface="Times New Roman"/>
                <a:cs typeface="Times New Roman"/>
              </a:rPr>
              <a:t>UNIVERSITY AT ALBANY</a:t>
            </a:r>
            <a:endParaRPr lang="en-US" sz="3600" kern="10" spc="0">
              <a:ln w="3175" algn="ctr">
                <a:solidFill>
                  <a:srgbClr val="FF6600"/>
                </a:solidFill>
                <a:round/>
                <a:headEnd/>
                <a:tailEnd/>
              </a:ln>
              <a:solidFill>
                <a:srgbClr val="660066"/>
              </a:solidFill>
              <a:effectLst>
                <a:outerShdw dist="45791" dir="2021404" algn="ctr" rotWithShape="0">
                  <a:srgbClr val="B2B2B2">
                    <a:alpha val="80000"/>
                  </a:srgbClr>
                </a:outerShdw>
              </a:effectLst>
              <a:latin typeface="Times New Roman"/>
              <a:cs typeface="Times New Roman"/>
            </a:endParaRPr>
          </a:p>
        </p:txBody>
      </p:sp>
      <p:sp>
        <p:nvSpPr>
          <p:cNvPr id="8" name="Text Box 9"/>
          <p:cNvSpPr txBox="1">
            <a:spLocks noChangeArrowheads="1"/>
          </p:cNvSpPr>
          <p:nvPr/>
        </p:nvSpPr>
        <p:spPr bwMode="auto">
          <a:xfrm>
            <a:off x="1441450" y="21650325"/>
            <a:ext cx="13188950" cy="3581400"/>
          </a:xfrm>
          <a:prstGeom prst="rect">
            <a:avLst/>
          </a:prstGeom>
          <a:solidFill>
            <a:srgbClr val="660066"/>
          </a:solidFill>
          <a:ln w="9525" algn="in">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182880" tIns="182880" rIns="182880" bIns="18288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400"/>
              </a:spcAft>
              <a:buClrTx/>
              <a:buSzTx/>
              <a:buFontTx/>
              <a:buNone/>
              <a:tabLst/>
            </a:pPr>
            <a:r>
              <a:rPr kumimoji="0" lang="en-US" sz="1600" b="1" i="0" u="sng" strike="noStrike" cap="none" normalizeH="0" baseline="0" smtClean="0">
                <a:ln>
                  <a:noFill/>
                </a:ln>
                <a:solidFill>
                  <a:srgbClr val="FFFFFF"/>
                </a:solidFill>
                <a:effectLst/>
                <a:latin typeface="Times New Roman" pitchFamily="18" charset="0"/>
                <a:cs typeface="Arial" pitchFamily="34" charset="0"/>
              </a:rPr>
              <a:t>FACULTY</a:t>
            </a:r>
            <a:br>
              <a:rPr kumimoji="0" lang="en-US" sz="1600" b="1" i="0" u="sng" strike="noStrike" cap="none" normalizeH="0" baseline="0" smtClean="0">
                <a:ln>
                  <a:noFill/>
                </a:ln>
                <a:solidFill>
                  <a:srgbClr val="FFFFFF"/>
                </a:solidFill>
                <a:effectLst/>
                <a:latin typeface="Times New Roman" pitchFamily="18" charset="0"/>
                <a:cs typeface="Arial" pitchFamily="34" charset="0"/>
              </a:rPr>
            </a:br>
            <a:r>
              <a:rPr kumimoji="0" lang="en-US" sz="1500" b="1" i="0" u="sng" strike="noStrike" cap="none" normalizeH="0" baseline="0" smtClean="0">
                <a:ln>
                  <a:noFill/>
                </a:ln>
                <a:solidFill>
                  <a:srgbClr val="FFFFFF"/>
                </a:solidFill>
                <a:effectLst/>
                <a:latin typeface="Times New Roman" pitchFamily="18" charset="0"/>
                <a:cs typeface="Arial" pitchFamily="34" charset="0"/>
              </a:rPr>
              <a:t>David R. Fitzjarrald</a:t>
            </a:r>
            <a:r>
              <a:rPr kumimoji="0" lang="en-US" sz="1500" b="0" i="0" u="none" strike="noStrike" cap="none" normalizeH="0" baseline="0" smtClean="0">
                <a:ln>
                  <a:noFill/>
                </a:ln>
                <a:solidFill>
                  <a:srgbClr val="FFFFFF"/>
                </a:solidFill>
                <a:effectLst/>
                <a:latin typeface="Times New Roman" pitchFamily="18" charset="0"/>
                <a:cs typeface="Arial" pitchFamily="34" charset="0"/>
              </a:rPr>
              <a:t>, Research Associate; PhD, Virginia, 1980. Boundary layer meteorology. </a:t>
            </a:r>
            <a:br>
              <a:rPr kumimoji="0" lang="en-US" sz="1500" b="0" i="0" u="none" strike="noStrike" cap="none" normalizeH="0" baseline="0" smtClean="0">
                <a:ln>
                  <a:noFill/>
                </a:ln>
                <a:solidFill>
                  <a:srgbClr val="FFFFFF"/>
                </a:solidFill>
                <a:effectLst/>
                <a:latin typeface="Times New Roman" pitchFamily="18" charset="0"/>
                <a:cs typeface="Arial" pitchFamily="34" charset="0"/>
              </a:rPr>
            </a:br>
            <a:r>
              <a:rPr kumimoji="0" lang="en-US" sz="1500" b="1" i="0" u="sng" strike="noStrike" cap="none" normalizeH="0" baseline="0" smtClean="0">
                <a:ln>
                  <a:noFill/>
                </a:ln>
                <a:solidFill>
                  <a:srgbClr val="FFFFFF"/>
                </a:solidFill>
                <a:effectLst/>
                <a:latin typeface="Times New Roman" pitchFamily="18" charset="0"/>
                <a:cs typeface="Arial" pitchFamily="34" charset="0"/>
              </a:rPr>
              <a:t>Lee Harrison</a:t>
            </a:r>
            <a:r>
              <a:rPr kumimoji="0" lang="en-US" sz="1500" b="0" i="0" u="none" strike="noStrike" cap="none" normalizeH="0" baseline="0" smtClean="0">
                <a:ln>
                  <a:noFill/>
                </a:ln>
                <a:solidFill>
                  <a:srgbClr val="FFFFFF"/>
                </a:solidFill>
                <a:effectLst/>
                <a:latin typeface="Times New Roman" pitchFamily="18" charset="0"/>
                <a:cs typeface="Arial" pitchFamily="34" charset="0"/>
              </a:rPr>
              <a:t>, Adjunct Faculty; PhD, University of Washington-Seattle, 1982. Aerosol physics, atmospheric radiation. 	</a:t>
            </a:r>
            <a:br>
              <a:rPr kumimoji="0" lang="en-US" sz="1500" b="0" i="0" u="none" strike="noStrike" cap="none" normalizeH="0" baseline="0" smtClean="0">
                <a:ln>
                  <a:noFill/>
                </a:ln>
                <a:solidFill>
                  <a:srgbClr val="FFFFFF"/>
                </a:solidFill>
                <a:effectLst/>
                <a:latin typeface="Times New Roman" pitchFamily="18" charset="0"/>
                <a:cs typeface="Arial" pitchFamily="34" charset="0"/>
              </a:rPr>
            </a:br>
            <a:r>
              <a:rPr kumimoji="0" lang="en-US" sz="1500" b="1" i="0" u="sng" strike="noStrike" cap="none" normalizeH="0" baseline="0" smtClean="0">
                <a:ln>
                  <a:noFill/>
                </a:ln>
                <a:solidFill>
                  <a:srgbClr val="FFFFFF"/>
                </a:solidFill>
                <a:effectLst/>
                <a:latin typeface="Times New Roman" pitchFamily="18" charset="0"/>
                <a:cs typeface="Arial" pitchFamily="34" charset="0"/>
              </a:rPr>
              <a:t>Vincent P. Idone</a:t>
            </a:r>
            <a:r>
              <a:rPr kumimoji="0" lang="en-US" sz="1500" b="0" i="0" u="none" strike="noStrike" cap="none" normalizeH="0" baseline="0" smtClean="0">
                <a:ln>
                  <a:noFill/>
                </a:ln>
                <a:solidFill>
                  <a:srgbClr val="FFFFFF"/>
                </a:solidFill>
                <a:effectLst/>
                <a:latin typeface="Times New Roman" pitchFamily="18" charset="0"/>
                <a:cs typeface="Arial" pitchFamily="34" charset="0"/>
              </a:rPr>
              <a:t>, Associate Professor; PhD, Univ. at Albany, 1982. Atmospheric electricity. 	</a:t>
            </a:r>
            <a:br>
              <a:rPr kumimoji="0" lang="en-US" sz="1500" b="0" i="0" u="none" strike="noStrike" cap="none" normalizeH="0" baseline="0" smtClean="0">
                <a:ln>
                  <a:noFill/>
                </a:ln>
                <a:solidFill>
                  <a:srgbClr val="FFFFFF"/>
                </a:solidFill>
                <a:effectLst/>
                <a:latin typeface="Times New Roman" pitchFamily="18" charset="0"/>
                <a:cs typeface="Arial" pitchFamily="34" charset="0"/>
              </a:rPr>
            </a:br>
            <a:r>
              <a:rPr kumimoji="0" lang="en-US" sz="1500" b="1" i="0" u="sng" strike="noStrike" cap="none" normalizeH="0" baseline="0" smtClean="0">
                <a:ln>
                  <a:noFill/>
                </a:ln>
                <a:solidFill>
                  <a:srgbClr val="FFFFFF"/>
                </a:solidFill>
                <a:effectLst/>
                <a:latin typeface="Times New Roman" pitchFamily="18" charset="0"/>
                <a:cs typeface="Arial" pitchFamily="34" charset="0"/>
              </a:rPr>
              <a:t>Robert G. Keesee</a:t>
            </a:r>
            <a:r>
              <a:rPr kumimoji="0" lang="en-US" sz="1500" b="0" i="0" u="none" strike="noStrike" cap="none" normalizeH="0" baseline="0" smtClean="0">
                <a:ln>
                  <a:noFill/>
                </a:ln>
                <a:solidFill>
                  <a:srgbClr val="FFFFFF"/>
                </a:solidFill>
                <a:effectLst/>
                <a:latin typeface="Times New Roman" pitchFamily="18" charset="0"/>
                <a:cs typeface="Arial" pitchFamily="34" charset="0"/>
              </a:rPr>
              <a:t>, Associate Professor; PhD, Colorado, 1979. Atmospheric chemistry and aerosols. 	</a:t>
            </a:r>
            <a:br>
              <a:rPr kumimoji="0" lang="en-US" sz="1500" b="0" i="0" u="none" strike="noStrike" cap="none" normalizeH="0" baseline="0" smtClean="0">
                <a:ln>
                  <a:noFill/>
                </a:ln>
                <a:solidFill>
                  <a:srgbClr val="FFFFFF"/>
                </a:solidFill>
                <a:effectLst/>
                <a:latin typeface="Times New Roman" pitchFamily="18" charset="0"/>
                <a:cs typeface="Arial" pitchFamily="34" charset="0"/>
              </a:rPr>
            </a:br>
            <a:r>
              <a:rPr kumimoji="0" lang="en-US" sz="1500" b="1" i="0" u="sng" strike="noStrike" cap="none" normalizeH="0" baseline="0" smtClean="0">
                <a:ln>
                  <a:noFill/>
                </a:ln>
                <a:solidFill>
                  <a:srgbClr val="FFFFFF"/>
                </a:solidFill>
                <a:effectLst/>
                <a:latin typeface="Times New Roman" pitchFamily="18" charset="0"/>
                <a:cs typeface="Arial" pitchFamily="34" charset="0"/>
              </a:rPr>
              <a:t>Scott Miller</a:t>
            </a:r>
            <a:r>
              <a:rPr kumimoji="0" lang="en-US" sz="1500" b="0" i="0" u="none" strike="noStrike" cap="none" normalizeH="0" baseline="0" smtClean="0">
                <a:ln>
                  <a:noFill/>
                </a:ln>
                <a:solidFill>
                  <a:srgbClr val="FFFFFF"/>
                </a:solidFill>
                <a:effectLst/>
                <a:latin typeface="Times New Roman" pitchFamily="18" charset="0"/>
                <a:cs typeface="Arial" pitchFamily="34" charset="0"/>
              </a:rPr>
              <a:t>, PhD, UC-Irvine, 1998. Micrometeorology, air-sea interaction. </a:t>
            </a:r>
            <a:br>
              <a:rPr kumimoji="0" lang="en-US" sz="1500" b="0" i="0" u="none" strike="noStrike" cap="none" normalizeH="0" baseline="0" smtClean="0">
                <a:ln>
                  <a:noFill/>
                </a:ln>
                <a:solidFill>
                  <a:srgbClr val="FFFFFF"/>
                </a:solidFill>
                <a:effectLst/>
                <a:latin typeface="Times New Roman" pitchFamily="18" charset="0"/>
                <a:cs typeface="Arial" pitchFamily="34" charset="0"/>
              </a:rPr>
            </a:br>
            <a:r>
              <a:rPr kumimoji="0" lang="en-US" sz="1500" b="1" i="0" u="sng" strike="noStrike" cap="none" normalizeH="0" baseline="0" smtClean="0">
                <a:ln>
                  <a:noFill/>
                </a:ln>
                <a:solidFill>
                  <a:srgbClr val="FFFFFF"/>
                </a:solidFill>
                <a:effectLst/>
                <a:latin typeface="Times New Roman" pitchFamily="18" charset="0"/>
                <a:cs typeface="Arial" pitchFamily="34" charset="0"/>
              </a:rPr>
              <a:t>Justin Minder</a:t>
            </a:r>
            <a:r>
              <a:rPr kumimoji="0" lang="en-US" sz="1500" b="0" i="0" u="none" strike="noStrike" cap="none" normalizeH="0" baseline="0" smtClean="0">
                <a:ln>
                  <a:noFill/>
                </a:ln>
                <a:solidFill>
                  <a:srgbClr val="FFFFFF"/>
                </a:solidFill>
                <a:effectLst/>
                <a:latin typeface="Times New Roman" pitchFamily="18" charset="0"/>
                <a:cs typeface="Arial" pitchFamily="34" charset="0"/>
              </a:rPr>
              <a:t>, Assistant Professor; PhD, Univ. of Washington, 2010. Mountain weather and climate, regional climate, mesoscale dynamics, hydrometeorology. </a:t>
            </a:r>
            <a:br>
              <a:rPr kumimoji="0" lang="en-US" sz="1500" b="0" i="0" u="none" strike="noStrike" cap="none" normalizeH="0" baseline="0" smtClean="0">
                <a:ln>
                  <a:noFill/>
                </a:ln>
                <a:solidFill>
                  <a:srgbClr val="FFFFFF"/>
                </a:solidFill>
                <a:effectLst/>
                <a:latin typeface="Times New Roman" pitchFamily="18" charset="0"/>
                <a:cs typeface="Arial" pitchFamily="34" charset="0"/>
              </a:rPr>
            </a:br>
            <a:r>
              <a:rPr kumimoji="0" lang="en-US" sz="1500" b="1" i="0" u="sng" strike="noStrike" cap="none" normalizeH="0" baseline="0" smtClean="0">
                <a:ln>
                  <a:noFill/>
                </a:ln>
                <a:solidFill>
                  <a:srgbClr val="FFFFFF"/>
                </a:solidFill>
                <a:effectLst/>
                <a:latin typeface="Times New Roman" pitchFamily="18" charset="0"/>
                <a:cs typeface="Arial" pitchFamily="34" charset="0"/>
              </a:rPr>
              <a:t>James J. Schwab</a:t>
            </a:r>
            <a:r>
              <a:rPr kumimoji="0" lang="en-US" sz="1500" b="0" i="0" u="none" strike="noStrike" cap="none" normalizeH="0" baseline="0" smtClean="0">
                <a:ln>
                  <a:noFill/>
                </a:ln>
                <a:solidFill>
                  <a:srgbClr val="FFFFFF"/>
                </a:solidFill>
                <a:effectLst/>
                <a:latin typeface="Times New Roman" pitchFamily="18" charset="0"/>
                <a:cs typeface="Arial" pitchFamily="34" charset="0"/>
              </a:rPr>
              <a:t>, Research Professor; PhD, Harvard, 1983. Atmospheric chemistry, field measurement of gases and particles. </a:t>
            </a:r>
            <a:br>
              <a:rPr kumimoji="0" lang="en-US" sz="1500" b="0" i="0" u="none" strike="noStrike" cap="none" normalizeH="0" baseline="0" smtClean="0">
                <a:ln>
                  <a:noFill/>
                </a:ln>
                <a:solidFill>
                  <a:srgbClr val="FFFFFF"/>
                </a:solidFill>
                <a:effectLst/>
                <a:latin typeface="Times New Roman" pitchFamily="18" charset="0"/>
                <a:cs typeface="Arial" pitchFamily="34" charset="0"/>
              </a:rPr>
            </a:br>
            <a:r>
              <a:rPr kumimoji="0" lang="en-US" sz="1500" b="1" i="0" u="sng" strike="noStrike" cap="none" normalizeH="0" baseline="0" smtClean="0">
                <a:ln>
                  <a:noFill/>
                </a:ln>
                <a:solidFill>
                  <a:srgbClr val="FFFFFF"/>
                </a:solidFill>
                <a:effectLst/>
                <a:latin typeface="Times New Roman" pitchFamily="18" charset="0"/>
                <a:cs typeface="Arial" pitchFamily="34" charset="0"/>
              </a:rPr>
              <a:t>Chris J. Walcek</a:t>
            </a:r>
            <a:r>
              <a:rPr kumimoji="0" lang="en-US" sz="1500" b="0" i="0" u="none" strike="noStrike" cap="none" normalizeH="0" baseline="0" smtClean="0">
                <a:ln>
                  <a:noFill/>
                </a:ln>
                <a:solidFill>
                  <a:srgbClr val="FFFFFF"/>
                </a:solidFill>
                <a:effectLst/>
                <a:latin typeface="Times New Roman" pitchFamily="18" charset="0"/>
                <a:cs typeface="Arial" pitchFamily="34" charset="0"/>
              </a:rPr>
              <a:t>, Adjunct Faculty; PhD, UCLA, 1983. Cloud physics, cloud chemistry. 	</a:t>
            </a:r>
            <a:br>
              <a:rPr kumimoji="0" lang="en-US" sz="1500" b="0" i="0" u="none" strike="noStrike" cap="none" normalizeH="0" baseline="0" smtClean="0">
                <a:ln>
                  <a:noFill/>
                </a:ln>
                <a:solidFill>
                  <a:srgbClr val="FFFFFF"/>
                </a:solidFill>
                <a:effectLst/>
                <a:latin typeface="Times New Roman" pitchFamily="18" charset="0"/>
                <a:cs typeface="Arial" pitchFamily="34" charset="0"/>
              </a:rPr>
            </a:br>
            <a:r>
              <a:rPr kumimoji="0" lang="en-US" sz="1500" b="1" i="0" u="sng" strike="noStrike" cap="none" normalizeH="0" baseline="0" smtClean="0">
                <a:ln>
                  <a:noFill/>
                </a:ln>
                <a:solidFill>
                  <a:srgbClr val="FFFFFF"/>
                </a:solidFill>
                <a:effectLst/>
                <a:latin typeface="Times New Roman" pitchFamily="18" charset="0"/>
                <a:cs typeface="Arial" pitchFamily="34" charset="0"/>
              </a:rPr>
              <a:t>Wei-Chyung Wang</a:t>
            </a:r>
            <a:r>
              <a:rPr kumimoji="0" lang="en-US" sz="1500" b="0" i="0" u="none" strike="noStrike" cap="none" normalizeH="0" baseline="0" smtClean="0">
                <a:ln>
                  <a:noFill/>
                </a:ln>
                <a:solidFill>
                  <a:srgbClr val="FFFFFF"/>
                </a:solidFill>
                <a:effectLst/>
                <a:latin typeface="Times New Roman" pitchFamily="18" charset="0"/>
                <a:cs typeface="Arial" pitchFamily="34" charset="0"/>
              </a:rPr>
              <a:t>, Professor of Applied Sciences; D.E.S., Columbia, 1973. Atmospheric radiation and climate modeling. </a:t>
            </a:r>
            <a:br>
              <a:rPr kumimoji="0" lang="en-US" sz="1500" b="0" i="0" u="none" strike="noStrike" cap="none" normalizeH="0" baseline="0" smtClean="0">
                <a:ln>
                  <a:noFill/>
                </a:ln>
                <a:solidFill>
                  <a:srgbClr val="FFFFFF"/>
                </a:solidFill>
                <a:effectLst/>
                <a:latin typeface="Times New Roman" pitchFamily="18" charset="0"/>
                <a:cs typeface="Arial" pitchFamily="34" charset="0"/>
              </a:rPr>
            </a:br>
            <a:r>
              <a:rPr kumimoji="0" lang="en-US" sz="1500" b="1" i="0" u="sng" strike="noStrike" cap="none" normalizeH="0" baseline="0" smtClean="0">
                <a:ln>
                  <a:noFill/>
                </a:ln>
                <a:solidFill>
                  <a:srgbClr val="FFFFFF"/>
                </a:solidFill>
                <a:effectLst/>
                <a:latin typeface="Times New Roman" pitchFamily="18" charset="0"/>
                <a:cs typeface="Arial" pitchFamily="34" charset="0"/>
              </a:rPr>
              <a:t>Fangqun Yu</a:t>
            </a:r>
            <a:r>
              <a:rPr kumimoji="0" lang="en-US" sz="1500" b="0" i="0" u="none" strike="noStrike" cap="none" normalizeH="0" baseline="0" smtClean="0">
                <a:ln>
                  <a:noFill/>
                </a:ln>
                <a:solidFill>
                  <a:srgbClr val="FFFFFF"/>
                </a:solidFill>
                <a:effectLst/>
                <a:latin typeface="Times New Roman" pitchFamily="18" charset="0"/>
                <a:cs typeface="Arial" pitchFamily="34" charset="0"/>
              </a:rPr>
              <a:t>, Adjunct Faculty; PhD, UCLA, 1998. Atmospheric Physics and Chemistry; Aerosol Microphysics. 	</a:t>
            </a:r>
            <a:br>
              <a:rPr kumimoji="0" lang="en-US" sz="1500" b="0" i="0" u="none" strike="noStrike" cap="none" normalizeH="0" baseline="0" smtClean="0">
                <a:ln>
                  <a:noFill/>
                </a:ln>
                <a:solidFill>
                  <a:srgbClr val="FFFFFF"/>
                </a:solidFill>
                <a:effectLst/>
                <a:latin typeface="Times New Roman" pitchFamily="18" charset="0"/>
                <a:cs typeface="Arial" pitchFamily="34" charset="0"/>
              </a:rPr>
            </a:br>
            <a:r>
              <a:rPr kumimoji="0" lang="en-US" sz="1500" b="0" i="0" u="none" strike="noStrike" cap="none" normalizeH="0" baseline="0" smtClean="0">
                <a:ln>
                  <a:noFill/>
                </a:ln>
                <a:solidFill>
                  <a:srgbClr val="FFFFFF"/>
                </a:solidFill>
                <a:effectLst/>
                <a:latin typeface="Times New Roman" pitchFamily="18"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2058" name="Picture 10" descr="cid:644680DB-D842-4AB5-8274-C92CD5FC7327@asrc.albany.edu"/>
          <p:cNvPicPr>
            <a:picLocks noChangeAspect="1" noChangeArrowheads="1"/>
          </p:cNvPicPr>
          <p:nvPr/>
        </p:nvPicPr>
        <p:blipFill>
          <a:blip r:embed="rId3" r:link="rId4" cstate="print">
            <a:extLst>
              <a:ext uri="{28A0092B-C50C-407E-A947-70E740481C1C}">
                <a14:useLocalDpi xmlns:a14="http://schemas.microsoft.com/office/drawing/2010/main" val="0"/>
              </a:ext>
            </a:extLst>
          </a:blip>
          <a:srcRect t="12903" r="29839"/>
          <a:stretch>
            <a:fillRect/>
          </a:stretch>
        </p:blipFill>
        <p:spPr bwMode="auto">
          <a:xfrm>
            <a:off x="2627313" y="9602788"/>
            <a:ext cx="3240087" cy="3257550"/>
          </a:xfrm>
          <a:prstGeom prst="rect">
            <a:avLst/>
          </a:prstGeom>
          <a:noFill/>
          <a:ln w="9525"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059" name="Picture 11" descr="cid:3D95E5D2-9AB1-4831-9896-1F7DAE5C4031@asrc.albany.edu"/>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6635750" y="9634538"/>
            <a:ext cx="3106738" cy="3257550"/>
          </a:xfrm>
          <a:prstGeom prst="rect">
            <a:avLst/>
          </a:prstGeom>
          <a:noFill/>
          <a:ln w="9525"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 name="Text Box 12"/>
          <p:cNvSpPr txBox="1">
            <a:spLocks noChangeArrowheads="1"/>
          </p:cNvSpPr>
          <p:nvPr/>
        </p:nvSpPr>
        <p:spPr bwMode="auto">
          <a:xfrm>
            <a:off x="1441450" y="12934950"/>
            <a:ext cx="13188950" cy="800100"/>
          </a:xfrm>
          <a:prstGeom prst="rect">
            <a:avLst/>
          </a:prstGeom>
          <a:solidFill>
            <a:srgbClr val="3D17DA"/>
          </a:soli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FFFFFF"/>
                </a:solidFill>
                <a:effectLst/>
                <a:latin typeface="Arial" pitchFamily="34" charset="0"/>
                <a:cs typeface="Arial" pitchFamily="34" charset="0"/>
              </a:rPr>
              <a:t>The research vessel R/V Knorr was used to make direct/sea gas exchange measurements of carbon dioxide and dimethylsulfide during 3 cruises in spring and summer 2007 in the North Atlantic. The data are being used to study processes controlling gas exchange between the ocean and atmosphere.(Miller)</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2061"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21175" y="14392275"/>
            <a:ext cx="7515225" cy="4611688"/>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10" name="Text Box 14"/>
          <p:cNvSpPr txBox="1">
            <a:spLocks noChangeArrowheads="1"/>
          </p:cNvSpPr>
          <p:nvPr/>
        </p:nvSpPr>
        <p:spPr bwMode="auto">
          <a:xfrm>
            <a:off x="4321175" y="19078575"/>
            <a:ext cx="7515225" cy="1543050"/>
          </a:xfrm>
          <a:prstGeom prst="rect">
            <a:avLst/>
          </a:prstGeom>
          <a:solidFill>
            <a:srgbClr val="96ABC6"/>
          </a:solidFill>
          <a:ln w="19050" algn="in">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Arial" pitchFamily="34" charset="0"/>
                <a:cs typeface="Arial" pitchFamily="34" charset="0"/>
              </a:rPr>
              <a:t>ASRC Research Facilities</a:t>
            </a:r>
            <a:br>
              <a:rPr kumimoji="0" lang="en-US" sz="1400" b="1" i="0" u="none" strike="noStrike" cap="none" normalizeH="0" baseline="0" smtClean="0">
                <a:ln>
                  <a:noFill/>
                </a:ln>
                <a:solidFill>
                  <a:srgbClr val="000000"/>
                </a:solidFill>
                <a:effectLst/>
                <a:latin typeface="Arial" pitchFamily="34" charset="0"/>
                <a:cs typeface="Arial" pitchFamily="34" charset="0"/>
              </a:rPr>
            </a:br>
            <a:endParaRPr kumimoji="0" lang="en-US" sz="500" b="1" i="0" u="none" strike="noStrike" cap="none" normalizeH="0" baseline="0" smtClean="0">
              <a:ln>
                <a:noFill/>
              </a:ln>
              <a:solidFill>
                <a:srgbClr val="000000"/>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Pts val="1000"/>
              <a:buFont typeface="Symbol" pitchFamily="18" charset="2"/>
              <a:buChar char="·"/>
              <a:tabLst/>
            </a:pPr>
            <a:r>
              <a:rPr kumimoji="0" lang="en-US" sz="1400" b="0" i="0" u="none" strike="noStrike" cap="none" normalizeH="0" baseline="0" smtClean="0">
                <a:ln>
                  <a:noFill/>
                </a:ln>
                <a:solidFill>
                  <a:srgbClr val="000000"/>
                </a:solidFill>
                <a:effectLst/>
                <a:latin typeface="Arial" pitchFamily="34" charset="0"/>
                <a:cs typeface="Arial" pitchFamily="34" charset="0"/>
              </a:rPr>
              <a:t>Whiteface Mountain, Pinnacle State Park and Queens College Field Stations</a:t>
            </a:r>
          </a:p>
          <a:p>
            <a:pPr marL="0" marR="0" lvl="0" indent="0" algn="ctr" defTabSz="914400" rtl="0" eaLnBrk="1" fontAlgn="base" latinLnBrk="0" hangingPunct="1">
              <a:lnSpc>
                <a:spcPct val="100000"/>
              </a:lnSpc>
              <a:spcBef>
                <a:spcPct val="0"/>
              </a:spcBef>
              <a:spcAft>
                <a:spcPct val="0"/>
              </a:spcAft>
              <a:buClrTx/>
              <a:buSzPts val="1000"/>
              <a:buFont typeface="Symbol" pitchFamily="18" charset="2"/>
              <a:buChar char="·"/>
              <a:tabLst/>
            </a:pPr>
            <a:r>
              <a:rPr kumimoji="0" lang="en-US" sz="1400" b="0" i="0" u="none" strike="noStrike" cap="none" normalizeH="0" baseline="0" smtClean="0">
                <a:ln>
                  <a:noFill/>
                </a:ln>
                <a:solidFill>
                  <a:srgbClr val="000000"/>
                </a:solidFill>
                <a:effectLst/>
                <a:latin typeface="Arial" pitchFamily="34" charset="0"/>
                <a:cs typeface="Arial" pitchFamily="34" charset="0"/>
              </a:rPr>
              <a:t>Aerosol Generation, Calibration and Slow Flow Reactor</a:t>
            </a:r>
          </a:p>
          <a:p>
            <a:pPr marL="0" marR="0" lvl="0" indent="0" algn="ctr" defTabSz="914400" rtl="0" eaLnBrk="1" fontAlgn="base" latinLnBrk="0" hangingPunct="1">
              <a:lnSpc>
                <a:spcPct val="100000"/>
              </a:lnSpc>
              <a:spcBef>
                <a:spcPct val="0"/>
              </a:spcBef>
              <a:spcAft>
                <a:spcPct val="0"/>
              </a:spcAft>
              <a:buClrTx/>
              <a:buSzPts val="1000"/>
              <a:buFont typeface="Symbol" pitchFamily="18" charset="2"/>
              <a:buChar char="·"/>
              <a:tabLst/>
            </a:pPr>
            <a:r>
              <a:rPr kumimoji="0" lang="en-US" sz="1400" b="0" i="0" u="none" strike="noStrike" cap="none" normalizeH="0" baseline="0" smtClean="0">
                <a:ln>
                  <a:noFill/>
                </a:ln>
                <a:solidFill>
                  <a:srgbClr val="000000"/>
                </a:solidFill>
                <a:effectLst/>
                <a:latin typeface="Arial" pitchFamily="34" charset="0"/>
                <a:cs typeface="Arial" pitchFamily="34" charset="0"/>
              </a:rPr>
              <a:t>Mobile Measurement Van</a:t>
            </a:r>
          </a:p>
          <a:p>
            <a:pPr marL="0" marR="0" lvl="0" indent="0" algn="ctr" defTabSz="914400" rtl="0" eaLnBrk="1" fontAlgn="base" latinLnBrk="0" hangingPunct="1">
              <a:lnSpc>
                <a:spcPct val="100000"/>
              </a:lnSpc>
              <a:spcBef>
                <a:spcPct val="0"/>
              </a:spcBef>
              <a:spcAft>
                <a:spcPct val="0"/>
              </a:spcAft>
              <a:buClrTx/>
              <a:buSzPts val="1000"/>
              <a:buFont typeface="Symbol" pitchFamily="18" charset="2"/>
              <a:buChar char="·"/>
              <a:tabLst/>
            </a:pPr>
            <a:r>
              <a:rPr kumimoji="0" lang="en-US" sz="1400" b="0" i="0" u="none" strike="noStrike" cap="none" normalizeH="0" baseline="0" smtClean="0">
                <a:ln>
                  <a:noFill/>
                </a:ln>
                <a:solidFill>
                  <a:srgbClr val="000000"/>
                </a:solidFill>
                <a:effectLst/>
                <a:latin typeface="Arial" pitchFamily="34" charset="0"/>
                <a:cs typeface="Arial" pitchFamily="34" charset="0"/>
              </a:rPr>
              <a:t>Computation Facilities</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2063" name="Picture 15" descr="Pinnacle State Park Observator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41450" y="14392275"/>
            <a:ext cx="2708275" cy="2389188"/>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064" name="Picture 16" descr="Whiteface Mountain Observatory"/>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007850" y="14392275"/>
            <a:ext cx="2622550" cy="2289175"/>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065" name="Picture 17" descr="Roof of the ASRC Pin Mtn rv"/>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41450" y="17535525"/>
            <a:ext cx="2708275" cy="2560638"/>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11" name="Text Box 18"/>
          <p:cNvSpPr txBox="1">
            <a:spLocks noChangeArrowheads="1"/>
          </p:cNvSpPr>
          <p:nvPr/>
        </p:nvSpPr>
        <p:spPr bwMode="auto">
          <a:xfrm>
            <a:off x="1441450" y="20164425"/>
            <a:ext cx="2708275" cy="457200"/>
          </a:xfrm>
          <a:prstGeom prst="rect">
            <a:avLst/>
          </a:prstGeom>
          <a:solidFill>
            <a:srgbClr val="96ABC6"/>
          </a:solidFill>
          <a:ln w="12700" algn="in">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pitchFamily="34" charset="0"/>
                <a:cs typeface="Arial" pitchFamily="34" charset="0"/>
              </a:rPr>
              <a:t>Roof of the Recreational Van  </a:t>
            </a:r>
            <a:br>
              <a:rPr kumimoji="0" lang="en-US" sz="1200" b="0" i="0" u="none" strike="noStrike" cap="none" normalizeH="0" baseline="0" smtClean="0">
                <a:ln>
                  <a:noFill/>
                </a:ln>
                <a:solidFill>
                  <a:srgbClr val="000000"/>
                </a:solidFill>
                <a:effectLst/>
                <a:latin typeface="Arial" pitchFamily="34" charset="0"/>
                <a:cs typeface="Arial" pitchFamily="34" charset="0"/>
              </a:rPr>
            </a:br>
            <a:r>
              <a:rPr kumimoji="0" lang="en-US" sz="1200" b="0" i="0" u="none" strike="noStrike" cap="none" normalizeH="0" baseline="0" smtClean="0">
                <a:ln>
                  <a:noFill/>
                </a:ln>
                <a:solidFill>
                  <a:srgbClr val="000000"/>
                </a:solidFill>
                <a:effectLst/>
                <a:latin typeface="Arial" pitchFamily="34" charset="0"/>
                <a:cs typeface="Arial" pitchFamily="34" charset="0"/>
              </a:rPr>
              <a:t>at Pinnacle State Park</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2067" name="Picture 1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036425" y="17735550"/>
            <a:ext cx="2593975" cy="2370138"/>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12" name="Text Box 20"/>
          <p:cNvSpPr txBox="1">
            <a:spLocks noChangeArrowheads="1"/>
          </p:cNvSpPr>
          <p:nvPr/>
        </p:nvSpPr>
        <p:spPr bwMode="auto">
          <a:xfrm>
            <a:off x="12036425" y="20164425"/>
            <a:ext cx="2593975" cy="457200"/>
          </a:xfrm>
          <a:prstGeom prst="rect">
            <a:avLst/>
          </a:prstGeom>
          <a:solidFill>
            <a:srgbClr val="96ABC6"/>
          </a:solidFill>
          <a:ln w="12700" algn="in">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pitchFamily="34" charset="0"/>
                <a:cs typeface="Arial" pitchFamily="34" charset="0"/>
              </a:rPr>
              <a:t>Aerosol Laboratory</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0107798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441450" y="2266950"/>
            <a:ext cx="13188950" cy="1108075"/>
          </a:xfrm>
          <a:prstGeom prst="rect">
            <a:avLst/>
          </a:prstGeom>
          <a:solidFill>
            <a:srgbClr val="660066"/>
          </a:solidFill>
          <a:ln w="19050" algn="in">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5500" b="0" i="0" u="sng" strike="noStrike" cap="none" normalizeH="0" baseline="0" smtClean="0">
                <a:ln>
                  <a:noFill/>
                </a:ln>
                <a:solidFill>
                  <a:srgbClr val="FFFFFF"/>
                </a:solidFill>
                <a:effectLst/>
                <a:latin typeface="Arial" pitchFamily="34" charset="0"/>
                <a:cs typeface="Arial" pitchFamily="34" charset="0"/>
              </a:rPr>
              <a:t>Climate and Environmental Systems</a:t>
            </a:r>
            <a:r>
              <a:rPr kumimoji="0" lang="en-US" sz="5500" b="0" i="0" u="sng" strike="noStrike" cap="none" normalizeH="0" baseline="0" smtClean="0">
                <a:ln>
                  <a:noFill/>
                </a:ln>
                <a:solidFill>
                  <a:srgbClr val="FFFFFF"/>
                </a:solidFill>
                <a:effectLst/>
                <a:latin typeface="Times New Roman" pitchFamily="18"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 name="Text Box 3"/>
          <p:cNvSpPr txBox="1">
            <a:spLocks noChangeArrowheads="1"/>
          </p:cNvSpPr>
          <p:nvPr/>
        </p:nvSpPr>
        <p:spPr bwMode="auto">
          <a:xfrm>
            <a:off x="1441450" y="3524250"/>
            <a:ext cx="13188950" cy="3387725"/>
          </a:xfrm>
          <a:prstGeom prst="rect">
            <a:avLst/>
          </a:prstGeom>
          <a:solidFill>
            <a:srgbClr val="660066"/>
          </a:solidFill>
          <a:ln w="9525" algn="in">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rgbClr val="000000"/>
              </a:solidFill>
              <a:effectLst/>
              <a:latin typeface="Times New Roman" pitchFamily="18" charset="0"/>
              <a:cs typeface="Arial" pitchFamily="34" charset="0"/>
            </a:endParaRPr>
          </a:p>
          <a:p>
            <a:pPr marL="0" lvl="0" indent="0" eaLnBrk="1" fontAlgn="base" latinLnBrk="0" hangingPunct="1">
              <a:lnSpc>
                <a:spcPct val="100000"/>
              </a:lnSpc>
              <a:spcBef>
                <a:spcPct val="0"/>
              </a:spcBef>
              <a:spcAft>
                <a:spcPct val="0"/>
              </a:spcAft>
              <a:tabLst/>
            </a:pPr>
            <a:r>
              <a:rPr kumimoji="0" lang="en-US" sz="2600" b="1" i="0" u="sng" strike="noStrike" cap="none" normalizeH="0" baseline="0" smtClean="0">
                <a:ln>
                  <a:noFill/>
                </a:ln>
                <a:solidFill>
                  <a:srgbClr val="FFFFFF"/>
                </a:solidFill>
                <a:effectLst/>
                <a:latin typeface="Arial" pitchFamily="34" charset="0"/>
                <a:cs typeface="Arial" pitchFamily="34" charset="0"/>
              </a:rPr>
              <a:t>RESEARCH TOPICS:</a:t>
            </a:r>
          </a:p>
          <a:p>
            <a:pPr marL="0" lvl="0" indent="0" eaLnBrk="1" fontAlgn="base" latinLnBrk="0" hangingPunct="1">
              <a:lnSpc>
                <a:spcPct val="100000"/>
              </a:lnSpc>
              <a:spcBef>
                <a:spcPct val="0"/>
              </a:spcBef>
              <a:spcAft>
                <a:spcPct val="0"/>
              </a:spcAft>
              <a:tabLst/>
            </a:pPr>
            <a:endParaRPr kumimoji="0" lang="en-US" sz="1100" b="1" i="0" u="sng" strike="noStrike" cap="none" normalizeH="0" baseline="0" smtClean="0">
              <a:ln>
                <a:noFill/>
              </a:ln>
              <a:solidFill>
                <a:srgbClr val="FFFFFF"/>
              </a:solidFill>
              <a:effectLst/>
              <a:latin typeface="Arial" pitchFamily="34" charset="0"/>
              <a:cs typeface="Arial" pitchFamily="34" charset="0"/>
            </a:endParaRPr>
          </a:p>
          <a:p>
            <a:pPr marL="0" lvl="0" indent="0" eaLnBrk="1" fontAlgn="base" latinLnBrk="0" hangingPunct="1">
              <a:lnSpc>
                <a:spcPct val="100000"/>
              </a:lnSpc>
              <a:spcBef>
                <a:spcPct val="0"/>
              </a:spcBef>
              <a:spcAft>
                <a:spcPct val="0"/>
              </a:spcAft>
              <a:tabLst/>
            </a:pPr>
            <a:r>
              <a:rPr kumimoji="0" lang="en-US" sz="2200" b="1" i="0" u="none" strike="noStrike" cap="none" normalizeH="0" baseline="0" smtClean="0">
                <a:ln>
                  <a:noFill/>
                </a:ln>
                <a:solidFill>
                  <a:srgbClr val="FFFFFF"/>
                </a:solidFill>
                <a:effectLst/>
                <a:latin typeface="Arial" pitchFamily="34" charset="0"/>
                <a:cs typeface="Arial" pitchFamily="34" charset="0"/>
              </a:rPr>
              <a:t>Intraseasonal Variability . El Niño Southern Oscillation . Biogeochemical Cycles  </a:t>
            </a:r>
            <a:br>
              <a:rPr kumimoji="0" lang="en-US" sz="2200" b="1" i="0" u="none" strike="noStrike" cap="none" normalizeH="0" baseline="0" smtClean="0">
                <a:ln>
                  <a:noFill/>
                </a:ln>
                <a:solidFill>
                  <a:srgbClr val="FFFFFF"/>
                </a:solidFill>
                <a:effectLst/>
                <a:latin typeface="Arial" pitchFamily="34" charset="0"/>
                <a:cs typeface="Arial" pitchFamily="34" charset="0"/>
              </a:rPr>
            </a:br>
            <a:r>
              <a:rPr kumimoji="0" lang="en-US" sz="2200" b="1" i="0" u="none" strike="noStrike" cap="none" normalizeH="0" baseline="0" smtClean="0">
                <a:ln>
                  <a:noFill/>
                </a:ln>
                <a:solidFill>
                  <a:srgbClr val="FFFFFF"/>
                </a:solidFill>
                <a:effectLst/>
                <a:latin typeface="Arial" pitchFamily="34" charset="0"/>
                <a:cs typeface="Arial" pitchFamily="34" charset="0"/>
              </a:rPr>
              <a:t>Climate Modeling and Diagnostics . Climate Data Analysis . Paleoclimatology  </a:t>
            </a:r>
            <a:br>
              <a:rPr kumimoji="0" lang="en-US" sz="2200" b="1" i="0" u="none" strike="noStrike" cap="none" normalizeH="0" baseline="0" smtClean="0">
                <a:ln>
                  <a:noFill/>
                </a:ln>
                <a:solidFill>
                  <a:srgbClr val="FFFFFF"/>
                </a:solidFill>
                <a:effectLst/>
                <a:latin typeface="Arial" pitchFamily="34" charset="0"/>
                <a:cs typeface="Arial" pitchFamily="34" charset="0"/>
              </a:rPr>
            </a:br>
            <a:r>
              <a:rPr kumimoji="0" lang="en-US" sz="2200" b="1" i="0" u="none" strike="noStrike" cap="none" normalizeH="0" baseline="0" smtClean="0">
                <a:ln>
                  <a:noFill/>
                </a:ln>
                <a:solidFill>
                  <a:srgbClr val="FFFFFF"/>
                </a:solidFill>
                <a:effectLst/>
                <a:latin typeface="Arial" pitchFamily="34" charset="0"/>
                <a:cs typeface="Arial" pitchFamily="34" charset="0"/>
              </a:rPr>
              <a:t>Climate-Chemistry Interactions . Earth System History . Paleoceanography </a:t>
            </a:r>
            <a:br>
              <a:rPr kumimoji="0" lang="en-US" sz="2200" b="1" i="0" u="none" strike="noStrike" cap="none" normalizeH="0" baseline="0" smtClean="0">
                <a:ln>
                  <a:noFill/>
                </a:ln>
                <a:solidFill>
                  <a:srgbClr val="FFFFFF"/>
                </a:solidFill>
                <a:effectLst/>
                <a:latin typeface="Arial" pitchFamily="34" charset="0"/>
                <a:cs typeface="Arial" pitchFamily="34" charset="0"/>
              </a:rPr>
            </a:br>
            <a:r>
              <a:rPr kumimoji="0" lang="en-US" sz="2200" b="1" i="0" u="none" strike="noStrike" cap="none" normalizeH="0" baseline="0" smtClean="0">
                <a:ln>
                  <a:noFill/>
                </a:ln>
                <a:solidFill>
                  <a:srgbClr val="FFFFFF"/>
                </a:solidFill>
                <a:effectLst/>
                <a:latin typeface="Arial" pitchFamily="34" charset="0"/>
                <a:cs typeface="Arial" pitchFamily="34" charset="0"/>
              </a:rPr>
              <a:t>Natural Lighting Systems . Solar Radiation Measurement . Applied Solar Energy </a:t>
            </a:r>
            <a:br>
              <a:rPr kumimoji="0" lang="en-US" sz="2200" b="1" i="0" u="none" strike="noStrike" cap="none" normalizeH="0" baseline="0" smtClean="0">
                <a:ln>
                  <a:noFill/>
                </a:ln>
                <a:solidFill>
                  <a:srgbClr val="FFFFFF"/>
                </a:solidFill>
                <a:effectLst/>
                <a:latin typeface="Arial" pitchFamily="34" charset="0"/>
                <a:cs typeface="Arial" pitchFamily="34" charset="0"/>
              </a:rPr>
            </a:br>
            <a:r>
              <a:rPr kumimoji="0" lang="en-US" sz="2200" b="1" i="0" u="none" strike="noStrike" cap="none" normalizeH="0" baseline="0" smtClean="0">
                <a:ln>
                  <a:noFill/>
                </a:ln>
                <a:solidFill>
                  <a:srgbClr val="FFFFFF"/>
                </a:solidFill>
                <a:effectLst/>
                <a:latin typeface="Arial" pitchFamily="34" charset="0"/>
                <a:cs typeface="Arial" pitchFamily="34" charset="0"/>
              </a:rPr>
              <a:t>Remote Sensing of the Atmosphere . Effects of Aerosols on Climate </a:t>
            </a:r>
            <a:br>
              <a:rPr kumimoji="0" lang="en-US" sz="2200" b="1" i="0" u="none" strike="noStrike" cap="none" normalizeH="0" baseline="0" smtClean="0">
                <a:ln>
                  <a:noFill/>
                </a:ln>
                <a:solidFill>
                  <a:srgbClr val="FFFFFF"/>
                </a:solidFill>
                <a:effectLst/>
                <a:latin typeface="Arial" pitchFamily="34" charset="0"/>
                <a:cs typeface="Arial" pitchFamily="34" charset="0"/>
              </a:rPr>
            </a:br>
            <a:r>
              <a:rPr kumimoji="0" lang="en-US" sz="2200" b="1" i="0" u="none" strike="noStrike" cap="none" normalizeH="0" baseline="0" smtClean="0">
                <a:ln>
                  <a:noFill/>
                </a:ln>
                <a:solidFill>
                  <a:srgbClr val="FFFFFF"/>
                </a:solidFill>
                <a:effectLst/>
                <a:latin typeface="Arial" pitchFamily="34" charset="0"/>
                <a:cs typeface="Arial" pitchFamily="34" charset="0"/>
              </a:rPr>
              <a:t>Applications of Solar Meteorology to Photovoltaic Electricity Generation</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750" y="10972800"/>
            <a:ext cx="7200900" cy="4953000"/>
          </a:xfrm>
          <a:prstGeom prst="rect">
            <a:avLst/>
          </a:prstGeom>
          <a:noFill/>
          <a:ln w="9525"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 name="WordArt 5"/>
          <p:cNvSpPr>
            <a:spLocks noChangeArrowheads="1" noChangeShapeType="1" noTextEdit="1"/>
          </p:cNvSpPr>
          <p:nvPr/>
        </p:nvSpPr>
        <p:spPr bwMode="auto">
          <a:xfrm>
            <a:off x="2320925" y="1501775"/>
            <a:ext cx="11544300" cy="523875"/>
          </a:xfrm>
          <a:prstGeom prst="rect">
            <a:avLst/>
          </a:prstGeom>
        </p:spPr>
        <p:txBody>
          <a:bodyPr wrap="none" fromWordArt="1">
            <a:prstTxWarp prst="textPlain">
              <a:avLst>
                <a:gd name="adj" fmla="val 50000"/>
              </a:avLst>
            </a:prstTxWarp>
          </a:bodyPr>
          <a:lstStyle/>
          <a:p>
            <a:pPr algn="ctr" rtl="0">
              <a:buNone/>
            </a:pPr>
            <a:r>
              <a:rPr lang="en-US" sz="3600" kern="10" spc="0" smtClean="0">
                <a:ln w="3175" algn="ctr">
                  <a:solidFill>
                    <a:srgbClr val="FFCC00"/>
                  </a:solidFill>
                  <a:round/>
                  <a:headEnd/>
                  <a:tailEnd/>
                </a:ln>
                <a:solidFill>
                  <a:srgbClr val="660066"/>
                </a:solidFill>
                <a:effectLst>
                  <a:outerShdw dist="45791" dir="2021404" algn="ctr" rotWithShape="0">
                    <a:srgbClr val="B2B2B2">
                      <a:alpha val="80000"/>
                    </a:srgbClr>
                  </a:outerShdw>
                </a:effectLst>
                <a:latin typeface="Times New Roman"/>
                <a:cs typeface="Times New Roman"/>
              </a:rPr>
              <a:t>UNIVERSITY AT ALBANY</a:t>
            </a:r>
            <a:endParaRPr lang="en-US" sz="3600" kern="10" spc="0">
              <a:ln w="3175" algn="ctr">
                <a:solidFill>
                  <a:srgbClr val="FFCC00"/>
                </a:solidFill>
                <a:round/>
                <a:headEnd/>
                <a:tailEnd/>
              </a:ln>
              <a:solidFill>
                <a:srgbClr val="660066"/>
              </a:solidFill>
              <a:effectLst>
                <a:outerShdw dist="45791" dir="2021404" algn="ctr" rotWithShape="0">
                  <a:srgbClr val="B2B2B2">
                    <a:alpha val="80000"/>
                  </a:srgbClr>
                </a:outerShdw>
              </a:effectLst>
              <a:latin typeface="Times New Roman"/>
              <a:cs typeface="Times New Roman"/>
            </a:endParaRPr>
          </a:p>
        </p:txBody>
      </p:sp>
      <p:sp>
        <p:nvSpPr>
          <p:cNvPr id="5" name="Text Box 6"/>
          <p:cNvSpPr txBox="1">
            <a:spLocks noChangeArrowheads="1"/>
          </p:cNvSpPr>
          <p:nvPr/>
        </p:nvSpPr>
        <p:spPr bwMode="auto">
          <a:xfrm>
            <a:off x="1441450" y="21812250"/>
            <a:ext cx="13188950" cy="3790950"/>
          </a:xfrm>
          <a:prstGeom prst="rect">
            <a:avLst/>
          </a:prstGeom>
          <a:solidFill>
            <a:srgbClr val="660066"/>
          </a:solidFill>
          <a:ln w="9525" algn="in">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182880" tIns="182880" rIns="182880" bIns="18288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sng" strike="noStrike" cap="none" normalizeH="0" baseline="0" smtClean="0">
                <a:ln>
                  <a:noFill/>
                </a:ln>
                <a:solidFill>
                  <a:srgbClr val="FFFFFF"/>
                </a:solidFill>
                <a:effectLst/>
                <a:latin typeface="Times New Roman" pitchFamily="18" charset="0"/>
                <a:cs typeface="Arial" pitchFamily="34" charset="0"/>
              </a:rPr>
              <a:t>FACULTY</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0" u="sng" strike="noStrike" cap="none" normalizeH="0" baseline="0" smtClean="0">
                <a:ln>
                  <a:noFill/>
                </a:ln>
                <a:solidFill>
                  <a:srgbClr val="FFFFFF"/>
                </a:solidFill>
                <a:effectLst/>
                <a:latin typeface="Times New Roman" pitchFamily="18" charset="0"/>
                <a:cs typeface="Arial" pitchFamily="34" charset="0"/>
              </a:rPr>
              <a:t>Aiguo Dai</a:t>
            </a:r>
            <a:r>
              <a:rPr kumimoji="0" lang="en-US" sz="1500" b="0" i="0" u="none" strike="noStrike" cap="none" normalizeH="0" baseline="0" smtClean="0">
                <a:ln>
                  <a:noFill/>
                </a:ln>
                <a:solidFill>
                  <a:srgbClr val="FFFFFF"/>
                </a:solidFill>
                <a:effectLst/>
                <a:latin typeface="Times New Roman" pitchFamily="18" charset="0"/>
                <a:cs typeface="Arial" pitchFamily="34" charset="0"/>
              </a:rPr>
              <a:t>, Associate Professor, PhD, Columbia Univ., 1996. Climate variability and change, future climate change, </a:t>
            </a:r>
            <a:br>
              <a:rPr kumimoji="0" lang="en-US" sz="1500" b="0" i="0" u="none" strike="noStrike" cap="none" normalizeH="0" baseline="0" smtClean="0">
                <a:ln>
                  <a:noFill/>
                </a:ln>
                <a:solidFill>
                  <a:srgbClr val="FFFFFF"/>
                </a:solidFill>
                <a:effectLst/>
                <a:latin typeface="Times New Roman" pitchFamily="18" charset="0"/>
                <a:cs typeface="Arial" pitchFamily="34" charset="0"/>
              </a:rPr>
            </a:br>
            <a:r>
              <a:rPr kumimoji="0" lang="en-US" sz="1500" b="0" i="0" u="none" strike="noStrike" cap="none" normalizeH="0" baseline="0" smtClean="0">
                <a:ln>
                  <a:noFill/>
                </a:ln>
                <a:solidFill>
                  <a:srgbClr val="FFFFFF"/>
                </a:solidFill>
                <a:effectLst/>
                <a:latin typeface="Times New Roman" pitchFamily="18" charset="0"/>
                <a:cs typeface="Arial" pitchFamily="34" charset="0"/>
              </a:rPr>
              <a:t>the global water cycle, hydroclimate, drought, and climate data analysis. </a:t>
            </a:r>
            <a:r>
              <a:rPr kumimoji="0" lang="en-US" sz="1500" b="1" i="0" u="sng" strike="noStrike" cap="none" normalizeH="0" baseline="0" smtClean="0">
                <a:ln>
                  <a:noFill/>
                </a:ln>
                <a:solidFill>
                  <a:srgbClr val="FFFFFF"/>
                </a:solidFill>
                <a:effectLst/>
                <a:latin typeface="Times New Roman" pitchFamily="18" charset="0"/>
                <a:cs typeface="Arial" pitchFamily="34" charset="0"/>
              </a:rPr>
              <a:t/>
            </a:r>
            <a:br>
              <a:rPr kumimoji="0" lang="en-US" sz="1500" b="1" i="0" u="sng" strike="noStrike" cap="none" normalizeH="0" baseline="0" smtClean="0">
                <a:ln>
                  <a:noFill/>
                </a:ln>
                <a:solidFill>
                  <a:srgbClr val="FFFFFF"/>
                </a:solidFill>
                <a:effectLst/>
                <a:latin typeface="Times New Roman" pitchFamily="18" charset="0"/>
                <a:cs typeface="Arial" pitchFamily="34" charset="0"/>
              </a:rPr>
            </a:br>
            <a:r>
              <a:rPr kumimoji="0" lang="en-US" sz="1500" b="0" i="0" u="none" strike="noStrike" cap="none" normalizeH="0" baseline="0" smtClean="0">
                <a:ln>
                  <a:noFill/>
                </a:ln>
                <a:solidFill>
                  <a:srgbClr val="FFFFFF"/>
                </a:solidFill>
                <a:effectLst/>
                <a:latin typeface="Times New Roman" pitchFamily="18" charset="0"/>
                <a:cs typeface="Arial" pitchFamily="34" charset="0"/>
              </a:rPr>
              <a:t>	</a:t>
            </a:r>
            <a:r>
              <a:rPr kumimoji="0" lang="en-US" sz="1500" b="1" i="0" u="sng" strike="noStrike" cap="none" normalizeH="0" baseline="0" smtClean="0">
                <a:ln>
                  <a:noFill/>
                </a:ln>
                <a:solidFill>
                  <a:srgbClr val="FFFFFF"/>
                </a:solidFill>
                <a:effectLst/>
                <a:latin typeface="Times New Roman" pitchFamily="18" charset="0"/>
                <a:cs typeface="Arial" pitchFamily="34" charset="0"/>
              </a:rPr>
              <a:t>Scott Miller</a:t>
            </a:r>
            <a:r>
              <a:rPr kumimoji="0" lang="en-US" sz="1500" b="0" i="0" u="none" strike="noStrike" cap="none" normalizeH="0" baseline="0" smtClean="0">
                <a:ln>
                  <a:noFill/>
                </a:ln>
                <a:solidFill>
                  <a:srgbClr val="FFFFFF"/>
                </a:solidFill>
                <a:effectLst/>
                <a:latin typeface="Times New Roman" pitchFamily="18" charset="0"/>
                <a:cs typeface="Arial" pitchFamily="34" charset="0"/>
              </a:rPr>
              <a:t>, PhD, UC-Irvine, 1998. Micrometeorology, air-sea interaction. </a:t>
            </a:r>
            <a:br>
              <a:rPr kumimoji="0" lang="en-US" sz="1500" b="0" i="0" u="none" strike="noStrike" cap="none" normalizeH="0" baseline="0" smtClean="0">
                <a:ln>
                  <a:noFill/>
                </a:ln>
                <a:solidFill>
                  <a:srgbClr val="FFFFFF"/>
                </a:solidFill>
                <a:effectLst/>
                <a:latin typeface="Times New Roman" pitchFamily="18" charset="0"/>
                <a:cs typeface="Arial" pitchFamily="34" charset="0"/>
              </a:rPr>
            </a:br>
            <a:r>
              <a:rPr kumimoji="0" lang="en-US" sz="1500" b="1" i="0" u="sng" strike="noStrike" cap="none" normalizeH="0" baseline="0" smtClean="0">
                <a:ln>
                  <a:noFill/>
                </a:ln>
                <a:solidFill>
                  <a:srgbClr val="FFFFFF"/>
                </a:solidFill>
                <a:effectLst/>
                <a:latin typeface="Times New Roman" pitchFamily="18" charset="0"/>
                <a:cs typeface="Arial" pitchFamily="34" charset="0"/>
              </a:rPr>
              <a:t>Jiping Liu</a:t>
            </a:r>
            <a:r>
              <a:rPr kumimoji="0" lang="en-US" sz="1500" b="0" i="0" u="none" strike="noStrike" cap="none" normalizeH="0" baseline="0" smtClean="0">
                <a:ln>
                  <a:noFill/>
                </a:ln>
                <a:solidFill>
                  <a:srgbClr val="FFFFFF"/>
                </a:solidFill>
                <a:effectLst/>
                <a:latin typeface="Times New Roman" pitchFamily="18" charset="0"/>
                <a:cs typeface="Arial" pitchFamily="34" charset="0"/>
              </a:rPr>
              <a:t>, PhD, Columbia University, 2003.   Climate-Cryosphere Dynamics; Application of Remote Sensing in Climate.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smtClean="0">
                <a:ln>
                  <a:noFill/>
                </a:ln>
                <a:solidFill>
                  <a:srgbClr val="FFFFFF"/>
                </a:solidFill>
                <a:effectLst/>
                <a:latin typeface="Times New Roman" pitchFamily="18" charset="0"/>
                <a:cs typeface="Arial" pitchFamily="34" charset="0"/>
              </a:rPr>
              <a:t> </a:t>
            </a:r>
            <a:r>
              <a:rPr kumimoji="0" lang="en-US" sz="1500" b="1" i="0" u="sng" strike="noStrike" cap="none" normalizeH="0" baseline="0" smtClean="0">
                <a:ln>
                  <a:noFill/>
                </a:ln>
                <a:solidFill>
                  <a:srgbClr val="FFFFFF"/>
                </a:solidFill>
                <a:effectLst/>
                <a:latin typeface="Times New Roman" pitchFamily="18" charset="0"/>
                <a:cs typeface="Arial" pitchFamily="34" charset="0"/>
              </a:rPr>
              <a:t>Qilong Min</a:t>
            </a:r>
            <a:r>
              <a:rPr kumimoji="0" lang="en-US" sz="1500" b="0" i="0" u="none" strike="noStrike" cap="none" normalizeH="0" baseline="0" smtClean="0">
                <a:ln>
                  <a:noFill/>
                </a:ln>
                <a:solidFill>
                  <a:srgbClr val="FFFFFF"/>
                </a:solidFill>
                <a:effectLst/>
                <a:latin typeface="Times New Roman" pitchFamily="18" charset="0"/>
                <a:cs typeface="Arial" pitchFamily="34" charset="0"/>
              </a:rPr>
              <a:t>, PhD, Alaska-Fairbanks, 1993, Radiative transfer, remote sensing.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0" u="sng" strike="noStrike" cap="none" normalizeH="0" baseline="0" smtClean="0">
                <a:ln>
                  <a:noFill/>
                </a:ln>
                <a:solidFill>
                  <a:srgbClr val="FFFFFF"/>
                </a:solidFill>
                <a:effectLst/>
                <a:latin typeface="Times New Roman" pitchFamily="18" charset="0"/>
                <a:cs typeface="Arial" pitchFamily="34" charset="0"/>
              </a:rPr>
              <a:t>Justin Minder</a:t>
            </a:r>
            <a:r>
              <a:rPr kumimoji="0" lang="en-US" sz="1500" b="0" i="0" u="none" strike="noStrike" cap="none" normalizeH="0" baseline="0" smtClean="0">
                <a:ln>
                  <a:noFill/>
                </a:ln>
                <a:solidFill>
                  <a:srgbClr val="FFFFFF"/>
                </a:solidFill>
                <a:effectLst/>
                <a:latin typeface="Times New Roman" pitchFamily="18" charset="0"/>
                <a:cs typeface="Arial" pitchFamily="34" charset="0"/>
              </a:rPr>
              <a:t>, Assistant Professor; PhD, Univ. of Washington, 2010. Mountain weather and climate, regional climate, mesoscale dynamics, hydrometeorology.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0" u="sng" strike="noStrike" cap="none" normalizeH="0" baseline="0" smtClean="0">
                <a:ln>
                  <a:noFill/>
                </a:ln>
                <a:solidFill>
                  <a:srgbClr val="FFFFFF"/>
                </a:solidFill>
                <a:effectLst/>
                <a:latin typeface="Times New Roman" pitchFamily="18" charset="0"/>
                <a:cs typeface="Arial" pitchFamily="34" charset="0"/>
              </a:rPr>
              <a:t>Richard R. Perez</a:t>
            </a:r>
            <a:r>
              <a:rPr kumimoji="0" lang="en-US" sz="1500" b="0" i="0" u="none" strike="noStrike" cap="none" normalizeH="0" baseline="0" smtClean="0">
                <a:ln>
                  <a:noFill/>
                </a:ln>
                <a:solidFill>
                  <a:srgbClr val="FFFFFF"/>
                </a:solidFill>
                <a:effectLst/>
                <a:latin typeface="Times New Roman" pitchFamily="18" charset="0"/>
                <a:cs typeface="Arial" pitchFamily="34" charset="0"/>
              </a:rPr>
              <a:t>, PhD, Univ. at Albany, 1983. Solar energy applications.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0" u="sng" strike="noStrike" cap="none" normalizeH="0" baseline="0" smtClean="0">
                <a:ln>
                  <a:noFill/>
                </a:ln>
                <a:solidFill>
                  <a:srgbClr val="FFFFFF"/>
                </a:solidFill>
                <a:effectLst/>
                <a:latin typeface="Times New Roman" pitchFamily="18" charset="0"/>
                <a:cs typeface="Arial" pitchFamily="34" charset="0"/>
              </a:rPr>
              <a:t>Paul E. Roundy</a:t>
            </a:r>
            <a:r>
              <a:rPr kumimoji="0" lang="en-US" sz="1500" b="0" i="0" u="none" strike="noStrike" cap="none" normalizeH="0" baseline="0" smtClean="0">
                <a:ln>
                  <a:noFill/>
                </a:ln>
                <a:solidFill>
                  <a:srgbClr val="FFFFFF"/>
                </a:solidFill>
                <a:effectLst/>
                <a:latin typeface="Times New Roman" pitchFamily="18" charset="0"/>
                <a:cs typeface="Arial" pitchFamily="34" charset="0"/>
              </a:rPr>
              <a:t>, Associate Professor; PhD, Penn State University, 2003. Tropical atmosphere &amp; ocean; impacts on global weather and climate.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0" u="sng" strike="noStrike" cap="none" normalizeH="0" baseline="0" smtClean="0">
                <a:ln>
                  <a:noFill/>
                </a:ln>
                <a:solidFill>
                  <a:srgbClr val="FFFFFF"/>
                </a:solidFill>
                <a:effectLst/>
                <a:latin typeface="Times New Roman" pitchFamily="18" charset="0"/>
                <a:cs typeface="Arial" pitchFamily="34" charset="0"/>
              </a:rPr>
              <a:t>Chris Thorncroft</a:t>
            </a:r>
            <a:r>
              <a:rPr kumimoji="0" lang="en-US" sz="1500" b="0" i="0" u="none" strike="noStrike" cap="none" normalizeH="0" baseline="0" smtClean="0">
                <a:ln>
                  <a:noFill/>
                </a:ln>
                <a:solidFill>
                  <a:srgbClr val="FFFFFF"/>
                </a:solidFill>
                <a:effectLst/>
                <a:latin typeface="Times New Roman" pitchFamily="18" charset="0"/>
                <a:cs typeface="Arial" pitchFamily="34" charset="0"/>
              </a:rPr>
              <a:t>, Professor, Department Chair; PhD, Univ. of Reading, UK, 1989, Tropical Meteorology, tropical waves and the West African monsoon. </a:t>
            </a:r>
            <a:br>
              <a:rPr kumimoji="0" lang="en-US" sz="1500" b="0" i="0" u="none" strike="noStrike" cap="none" normalizeH="0" baseline="0" smtClean="0">
                <a:ln>
                  <a:noFill/>
                </a:ln>
                <a:solidFill>
                  <a:srgbClr val="FFFFFF"/>
                </a:solidFill>
                <a:effectLst/>
                <a:latin typeface="Times New Roman" pitchFamily="18" charset="0"/>
                <a:cs typeface="Arial" pitchFamily="34" charset="0"/>
              </a:rPr>
            </a:br>
            <a:r>
              <a:rPr kumimoji="0" lang="en-US" sz="1500" b="1" i="0" u="sng" strike="noStrike" cap="none" normalizeH="0" baseline="0" smtClean="0">
                <a:ln>
                  <a:noFill/>
                </a:ln>
                <a:solidFill>
                  <a:srgbClr val="FFFFFF"/>
                </a:solidFill>
                <a:effectLst/>
                <a:latin typeface="Times New Roman" pitchFamily="18" charset="0"/>
                <a:cs typeface="Arial" pitchFamily="34" charset="0"/>
              </a:rPr>
              <a:t>Mathias Vuille</a:t>
            </a:r>
            <a:r>
              <a:rPr kumimoji="0" lang="en-US" sz="1500" b="0" i="0" u="none" strike="noStrike" cap="none" normalizeH="0" baseline="0" smtClean="0">
                <a:ln>
                  <a:noFill/>
                </a:ln>
                <a:solidFill>
                  <a:srgbClr val="FFFFFF"/>
                </a:solidFill>
                <a:effectLst/>
                <a:latin typeface="Times New Roman" pitchFamily="18" charset="0"/>
                <a:cs typeface="Arial" pitchFamily="34" charset="0"/>
              </a:rPr>
              <a:t>, Associate Professor; PhD, Univ. of Bern, Switzerland, 1995. Tropical climate change, tropical glacier-climate interactions.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0" u="sng" strike="noStrike" cap="none" normalizeH="0" baseline="0" smtClean="0">
                <a:ln>
                  <a:noFill/>
                </a:ln>
                <a:solidFill>
                  <a:srgbClr val="FFFFFF"/>
                </a:solidFill>
                <a:effectLst/>
                <a:latin typeface="Times New Roman" pitchFamily="18" charset="0"/>
                <a:cs typeface="Arial" pitchFamily="34" charset="0"/>
              </a:rPr>
              <a:t>Junhong (June) Wang</a:t>
            </a:r>
            <a:r>
              <a:rPr kumimoji="0" lang="en-US" sz="1500" b="0" i="0" u="none" strike="noStrike" cap="none" normalizeH="0" baseline="0" smtClean="0">
                <a:ln>
                  <a:noFill/>
                </a:ln>
                <a:solidFill>
                  <a:srgbClr val="FFFFFF"/>
                </a:solidFill>
                <a:effectLst/>
                <a:latin typeface="Times New Roman" pitchFamily="18" charset="0"/>
                <a:cs typeface="Arial" pitchFamily="34" charset="0"/>
              </a:rPr>
              <a:t>, PhD, Columbia University, 1997.The global water cycle; climate changes and variability; </a:t>
            </a:r>
            <a:br>
              <a:rPr kumimoji="0" lang="en-US" sz="1500" b="0" i="0" u="none" strike="noStrike" cap="none" normalizeH="0" baseline="0" smtClean="0">
                <a:ln>
                  <a:noFill/>
                </a:ln>
                <a:solidFill>
                  <a:srgbClr val="FFFFFF"/>
                </a:solidFill>
                <a:effectLst/>
                <a:latin typeface="Times New Roman" pitchFamily="18" charset="0"/>
                <a:cs typeface="Arial" pitchFamily="34" charset="0"/>
              </a:rPr>
            </a:br>
            <a:r>
              <a:rPr kumimoji="0" lang="en-US" sz="1500" b="0" i="0" u="none" strike="noStrike" cap="none" normalizeH="0" baseline="0" smtClean="0">
                <a:ln>
                  <a:noFill/>
                </a:ln>
                <a:solidFill>
                  <a:srgbClr val="FFFFFF"/>
                </a:solidFill>
                <a:effectLst/>
                <a:latin typeface="Times New Roman" pitchFamily="18" charset="0"/>
                <a:cs typeface="Arial" pitchFamily="34" charset="0"/>
              </a:rPr>
              <a:t>Global Navigation Satellite Systems (GNSS) measurements and applications; In-situ sounding data quality and technologies; Climate observations.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smtClean="0">
              <a:ln>
                <a:noFill/>
              </a:ln>
              <a:solidFill>
                <a:srgbClr val="FFFFFF"/>
              </a:solidFill>
              <a:effectLst/>
              <a:latin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smtClean="0">
              <a:ln>
                <a:noFill/>
              </a:ln>
              <a:solidFill>
                <a:srgbClr val="FFFFFF"/>
              </a:solidFill>
              <a:effectLst/>
              <a:latin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smtClean="0">
              <a:ln>
                <a:noFill/>
              </a:ln>
              <a:solidFill>
                <a:srgbClr val="000000"/>
              </a:solidFill>
              <a:effectLst/>
              <a:latin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smtClean="0">
              <a:ln>
                <a:noFill/>
              </a:ln>
              <a:solidFill>
                <a:srgbClr val="000000"/>
              </a:solidFill>
              <a:effectLst/>
              <a:latin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rgbClr val="000000"/>
              </a:solidFill>
              <a:effectLst/>
              <a:latin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smtClean="0">
              <a:ln>
                <a:noFill/>
              </a:ln>
              <a:solidFill>
                <a:srgbClr val="000000"/>
              </a:solidFill>
              <a:effectLst/>
              <a:latin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smtClean="0">
              <a:ln>
                <a:noFill/>
              </a:ln>
              <a:solidFill>
                <a:srgbClr val="000000"/>
              </a:solidFill>
              <a:effectLst/>
              <a:latin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smtClean="0">
              <a:ln>
                <a:noFill/>
              </a:ln>
              <a:solidFill>
                <a:srgbClr val="000000"/>
              </a:solidFill>
              <a:effectLst/>
              <a:latin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smtClean="0">
              <a:ln>
                <a:noFill/>
              </a:ln>
              <a:solidFill>
                <a:srgbClr val="FFFFFF"/>
              </a:solidFill>
              <a:effectLst/>
              <a:latin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smtClean="0">
              <a:ln>
                <a:noFill/>
              </a:ln>
              <a:solidFill>
                <a:srgbClr val="000000"/>
              </a:solidFill>
              <a:effectLst/>
              <a:latin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smtClean="0">
              <a:ln>
                <a:noFill/>
              </a:ln>
              <a:solidFill>
                <a:srgbClr val="FFFFFF"/>
              </a:solidFill>
              <a:effectLst/>
              <a:latin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smtClean="0">
              <a:ln>
                <a:noFill/>
              </a:ln>
              <a:solidFill>
                <a:srgbClr val="000000"/>
              </a:solidFill>
              <a:effectLst/>
              <a:latin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smtClean="0">
                <a:ln>
                  <a:noFill/>
                </a:ln>
                <a:solidFill>
                  <a:srgbClr val="FFFFFF"/>
                </a:solidFill>
                <a:effectLst/>
                <a:latin typeface="Times New Roman" pitchFamily="18" charset="0"/>
                <a:cs typeface="Arial" pitchFamily="34" charset="0"/>
              </a:rPr>
              <a:t>  </a:t>
            </a:r>
            <a:endParaRPr kumimoji="0" lang="en-US" sz="1500" b="1" i="0" u="sng" strike="noStrike" cap="none" normalizeH="0" baseline="0" smtClean="0">
              <a:ln>
                <a:noFill/>
              </a:ln>
              <a:solidFill>
                <a:srgbClr val="FFFFFF"/>
              </a:solidFill>
              <a:effectLst/>
              <a:latin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0" u="sng" strike="noStrike" cap="none" normalizeH="0" baseline="0" smtClean="0">
                <a:ln>
                  <a:noFill/>
                </a:ln>
                <a:solidFill>
                  <a:srgbClr val="FFFFFF"/>
                </a:solidFill>
                <a:effectLst/>
                <a:latin typeface="Times New Roman" pitchFamily="18" charset="0"/>
                <a:cs typeface="Arial" pitchFamily="34" charset="0"/>
              </a:rPr>
              <a:t>Wei-Chyung Wang</a:t>
            </a:r>
            <a:r>
              <a:rPr kumimoji="0" lang="en-US" sz="1500" b="0" i="0" u="none" strike="noStrike" cap="none" normalizeH="0" baseline="0" smtClean="0">
                <a:ln>
                  <a:noFill/>
                </a:ln>
                <a:solidFill>
                  <a:srgbClr val="FFFFFF"/>
                </a:solidFill>
                <a:effectLst/>
                <a:latin typeface="Times New Roman" pitchFamily="18" charset="0"/>
                <a:cs typeface="Arial" pitchFamily="34" charset="0"/>
              </a:rPr>
              <a:t>, Professor of Applied Sciences; D.E.S., Columbia, 1973. Atmospheric radiation and climate modeling.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0" u="sng" strike="noStrike" cap="none" normalizeH="0" baseline="0" smtClean="0">
                <a:ln>
                  <a:noFill/>
                </a:ln>
                <a:solidFill>
                  <a:srgbClr val="FFFFFF"/>
                </a:solidFill>
                <a:effectLst/>
                <a:latin typeface="Times New Roman" pitchFamily="18" charset="0"/>
                <a:cs typeface="Arial" pitchFamily="34" charset="0"/>
              </a:rPr>
              <a:t>Liming Zhou</a:t>
            </a:r>
            <a:r>
              <a:rPr kumimoji="0" lang="en-US" sz="1500" b="0" i="0" u="none" strike="noStrike" cap="none" normalizeH="0" baseline="0" smtClean="0">
                <a:ln>
                  <a:noFill/>
                </a:ln>
                <a:solidFill>
                  <a:srgbClr val="FFFFFF"/>
                </a:solidFill>
                <a:effectLst/>
                <a:latin typeface="Times New Roman" pitchFamily="18" charset="0"/>
                <a:cs typeface="Arial" pitchFamily="34" charset="0"/>
              </a:rPr>
              <a:t>, Associate Professor; PhD, Boston University, 2002. Land surface remote sensing, land-atmosphere/climate interactions.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307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50100" y="17891125"/>
            <a:ext cx="5172075" cy="3721100"/>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6" name="Text Box 8"/>
          <p:cNvSpPr txBox="1">
            <a:spLocks noChangeArrowheads="1"/>
          </p:cNvSpPr>
          <p:nvPr/>
        </p:nvSpPr>
        <p:spPr bwMode="auto">
          <a:xfrm>
            <a:off x="12368213" y="17891125"/>
            <a:ext cx="2228850" cy="3714750"/>
          </a:xfrm>
          <a:prstGeom prst="rect">
            <a:avLst/>
          </a:prstGeom>
          <a:solidFill>
            <a:srgbClr val="00A1E9"/>
          </a:solidFill>
          <a:ln w="9525" algn="in">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rgbClr val="FFFFFF"/>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FFFFFF"/>
                </a:solidFill>
                <a:effectLst/>
                <a:latin typeface="Arial" pitchFamily="34" charset="0"/>
                <a:cs typeface="Arial" pitchFamily="34" charset="0"/>
              </a:rPr>
              <a:t>Figure shows key features of the West African </a:t>
            </a:r>
            <a:br>
              <a:rPr kumimoji="0" lang="en-US" sz="1400" b="0" i="0" u="none" strike="noStrike" cap="none" normalizeH="0" baseline="0" smtClean="0">
                <a:ln>
                  <a:noFill/>
                </a:ln>
                <a:solidFill>
                  <a:srgbClr val="FFFFFF"/>
                </a:solidFill>
                <a:effectLst/>
                <a:latin typeface="Arial" pitchFamily="34" charset="0"/>
                <a:cs typeface="Arial" pitchFamily="34" charset="0"/>
              </a:rPr>
            </a:br>
            <a:r>
              <a:rPr kumimoji="0" lang="en-US" sz="1400" b="0" i="0" u="none" strike="noStrike" cap="none" normalizeH="0" baseline="0" smtClean="0">
                <a:ln>
                  <a:noFill/>
                </a:ln>
                <a:solidFill>
                  <a:srgbClr val="FFFFFF"/>
                </a:solidFill>
                <a:effectLst/>
                <a:latin typeface="Arial" pitchFamily="34" charset="0"/>
                <a:cs typeface="Arial" pitchFamily="34" charset="0"/>
              </a:rPr>
              <a:t>Monsoon system. Ongoing research aims to shed new light on how the land, </a:t>
            </a:r>
            <a:br>
              <a:rPr kumimoji="0" lang="en-US" sz="1400" b="0" i="0" u="none" strike="noStrike" cap="none" normalizeH="0" baseline="0" smtClean="0">
                <a:ln>
                  <a:noFill/>
                </a:ln>
                <a:solidFill>
                  <a:srgbClr val="FFFFFF"/>
                </a:solidFill>
                <a:effectLst/>
                <a:latin typeface="Arial" pitchFamily="34" charset="0"/>
                <a:cs typeface="Arial" pitchFamily="34" charset="0"/>
              </a:rPr>
            </a:br>
            <a:r>
              <a:rPr kumimoji="0" lang="en-US" sz="1400" b="0" i="0" u="none" strike="noStrike" cap="none" normalizeH="0" baseline="0" smtClean="0">
                <a:ln>
                  <a:noFill/>
                </a:ln>
                <a:solidFill>
                  <a:srgbClr val="FFFFFF"/>
                </a:solidFill>
                <a:effectLst/>
                <a:latin typeface="Arial" pitchFamily="34" charset="0"/>
                <a:cs typeface="Arial" pitchFamily="34" charset="0"/>
              </a:rPr>
              <a:t>atmosphere and ocean </a:t>
            </a:r>
            <a:br>
              <a:rPr kumimoji="0" lang="en-US" sz="1400" b="0" i="0" u="none" strike="noStrike" cap="none" normalizeH="0" baseline="0" smtClean="0">
                <a:ln>
                  <a:noFill/>
                </a:ln>
                <a:solidFill>
                  <a:srgbClr val="FFFFFF"/>
                </a:solidFill>
                <a:effectLst/>
                <a:latin typeface="Arial" pitchFamily="34" charset="0"/>
                <a:cs typeface="Arial" pitchFamily="34" charset="0"/>
              </a:rPr>
            </a:br>
            <a:r>
              <a:rPr kumimoji="0" lang="en-US" sz="1400" b="0" i="0" u="none" strike="noStrike" cap="none" normalizeH="0" baseline="0" smtClean="0">
                <a:ln>
                  <a:noFill/>
                </a:ln>
                <a:solidFill>
                  <a:srgbClr val="FFFFFF"/>
                </a:solidFill>
                <a:effectLst/>
                <a:latin typeface="Arial" pitchFamily="34" charset="0"/>
                <a:cs typeface="Arial" pitchFamily="34" charset="0"/>
              </a:rPr>
              <a:t>interact and to ultimately understand how these </a:t>
            </a:r>
            <a:br>
              <a:rPr kumimoji="0" lang="en-US" sz="1400" b="0" i="0" u="none" strike="noStrike" cap="none" normalizeH="0" baseline="0" smtClean="0">
                <a:ln>
                  <a:noFill/>
                </a:ln>
                <a:solidFill>
                  <a:srgbClr val="FFFFFF"/>
                </a:solidFill>
                <a:effectLst/>
                <a:latin typeface="Arial" pitchFamily="34" charset="0"/>
                <a:cs typeface="Arial" pitchFamily="34" charset="0"/>
              </a:rPr>
            </a:br>
            <a:r>
              <a:rPr kumimoji="0" lang="en-US" sz="1400" b="0" i="0" u="none" strike="noStrike" cap="none" normalizeH="0" baseline="0" smtClean="0">
                <a:ln>
                  <a:noFill/>
                </a:ln>
                <a:solidFill>
                  <a:srgbClr val="FFFFFF"/>
                </a:solidFill>
                <a:effectLst/>
                <a:latin typeface="Arial" pitchFamily="34" charset="0"/>
                <a:cs typeface="Arial" pitchFamily="34" charset="0"/>
              </a:rPr>
              <a:t>interactions influence the variability of the monsoon  at interannual and longer timescales.  The impact of West African Monsoon variability on hurricane variability is also </a:t>
            </a:r>
            <a:br>
              <a:rPr kumimoji="0" lang="en-US" sz="1400" b="0" i="0" u="none" strike="noStrike" cap="none" normalizeH="0" baseline="0" smtClean="0">
                <a:ln>
                  <a:noFill/>
                </a:ln>
                <a:solidFill>
                  <a:srgbClr val="FFFFFF"/>
                </a:solidFill>
                <a:effectLst/>
                <a:latin typeface="Arial" pitchFamily="34" charset="0"/>
                <a:cs typeface="Arial" pitchFamily="34" charset="0"/>
              </a:rPr>
            </a:br>
            <a:r>
              <a:rPr kumimoji="0" lang="en-US" sz="1400" b="0" i="0" u="none" strike="noStrike" cap="none" normalizeH="0" baseline="0" smtClean="0">
                <a:ln>
                  <a:noFill/>
                </a:ln>
                <a:solidFill>
                  <a:srgbClr val="FFFFFF"/>
                </a:solidFill>
                <a:effectLst/>
                <a:latin typeface="Arial" pitchFamily="34" charset="0"/>
                <a:cs typeface="Arial" pitchFamily="34" charset="0"/>
              </a:rPr>
              <a:t>investigated (Thorncroft).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Text Box 9"/>
          <p:cNvSpPr txBox="1">
            <a:spLocks noChangeArrowheads="1"/>
          </p:cNvSpPr>
          <p:nvPr/>
        </p:nvSpPr>
        <p:spPr bwMode="auto">
          <a:xfrm>
            <a:off x="7121525" y="15982950"/>
            <a:ext cx="7280275" cy="1600200"/>
          </a:xfrm>
          <a:prstGeom prst="rect">
            <a:avLst/>
          </a:prstGeom>
          <a:solidFill>
            <a:srgbClr val="A12C40"/>
          </a:solidFill>
          <a:ln w="19050" algn="in">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FFFFFF"/>
                </a:solidFill>
                <a:effectLst/>
                <a:latin typeface="Arial" pitchFamily="34" charset="0"/>
                <a:cs typeface="Arial" pitchFamily="34" charset="0"/>
              </a:rPr>
              <a:t>Precipitation in subtropical Chile has been declining over the last 130 years, which is of concern given the low precipitation, high economic activity and large population. Interannual variability of precipitation is primarily controlled by ENSO, but this study shows that the negative trend is not related to tropical Pacific forcing and that recent El Niño activity actually helped to alleviate the drought. Instead changes in high-latitude SST and sea-ice concentration may be the main driver for the observed secular drying trend </a:t>
            </a:r>
            <a:br>
              <a:rPr kumimoji="0" lang="en-US" sz="1400" b="0" i="0" u="none" strike="noStrike" cap="none" normalizeH="0" baseline="0" smtClean="0">
                <a:ln>
                  <a:noFill/>
                </a:ln>
                <a:solidFill>
                  <a:srgbClr val="FFFFFF"/>
                </a:solidFill>
                <a:effectLst/>
                <a:latin typeface="Arial" pitchFamily="34" charset="0"/>
                <a:cs typeface="Arial" pitchFamily="34" charset="0"/>
              </a:rPr>
            </a:br>
            <a:r>
              <a:rPr kumimoji="0" lang="en-US" sz="1400" b="0" i="0" u="none" strike="noStrike" cap="none" normalizeH="0" baseline="0" smtClean="0">
                <a:ln>
                  <a:noFill/>
                </a:ln>
                <a:solidFill>
                  <a:srgbClr val="FFFFFF"/>
                </a:solidFill>
                <a:effectLst/>
                <a:latin typeface="Arial" pitchFamily="34" charset="0"/>
                <a:cs typeface="Arial" pitchFamily="34" charset="0"/>
              </a:rPr>
              <a:t>(Vuille &amp; Milana, 2007, Geophys. Res. Lett. 34, L23703).</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aphicFrame>
        <p:nvGraphicFramePr>
          <p:cNvPr id="8" name="Object 7"/>
          <p:cNvGraphicFramePr>
            <a:graphicFrameLocks noChangeAspect="1"/>
          </p:cNvGraphicFramePr>
          <p:nvPr/>
        </p:nvGraphicFramePr>
        <p:xfrm>
          <a:off x="2908300" y="18554700"/>
          <a:ext cx="4000500" cy="3028950"/>
        </p:xfrm>
        <a:graphic>
          <a:graphicData uri="http://schemas.openxmlformats.org/presentationml/2006/ole">
            <mc:AlternateContent xmlns:mc="http://schemas.openxmlformats.org/markup-compatibility/2006">
              <mc:Choice xmlns:v="urn:schemas-microsoft-com:vml" Requires="v">
                <p:oleObj spid="_x0000_s3091" name="Slide" r:id="rId5" imgW="4570349" imgH="3427466" progId="PowerPoint.Slide.12">
                  <p:embed/>
                </p:oleObj>
              </mc:Choice>
              <mc:Fallback>
                <p:oleObj name="Slide" r:id="rId5" imgW="4570349" imgH="3427466" progId="PowerPoint.Slide.12">
                  <p:embed/>
                  <p:pic>
                    <p:nvPicPr>
                      <p:cNvPr id="0" name="Object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08300" y="18554700"/>
                        <a:ext cx="4000500" cy="3028950"/>
                      </a:xfrm>
                      <a:prstGeom prst="rect">
                        <a:avLst/>
                      </a:prstGeom>
                      <a:noFill/>
                      <a:ln w="9525" algn="in">
                        <a:solidFill>
                          <a:srgbClr val="00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 Box 11"/>
          <p:cNvSpPr txBox="1">
            <a:spLocks noChangeArrowheads="1"/>
          </p:cNvSpPr>
          <p:nvPr/>
        </p:nvSpPr>
        <p:spPr bwMode="auto">
          <a:xfrm>
            <a:off x="1455738" y="18554700"/>
            <a:ext cx="1428750" cy="3028950"/>
          </a:xfrm>
          <a:prstGeom prst="rect">
            <a:avLst/>
          </a:prstGeom>
          <a:solidFill>
            <a:srgbClr val="83FF7C"/>
          </a:solidFill>
          <a:ln w="9525" algn="in">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cs typeface="Arial" pitchFamily="34" charset="0"/>
              </a:rPr>
              <a:t/>
            </a:r>
            <a:br>
              <a:rPr kumimoji="0" lang="en-US" sz="1400" b="0" i="0" u="none" strike="noStrike" cap="none" normalizeH="0" baseline="0" smtClean="0">
                <a:ln>
                  <a:noFill/>
                </a:ln>
                <a:solidFill>
                  <a:schemeClr val="tx1"/>
                </a:solidFill>
                <a:effectLst/>
                <a:latin typeface="Arial" pitchFamily="34" charset="0"/>
                <a:cs typeface="Arial" pitchFamily="34" charset="0"/>
              </a:rPr>
            </a:br>
            <a:r>
              <a:rPr kumimoji="0" lang="en-US" sz="1400" b="0" i="0" u="none" strike="noStrike" cap="none" normalizeH="0" baseline="0" smtClean="0">
                <a:ln>
                  <a:noFill/>
                </a:ln>
                <a:solidFill>
                  <a:schemeClr val="tx1"/>
                </a:solidFill>
                <a:effectLst/>
                <a:latin typeface="Arial" pitchFamily="34" charset="0"/>
                <a:cs typeface="Arial" pitchFamily="34" charset="0"/>
              </a:rPr>
              <a:t/>
            </a:r>
            <a:br>
              <a:rPr kumimoji="0" lang="en-US" sz="1400" b="0" i="0" u="none" strike="noStrike" cap="none" normalizeH="0" baseline="0" smtClean="0">
                <a:ln>
                  <a:noFill/>
                </a:ln>
                <a:solidFill>
                  <a:schemeClr val="tx1"/>
                </a:solidFill>
                <a:effectLst/>
                <a:latin typeface="Arial" pitchFamily="34" charset="0"/>
                <a:cs typeface="Arial" pitchFamily="34" charset="0"/>
              </a:rPr>
            </a:br>
            <a:r>
              <a:rPr kumimoji="0" lang="en-US" sz="1400" b="0" i="0" u="none" strike="noStrike" cap="none" normalizeH="0" baseline="0" smtClean="0">
                <a:ln>
                  <a:noFill/>
                </a:ln>
                <a:solidFill>
                  <a:srgbClr val="000000"/>
                </a:solidFill>
                <a:effectLst/>
                <a:latin typeface="Arial" pitchFamily="34" charset="0"/>
                <a:cs typeface="Arial" pitchFamily="34" charset="0"/>
              </a:rPr>
              <a:t>Composite </a:t>
            </a:r>
            <a:br>
              <a:rPr kumimoji="0" lang="en-US" sz="1400" b="0" i="0" u="none" strike="noStrike" cap="none" normalizeH="0" baseline="0" smtClean="0">
                <a:ln>
                  <a:noFill/>
                </a:ln>
                <a:solidFill>
                  <a:srgbClr val="000000"/>
                </a:solidFill>
                <a:effectLst/>
                <a:latin typeface="Arial" pitchFamily="34" charset="0"/>
                <a:cs typeface="Arial" pitchFamily="34" charset="0"/>
              </a:rPr>
            </a:br>
            <a:r>
              <a:rPr kumimoji="0" lang="en-US" sz="1400" b="0" i="0" u="none" strike="noStrike" cap="none" normalizeH="0" baseline="0" smtClean="0">
                <a:ln>
                  <a:noFill/>
                </a:ln>
                <a:solidFill>
                  <a:srgbClr val="000000"/>
                </a:solidFill>
                <a:effectLst/>
                <a:latin typeface="Arial" pitchFamily="34" charset="0"/>
                <a:cs typeface="Arial" pitchFamily="34" charset="0"/>
              </a:rPr>
              <a:t>200 hPa </a:t>
            </a:r>
            <a:br>
              <a:rPr kumimoji="0" lang="en-US" sz="1400" b="0" i="0" u="none" strike="noStrike" cap="none" normalizeH="0" baseline="0" smtClean="0">
                <a:ln>
                  <a:noFill/>
                </a:ln>
                <a:solidFill>
                  <a:srgbClr val="000000"/>
                </a:solidFill>
                <a:effectLst/>
                <a:latin typeface="Arial" pitchFamily="34" charset="0"/>
                <a:cs typeface="Arial" pitchFamily="34" charset="0"/>
              </a:rPr>
            </a:br>
            <a:r>
              <a:rPr kumimoji="0" lang="en-US" sz="1400" b="0" i="0" u="none" strike="noStrike" cap="none" normalizeH="0" baseline="0" smtClean="0">
                <a:ln>
                  <a:noFill/>
                </a:ln>
                <a:solidFill>
                  <a:srgbClr val="000000"/>
                </a:solidFill>
                <a:effectLst/>
                <a:latin typeface="Arial" pitchFamily="34" charset="0"/>
                <a:cs typeface="Arial" pitchFamily="34" charset="0"/>
              </a:rPr>
              <a:t>heights </a:t>
            </a:r>
            <a:br>
              <a:rPr kumimoji="0" lang="en-US" sz="1400" b="0" i="0" u="none" strike="noStrike" cap="none" normalizeH="0" baseline="0" smtClean="0">
                <a:ln>
                  <a:noFill/>
                </a:ln>
                <a:solidFill>
                  <a:srgbClr val="000000"/>
                </a:solidFill>
                <a:effectLst/>
                <a:latin typeface="Arial" pitchFamily="34" charset="0"/>
                <a:cs typeface="Arial" pitchFamily="34" charset="0"/>
              </a:rPr>
            </a:br>
            <a:r>
              <a:rPr kumimoji="0" lang="en-US" sz="1400" b="0" i="0" u="none" strike="noStrike" cap="none" normalizeH="0" baseline="0" smtClean="0">
                <a:ln>
                  <a:noFill/>
                </a:ln>
                <a:solidFill>
                  <a:srgbClr val="000000"/>
                </a:solidFill>
                <a:effectLst/>
                <a:latin typeface="Arial" pitchFamily="34" charset="0"/>
                <a:cs typeface="Arial" pitchFamily="34" charset="0"/>
              </a:rPr>
              <a:t>and </a:t>
            </a:r>
            <a:br>
              <a:rPr kumimoji="0" lang="en-US" sz="1400" b="0" i="0" u="none" strike="noStrike" cap="none" normalizeH="0" baseline="0" smtClean="0">
                <a:ln>
                  <a:noFill/>
                </a:ln>
                <a:solidFill>
                  <a:srgbClr val="000000"/>
                </a:solidFill>
                <a:effectLst/>
                <a:latin typeface="Arial" pitchFamily="34" charset="0"/>
                <a:cs typeface="Arial" pitchFamily="34" charset="0"/>
              </a:rPr>
            </a:br>
            <a:r>
              <a:rPr kumimoji="0" lang="en-US" sz="1400" b="0" i="0" u="none" strike="noStrike" cap="none" normalizeH="0" baseline="0" smtClean="0">
                <a:ln>
                  <a:noFill/>
                </a:ln>
                <a:solidFill>
                  <a:srgbClr val="000000"/>
                </a:solidFill>
                <a:effectLst/>
                <a:latin typeface="Arial" pitchFamily="34" charset="0"/>
                <a:cs typeface="Arial" pitchFamily="34" charset="0"/>
              </a:rPr>
              <a:t>winds </a:t>
            </a:r>
            <a:br>
              <a:rPr kumimoji="0" lang="en-US" sz="1400" b="0" i="0" u="none" strike="noStrike" cap="none" normalizeH="0" baseline="0" smtClean="0">
                <a:ln>
                  <a:noFill/>
                </a:ln>
                <a:solidFill>
                  <a:srgbClr val="000000"/>
                </a:solidFill>
                <a:effectLst/>
                <a:latin typeface="Arial" pitchFamily="34" charset="0"/>
                <a:cs typeface="Arial" pitchFamily="34" charset="0"/>
              </a:rPr>
            </a:br>
            <a:r>
              <a:rPr kumimoji="0" lang="en-US" sz="1400" b="0" i="0" u="none" strike="noStrike" cap="none" normalizeH="0" baseline="0" smtClean="0">
                <a:ln>
                  <a:noFill/>
                </a:ln>
                <a:solidFill>
                  <a:srgbClr val="000000"/>
                </a:solidFill>
                <a:effectLst/>
                <a:latin typeface="Arial" pitchFamily="34" charset="0"/>
                <a:cs typeface="Arial" pitchFamily="34" charset="0"/>
              </a:rPr>
              <a:t>associated </a:t>
            </a:r>
            <a:br>
              <a:rPr kumimoji="0" lang="en-US" sz="1400" b="0" i="0" u="none" strike="noStrike" cap="none" normalizeH="0" baseline="0" smtClean="0">
                <a:ln>
                  <a:noFill/>
                </a:ln>
                <a:solidFill>
                  <a:srgbClr val="000000"/>
                </a:solidFill>
                <a:effectLst/>
                <a:latin typeface="Arial" pitchFamily="34" charset="0"/>
                <a:cs typeface="Arial" pitchFamily="34" charset="0"/>
              </a:rPr>
            </a:br>
            <a:r>
              <a:rPr kumimoji="0" lang="en-US" sz="1400" b="0" i="0" u="none" strike="noStrike" cap="none" normalizeH="0" baseline="0" smtClean="0">
                <a:ln>
                  <a:noFill/>
                </a:ln>
                <a:solidFill>
                  <a:srgbClr val="000000"/>
                </a:solidFill>
                <a:effectLst/>
                <a:latin typeface="Arial" pitchFamily="34" charset="0"/>
                <a:cs typeface="Arial" pitchFamily="34" charset="0"/>
              </a:rPr>
              <a:t>with </a:t>
            </a:r>
            <a:br>
              <a:rPr kumimoji="0" lang="en-US" sz="1400" b="0" i="0" u="none" strike="noStrike" cap="none" normalizeH="0" baseline="0" smtClean="0">
                <a:ln>
                  <a:noFill/>
                </a:ln>
                <a:solidFill>
                  <a:srgbClr val="000000"/>
                </a:solidFill>
                <a:effectLst/>
                <a:latin typeface="Arial" pitchFamily="34" charset="0"/>
                <a:cs typeface="Arial" pitchFamily="34" charset="0"/>
              </a:rPr>
            </a:br>
            <a:r>
              <a:rPr kumimoji="0" lang="en-US" sz="1400" b="0" i="0" u="none" strike="noStrike" cap="none" normalizeH="0" baseline="0" smtClean="0">
                <a:ln>
                  <a:noFill/>
                </a:ln>
                <a:solidFill>
                  <a:srgbClr val="000000"/>
                </a:solidFill>
                <a:effectLst/>
                <a:latin typeface="Arial" pitchFamily="34" charset="0"/>
                <a:cs typeface="Arial" pitchFamily="34" charset="0"/>
              </a:rPr>
              <a:t>the </a:t>
            </a:r>
            <a:br>
              <a:rPr kumimoji="0" lang="en-US" sz="1400" b="0" i="0" u="none" strike="noStrike" cap="none" normalizeH="0" baseline="0" smtClean="0">
                <a:ln>
                  <a:noFill/>
                </a:ln>
                <a:solidFill>
                  <a:srgbClr val="000000"/>
                </a:solidFill>
                <a:effectLst/>
                <a:latin typeface="Arial" pitchFamily="34" charset="0"/>
                <a:cs typeface="Arial" pitchFamily="34" charset="0"/>
              </a:rPr>
            </a:br>
            <a:r>
              <a:rPr kumimoji="0" lang="en-US" sz="1400" b="0" i="0" u="none" strike="noStrike" cap="none" normalizeH="0" baseline="0" smtClean="0">
                <a:ln>
                  <a:noFill/>
                </a:ln>
                <a:solidFill>
                  <a:srgbClr val="000000"/>
                </a:solidFill>
                <a:effectLst/>
                <a:latin typeface="Arial" pitchFamily="34" charset="0"/>
                <a:cs typeface="Arial" pitchFamily="34" charset="0"/>
              </a:rPr>
              <a:t>Madden-Julian </a:t>
            </a:r>
            <a:br>
              <a:rPr kumimoji="0" lang="en-US" sz="1400" b="0" i="0" u="none" strike="noStrike" cap="none" normalizeH="0" baseline="0" smtClean="0">
                <a:ln>
                  <a:noFill/>
                </a:ln>
                <a:solidFill>
                  <a:srgbClr val="000000"/>
                </a:solidFill>
                <a:effectLst/>
                <a:latin typeface="Arial" pitchFamily="34" charset="0"/>
                <a:cs typeface="Arial" pitchFamily="34" charset="0"/>
              </a:rPr>
            </a:br>
            <a:r>
              <a:rPr kumimoji="0" lang="en-US" sz="1400" b="0" i="0" u="none" strike="noStrike" cap="none" normalizeH="0" baseline="0" smtClean="0">
                <a:ln>
                  <a:noFill/>
                </a:ln>
                <a:solidFill>
                  <a:srgbClr val="000000"/>
                </a:solidFill>
                <a:effectLst/>
                <a:latin typeface="Arial" pitchFamily="34" charset="0"/>
                <a:cs typeface="Arial" pitchFamily="34" charset="0"/>
              </a:rPr>
              <a:t>Oscillation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3084"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63675" y="6923088"/>
            <a:ext cx="4943475" cy="4510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3085" name="Picture 13" descr="cid:192d13ad-5740-4cbb-8f15-ecce23fac781@namprd04.prod.outlook.com"/>
          <p:cNvPicPr>
            <a:picLocks noChangeAspect="1" noChangeArrowheads="1"/>
          </p:cNvPicPr>
          <p:nvPr/>
        </p:nvPicPr>
        <p:blipFill>
          <a:blip r:embed="rId8" r:link="rId9" cstate="print">
            <a:extLst>
              <a:ext uri="{28A0092B-C50C-407E-A947-70E740481C1C}">
                <a14:useLocalDpi xmlns:a14="http://schemas.microsoft.com/office/drawing/2010/main" val="0"/>
              </a:ext>
            </a:extLst>
          </a:blip>
          <a:srcRect l="12552" r="24638"/>
          <a:stretch>
            <a:fillRect/>
          </a:stretch>
        </p:blipFill>
        <p:spPr bwMode="auto">
          <a:xfrm>
            <a:off x="5259388" y="14743113"/>
            <a:ext cx="1716087" cy="364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3086" name="Picture 14" descr="cid:9f6754b8-d4ea-4185-9c5e-fa4abed26ed7@namprd04.prod.outlook.com"/>
          <p:cNvPicPr>
            <a:picLocks noChangeAspect="1" noChangeArrowheads="1"/>
          </p:cNvPicPr>
          <p:nvPr/>
        </p:nvPicPr>
        <p:blipFill>
          <a:blip r:embed="rId10" r:link="rId11" cstate="print">
            <a:extLst>
              <a:ext uri="{28A0092B-C50C-407E-A947-70E740481C1C}">
                <a14:useLocalDpi xmlns:a14="http://schemas.microsoft.com/office/drawing/2010/main" val="0"/>
              </a:ext>
            </a:extLst>
          </a:blip>
          <a:srcRect l="10291"/>
          <a:stretch>
            <a:fillRect/>
          </a:stretch>
        </p:blipFill>
        <p:spPr bwMode="auto">
          <a:xfrm>
            <a:off x="1393825" y="13166725"/>
            <a:ext cx="4095750" cy="342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3087" name="Picture 15"/>
          <p:cNvPicPr>
            <a:picLocks noChangeAspect="1" noChangeArrowheads="1"/>
          </p:cNvPicPr>
          <p:nvPr/>
        </p:nvPicPr>
        <p:blipFill>
          <a:blip r:embed="rId12" cstate="print">
            <a:extLst>
              <a:ext uri="{28A0092B-C50C-407E-A947-70E740481C1C}">
                <a14:useLocalDpi xmlns:a14="http://schemas.microsoft.com/office/drawing/2010/main" val="0"/>
              </a:ext>
            </a:extLst>
          </a:blip>
          <a:srcRect r="10933"/>
          <a:stretch>
            <a:fillRect/>
          </a:stretch>
        </p:blipFill>
        <p:spPr bwMode="auto">
          <a:xfrm>
            <a:off x="7213600" y="6958013"/>
            <a:ext cx="4513263" cy="3902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10" name="Text Box 16"/>
          <p:cNvSpPr txBox="1">
            <a:spLocks noChangeArrowheads="1"/>
          </p:cNvSpPr>
          <p:nvPr/>
        </p:nvSpPr>
        <p:spPr bwMode="auto">
          <a:xfrm>
            <a:off x="1398588" y="16702088"/>
            <a:ext cx="3702050" cy="1631950"/>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83FF7C"/>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cs typeface="Arial" pitchFamily="34" charset="0"/>
              </a:rPr>
              <a:t/>
            </a:r>
            <a:br>
              <a:rPr kumimoji="0" lang="en-US" sz="1400" b="0" i="0" u="none" strike="noStrike" cap="none" normalizeH="0" baseline="0" smtClean="0">
                <a:ln>
                  <a:noFill/>
                </a:ln>
                <a:solidFill>
                  <a:schemeClr val="tx1"/>
                </a:solidFill>
                <a:effectLst/>
                <a:latin typeface="Arial" pitchFamily="34" charset="0"/>
                <a:cs typeface="Arial" pitchFamily="34" charset="0"/>
              </a:rPr>
            </a:br>
            <a:r>
              <a:rPr kumimoji="0" lang="en-US" sz="1400" b="0" i="0" u="none" strike="noStrike" cap="none" normalizeH="0" baseline="0" smtClean="0">
                <a:ln>
                  <a:noFill/>
                </a:ln>
                <a:solidFill>
                  <a:schemeClr val="tx1"/>
                </a:solidFill>
                <a:effectLst/>
                <a:latin typeface="Arial" pitchFamily="34" charset="0"/>
                <a:cs typeface="Arial" pitchFamily="34" charset="0"/>
              </a:rPr>
              <a:t/>
            </a:r>
            <a:br>
              <a:rPr kumimoji="0" lang="en-US" sz="1400" b="0" i="0" u="none" strike="noStrike" cap="none" normalizeH="0" baseline="0" smtClean="0">
                <a:ln>
                  <a:noFill/>
                </a:ln>
                <a:solidFill>
                  <a:schemeClr val="tx1"/>
                </a:solidFill>
                <a:effectLst/>
                <a:latin typeface="Arial" pitchFamily="34" charset="0"/>
                <a:cs typeface="Arial" pitchFamily="34" charset="0"/>
              </a:rPr>
            </a:b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 name="Text Box 17"/>
          <p:cNvSpPr txBox="1">
            <a:spLocks noChangeArrowheads="1"/>
          </p:cNvSpPr>
          <p:nvPr/>
        </p:nvSpPr>
        <p:spPr bwMode="auto">
          <a:xfrm>
            <a:off x="1412875" y="11558588"/>
            <a:ext cx="5048250" cy="1327150"/>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83FF7C"/>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cs typeface="Arial" pitchFamily="34" charset="0"/>
              </a:rPr>
              <a:t/>
            </a:r>
            <a:br>
              <a:rPr kumimoji="0" lang="en-US" sz="1400" b="0" i="0" u="none" strike="noStrike" cap="none" normalizeH="0" baseline="0" smtClean="0">
                <a:ln>
                  <a:noFill/>
                </a:ln>
                <a:solidFill>
                  <a:schemeClr val="tx1"/>
                </a:solidFill>
                <a:effectLst/>
                <a:latin typeface="Arial" pitchFamily="34" charset="0"/>
                <a:cs typeface="Arial" pitchFamily="34" charset="0"/>
              </a:rPr>
            </a:br>
            <a:r>
              <a:rPr kumimoji="0" lang="en-US" sz="1400" b="0" i="0" u="none" strike="noStrike" cap="none" normalizeH="0" baseline="0" smtClean="0">
                <a:ln>
                  <a:noFill/>
                </a:ln>
                <a:solidFill>
                  <a:schemeClr val="tx1"/>
                </a:solidFill>
                <a:effectLst/>
                <a:latin typeface="Arial" pitchFamily="34" charset="0"/>
                <a:cs typeface="Arial" pitchFamily="34" charset="0"/>
              </a:rPr>
              <a:t/>
            </a:r>
            <a:br>
              <a:rPr kumimoji="0" lang="en-US" sz="1400" b="0" i="0" u="none" strike="noStrike" cap="none" normalizeH="0" baseline="0" smtClean="0">
                <a:ln>
                  <a:noFill/>
                </a:ln>
                <a:solidFill>
                  <a:schemeClr val="tx1"/>
                </a:solidFill>
                <a:effectLst/>
                <a:latin typeface="Arial" pitchFamily="34" charset="0"/>
                <a:cs typeface="Arial" pitchFamily="34" charset="0"/>
              </a:rPr>
            </a:b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 name="Text Box 18"/>
          <p:cNvSpPr txBox="1">
            <a:spLocks noChangeArrowheads="1"/>
          </p:cNvSpPr>
          <p:nvPr/>
        </p:nvSpPr>
        <p:spPr bwMode="auto">
          <a:xfrm>
            <a:off x="11845925" y="6991350"/>
            <a:ext cx="2762250" cy="3829050"/>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83FF7C"/>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cs typeface="Arial" pitchFamily="34" charset="0"/>
              </a:rPr>
              <a:t/>
            </a:r>
            <a:br>
              <a:rPr kumimoji="0" lang="en-US" sz="1400" b="0" i="0" u="none" strike="noStrike" cap="none" normalizeH="0" baseline="0" smtClean="0">
                <a:ln>
                  <a:noFill/>
                </a:ln>
                <a:solidFill>
                  <a:schemeClr val="tx1"/>
                </a:solidFill>
                <a:effectLst/>
                <a:latin typeface="Arial" pitchFamily="34" charset="0"/>
                <a:cs typeface="Arial" pitchFamily="34" charset="0"/>
              </a:rPr>
            </a:br>
            <a:r>
              <a:rPr kumimoji="0" lang="en-US" sz="1400" b="0" i="0" u="none" strike="noStrike" cap="none" normalizeH="0" baseline="0" smtClean="0">
                <a:ln>
                  <a:noFill/>
                </a:ln>
                <a:solidFill>
                  <a:schemeClr val="tx1"/>
                </a:solidFill>
                <a:effectLst/>
                <a:latin typeface="Arial" pitchFamily="34" charset="0"/>
                <a:cs typeface="Arial" pitchFamily="34" charset="0"/>
              </a:rPr>
              <a:t/>
            </a:r>
            <a:br>
              <a:rPr kumimoji="0" lang="en-US" sz="1400" b="0" i="0" u="none" strike="noStrike" cap="none" normalizeH="0" baseline="0" smtClean="0">
                <a:ln>
                  <a:noFill/>
                </a:ln>
                <a:solidFill>
                  <a:schemeClr val="tx1"/>
                </a:solidFill>
                <a:effectLst/>
                <a:latin typeface="Arial" pitchFamily="34" charset="0"/>
                <a:cs typeface="Arial" pitchFamily="34" charset="0"/>
              </a:rPr>
            </a:b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0107798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Box 29"/>
          <p:cNvSpPr txBox="1">
            <a:spLocks noChangeArrowheads="1"/>
          </p:cNvSpPr>
          <p:nvPr/>
        </p:nvSpPr>
        <p:spPr bwMode="auto">
          <a:xfrm>
            <a:off x="1441450" y="4162425"/>
            <a:ext cx="13188950" cy="3257550"/>
          </a:xfrm>
          <a:prstGeom prst="rect">
            <a:avLst/>
          </a:prstGeom>
          <a:solidFill>
            <a:srgbClr val="660066"/>
          </a:solidFill>
          <a:ln w="12700" algn="in">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0" name="Text Box 30"/>
          <p:cNvSpPr txBox="1">
            <a:spLocks noChangeArrowheads="1"/>
          </p:cNvSpPr>
          <p:nvPr/>
        </p:nvSpPr>
        <p:spPr bwMode="auto">
          <a:xfrm>
            <a:off x="1441450" y="1454150"/>
            <a:ext cx="13188950" cy="1222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1" name="Text Box 31"/>
          <p:cNvSpPr txBox="1">
            <a:spLocks noChangeArrowheads="1"/>
          </p:cNvSpPr>
          <p:nvPr/>
        </p:nvSpPr>
        <p:spPr bwMode="auto">
          <a:xfrm>
            <a:off x="1441450" y="2905125"/>
            <a:ext cx="1318895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rgbClr val="000000"/>
              </a:solidFill>
              <a:effectLst/>
              <a:latin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2" name="Text Box 32"/>
          <p:cNvSpPr txBox="1">
            <a:spLocks noChangeArrowheads="1"/>
          </p:cNvSpPr>
          <p:nvPr/>
        </p:nvSpPr>
        <p:spPr bwMode="auto">
          <a:xfrm>
            <a:off x="1441450" y="19021425"/>
            <a:ext cx="13188950" cy="6581775"/>
          </a:xfrm>
          <a:prstGeom prst="rect">
            <a:avLst/>
          </a:prstGeom>
          <a:solidFill>
            <a:srgbClr val="660066"/>
          </a:soli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47625" tIns="0" rIns="47625" bIns="47625" numCol="1" anchor="t" anchorCtr="0" compatLnSpc="1">
            <a:prstTxWarp prst="textNoShape">
              <a:avLst/>
            </a:prstTxWarp>
          </a:bodyPr>
          <a:lstStyle/>
          <a:p>
            <a:pPr marL="0" marR="476250" lvl="0" indent="0" algn="l" defTabSz="914400" rtl="0" eaLnBrk="1" fontAlgn="base" latinLnBrk="0" hangingPunct="1">
              <a:lnSpc>
                <a:spcPct val="100000"/>
              </a:lnSpc>
              <a:spcBef>
                <a:spcPts val="750"/>
              </a:spcBef>
              <a:spcAft>
                <a:spcPts val="750"/>
              </a:spcAft>
              <a:buClrTx/>
              <a:buSzTx/>
              <a:buFontTx/>
              <a:buNone/>
              <a:tabLst/>
            </a:pPr>
            <a:endParaRPr kumimoji="0" lang="en-US" sz="1600" b="1" i="0" u="none" strike="noStrike" cap="none" normalizeH="0" baseline="0" smtClean="0">
              <a:ln>
                <a:noFill/>
              </a:ln>
              <a:solidFill>
                <a:srgbClr val="000000"/>
              </a:solidFill>
              <a:effectLst/>
              <a:latin typeface="Arial" pitchFamily="34" charset="0"/>
              <a:cs typeface="Arial" pitchFamily="34" charset="0"/>
            </a:endParaRPr>
          </a:p>
          <a:p>
            <a:pPr marL="0" marR="476250" lvl="0" indent="0" algn="l" defTabSz="914400" rtl="0" eaLnBrk="1" fontAlgn="base" latinLnBrk="0" hangingPunct="1">
              <a:lnSpc>
                <a:spcPct val="100000"/>
              </a:lnSpc>
              <a:spcBef>
                <a:spcPts val="750"/>
              </a:spcBef>
              <a:spcAft>
                <a:spcPts val="750"/>
              </a:spcAft>
              <a:buClrTx/>
              <a:buSzTx/>
              <a:buFontTx/>
              <a:buNone/>
              <a:tabLst/>
            </a:pPr>
            <a:endParaRPr kumimoji="0" lang="en-US" sz="1600" b="1" i="0" u="none" strike="noStrike" cap="none" normalizeH="0" baseline="0" smtClean="0">
              <a:ln>
                <a:noFill/>
              </a:ln>
              <a:solidFill>
                <a:srgbClr val="000000"/>
              </a:solidFill>
              <a:effectLst/>
              <a:latin typeface="Arial" pitchFamily="34" charset="0"/>
              <a:cs typeface="Arial" pitchFamily="34" charset="0"/>
            </a:endParaRPr>
          </a:p>
          <a:p>
            <a:pPr marL="0" marR="476250" lvl="0" indent="0" algn="l" defTabSz="914400" rtl="0" eaLnBrk="1" fontAlgn="base" latinLnBrk="0" hangingPunct="1">
              <a:lnSpc>
                <a:spcPct val="100000"/>
              </a:lnSpc>
              <a:spcBef>
                <a:spcPts val="750"/>
              </a:spcBef>
              <a:spcAft>
                <a:spcPts val="750"/>
              </a:spcAft>
              <a:buClrTx/>
              <a:buSzTx/>
              <a:buFontTx/>
              <a:buNone/>
              <a:tabLst/>
            </a:pPr>
            <a:endParaRPr kumimoji="0" lang="en-US" sz="1600" b="1" i="0" u="none" strike="noStrike" cap="none" normalizeH="0" baseline="0" smtClean="0">
              <a:ln>
                <a:noFill/>
              </a:ln>
              <a:solidFill>
                <a:srgbClr val="000000"/>
              </a:solidFill>
              <a:effectLst/>
              <a:latin typeface="Arial" pitchFamily="34" charset="0"/>
              <a:cs typeface="Arial" pitchFamily="34" charset="0"/>
            </a:endParaRPr>
          </a:p>
          <a:p>
            <a:pPr marL="0" marR="476250" lvl="0" indent="0" algn="l" defTabSz="914400" rtl="0" eaLnBrk="1" fontAlgn="base" latinLnBrk="0" hangingPunct="1">
              <a:lnSpc>
                <a:spcPct val="100000"/>
              </a:lnSpc>
              <a:spcBef>
                <a:spcPts val="750"/>
              </a:spcBef>
              <a:spcAft>
                <a:spcPts val="750"/>
              </a:spcAft>
              <a:buClrTx/>
              <a:buSzTx/>
              <a:buFontTx/>
              <a:buNone/>
              <a:tabLst/>
            </a:pPr>
            <a:endParaRPr kumimoji="0" lang="en-US" sz="1600" b="1" i="0" u="none" strike="noStrike" cap="none" normalizeH="0" baseline="0" smtClean="0">
              <a:ln>
                <a:noFill/>
              </a:ln>
              <a:solidFill>
                <a:srgbClr val="000000"/>
              </a:solidFill>
              <a:effectLst/>
              <a:latin typeface="Arial" pitchFamily="34" charset="0"/>
              <a:cs typeface="Arial" pitchFamily="34" charset="0"/>
            </a:endParaRPr>
          </a:p>
          <a:p>
            <a:pPr marL="0" marR="476250" lvl="0" indent="0" algn="l" defTabSz="914400" rtl="0" eaLnBrk="1" fontAlgn="base" latinLnBrk="0" hangingPunct="1">
              <a:lnSpc>
                <a:spcPct val="100000"/>
              </a:lnSpc>
              <a:spcBef>
                <a:spcPts val="750"/>
              </a:spcBef>
              <a:spcAft>
                <a:spcPts val="750"/>
              </a:spcAft>
              <a:buClrTx/>
              <a:buSzTx/>
              <a:buFontTx/>
              <a:buNone/>
              <a:tabLst/>
            </a:pPr>
            <a:r>
              <a:rPr kumimoji="0" lang="en-US" sz="1600" b="1" i="0" u="none" strike="noStrike" cap="none" normalizeH="0" baseline="0" smtClean="0">
                <a:ln>
                  <a:noFill/>
                </a:ln>
                <a:solidFill>
                  <a:srgbClr val="FFFFFF"/>
                </a:solidFill>
                <a:effectLst/>
                <a:latin typeface="Arial" pitchFamily="34" charset="0"/>
                <a:cs typeface="Arial" pitchFamily="34" charset="0"/>
              </a:rPr>
              <a:t/>
            </a:r>
            <a:br>
              <a:rPr kumimoji="0" lang="en-US" sz="1600" b="1" i="0" u="none" strike="noStrike" cap="none" normalizeH="0" baseline="0" smtClean="0">
                <a:ln>
                  <a:noFill/>
                </a:ln>
                <a:solidFill>
                  <a:srgbClr val="FFFFFF"/>
                </a:solidFill>
                <a:effectLst/>
                <a:latin typeface="Arial" pitchFamily="34" charset="0"/>
                <a:cs typeface="Arial" pitchFamily="34" charset="0"/>
              </a:rPr>
            </a:br>
            <a:r>
              <a:rPr kumimoji="0" lang="en-US" sz="1600" b="1" i="0" u="sng" strike="noStrike" cap="none" normalizeH="0" baseline="0" smtClean="0">
                <a:ln>
                  <a:noFill/>
                </a:ln>
                <a:solidFill>
                  <a:srgbClr val="FFFFFF"/>
                </a:solidFill>
                <a:effectLst/>
                <a:latin typeface="Arial" pitchFamily="34" charset="0"/>
                <a:cs typeface="Arial" pitchFamily="34" charset="0"/>
              </a:rPr>
              <a:t>Strategic Location</a:t>
            </a:r>
            <a:r>
              <a:rPr kumimoji="0" lang="en-US" sz="1600" b="1" i="0" u="none" strike="noStrike" cap="none" normalizeH="0" baseline="0" smtClean="0">
                <a:ln>
                  <a:noFill/>
                </a:ln>
                <a:solidFill>
                  <a:srgbClr val="FFFFFF"/>
                </a:solidFill>
                <a:effectLst/>
                <a:latin typeface="Arial" pitchFamily="34" charset="0"/>
                <a:cs typeface="Arial" pitchFamily="34" charset="0"/>
              </a:rPr>
              <a:t>:  </a:t>
            </a:r>
            <a:r>
              <a:rPr kumimoji="0" lang="en-US" sz="1600" b="0" i="0" u="none" strike="noStrike" cap="none" normalizeH="0" baseline="0" smtClean="0">
                <a:ln>
                  <a:noFill/>
                </a:ln>
                <a:solidFill>
                  <a:srgbClr val="FFFFFF"/>
                </a:solidFill>
                <a:effectLst/>
                <a:latin typeface="Arial" pitchFamily="34" charset="0"/>
                <a:cs typeface="Arial" pitchFamily="34" charset="0"/>
              </a:rPr>
              <a:t>The University at Albany enjoys a strategic location in the City of Albany. The capital of the State of New York offers something for everyone, the center of a region remarkable for its natural and cultural resources.</a:t>
            </a:r>
          </a:p>
          <a:p>
            <a:pPr marL="0" marR="476250" lvl="0" indent="0" algn="l" defTabSz="914400" rtl="0" eaLnBrk="1" fontAlgn="base" latinLnBrk="0" hangingPunct="1">
              <a:lnSpc>
                <a:spcPct val="100000"/>
              </a:lnSpc>
              <a:spcBef>
                <a:spcPts val="750"/>
              </a:spcBef>
              <a:spcAft>
                <a:spcPts val="750"/>
              </a:spcAft>
              <a:buClrTx/>
              <a:buSzTx/>
              <a:buFontTx/>
              <a:buNone/>
              <a:tabLst/>
            </a:pPr>
            <a:r>
              <a:rPr kumimoji="0" lang="en-US" sz="1600" b="0" i="0" u="none" strike="noStrike" cap="none" normalizeH="0" baseline="0" smtClean="0">
                <a:ln>
                  <a:noFill/>
                </a:ln>
                <a:solidFill>
                  <a:srgbClr val="FFFFFF"/>
                </a:solidFill>
                <a:effectLst/>
                <a:latin typeface="Arial" pitchFamily="34" charset="0"/>
                <a:cs typeface="Arial" pitchFamily="34" charset="0"/>
              </a:rPr>
              <a:t>The Capital Region includes the cities of Albany, Schenectady and Troy, and has a population of approximately 875,000. Within a short </a:t>
            </a:r>
            <a:br>
              <a:rPr kumimoji="0" lang="en-US" sz="1600" b="0" i="0" u="none" strike="noStrike" cap="none" normalizeH="0" baseline="0" smtClean="0">
                <a:ln>
                  <a:noFill/>
                </a:ln>
                <a:solidFill>
                  <a:srgbClr val="FFFFFF"/>
                </a:solidFill>
                <a:effectLst/>
                <a:latin typeface="Arial" pitchFamily="34" charset="0"/>
                <a:cs typeface="Arial" pitchFamily="34" charset="0"/>
              </a:rPr>
            </a:br>
            <a:r>
              <a:rPr kumimoji="0" lang="en-US" sz="1600" b="0" i="0" u="none" strike="noStrike" cap="none" normalizeH="0" baseline="0" smtClean="0">
                <a:ln>
                  <a:noFill/>
                </a:ln>
                <a:solidFill>
                  <a:srgbClr val="FFFFFF"/>
                </a:solidFill>
                <a:effectLst/>
                <a:latin typeface="Arial" pitchFamily="34" charset="0"/>
                <a:cs typeface="Arial" pitchFamily="34" charset="0"/>
              </a:rPr>
              <a:t>distance are the Berkshires, the Catskills and the Adirondacks, the largest wilderness area east of the Mississippi River.</a:t>
            </a:r>
          </a:p>
          <a:p>
            <a:pPr marL="0" marR="476250" lvl="0" indent="0" algn="l" defTabSz="914400" rtl="0" eaLnBrk="1" fontAlgn="base" latinLnBrk="0" hangingPunct="1">
              <a:lnSpc>
                <a:spcPct val="100000"/>
              </a:lnSpc>
              <a:spcBef>
                <a:spcPts val="750"/>
              </a:spcBef>
              <a:spcAft>
                <a:spcPts val="750"/>
              </a:spcAft>
              <a:buClrTx/>
              <a:buSzTx/>
              <a:buFontTx/>
              <a:buNone/>
              <a:tabLst/>
            </a:pPr>
            <a:r>
              <a:rPr kumimoji="0" lang="en-US" sz="1600" b="1" i="0" u="sng" strike="noStrike" cap="none" normalizeH="0" baseline="0" smtClean="0">
                <a:ln>
                  <a:noFill/>
                </a:ln>
                <a:solidFill>
                  <a:srgbClr val="FFFFFF"/>
                </a:solidFill>
                <a:effectLst/>
                <a:latin typeface="Arial" pitchFamily="34" charset="0"/>
                <a:cs typeface="Arial" pitchFamily="34" charset="0"/>
              </a:rPr>
              <a:t>Recreation</a:t>
            </a:r>
            <a:r>
              <a:rPr kumimoji="0" lang="en-US" sz="1600" b="1" i="0" u="none" strike="noStrike" cap="none" normalizeH="0" baseline="0" smtClean="0">
                <a:ln>
                  <a:noFill/>
                </a:ln>
                <a:solidFill>
                  <a:srgbClr val="FFFFFF"/>
                </a:solidFill>
                <a:effectLst/>
                <a:latin typeface="Arial" pitchFamily="34" charset="0"/>
                <a:cs typeface="Arial" pitchFamily="34" charset="0"/>
              </a:rPr>
              <a:t>:  </a:t>
            </a:r>
            <a:r>
              <a:rPr kumimoji="0" lang="en-US" sz="1600" b="0" i="0" u="none" strike="noStrike" cap="none" normalizeH="0" baseline="0" smtClean="0">
                <a:ln>
                  <a:noFill/>
                </a:ln>
                <a:solidFill>
                  <a:srgbClr val="FFFFFF"/>
                </a:solidFill>
                <a:effectLst/>
                <a:latin typeface="Arial" pitchFamily="34" charset="0"/>
                <a:cs typeface="Arial" pitchFamily="34" charset="0"/>
              </a:rPr>
              <a:t>Major ski areas such as Killington, Gore, Hunter, Bromley, Stratton and Mt. Snow are within easy commuting distance.</a:t>
            </a:r>
            <a:br>
              <a:rPr kumimoji="0" lang="en-US" sz="1600" b="0" i="0" u="none" strike="noStrike" cap="none" normalizeH="0" baseline="0" smtClean="0">
                <a:ln>
                  <a:noFill/>
                </a:ln>
                <a:solidFill>
                  <a:srgbClr val="FFFFFF"/>
                </a:solidFill>
                <a:effectLst/>
                <a:latin typeface="Arial" pitchFamily="34" charset="0"/>
                <a:cs typeface="Arial" pitchFamily="34" charset="0"/>
              </a:rPr>
            </a:br>
            <a:r>
              <a:rPr kumimoji="0" lang="en-US" sz="1600" b="0" i="0" u="none" strike="noStrike" cap="none" normalizeH="0" baseline="0" smtClean="0">
                <a:ln>
                  <a:noFill/>
                </a:ln>
                <a:solidFill>
                  <a:srgbClr val="FFFFFF"/>
                </a:solidFill>
                <a:effectLst/>
                <a:latin typeface="Arial" pitchFamily="34" charset="0"/>
                <a:cs typeface="Arial" pitchFamily="34" charset="0"/>
              </a:rPr>
              <a:t>Saratoga Springs, 25 miles to the north, is internationally known as a sports, concert, and cultural center, and features outstanding </a:t>
            </a:r>
            <a:br>
              <a:rPr kumimoji="0" lang="en-US" sz="1600" b="0" i="0" u="none" strike="noStrike" cap="none" normalizeH="0" baseline="0" smtClean="0">
                <a:ln>
                  <a:noFill/>
                </a:ln>
                <a:solidFill>
                  <a:srgbClr val="FFFFFF"/>
                </a:solidFill>
                <a:effectLst/>
                <a:latin typeface="Arial" pitchFamily="34" charset="0"/>
                <a:cs typeface="Arial" pitchFamily="34" charset="0"/>
              </a:rPr>
            </a:br>
            <a:r>
              <a:rPr kumimoji="0" lang="en-US" sz="1600" b="0" i="0" u="none" strike="noStrike" cap="none" normalizeH="0" baseline="0" smtClean="0">
                <a:ln>
                  <a:noFill/>
                </a:ln>
                <a:solidFill>
                  <a:srgbClr val="FFFFFF"/>
                </a:solidFill>
                <a:effectLst/>
                <a:latin typeface="Arial" pitchFamily="34" charset="0"/>
                <a:cs typeface="Arial" pitchFamily="34" charset="0"/>
              </a:rPr>
              <a:t>thoroughbred and harness racing at Saratoga Race Track.</a:t>
            </a:r>
          </a:p>
          <a:p>
            <a:pPr marL="0" marR="476250" lvl="0" indent="0" algn="l" defTabSz="914400" rtl="0" eaLnBrk="1" fontAlgn="base" latinLnBrk="0" hangingPunct="1">
              <a:lnSpc>
                <a:spcPct val="100000"/>
              </a:lnSpc>
              <a:spcBef>
                <a:spcPts val="750"/>
              </a:spcBef>
              <a:spcAft>
                <a:spcPts val="750"/>
              </a:spcAft>
              <a:buClrTx/>
              <a:buSzTx/>
              <a:buFontTx/>
              <a:buNone/>
              <a:tabLst/>
            </a:pPr>
            <a:r>
              <a:rPr kumimoji="0" lang="en-US" sz="1600" b="1" i="0" u="sng" strike="noStrike" cap="none" normalizeH="0" baseline="0" smtClean="0">
                <a:ln>
                  <a:noFill/>
                </a:ln>
                <a:solidFill>
                  <a:srgbClr val="FFFFFF"/>
                </a:solidFill>
                <a:effectLst/>
                <a:latin typeface="Arial" pitchFamily="34" charset="0"/>
                <a:cs typeface="Arial" pitchFamily="34" charset="0"/>
              </a:rPr>
              <a:t>Within Reach</a:t>
            </a:r>
            <a:r>
              <a:rPr kumimoji="0" lang="en-US" sz="1600" b="1" i="0" u="none" strike="noStrike" cap="none" normalizeH="0" baseline="0" smtClean="0">
                <a:ln>
                  <a:noFill/>
                </a:ln>
                <a:solidFill>
                  <a:srgbClr val="FFFFFF"/>
                </a:solidFill>
                <a:effectLst/>
                <a:latin typeface="Arial" pitchFamily="34" charset="0"/>
                <a:cs typeface="Arial" pitchFamily="34" charset="0"/>
              </a:rPr>
              <a:t>:</a:t>
            </a:r>
            <a:r>
              <a:rPr kumimoji="0" lang="en-US" sz="1600" b="0" i="0" u="none" strike="noStrike" cap="none" normalizeH="0" baseline="0" smtClean="0">
                <a:ln>
                  <a:noFill/>
                </a:ln>
                <a:solidFill>
                  <a:srgbClr val="FFFFFF"/>
                </a:solidFill>
                <a:effectLst/>
                <a:latin typeface="Arial" pitchFamily="34" charset="0"/>
                <a:cs typeface="Arial" pitchFamily="34" charset="0"/>
              </a:rPr>
              <a:t>  Geographically, the city of Albany is only:</a:t>
            </a:r>
          </a:p>
          <a:p>
            <a:pPr marL="457200" marR="476250" lvl="1" indent="0" algn="l" defTabSz="914400" rtl="0" eaLnBrk="1" fontAlgn="base" latinLnBrk="0" hangingPunct="1">
              <a:lnSpc>
                <a:spcPct val="100000"/>
              </a:lnSpc>
              <a:spcBef>
                <a:spcPts val="750"/>
              </a:spcBef>
              <a:spcAft>
                <a:spcPct val="0"/>
              </a:spcAft>
              <a:buClrTx/>
              <a:buSzPts val="1200"/>
              <a:buFont typeface="Symbol" pitchFamily="18" charset="2"/>
              <a:buChar char="·"/>
              <a:tabLst/>
            </a:pPr>
            <a:r>
              <a:rPr kumimoji="0" lang="en-US" sz="1600" b="0" i="0" u="none" strike="noStrike" cap="none" normalizeH="0" baseline="0" smtClean="0">
                <a:ln>
                  <a:noFill/>
                </a:ln>
                <a:solidFill>
                  <a:srgbClr val="FFFFFF"/>
                </a:solidFill>
                <a:effectLst/>
                <a:latin typeface="Arial" pitchFamily="34" charset="0"/>
                <a:cs typeface="Arial" pitchFamily="34" charset="0"/>
              </a:rPr>
              <a:t>150 miles from New York City</a:t>
            </a:r>
          </a:p>
          <a:p>
            <a:pPr marL="457200" marR="476250" lvl="1" indent="0" algn="l" defTabSz="914400" rtl="0" eaLnBrk="1" fontAlgn="base" latinLnBrk="0" hangingPunct="1">
              <a:lnSpc>
                <a:spcPct val="100000"/>
              </a:lnSpc>
              <a:spcBef>
                <a:spcPts val="750"/>
              </a:spcBef>
              <a:spcAft>
                <a:spcPct val="0"/>
              </a:spcAft>
              <a:buClrTx/>
              <a:buSzPts val="1200"/>
              <a:buFont typeface="Symbol" pitchFamily="18" charset="2"/>
              <a:buChar char="·"/>
              <a:tabLst/>
            </a:pPr>
            <a:r>
              <a:rPr kumimoji="0" lang="en-US" sz="1600" b="0" i="0" u="none" strike="noStrike" cap="none" normalizeH="0" baseline="0" smtClean="0">
                <a:ln>
                  <a:noFill/>
                </a:ln>
                <a:solidFill>
                  <a:srgbClr val="FFFFFF"/>
                </a:solidFill>
                <a:effectLst/>
                <a:latin typeface="Arial" pitchFamily="34" charset="0"/>
                <a:cs typeface="Arial" pitchFamily="34" charset="0"/>
              </a:rPr>
              <a:t>175 miles from Boston</a:t>
            </a:r>
          </a:p>
          <a:p>
            <a:pPr marL="457200" marR="476250" lvl="1" indent="0" algn="l" defTabSz="914400" rtl="0" eaLnBrk="1" fontAlgn="base" latinLnBrk="0" hangingPunct="1">
              <a:lnSpc>
                <a:spcPct val="100000"/>
              </a:lnSpc>
              <a:spcBef>
                <a:spcPts val="750"/>
              </a:spcBef>
              <a:spcAft>
                <a:spcPct val="0"/>
              </a:spcAft>
              <a:buClrTx/>
              <a:buSzPts val="1200"/>
              <a:buFont typeface="Symbol" pitchFamily="18" charset="2"/>
              <a:buChar char="·"/>
              <a:tabLst/>
            </a:pPr>
            <a:r>
              <a:rPr kumimoji="0" lang="en-US" sz="1600" b="0" i="0" u="none" strike="noStrike" cap="none" normalizeH="0" baseline="0" smtClean="0">
                <a:ln>
                  <a:noFill/>
                </a:ln>
                <a:solidFill>
                  <a:srgbClr val="FFFFFF"/>
                </a:solidFill>
                <a:effectLst/>
                <a:latin typeface="Arial" pitchFamily="34" charset="0"/>
                <a:cs typeface="Arial" pitchFamily="34" charset="0"/>
              </a:rPr>
              <a:t>225 miles from Montreal, Canada.</a:t>
            </a:r>
            <a:br>
              <a:rPr kumimoji="0" lang="en-US" sz="1600" b="0" i="0" u="none" strike="noStrike" cap="none" normalizeH="0" baseline="0" smtClean="0">
                <a:ln>
                  <a:noFill/>
                </a:ln>
                <a:solidFill>
                  <a:srgbClr val="FFFFFF"/>
                </a:solidFill>
                <a:effectLst/>
                <a:latin typeface="Arial" pitchFamily="34" charset="0"/>
                <a:cs typeface="Arial" pitchFamily="34" charset="0"/>
              </a:rPr>
            </a:br>
            <a:endParaRPr kumimoji="0" lang="en-US" sz="1600" b="0" i="0" u="none" strike="noStrike" cap="none" normalizeH="0" baseline="0" smtClean="0">
              <a:ln>
                <a:noFill/>
              </a:ln>
              <a:solidFill>
                <a:srgbClr val="FFFFFF"/>
              </a:solidFill>
              <a:effectLst/>
              <a:latin typeface="Arial" pitchFamily="34" charset="0"/>
              <a:cs typeface="Arial" pitchFamily="34" charset="0"/>
            </a:endParaRPr>
          </a:p>
          <a:p>
            <a:pPr marL="0" marR="476250" lvl="0" indent="0" algn="l" defTabSz="914400" rtl="0" eaLnBrk="1" fontAlgn="base" latinLnBrk="0" hangingPunct="1">
              <a:lnSpc>
                <a:spcPct val="100000"/>
              </a:lnSpc>
              <a:spcBef>
                <a:spcPts val="750"/>
              </a:spcBef>
              <a:spcAft>
                <a:spcPts val="750"/>
              </a:spcAft>
              <a:buClrTx/>
              <a:buSzTx/>
              <a:buFontTx/>
              <a:buNone/>
              <a:tabLst/>
            </a:pPr>
            <a:r>
              <a:rPr kumimoji="0" lang="en-US" sz="1600" b="0" i="0" u="none" strike="noStrike" cap="none" normalizeH="0" baseline="0" smtClean="0">
                <a:ln>
                  <a:noFill/>
                </a:ln>
                <a:solidFill>
                  <a:srgbClr val="FFFFFF"/>
                </a:solidFill>
                <a:effectLst/>
                <a:latin typeface="Arial" pitchFamily="34" charset="0"/>
                <a:cs typeface="Arial" pitchFamily="34" charset="0"/>
              </a:rPr>
              <a:t>The New York State Thruway and two major interstate highways intersect one mile from the main campus.Bus, rail, and air terminals are all within ten minutes of UAlbany’s campus.</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3" name="WordArt 33"/>
          <p:cNvSpPr>
            <a:spLocks noChangeArrowheads="1" noChangeShapeType="1" noTextEdit="1"/>
          </p:cNvSpPr>
          <p:nvPr/>
        </p:nvSpPr>
        <p:spPr bwMode="auto">
          <a:xfrm>
            <a:off x="2320925" y="2790825"/>
            <a:ext cx="11887200" cy="1279525"/>
          </a:xfrm>
          <a:prstGeom prst="rect">
            <a:avLst/>
          </a:prstGeom>
        </p:spPr>
        <p:txBody>
          <a:bodyPr wrap="none" fromWordArt="1">
            <a:prstTxWarp prst="textPlain">
              <a:avLst>
                <a:gd name="adj" fmla="val 50000"/>
              </a:avLst>
            </a:prstTxWarp>
          </a:bodyPr>
          <a:lstStyle/>
          <a:p>
            <a:pPr algn="ctr" rtl="0">
              <a:buNone/>
            </a:pPr>
            <a:r>
              <a:rPr lang="en-US" sz="3600" kern="10" spc="0" smtClean="0">
                <a:ln w="25400" algn="ctr">
                  <a:solidFill>
                    <a:srgbClr val="660066"/>
                  </a:solidFill>
                  <a:round/>
                  <a:headEnd/>
                  <a:tailEnd/>
                </a:ln>
                <a:solidFill>
                  <a:srgbClr val="FFCC00"/>
                </a:solidFill>
                <a:effectLst>
                  <a:outerShdw dist="45791" dir="2021404" algn="ctr" rotWithShape="0">
                    <a:srgbClr val="B2B2B2">
                      <a:alpha val="80000"/>
                    </a:srgbClr>
                  </a:outerShdw>
                </a:effectLst>
                <a:latin typeface="Times New Roman"/>
                <a:cs typeface="Times New Roman"/>
              </a:rPr>
              <a:t>Department of Atmospheric and Environmental Sciences</a:t>
            </a:r>
            <a:endParaRPr lang="en-US" sz="3600" kern="10" spc="0">
              <a:ln w="25400" algn="ctr">
                <a:solidFill>
                  <a:srgbClr val="660066"/>
                </a:solidFill>
                <a:round/>
                <a:headEnd/>
                <a:tailEnd/>
              </a:ln>
              <a:solidFill>
                <a:srgbClr val="FFCC00"/>
              </a:solidFill>
              <a:effectLst>
                <a:outerShdw dist="45791" dir="2021404" algn="ctr" rotWithShape="0">
                  <a:srgbClr val="B2B2B2">
                    <a:alpha val="80000"/>
                  </a:srgbClr>
                </a:outerShdw>
              </a:effectLst>
              <a:latin typeface="Times New Roman"/>
              <a:cs typeface="Times New Roman"/>
            </a:endParaRPr>
          </a:p>
        </p:txBody>
      </p:sp>
      <p:sp>
        <p:nvSpPr>
          <p:cNvPr id="24" name="WordArt 34"/>
          <p:cNvSpPr>
            <a:spLocks noChangeArrowheads="1" noChangeShapeType="1" noTextEdit="1"/>
          </p:cNvSpPr>
          <p:nvPr/>
        </p:nvSpPr>
        <p:spPr bwMode="auto">
          <a:xfrm>
            <a:off x="2435225" y="4391025"/>
            <a:ext cx="11887200" cy="571500"/>
          </a:xfrm>
          <a:prstGeom prst="rect">
            <a:avLst/>
          </a:prstGeom>
        </p:spPr>
        <p:txBody>
          <a:bodyPr wrap="none" fromWordArt="1">
            <a:prstTxWarp prst="textPlain">
              <a:avLst>
                <a:gd name="adj" fmla="val 50000"/>
              </a:avLst>
            </a:prstTxWarp>
          </a:bodyPr>
          <a:lstStyle/>
          <a:p>
            <a:pPr algn="ctr" rtl="0">
              <a:buNone/>
            </a:pPr>
            <a:r>
              <a:rPr lang="en-US" sz="3600" kern="10" spc="0" smtClean="0">
                <a:ln w="9525" algn="ctr">
                  <a:solidFill>
                    <a:srgbClr val="FFFFFF"/>
                  </a:solidFill>
                  <a:round/>
                  <a:headEnd/>
                  <a:tailEnd/>
                </a:ln>
                <a:solidFill>
                  <a:srgbClr val="FFFFFF"/>
                </a:solidFill>
                <a:effectLst>
                  <a:outerShdw dist="45791" dir="2021404" algn="ctr" rotWithShape="0">
                    <a:srgbClr val="B2B2B2">
                      <a:alpha val="80000"/>
                    </a:srgbClr>
                  </a:outerShdw>
                </a:effectLst>
                <a:latin typeface="Times New Roman"/>
                <a:cs typeface="Times New Roman"/>
              </a:rPr>
              <a:t>M.S. and Ph.D. Degree Programs</a:t>
            </a:r>
            <a:endParaRPr lang="en-US" sz="3600" kern="10" spc="0">
              <a:ln w="9525" algn="ctr">
                <a:solidFill>
                  <a:srgbClr val="FFFFFF"/>
                </a:solidFill>
                <a:round/>
                <a:headEnd/>
                <a:tailEnd/>
              </a:ln>
              <a:solidFill>
                <a:srgbClr val="FFFFFF"/>
              </a:solidFill>
              <a:effectLst>
                <a:outerShdw dist="45791" dir="2021404" algn="ctr" rotWithShape="0">
                  <a:srgbClr val="B2B2B2">
                    <a:alpha val="80000"/>
                  </a:srgbClr>
                </a:outerShdw>
              </a:effectLst>
              <a:latin typeface="Times New Roman"/>
              <a:cs typeface="Times New Roman"/>
            </a:endParaRPr>
          </a:p>
        </p:txBody>
      </p:sp>
      <p:sp>
        <p:nvSpPr>
          <p:cNvPr id="25" name="Text Box 35"/>
          <p:cNvSpPr txBox="1">
            <a:spLocks noChangeArrowheads="1"/>
          </p:cNvSpPr>
          <p:nvPr/>
        </p:nvSpPr>
        <p:spPr bwMode="auto">
          <a:xfrm>
            <a:off x="1441450" y="12277725"/>
            <a:ext cx="13188950" cy="4000500"/>
          </a:xfrm>
          <a:prstGeom prst="rect">
            <a:avLst/>
          </a:prstGeom>
          <a:solidFill>
            <a:srgbClr val="525D9C"/>
          </a:solidFill>
          <a:ln w="9525" algn="in">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400"/>
              </a:spcAft>
              <a:buClrTx/>
              <a:buSzTx/>
              <a:buFontTx/>
              <a:buNone/>
              <a:tabLst/>
            </a:pPr>
            <a:endParaRPr kumimoji="0" lang="en-US" sz="1600" b="0" i="0" u="none" strike="noStrike" cap="none" normalizeH="0" baseline="0" smtClean="0">
              <a:ln>
                <a:noFill/>
              </a:ln>
              <a:solidFill>
                <a:srgbClr val="000000"/>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ts val="1400"/>
              </a:spcAft>
              <a:buClrTx/>
              <a:buSzTx/>
              <a:buFontTx/>
              <a:buNone/>
              <a:tabLst/>
            </a:pPr>
            <a:endParaRPr kumimoji="0" lang="en-US" sz="1600" b="0" i="0" u="none" strike="noStrike" cap="none" normalizeH="0" baseline="0" smtClean="0">
              <a:ln>
                <a:noFill/>
              </a:ln>
              <a:solidFill>
                <a:srgbClr val="000000"/>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ts val="1400"/>
              </a:spcAft>
              <a:buClrTx/>
              <a:buSzTx/>
              <a:buFontTx/>
              <a:buNone/>
              <a:tabLst/>
            </a:pPr>
            <a:endParaRPr kumimoji="0" lang="en-US" sz="1600" b="0" i="0" u="none" strike="noStrike" cap="none" normalizeH="0" baseline="0" smtClean="0">
              <a:ln>
                <a:noFill/>
              </a:ln>
              <a:solidFill>
                <a:srgbClr val="000000"/>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ts val="1400"/>
              </a:spcAft>
              <a:buClrTx/>
              <a:buSzTx/>
              <a:buFontTx/>
              <a:buNone/>
              <a:tabLst/>
            </a:pPr>
            <a:endParaRPr kumimoji="0" lang="en-US" sz="1600" b="0" i="0" u="none" strike="noStrike" cap="none" normalizeH="0" baseline="0" smtClean="0">
              <a:ln>
                <a:noFill/>
              </a:ln>
              <a:solidFill>
                <a:srgbClr val="000000"/>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ts val="1400"/>
              </a:spcAft>
              <a:buClrTx/>
              <a:buSzTx/>
              <a:buFontTx/>
              <a:buNone/>
              <a:tabLst/>
            </a:pPr>
            <a:endParaRPr kumimoji="0" lang="en-US" sz="1600" b="0" i="0" u="none" strike="noStrike" cap="none" normalizeH="0" baseline="0" smtClean="0">
              <a:ln>
                <a:noFill/>
              </a:ln>
              <a:solidFill>
                <a:srgbClr val="000000"/>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ts val="1400"/>
              </a:spcAft>
              <a:buClrTx/>
              <a:buSzTx/>
              <a:buFontTx/>
              <a:buNone/>
              <a:tabLst/>
            </a:pPr>
            <a:endParaRPr kumimoji="0" lang="en-US" sz="1600" b="0" i="0" u="none" strike="noStrike" cap="none" normalizeH="0" baseline="0" smtClean="0">
              <a:ln>
                <a:noFill/>
              </a:ln>
              <a:solidFill>
                <a:srgbClr val="000000"/>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ts val="1400"/>
              </a:spcAft>
              <a:buClrTx/>
              <a:buSzTx/>
              <a:buFontTx/>
              <a:buNone/>
              <a:tabLst/>
            </a:pPr>
            <a:endParaRPr kumimoji="0" lang="en-US" sz="1600" b="0" i="0" u="none" strike="noStrike" cap="none" normalizeH="0" baseline="0" smtClean="0">
              <a:ln>
                <a:noFill/>
              </a:ln>
              <a:solidFill>
                <a:srgbClr val="000000"/>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ts val="1400"/>
              </a:spcAft>
              <a:buClrTx/>
              <a:buSzTx/>
              <a:buFontTx/>
              <a:buNone/>
              <a:tabLst/>
            </a:pPr>
            <a:endParaRPr kumimoji="0" lang="en-US" sz="1600" b="0" i="0" u="none" strike="noStrike" cap="none" normalizeH="0" baseline="0" smtClean="0">
              <a:ln>
                <a:noFill/>
              </a:ln>
              <a:solidFill>
                <a:srgbClr val="000000"/>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ts val="1400"/>
              </a:spcAft>
              <a:buClrTx/>
              <a:buSzTx/>
              <a:buFontTx/>
              <a:buNone/>
              <a:tabLst/>
            </a:pPr>
            <a:endParaRPr kumimoji="0" lang="en-US" sz="1600" b="0" i="0" u="none" strike="noStrike" cap="none" normalizeH="0" baseline="0" smtClean="0">
              <a:ln>
                <a:noFill/>
              </a:ln>
              <a:solidFill>
                <a:srgbClr val="000000"/>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ts val="1400"/>
              </a:spcAft>
              <a:buClrTx/>
              <a:buSzTx/>
              <a:buFontTx/>
              <a:buNone/>
              <a:tabLst/>
            </a:pPr>
            <a:endParaRPr kumimoji="0" lang="en-US" sz="1600" b="0" i="0" u="none" strike="noStrike" cap="none" normalizeH="0" baseline="0" smtClean="0">
              <a:ln>
                <a:noFill/>
              </a:ln>
              <a:solidFill>
                <a:srgbClr val="000000"/>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ts val="1400"/>
              </a:spcAft>
              <a:buClrTx/>
              <a:buSzTx/>
              <a:buFontTx/>
              <a:buNone/>
              <a:tabLst/>
            </a:pPr>
            <a:endParaRPr kumimoji="0" lang="en-US" sz="1600" b="0" i="0" u="none" strike="noStrike" cap="none" normalizeH="0" baseline="0" smtClean="0">
              <a:ln>
                <a:noFill/>
              </a:ln>
              <a:solidFill>
                <a:srgbClr val="000000"/>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ts val="1400"/>
              </a:spcAft>
              <a:buClrTx/>
              <a:buSzTx/>
              <a:buFontTx/>
              <a:buNone/>
              <a:tabLst/>
            </a:pPr>
            <a:endParaRPr kumimoji="0" lang="en-US" sz="1600" b="0" i="0" u="none" strike="noStrike" cap="none" normalizeH="0" baseline="0" smtClean="0">
              <a:ln>
                <a:noFill/>
              </a:ln>
              <a:solidFill>
                <a:srgbClr val="000000"/>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ts val="1400"/>
              </a:spcAft>
              <a:buClrTx/>
              <a:buSzTx/>
              <a:buFontTx/>
              <a:buNone/>
              <a:tabLst/>
            </a:pPr>
            <a:endParaRPr kumimoji="0" lang="en-US" sz="1200" b="0" i="0" u="none" strike="noStrike" cap="none" normalizeH="0" baseline="0" smtClean="0">
              <a:ln>
                <a:noFill/>
              </a:ln>
              <a:solidFill>
                <a:srgbClr val="000000"/>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ts val="1400"/>
              </a:spcAft>
              <a:buClrTx/>
              <a:buSzTx/>
              <a:buFontTx/>
              <a:buNone/>
              <a:tabLst/>
            </a:pPr>
            <a:endParaRPr kumimoji="0" lang="en-US" sz="1200" b="0" i="0" u="none" strike="noStrike" cap="none" normalizeH="0" baseline="0" smtClean="0">
              <a:ln>
                <a:noFill/>
              </a:ln>
              <a:solidFill>
                <a:srgbClr val="000000"/>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ts val="1400"/>
              </a:spcAft>
              <a:buClrTx/>
              <a:buSzTx/>
              <a:buFontTx/>
              <a:buNone/>
              <a:tabLst/>
            </a:pPr>
            <a:endParaRPr kumimoji="0" lang="en-US" sz="1200" b="0" i="0" u="none" strike="noStrike" cap="none" normalizeH="0" baseline="0" smtClean="0">
              <a:ln>
                <a:noFill/>
              </a:ln>
              <a:solidFill>
                <a:srgbClr val="000000"/>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ts val="1400"/>
              </a:spcAft>
              <a:buClrTx/>
              <a:buSzTx/>
              <a:buFontTx/>
              <a:buNone/>
              <a:tabLst/>
            </a:pPr>
            <a:endParaRPr kumimoji="0" lang="en-US" sz="1200" b="0" i="0" u="none" strike="noStrike" cap="none" normalizeH="0" baseline="0" smtClean="0">
              <a:ln>
                <a:noFill/>
              </a:ln>
              <a:solidFill>
                <a:srgbClr val="000000"/>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ts val="1400"/>
              </a:spcAft>
              <a:buClrTx/>
              <a:buSzTx/>
              <a:buFontTx/>
              <a:buNone/>
              <a:tabLst/>
            </a:pPr>
            <a:endParaRPr kumimoji="0" lang="en-US" sz="1200" b="0" i="0" u="none" strike="noStrike" cap="none" normalizeH="0" baseline="0" smtClean="0">
              <a:ln>
                <a:noFill/>
              </a:ln>
              <a:solidFill>
                <a:srgbClr val="000000"/>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ts val="1400"/>
              </a:spcAft>
              <a:buClrTx/>
              <a:buSzTx/>
              <a:buFontTx/>
              <a:buNone/>
              <a:tabLst/>
            </a:pPr>
            <a:endParaRPr kumimoji="0" lang="en-US" sz="1200" b="0" i="0" u="none" strike="noStrike" cap="none" normalizeH="0" baseline="0" smtClean="0">
              <a:ln>
                <a:noFill/>
              </a:ln>
              <a:solidFill>
                <a:srgbClr val="000000"/>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ts val="1400"/>
              </a:spcAft>
              <a:buClrTx/>
              <a:buSzTx/>
              <a:buFontTx/>
              <a:buNone/>
              <a:tabLst/>
            </a:pPr>
            <a:endParaRPr kumimoji="0" lang="en-US" sz="1200" b="0" i="0" u="none" strike="noStrike" cap="none" normalizeH="0" baseline="0" smtClean="0">
              <a:ln>
                <a:noFill/>
              </a:ln>
              <a:solidFill>
                <a:srgbClr val="000000"/>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ts val="1400"/>
              </a:spcAft>
              <a:buClrTx/>
              <a:buSzTx/>
              <a:buFontTx/>
              <a:buNone/>
              <a:tabLst/>
            </a:pPr>
            <a:endParaRPr kumimoji="0" lang="en-US" sz="1200" b="0" i="0" u="none" strike="noStrike" cap="none" normalizeH="0" baseline="0" smtClean="0">
              <a:ln>
                <a:noFill/>
              </a:ln>
              <a:solidFill>
                <a:srgbClr val="000000"/>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ts val="1400"/>
              </a:spcAft>
              <a:buClrTx/>
              <a:buSzTx/>
              <a:buFontTx/>
              <a:buNone/>
              <a:tabLst/>
            </a:pPr>
            <a:r>
              <a:rPr kumimoji="0" lang="en-US" sz="1600" b="0" i="0" u="none" strike="noStrike" cap="none" normalizeH="0" baseline="0" smtClean="0">
                <a:ln>
                  <a:noFill/>
                </a:ln>
                <a:solidFill>
                  <a:srgbClr val="000000"/>
                </a:solidFill>
                <a:effectLst/>
                <a:latin typeface="Arial" pitchFamily="34" charset="0"/>
                <a:cs typeface="Arial" pitchFamily="34" charset="0"/>
              </a:rPr>
              <a:t>The current group of scientists covers a broad range of interests in the atmospheric and environmental sciences.  Students may combine these areas or propose interdisciplinary research with other departments, such as Mathematics, Physics, Chemistry, Nanoscience, Geography, Environmental Health Sciences, and Public Affairs. The Department of Environmental Health Sciences located at the Wadsworth Center, in particular, has several faculty members with research interests in atmospheric and environmental chemistry. Opportunities exist for internships and cooperative research with the Albany National Weather Service office which is located on the University campus. Some of this cooperative research is through the CSTAR program. The program also has a close relationship with the Department of Earth and Environmental Sciences at Rensselaer Polytechnic Institute, formalized through cross-registration policies for graduate students, cross-faculty collaborations on doctoral examinations, cooperative uses of equipment, and a joint research seminar series. The NASA Specialized Center of Research and Training (at Rensselaer Polytechnic Institute and University at Albany) to study the origin of life (New York Center for the Study of the Origin of Life) provides research opportunities, including research assistantships. Other local resources include the New York State Department of Environmental Conservation, and the US Geological Survey Water Resources Division.</a:t>
            </a:r>
          </a:p>
          <a:p>
            <a:pPr marL="0" marR="0" lvl="0" indent="0" algn="just" defTabSz="914400" rtl="0" eaLnBrk="1" fontAlgn="base" latinLnBrk="0" hangingPunct="1">
              <a:lnSpc>
                <a:spcPct val="100000"/>
              </a:lnSpc>
              <a:spcBef>
                <a:spcPct val="0"/>
              </a:spcBef>
              <a:spcAft>
                <a:spcPts val="1400"/>
              </a:spcAft>
              <a:buClrTx/>
              <a:buSzTx/>
              <a:buFontTx/>
              <a:buNone/>
              <a:tabLst/>
            </a:pPr>
            <a:r>
              <a:rPr kumimoji="0" lang="en-US" sz="1600" b="0" i="0" u="none" strike="noStrike" cap="none" normalizeH="0" baseline="0" smtClean="0">
                <a:ln>
                  <a:noFill/>
                </a:ln>
                <a:solidFill>
                  <a:srgbClr val="000000"/>
                </a:solidFill>
                <a:effectLst/>
                <a:latin typeface="Arial" pitchFamily="34" charset="0"/>
                <a:cs typeface="Arial" pitchFamily="34" charset="0"/>
              </a:rPr>
              <a:t>Members of the Department of Earth and Atmospheric Sciences are funded externally by agencies such as the National Science Foundation (NSF), the National Aeronautics and Space Administration (NASA), the Environmental Protection Agency (EPA), the Office for Naval Research (ONR), the National Oceanic and Atmospheric Administration (NOAA), the Air Force Office for Scientific Research (AFOSR) and the Electric Power Research Institute (EPRI).</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4132" name="Picture 36" descr="maincampus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50525" y="12704763"/>
            <a:ext cx="3771900" cy="2473325"/>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4133" name="Picture 37" descr="asrclocation ASR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8863" y="12506325"/>
            <a:ext cx="3886200" cy="3224213"/>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4134" name="Picture 38" descr="j04385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78325" y="19250025"/>
            <a:ext cx="1943100" cy="1458913"/>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26" name="Text Box 39"/>
          <p:cNvSpPr txBox="1">
            <a:spLocks noChangeArrowheads="1"/>
          </p:cNvSpPr>
          <p:nvPr/>
        </p:nvSpPr>
        <p:spPr bwMode="auto">
          <a:xfrm>
            <a:off x="1441450" y="7534275"/>
            <a:ext cx="13188950" cy="4514850"/>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182880" tIns="182880" rIns="182880" bIns="18288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ts val="1400"/>
              </a:spcAft>
              <a:buClrTx/>
              <a:buSzTx/>
              <a:buFontTx/>
              <a:buNone/>
              <a:tabLst/>
            </a:pPr>
            <a:r>
              <a:rPr kumimoji="0" lang="en-US" sz="1600" b="0" i="0" u="none" strike="noStrike" cap="none" normalizeH="0" baseline="0" smtClean="0">
                <a:ln>
                  <a:noFill/>
                </a:ln>
                <a:solidFill>
                  <a:srgbClr val="000000"/>
                </a:solidFill>
                <a:effectLst/>
                <a:latin typeface="Arial" pitchFamily="34" charset="0"/>
                <a:cs typeface="Arial" pitchFamily="34" charset="0"/>
              </a:rPr>
              <a:t>Faculty supporting the graduate program in Atmospheric Sciences in the University at Albany are scientists from the </a:t>
            </a:r>
            <a:r>
              <a:rPr kumimoji="0" lang="en-US" sz="1600" b="1" i="0" u="none" strike="noStrike" cap="none" normalizeH="0" baseline="0" smtClean="0">
                <a:ln>
                  <a:noFill/>
                </a:ln>
                <a:solidFill>
                  <a:srgbClr val="000000"/>
                </a:solidFill>
                <a:effectLst/>
                <a:latin typeface="Arial" pitchFamily="34" charset="0"/>
                <a:cs typeface="Arial" pitchFamily="34" charset="0"/>
              </a:rPr>
              <a:t>Department of </a:t>
            </a:r>
            <a:br>
              <a:rPr kumimoji="0" lang="en-US" sz="1600" b="1" i="0" u="none" strike="noStrike" cap="none" normalizeH="0" baseline="0" smtClean="0">
                <a:ln>
                  <a:noFill/>
                </a:ln>
                <a:solidFill>
                  <a:srgbClr val="000000"/>
                </a:solidFill>
                <a:effectLst/>
                <a:latin typeface="Arial" pitchFamily="34" charset="0"/>
                <a:cs typeface="Arial" pitchFamily="34" charset="0"/>
              </a:rPr>
            </a:br>
            <a:r>
              <a:rPr kumimoji="0" lang="en-US" sz="1600" b="1" i="0" u="none" strike="noStrike" cap="none" normalizeH="0" baseline="0" smtClean="0">
                <a:ln>
                  <a:noFill/>
                </a:ln>
                <a:solidFill>
                  <a:srgbClr val="000000"/>
                </a:solidFill>
                <a:effectLst/>
                <a:latin typeface="Arial" pitchFamily="34" charset="0"/>
                <a:cs typeface="Arial" pitchFamily="34" charset="0"/>
              </a:rPr>
              <a:t>Atmospheric and Environmental Sciences (DAES) and the Atmospheric Sciences Research Center (ASRC)</a:t>
            </a:r>
            <a:r>
              <a:rPr kumimoji="0" lang="en-US" sz="1600" b="0" i="0" u="none" strike="noStrike" cap="none" normalizeH="0" baseline="0" smtClean="0">
                <a:ln>
                  <a:noFill/>
                </a:ln>
                <a:solidFill>
                  <a:srgbClr val="000000"/>
                </a:solidFill>
                <a:effectLst/>
                <a:latin typeface="Arial" pitchFamily="34" charset="0"/>
                <a:cs typeface="Arial" pitchFamily="34" charset="0"/>
              </a:rPr>
              <a:t>. The ASRC and the</a:t>
            </a:r>
            <a:r>
              <a:rPr kumimoji="0" lang="en-US" sz="1600" b="1" i="0" u="none" strike="noStrike" cap="none" normalizeH="0" baseline="0" smtClean="0">
                <a:ln>
                  <a:noFill/>
                </a:ln>
                <a:solidFill>
                  <a:srgbClr val="000000"/>
                </a:solidFill>
                <a:effectLst/>
                <a:latin typeface="Arial" pitchFamily="34" charset="0"/>
                <a:cs typeface="Arial" pitchFamily="34" charset="0"/>
              </a:rPr>
              <a:t> </a:t>
            </a:r>
            <a:r>
              <a:rPr kumimoji="0" lang="en-US" sz="1600" b="0" i="0" u="none" strike="noStrike" cap="none" normalizeH="0" baseline="0" smtClean="0">
                <a:ln>
                  <a:noFill/>
                </a:ln>
                <a:solidFill>
                  <a:srgbClr val="000000"/>
                </a:solidFill>
                <a:effectLst/>
                <a:latin typeface="Arial" pitchFamily="34" charset="0"/>
                <a:cs typeface="Arial" pitchFamily="34" charset="0"/>
              </a:rPr>
              <a:t>local office of the </a:t>
            </a:r>
            <a:r>
              <a:rPr kumimoji="0" lang="en-US" sz="1600" b="1" i="0" u="none" strike="noStrike" cap="none" normalizeH="0" baseline="0" smtClean="0">
                <a:ln>
                  <a:noFill/>
                </a:ln>
                <a:solidFill>
                  <a:srgbClr val="000000"/>
                </a:solidFill>
                <a:effectLst/>
                <a:latin typeface="Arial" pitchFamily="34" charset="0"/>
                <a:cs typeface="Arial" pitchFamily="34" charset="0"/>
              </a:rPr>
              <a:t>National Weather Service (NWS) </a:t>
            </a:r>
            <a:r>
              <a:rPr kumimoji="0" lang="en-US" sz="1600" b="0" i="0" u="none" strike="noStrike" cap="none" normalizeH="0" baseline="0" smtClean="0">
                <a:ln>
                  <a:noFill/>
                </a:ln>
                <a:solidFill>
                  <a:srgbClr val="000000"/>
                </a:solidFill>
                <a:effectLst/>
                <a:latin typeface="Arial" pitchFamily="34" charset="0"/>
                <a:cs typeface="Arial" pitchFamily="34" charset="0"/>
              </a:rPr>
              <a:t>are both located in the same building, which is within easy walking distance of the DEAS.</a:t>
            </a:r>
            <a:r>
              <a:rPr kumimoji="0" lang="en-US" sz="1600" b="1" i="0" u="none" strike="noStrike" cap="none" normalizeH="0" baseline="0" smtClean="0">
                <a:ln>
                  <a:noFill/>
                </a:ln>
                <a:solidFill>
                  <a:srgbClr val="000000"/>
                </a:solidFill>
                <a:effectLst/>
                <a:latin typeface="Arial" pitchFamily="34" charset="0"/>
                <a:cs typeface="Arial" pitchFamily="34" charset="0"/>
              </a:rPr>
              <a:t> </a:t>
            </a:r>
            <a:r>
              <a:rPr kumimoji="0" lang="en-US" sz="1600" b="0" i="0" u="none" strike="noStrike" cap="none" normalizeH="0" baseline="0" smtClean="0">
                <a:ln>
                  <a:noFill/>
                </a:ln>
                <a:solidFill>
                  <a:srgbClr val="000000"/>
                </a:solidFill>
                <a:effectLst/>
                <a:latin typeface="Arial" pitchFamily="34" charset="0"/>
                <a:cs typeface="Arial" pitchFamily="34" charset="0"/>
              </a:rPr>
              <a:t>This combination of scientists from two distinct but related institutions gives the University at Albany the largest program of education and research in the atmospheric sciences in New York State and one of the largest in the US. </a:t>
            </a:r>
          </a:p>
          <a:p>
            <a:pPr marL="0" marR="0" lvl="0" indent="0" algn="just" defTabSz="914400" rtl="0" eaLnBrk="1" fontAlgn="base" latinLnBrk="0" hangingPunct="1">
              <a:lnSpc>
                <a:spcPct val="100000"/>
              </a:lnSpc>
              <a:spcBef>
                <a:spcPct val="0"/>
              </a:spcBef>
              <a:spcAft>
                <a:spcPts val="1400"/>
              </a:spcAft>
              <a:buClrTx/>
              <a:buSzTx/>
              <a:buFontTx/>
              <a:buNone/>
              <a:tabLst/>
            </a:pPr>
            <a:r>
              <a:rPr kumimoji="0" lang="en-US" sz="1600" b="0" i="0" u="none" strike="noStrike" cap="none" normalizeH="0" baseline="0" smtClean="0">
                <a:ln>
                  <a:noFill/>
                </a:ln>
                <a:solidFill>
                  <a:srgbClr val="000000"/>
                </a:solidFill>
                <a:effectLst/>
                <a:latin typeface="Arial" pitchFamily="34" charset="0"/>
                <a:cs typeface="Arial" pitchFamily="34" charset="0"/>
              </a:rPr>
              <a:t>The current group of scientists cover a broad range of research interests in the atmospheric and environmental sciences that is organized </a:t>
            </a:r>
            <a:br>
              <a:rPr kumimoji="0" lang="en-US" sz="1600" b="0" i="0" u="none" strike="noStrike" cap="none" normalizeH="0" baseline="0" smtClean="0">
                <a:ln>
                  <a:noFill/>
                </a:ln>
                <a:solidFill>
                  <a:srgbClr val="000000"/>
                </a:solidFill>
                <a:effectLst/>
                <a:latin typeface="Arial" pitchFamily="34" charset="0"/>
                <a:cs typeface="Arial" pitchFamily="34" charset="0"/>
              </a:rPr>
            </a:br>
            <a:r>
              <a:rPr kumimoji="0" lang="en-US" sz="1600" b="0" i="0" u="none" strike="noStrike" cap="none" normalizeH="0" baseline="0" smtClean="0">
                <a:ln>
                  <a:noFill/>
                </a:ln>
                <a:solidFill>
                  <a:srgbClr val="000000"/>
                </a:solidFill>
                <a:effectLst/>
                <a:latin typeface="Arial" pitchFamily="34" charset="0"/>
                <a:cs typeface="Arial" pitchFamily="34" charset="0"/>
              </a:rPr>
              <a:t>under three broad headings: </a:t>
            </a:r>
            <a:r>
              <a:rPr kumimoji="0" lang="en-US" sz="1600" b="1" i="1" u="none" strike="noStrike" cap="none" normalizeH="0" baseline="0" smtClean="0">
                <a:ln>
                  <a:noFill/>
                </a:ln>
                <a:solidFill>
                  <a:srgbClr val="000000"/>
                </a:solidFill>
                <a:effectLst/>
                <a:latin typeface="Arial" pitchFamily="34" charset="0"/>
                <a:cs typeface="Arial" pitchFamily="34" charset="0"/>
              </a:rPr>
              <a:t>Synoptic and Mesoscale Meteorology, Climate and Environmental Systems, and Atmospheric Chemistry and Physics</a:t>
            </a:r>
            <a:r>
              <a:rPr kumimoji="0" lang="en-US" sz="1600" b="0" i="0" u="none" strike="noStrike" cap="none" normalizeH="0" baseline="0" smtClean="0">
                <a:ln>
                  <a:noFill/>
                </a:ln>
                <a:solidFill>
                  <a:srgbClr val="000000"/>
                </a:solidFill>
                <a:effectLst/>
                <a:latin typeface="Arial" pitchFamily="34" charset="0"/>
                <a:cs typeface="Arial" pitchFamily="34" charset="0"/>
              </a:rPr>
              <a:t>. Students may combine these areas or propose interdisciplinary research with other departments, such as Mathematics, </a:t>
            </a:r>
            <a:br>
              <a:rPr kumimoji="0" lang="en-US" sz="1600" b="0" i="0" u="none" strike="noStrike" cap="none" normalizeH="0" baseline="0" smtClean="0">
                <a:ln>
                  <a:noFill/>
                </a:ln>
                <a:solidFill>
                  <a:srgbClr val="000000"/>
                </a:solidFill>
                <a:effectLst/>
                <a:latin typeface="Arial" pitchFamily="34" charset="0"/>
                <a:cs typeface="Arial" pitchFamily="34" charset="0"/>
              </a:rPr>
            </a:br>
            <a:r>
              <a:rPr kumimoji="0" lang="en-US" sz="1600" b="0" i="0" u="none" strike="noStrike" cap="none" normalizeH="0" baseline="0" smtClean="0">
                <a:ln>
                  <a:noFill/>
                </a:ln>
                <a:solidFill>
                  <a:srgbClr val="000000"/>
                </a:solidFill>
                <a:effectLst/>
                <a:latin typeface="Arial" pitchFamily="34" charset="0"/>
                <a:cs typeface="Arial" pitchFamily="34" charset="0"/>
              </a:rPr>
              <a:t>Physics, Chemistry, Nanoscience, Geography, Environmental Health Sciences, and Public Affairs. The Department of Environmental Health </a:t>
            </a:r>
            <a:br>
              <a:rPr kumimoji="0" lang="en-US" sz="1600" b="0" i="0" u="none" strike="noStrike" cap="none" normalizeH="0" baseline="0" smtClean="0">
                <a:ln>
                  <a:noFill/>
                </a:ln>
                <a:solidFill>
                  <a:srgbClr val="000000"/>
                </a:solidFill>
                <a:effectLst/>
                <a:latin typeface="Arial" pitchFamily="34" charset="0"/>
                <a:cs typeface="Arial" pitchFamily="34" charset="0"/>
              </a:rPr>
            </a:br>
            <a:r>
              <a:rPr kumimoji="0" lang="en-US" sz="1600" b="0" i="0" u="none" strike="noStrike" cap="none" normalizeH="0" baseline="0" smtClean="0">
                <a:ln>
                  <a:noFill/>
                </a:ln>
                <a:solidFill>
                  <a:srgbClr val="000000"/>
                </a:solidFill>
                <a:effectLst/>
                <a:latin typeface="Arial" pitchFamily="34" charset="0"/>
                <a:cs typeface="Arial" pitchFamily="34" charset="0"/>
              </a:rPr>
              <a:t>Sciences located at the Wadsworth Center, in particular, has several faculty members with research interests in atmospheric and </a:t>
            </a:r>
            <a:br>
              <a:rPr kumimoji="0" lang="en-US" sz="1600" b="0" i="0" u="none" strike="noStrike" cap="none" normalizeH="0" baseline="0" smtClean="0">
                <a:ln>
                  <a:noFill/>
                </a:ln>
                <a:solidFill>
                  <a:srgbClr val="000000"/>
                </a:solidFill>
                <a:effectLst/>
                <a:latin typeface="Arial" pitchFamily="34" charset="0"/>
                <a:cs typeface="Arial" pitchFamily="34" charset="0"/>
              </a:rPr>
            </a:br>
            <a:r>
              <a:rPr kumimoji="0" lang="en-US" sz="1600" b="0" i="0" u="none" strike="noStrike" cap="none" normalizeH="0" baseline="0" smtClean="0">
                <a:ln>
                  <a:noFill/>
                </a:ln>
                <a:solidFill>
                  <a:srgbClr val="000000"/>
                </a:solidFill>
                <a:effectLst/>
                <a:latin typeface="Arial" pitchFamily="34" charset="0"/>
                <a:cs typeface="Arial" pitchFamily="34" charset="0"/>
              </a:rPr>
              <a:t>environmental chemistry.</a:t>
            </a:r>
          </a:p>
          <a:p>
            <a:pPr marL="0" marR="0" lvl="0" indent="0" algn="just" defTabSz="914400" rtl="0" eaLnBrk="1" fontAlgn="base" latinLnBrk="0" hangingPunct="1">
              <a:lnSpc>
                <a:spcPct val="100000"/>
              </a:lnSpc>
              <a:spcBef>
                <a:spcPct val="0"/>
              </a:spcBef>
              <a:spcAft>
                <a:spcPts val="1400"/>
              </a:spcAft>
              <a:buClrTx/>
              <a:buSzTx/>
              <a:buFontTx/>
              <a:buNone/>
              <a:tabLst/>
            </a:pPr>
            <a:r>
              <a:rPr kumimoji="0" lang="en-US" sz="1600" b="0" i="0" u="none" strike="noStrike" cap="none" normalizeH="0" baseline="0" smtClean="0">
                <a:ln>
                  <a:noFill/>
                </a:ln>
                <a:solidFill>
                  <a:srgbClr val="000000"/>
                </a:solidFill>
                <a:effectLst/>
                <a:latin typeface="Arial" pitchFamily="34" charset="0"/>
                <a:cs typeface="Arial" pitchFamily="34" charset="0"/>
              </a:rPr>
              <a:t>Faculty are funded externally by a variety of agencies such as the National Science Foundation (NSF), the National Aeronautics and Space Administration (NASA), the Environmental Protection Agency (EPA), the National Oceanic and Atmospheric Administration (NOAA), the </a:t>
            </a:r>
            <a:br>
              <a:rPr kumimoji="0" lang="en-US" sz="1600" b="0" i="0" u="none" strike="noStrike" cap="none" normalizeH="0" baseline="0" smtClean="0">
                <a:ln>
                  <a:noFill/>
                </a:ln>
                <a:solidFill>
                  <a:srgbClr val="000000"/>
                </a:solidFill>
                <a:effectLst/>
                <a:latin typeface="Arial" pitchFamily="34" charset="0"/>
                <a:cs typeface="Arial" pitchFamily="34" charset="0"/>
              </a:rPr>
            </a:br>
            <a:r>
              <a:rPr kumimoji="0" lang="en-US" sz="1600" b="0" i="0" u="none" strike="noStrike" cap="none" normalizeH="0" baseline="0" smtClean="0">
                <a:ln>
                  <a:noFill/>
                </a:ln>
                <a:solidFill>
                  <a:srgbClr val="000000"/>
                </a:solidFill>
                <a:effectLst/>
                <a:latin typeface="Arial" pitchFamily="34" charset="0"/>
                <a:cs typeface="Arial" pitchFamily="34" charset="0"/>
              </a:rPr>
              <a:t>Department of Energy (DOE), the Air Force Office for Scientific Research (AFOSR) and the Electric Power Research Institute (EPRI). The DAES has been particularly successful at mobilizing funds to support collaborations with the National Weather Service through the CSTAR program.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7" name="Line 40"/>
          <p:cNvSpPr>
            <a:spLocks noChangeShapeType="1"/>
          </p:cNvSpPr>
          <p:nvPr/>
        </p:nvSpPr>
        <p:spPr bwMode="auto">
          <a:xfrm flipH="1">
            <a:off x="8435975" y="14277975"/>
            <a:ext cx="2771775" cy="685800"/>
          </a:xfrm>
          <a:prstGeom prst="line">
            <a:avLst/>
          </a:prstGeom>
          <a:noFill/>
          <a:ln w="28575">
            <a:solidFill>
              <a:srgbClr val="00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28" name="Text Box 41"/>
          <p:cNvSpPr txBox="1">
            <a:spLocks noChangeArrowheads="1"/>
          </p:cNvSpPr>
          <p:nvPr/>
        </p:nvSpPr>
        <p:spPr bwMode="auto">
          <a:xfrm>
            <a:off x="10566400" y="15249525"/>
            <a:ext cx="3736975" cy="800100"/>
          </a:xfrm>
          <a:prstGeom prst="rect">
            <a:avLst/>
          </a:prstGeom>
          <a:solidFill>
            <a:srgbClr val="FFFFFF"/>
          </a:solidFill>
          <a:ln w="9525" algn="in">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Arial" pitchFamily="34" charset="0"/>
                <a:cs typeface="Arial" pitchFamily="34" charset="0"/>
              </a:rPr>
              <a:t>University at Albany </a:t>
            </a:r>
            <a:br>
              <a:rPr kumimoji="0" lang="en-US" sz="1400" b="1" i="0" u="none" strike="noStrike" cap="none" normalizeH="0" baseline="0" smtClean="0">
                <a:ln>
                  <a:noFill/>
                </a:ln>
                <a:solidFill>
                  <a:srgbClr val="000000"/>
                </a:solidFill>
                <a:effectLst/>
                <a:latin typeface="Arial" pitchFamily="34" charset="0"/>
                <a:cs typeface="Arial" pitchFamily="34" charset="0"/>
              </a:rPr>
            </a:br>
            <a:r>
              <a:rPr kumimoji="0" lang="en-US" sz="1400" b="1" i="0" u="none" strike="noStrike" cap="none" normalizeH="0" baseline="0" smtClean="0">
                <a:ln>
                  <a:noFill/>
                </a:ln>
                <a:solidFill>
                  <a:srgbClr val="000000"/>
                </a:solidFill>
                <a:effectLst/>
                <a:latin typeface="Arial" pitchFamily="34" charset="0"/>
                <a:cs typeface="Arial" pitchFamily="34" charset="0"/>
              </a:rPr>
              <a:t>Academic Podium near </a:t>
            </a:r>
            <a:br>
              <a:rPr kumimoji="0" lang="en-US" sz="1400" b="1" i="0" u="none" strike="noStrike" cap="none" normalizeH="0" baseline="0" smtClean="0">
                <a:ln>
                  <a:noFill/>
                </a:ln>
                <a:solidFill>
                  <a:srgbClr val="000000"/>
                </a:solidFill>
                <a:effectLst/>
                <a:latin typeface="Arial" pitchFamily="34" charset="0"/>
                <a:cs typeface="Arial" pitchFamily="34" charset="0"/>
              </a:rPr>
            </a:br>
            <a:r>
              <a:rPr kumimoji="0" lang="en-US" sz="1400" b="1" i="0" u="none" strike="noStrike" cap="none" normalizeH="0" baseline="0" smtClean="0">
                <a:ln>
                  <a:noFill/>
                </a:ln>
                <a:solidFill>
                  <a:srgbClr val="000000"/>
                </a:solidFill>
                <a:effectLst/>
                <a:latin typeface="Arial" pitchFamily="34" charset="0"/>
                <a:cs typeface="Arial" pitchFamily="34" charset="0"/>
              </a:rPr>
              <a:t>the Earth Science Building</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9" name="Text Box 42"/>
          <p:cNvSpPr txBox="1">
            <a:spLocks noChangeArrowheads="1"/>
          </p:cNvSpPr>
          <p:nvPr/>
        </p:nvSpPr>
        <p:spPr bwMode="auto">
          <a:xfrm>
            <a:off x="1833563" y="15249525"/>
            <a:ext cx="3802062" cy="800100"/>
          </a:xfrm>
          <a:prstGeom prst="rect">
            <a:avLst/>
          </a:prstGeom>
          <a:solidFill>
            <a:srgbClr val="FFFFFF"/>
          </a:solidFill>
          <a:ln w="9525" algn="in">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pitchFamily="34" charset="0"/>
                <a:cs typeface="Arial" pitchFamily="34" charset="0"/>
              </a:rPr>
              <a:t/>
            </a:r>
            <a:br>
              <a:rPr kumimoji="0" lang="en-US" sz="1200" b="0" i="0" u="none" strike="noStrike" cap="none" normalizeH="0" baseline="0" smtClean="0">
                <a:ln>
                  <a:noFill/>
                </a:ln>
                <a:solidFill>
                  <a:srgbClr val="000000"/>
                </a:solidFill>
                <a:effectLst/>
                <a:latin typeface="Arial" pitchFamily="34" charset="0"/>
                <a:cs typeface="Arial" pitchFamily="34" charset="0"/>
              </a:rPr>
            </a:br>
            <a:r>
              <a:rPr kumimoji="0" lang="en-US" sz="1400" b="1" i="0" u="none" strike="noStrike" cap="none" normalizeH="0" baseline="0" smtClean="0">
                <a:ln>
                  <a:noFill/>
                </a:ln>
                <a:solidFill>
                  <a:srgbClr val="000000"/>
                </a:solidFill>
                <a:effectLst/>
                <a:latin typeface="Arial" pitchFamily="34" charset="0"/>
                <a:cs typeface="Arial" pitchFamily="34" charset="0"/>
              </a:rPr>
              <a:t>Atmospheric Sciences Research Center </a:t>
            </a:r>
            <a:br>
              <a:rPr kumimoji="0" lang="en-US" sz="1400" b="1" i="0" u="none" strike="noStrike" cap="none" normalizeH="0" baseline="0" smtClean="0">
                <a:ln>
                  <a:noFill/>
                </a:ln>
                <a:solidFill>
                  <a:srgbClr val="000000"/>
                </a:solidFill>
                <a:effectLst/>
                <a:latin typeface="Arial" pitchFamily="34" charset="0"/>
                <a:cs typeface="Arial" pitchFamily="34" charset="0"/>
              </a:rPr>
            </a:br>
            <a:r>
              <a:rPr kumimoji="0" lang="en-US" sz="1400" b="1" i="0" u="none" strike="noStrike" cap="none" normalizeH="0" baseline="0" smtClean="0">
                <a:ln>
                  <a:noFill/>
                </a:ln>
                <a:solidFill>
                  <a:srgbClr val="000000"/>
                </a:solidFill>
                <a:effectLst/>
                <a:latin typeface="Arial" pitchFamily="34" charset="0"/>
                <a:cs typeface="Arial" pitchFamily="34" charset="0"/>
              </a:rPr>
              <a:t>(ASRC)</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0" name="Text Box 43"/>
          <p:cNvSpPr txBox="1">
            <a:spLocks noChangeArrowheads="1"/>
          </p:cNvSpPr>
          <p:nvPr/>
        </p:nvSpPr>
        <p:spPr bwMode="auto">
          <a:xfrm>
            <a:off x="6202363" y="15809913"/>
            <a:ext cx="3771900" cy="342900"/>
          </a:xfrm>
          <a:prstGeom prst="rect">
            <a:avLst/>
          </a:prstGeom>
          <a:solidFill>
            <a:srgbClr val="FFFFFF"/>
          </a:solidFill>
          <a:ln w="9525" algn="in">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Arial" pitchFamily="34" charset="0"/>
                <a:cs typeface="Arial" pitchFamily="34" charset="0"/>
              </a:rPr>
              <a:t>Map of UAlbany and ASRC</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4140" name="Picture 44" descr="Niagara Fall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78625" y="19250025"/>
            <a:ext cx="2286000" cy="1463675"/>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4141" name="Picture 45" descr="Gore Mt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265025" y="19250025"/>
            <a:ext cx="1943100" cy="1457325"/>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4142" name="Picture 46" descr="Empire-State%20Plaza%20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21825" y="19250025"/>
            <a:ext cx="2286000" cy="1428750"/>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4143" name="Picture 47" descr="adirondack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63725" y="19250025"/>
            <a:ext cx="2143125" cy="1460500"/>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31" name="WordArt 48"/>
          <p:cNvSpPr>
            <a:spLocks noChangeArrowheads="1" noChangeShapeType="1" noTextEdit="1"/>
          </p:cNvSpPr>
          <p:nvPr/>
        </p:nvSpPr>
        <p:spPr bwMode="auto">
          <a:xfrm>
            <a:off x="2435225" y="1454150"/>
            <a:ext cx="11544300" cy="993775"/>
          </a:xfrm>
          <a:prstGeom prst="rect">
            <a:avLst/>
          </a:prstGeom>
        </p:spPr>
        <p:txBody>
          <a:bodyPr wrap="none" fromWordArt="1">
            <a:prstTxWarp prst="textPlain">
              <a:avLst>
                <a:gd name="adj" fmla="val 50000"/>
              </a:avLst>
            </a:prstTxWarp>
          </a:bodyPr>
          <a:lstStyle/>
          <a:p>
            <a:pPr algn="ctr" rtl="0">
              <a:buNone/>
            </a:pPr>
            <a:r>
              <a:rPr lang="en-US" sz="3600" kern="10" spc="0" smtClean="0">
                <a:ln w="6350" algn="ctr">
                  <a:solidFill>
                    <a:srgbClr val="FFCC00"/>
                  </a:solidFill>
                  <a:round/>
                  <a:headEnd/>
                  <a:tailEnd/>
                </a:ln>
                <a:solidFill>
                  <a:srgbClr val="660066"/>
                </a:solidFill>
                <a:effectLst>
                  <a:outerShdw dist="45791" dir="2021404" algn="ctr" rotWithShape="0">
                    <a:srgbClr val="B2B2B2">
                      <a:alpha val="80000"/>
                    </a:srgbClr>
                  </a:outerShdw>
                </a:effectLst>
                <a:latin typeface="Times New Roman"/>
                <a:cs typeface="Times New Roman"/>
              </a:rPr>
              <a:t>UNIVERSITY AT ALBANY</a:t>
            </a:r>
            <a:endParaRPr lang="en-US" sz="3600" kern="10" spc="0">
              <a:ln w="6350" algn="ctr">
                <a:solidFill>
                  <a:srgbClr val="FFCC00"/>
                </a:solidFill>
                <a:round/>
                <a:headEnd/>
                <a:tailEnd/>
              </a:ln>
              <a:solidFill>
                <a:srgbClr val="660066"/>
              </a:solidFill>
              <a:effectLst>
                <a:outerShdw dist="45791" dir="2021404" algn="ctr" rotWithShape="0">
                  <a:srgbClr val="B2B2B2">
                    <a:alpha val="80000"/>
                  </a:srgbClr>
                </a:outerShdw>
              </a:effectLst>
              <a:latin typeface="Times New Roman"/>
              <a:cs typeface="Times New Roman"/>
            </a:endParaRPr>
          </a:p>
        </p:txBody>
      </p:sp>
      <p:pic>
        <p:nvPicPr>
          <p:cNvPr id="4145" name="Picture 49" descr="cestmasrc_small"/>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63725" y="12704763"/>
            <a:ext cx="3771900" cy="2466975"/>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4096" name="Line 50"/>
          <p:cNvSpPr>
            <a:spLocks noChangeShapeType="1"/>
          </p:cNvSpPr>
          <p:nvPr/>
        </p:nvSpPr>
        <p:spPr bwMode="auto">
          <a:xfrm flipV="1">
            <a:off x="3435350" y="14135100"/>
            <a:ext cx="4000500" cy="600075"/>
          </a:xfrm>
          <a:prstGeom prst="line">
            <a:avLst/>
          </a:prstGeom>
          <a:noFill/>
          <a:ln w="2857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pic>
        <p:nvPicPr>
          <p:cNvPr id="4147" name="Picture 51" descr="podiumpanorama"/>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35125" y="5334000"/>
            <a:ext cx="4772025" cy="1908175"/>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4148" name="Picture 52" descr="finder_map_small[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036425" y="5334000"/>
            <a:ext cx="2400300" cy="1882775"/>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4097" name="Text Box 53"/>
          <p:cNvSpPr txBox="1">
            <a:spLocks noChangeArrowheads="1"/>
          </p:cNvSpPr>
          <p:nvPr/>
        </p:nvSpPr>
        <p:spPr bwMode="auto">
          <a:xfrm>
            <a:off x="6550025" y="5305425"/>
            <a:ext cx="5372100" cy="1885950"/>
          </a:xfrm>
          <a:prstGeom prst="rect">
            <a:avLst/>
          </a:prstGeom>
          <a:solidFill>
            <a:srgbClr val="660066"/>
          </a:solidFill>
          <a:ln w="9525" algn="in">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400"/>
              </a:spcAft>
              <a:buClrTx/>
              <a:buSzTx/>
              <a:buFontTx/>
              <a:buNone/>
              <a:tabLst/>
            </a:pPr>
            <a:r>
              <a:rPr kumimoji="0" lang="en-US" sz="1600" b="1" i="0" u="none" strike="noStrike" cap="none" normalizeH="0" baseline="0" smtClean="0">
                <a:ln>
                  <a:noFill/>
                </a:ln>
                <a:solidFill>
                  <a:srgbClr val="000000"/>
                </a:solidFill>
                <a:effectLst/>
                <a:latin typeface="Arial" pitchFamily="34" charset="0"/>
                <a:cs typeface="Arial" pitchFamily="34" charset="0"/>
              </a:rPr>
              <a:t/>
            </a:r>
            <a:br>
              <a:rPr kumimoji="0" lang="en-US" sz="1600" b="1" i="0" u="none" strike="noStrike" cap="none" normalizeH="0" baseline="0" smtClean="0">
                <a:ln>
                  <a:noFill/>
                </a:ln>
                <a:solidFill>
                  <a:srgbClr val="000000"/>
                </a:solidFill>
                <a:effectLst/>
                <a:latin typeface="Arial" pitchFamily="34" charset="0"/>
                <a:cs typeface="Arial" pitchFamily="34" charset="0"/>
              </a:rPr>
            </a:br>
            <a:r>
              <a:rPr kumimoji="0" lang="en-US" sz="1600" b="1" i="0" u="none" strike="noStrike" cap="none" normalizeH="0" baseline="0" smtClean="0">
                <a:ln>
                  <a:noFill/>
                </a:ln>
                <a:solidFill>
                  <a:srgbClr val="FFFFFF"/>
                </a:solidFill>
                <a:effectLst/>
                <a:latin typeface="Arial" pitchFamily="34" charset="0"/>
                <a:cs typeface="Arial" pitchFamily="34" charset="0"/>
              </a:rPr>
              <a:t>The University at Albany is an internationally </a:t>
            </a:r>
            <a:br>
              <a:rPr kumimoji="0" lang="en-US" sz="1600" b="1" i="0" u="none" strike="noStrike" cap="none" normalizeH="0" baseline="0" smtClean="0">
                <a:ln>
                  <a:noFill/>
                </a:ln>
                <a:solidFill>
                  <a:srgbClr val="FFFFFF"/>
                </a:solidFill>
                <a:effectLst/>
                <a:latin typeface="Arial" pitchFamily="34" charset="0"/>
                <a:cs typeface="Arial" pitchFamily="34" charset="0"/>
              </a:rPr>
            </a:br>
            <a:r>
              <a:rPr kumimoji="0" lang="en-US" sz="1600" b="1" i="0" u="none" strike="noStrike" cap="none" normalizeH="0" baseline="0" smtClean="0">
                <a:ln>
                  <a:noFill/>
                </a:ln>
                <a:solidFill>
                  <a:srgbClr val="FFFFFF"/>
                </a:solidFill>
                <a:effectLst/>
                <a:latin typeface="Arial" pitchFamily="34" charset="0"/>
                <a:cs typeface="Arial" pitchFamily="34" charset="0"/>
              </a:rPr>
              <a:t>recognized public research institution located in the state capital of New York.</a:t>
            </a:r>
            <a:r>
              <a:rPr kumimoji="0" lang="en-US" sz="1600" b="0" i="0" u="none" strike="noStrike" cap="none" normalizeH="0" baseline="0" smtClean="0">
                <a:ln>
                  <a:noFill/>
                </a:ln>
                <a:solidFill>
                  <a:srgbClr val="FFFFFF"/>
                </a:solidFill>
                <a:effectLst/>
                <a:latin typeface="Arial" pitchFamily="34" charset="0"/>
                <a:cs typeface="Arial" pitchFamily="34" charset="0"/>
              </a:rPr>
              <a:t> </a:t>
            </a:r>
            <a:br>
              <a:rPr kumimoji="0" lang="en-US" sz="1600" b="0" i="0" u="none" strike="noStrike" cap="none" normalizeH="0" baseline="0" smtClean="0">
                <a:ln>
                  <a:noFill/>
                </a:ln>
                <a:solidFill>
                  <a:srgbClr val="FFFFFF"/>
                </a:solidFill>
                <a:effectLst/>
                <a:latin typeface="Arial" pitchFamily="34" charset="0"/>
                <a:cs typeface="Arial" pitchFamily="34" charset="0"/>
              </a:rPr>
            </a:br>
            <a:r>
              <a:rPr kumimoji="0" lang="en-US" sz="1600" b="0" i="0" u="none" strike="noStrike" cap="none" normalizeH="0" baseline="0" smtClean="0">
                <a:ln>
                  <a:noFill/>
                </a:ln>
                <a:solidFill>
                  <a:srgbClr val="FFFFFF"/>
                </a:solidFill>
                <a:effectLst/>
                <a:latin typeface="Arial" pitchFamily="34" charset="0"/>
                <a:cs typeface="Arial" pitchFamily="34" charset="0"/>
              </a:rPr>
              <a:t>Established in 1844 and designated a university in 1962, UAlbany puts the world within reach for nearly 18,000 </a:t>
            </a:r>
            <a:br>
              <a:rPr kumimoji="0" lang="en-US" sz="1600" b="0" i="0" u="none" strike="noStrike" cap="none" normalizeH="0" baseline="0" smtClean="0">
                <a:ln>
                  <a:noFill/>
                </a:ln>
                <a:solidFill>
                  <a:srgbClr val="FFFFFF"/>
                </a:solidFill>
                <a:effectLst/>
                <a:latin typeface="Arial" pitchFamily="34" charset="0"/>
                <a:cs typeface="Arial" pitchFamily="34" charset="0"/>
              </a:rPr>
            </a:br>
            <a:r>
              <a:rPr kumimoji="0" lang="en-US" sz="1600" b="0" i="0" u="none" strike="noStrike" cap="none" normalizeH="0" baseline="0" smtClean="0">
                <a:ln>
                  <a:noFill/>
                </a:ln>
                <a:solidFill>
                  <a:srgbClr val="FFFFFF"/>
                </a:solidFill>
                <a:effectLst/>
                <a:latin typeface="Arial" pitchFamily="34" charset="0"/>
                <a:cs typeface="Arial" pitchFamily="34" charset="0"/>
              </a:rPr>
              <a:t>students at the </a:t>
            </a:r>
            <a:r>
              <a:rPr kumimoji="0" lang="en-US" sz="1600" b="0" i="0" u="sng" strike="noStrike" cap="none" normalizeH="0" baseline="0" smtClean="0">
                <a:ln>
                  <a:noFill/>
                </a:ln>
                <a:solidFill>
                  <a:srgbClr val="FFFFFF"/>
                </a:solidFill>
                <a:effectLst/>
                <a:latin typeface="Arial" pitchFamily="34" charset="0"/>
                <a:cs typeface="Arial" pitchFamily="34" charset="0"/>
              </a:rPr>
              <a:t>graduate</a:t>
            </a:r>
            <a:r>
              <a:rPr kumimoji="0" lang="en-US" sz="1600" b="0" i="0" u="none" strike="noStrike" cap="none" normalizeH="0" baseline="0" smtClean="0">
                <a:ln>
                  <a:noFill/>
                </a:ln>
                <a:solidFill>
                  <a:srgbClr val="FFFFFF"/>
                </a:solidFill>
                <a:effectLst/>
                <a:latin typeface="Arial" pitchFamily="34" charset="0"/>
                <a:cs typeface="Arial" pitchFamily="34" charset="0"/>
              </a:rPr>
              <a:t> and </a:t>
            </a:r>
            <a:r>
              <a:rPr kumimoji="0" lang="en-US" sz="1600" b="0" i="0" u="sng" strike="noStrike" cap="none" normalizeH="0" baseline="0" smtClean="0">
                <a:ln>
                  <a:noFill/>
                </a:ln>
                <a:solidFill>
                  <a:srgbClr val="FFFFFF"/>
                </a:solidFill>
                <a:effectLst/>
                <a:latin typeface="Arial" pitchFamily="34" charset="0"/>
                <a:cs typeface="Arial" pitchFamily="34" charset="0"/>
              </a:rPr>
              <a:t>undergraduate</a:t>
            </a:r>
            <a:r>
              <a:rPr kumimoji="0" lang="en-US" sz="1600" b="0" i="0" u="none" strike="noStrike" cap="none" normalizeH="0" baseline="0" smtClean="0">
                <a:ln>
                  <a:noFill/>
                </a:ln>
                <a:solidFill>
                  <a:srgbClr val="FFFFFF"/>
                </a:solidFill>
                <a:effectLst/>
                <a:latin typeface="Arial" pitchFamily="34" charset="0"/>
                <a:cs typeface="Arial" pitchFamily="34" charset="0"/>
              </a:rPr>
              <a:t> levels.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01077984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TotalTime>
  <Words>705</Words>
  <Application>Microsoft Office PowerPoint</Application>
  <PresentationFormat>Custom</PresentationFormat>
  <Paragraphs>127</Paragraphs>
  <Slides>4</Slides>
  <Notes>0</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4</vt:i4>
      </vt:variant>
    </vt:vector>
  </HeadingPairs>
  <TitlesOfParts>
    <vt:vector size="7" baseType="lpstr">
      <vt:lpstr>Office Theme</vt:lpstr>
      <vt:lpstr>Microsoft Word Document</vt:lpstr>
      <vt:lpstr>Microsoft PowerPoint Slide</vt:lpstr>
      <vt:lpstr>PowerPoint Presentation</vt:lpstr>
      <vt:lpstr>PowerPoint Presentation</vt:lpstr>
      <vt:lpstr>PowerPoint Presentation</vt:lpstr>
      <vt:lpstr>PowerPoint Presentation</vt:lpstr>
    </vt:vector>
  </TitlesOfParts>
  <Company>University at Albany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Ross A. Lazear</dc:creator>
  <cp:lastModifiedBy>Ross A. Lazear</cp:lastModifiedBy>
  <cp:revision>2</cp:revision>
  <dcterms:created xsi:type="dcterms:W3CDTF">2012-12-06T20:14:11Z</dcterms:created>
  <dcterms:modified xsi:type="dcterms:W3CDTF">2012-12-06T20:25:29Z</dcterms:modified>
</cp:coreProperties>
</file>