
<file path=[Content_Types].xml><?xml version="1.0" encoding="utf-8"?>
<Types xmlns="http://schemas.openxmlformats.org/package/2006/content-types">
  <Override PartName="/ppt/slides/slide3.xml" ContentType="application/vnd.openxmlformats-officedocument.presentationml.slide+xml"/>
  <Default Extension="emf" ContentType="image/x-emf"/>
  <Override PartName="/ppt/slideLayouts/slideLayout6.xml" ContentType="application/vnd.openxmlformats-officedocument.presentationml.slideLayout+xml"/>
  <Default Extension="vml" ContentType="application/vnd.openxmlformats-officedocument.vmlDrawing"/>
  <Override PartName="/docProps/core.xml" ContentType="application/vnd.openxmlformats-package.core-properties+xml"/>
  <Default Extension="sldx" ContentType="application/vnd.openxmlformats-officedocument.presentationml.slide"/>
  <Default Extension="rels" ContentType="application/vnd.openxmlformats-package.relationships+xml"/>
  <Override PartName="/ppt/slideLayouts/slideLayout8.xml" ContentType="application/vnd.openxmlformats-officedocument.presentationml.slideLayout+xml"/>
  <Override PartName="/ppt/slideLayouts/slideLayout1.xml" ContentType="application/vnd.openxmlformats-officedocument.presentationml.slideLayout+xml"/>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ppt/slides/slide2.xml" ContentType="application/vnd.openxmlformats-officedocument.presentationml.slide+xml"/>
  <Override PartName="/docProps/app.xml" ContentType="application/vnd.openxmlformats-officedocument.extended-properties+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s/slide4.xml" ContentType="application/vnd.openxmlformats-officedocument.presentationml.slide+xml"/>
  <Override PartName="/ppt/viewProps.xml" ContentType="application/vnd.openxmlformats-officedocument.presentationml.viewProps+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presProps.xml" ContentType="application/vnd.openxmlformats-officedocument.presentationml.presProps+xml"/>
  <Override PartName="/ppt/slideLayouts/slideLayout2.xml" ContentType="application/vnd.openxmlformats-officedocument.presentationml.slideLayout+xml"/>
  <Override PartName="/ppt/presentation.xml" ContentType="application/vnd.openxmlformats-officedocument.presentationml.presentation.main+xml"/>
  <Default Extension="bin" ContentType="application/vnd.openxmlformats-officedocument.presentationml.printerSettings"/>
  <Override PartName="/ppt/slides/slide1.xml" ContentType="application/vnd.openxmlformats-officedocument.presentationml.slide+xml"/>
  <Default Extension="jpeg" ContentType="image/jpeg"/>
  <Override PartName="/ppt/slideLayouts/slideLayout4.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sldIdLst>
    <p:sldId id="256" r:id="rId2"/>
    <p:sldId id="257" r:id="rId3"/>
    <p:sldId id="258" r:id="rId4"/>
    <p:sldId id="259" r:id="rId5"/>
  </p:sldIdLst>
  <p:sldSz cx="14630400" cy="25603200"/>
  <p:notesSz cx="6858000" cy="9144000"/>
  <p:defaultTextStyle>
    <a:defPPr>
      <a:defRPr lang="en-US"/>
    </a:defPPr>
    <a:lvl1pPr marL="0" algn="l" defTabSz="2298984" rtl="0" eaLnBrk="1" latinLnBrk="0" hangingPunct="1">
      <a:defRPr sz="4500" kern="1200">
        <a:solidFill>
          <a:schemeClr val="tx1"/>
        </a:solidFill>
        <a:latin typeface="+mn-lt"/>
        <a:ea typeface="+mn-ea"/>
        <a:cs typeface="+mn-cs"/>
      </a:defRPr>
    </a:lvl1pPr>
    <a:lvl2pPr marL="1149492" algn="l" defTabSz="2298984" rtl="0" eaLnBrk="1" latinLnBrk="0" hangingPunct="1">
      <a:defRPr sz="4500" kern="1200">
        <a:solidFill>
          <a:schemeClr val="tx1"/>
        </a:solidFill>
        <a:latin typeface="+mn-lt"/>
        <a:ea typeface="+mn-ea"/>
        <a:cs typeface="+mn-cs"/>
      </a:defRPr>
    </a:lvl2pPr>
    <a:lvl3pPr marL="2298984" algn="l" defTabSz="2298984" rtl="0" eaLnBrk="1" latinLnBrk="0" hangingPunct="1">
      <a:defRPr sz="4500" kern="1200">
        <a:solidFill>
          <a:schemeClr val="tx1"/>
        </a:solidFill>
        <a:latin typeface="+mn-lt"/>
        <a:ea typeface="+mn-ea"/>
        <a:cs typeface="+mn-cs"/>
      </a:defRPr>
    </a:lvl3pPr>
    <a:lvl4pPr marL="3448477" algn="l" defTabSz="2298984" rtl="0" eaLnBrk="1" latinLnBrk="0" hangingPunct="1">
      <a:defRPr sz="4500" kern="1200">
        <a:solidFill>
          <a:schemeClr val="tx1"/>
        </a:solidFill>
        <a:latin typeface="+mn-lt"/>
        <a:ea typeface="+mn-ea"/>
        <a:cs typeface="+mn-cs"/>
      </a:defRPr>
    </a:lvl4pPr>
    <a:lvl5pPr marL="4597969" algn="l" defTabSz="2298984" rtl="0" eaLnBrk="1" latinLnBrk="0" hangingPunct="1">
      <a:defRPr sz="4500" kern="1200">
        <a:solidFill>
          <a:schemeClr val="tx1"/>
        </a:solidFill>
        <a:latin typeface="+mn-lt"/>
        <a:ea typeface="+mn-ea"/>
        <a:cs typeface="+mn-cs"/>
      </a:defRPr>
    </a:lvl5pPr>
    <a:lvl6pPr marL="5747461" algn="l" defTabSz="2298984" rtl="0" eaLnBrk="1" latinLnBrk="0" hangingPunct="1">
      <a:defRPr sz="4500" kern="1200">
        <a:solidFill>
          <a:schemeClr val="tx1"/>
        </a:solidFill>
        <a:latin typeface="+mn-lt"/>
        <a:ea typeface="+mn-ea"/>
        <a:cs typeface="+mn-cs"/>
      </a:defRPr>
    </a:lvl6pPr>
    <a:lvl7pPr marL="6896953" algn="l" defTabSz="2298984" rtl="0" eaLnBrk="1" latinLnBrk="0" hangingPunct="1">
      <a:defRPr sz="4500" kern="1200">
        <a:solidFill>
          <a:schemeClr val="tx1"/>
        </a:solidFill>
        <a:latin typeface="+mn-lt"/>
        <a:ea typeface="+mn-ea"/>
        <a:cs typeface="+mn-cs"/>
      </a:defRPr>
    </a:lvl7pPr>
    <a:lvl8pPr marL="8046446" algn="l" defTabSz="2298984" rtl="0" eaLnBrk="1" latinLnBrk="0" hangingPunct="1">
      <a:defRPr sz="4500" kern="1200">
        <a:solidFill>
          <a:schemeClr val="tx1"/>
        </a:solidFill>
        <a:latin typeface="+mn-lt"/>
        <a:ea typeface="+mn-ea"/>
        <a:cs typeface="+mn-cs"/>
      </a:defRPr>
    </a:lvl8pPr>
    <a:lvl9pPr marL="9195938" algn="l" defTabSz="2298984" rtl="0" eaLnBrk="1" latinLnBrk="0" hangingPunct="1">
      <a:defRPr sz="45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AA2"/>
    <a:srgbClr val="FC09FF"/>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4879" autoAdjust="0"/>
    <p:restoredTop sz="94660"/>
  </p:normalViewPr>
  <p:slideViewPr>
    <p:cSldViewPr>
      <p:cViewPr>
        <p:scale>
          <a:sx n="75" d="100"/>
          <a:sy n="75" d="100"/>
        </p:scale>
        <p:origin x="-1400" y="3048"/>
      </p:cViewPr>
      <p:guideLst>
        <p:guide orient="horz" pos="8064"/>
        <p:guide pos="4608"/>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printerSettings" Target="printerSettings/printerSettings1.bin"/><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953589"/>
            <a:ext cx="12435840" cy="5488093"/>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14508480"/>
            <a:ext cx="10241280" cy="6543040"/>
          </a:xfrm>
        </p:spPr>
        <p:txBody>
          <a:bodyPr/>
          <a:lstStyle>
            <a:lvl1pPr marL="0" indent="0" algn="ctr">
              <a:buNone/>
              <a:defRPr>
                <a:solidFill>
                  <a:schemeClr val="tx1">
                    <a:tint val="75000"/>
                  </a:schemeClr>
                </a:solidFill>
              </a:defRPr>
            </a:lvl1pPr>
            <a:lvl2pPr marL="1149492" indent="0" algn="ctr">
              <a:buNone/>
              <a:defRPr>
                <a:solidFill>
                  <a:schemeClr val="tx1">
                    <a:tint val="75000"/>
                  </a:schemeClr>
                </a:solidFill>
              </a:defRPr>
            </a:lvl2pPr>
            <a:lvl3pPr marL="2298984" indent="0" algn="ctr">
              <a:buNone/>
              <a:defRPr>
                <a:solidFill>
                  <a:schemeClr val="tx1">
                    <a:tint val="75000"/>
                  </a:schemeClr>
                </a:solidFill>
              </a:defRPr>
            </a:lvl3pPr>
            <a:lvl4pPr marL="3448477" indent="0" algn="ctr">
              <a:buNone/>
              <a:defRPr>
                <a:solidFill>
                  <a:schemeClr val="tx1">
                    <a:tint val="75000"/>
                  </a:schemeClr>
                </a:solidFill>
              </a:defRPr>
            </a:lvl4pPr>
            <a:lvl5pPr marL="4597969" indent="0" algn="ctr">
              <a:buNone/>
              <a:defRPr>
                <a:solidFill>
                  <a:schemeClr val="tx1">
                    <a:tint val="75000"/>
                  </a:schemeClr>
                </a:solidFill>
              </a:defRPr>
            </a:lvl5pPr>
            <a:lvl6pPr marL="5747461" indent="0" algn="ctr">
              <a:buNone/>
              <a:defRPr>
                <a:solidFill>
                  <a:schemeClr val="tx1">
                    <a:tint val="75000"/>
                  </a:schemeClr>
                </a:solidFill>
              </a:defRPr>
            </a:lvl6pPr>
            <a:lvl7pPr marL="6896953" indent="0" algn="ctr">
              <a:buNone/>
              <a:defRPr>
                <a:solidFill>
                  <a:schemeClr val="tx1">
                    <a:tint val="75000"/>
                  </a:schemeClr>
                </a:solidFill>
              </a:defRPr>
            </a:lvl7pPr>
            <a:lvl8pPr marL="8046446" indent="0" algn="ctr">
              <a:buNone/>
              <a:defRPr>
                <a:solidFill>
                  <a:schemeClr val="tx1">
                    <a:tint val="75000"/>
                  </a:schemeClr>
                </a:solidFill>
              </a:defRPr>
            </a:lvl8pPr>
            <a:lvl9pPr marL="919593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0A3A84-C668-4FB0-975B-653C83E16A1B}" type="datetimeFigureOut">
              <a:rPr lang="en-US" smtClean="0"/>
              <a:pPr/>
              <a:t>12/12/12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91460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A3A84-C668-4FB0-975B-653C83E16A1B}" type="datetimeFigureOut">
              <a:rPr lang="en-US" smtClean="0"/>
              <a:pPr/>
              <a:t>12/12/12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8471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1025317"/>
            <a:ext cx="3291840" cy="2184569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1025317"/>
            <a:ext cx="9631680" cy="2184569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A3A84-C668-4FB0-975B-653C83E16A1B}" type="datetimeFigureOut">
              <a:rPr lang="en-US" smtClean="0"/>
              <a:pPr/>
              <a:t>12/12/12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5423690"/>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0A3A84-C668-4FB0-975B-653C83E16A1B}" type="datetimeFigureOut">
              <a:rPr lang="en-US" smtClean="0"/>
              <a:pPr/>
              <a:t>12/12/12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82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16452429"/>
            <a:ext cx="12435840" cy="5085080"/>
          </a:xfrm>
        </p:spPr>
        <p:txBody>
          <a:bodyPr anchor="t"/>
          <a:lstStyle>
            <a:lvl1pPr algn="l">
              <a:defRPr sz="101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10851731"/>
            <a:ext cx="12435840" cy="5600698"/>
          </a:xfrm>
        </p:spPr>
        <p:txBody>
          <a:bodyPr anchor="b"/>
          <a:lstStyle>
            <a:lvl1pPr marL="0" indent="0">
              <a:buNone/>
              <a:defRPr sz="5000">
                <a:solidFill>
                  <a:schemeClr val="tx1">
                    <a:tint val="75000"/>
                  </a:schemeClr>
                </a:solidFill>
              </a:defRPr>
            </a:lvl1pPr>
            <a:lvl2pPr marL="1149492" indent="0">
              <a:buNone/>
              <a:defRPr sz="4500">
                <a:solidFill>
                  <a:schemeClr val="tx1">
                    <a:tint val="75000"/>
                  </a:schemeClr>
                </a:solidFill>
              </a:defRPr>
            </a:lvl2pPr>
            <a:lvl3pPr marL="2298984" indent="0">
              <a:buNone/>
              <a:defRPr sz="4000">
                <a:solidFill>
                  <a:schemeClr val="tx1">
                    <a:tint val="75000"/>
                  </a:schemeClr>
                </a:solidFill>
              </a:defRPr>
            </a:lvl3pPr>
            <a:lvl4pPr marL="3448477" indent="0">
              <a:buNone/>
              <a:defRPr sz="3500">
                <a:solidFill>
                  <a:schemeClr val="tx1">
                    <a:tint val="75000"/>
                  </a:schemeClr>
                </a:solidFill>
              </a:defRPr>
            </a:lvl4pPr>
            <a:lvl5pPr marL="4597969" indent="0">
              <a:buNone/>
              <a:defRPr sz="3500">
                <a:solidFill>
                  <a:schemeClr val="tx1">
                    <a:tint val="75000"/>
                  </a:schemeClr>
                </a:solidFill>
              </a:defRPr>
            </a:lvl5pPr>
            <a:lvl6pPr marL="5747461" indent="0">
              <a:buNone/>
              <a:defRPr sz="3500">
                <a:solidFill>
                  <a:schemeClr val="tx1">
                    <a:tint val="75000"/>
                  </a:schemeClr>
                </a:solidFill>
              </a:defRPr>
            </a:lvl6pPr>
            <a:lvl7pPr marL="6896953" indent="0">
              <a:buNone/>
              <a:defRPr sz="3500">
                <a:solidFill>
                  <a:schemeClr val="tx1">
                    <a:tint val="75000"/>
                  </a:schemeClr>
                </a:solidFill>
              </a:defRPr>
            </a:lvl7pPr>
            <a:lvl8pPr marL="8046446" indent="0">
              <a:buNone/>
              <a:defRPr sz="3500">
                <a:solidFill>
                  <a:schemeClr val="tx1">
                    <a:tint val="75000"/>
                  </a:schemeClr>
                </a:solidFill>
              </a:defRPr>
            </a:lvl8pPr>
            <a:lvl9pPr marL="9195938" indent="0">
              <a:buNone/>
              <a:defRPr sz="3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0A3A84-C668-4FB0-975B-653C83E16A1B}" type="datetimeFigureOut">
              <a:rPr lang="en-US" smtClean="0"/>
              <a:pPr/>
              <a:t>12/12/12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0600863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5974083"/>
            <a:ext cx="6461760" cy="16896929"/>
          </a:xfrm>
        </p:spPr>
        <p:txBody>
          <a:bodyPr/>
          <a:lstStyle>
            <a:lvl1pPr>
              <a:defRPr sz="7000"/>
            </a:lvl1pPr>
            <a:lvl2pPr>
              <a:defRPr sz="6000"/>
            </a:lvl2pPr>
            <a:lvl3pPr>
              <a:defRPr sz="5000"/>
            </a:lvl3pPr>
            <a:lvl4pPr>
              <a:defRPr sz="4500"/>
            </a:lvl4pPr>
            <a:lvl5pPr>
              <a:defRPr sz="4500"/>
            </a:lvl5pPr>
            <a:lvl6pPr>
              <a:defRPr sz="4500"/>
            </a:lvl6pPr>
            <a:lvl7pPr>
              <a:defRPr sz="4500"/>
            </a:lvl7pPr>
            <a:lvl8pPr>
              <a:defRPr sz="4500"/>
            </a:lvl8pPr>
            <a:lvl9pPr>
              <a:defRPr sz="4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5974083"/>
            <a:ext cx="6461760" cy="16896929"/>
          </a:xfrm>
        </p:spPr>
        <p:txBody>
          <a:bodyPr/>
          <a:lstStyle>
            <a:lvl1pPr>
              <a:defRPr sz="7000"/>
            </a:lvl1pPr>
            <a:lvl2pPr>
              <a:defRPr sz="6000"/>
            </a:lvl2pPr>
            <a:lvl3pPr>
              <a:defRPr sz="5000"/>
            </a:lvl3pPr>
            <a:lvl4pPr>
              <a:defRPr sz="4500"/>
            </a:lvl4pPr>
            <a:lvl5pPr>
              <a:defRPr sz="4500"/>
            </a:lvl5pPr>
            <a:lvl6pPr>
              <a:defRPr sz="4500"/>
            </a:lvl6pPr>
            <a:lvl7pPr>
              <a:defRPr sz="4500"/>
            </a:lvl7pPr>
            <a:lvl8pPr>
              <a:defRPr sz="4500"/>
            </a:lvl8pPr>
            <a:lvl9pPr>
              <a:defRPr sz="4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0A3A84-C668-4FB0-975B-653C83E16A1B}" type="datetimeFigureOut">
              <a:rPr lang="en-US" smtClean="0"/>
              <a:pPr/>
              <a:t>12/12/12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49477770"/>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2" y="5731089"/>
            <a:ext cx="6464301" cy="2388445"/>
          </a:xfrm>
        </p:spPr>
        <p:txBody>
          <a:bodyPr anchor="b"/>
          <a:lstStyle>
            <a:lvl1pPr marL="0" indent="0">
              <a:buNone/>
              <a:defRPr sz="6000" b="1"/>
            </a:lvl1pPr>
            <a:lvl2pPr marL="1149492" indent="0">
              <a:buNone/>
              <a:defRPr sz="5000" b="1"/>
            </a:lvl2pPr>
            <a:lvl3pPr marL="2298984" indent="0">
              <a:buNone/>
              <a:defRPr sz="4500" b="1"/>
            </a:lvl3pPr>
            <a:lvl4pPr marL="3448477" indent="0">
              <a:buNone/>
              <a:defRPr sz="4000" b="1"/>
            </a:lvl4pPr>
            <a:lvl5pPr marL="4597969" indent="0">
              <a:buNone/>
              <a:defRPr sz="4000" b="1"/>
            </a:lvl5pPr>
            <a:lvl6pPr marL="5747461" indent="0">
              <a:buNone/>
              <a:defRPr sz="4000" b="1"/>
            </a:lvl6pPr>
            <a:lvl7pPr marL="6896953" indent="0">
              <a:buNone/>
              <a:defRPr sz="4000" b="1"/>
            </a:lvl7pPr>
            <a:lvl8pPr marL="8046446" indent="0">
              <a:buNone/>
              <a:defRPr sz="4000" b="1"/>
            </a:lvl8pPr>
            <a:lvl9pPr marL="9195938" indent="0">
              <a:buNone/>
              <a:defRPr sz="4000" b="1"/>
            </a:lvl9pPr>
          </a:lstStyle>
          <a:p>
            <a:pPr lvl="0"/>
            <a:r>
              <a:rPr lang="en-US" smtClean="0"/>
              <a:t>Click to edit Master text styles</a:t>
            </a:r>
          </a:p>
        </p:txBody>
      </p:sp>
      <p:sp>
        <p:nvSpPr>
          <p:cNvPr id="4" name="Content Placeholder 3"/>
          <p:cNvSpPr>
            <a:spLocks noGrp="1"/>
          </p:cNvSpPr>
          <p:nvPr>
            <p:ph sz="half" idx="2"/>
          </p:nvPr>
        </p:nvSpPr>
        <p:spPr>
          <a:xfrm>
            <a:off x="731522" y="8119534"/>
            <a:ext cx="6464301" cy="14751475"/>
          </a:xfrm>
        </p:spPr>
        <p:txBody>
          <a:bodyPr/>
          <a:lstStyle>
            <a:lvl1pPr>
              <a:defRPr sz="6000"/>
            </a:lvl1pPr>
            <a:lvl2pPr>
              <a:defRPr sz="5000"/>
            </a:lvl2pPr>
            <a:lvl3pPr>
              <a:defRPr sz="45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5731089"/>
            <a:ext cx="6466840" cy="2388445"/>
          </a:xfrm>
        </p:spPr>
        <p:txBody>
          <a:bodyPr anchor="b"/>
          <a:lstStyle>
            <a:lvl1pPr marL="0" indent="0">
              <a:buNone/>
              <a:defRPr sz="6000" b="1"/>
            </a:lvl1pPr>
            <a:lvl2pPr marL="1149492" indent="0">
              <a:buNone/>
              <a:defRPr sz="5000" b="1"/>
            </a:lvl2pPr>
            <a:lvl3pPr marL="2298984" indent="0">
              <a:buNone/>
              <a:defRPr sz="4500" b="1"/>
            </a:lvl3pPr>
            <a:lvl4pPr marL="3448477" indent="0">
              <a:buNone/>
              <a:defRPr sz="4000" b="1"/>
            </a:lvl4pPr>
            <a:lvl5pPr marL="4597969" indent="0">
              <a:buNone/>
              <a:defRPr sz="4000" b="1"/>
            </a:lvl5pPr>
            <a:lvl6pPr marL="5747461" indent="0">
              <a:buNone/>
              <a:defRPr sz="4000" b="1"/>
            </a:lvl6pPr>
            <a:lvl7pPr marL="6896953" indent="0">
              <a:buNone/>
              <a:defRPr sz="4000" b="1"/>
            </a:lvl7pPr>
            <a:lvl8pPr marL="8046446" indent="0">
              <a:buNone/>
              <a:defRPr sz="4000" b="1"/>
            </a:lvl8pPr>
            <a:lvl9pPr marL="9195938" indent="0">
              <a:buNone/>
              <a:defRPr sz="4000" b="1"/>
            </a:lvl9pPr>
          </a:lstStyle>
          <a:p>
            <a:pPr lvl="0"/>
            <a:r>
              <a:rPr lang="en-US" smtClean="0"/>
              <a:t>Click to edit Master text styles</a:t>
            </a:r>
          </a:p>
        </p:txBody>
      </p:sp>
      <p:sp>
        <p:nvSpPr>
          <p:cNvPr id="6" name="Content Placeholder 5"/>
          <p:cNvSpPr>
            <a:spLocks noGrp="1"/>
          </p:cNvSpPr>
          <p:nvPr>
            <p:ph sz="quarter" idx="4"/>
          </p:nvPr>
        </p:nvSpPr>
        <p:spPr>
          <a:xfrm>
            <a:off x="7432041" y="8119534"/>
            <a:ext cx="6466840" cy="14751475"/>
          </a:xfrm>
        </p:spPr>
        <p:txBody>
          <a:bodyPr/>
          <a:lstStyle>
            <a:lvl1pPr>
              <a:defRPr sz="6000"/>
            </a:lvl1pPr>
            <a:lvl2pPr>
              <a:defRPr sz="5000"/>
            </a:lvl2pPr>
            <a:lvl3pPr>
              <a:defRPr sz="4500"/>
            </a:lvl3pPr>
            <a:lvl4pPr>
              <a:defRPr sz="4000"/>
            </a:lvl4pPr>
            <a:lvl5pPr>
              <a:defRPr sz="4000"/>
            </a:lvl5pPr>
            <a:lvl6pPr>
              <a:defRPr sz="4000"/>
            </a:lvl6pPr>
            <a:lvl7pPr>
              <a:defRPr sz="4000"/>
            </a:lvl7pPr>
            <a:lvl8pPr>
              <a:defRPr sz="4000"/>
            </a:lvl8pPr>
            <a:lvl9pPr>
              <a:defRPr sz="4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0A3A84-C668-4FB0-975B-653C83E16A1B}" type="datetimeFigureOut">
              <a:rPr lang="en-US" smtClean="0"/>
              <a:pPr/>
              <a:t>12/12/12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25535219"/>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0A3A84-C668-4FB0-975B-653C83E16A1B}" type="datetimeFigureOut">
              <a:rPr lang="en-US" smtClean="0"/>
              <a:pPr/>
              <a:t>12/12/12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78554343"/>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A3A84-C668-4FB0-975B-653C83E16A1B}" type="datetimeFigureOut">
              <a:rPr lang="en-US" smtClean="0"/>
              <a:pPr/>
              <a:t>12/12/12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32377017"/>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3" y="1019387"/>
            <a:ext cx="4813301" cy="4338320"/>
          </a:xfrm>
        </p:spPr>
        <p:txBody>
          <a:bodyPr anchor="b"/>
          <a:lstStyle>
            <a:lvl1pPr algn="l">
              <a:defRPr sz="5000" b="1"/>
            </a:lvl1pPr>
          </a:lstStyle>
          <a:p>
            <a:r>
              <a:rPr lang="en-US" smtClean="0"/>
              <a:t>Click to edit Master title style</a:t>
            </a:r>
            <a:endParaRPr lang="en-US"/>
          </a:p>
        </p:txBody>
      </p:sp>
      <p:sp>
        <p:nvSpPr>
          <p:cNvPr id="3" name="Content Placeholder 2"/>
          <p:cNvSpPr>
            <a:spLocks noGrp="1"/>
          </p:cNvSpPr>
          <p:nvPr>
            <p:ph idx="1"/>
          </p:nvPr>
        </p:nvSpPr>
        <p:spPr>
          <a:xfrm>
            <a:off x="5720080" y="1019389"/>
            <a:ext cx="8178800" cy="21851622"/>
          </a:xfrm>
        </p:spPr>
        <p:txBody>
          <a:bodyPr/>
          <a:lstStyle>
            <a:lvl1pPr>
              <a:defRPr sz="8000"/>
            </a:lvl1pPr>
            <a:lvl2pPr>
              <a:defRPr sz="7000"/>
            </a:lvl2pPr>
            <a:lvl3pPr>
              <a:defRPr sz="6000"/>
            </a:lvl3pPr>
            <a:lvl4pPr>
              <a:defRPr sz="5000"/>
            </a:lvl4pPr>
            <a:lvl5pPr>
              <a:defRPr sz="5000"/>
            </a:lvl5pPr>
            <a:lvl6pPr>
              <a:defRPr sz="5000"/>
            </a:lvl6pPr>
            <a:lvl7pPr>
              <a:defRPr sz="5000"/>
            </a:lvl7pPr>
            <a:lvl8pPr>
              <a:defRPr sz="5000"/>
            </a:lvl8pPr>
            <a:lvl9pPr>
              <a:defRPr sz="5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3" y="5357709"/>
            <a:ext cx="4813301" cy="17513302"/>
          </a:xfrm>
        </p:spPr>
        <p:txBody>
          <a:bodyPr/>
          <a:lstStyle>
            <a:lvl1pPr marL="0" indent="0">
              <a:buNone/>
              <a:defRPr sz="3500"/>
            </a:lvl1pPr>
            <a:lvl2pPr marL="1149492" indent="0">
              <a:buNone/>
              <a:defRPr sz="3000"/>
            </a:lvl2pPr>
            <a:lvl3pPr marL="2298984" indent="0">
              <a:buNone/>
              <a:defRPr sz="2500"/>
            </a:lvl3pPr>
            <a:lvl4pPr marL="3448477" indent="0">
              <a:buNone/>
              <a:defRPr sz="2300"/>
            </a:lvl4pPr>
            <a:lvl5pPr marL="4597969" indent="0">
              <a:buNone/>
              <a:defRPr sz="2300"/>
            </a:lvl5pPr>
            <a:lvl6pPr marL="5747461" indent="0">
              <a:buNone/>
              <a:defRPr sz="2300"/>
            </a:lvl6pPr>
            <a:lvl7pPr marL="6896953" indent="0">
              <a:buNone/>
              <a:defRPr sz="2300"/>
            </a:lvl7pPr>
            <a:lvl8pPr marL="8046446" indent="0">
              <a:buNone/>
              <a:defRPr sz="2300"/>
            </a:lvl8pPr>
            <a:lvl9pPr marL="9195938" indent="0">
              <a:buNone/>
              <a:defRPr sz="2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0A3A84-C668-4FB0-975B-653C83E16A1B}" type="datetimeFigureOut">
              <a:rPr lang="en-US" smtClean="0"/>
              <a:pPr/>
              <a:t>12/12/12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11173391"/>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17922240"/>
            <a:ext cx="8778240" cy="2115822"/>
          </a:xfrm>
        </p:spPr>
        <p:txBody>
          <a:bodyPr anchor="b"/>
          <a:lstStyle>
            <a:lvl1pPr algn="l">
              <a:defRPr sz="5000" b="1"/>
            </a:lvl1pPr>
          </a:lstStyle>
          <a:p>
            <a:r>
              <a:rPr lang="en-US" smtClean="0"/>
              <a:t>Click to edit Master title style</a:t>
            </a:r>
            <a:endParaRPr lang="en-US"/>
          </a:p>
        </p:txBody>
      </p:sp>
      <p:sp>
        <p:nvSpPr>
          <p:cNvPr id="3" name="Picture Placeholder 2"/>
          <p:cNvSpPr>
            <a:spLocks noGrp="1"/>
          </p:cNvSpPr>
          <p:nvPr>
            <p:ph type="pic" idx="1"/>
          </p:nvPr>
        </p:nvSpPr>
        <p:spPr>
          <a:xfrm>
            <a:off x="2867661" y="2287693"/>
            <a:ext cx="8778240" cy="15361920"/>
          </a:xfrm>
        </p:spPr>
        <p:txBody>
          <a:bodyPr/>
          <a:lstStyle>
            <a:lvl1pPr marL="0" indent="0">
              <a:buNone/>
              <a:defRPr sz="8000"/>
            </a:lvl1pPr>
            <a:lvl2pPr marL="1149492" indent="0">
              <a:buNone/>
              <a:defRPr sz="7000"/>
            </a:lvl2pPr>
            <a:lvl3pPr marL="2298984" indent="0">
              <a:buNone/>
              <a:defRPr sz="6000"/>
            </a:lvl3pPr>
            <a:lvl4pPr marL="3448477" indent="0">
              <a:buNone/>
              <a:defRPr sz="5000"/>
            </a:lvl4pPr>
            <a:lvl5pPr marL="4597969" indent="0">
              <a:buNone/>
              <a:defRPr sz="5000"/>
            </a:lvl5pPr>
            <a:lvl6pPr marL="5747461" indent="0">
              <a:buNone/>
              <a:defRPr sz="5000"/>
            </a:lvl6pPr>
            <a:lvl7pPr marL="6896953" indent="0">
              <a:buNone/>
              <a:defRPr sz="5000"/>
            </a:lvl7pPr>
            <a:lvl8pPr marL="8046446" indent="0">
              <a:buNone/>
              <a:defRPr sz="5000"/>
            </a:lvl8pPr>
            <a:lvl9pPr marL="9195938" indent="0">
              <a:buNone/>
              <a:defRPr sz="5000"/>
            </a:lvl9pPr>
          </a:lstStyle>
          <a:p>
            <a:endParaRPr lang="en-US"/>
          </a:p>
        </p:txBody>
      </p:sp>
      <p:sp>
        <p:nvSpPr>
          <p:cNvPr id="4" name="Text Placeholder 3"/>
          <p:cNvSpPr>
            <a:spLocks noGrp="1"/>
          </p:cNvSpPr>
          <p:nvPr>
            <p:ph type="body" sz="half" idx="2"/>
          </p:nvPr>
        </p:nvSpPr>
        <p:spPr>
          <a:xfrm>
            <a:off x="2867661" y="20038062"/>
            <a:ext cx="8778240" cy="3004818"/>
          </a:xfrm>
        </p:spPr>
        <p:txBody>
          <a:bodyPr/>
          <a:lstStyle>
            <a:lvl1pPr marL="0" indent="0">
              <a:buNone/>
              <a:defRPr sz="3500"/>
            </a:lvl1pPr>
            <a:lvl2pPr marL="1149492" indent="0">
              <a:buNone/>
              <a:defRPr sz="3000"/>
            </a:lvl2pPr>
            <a:lvl3pPr marL="2298984" indent="0">
              <a:buNone/>
              <a:defRPr sz="2500"/>
            </a:lvl3pPr>
            <a:lvl4pPr marL="3448477" indent="0">
              <a:buNone/>
              <a:defRPr sz="2300"/>
            </a:lvl4pPr>
            <a:lvl5pPr marL="4597969" indent="0">
              <a:buNone/>
              <a:defRPr sz="2300"/>
            </a:lvl5pPr>
            <a:lvl6pPr marL="5747461" indent="0">
              <a:buNone/>
              <a:defRPr sz="2300"/>
            </a:lvl6pPr>
            <a:lvl7pPr marL="6896953" indent="0">
              <a:buNone/>
              <a:defRPr sz="2300"/>
            </a:lvl7pPr>
            <a:lvl8pPr marL="8046446" indent="0">
              <a:buNone/>
              <a:defRPr sz="2300"/>
            </a:lvl8pPr>
            <a:lvl9pPr marL="9195938" indent="0">
              <a:buNone/>
              <a:defRPr sz="2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0A3A84-C668-4FB0-975B-653C83E16A1B}" type="datetimeFigureOut">
              <a:rPr lang="en-US" smtClean="0"/>
              <a:pPr/>
              <a:t>12/12/12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251156-BFD3-4B55-9BCD-4F773D771514}"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515326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1025315"/>
            <a:ext cx="13167360" cy="4267200"/>
          </a:xfrm>
          <a:prstGeom prst="rect">
            <a:avLst/>
          </a:prstGeom>
        </p:spPr>
        <p:txBody>
          <a:bodyPr vert="horz" lIns="229898" tIns="114949" rIns="229898" bIns="114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1520" y="5974083"/>
            <a:ext cx="13167360" cy="16896929"/>
          </a:xfrm>
          <a:prstGeom prst="rect">
            <a:avLst/>
          </a:prstGeom>
        </p:spPr>
        <p:txBody>
          <a:bodyPr vert="horz" lIns="229898" tIns="114949" rIns="229898" bIns="114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31520" y="23730375"/>
            <a:ext cx="3413760" cy="1363133"/>
          </a:xfrm>
          <a:prstGeom prst="rect">
            <a:avLst/>
          </a:prstGeom>
        </p:spPr>
        <p:txBody>
          <a:bodyPr vert="horz" lIns="229898" tIns="114949" rIns="229898" bIns="114949" rtlCol="0" anchor="ctr"/>
          <a:lstStyle>
            <a:lvl1pPr algn="l">
              <a:defRPr sz="3000">
                <a:solidFill>
                  <a:schemeClr val="tx1">
                    <a:tint val="75000"/>
                  </a:schemeClr>
                </a:solidFill>
              </a:defRPr>
            </a:lvl1pPr>
          </a:lstStyle>
          <a:p>
            <a:fld id="{BA0A3A84-C668-4FB0-975B-653C83E16A1B}" type="datetimeFigureOut">
              <a:rPr lang="en-US" smtClean="0"/>
              <a:pPr/>
              <a:t>12/12/12</a:t>
            </a:fld>
            <a:endParaRPr lang="en-US"/>
          </a:p>
        </p:txBody>
      </p:sp>
      <p:sp>
        <p:nvSpPr>
          <p:cNvPr id="5" name="Footer Placeholder 4"/>
          <p:cNvSpPr>
            <a:spLocks noGrp="1"/>
          </p:cNvSpPr>
          <p:nvPr>
            <p:ph type="ftr" sz="quarter" idx="3"/>
          </p:nvPr>
        </p:nvSpPr>
        <p:spPr>
          <a:xfrm>
            <a:off x="4998720" y="23730375"/>
            <a:ext cx="4632960" cy="1363133"/>
          </a:xfrm>
          <a:prstGeom prst="rect">
            <a:avLst/>
          </a:prstGeom>
        </p:spPr>
        <p:txBody>
          <a:bodyPr vert="horz" lIns="229898" tIns="114949" rIns="229898" bIns="114949" rtlCol="0" anchor="ctr"/>
          <a:lstStyle>
            <a:lvl1pPr algn="ctr">
              <a:defRPr sz="3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23730375"/>
            <a:ext cx="3413760" cy="1363133"/>
          </a:xfrm>
          <a:prstGeom prst="rect">
            <a:avLst/>
          </a:prstGeom>
        </p:spPr>
        <p:txBody>
          <a:bodyPr vert="horz" lIns="229898" tIns="114949" rIns="229898" bIns="114949" rtlCol="0" anchor="ctr"/>
          <a:lstStyle>
            <a:lvl1pPr algn="r">
              <a:defRPr sz="3000">
                <a:solidFill>
                  <a:schemeClr val="tx1">
                    <a:tint val="75000"/>
                  </a:schemeClr>
                </a:solidFill>
              </a:defRPr>
            </a:lvl1pPr>
          </a:lstStyle>
          <a:p>
            <a:fld id="{CA251156-BFD3-4B55-9BCD-4F773D771514}"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98055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298984" rtl="0" eaLnBrk="1" latinLnBrk="0" hangingPunct="1">
        <a:spcBef>
          <a:spcPct val="0"/>
        </a:spcBef>
        <a:buNone/>
        <a:defRPr sz="11100" kern="1200">
          <a:solidFill>
            <a:schemeClr val="tx1"/>
          </a:solidFill>
          <a:latin typeface="+mj-lt"/>
          <a:ea typeface="+mj-ea"/>
          <a:cs typeface="+mj-cs"/>
        </a:defRPr>
      </a:lvl1pPr>
    </p:titleStyle>
    <p:bodyStyle>
      <a:lvl1pPr marL="862119" indent="-862119" algn="l" defTabSz="2298984" rtl="0" eaLnBrk="1" latinLnBrk="0" hangingPunct="1">
        <a:spcBef>
          <a:spcPct val="20000"/>
        </a:spcBef>
        <a:buFont typeface="Arial" pitchFamily="34" charset="0"/>
        <a:buChar char="•"/>
        <a:defRPr sz="8000" kern="1200">
          <a:solidFill>
            <a:schemeClr val="tx1"/>
          </a:solidFill>
          <a:latin typeface="+mn-lt"/>
          <a:ea typeface="+mn-ea"/>
          <a:cs typeface="+mn-cs"/>
        </a:defRPr>
      </a:lvl1pPr>
      <a:lvl2pPr marL="1867925" indent="-718433" algn="l" defTabSz="2298984" rtl="0" eaLnBrk="1" latinLnBrk="0" hangingPunct="1">
        <a:spcBef>
          <a:spcPct val="20000"/>
        </a:spcBef>
        <a:buFont typeface="Arial" pitchFamily="34" charset="0"/>
        <a:buChar char="–"/>
        <a:defRPr sz="7000" kern="1200">
          <a:solidFill>
            <a:schemeClr val="tx1"/>
          </a:solidFill>
          <a:latin typeface="+mn-lt"/>
          <a:ea typeface="+mn-ea"/>
          <a:cs typeface="+mn-cs"/>
        </a:defRPr>
      </a:lvl2pPr>
      <a:lvl3pPr marL="2873731" indent="-574746" algn="l" defTabSz="2298984" rtl="0" eaLnBrk="1" latinLnBrk="0" hangingPunct="1">
        <a:spcBef>
          <a:spcPct val="20000"/>
        </a:spcBef>
        <a:buFont typeface="Arial" pitchFamily="34" charset="0"/>
        <a:buChar char="•"/>
        <a:defRPr sz="6000" kern="1200">
          <a:solidFill>
            <a:schemeClr val="tx1"/>
          </a:solidFill>
          <a:latin typeface="+mn-lt"/>
          <a:ea typeface="+mn-ea"/>
          <a:cs typeface="+mn-cs"/>
        </a:defRPr>
      </a:lvl3pPr>
      <a:lvl4pPr marL="4023223"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4pPr>
      <a:lvl5pPr marL="5172715"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5pPr>
      <a:lvl6pPr marL="6322207"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6pPr>
      <a:lvl7pPr marL="7471700"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7pPr>
      <a:lvl8pPr marL="8621192"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8pPr>
      <a:lvl9pPr marL="9770684" indent="-574746" algn="l" defTabSz="2298984" rtl="0" eaLnBrk="1" latinLnBrk="0" hangingPunct="1">
        <a:spcBef>
          <a:spcPct val="20000"/>
        </a:spcBef>
        <a:buFont typeface="Arial" pitchFamily="34" charset="0"/>
        <a:buChar char="•"/>
        <a:defRPr sz="5000" kern="1200">
          <a:solidFill>
            <a:schemeClr val="tx1"/>
          </a:solidFill>
          <a:latin typeface="+mn-lt"/>
          <a:ea typeface="+mn-ea"/>
          <a:cs typeface="+mn-cs"/>
        </a:defRPr>
      </a:lvl9pPr>
    </p:bodyStyle>
    <p:otherStyle>
      <a:defPPr>
        <a:defRPr lang="en-US"/>
      </a:defPPr>
      <a:lvl1pPr marL="0" algn="l" defTabSz="2298984" rtl="0" eaLnBrk="1" latinLnBrk="0" hangingPunct="1">
        <a:defRPr sz="4500" kern="1200">
          <a:solidFill>
            <a:schemeClr val="tx1"/>
          </a:solidFill>
          <a:latin typeface="+mn-lt"/>
          <a:ea typeface="+mn-ea"/>
          <a:cs typeface="+mn-cs"/>
        </a:defRPr>
      </a:lvl1pPr>
      <a:lvl2pPr marL="1149492" algn="l" defTabSz="2298984" rtl="0" eaLnBrk="1" latinLnBrk="0" hangingPunct="1">
        <a:defRPr sz="4500" kern="1200">
          <a:solidFill>
            <a:schemeClr val="tx1"/>
          </a:solidFill>
          <a:latin typeface="+mn-lt"/>
          <a:ea typeface="+mn-ea"/>
          <a:cs typeface="+mn-cs"/>
        </a:defRPr>
      </a:lvl2pPr>
      <a:lvl3pPr marL="2298984" algn="l" defTabSz="2298984" rtl="0" eaLnBrk="1" latinLnBrk="0" hangingPunct="1">
        <a:defRPr sz="4500" kern="1200">
          <a:solidFill>
            <a:schemeClr val="tx1"/>
          </a:solidFill>
          <a:latin typeface="+mn-lt"/>
          <a:ea typeface="+mn-ea"/>
          <a:cs typeface="+mn-cs"/>
        </a:defRPr>
      </a:lvl3pPr>
      <a:lvl4pPr marL="3448477" algn="l" defTabSz="2298984" rtl="0" eaLnBrk="1" latinLnBrk="0" hangingPunct="1">
        <a:defRPr sz="4500" kern="1200">
          <a:solidFill>
            <a:schemeClr val="tx1"/>
          </a:solidFill>
          <a:latin typeface="+mn-lt"/>
          <a:ea typeface="+mn-ea"/>
          <a:cs typeface="+mn-cs"/>
        </a:defRPr>
      </a:lvl4pPr>
      <a:lvl5pPr marL="4597969" algn="l" defTabSz="2298984" rtl="0" eaLnBrk="1" latinLnBrk="0" hangingPunct="1">
        <a:defRPr sz="4500" kern="1200">
          <a:solidFill>
            <a:schemeClr val="tx1"/>
          </a:solidFill>
          <a:latin typeface="+mn-lt"/>
          <a:ea typeface="+mn-ea"/>
          <a:cs typeface="+mn-cs"/>
        </a:defRPr>
      </a:lvl5pPr>
      <a:lvl6pPr marL="5747461" algn="l" defTabSz="2298984" rtl="0" eaLnBrk="1" latinLnBrk="0" hangingPunct="1">
        <a:defRPr sz="4500" kern="1200">
          <a:solidFill>
            <a:schemeClr val="tx1"/>
          </a:solidFill>
          <a:latin typeface="+mn-lt"/>
          <a:ea typeface="+mn-ea"/>
          <a:cs typeface="+mn-cs"/>
        </a:defRPr>
      </a:lvl6pPr>
      <a:lvl7pPr marL="6896953" algn="l" defTabSz="2298984" rtl="0" eaLnBrk="1" latinLnBrk="0" hangingPunct="1">
        <a:defRPr sz="4500" kern="1200">
          <a:solidFill>
            <a:schemeClr val="tx1"/>
          </a:solidFill>
          <a:latin typeface="+mn-lt"/>
          <a:ea typeface="+mn-ea"/>
          <a:cs typeface="+mn-cs"/>
        </a:defRPr>
      </a:lvl7pPr>
      <a:lvl8pPr marL="8046446" algn="l" defTabSz="2298984" rtl="0" eaLnBrk="1" latinLnBrk="0" hangingPunct="1">
        <a:defRPr sz="4500" kern="1200">
          <a:solidFill>
            <a:schemeClr val="tx1"/>
          </a:solidFill>
          <a:latin typeface="+mn-lt"/>
          <a:ea typeface="+mn-ea"/>
          <a:cs typeface="+mn-cs"/>
        </a:defRPr>
      </a:lvl8pPr>
      <a:lvl9pPr marL="9195938" algn="l" defTabSz="2298984" rtl="0" eaLnBrk="1" latinLnBrk="0" hangingPunct="1">
        <a:defRPr sz="4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emf"/><Relationship Id="rId12"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jpe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emf"/></Relationships>
</file>

<file path=ppt/slides/_rels/slide2.xml.rels><?xml version="1.0" encoding="UTF-8" standalone="yes"?>
<Relationships xmlns="http://schemas.openxmlformats.org/package/2006/relationships"><Relationship Id="rId11" Type="http://schemas.openxmlformats.org/officeDocument/2006/relationships/image" Target="../media/image19.emf"/><Relationship Id="rId12" Type="http://schemas.openxmlformats.org/officeDocument/2006/relationships/image" Target="../media/image20.png"/><Relationship Id="rId13" Type="http://schemas.openxmlformats.org/officeDocument/2006/relationships/image" Target="../media/image21.png"/><Relationship Id="rId1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jpeg"/><Relationship Id="rId4" Type="http://schemas.openxmlformats.org/officeDocument/2006/relationships/image" Target="cid:644680DB-D842-4AB5-8274-C92CD5FC7327@asrc.albany.edu" TargetMode="External"/><Relationship Id="rId5" Type="http://schemas.openxmlformats.org/officeDocument/2006/relationships/image" Target="../media/image14.jpeg"/><Relationship Id="rId6" Type="http://schemas.openxmlformats.org/officeDocument/2006/relationships/image" Target="cid:3D95E5D2-9AB1-4831-9896-1F7DAE5C4031@asrc.albany.edu" TargetMode="External"/><Relationship Id="rId7" Type="http://schemas.openxmlformats.org/officeDocument/2006/relationships/image" Target="../media/image15.png"/><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18.jpeg"/></Relationships>
</file>

<file path=ppt/slides/_rels/slide3.xml.rels><?xml version="1.0" encoding="UTF-8" standalone="yes"?>
<Relationships xmlns="http://schemas.openxmlformats.org/package/2006/relationships"><Relationship Id="rId11" Type="http://schemas.openxmlformats.org/officeDocument/2006/relationships/image" Target="../media/image30.jpeg"/><Relationship Id="rId12" Type="http://schemas.openxmlformats.org/officeDocument/2006/relationships/image" Target="cid:192d13ad-5740-4cbb-8f15-ecce23fac781@namprd04.prod.outlook.com" TargetMode="External"/><Relationship Id="rId13" Type="http://schemas.openxmlformats.org/officeDocument/2006/relationships/image" Target="../media/image31.png"/><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image" Target="../media/image24.emf"/><Relationship Id="rId4" Type="http://schemas.openxmlformats.org/officeDocument/2006/relationships/image" Target="../media/image25.png"/><Relationship Id="rId5" Type="http://schemas.openxmlformats.org/officeDocument/2006/relationships/package" Target="../embeddings/Microsoft_PowerPoint_Slide311.sldx"/><Relationship Id="rId6" Type="http://schemas.openxmlformats.org/officeDocument/2006/relationships/image" Target="../media/image26.emf"/><Relationship Id="rId7" Type="http://schemas.openxmlformats.org/officeDocument/2006/relationships/image" Target="../media/image27.jpeg"/><Relationship Id="rId8" Type="http://schemas.openxmlformats.org/officeDocument/2006/relationships/image" Target="cid:9f6754b8-d4ea-4185-9c5e-fa4abed26ed7@namprd04.prod.outlook.com" TargetMode="External"/><Relationship Id="rId9" Type="http://schemas.openxmlformats.org/officeDocument/2006/relationships/image" Target="../media/image28.png"/><Relationship Id="rId10" Type="http://schemas.openxmlformats.org/officeDocument/2006/relationships/image" Target="../media/image29.emf"/></Relationships>
</file>

<file path=ppt/slides/_rels/slide4.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image" Target="../media/image32.jpeg"/><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9" Type="http://schemas.openxmlformats.org/officeDocument/2006/relationships/image" Target="../media/image39.jpeg"/><Relationship Id="rId10"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598487" y="955676"/>
            <a:ext cx="13188950" cy="1108075"/>
          </a:xfrm>
          <a:prstGeom prst="rect">
            <a:avLst/>
          </a:prstGeom>
          <a:solidFill>
            <a:srgbClr val="660066"/>
          </a:solidFill>
          <a:ln w="19050"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500" b="0" i="0" strike="noStrike" cap="none" normalizeH="0" baseline="0" dirty="0" smtClean="0">
                <a:ln>
                  <a:noFill/>
                </a:ln>
                <a:solidFill>
                  <a:srgbClr val="FFFFFF"/>
                </a:solidFill>
                <a:effectLst/>
                <a:latin typeface="Palatino"/>
                <a:cs typeface="Palatino"/>
              </a:rPr>
              <a:t>Synoptic and </a:t>
            </a:r>
            <a:r>
              <a:rPr kumimoji="0" lang="en-US" sz="5500" b="0" i="0" strike="noStrike" cap="none" normalizeH="0" baseline="0" dirty="0" err="1" smtClean="0">
                <a:ln>
                  <a:noFill/>
                </a:ln>
                <a:solidFill>
                  <a:srgbClr val="FFFFFF"/>
                </a:solidFill>
                <a:effectLst/>
                <a:latin typeface="Palatino"/>
                <a:cs typeface="Palatino"/>
              </a:rPr>
              <a:t>Mesoscale</a:t>
            </a:r>
            <a:r>
              <a:rPr kumimoji="0" lang="en-US" sz="5500" b="0" i="0" strike="noStrike" cap="none" normalizeH="0" baseline="0" dirty="0" smtClean="0">
                <a:ln>
                  <a:noFill/>
                </a:ln>
                <a:solidFill>
                  <a:srgbClr val="FFFFFF"/>
                </a:solidFill>
                <a:effectLst/>
                <a:latin typeface="Palatino"/>
                <a:cs typeface="Palatino"/>
              </a:rPr>
              <a:t> Meteorology </a:t>
            </a:r>
            <a:endParaRPr kumimoji="0" lang="en-US" sz="1800" b="0" i="0" strike="noStrike" cap="none" normalizeH="0" baseline="0" dirty="0" smtClean="0">
              <a:ln>
                <a:noFill/>
              </a:ln>
              <a:solidFill>
                <a:schemeClr val="tx1"/>
              </a:solidFill>
              <a:effectLst/>
              <a:latin typeface="Palatino"/>
              <a:cs typeface="Palatino"/>
            </a:endParaRPr>
          </a:p>
        </p:txBody>
      </p:sp>
      <p:sp>
        <p:nvSpPr>
          <p:cNvPr id="5" name="Text Box 3"/>
          <p:cNvSpPr txBox="1">
            <a:spLocks noChangeArrowheads="1"/>
          </p:cNvSpPr>
          <p:nvPr/>
        </p:nvSpPr>
        <p:spPr bwMode="auto">
          <a:xfrm>
            <a:off x="598487" y="2212975"/>
            <a:ext cx="13188950" cy="3508376"/>
          </a:xfrm>
          <a:prstGeom prst="rect">
            <a:avLst/>
          </a:prstGeom>
          <a:solidFill>
            <a:srgbClr val="660066"/>
          </a:solidFill>
          <a:ln w="9525"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rgbClr val="000000"/>
              </a:solidFill>
              <a:effectLst/>
              <a:latin typeface="Times New Roman" pitchFamily="18" charset="0"/>
              <a:cs typeface="Arial" pitchFamily="34" charset="0"/>
            </a:endParaRPr>
          </a:p>
          <a:p>
            <a:pPr marL="0" lvl="0" indent="0" algn="ctr" eaLnBrk="1" fontAlgn="base" latinLnBrk="0" hangingPunct="1">
              <a:lnSpc>
                <a:spcPct val="100000"/>
              </a:lnSpc>
              <a:spcBef>
                <a:spcPct val="0"/>
              </a:spcBef>
              <a:spcAft>
                <a:spcPct val="0"/>
              </a:spcAft>
              <a:tabLst/>
            </a:pPr>
            <a:r>
              <a:rPr kumimoji="0" lang="en-US" sz="2600" b="1" i="0" u="sng" strike="noStrike" cap="none" normalizeH="0" baseline="0" dirty="0" smtClean="0">
                <a:ln>
                  <a:noFill/>
                </a:ln>
                <a:solidFill>
                  <a:srgbClr val="FFFFFF"/>
                </a:solidFill>
                <a:effectLst/>
                <a:latin typeface="Palatino"/>
                <a:cs typeface="Palatino"/>
              </a:rPr>
              <a:t>RESEARCH TOPICS: </a:t>
            </a:r>
          </a:p>
          <a:p>
            <a:pPr marL="0" lvl="0" indent="0" eaLnBrk="1" fontAlgn="base" latinLnBrk="0" hangingPunct="1">
              <a:lnSpc>
                <a:spcPct val="100000"/>
              </a:lnSpc>
              <a:spcBef>
                <a:spcPct val="0"/>
              </a:spcBef>
              <a:spcAft>
                <a:spcPct val="0"/>
              </a:spcAft>
              <a:tabLst/>
            </a:pPr>
            <a:endParaRPr kumimoji="0" lang="en-US" sz="2200" b="1" i="0" u="sng" strike="noStrike" cap="none" normalizeH="0" baseline="0" dirty="0" smtClean="0">
              <a:ln>
                <a:noFill/>
              </a:ln>
              <a:solidFill>
                <a:srgbClr val="FFFFFF"/>
              </a:solidFill>
              <a:effectLst/>
              <a:latin typeface="Arial" pitchFamily="34" charset="0"/>
              <a:cs typeface="Arial" pitchFamily="34" charset="0"/>
            </a:endParaRP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err="1" smtClean="0">
                <a:ln>
                  <a:noFill/>
                </a:ln>
                <a:solidFill>
                  <a:srgbClr val="FFFFFF"/>
                </a:solidFill>
                <a:effectLst/>
                <a:latin typeface="Arial"/>
                <a:cs typeface="Arial"/>
              </a:rPr>
              <a:t>Extratropical</a:t>
            </a:r>
            <a:r>
              <a:rPr kumimoji="0" lang="en-US" sz="2200" b="1" i="0" u="none" strike="noStrike" cap="none" normalizeH="0" baseline="0" dirty="0" smtClean="0">
                <a:ln>
                  <a:noFill/>
                </a:ln>
                <a:solidFill>
                  <a:srgbClr val="FFFFFF"/>
                </a:solidFill>
                <a:effectLst/>
                <a:latin typeface="Arial"/>
                <a:cs typeface="Arial"/>
              </a:rPr>
              <a:t> cyclones, fronts and jet </a:t>
            </a:r>
            <a:r>
              <a:rPr lang="en-US" sz="2200" b="1" dirty="0" smtClean="0">
                <a:solidFill>
                  <a:srgbClr val="FFFFFF"/>
                </a:solidFill>
                <a:latin typeface="Arial"/>
                <a:cs typeface="Arial"/>
              </a:rPr>
              <a:t>s</a:t>
            </a:r>
            <a:r>
              <a:rPr kumimoji="0" lang="en-US" sz="2200" b="1" i="0" u="none" strike="noStrike" cap="none" normalizeH="0" baseline="0" dirty="0" smtClean="0">
                <a:ln>
                  <a:noFill/>
                </a:ln>
                <a:solidFill>
                  <a:srgbClr val="FFFFFF"/>
                </a:solidFill>
                <a:effectLst/>
                <a:latin typeface="Arial"/>
                <a:cs typeface="Arial"/>
              </a:rPr>
              <a:t>treams</a:t>
            </a:r>
            <a:r>
              <a:rPr lang="en-US" sz="2200" b="1" dirty="0" smtClean="0">
                <a:solidFill>
                  <a:srgbClr val="FFFFFF"/>
                </a:solidFill>
                <a:latin typeface="Arial"/>
                <a:cs typeface="Arial"/>
              </a:rPr>
              <a:t> • </a:t>
            </a:r>
            <a:r>
              <a:rPr kumimoji="0" lang="en-US" sz="2200" b="1" i="0" u="none" strike="noStrike" cap="none" normalizeH="0" baseline="0" dirty="0" smtClean="0">
                <a:ln>
                  <a:noFill/>
                </a:ln>
                <a:solidFill>
                  <a:srgbClr val="FFFFFF"/>
                </a:solidFill>
                <a:effectLst/>
                <a:latin typeface="Arial"/>
                <a:cs typeface="Arial"/>
              </a:rPr>
              <a:t>Thunderstorms and</a:t>
            </a:r>
            <a:r>
              <a:rPr kumimoji="0" lang="en-US" sz="2200" b="1" i="0" u="none" strike="noStrike" cap="none" normalizeH="0" dirty="0" smtClean="0">
                <a:ln>
                  <a:noFill/>
                </a:ln>
                <a:solidFill>
                  <a:srgbClr val="FFFFFF"/>
                </a:solidFill>
                <a:effectLst/>
                <a:latin typeface="Arial"/>
                <a:cs typeface="Arial"/>
              </a:rPr>
              <a:t> thunderstorm climatology</a:t>
            </a:r>
            <a:r>
              <a:rPr kumimoji="0" lang="en-US" sz="2200" b="1" i="0" u="none" strike="noStrike" cap="none" normalizeH="0" baseline="0" dirty="0" smtClean="0">
                <a:ln>
                  <a:noFill/>
                </a:ln>
                <a:solidFill>
                  <a:srgbClr val="FFFFFF"/>
                </a:solidFill>
                <a:effectLst/>
                <a:latin typeface="Arial"/>
                <a:cs typeface="Arial"/>
              </a:rPr>
              <a:t> Tropical</a:t>
            </a:r>
            <a:r>
              <a:rPr kumimoji="0" lang="en-US" sz="2200" b="1" i="0" u="none" strike="noStrike" cap="none" normalizeH="0" dirty="0" smtClean="0">
                <a:ln>
                  <a:noFill/>
                </a:ln>
                <a:solidFill>
                  <a:srgbClr val="FFFFFF"/>
                </a:solidFill>
                <a:effectLst/>
                <a:latin typeface="Arial"/>
                <a:cs typeface="Arial"/>
              </a:rPr>
              <a:t> cyclone intensity and structure • </a:t>
            </a:r>
            <a:r>
              <a:rPr kumimoji="0" lang="en-US" sz="2200" b="1" i="0" u="none" strike="noStrike" cap="none" normalizeH="0" dirty="0" err="1" smtClean="0">
                <a:ln>
                  <a:noFill/>
                </a:ln>
                <a:solidFill>
                  <a:srgbClr val="FFFFFF"/>
                </a:solidFill>
                <a:effectLst/>
                <a:latin typeface="Arial"/>
                <a:cs typeface="Arial"/>
              </a:rPr>
              <a:t>Extratropical</a:t>
            </a:r>
            <a:r>
              <a:rPr kumimoji="0" lang="en-US" sz="2200" b="1" i="0" u="none" strike="noStrike" cap="none" normalizeH="0" dirty="0" smtClean="0">
                <a:ln>
                  <a:noFill/>
                </a:ln>
                <a:solidFill>
                  <a:srgbClr val="FFFFFF"/>
                </a:solidFill>
                <a:effectLst/>
                <a:latin typeface="Arial"/>
                <a:cs typeface="Arial"/>
              </a:rPr>
              <a:t> transition • Tropical transition</a:t>
            </a:r>
          </a:p>
          <a:p>
            <a:pPr marL="0" lvl="0" indent="0" algn="ctr" eaLnBrk="1" fontAlgn="base" latinLnBrk="0" hangingPunct="1">
              <a:lnSpc>
                <a:spcPct val="100000"/>
              </a:lnSpc>
              <a:spcBef>
                <a:spcPct val="0"/>
              </a:spcBef>
              <a:spcAft>
                <a:spcPct val="0"/>
              </a:spcAft>
              <a:tabLst/>
            </a:pPr>
            <a:r>
              <a:rPr lang="en-US" sz="2200" b="1" dirty="0" smtClean="0">
                <a:solidFill>
                  <a:srgbClr val="FFFFFF"/>
                </a:solidFill>
                <a:latin typeface="Arial"/>
                <a:cs typeface="Arial"/>
              </a:rPr>
              <a:t>Weather—climate interactions • Tropical cyclones and their role in the climate system</a:t>
            </a:r>
            <a:endParaRPr kumimoji="0" lang="en-US" sz="2200" b="1" i="0" u="none" strike="noStrike" cap="none" normalizeH="0" dirty="0" smtClean="0">
              <a:ln>
                <a:noFill/>
              </a:ln>
              <a:solidFill>
                <a:srgbClr val="FFFFFF"/>
              </a:solidFill>
              <a:effectLst/>
              <a:latin typeface="Arial"/>
              <a:cs typeface="Arial"/>
            </a:endParaRPr>
          </a:p>
          <a:p>
            <a:pPr marL="0" lvl="0" indent="0" algn="ctr" eaLnBrk="1" fontAlgn="base" latinLnBrk="0" hangingPunct="1">
              <a:lnSpc>
                <a:spcPct val="100000"/>
              </a:lnSpc>
              <a:spcBef>
                <a:spcPct val="0"/>
              </a:spcBef>
              <a:spcAft>
                <a:spcPct val="0"/>
              </a:spcAft>
              <a:tabLst/>
            </a:pPr>
            <a:r>
              <a:rPr kumimoji="0" lang="en-US" sz="2200" b="1" i="0" u="none" strike="noStrike" cap="none" normalizeH="0" dirty="0" smtClean="0">
                <a:ln>
                  <a:noFill/>
                </a:ln>
                <a:solidFill>
                  <a:srgbClr val="FFFFFF"/>
                </a:solidFill>
                <a:effectLst/>
                <a:latin typeface="Arial"/>
                <a:cs typeface="Arial"/>
              </a:rPr>
              <a:t>Synoptic climatology and weather regimes • </a:t>
            </a:r>
            <a:r>
              <a:rPr kumimoji="0" lang="en-US" sz="2200" b="1" i="0" u="none" strike="noStrike" cap="none" normalizeH="0" baseline="0" dirty="0" smtClean="0">
                <a:ln>
                  <a:noFill/>
                </a:ln>
                <a:solidFill>
                  <a:srgbClr val="FFFFFF"/>
                </a:solidFill>
                <a:effectLst/>
                <a:latin typeface="Arial"/>
                <a:cs typeface="Arial"/>
              </a:rPr>
              <a:t>Tropical </a:t>
            </a:r>
            <a:r>
              <a:rPr lang="en-US" sz="2200" b="1" dirty="0" smtClean="0">
                <a:solidFill>
                  <a:srgbClr val="FFFFFF"/>
                </a:solidFill>
                <a:latin typeface="Arial"/>
                <a:cs typeface="Arial"/>
              </a:rPr>
              <a:t>w</a:t>
            </a:r>
            <a:r>
              <a:rPr kumimoji="0" lang="en-US" sz="2200" b="1" i="0" u="none" strike="noStrike" cap="none" normalizeH="0" baseline="0" dirty="0" smtClean="0">
                <a:ln>
                  <a:noFill/>
                </a:ln>
                <a:solidFill>
                  <a:srgbClr val="FFFFFF"/>
                </a:solidFill>
                <a:effectLst/>
                <a:latin typeface="Arial"/>
                <a:cs typeface="Arial"/>
              </a:rPr>
              <a:t>aves and monsoons</a:t>
            </a:r>
            <a:r>
              <a:rPr kumimoji="0" lang="en-US" sz="2200" b="1" i="0" u="none" strike="noStrike" cap="none" normalizeH="0" dirty="0" smtClean="0">
                <a:ln>
                  <a:noFill/>
                </a:ln>
                <a:solidFill>
                  <a:srgbClr val="FFFFFF"/>
                </a:solidFill>
                <a:effectLst/>
                <a:latin typeface="Arial"/>
                <a:cs typeface="Arial"/>
              </a:rPr>
              <a:t> </a:t>
            </a:r>
          </a:p>
          <a:p>
            <a:pPr algn="ctr" fontAlgn="base">
              <a:spcBef>
                <a:spcPct val="0"/>
              </a:spcBef>
              <a:spcAft>
                <a:spcPct val="0"/>
              </a:spcAft>
            </a:pPr>
            <a:r>
              <a:rPr kumimoji="0" lang="en-US" sz="2200" b="1" i="0" u="none" strike="noStrike" cap="none" normalizeH="0" dirty="0" smtClean="0">
                <a:ln>
                  <a:noFill/>
                </a:ln>
                <a:solidFill>
                  <a:srgbClr val="FFFFFF"/>
                </a:solidFill>
                <a:effectLst/>
                <a:latin typeface="Arial"/>
                <a:cs typeface="Arial"/>
              </a:rPr>
              <a:t>Predictability and data assimilation • </a:t>
            </a:r>
            <a:r>
              <a:rPr lang="en-US" sz="2200" b="1" dirty="0" smtClean="0">
                <a:solidFill>
                  <a:srgbClr val="FFFFFF"/>
                </a:solidFill>
                <a:latin typeface="Arial"/>
                <a:cs typeface="Arial"/>
              </a:rPr>
              <a:t>Mountain meteorology in a changing climate</a:t>
            </a:r>
          </a:p>
          <a:p>
            <a:pPr marL="0" lvl="0" indent="0" algn="ctr" eaLnBrk="1" fontAlgn="base" latinLnBrk="0" hangingPunct="1">
              <a:lnSpc>
                <a:spcPct val="100000"/>
              </a:lnSpc>
              <a:spcBef>
                <a:spcPct val="0"/>
              </a:spcBef>
              <a:spcAft>
                <a:spcPct val="0"/>
              </a:spcAft>
              <a:tabLst/>
            </a:pPr>
            <a:r>
              <a:rPr kumimoji="0" lang="en-US" sz="2200" b="1" i="0" u="none" strike="noStrike" cap="none" normalizeH="0" dirty="0" smtClean="0">
                <a:ln>
                  <a:noFill/>
                </a:ln>
                <a:solidFill>
                  <a:srgbClr val="FFFFFF"/>
                </a:solidFill>
                <a:effectLst/>
                <a:latin typeface="Arial"/>
                <a:cs typeface="Arial"/>
              </a:rPr>
              <a:t> Synoptic dynamics in stratosphere—troposphere interactions</a:t>
            </a:r>
          </a:p>
        </p:txBody>
      </p:sp>
      <p:grpSp>
        <p:nvGrpSpPr>
          <p:cNvPr id="6" name="Group 5"/>
          <p:cNvGrpSpPr>
            <a:grpSpLocks/>
          </p:cNvGrpSpPr>
          <p:nvPr/>
        </p:nvGrpSpPr>
        <p:grpSpPr bwMode="auto">
          <a:xfrm>
            <a:off x="6157912" y="16611601"/>
            <a:ext cx="7600950" cy="3516313"/>
            <a:chOff x="105270300" y="104127300"/>
            <a:chExt cx="9829800" cy="4030991"/>
          </a:xfrm>
        </p:grpSpPr>
        <p:pic>
          <p:nvPicPr>
            <p:cNvPr id="1030" name="Picture 6" descr="Picture11"/>
            <p:cNvPicPr>
              <a:picLocks noChangeAspect="1" noChangeArrowheads="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09728000" y="104127300"/>
              <a:ext cx="5372100" cy="4030991"/>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pic>
          <p:nvPicPr>
            <p:cNvPr id="1031" name="Picture 7" descr="Picture10"/>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9508" r="7834"/>
            <a:stretch>
              <a:fillRect/>
            </a:stretch>
          </p:blipFill>
          <p:spPr bwMode="auto">
            <a:xfrm>
              <a:off x="105270300" y="104127300"/>
              <a:ext cx="4514850" cy="4028857"/>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grpSp>
      <p:pic>
        <p:nvPicPr>
          <p:cNvPr id="1032" name="Picture 8" descr="FAAM interior AMMA%20087"/>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11937"/>
          <a:stretch>
            <a:fillRect/>
          </a:stretch>
        </p:blipFill>
        <p:spPr bwMode="auto">
          <a:xfrm>
            <a:off x="685800" y="16687800"/>
            <a:ext cx="5181600" cy="3211513"/>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sp>
        <p:nvSpPr>
          <p:cNvPr id="7" name="WordArt 9"/>
          <p:cNvSpPr>
            <a:spLocks noChangeArrowheads="1" noChangeShapeType="1" noTextEdit="1"/>
          </p:cNvSpPr>
          <p:nvPr/>
        </p:nvSpPr>
        <p:spPr bwMode="auto">
          <a:xfrm>
            <a:off x="1477962" y="304801"/>
            <a:ext cx="11544300" cy="523875"/>
          </a:xfrm>
          <a:prstGeom prst="rect">
            <a:avLst/>
          </a:prstGeom>
        </p:spPr>
        <p:txBody>
          <a:bodyPr wrap="none" fromWordArt="1">
            <a:prstTxWarp prst="textPlain">
              <a:avLst>
                <a:gd name="adj" fmla="val 50000"/>
              </a:avLst>
            </a:prstTxWarp>
          </a:bodyPr>
          <a:lstStyle/>
          <a:p>
            <a:pPr algn="ctr" rtl="0">
              <a:buNone/>
            </a:pPr>
            <a:r>
              <a:rPr lang="en-US" sz="3600" kern="10" spc="0" dirty="0" smtClean="0">
                <a:ln w="3175">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rPr>
              <a:t>UNIVERSITY AT ALBANY</a:t>
            </a:r>
            <a:endParaRPr lang="en-US" sz="3600" kern="10" spc="0" dirty="0">
              <a:ln w="3175">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endParaRPr>
          </a:p>
        </p:txBody>
      </p:sp>
      <p:sp>
        <p:nvSpPr>
          <p:cNvPr id="8" name="Text Box 10"/>
          <p:cNvSpPr txBox="1">
            <a:spLocks noChangeArrowheads="1"/>
          </p:cNvSpPr>
          <p:nvPr/>
        </p:nvSpPr>
        <p:spPr bwMode="auto">
          <a:xfrm>
            <a:off x="598487" y="21336001"/>
            <a:ext cx="13188950" cy="3775075"/>
          </a:xfrm>
          <a:prstGeom prst="rect">
            <a:avLst/>
          </a:prstGeom>
          <a:solidFill>
            <a:srgbClr val="660066"/>
          </a:solidFill>
          <a:ln w="9525"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182880" tIns="182880" rIns="182880" bIns="18288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sng" strike="noStrike" cap="none" normalizeH="0" baseline="0" dirty="0" smtClean="0">
                <a:ln>
                  <a:noFill/>
                </a:ln>
                <a:solidFill>
                  <a:srgbClr val="FFFFFF"/>
                </a:solidFill>
                <a:effectLst/>
                <a:latin typeface="Times New Roman" pitchFamily="18" charset="0"/>
                <a:cs typeface="Arial" pitchFamily="34" charset="0"/>
              </a:rPr>
              <a:t>FACULTY</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1" i="0" u="sng" strike="noStrike" cap="none" normalizeH="0" baseline="0" dirty="0" smtClean="0">
              <a:ln>
                <a:noFill/>
              </a:ln>
              <a:solidFill>
                <a:srgbClr val="FFFFFF"/>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Lance F.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Bosart</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Distinguished Professor; PhD, MIT, 1969. Synoptic and </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mesoscale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meteorology.</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Kristen L.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Corbosiero</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Assistant Professor; PhD, Univ. at Albany, 2005. Synoptic-dynamic and tropical meteorology;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hurricanes; </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midlatitude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-tropical interactions; atmospheric lightning detection; North American monsoon.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Daniel Keyser</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Professor; PhD, Penn State, 1981. Synoptic-dynamic meteorology.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Andrea Lang</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Assistant Professor; PhD, University of Wisconsin-Madison, 2011. Synoptic-dynamic meteorology.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Justin Minder</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Assistant Professor; PhD, Univ. of Washington, 2010. Mountain weather and climate, regional climate, </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mesoscale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dynamics, hydrometeorology.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John Molinari</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Professor; PhD, Florida State, 1979. Hurricanes and tropical meteorology, lightning in tropical disturbances.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Paul E. Roundy</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Associate Professor; PhD, Penn State University, 2003. Tropical atmosphere &amp; ocean; impacts on global weather and climate.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Brian Tang</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Assistant Professor; Ph.D., MIT, 2010. Tropical meteorology, </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mesoscale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dynamics, synoptic meteorology, and weather-climate interactions.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Chris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Thorncroft</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Professor, Department Chair; PhD, Univ. of Reading, UK, 1989, Tropical Meteorology, tropical waves and the West African monsoon.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Ryan Torn</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Assistant Professor; Ph.D., University of Washington, 2007, Predictability, data assimilation, synoptic and </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mesoscale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meteorology.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Text Box 12"/>
          <p:cNvSpPr txBox="1">
            <a:spLocks noChangeArrowheads="1"/>
          </p:cNvSpPr>
          <p:nvPr/>
        </p:nvSpPr>
        <p:spPr bwMode="auto">
          <a:xfrm>
            <a:off x="685800" y="19964400"/>
            <a:ext cx="5181600" cy="1066800"/>
          </a:xfrm>
          <a:prstGeom prst="rect">
            <a:avLst/>
          </a:prstGeom>
          <a:solidFill>
            <a:srgbClr val="3B8CB5"/>
          </a:solidFill>
          <a:ln w="19050"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pitchFamily="34" charset="0"/>
                <a:cs typeface="Arial" pitchFamily="34" charset="0"/>
              </a:rPr>
              <a:t>Students often have opportunities to be involved with field campaigns. This picture is taken on board a </a:t>
            </a:r>
            <a:br>
              <a:rPr kumimoji="0" lang="en-US" sz="1400" b="0" i="0" u="none" strike="noStrike" cap="none" normalizeH="0" baseline="0" dirty="0" smtClean="0">
                <a:ln>
                  <a:noFill/>
                </a:ln>
                <a:solidFill>
                  <a:srgbClr val="FFFFFF"/>
                </a:solidFill>
                <a:effectLst/>
                <a:latin typeface="Arial" pitchFamily="34" charset="0"/>
                <a:cs typeface="Arial" pitchFamily="34" charset="0"/>
              </a:rPr>
            </a:br>
            <a:r>
              <a:rPr kumimoji="0" lang="en-US" sz="1400" b="0" i="0" u="none" strike="noStrike" cap="none" normalizeH="0" baseline="0" dirty="0" smtClean="0">
                <a:ln>
                  <a:noFill/>
                </a:ln>
                <a:solidFill>
                  <a:srgbClr val="FFFFFF"/>
                </a:solidFill>
                <a:effectLst/>
                <a:latin typeface="Arial" pitchFamily="34" charset="0"/>
                <a:cs typeface="Arial" pitchFamily="34" charset="0"/>
              </a:rPr>
              <a:t>British research aircraft during a field campaign </a:t>
            </a:r>
            <a:br>
              <a:rPr kumimoji="0" lang="en-US" sz="1400" b="0" i="0" u="none" strike="noStrike" cap="none" normalizeH="0" baseline="0" dirty="0" smtClean="0">
                <a:ln>
                  <a:noFill/>
                </a:ln>
                <a:solidFill>
                  <a:srgbClr val="FFFFFF"/>
                </a:solidFill>
                <a:effectLst/>
                <a:latin typeface="Arial" pitchFamily="34" charset="0"/>
                <a:cs typeface="Arial" pitchFamily="34" charset="0"/>
              </a:rPr>
            </a:br>
            <a:r>
              <a:rPr kumimoji="0" lang="en-US" sz="1400" b="0" i="0" u="none" strike="noStrike" cap="none" normalizeH="0" baseline="0" dirty="0" smtClean="0">
                <a:ln>
                  <a:noFill/>
                </a:ln>
                <a:solidFill>
                  <a:srgbClr val="FFFFFF"/>
                </a:solidFill>
                <a:effectLst/>
                <a:latin typeface="Arial" pitchFamily="34" charset="0"/>
                <a:cs typeface="Arial" pitchFamily="34" charset="0"/>
              </a:rPr>
              <a:t>in West Africa.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 Box 14"/>
          <p:cNvSpPr txBox="1">
            <a:spLocks noChangeArrowheads="1"/>
          </p:cNvSpPr>
          <p:nvPr/>
        </p:nvSpPr>
        <p:spPr bwMode="auto">
          <a:xfrm>
            <a:off x="6157912" y="20193000"/>
            <a:ext cx="7620000" cy="838200"/>
          </a:xfrm>
          <a:prstGeom prst="rect">
            <a:avLst/>
          </a:prstGeom>
          <a:solidFill>
            <a:srgbClr val="C2F2F8"/>
          </a:solidFill>
          <a:ln w="19050"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Arial" pitchFamily="34" charset="0"/>
                <a:cs typeface="Arial" pitchFamily="34" charset="0"/>
              </a:rPr>
              <a:t>The department has recently benefited from the creation of an electronic map room. This is used for teaching and research purposes.   It is also central to the popular map room discussion sessions, which occur at least</a:t>
            </a:r>
            <a:r>
              <a:rPr kumimoji="0" lang="en-US" sz="1400" b="0" i="0" u="none" strike="noStrike" cap="none" normalizeH="0" dirty="0" smtClean="0">
                <a:ln>
                  <a:noFill/>
                </a:ln>
                <a:solidFill>
                  <a:srgbClr val="000000"/>
                </a:solidFill>
                <a:effectLst/>
                <a:latin typeface="Arial" pitchFamily="34" charset="0"/>
                <a:cs typeface="Arial" pitchFamily="34" charset="0"/>
              </a:rPr>
              <a:t> twice per week.</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4" name="Picture 23"/>
          <p:cNvPicPr>
            <a:picLocks noChangeAspect="1"/>
          </p:cNvPicPr>
          <p:nvPr/>
        </p:nvPicPr>
        <p:blipFill>
          <a:blip r:embed="rId5"/>
          <a:stretch>
            <a:fillRect/>
          </a:stretch>
        </p:blipFill>
        <p:spPr>
          <a:xfrm>
            <a:off x="9601200" y="5867400"/>
            <a:ext cx="4165600" cy="2395220"/>
          </a:xfrm>
          <a:prstGeom prst="rect">
            <a:avLst/>
          </a:prstGeom>
        </p:spPr>
      </p:pic>
      <p:pic>
        <p:nvPicPr>
          <p:cNvPr id="25" name="Picture 24"/>
          <p:cNvPicPr/>
          <p:nvPr/>
        </p:nvPicPr>
        <p:blipFill>
          <a:blip r:embed="rId6">
            <a:extLst>
              <a:ext uri="{28A0092B-C50C-407E-A947-70E740481C1C}">
                <a14:useLocalDpi xmlns:lc="http://schemas.openxmlformats.org/drawingml/2006/lockedCanvas"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v="urn:schemas-microsoft-com:mac:vml" xmlns:mc="http://schemas.openxmlformats.org/markup-compatibility/2006" xmlns:mo="http://schemas.microsoft.com/office/mac/office/2008/main" xmlns:wpc="http://schemas.microsoft.com/office/word/2010/wordprocessingCanvas" xmlns="" xmlns:p="http://schemas.openxmlformats.org/presentationml/2006/main" val="0"/>
              </a:ext>
            </a:extLst>
          </a:blip>
          <a:srcRect l="25085" t="5008" r="35120" b="10224"/>
          <a:stretch>
            <a:fillRect/>
          </a:stretch>
        </p:blipFill>
        <p:spPr bwMode="auto">
          <a:xfrm>
            <a:off x="4343400" y="11506201"/>
            <a:ext cx="3840162" cy="4953000"/>
          </a:xfrm>
          <a:prstGeom prst="rect">
            <a:avLst/>
          </a:prstGeom>
          <a:noFill/>
          <a:ln w="0" cmpd="sng">
            <a:solidFill>
              <a:srgbClr val="000080"/>
            </a:solidFill>
            <a:round/>
            <a:headEnd/>
            <a:tailEnd/>
          </a:ln>
          <a:effectLst/>
          <a:extLst/>
        </p:spPr>
      </p:pic>
      <p:pic>
        <p:nvPicPr>
          <p:cNvPr id="26" name="Picture 25"/>
          <p:cNvPicPr>
            <a:picLocks noChangeAspect="1"/>
          </p:cNvPicPr>
          <p:nvPr/>
        </p:nvPicPr>
        <p:blipFill>
          <a:blip r:embed="rId7"/>
          <a:srcRect l="28072" t="26137" r="18060"/>
          <a:stretch>
            <a:fillRect/>
          </a:stretch>
        </p:blipFill>
        <p:spPr>
          <a:xfrm>
            <a:off x="8229600" y="11506201"/>
            <a:ext cx="5410200" cy="4953000"/>
          </a:xfrm>
          <a:prstGeom prst="rect">
            <a:avLst/>
          </a:prstGeom>
        </p:spPr>
      </p:pic>
      <p:pic>
        <p:nvPicPr>
          <p:cNvPr id="20" name="Picture 19"/>
          <p:cNvPicPr>
            <a:picLocks noChangeAspect="1"/>
          </p:cNvPicPr>
          <p:nvPr/>
        </p:nvPicPr>
        <p:blipFill>
          <a:blip r:embed="rId8"/>
          <a:srcRect b="18000"/>
          <a:stretch>
            <a:fillRect/>
          </a:stretch>
        </p:blipFill>
        <p:spPr>
          <a:xfrm>
            <a:off x="9677400" y="8153401"/>
            <a:ext cx="4191000" cy="3124200"/>
          </a:xfrm>
          <a:prstGeom prst="rect">
            <a:avLst/>
          </a:prstGeom>
        </p:spPr>
      </p:pic>
      <p:pic>
        <p:nvPicPr>
          <p:cNvPr id="21" name="Picture 20" descr="Screen shot 2012-12-12 at 2.44.28 PM.png"/>
          <p:cNvPicPr>
            <a:picLocks noChangeAspect="1"/>
          </p:cNvPicPr>
          <p:nvPr/>
        </p:nvPicPr>
        <p:blipFill>
          <a:blip r:embed="rId9"/>
          <a:stretch>
            <a:fillRect/>
          </a:stretch>
        </p:blipFill>
        <p:spPr>
          <a:xfrm>
            <a:off x="914400" y="11506200"/>
            <a:ext cx="3429000" cy="4980584"/>
          </a:xfrm>
          <a:prstGeom prst="rect">
            <a:avLst/>
          </a:prstGeom>
        </p:spPr>
      </p:pic>
      <p:pic>
        <p:nvPicPr>
          <p:cNvPr id="1045" name="Picture 21"/>
          <p:cNvPicPr>
            <a:picLocks noChangeAspect="1"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105400" y="5867400"/>
            <a:ext cx="4711700" cy="311626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in">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pic>
        <p:nvPicPr>
          <p:cNvPr id="1046" name="Picture 22"/>
          <p:cNvPicPr>
            <a:picLocks noChangeAspect="1"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495802" y="8001001"/>
            <a:ext cx="5202237" cy="33305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in">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pic>
        <p:nvPicPr>
          <p:cNvPr id="27" name="Picture 26"/>
          <p:cNvPicPr>
            <a:picLocks noChangeAspect="1"/>
          </p:cNvPicPr>
          <p:nvPr/>
        </p:nvPicPr>
        <p:blipFill>
          <a:blip r:embed="rId12"/>
          <a:stretch>
            <a:fillRect/>
          </a:stretch>
        </p:blipFill>
        <p:spPr>
          <a:xfrm>
            <a:off x="609600" y="5867401"/>
            <a:ext cx="4953000" cy="54864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236949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685800" y="1222375"/>
            <a:ext cx="13188950" cy="1108075"/>
          </a:xfrm>
          <a:prstGeom prst="rect">
            <a:avLst/>
          </a:prstGeom>
          <a:solidFill>
            <a:srgbClr val="660066"/>
          </a:solidFill>
          <a:ln w="19050"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500" b="0" i="0" strike="noStrike" cap="none" normalizeH="0" baseline="0" dirty="0" smtClean="0">
                <a:ln>
                  <a:noFill/>
                </a:ln>
                <a:solidFill>
                  <a:srgbClr val="FFFFFF"/>
                </a:solidFill>
                <a:effectLst/>
                <a:latin typeface="Palatino"/>
                <a:cs typeface="Palatino"/>
              </a:rPr>
              <a:t>Atmospheric Chemistry and Physics </a:t>
            </a:r>
            <a:endParaRPr kumimoji="0" lang="en-US" sz="1800" b="0" i="0" strike="noStrike" cap="none" normalizeH="0" baseline="0" dirty="0" smtClean="0">
              <a:ln>
                <a:noFill/>
              </a:ln>
              <a:solidFill>
                <a:schemeClr val="tx1"/>
              </a:solidFill>
              <a:effectLst/>
              <a:latin typeface="Palatino"/>
              <a:cs typeface="Palatino"/>
            </a:endParaRPr>
          </a:p>
        </p:txBody>
      </p:sp>
      <p:sp>
        <p:nvSpPr>
          <p:cNvPr id="3" name="Text Box 3"/>
          <p:cNvSpPr txBox="1">
            <a:spLocks noChangeArrowheads="1"/>
          </p:cNvSpPr>
          <p:nvPr/>
        </p:nvSpPr>
        <p:spPr bwMode="auto">
          <a:xfrm>
            <a:off x="685800" y="2479675"/>
            <a:ext cx="13188950" cy="5486400"/>
          </a:xfrm>
          <a:prstGeom prst="rect">
            <a:avLst/>
          </a:prstGeom>
          <a:solidFill>
            <a:srgbClr val="660066"/>
          </a:solidFill>
          <a:ln w="9525"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rgbClr val="000000"/>
              </a:solidFill>
              <a:effectLst/>
              <a:latin typeface="Times New Roman" pitchFamily="18" charset="0"/>
              <a:cs typeface="Arial" pitchFamily="34" charset="0"/>
            </a:endParaRPr>
          </a:p>
          <a:p>
            <a:pPr marL="0" lvl="0" indent="0" algn="ctr" eaLnBrk="1" fontAlgn="base" latinLnBrk="0" hangingPunct="1">
              <a:lnSpc>
                <a:spcPct val="100000"/>
              </a:lnSpc>
              <a:spcBef>
                <a:spcPct val="0"/>
              </a:spcBef>
              <a:spcAft>
                <a:spcPct val="0"/>
              </a:spcAft>
              <a:tabLst/>
            </a:pPr>
            <a:r>
              <a:rPr kumimoji="0" lang="en-US" sz="2200" b="1" i="0" u="sng" strike="noStrike" cap="none" normalizeH="0" baseline="0" dirty="0" smtClean="0">
                <a:ln>
                  <a:noFill/>
                </a:ln>
                <a:solidFill>
                  <a:srgbClr val="FFFFFF"/>
                </a:solidFill>
                <a:effectLst/>
                <a:latin typeface="Arial" pitchFamily="34" charset="0"/>
                <a:cs typeface="Arial" pitchFamily="34" charset="0"/>
              </a:rPr>
              <a:t/>
            </a:r>
            <a:br>
              <a:rPr kumimoji="0" lang="en-US" sz="2200" b="1" i="0" u="sng" strike="noStrike" cap="none" normalizeH="0" baseline="0" dirty="0" smtClean="0">
                <a:ln>
                  <a:noFill/>
                </a:ln>
                <a:solidFill>
                  <a:srgbClr val="FFFFFF"/>
                </a:solidFill>
                <a:effectLst/>
                <a:latin typeface="Arial" pitchFamily="34" charset="0"/>
                <a:cs typeface="Arial" pitchFamily="34" charset="0"/>
              </a:rPr>
            </a:br>
            <a:r>
              <a:rPr kumimoji="0" lang="en-US" sz="2600" b="1" i="0" u="sng" strike="noStrike" cap="none" normalizeH="0" baseline="0" dirty="0" smtClean="0">
                <a:ln>
                  <a:noFill/>
                </a:ln>
                <a:solidFill>
                  <a:srgbClr val="FFFFFF"/>
                </a:solidFill>
                <a:effectLst/>
                <a:latin typeface="Palatino"/>
                <a:cs typeface="Palatino"/>
              </a:rPr>
              <a:t>RESEARCH TOPICS: </a:t>
            </a:r>
          </a:p>
          <a:p>
            <a:pPr marL="0" lvl="0" indent="0" eaLnBrk="1" fontAlgn="base" latinLnBrk="0" hangingPunct="1">
              <a:lnSpc>
                <a:spcPct val="100000"/>
              </a:lnSpc>
              <a:spcBef>
                <a:spcPct val="0"/>
              </a:spcBef>
              <a:spcAft>
                <a:spcPct val="0"/>
              </a:spcAft>
              <a:tabLst/>
            </a:pPr>
            <a:endParaRPr kumimoji="0" lang="en-US" sz="1100" b="1" i="0" u="sng" strike="noStrike" cap="none" normalizeH="0" baseline="0" dirty="0" smtClean="0">
              <a:ln>
                <a:noFill/>
              </a:ln>
              <a:solidFill>
                <a:srgbClr val="FFFFFF"/>
              </a:solidFill>
              <a:effectLst/>
              <a:latin typeface="Arial" pitchFamily="34" charset="0"/>
              <a:cs typeface="Arial" pitchFamily="34" charset="0"/>
            </a:endParaRP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Experimental</a:t>
            </a:r>
            <a:r>
              <a:rPr kumimoji="0" lang="en-US" sz="2200" b="1" i="0" u="none" strike="noStrike" cap="none" normalizeH="0" baseline="0" dirty="0" smtClean="0">
                <a:ln>
                  <a:noFill/>
                </a:ln>
                <a:solidFill>
                  <a:srgbClr val="FFFFFF"/>
                </a:solidFill>
                <a:effectLst/>
                <a:latin typeface="Arial" pitchFamily="34" charset="0"/>
                <a:cs typeface="Arial" pitchFamily="34" charset="0"/>
              </a:rPr>
              <a:t> and </a:t>
            </a:r>
            <a:r>
              <a:rPr kumimoji="0" lang="en-US" sz="2200" b="1" i="0" u="none" strike="noStrike" cap="none" normalizeH="0" baseline="0" dirty="0" smtClean="0">
                <a:ln>
                  <a:noFill/>
                </a:ln>
                <a:solidFill>
                  <a:srgbClr val="FFFFFF"/>
                </a:solidFill>
                <a:effectLst/>
                <a:latin typeface="Arial" pitchFamily="34" charset="0"/>
                <a:cs typeface="Arial" pitchFamily="34" charset="0"/>
              </a:rPr>
              <a:t>theoretical studies in chemical kinetics</a:t>
            </a:r>
            <a:r>
              <a:rPr kumimoji="0" lang="en-US" sz="2200" b="1" i="0" u="none" strike="noStrike" cap="none" normalizeH="0" baseline="0" dirty="0" smtClean="0">
                <a:ln>
                  <a:noFill/>
                </a:ln>
                <a:solidFill>
                  <a:srgbClr val="FFFFFF"/>
                </a:solidFill>
                <a:effectLst/>
                <a:latin typeface="Arial" pitchFamily="34" charset="0"/>
                <a:cs typeface="Arial" pitchFamily="34" charset="0"/>
              </a:rPr>
              <a:t> and </a:t>
            </a:r>
            <a:r>
              <a:rPr kumimoji="0" lang="en-US" sz="2200" b="1" i="0" u="none" strike="noStrike" cap="none" normalizeH="0" baseline="0" dirty="0" smtClean="0">
                <a:ln>
                  <a:noFill/>
                </a:ln>
                <a:solidFill>
                  <a:srgbClr val="FFFFFF"/>
                </a:solidFill>
                <a:effectLst/>
                <a:latin typeface="Arial" pitchFamily="34" charset="0"/>
                <a:cs typeface="Arial" pitchFamily="34" charset="0"/>
              </a:rPr>
              <a:t>atmospheric chemical mechanisms</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Spectroscopic instrumentation development and applications</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Experimental determination of photochemical parameters</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Field measurement of particulate matter and trace gas species </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Exploration of regional and global chemical cycles</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Modeling of atmospheric transport, transformation and deposition of chemical constituents</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Modeling of atmospheric chemistry-climate interactions</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Physics of aerosols and aerosol </a:t>
            </a:r>
            <a:r>
              <a:rPr kumimoji="0" lang="en-US" sz="2200" b="1" i="0" u="none" strike="noStrike" cap="none" normalizeH="0" baseline="0" dirty="0" smtClean="0">
                <a:ln>
                  <a:noFill/>
                </a:ln>
                <a:solidFill>
                  <a:srgbClr val="FFFFFF"/>
                </a:solidFill>
                <a:effectLst/>
                <a:latin typeface="Arial" pitchFamily="34" charset="0"/>
                <a:cs typeface="Arial" pitchFamily="34" charset="0"/>
              </a:rPr>
              <a:t>instrumentation</a:t>
            </a:r>
            <a:endParaRPr lang="en-US" sz="2200" b="1" dirty="0" smtClean="0">
              <a:solidFill>
                <a:srgbClr val="FFFFFF"/>
              </a:solidFill>
              <a:latin typeface="Arial" pitchFamily="34" charset="0"/>
              <a:cs typeface="Arial" pitchFamily="34" charset="0"/>
            </a:endParaRPr>
          </a:p>
          <a:p>
            <a:pPr marL="0" lvl="0" indent="0" algn="ctr" eaLnBrk="1" fontAlgn="base" latinLnBrk="0" hangingPunct="1">
              <a:lnSpc>
                <a:spcPct val="100000"/>
              </a:lnSpc>
              <a:spcBef>
                <a:spcPct val="0"/>
              </a:spcBef>
              <a:spcAft>
                <a:spcPct val="0"/>
              </a:spcAft>
              <a:tabLst/>
            </a:pPr>
            <a:r>
              <a:rPr lang="en-US" sz="2200" b="1" dirty="0" smtClean="0">
                <a:solidFill>
                  <a:srgbClr val="FFFFFF"/>
                </a:solidFill>
                <a:latin typeface="Arial" pitchFamily="34" charset="0"/>
                <a:cs typeface="Arial" pitchFamily="34" charset="0"/>
              </a:rPr>
              <a:t>B</a:t>
            </a:r>
            <a:r>
              <a:rPr kumimoji="0" lang="en-US" sz="2200" b="1" i="0" u="none" strike="noStrike" cap="none" normalizeH="0" baseline="0" dirty="0" smtClean="0">
                <a:ln>
                  <a:noFill/>
                </a:ln>
                <a:solidFill>
                  <a:srgbClr val="FFFFFF"/>
                </a:solidFill>
                <a:effectLst/>
                <a:latin typeface="Arial" pitchFamily="34" charset="0"/>
                <a:cs typeface="Arial" pitchFamily="34" charset="0"/>
              </a:rPr>
              <a:t>oundary</a:t>
            </a:r>
            <a:r>
              <a:rPr kumimoji="0" lang="en-US" sz="2200" b="1" i="0" u="none" strike="noStrike" cap="none" normalizeH="0" baseline="0" dirty="0" smtClean="0">
                <a:ln>
                  <a:noFill/>
                </a:ln>
                <a:solidFill>
                  <a:srgbClr val="FFFFFF"/>
                </a:solidFill>
                <a:effectLst/>
                <a:latin typeface="Arial" pitchFamily="34" charset="0"/>
                <a:cs typeface="Arial" pitchFamily="34" charset="0"/>
              </a:rPr>
              <a:t>-layer transfer processes </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Atmospheric </a:t>
            </a:r>
            <a:r>
              <a:rPr kumimoji="0" lang="en-US" sz="2200" b="1" i="0" u="none" strike="noStrike" cap="none" normalizeH="0" baseline="0" dirty="0" smtClean="0">
                <a:ln>
                  <a:noFill/>
                </a:ln>
                <a:solidFill>
                  <a:srgbClr val="FFFFFF"/>
                </a:solidFill>
                <a:effectLst/>
                <a:latin typeface="Arial" pitchFamily="34" charset="0"/>
                <a:cs typeface="Arial" pitchFamily="34" charset="0"/>
              </a:rPr>
              <a:t>radiation</a:t>
            </a:r>
            <a:r>
              <a:rPr lang="en-US" sz="2200" b="1" dirty="0" smtClean="0">
                <a:solidFill>
                  <a:srgbClr val="FFFFFF"/>
                </a:solidFill>
                <a:latin typeface="Arial" pitchFamily="34" charset="0"/>
                <a:cs typeface="Arial" pitchFamily="34" charset="0"/>
              </a:rPr>
              <a:t> • </a:t>
            </a:r>
            <a:r>
              <a:rPr lang="en-US" sz="2200" b="1" dirty="0" smtClean="0">
                <a:solidFill>
                  <a:srgbClr val="FFFFFF"/>
                </a:solidFill>
                <a:latin typeface="Arial" pitchFamily="34" charset="0"/>
                <a:cs typeface="Arial" pitchFamily="34" charset="0"/>
              </a:rPr>
              <a:t>R</a:t>
            </a:r>
            <a:r>
              <a:rPr kumimoji="0" lang="en-US" sz="2200" b="1" i="0" u="none" strike="noStrike" cap="none" normalizeH="0" baseline="0" dirty="0" smtClean="0">
                <a:ln>
                  <a:noFill/>
                </a:ln>
                <a:solidFill>
                  <a:srgbClr val="FFFFFF"/>
                </a:solidFill>
                <a:effectLst/>
                <a:latin typeface="Arial" pitchFamily="34" charset="0"/>
                <a:cs typeface="Arial" pitchFamily="34" charset="0"/>
              </a:rPr>
              <a:t>emote sensing</a:t>
            </a:r>
          </a:p>
          <a:p>
            <a:pPr marL="0" lvl="0" indent="0" algn="ctr" eaLnBrk="1" fontAlgn="base" latinLnBrk="0" hangingPunct="1">
              <a:lnSpc>
                <a:spcPct val="100000"/>
              </a:lnSpc>
              <a:spcBef>
                <a:spcPct val="0"/>
              </a:spcBef>
              <a:spcAft>
                <a:spcPct val="0"/>
              </a:spcAft>
              <a:tabLst/>
            </a:pPr>
            <a:r>
              <a:rPr lang="en-US" sz="2200" b="1" dirty="0" smtClean="0">
                <a:solidFill>
                  <a:srgbClr val="FFFFFF"/>
                </a:solidFill>
                <a:latin typeface="Arial" pitchFamily="34" charset="0"/>
                <a:cs typeface="Arial" pitchFamily="34" charset="0"/>
              </a:rPr>
              <a:t>C</a:t>
            </a:r>
            <a:r>
              <a:rPr kumimoji="0" lang="en-US" sz="2200" b="1" i="0" u="none" strike="noStrike" cap="none" normalizeH="0" baseline="0" dirty="0" smtClean="0">
                <a:ln>
                  <a:noFill/>
                </a:ln>
                <a:solidFill>
                  <a:srgbClr val="FFFFFF"/>
                </a:solidFill>
                <a:effectLst/>
                <a:latin typeface="Arial" pitchFamily="34" charset="0"/>
                <a:cs typeface="Arial" pitchFamily="34" charset="0"/>
              </a:rPr>
              <a:t>loud </a:t>
            </a:r>
            <a:r>
              <a:rPr kumimoji="0" lang="en-US" sz="2200" b="1" i="0" u="none" strike="noStrike" cap="none" normalizeH="0" baseline="0" dirty="0" smtClean="0">
                <a:ln>
                  <a:noFill/>
                </a:ln>
                <a:solidFill>
                  <a:srgbClr val="FFFFFF"/>
                </a:solidFill>
                <a:effectLst/>
                <a:latin typeface="Arial" pitchFamily="34" charset="0"/>
                <a:cs typeface="Arial" pitchFamily="34" charset="0"/>
              </a:rPr>
              <a:t>and fog </a:t>
            </a:r>
            <a:r>
              <a:rPr kumimoji="0" lang="en-US" sz="2200" b="1" i="0" u="none" strike="noStrike" cap="none" normalizeH="0" baseline="0" dirty="0" smtClean="0">
                <a:ln>
                  <a:noFill/>
                </a:ln>
                <a:solidFill>
                  <a:srgbClr val="FFFFFF"/>
                </a:solidFill>
                <a:effectLst/>
                <a:latin typeface="Arial" pitchFamily="34" charset="0"/>
                <a:cs typeface="Arial" pitchFamily="34" charset="0"/>
              </a:rPr>
              <a:t>microphysics</a:t>
            </a:r>
            <a:r>
              <a:rPr kumimoji="0" lang="en-US" sz="2200" b="1" i="0" u="none" strike="noStrike" cap="none" normalizeH="0" dirty="0" smtClean="0">
                <a:ln>
                  <a:noFill/>
                </a:ln>
                <a:solidFill>
                  <a:srgbClr val="FFFFFF"/>
                </a:solidFill>
                <a:effectLst/>
                <a:latin typeface="Arial" pitchFamily="34" charset="0"/>
                <a:cs typeface="Arial" pitchFamily="34" charset="0"/>
              </a:rPr>
              <a:t> • </a:t>
            </a:r>
            <a:r>
              <a:rPr kumimoji="0" lang="en-US" sz="2200" b="1" i="0" u="none" strike="noStrike" cap="none" normalizeH="0" baseline="0" dirty="0" smtClean="0">
                <a:ln>
                  <a:noFill/>
                </a:ln>
                <a:solidFill>
                  <a:srgbClr val="FFFFFF"/>
                </a:solidFill>
                <a:effectLst/>
                <a:latin typeface="Arial" pitchFamily="34" charset="0"/>
                <a:cs typeface="Arial" pitchFamily="34" charset="0"/>
              </a:rPr>
              <a:t>Preci</a:t>
            </a:r>
            <a:r>
              <a:rPr lang="en-US" sz="2200" b="1" dirty="0" smtClean="0">
                <a:solidFill>
                  <a:srgbClr val="FFFFFF"/>
                </a:solidFill>
                <a:latin typeface="Arial" pitchFamily="34" charset="0"/>
                <a:cs typeface="Arial" pitchFamily="34" charset="0"/>
              </a:rPr>
              <a:t>pitation formation</a:t>
            </a:r>
            <a:endParaRPr kumimoji="0" lang="en-US" sz="2200" b="1" i="0" u="none" strike="noStrike" cap="none" normalizeH="0" baseline="0" dirty="0" smtClean="0">
              <a:ln>
                <a:noFill/>
              </a:ln>
              <a:solidFill>
                <a:srgbClr val="FFFFFF"/>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 Box 4"/>
          <p:cNvSpPr txBox="1">
            <a:spLocks noChangeArrowheads="1"/>
          </p:cNvSpPr>
          <p:nvPr/>
        </p:nvSpPr>
        <p:spPr bwMode="auto">
          <a:xfrm>
            <a:off x="1441450" y="22336125"/>
            <a:ext cx="13188950" cy="32670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in">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53" name="Picture 5"/>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0820400" y="8077200"/>
            <a:ext cx="2508250" cy="3798472"/>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sp>
        <p:nvSpPr>
          <p:cNvPr id="5" name="Text Box 6"/>
          <p:cNvSpPr txBox="1">
            <a:spLocks noChangeArrowheads="1"/>
          </p:cNvSpPr>
          <p:nvPr/>
        </p:nvSpPr>
        <p:spPr bwMode="auto">
          <a:xfrm>
            <a:off x="11268073" y="15297149"/>
            <a:ext cx="2622550" cy="457200"/>
          </a:xfrm>
          <a:prstGeom prst="rect">
            <a:avLst/>
          </a:prstGeom>
          <a:solidFill>
            <a:srgbClr val="96ABC6"/>
          </a:solidFill>
          <a:ln w="12700"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40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Whiteface Mountain </a:t>
            </a:r>
            <a:br>
              <a:rPr kumimoji="0" lang="en-US" sz="1200" b="0" i="0" u="none" strike="noStrike" cap="none" normalizeH="0" baseline="0" smtClean="0">
                <a:ln>
                  <a:noFill/>
                </a:ln>
                <a:solidFill>
                  <a:srgbClr val="000000"/>
                </a:solidFill>
                <a:effectLst/>
                <a:latin typeface="Arial" pitchFamily="34" charset="0"/>
                <a:cs typeface="Arial" pitchFamily="34" charset="0"/>
              </a:rPr>
            </a:br>
            <a:r>
              <a:rPr kumimoji="0" lang="en-US" sz="1200" b="0" i="0" u="none" strike="noStrike" cap="none" normalizeH="0" baseline="0" smtClean="0">
                <a:ln>
                  <a:noFill/>
                </a:ln>
                <a:solidFill>
                  <a:srgbClr val="000000"/>
                </a:solidFill>
                <a:effectLst/>
                <a:latin typeface="Arial" pitchFamily="34" charset="0"/>
                <a:cs typeface="Arial" pitchFamily="34" charset="0"/>
              </a:rPr>
              <a:t>Observatory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 Box 7"/>
          <p:cNvSpPr txBox="1">
            <a:spLocks noChangeArrowheads="1"/>
          </p:cNvSpPr>
          <p:nvPr/>
        </p:nvSpPr>
        <p:spPr bwMode="auto">
          <a:xfrm>
            <a:off x="701674" y="15411449"/>
            <a:ext cx="2708275" cy="457200"/>
          </a:xfrm>
          <a:prstGeom prst="rect">
            <a:avLst/>
          </a:prstGeom>
          <a:solidFill>
            <a:srgbClr val="96ABC6"/>
          </a:solidFill>
          <a:ln w="12700"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40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Pinnacle State Park </a:t>
            </a:r>
            <a:br>
              <a:rPr kumimoji="0" lang="en-US" sz="1200" b="0" i="0" u="none" strike="noStrike" cap="none" normalizeH="0" baseline="0" smtClean="0">
                <a:ln>
                  <a:noFill/>
                </a:ln>
                <a:solidFill>
                  <a:srgbClr val="000000"/>
                </a:solidFill>
                <a:effectLst/>
                <a:latin typeface="Arial" pitchFamily="34" charset="0"/>
                <a:cs typeface="Arial" pitchFamily="34" charset="0"/>
              </a:rPr>
            </a:br>
            <a:r>
              <a:rPr kumimoji="0" lang="en-US" sz="1200" b="0" i="0" u="none" strike="noStrike" cap="none" normalizeH="0" baseline="0" smtClean="0">
                <a:ln>
                  <a:noFill/>
                </a:ln>
                <a:solidFill>
                  <a:srgbClr val="000000"/>
                </a:solidFill>
                <a:effectLst/>
                <a:latin typeface="Arial" pitchFamily="34" charset="0"/>
                <a:cs typeface="Arial" pitchFamily="34" charset="0"/>
              </a:rPr>
              <a:t>Observatory</a:t>
            </a:r>
            <a:r>
              <a:rPr kumimoji="0" lang="en-US" sz="1200" b="1" i="0" u="none" strike="noStrike" cap="none" normalizeH="0" baseline="0" smtClean="0">
                <a:ln>
                  <a:noFill/>
                </a:ln>
                <a:solidFill>
                  <a:srgbClr val="000000"/>
                </a:solidFill>
                <a:effectLst/>
                <a:latin typeface="Arial" pitchFamily="34" charset="0"/>
                <a:cs typeface="Arial" pitchFamily="34" charset="0"/>
              </a:rPr>
              <a:t/>
            </a:r>
            <a:br>
              <a:rPr kumimoji="0" lang="en-US" sz="1200" b="1" i="0" u="none" strike="noStrike" cap="none" normalizeH="0" baseline="0" smtClean="0">
                <a:ln>
                  <a:noFill/>
                </a:ln>
                <a:solidFill>
                  <a:srgbClr val="000000"/>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WordArt 8"/>
          <p:cNvSpPr>
            <a:spLocks noChangeArrowheads="1" noChangeShapeType="1" noTextEdit="1"/>
          </p:cNvSpPr>
          <p:nvPr/>
        </p:nvSpPr>
        <p:spPr bwMode="auto">
          <a:xfrm>
            <a:off x="1565275" y="457200"/>
            <a:ext cx="11544300" cy="523875"/>
          </a:xfrm>
          <a:prstGeom prst="rect">
            <a:avLst/>
          </a:prstGeom>
        </p:spPr>
        <p:txBody>
          <a:bodyPr wrap="none" fromWordArt="1">
            <a:prstTxWarp prst="textPlain">
              <a:avLst>
                <a:gd name="adj" fmla="val 50000"/>
              </a:avLst>
            </a:prstTxWarp>
          </a:bodyPr>
          <a:lstStyle/>
          <a:p>
            <a:pPr algn="ctr" rtl="0">
              <a:buNone/>
            </a:pPr>
            <a:r>
              <a:rPr lang="en-US" sz="3600" kern="10" spc="0" dirty="0" smtClean="0">
                <a:ln w="3175" algn="ctr">
                  <a:solidFill>
                    <a:srgbClr val="FFFF00"/>
                  </a:solidFill>
                  <a:round/>
                  <a:headEnd/>
                  <a:tailEnd/>
                </a:ln>
                <a:solidFill>
                  <a:srgbClr val="660066"/>
                </a:solidFill>
                <a:effectLst>
                  <a:outerShdw dist="45791" dir="2021404" algn="ctr" rotWithShape="0">
                    <a:srgbClr val="B2B2B2">
                      <a:alpha val="80000"/>
                    </a:srgbClr>
                  </a:outerShdw>
                </a:effectLst>
                <a:latin typeface="Times New Roman"/>
                <a:cs typeface="Times New Roman"/>
              </a:rPr>
              <a:t>UNIVERSITY AT ALBANY</a:t>
            </a:r>
            <a:endParaRPr lang="en-US" sz="3600" kern="10" spc="0" dirty="0">
              <a:ln w="3175" algn="ctr">
                <a:solidFill>
                  <a:srgbClr val="FFFF00"/>
                </a:solidFill>
                <a:round/>
                <a:headEnd/>
                <a:tailEnd/>
              </a:ln>
              <a:solidFill>
                <a:srgbClr val="660066"/>
              </a:solidFill>
              <a:effectLst>
                <a:outerShdw dist="45791" dir="2021404" algn="ctr" rotWithShape="0">
                  <a:srgbClr val="B2B2B2">
                    <a:alpha val="80000"/>
                  </a:srgbClr>
                </a:outerShdw>
              </a:effectLst>
              <a:latin typeface="Times New Roman"/>
              <a:cs typeface="Times New Roman"/>
            </a:endParaRPr>
          </a:p>
        </p:txBody>
      </p:sp>
      <p:sp>
        <p:nvSpPr>
          <p:cNvPr id="8" name="Text Box 9"/>
          <p:cNvSpPr txBox="1">
            <a:spLocks noChangeArrowheads="1"/>
          </p:cNvSpPr>
          <p:nvPr/>
        </p:nvSpPr>
        <p:spPr bwMode="auto">
          <a:xfrm>
            <a:off x="685800" y="21259800"/>
            <a:ext cx="13188950" cy="3581400"/>
          </a:xfrm>
          <a:prstGeom prst="rect">
            <a:avLst/>
          </a:prstGeom>
          <a:solidFill>
            <a:srgbClr val="660066"/>
          </a:solidFill>
          <a:ln w="9525"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182880" tIns="182880" rIns="182880" bIns="18288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200"/>
              </a:spcAft>
              <a:buClrTx/>
              <a:buSzTx/>
              <a:buFontTx/>
              <a:buNone/>
              <a:tabLst/>
            </a:pPr>
            <a:r>
              <a:rPr kumimoji="0" lang="en-US" sz="1600" b="1" i="0" u="sng" strike="noStrike" cap="none" normalizeH="0" baseline="0" dirty="0" smtClean="0">
                <a:ln>
                  <a:noFill/>
                </a:ln>
                <a:solidFill>
                  <a:srgbClr val="FFFFFF"/>
                </a:solidFill>
                <a:effectLst/>
                <a:latin typeface="Times New Roman" pitchFamily="18" charset="0"/>
                <a:cs typeface="Arial" pitchFamily="34" charset="0"/>
              </a:rPr>
              <a:t>FACULTY</a:t>
            </a:r>
          </a:p>
          <a:p>
            <a:pPr marL="0" marR="0" lvl="0" indent="0" algn="ctr" defTabSz="914400" rtl="0" eaLnBrk="1" fontAlgn="base" latinLnBrk="0" hangingPunct="1">
              <a:lnSpc>
                <a:spcPct val="100000"/>
              </a:lnSpc>
              <a:spcBef>
                <a:spcPct val="0"/>
              </a:spcBef>
              <a:spcAft>
                <a:spcPts val="200"/>
              </a:spcAft>
              <a:buClrTx/>
              <a:buSzTx/>
              <a:buFontTx/>
              <a:buNone/>
              <a:tabLst/>
            </a:pPr>
            <a:endParaRPr kumimoji="0" lang="en-US" sz="1600" b="1" i="0" u="sng" strike="noStrike" cap="none" normalizeH="0" baseline="0" dirty="0" smtClean="0">
              <a:ln>
                <a:noFill/>
              </a:ln>
              <a:solidFill>
                <a:srgbClr val="FFFFFF"/>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David </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R.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Fitzjarrald</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Research Associate; PhD, Virginia, 1980. Boundary layer meteorology.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Lee Harrison</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Adjunct Faculty; PhD, University of Washington-Seattle, 1982. Aerosol physics, atmospheric radiation.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Vincent P.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Idone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Associate Professor; PhD, Univ. at Albany, 1982. Atmospheric electricity.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Robert G.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Keesee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Associate Professor; PhD, Colorado, 1979. Atmospheric chemistry and aerosols.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Scott Miller</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PhD, UC-Irvine, 1998. Micrometeorology, air-sea interaction.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Justin Minder</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Assistant Professor; PhD, Univ. of Washington, 2010. Mountain weather and climate, regional climate, </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mesoscale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dynamics, hydrometeorology.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James J. Schwab</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Research Professor; PhD, Harvard, 1983. Atmospheric chemistry, field measurement of gases and particles.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Chris J.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Walcek</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Adjunct Faculty; PhD, UCLA, 1983. Cloud physics, cloud chemistry.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Wei-</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Chyung</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 Wang</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Professor of Applied Sciences; D.E.S., Columbia, 1973. Atmospheric radiation and climate modeling.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Fangqun</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 Yu</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Adjunct Faculty; PhD, UCLA, 1998. Atmospheric Physics and Chemistry; Aerosol Microphysics.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8" name="Picture 10" descr="cid:644680DB-D842-4AB5-8274-C92CD5FC7327@asrc.albany.edu"/>
          <p:cNvPicPr>
            <a:picLocks noChangeAspect="1" noChangeArrowheads="1"/>
          </p:cNvPicPr>
          <p:nvPr/>
        </p:nvPicPr>
        <p:blipFill>
          <a:blip r:embed="rId3" r:link="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12903" r="29839"/>
          <a:stretch>
            <a:fillRect/>
          </a:stretch>
        </p:blipFill>
        <p:spPr bwMode="auto">
          <a:xfrm>
            <a:off x="990600" y="8026400"/>
            <a:ext cx="4419600" cy="3836921"/>
          </a:xfrm>
          <a:prstGeom prst="rect">
            <a:avLst/>
          </a:prstGeom>
          <a:noFill/>
          <a:ln w="9525" algn="ctr">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2059" name="Picture 11" descr="cid:3D95E5D2-9AB1-4831-9896-1F7DAE5C4031@asrc.albany.edu"/>
          <p:cNvPicPr>
            <a:picLocks noChangeAspect="1" noChangeArrowheads="1"/>
          </p:cNvPicPr>
          <p:nvPr/>
        </p:nvPicPr>
        <p:blipFill>
          <a:blip r:embed="rId5" r:link="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638800" y="8051800"/>
            <a:ext cx="5029200" cy="3830160"/>
          </a:xfrm>
          <a:prstGeom prst="rect">
            <a:avLst/>
          </a:prstGeom>
          <a:noFill/>
          <a:ln w="9525" algn="ctr">
            <a:solidFill>
              <a:srgbClr val="000000"/>
            </a:solid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9" name="Text Box 12"/>
          <p:cNvSpPr txBox="1">
            <a:spLocks noChangeArrowheads="1"/>
          </p:cNvSpPr>
          <p:nvPr/>
        </p:nvSpPr>
        <p:spPr bwMode="auto">
          <a:xfrm>
            <a:off x="990600" y="11937999"/>
            <a:ext cx="12420600" cy="800100"/>
          </a:xfrm>
          <a:prstGeom prst="rect">
            <a:avLst/>
          </a:prstGeom>
          <a:solidFill>
            <a:srgbClr val="3D17DA"/>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in">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FF"/>
                </a:solidFill>
                <a:effectLst/>
                <a:latin typeface="Arial" pitchFamily="34" charset="0"/>
                <a:cs typeface="Arial" pitchFamily="34" charset="0"/>
              </a:rPr>
              <a:t>The research vessel R/V </a:t>
            </a:r>
            <a:r>
              <a:rPr kumimoji="0" lang="en-US" sz="1600" b="0" i="0" u="none" strike="noStrike" cap="none" normalizeH="0" baseline="0" dirty="0" err="1" smtClean="0">
                <a:ln>
                  <a:noFill/>
                </a:ln>
                <a:solidFill>
                  <a:srgbClr val="FFFFFF"/>
                </a:solidFill>
                <a:effectLst/>
                <a:latin typeface="Arial" pitchFamily="34" charset="0"/>
                <a:cs typeface="Arial" pitchFamily="34" charset="0"/>
              </a:rPr>
              <a:t>Knorr</a:t>
            </a:r>
            <a:r>
              <a:rPr kumimoji="0" lang="en-US" sz="1600" b="0" i="0" u="none" strike="noStrike" cap="none" normalizeH="0" baseline="0" dirty="0" smtClean="0">
                <a:ln>
                  <a:noFill/>
                </a:ln>
                <a:solidFill>
                  <a:srgbClr val="FFFFFF"/>
                </a:solidFill>
                <a:effectLst/>
                <a:latin typeface="Arial" pitchFamily="34" charset="0"/>
                <a:cs typeface="Arial" pitchFamily="34" charset="0"/>
              </a:rPr>
              <a:t> was used to make direct/sea gas exchange measurements of carbon dioxide and </a:t>
            </a:r>
            <a:r>
              <a:rPr kumimoji="0" lang="en-US" sz="1600" b="0" i="0" u="none" strike="noStrike" cap="none" normalizeH="0" baseline="0" dirty="0" err="1" smtClean="0">
                <a:ln>
                  <a:noFill/>
                </a:ln>
                <a:solidFill>
                  <a:srgbClr val="FFFFFF"/>
                </a:solidFill>
                <a:effectLst/>
                <a:latin typeface="Arial" pitchFamily="34" charset="0"/>
                <a:cs typeface="Arial" pitchFamily="34" charset="0"/>
              </a:rPr>
              <a:t>dimethylsulfide</a:t>
            </a:r>
            <a:r>
              <a:rPr kumimoji="0" lang="en-US" sz="1600" b="0" i="0" u="none" strike="noStrike" cap="none" normalizeH="0" baseline="0" dirty="0" smtClean="0">
                <a:ln>
                  <a:noFill/>
                </a:ln>
                <a:solidFill>
                  <a:srgbClr val="FFFFFF"/>
                </a:solidFill>
                <a:effectLst/>
                <a:latin typeface="Arial" pitchFamily="34" charset="0"/>
                <a:cs typeface="Arial" pitchFamily="34" charset="0"/>
              </a:rPr>
              <a:t> during 3 cruises in spring and summer 2007 in the North Atlantic. The data are being used to study processes controlling gas exchange between the ocean and </a:t>
            </a:r>
            <a:r>
              <a:rPr kumimoji="0" lang="en-US" sz="1600" b="0" i="0" u="none" strike="noStrike" cap="none" normalizeH="0" baseline="0" dirty="0" err="1" smtClean="0">
                <a:ln>
                  <a:noFill/>
                </a:ln>
                <a:solidFill>
                  <a:srgbClr val="FFFFFF"/>
                </a:solidFill>
                <a:effectLst/>
                <a:latin typeface="Arial" pitchFamily="34" charset="0"/>
                <a:cs typeface="Arial" pitchFamily="34" charset="0"/>
              </a:rPr>
              <a:t>atmosphere.(Miller</a:t>
            </a:r>
            <a:r>
              <a:rPr kumimoji="0" lang="en-US" sz="1600" b="0" i="0" u="none" strike="noStrike" cap="none" normalizeH="0" baseline="0" dirty="0" smtClean="0">
                <a:ln>
                  <a:noFill/>
                </a:ln>
                <a:solidFill>
                  <a:srgbClr val="FFFFFF"/>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61" name="Picture 13"/>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581400" y="12954000"/>
            <a:ext cx="7515225" cy="4611688"/>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sp>
        <p:nvSpPr>
          <p:cNvPr id="10" name="Text Box 14"/>
          <p:cNvSpPr txBox="1">
            <a:spLocks noChangeArrowheads="1"/>
          </p:cNvSpPr>
          <p:nvPr/>
        </p:nvSpPr>
        <p:spPr bwMode="auto">
          <a:xfrm>
            <a:off x="3581400" y="17640299"/>
            <a:ext cx="7515225" cy="1543050"/>
          </a:xfrm>
          <a:prstGeom prst="rect">
            <a:avLst/>
          </a:prstGeom>
          <a:solidFill>
            <a:srgbClr val="96ABC6"/>
          </a:solidFill>
          <a:ln w="19050"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ASRC Research Facilities</a:t>
            </a:r>
            <a:br>
              <a:rPr kumimoji="0" lang="en-US" sz="1400" b="1" i="0" u="none" strike="noStrike" cap="none" normalizeH="0" baseline="0" smtClean="0">
                <a:ln>
                  <a:noFill/>
                </a:ln>
                <a:solidFill>
                  <a:srgbClr val="000000"/>
                </a:solidFill>
                <a:effectLst/>
                <a:latin typeface="Arial" pitchFamily="34" charset="0"/>
                <a:cs typeface="Arial" pitchFamily="34" charset="0"/>
              </a:rPr>
            </a:br>
            <a:endParaRPr kumimoji="0" lang="en-US" sz="500" b="1" i="0" u="none" strike="noStrike" cap="none" normalizeH="0" baseline="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smtClean="0">
                <a:ln>
                  <a:noFill/>
                </a:ln>
                <a:solidFill>
                  <a:srgbClr val="000000"/>
                </a:solidFill>
                <a:effectLst/>
                <a:latin typeface="Arial" pitchFamily="34" charset="0"/>
                <a:cs typeface="Arial" pitchFamily="34" charset="0"/>
              </a:rPr>
              <a:t>Whiteface Mountain, Pinnacle State Park and Queens College Field Stations</a:t>
            </a:r>
          </a:p>
          <a:p>
            <a:pPr marL="0" marR="0" lvl="0" indent="0" algn="ctr"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smtClean="0">
                <a:ln>
                  <a:noFill/>
                </a:ln>
                <a:solidFill>
                  <a:srgbClr val="000000"/>
                </a:solidFill>
                <a:effectLst/>
                <a:latin typeface="Arial" pitchFamily="34" charset="0"/>
                <a:cs typeface="Arial" pitchFamily="34" charset="0"/>
              </a:rPr>
              <a:t>Aerosol Generation, Calibration and Slow Flow Reactor</a:t>
            </a:r>
          </a:p>
          <a:p>
            <a:pPr marL="0" marR="0" lvl="0" indent="0" algn="ctr"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smtClean="0">
                <a:ln>
                  <a:noFill/>
                </a:ln>
                <a:solidFill>
                  <a:srgbClr val="000000"/>
                </a:solidFill>
                <a:effectLst/>
                <a:latin typeface="Arial" pitchFamily="34" charset="0"/>
                <a:cs typeface="Arial" pitchFamily="34" charset="0"/>
              </a:rPr>
              <a:t>Mobile Measurement Van</a:t>
            </a:r>
          </a:p>
          <a:p>
            <a:pPr marL="0" marR="0" lvl="0" indent="0" algn="ctr" defTabSz="914400" rtl="0" eaLnBrk="1" fontAlgn="base" latinLnBrk="0" hangingPunct="1">
              <a:lnSpc>
                <a:spcPct val="100000"/>
              </a:lnSpc>
              <a:spcBef>
                <a:spcPct val="0"/>
              </a:spcBef>
              <a:spcAft>
                <a:spcPct val="0"/>
              </a:spcAft>
              <a:buClrTx/>
              <a:buSzPts val="1000"/>
              <a:buFont typeface="Symbol" pitchFamily="18" charset="2"/>
              <a:buChar char="·"/>
              <a:tabLst/>
            </a:pPr>
            <a:r>
              <a:rPr kumimoji="0" lang="en-US" sz="1400" b="0" i="0" u="none" strike="noStrike" cap="none" normalizeH="0" baseline="0" smtClean="0">
                <a:ln>
                  <a:noFill/>
                </a:ln>
                <a:solidFill>
                  <a:srgbClr val="000000"/>
                </a:solidFill>
                <a:effectLst/>
                <a:latin typeface="Arial" pitchFamily="34" charset="0"/>
                <a:cs typeface="Arial" pitchFamily="34" charset="0"/>
              </a:rPr>
              <a:t>Computation Facilities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63" name="Picture 15" descr="Pinnacle State Park Observatory"/>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01674" y="12953999"/>
            <a:ext cx="2708275" cy="2389188"/>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pic>
        <p:nvPicPr>
          <p:cNvPr id="2064" name="Picture 16" descr="Whiteface Mountain Observatory"/>
          <p:cNvPicPr>
            <a:picLocks noChangeAspect="1"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268073" y="12954000"/>
            <a:ext cx="2622550" cy="2289175"/>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pic>
        <p:nvPicPr>
          <p:cNvPr id="2065" name="Picture 17" descr="Roof of the ASRC Pin Mtn rv"/>
          <p:cNvPicPr>
            <a:picLocks noChangeAspect="1"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01674" y="16097250"/>
            <a:ext cx="2708275" cy="2560638"/>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sp>
        <p:nvSpPr>
          <p:cNvPr id="11" name="Text Box 18"/>
          <p:cNvSpPr txBox="1">
            <a:spLocks noChangeArrowheads="1"/>
          </p:cNvSpPr>
          <p:nvPr/>
        </p:nvSpPr>
        <p:spPr bwMode="auto">
          <a:xfrm>
            <a:off x="701674" y="18726149"/>
            <a:ext cx="2708275" cy="457200"/>
          </a:xfrm>
          <a:prstGeom prst="rect">
            <a:avLst/>
          </a:prstGeom>
          <a:solidFill>
            <a:srgbClr val="96ABC6"/>
          </a:solidFill>
          <a:ln w="12700"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Roof of the Recreational Van  </a:t>
            </a:r>
            <a:br>
              <a:rPr kumimoji="0" lang="en-US" sz="1200" b="0" i="0" u="none" strike="noStrike" cap="none" normalizeH="0" baseline="0" smtClean="0">
                <a:ln>
                  <a:noFill/>
                </a:ln>
                <a:solidFill>
                  <a:srgbClr val="000000"/>
                </a:solidFill>
                <a:effectLst/>
                <a:latin typeface="Arial" pitchFamily="34" charset="0"/>
                <a:cs typeface="Arial" pitchFamily="34" charset="0"/>
              </a:rPr>
            </a:br>
            <a:r>
              <a:rPr kumimoji="0" lang="en-US" sz="1200" b="0" i="0" u="none" strike="noStrike" cap="none" normalizeH="0" baseline="0" smtClean="0">
                <a:ln>
                  <a:noFill/>
                </a:ln>
                <a:solidFill>
                  <a:srgbClr val="000000"/>
                </a:solidFill>
                <a:effectLst/>
                <a:latin typeface="Arial" pitchFamily="34" charset="0"/>
                <a:cs typeface="Arial" pitchFamily="34" charset="0"/>
              </a:rPr>
              <a:t>at Pinnacle State Park</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067" name="Picture 19"/>
          <p:cNvPicPr>
            <a:picLocks noChangeAspect="1"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296650" y="15925800"/>
            <a:ext cx="2593975" cy="2741612"/>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sp>
        <p:nvSpPr>
          <p:cNvPr id="12" name="Text Box 20"/>
          <p:cNvSpPr txBox="1">
            <a:spLocks noChangeArrowheads="1"/>
          </p:cNvSpPr>
          <p:nvPr/>
        </p:nvSpPr>
        <p:spPr bwMode="auto">
          <a:xfrm>
            <a:off x="11296650" y="18726149"/>
            <a:ext cx="2593975" cy="457200"/>
          </a:xfrm>
          <a:prstGeom prst="rect">
            <a:avLst/>
          </a:prstGeom>
          <a:solidFill>
            <a:srgbClr val="96ABC6"/>
          </a:solidFill>
          <a:ln w="12700"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Aerosol Laboratory</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1" name="Picture 20"/>
          <p:cNvPicPr>
            <a:picLocks noChangeAspect="1"/>
          </p:cNvPicPr>
          <p:nvPr/>
        </p:nvPicPr>
        <p:blipFill>
          <a:blip r:embed="rId12"/>
          <a:srcRect t="30698"/>
          <a:stretch>
            <a:fillRect/>
          </a:stretch>
        </p:blipFill>
        <p:spPr>
          <a:xfrm>
            <a:off x="685800" y="19278600"/>
            <a:ext cx="5080000" cy="1892300"/>
          </a:xfrm>
          <a:prstGeom prst="rect">
            <a:avLst/>
          </a:prstGeom>
        </p:spPr>
      </p:pic>
      <p:pic>
        <p:nvPicPr>
          <p:cNvPr id="22" name="Picture 21" descr="Screen shot 2012-12-12 at 3.34.59 PM.png"/>
          <p:cNvPicPr>
            <a:picLocks noChangeAspect="1"/>
          </p:cNvPicPr>
          <p:nvPr/>
        </p:nvPicPr>
        <p:blipFill>
          <a:blip r:embed="rId13"/>
          <a:srcRect l="20476" t="24286" r="4444" b="40000"/>
          <a:stretch>
            <a:fillRect/>
          </a:stretch>
        </p:blipFill>
        <p:spPr>
          <a:xfrm>
            <a:off x="5791200" y="19278600"/>
            <a:ext cx="4191000" cy="1905000"/>
          </a:xfrm>
          <a:prstGeom prst="rect">
            <a:avLst/>
          </a:prstGeom>
        </p:spPr>
      </p:pic>
      <p:pic>
        <p:nvPicPr>
          <p:cNvPr id="23" name="Picture 22" descr="Screen shot 2012-12-12 at 4.35.59 PM.png"/>
          <p:cNvPicPr>
            <a:picLocks noChangeAspect="1"/>
          </p:cNvPicPr>
          <p:nvPr/>
        </p:nvPicPr>
        <p:blipFill>
          <a:blip r:embed="rId14"/>
          <a:srcRect l="19355" t="21860" r="2419" b="38417"/>
          <a:stretch>
            <a:fillRect/>
          </a:stretch>
        </p:blipFill>
        <p:spPr>
          <a:xfrm>
            <a:off x="10020300" y="19278600"/>
            <a:ext cx="3863686" cy="1905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10779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885825" y="1146175"/>
            <a:ext cx="13188950" cy="1108075"/>
          </a:xfrm>
          <a:prstGeom prst="rect">
            <a:avLst/>
          </a:prstGeom>
          <a:solidFill>
            <a:srgbClr val="660066"/>
          </a:solidFill>
          <a:ln w="19050"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5500" b="0" i="0" strike="noStrike" cap="none" normalizeH="0" baseline="0" dirty="0" smtClean="0">
                <a:ln>
                  <a:noFill/>
                </a:ln>
                <a:solidFill>
                  <a:srgbClr val="FFFFFF"/>
                </a:solidFill>
                <a:effectLst/>
                <a:latin typeface="Palatino"/>
                <a:cs typeface="Palatino"/>
              </a:rPr>
              <a:t>Climate and Environmental Systems </a:t>
            </a:r>
            <a:endParaRPr kumimoji="0" lang="en-US" sz="1800" b="0" i="0" strike="noStrike" cap="none" normalizeH="0" baseline="0" dirty="0" smtClean="0">
              <a:ln>
                <a:noFill/>
              </a:ln>
              <a:solidFill>
                <a:schemeClr val="tx1"/>
              </a:solidFill>
              <a:effectLst/>
              <a:latin typeface="Palatino"/>
              <a:cs typeface="Palatino"/>
            </a:endParaRPr>
          </a:p>
        </p:txBody>
      </p:sp>
      <p:sp>
        <p:nvSpPr>
          <p:cNvPr id="3" name="Text Box 3"/>
          <p:cNvSpPr txBox="1">
            <a:spLocks noChangeArrowheads="1"/>
          </p:cNvSpPr>
          <p:nvPr/>
        </p:nvSpPr>
        <p:spPr bwMode="auto">
          <a:xfrm>
            <a:off x="885825" y="2403475"/>
            <a:ext cx="13188950" cy="3997325"/>
          </a:xfrm>
          <a:prstGeom prst="rect">
            <a:avLst/>
          </a:prstGeom>
          <a:solidFill>
            <a:srgbClr val="660066"/>
          </a:solidFill>
          <a:ln w="9525"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rgbClr val="000000"/>
              </a:solidFill>
              <a:effectLst/>
              <a:latin typeface="Times New Roman" pitchFamily="18" charset="0"/>
              <a:cs typeface="Arial" pitchFamily="34" charset="0"/>
            </a:endParaRPr>
          </a:p>
          <a:p>
            <a:pPr marL="0" lvl="0" indent="0" algn="ctr" eaLnBrk="1" fontAlgn="base" latinLnBrk="0" hangingPunct="1">
              <a:lnSpc>
                <a:spcPct val="100000"/>
              </a:lnSpc>
              <a:spcBef>
                <a:spcPct val="0"/>
              </a:spcBef>
              <a:spcAft>
                <a:spcPct val="0"/>
              </a:spcAft>
              <a:tabLst/>
            </a:pPr>
            <a:r>
              <a:rPr kumimoji="0" lang="en-US" sz="2600" b="1" i="0" u="sng" strike="noStrike" cap="none" normalizeH="0" baseline="0" dirty="0" smtClean="0">
                <a:ln>
                  <a:noFill/>
                </a:ln>
                <a:solidFill>
                  <a:srgbClr val="FFFFFF"/>
                </a:solidFill>
                <a:effectLst/>
                <a:latin typeface="Palatino"/>
                <a:cs typeface="Palatino"/>
              </a:rPr>
              <a:t>RESEARCH TOPICS:</a:t>
            </a:r>
          </a:p>
          <a:p>
            <a:pPr marL="0" lvl="0" indent="0" eaLnBrk="1" fontAlgn="base" latinLnBrk="0" hangingPunct="1">
              <a:lnSpc>
                <a:spcPct val="100000"/>
              </a:lnSpc>
              <a:spcBef>
                <a:spcPct val="0"/>
              </a:spcBef>
              <a:spcAft>
                <a:spcPct val="0"/>
              </a:spcAft>
              <a:tabLst/>
            </a:pPr>
            <a:endParaRPr kumimoji="0" lang="en-US" sz="1100" b="1" i="0" u="sng" strike="noStrike" cap="none" normalizeH="0" baseline="0" dirty="0" smtClean="0">
              <a:ln>
                <a:noFill/>
              </a:ln>
              <a:solidFill>
                <a:srgbClr val="FFFFFF"/>
              </a:solidFill>
              <a:effectLst/>
              <a:latin typeface="Arial" pitchFamily="34" charset="0"/>
              <a:cs typeface="Arial" pitchFamily="34" charset="0"/>
            </a:endParaRP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err="1" smtClean="0">
                <a:ln>
                  <a:noFill/>
                </a:ln>
                <a:solidFill>
                  <a:srgbClr val="FFFFFF"/>
                </a:solidFill>
                <a:effectLst/>
                <a:latin typeface="Arial" pitchFamily="34" charset="0"/>
                <a:cs typeface="Arial" pitchFamily="34" charset="0"/>
              </a:rPr>
              <a:t>Intraseasonal</a:t>
            </a:r>
            <a:r>
              <a:rPr kumimoji="0" lang="en-US" sz="2200" b="1" i="0" u="none" strike="noStrike" cap="none" normalizeH="0" baseline="0" dirty="0" smtClean="0">
                <a:ln>
                  <a:noFill/>
                </a:ln>
                <a:solidFill>
                  <a:srgbClr val="FFFFFF"/>
                </a:solidFill>
                <a:effectLst/>
                <a:latin typeface="Arial" pitchFamily="34" charset="0"/>
                <a:cs typeface="Arial" pitchFamily="34" charset="0"/>
              </a:rPr>
              <a:t> variability • </a:t>
            </a:r>
            <a:r>
              <a:rPr kumimoji="0" lang="en-US" sz="2200" b="1" i="0" u="none" strike="noStrike" cap="none" normalizeH="0" baseline="0" dirty="0" smtClean="0">
                <a:ln>
                  <a:noFill/>
                </a:ln>
                <a:solidFill>
                  <a:srgbClr val="FFFFFF"/>
                </a:solidFill>
                <a:effectLst/>
                <a:latin typeface="Arial" pitchFamily="34" charset="0"/>
                <a:cs typeface="Arial" pitchFamily="34" charset="0"/>
              </a:rPr>
              <a:t>El </a:t>
            </a:r>
            <a:r>
              <a:rPr kumimoji="0" lang="en-US" sz="2200" b="1" i="0" u="none" strike="noStrike" cap="none" normalizeH="0" baseline="0" dirty="0" smtClean="0">
                <a:ln>
                  <a:noFill/>
                </a:ln>
                <a:solidFill>
                  <a:srgbClr val="FFFFFF"/>
                </a:solidFill>
                <a:effectLst/>
                <a:latin typeface="Arial" pitchFamily="34" charset="0"/>
                <a:cs typeface="Arial" pitchFamily="34" charset="0"/>
              </a:rPr>
              <a:t>Niño</a:t>
            </a:r>
            <a:r>
              <a:rPr lang="en-US" sz="2200" b="1" dirty="0" smtClean="0">
                <a:solidFill>
                  <a:srgbClr val="FFFFFF"/>
                </a:solidFill>
                <a:latin typeface="Arial" pitchFamily="34" charset="0"/>
                <a:cs typeface="Arial" pitchFamily="34" charset="0"/>
              </a:rPr>
              <a:t>—Southern </a:t>
            </a:r>
            <a:r>
              <a:rPr kumimoji="0" lang="en-US" sz="2200" b="1" i="0" u="none" strike="noStrike" cap="none" normalizeH="0" baseline="0" dirty="0" smtClean="0">
                <a:ln>
                  <a:noFill/>
                </a:ln>
                <a:solidFill>
                  <a:srgbClr val="FFFFFF"/>
                </a:solidFill>
                <a:effectLst/>
                <a:latin typeface="Arial" pitchFamily="34" charset="0"/>
                <a:cs typeface="Arial" pitchFamily="34" charset="0"/>
              </a:rPr>
              <a:t>Oscillation • </a:t>
            </a:r>
            <a:r>
              <a:rPr kumimoji="0" lang="en-US" sz="2200" b="1" i="0" u="none" strike="noStrike" cap="none" normalizeH="0" baseline="0" dirty="0" smtClean="0">
                <a:ln>
                  <a:noFill/>
                </a:ln>
                <a:solidFill>
                  <a:srgbClr val="FFFFFF"/>
                </a:solidFill>
                <a:effectLst/>
                <a:latin typeface="Arial" pitchFamily="34" charset="0"/>
                <a:cs typeface="Arial" pitchFamily="34" charset="0"/>
              </a:rPr>
              <a:t>Biogeochemical</a:t>
            </a:r>
            <a:r>
              <a:rPr kumimoji="0" lang="en-US" sz="2200" b="1" i="0" u="none" strike="noStrike" cap="none" normalizeH="0" baseline="0" dirty="0" smtClean="0">
                <a:ln>
                  <a:noFill/>
                </a:ln>
                <a:solidFill>
                  <a:srgbClr val="FFFFFF"/>
                </a:solidFill>
                <a:effectLst/>
                <a:latin typeface="Arial" pitchFamily="34" charset="0"/>
                <a:cs typeface="Arial" pitchFamily="34" charset="0"/>
              </a:rPr>
              <a:t> cycles  </a:t>
            </a:r>
            <a:r>
              <a:rPr kumimoji="0" lang="en-US" sz="2200" b="1" i="0" u="none" strike="noStrike" cap="none" normalizeH="0" baseline="0" dirty="0" smtClean="0">
                <a:ln>
                  <a:noFill/>
                </a:ln>
                <a:solidFill>
                  <a:srgbClr val="FFFFFF"/>
                </a:solidFill>
                <a:effectLst/>
                <a:latin typeface="Arial" pitchFamily="34" charset="0"/>
                <a:cs typeface="Arial" pitchFamily="34" charset="0"/>
              </a:rPr>
              <a:t/>
            </a:r>
            <a:br>
              <a:rPr kumimoji="0" lang="en-US" sz="2200" b="1" i="0" u="none" strike="noStrike" cap="none" normalizeH="0" baseline="0" dirty="0" smtClean="0">
                <a:ln>
                  <a:noFill/>
                </a:ln>
                <a:solidFill>
                  <a:srgbClr val="FFFFFF"/>
                </a:solidFill>
                <a:effectLst/>
                <a:latin typeface="Arial" pitchFamily="34" charset="0"/>
                <a:cs typeface="Arial" pitchFamily="34" charset="0"/>
              </a:rPr>
            </a:br>
            <a:r>
              <a:rPr kumimoji="0" lang="en-US" sz="2200" b="1" i="0" u="none" strike="noStrike" cap="none" normalizeH="0" baseline="0" dirty="0" smtClean="0">
                <a:ln>
                  <a:noFill/>
                </a:ln>
                <a:solidFill>
                  <a:srgbClr val="FFFFFF"/>
                </a:solidFill>
                <a:effectLst/>
                <a:latin typeface="Arial" pitchFamily="34" charset="0"/>
                <a:cs typeface="Arial" pitchFamily="34" charset="0"/>
              </a:rPr>
              <a:t>Climate</a:t>
            </a:r>
            <a:r>
              <a:rPr kumimoji="0" lang="en-US" sz="2200" b="1" i="0" u="none" strike="noStrike" cap="none" normalizeH="0" baseline="0" dirty="0" smtClean="0">
                <a:ln>
                  <a:noFill/>
                </a:ln>
                <a:solidFill>
                  <a:srgbClr val="FFFFFF"/>
                </a:solidFill>
                <a:effectLst/>
                <a:latin typeface="Arial" pitchFamily="34" charset="0"/>
                <a:cs typeface="Arial" pitchFamily="34" charset="0"/>
              </a:rPr>
              <a:t> modeling </a:t>
            </a:r>
            <a:r>
              <a:rPr kumimoji="0" lang="en-US" sz="2200" b="1" i="0" u="none" strike="noStrike" cap="none" normalizeH="0" baseline="0" dirty="0" smtClean="0">
                <a:ln>
                  <a:noFill/>
                </a:ln>
                <a:solidFill>
                  <a:srgbClr val="FFFFFF"/>
                </a:solidFill>
                <a:effectLst/>
                <a:latin typeface="Arial" pitchFamily="34" charset="0"/>
                <a:cs typeface="Arial" pitchFamily="34" charset="0"/>
              </a:rPr>
              <a:t>and</a:t>
            </a:r>
            <a:r>
              <a:rPr kumimoji="0" lang="en-US" sz="2200" b="1" i="0" u="none" strike="noStrike" cap="none" normalizeH="0" baseline="0" dirty="0" smtClean="0">
                <a:ln>
                  <a:noFill/>
                </a:ln>
                <a:solidFill>
                  <a:srgbClr val="FFFFFF"/>
                </a:solidFill>
                <a:effectLst/>
                <a:latin typeface="Arial" pitchFamily="34" charset="0"/>
                <a:cs typeface="Arial" pitchFamily="34" charset="0"/>
              </a:rPr>
              <a:t> diagnostics </a:t>
            </a:r>
            <a:r>
              <a:rPr lang="en-US" sz="2200" b="1" dirty="0" smtClean="0">
                <a:solidFill>
                  <a:srgbClr val="FFFFFF"/>
                </a:solidFill>
                <a:latin typeface="Arial" pitchFamily="34" charset="0"/>
                <a:cs typeface="Arial" pitchFamily="34" charset="0"/>
              </a:rPr>
              <a:t>•</a:t>
            </a:r>
            <a:r>
              <a:rPr kumimoji="0" lang="en-US" sz="2200" b="1" i="0" u="none" strike="noStrike" cap="none" normalizeH="0" baseline="0" dirty="0" smtClean="0">
                <a:ln>
                  <a:noFill/>
                </a:ln>
                <a:solidFill>
                  <a:srgbClr val="FFFFFF"/>
                </a:solidFill>
                <a:effectLst/>
                <a:latin typeface="Arial" pitchFamily="34" charset="0"/>
                <a:cs typeface="Arial" pitchFamily="34" charset="0"/>
              </a:rPr>
              <a:t> </a:t>
            </a:r>
            <a:r>
              <a:rPr kumimoji="0" lang="en-US" sz="2200" b="1" i="0" u="none" strike="noStrike" cap="none" normalizeH="0" baseline="0" dirty="0" smtClean="0">
                <a:ln>
                  <a:noFill/>
                </a:ln>
                <a:solidFill>
                  <a:srgbClr val="FFFFFF"/>
                </a:solidFill>
                <a:effectLst/>
                <a:latin typeface="Arial" pitchFamily="34" charset="0"/>
                <a:cs typeface="Arial" pitchFamily="34" charset="0"/>
              </a:rPr>
              <a:t>Climate</a:t>
            </a:r>
            <a:r>
              <a:rPr kumimoji="0" lang="en-US" sz="2200" b="1" i="0" u="none" strike="noStrike" cap="none" normalizeH="0" baseline="0" dirty="0" smtClean="0">
                <a:ln>
                  <a:noFill/>
                </a:ln>
                <a:solidFill>
                  <a:srgbClr val="FFFFFF"/>
                </a:solidFill>
                <a:effectLst/>
                <a:latin typeface="Arial" pitchFamily="34" charset="0"/>
                <a:cs typeface="Arial" pitchFamily="34" charset="0"/>
              </a:rPr>
              <a:t> data analysis </a:t>
            </a:r>
            <a:r>
              <a:rPr lang="en-US" sz="2200" b="1" dirty="0" smtClean="0">
                <a:solidFill>
                  <a:srgbClr val="FFFFFF"/>
                </a:solidFill>
                <a:latin typeface="Arial" pitchFamily="34" charset="0"/>
                <a:cs typeface="Arial" pitchFamily="34" charset="0"/>
              </a:rPr>
              <a:t>•</a:t>
            </a:r>
            <a:r>
              <a:rPr kumimoji="0" lang="en-US" sz="2200" b="1" i="0" u="none" strike="noStrike" cap="none" normalizeH="0" baseline="0" dirty="0" smtClean="0">
                <a:ln>
                  <a:noFill/>
                </a:ln>
                <a:solidFill>
                  <a:srgbClr val="FFFFFF"/>
                </a:solidFill>
                <a:effectLst/>
                <a:latin typeface="Arial" pitchFamily="34" charset="0"/>
                <a:cs typeface="Arial" pitchFamily="34" charset="0"/>
              </a:rPr>
              <a:t> </a:t>
            </a:r>
            <a:r>
              <a:rPr kumimoji="0" lang="en-US" sz="2200" b="1" i="0" u="none" strike="noStrike" cap="none" normalizeH="0" baseline="0" dirty="0" err="1" smtClean="0">
                <a:ln>
                  <a:noFill/>
                </a:ln>
                <a:solidFill>
                  <a:srgbClr val="FFFFFF"/>
                </a:solidFill>
                <a:effectLst/>
                <a:latin typeface="Arial" pitchFamily="34" charset="0"/>
                <a:cs typeface="Arial" pitchFamily="34" charset="0"/>
              </a:rPr>
              <a:t>Paleoclimatology</a:t>
            </a:r>
            <a:r>
              <a:rPr kumimoji="0" lang="en-US" sz="2200" b="1" i="0" u="none" strike="noStrike" cap="none" normalizeH="0" baseline="0" dirty="0" smtClean="0">
                <a:ln>
                  <a:noFill/>
                </a:ln>
                <a:solidFill>
                  <a:srgbClr val="FFFFFF"/>
                </a:solidFill>
                <a:effectLst/>
                <a:latin typeface="Arial" pitchFamily="34" charset="0"/>
                <a:cs typeface="Arial" pitchFamily="34" charset="0"/>
              </a:rPr>
              <a:t>  </a:t>
            </a:r>
            <a:br>
              <a:rPr kumimoji="0" lang="en-US" sz="2200" b="1" i="0" u="none" strike="noStrike" cap="none" normalizeH="0" baseline="0" dirty="0" smtClean="0">
                <a:ln>
                  <a:noFill/>
                </a:ln>
                <a:solidFill>
                  <a:srgbClr val="FFFFFF"/>
                </a:solidFill>
                <a:effectLst/>
                <a:latin typeface="Arial" pitchFamily="34" charset="0"/>
                <a:cs typeface="Arial" pitchFamily="34" charset="0"/>
              </a:rPr>
            </a:br>
            <a:r>
              <a:rPr kumimoji="0" lang="en-US" sz="2200" b="1" i="0" u="none" strike="noStrike" cap="none" normalizeH="0" baseline="0" dirty="0" smtClean="0">
                <a:ln>
                  <a:noFill/>
                </a:ln>
                <a:solidFill>
                  <a:srgbClr val="FFFFFF"/>
                </a:solidFill>
                <a:effectLst/>
                <a:latin typeface="Arial" pitchFamily="34" charset="0"/>
                <a:cs typeface="Arial" pitchFamily="34" charset="0"/>
              </a:rPr>
              <a:t>Climate</a:t>
            </a:r>
            <a:r>
              <a:rPr lang="en-US" sz="2200" b="1" dirty="0" smtClean="0">
                <a:solidFill>
                  <a:srgbClr val="FFFFFF"/>
                </a:solidFill>
                <a:latin typeface="Arial" pitchFamily="34" charset="0"/>
                <a:cs typeface="Arial" pitchFamily="34" charset="0"/>
              </a:rPr>
              <a:t>—chemistry in</a:t>
            </a:r>
            <a:r>
              <a:rPr kumimoji="0" lang="en-US" sz="2200" b="1" i="0" u="none" strike="noStrike" cap="none" normalizeH="0" baseline="0" dirty="0" smtClean="0">
                <a:ln>
                  <a:noFill/>
                </a:ln>
                <a:solidFill>
                  <a:srgbClr val="FFFFFF"/>
                </a:solidFill>
                <a:effectLst/>
                <a:latin typeface="Arial" pitchFamily="34" charset="0"/>
                <a:cs typeface="Arial" pitchFamily="34" charset="0"/>
              </a:rPr>
              <a:t>teractions •</a:t>
            </a:r>
            <a:r>
              <a:rPr kumimoji="0" lang="en-US" sz="2200" b="1" i="0" u="none" strike="noStrike" cap="none" normalizeH="0" dirty="0" smtClean="0">
                <a:ln>
                  <a:noFill/>
                </a:ln>
                <a:solidFill>
                  <a:srgbClr val="FFFFFF"/>
                </a:solidFill>
                <a:effectLst/>
                <a:latin typeface="Arial" pitchFamily="34" charset="0"/>
                <a:cs typeface="Arial" pitchFamily="34" charset="0"/>
              </a:rPr>
              <a:t> </a:t>
            </a:r>
            <a:r>
              <a:rPr kumimoji="0" lang="en-US" sz="2200" b="1" i="0" u="none" strike="noStrike" cap="none" normalizeH="0" baseline="0" dirty="0" err="1" smtClean="0">
                <a:ln>
                  <a:noFill/>
                </a:ln>
                <a:solidFill>
                  <a:srgbClr val="FFFFFF"/>
                </a:solidFill>
                <a:effectLst/>
                <a:latin typeface="Arial" pitchFamily="34" charset="0"/>
                <a:cs typeface="Arial" pitchFamily="34" charset="0"/>
              </a:rPr>
              <a:t>Paleoceanography</a:t>
            </a:r>
            <a:r>
              <a:rPr kumimoji="0" lang="en-US" sz="2200" b="1" i="0" u="none" strike="noStrike" cap="none" normalizeH="0" baseline="0" dirty="0" smtClean="0">
                <a:ln>
                  <a:noFill/>
                </a:ln>
                <a:solidFill>
                  <a:srgbClr val="FFFFFF"/>
                </a:solidFill>
                <a:effectLst/>
                <a:latin typeface="Arial" pitchFamily="34" charset="0"/>
                <a:cs typeface="Arial" pitchFamily="34" charset="0"/>
              </a:rPr>
              <a:t> </a:t>
            </a:r>
            <a:br>
              <a:rPr kumimoji="0" lang="en-US" sz="2200" b="1" i="0" u="none" strike="noStrike" cap="none" normalizeH="0" baseline="0" dirty="0" smtClean="0">
                <a:ln>
                  <a:noFill/>
                </a:ln>
                <a:solidFill>
                  <a:srgbClr val="FFFFFF"/>
                </a:solidFill>
                <a:effectLst/>
                <a:latin typeface="Arial" pitchFamily="34" charset="0"/>
                <a:cs typeface="Arial" pitchFamily="34" charset="0"/>
              </a:rPr>
            </a:br>
            <a:r>
              <a:rPr kumimoji="0" lang="en-US" sz="2200" b="1" i="0" u="none" strike="noStrike" cap="none" normalizeH="0" baseline="0" dirty="0" smtClean="0">
                <a:ln>
                  <a:noFill/>
                </a:ln>
                <a:solidFill>
                  <a:srgbClr val="FFFFFF"/>
                </a:solidFill>
                <a:effectLst/>
                <a:latin typeface="Arial" pitchFamily="34" charset="0"/>
                <a:cs typeface="Arial" pitchFamily="34" charset="0"/>
              </a:rPr>
              <a:t>Solar </a:t>
            </a:r>
            <a:r>
              <a:rPr lang="en-US" sz="2200" b="1" dirty="0" smtClean="0">
                <a:solidFill>
                  <a:srgbClr val="FFFFFF"/>
                </a:solidFill>
                <a:latin typeface="Arial" pitchFamily="34" charset="0"/>
                <a:cs typeface="Arial" pitchFamily="34" charset="0"/>
              </a:rPr>
              <a:t>r</a:t>
            </a:r>
            <a:r>
              <a:rPr kumimoji="0" lang="en-US" sz="2200" b="1" i="0" u="none" strike="noStrike" cap="none" normalizeH="0" baseline="0" dirty="0" smtClean="0">
                <a:ln>
                  <a:noFill/>
                </a:ln>
                <a:solidFill>
                  <a:srgbClr val="FFFFFF"/>
                </a:solidFill>
                <a:effectLst/>
                <a:latin typeface="Arial" pitchFamily="34" charset="0"/>
                <a:cs typeface="Arial" pitchFamily="34" charset="0"/>
              </a:rPr>
              <a:t>adiation </a:t>
            </a:r>
            <a:r>
              <a:rPr lang="en-US" sz="2200" b="1" dirty="0" smtClean="0">
                <a:solidFill>
                  <a:srgbClr val="FFFFFF"/>
                </a:solidFill>
                <a:latin typeface="Arial" pitchFamily="34" charset="0"/>
                <a:cs typeface="Arial" pitchFamily="34" charset="0"/>
              </a:rPr>
              <a:t>m</a:t>
            </a:r>
            <a:r>
              <a:rPr kumimoji="0" lang="en-US" sz="2200" b="1" i="0" u="none" strike="noStrike" cap="none" normalizeH="0" baseline="0" dirty="0" smtClean="0">
                <a:ln>
                  <a:noFill/>
                </a:ln>
                <a:solidFill>
                  <a:srgbClr val="FFFFFF"/>
                </a:solidFill>
                <a:effectLst/>
                <a:latin typeface="Arial" pitchFamily="34" charset="0"/>
                <a:cs typeface="Arial" pitchFamily="34" charset="0"/>
              </a:rPr>
              <a:t>easurement</a:t>
            </a:r>
            <a:r>
              <a:rPr kumimoji="0" lang="en-US" sz="2200" b="1" i="0" u="none" strike="noStrike" cap="none" normalizeH="0" dirty="0" smtClean="0">
                <a:ln>
                  <a:noFill/>
                </a:ln>
                <a:solidFill>
                  <a:srgbClr val="FFFFFF"/>
                </a:solidFill>
                <a:effectLst/>
                <a:latin typeface="Arial" pitchFamily="34" charset="0"/>
                <a:cs typeface="Arial" pitchFamily="34" charset="0"/>
              </a:rPr>
              <a:t> • A</a:t>
            </a:r>
            <a:r>
              <a:rPr kumimoji="0" lang="en-US" sz="2200" b="1" i="0" u="none" strike="noStrike" cap="none" normalizeH="0" baseline="0" dirty="0" smtClean="0">
                <a:ln>
                  <a:noFill/>
                </a:ln>
                <a:solidFill>
                  <a:srgbClr val="FFFFFF"/>
                </a:solidFill>
                <a:effectLst/>
                <a:latin typeface="Arial" pitchFamily="34" charset="0"/>
                <a:cs typeface="Arial" pitchFamily="34" charset="0"/>
              </a:rPr>
              <a:t>pplied solar energy </a:t>
            </a:r>
            <a:r>
              <a:rPr kumimoji="0" lang="en-US" sz="2200" b="1" i="0" u="none" strike="noStrike" cap="none" normalizeH="0" baseline="0" dirty="0" smtClean="0">
                <a:ln>
                  <a:noFill/>
                </a:ln>
                <a:solidFill>
                  <a:srgbClr val="FFFFFF"/>
                </a:solidFill>
                <a:effectLst/>
                <a:latin typeface="Arial" pitchFamily="34" charset="0"/>
                <a:cs typeface="Arial" pitchFamily="34" charset="0"/>
              </a:rPr>
              <a:t/>
            </a:r>
            <a:br>
              <a:rPr kumimoji="0" lang="en-US" sz="2200" b="1" i="0" u="none" strike="noStrike" cap="none" normalizeH="0" baseline="0" dirty="0" smtClean="0">
                <a:ln>
                  <a:noFill/>
                </a:ln>
                <a:solidFill>
                  <a:srgbClr val="FFFFFF"/>
                </a:solidFill>
                <a:effectLst/>
                <a:latin typeface="Arial" pitchFamily="34" charset="0"/>
                <a:cs typeface="Arial" pitchFamily="34" charset="0"/>
              </a:rPr>
            </a:br>
            <a:r>
              <a:rPr kumimoji="0" lang="en-US" sz="2200" b="1" i="0" u="none" strike="noStrike" cap="none" normalizeH="0" baseline="0" dirty="0" smtClean="0">
                <a:ln>
                  <a:noFill/>
                </a:ln>
                <a:solidFill>
                  <a:srgbClr val="FFFFFF"/>
                </a:solidFill>
                <a:effectLst/>
                <a:latin typeface="Arial" pitchFamily="34" charset="0"/>
                <a:cs typeface="Arial" pitchFamily="34" charset="0"/>
              </a:rPr>
              <a:t>Remote</a:t>
            </a:r>
            <a:r>
              <a:rPr kumimoji="0" lang="en-US" sz="2200" b="1" i="0" u="none" strike="noStrike" cap="none" normalizeH="0" baseline="0" dirty="0" smtClean="0">
                <a:ln>
                  <a:noFill/>
                </a:ln>
                <a:solidFill>
                  <a:srgbClr val="FFFFFF"/>
                </a:solidFill>
                <a:effectLst/>
                <a:latin typeface="Arial" pitchFamily="34" charset="0"/>
                <a:cs typeface="Arial" pitchFamily="34" charset="0"/>
              </a:rPr>
              <a:t> sensing </a:t>
            </a:r>
            <a:r>
              <a:rPr kumimoji="0" lang="en-US" sz="2200" b="1" i="0" u="none" strike="noStrike" cap="none" normalizeH="0" baseline="0" dirty="0" smtClean="0">
                <a:ln>
                  <a:noFill/>
                </a:ln>
                <a:solidFill>
                  <a:srgbClr val="FFFFFF"/>
                </a:solidFill>
                <a:effectLst/>
                <a:latin typeface="Arial" pitchFamily="34" charset="0"/>
                <a:cs typeface="Arial" pitchFamily="34" charset="0"/>
              </a:rPr>
              <a:t>of the</a:t>
            </a:r>
            <a:r>
              <a:rPr kumimoji="0" lang="en-US" sz="2200" b="1" i="0" u="none" strike="noStrike" cap="none" normalizeH="0" baseline="0" dirty="0" smtClean="0">
                <a:ln>
                  <a:noFill/>
                </a:ln>
                <a:solidFill>
                  <a:srgbClr val="FFFFFF"/>
                </a:solidFill>
                <a:effectLst/>
                <a:latin typeface="Arial" pitchFamily="34" charset="0"/>
                <a:cs typeface="Arial" pitchFamily="34" charset="0"/>
              </a:rPr>
              <a:t> atmosphere </a:t>
            </a:r>
            <a:r>
              <a:rPr lang="en-US" sz="2200" b="1" dirty="0" smtClean="0">
                <a:solidFill>
                  <a:srgbClr val="FFFFFF"/>
                </a:solidFill>
                <a:latin typeface="Arial" pitchFamily="34" charset="0"/>
                <a:cs typeface="Arial" pitchFamily="34" charset="0"/>
              </a:rPr>
              <a:t>•</a:t>
            </a:r>
            <a:r>
              <a:rPr kumimoji="0" lang="en-US" sz="2200" b="1" i="0" u="none" strike="noStrike" cap="none" normalizeH="0" baseline="0" dirty="0" smtClean="0">
                <a:ln>
                  <a:noFill/>
                </a:ln>
                <a:solidFill>
                  <a:srgbClr val="FFFFFF"/>
                </a:solidFill>
                <a:effectLst/>
                <a:latin typeface="Arial" pitchFamily="34" charset="0"/>
                <a:cs typeface="Arial" pitchFamily="34" charset="0"/>
              </a:rPr>
              <a:t> </a:t>
            </a:r>
            <a:r>
              <a:rPr kumimoji="0" lang="en-US" sz="2200" b="1" i="0" u="none" strike="noStrike" cap="none" normalizeH="0" baseline="0" dirty="0" smtClean="0">
                <a:ln>
                  <a:noFill/>
                </a:ln>
                <a:solidFill>
                  <a:srgbClr val="FFFFFF"/>
                </a:solidFill>
                <a:effectLst/>
                <a:latin typeface="Arial" pitchFamily="34" charset="0"/>
                <a:cs typeface="Arial" pitchFamily="34" charset="0"/>
              </a:rPr>
              <a:t>Effects of</a:t>
            </a:r>
            <a:r>
              <a:rPr kumimoji="0" lang="en-US" sz="2200" b="1" i="0" u="none" strike="noStrike" cap="none" normalizeH="0" baseline="0" dirty="0" smtClean="0">
                <a:ln>
                  <a:noFill/>
                </a:ln>
                <a:solidFill>
                  <a:srgbClr val="FFFFFF"/>
                </a:solidFill>
                <a:effectLst/>
                <a:latin typeface="Arial" pitchFamily="34" charset="0"/>
                <a:cs typeface="Arial" pitchFamily="34" charset="0"/>
              </a:rPr>
              <a:t> aerosols </a:t>
            </a:r>
            <a:r>
              <a:rPr kumimoji="0" lang="en-US" sz="2200" b="1" i="0" u="none" strike="noStrike" cap="none" normalizeH="0" baseline="0" dirty="0" smtClean="0">
                <a:ln>
                  <a:noFill/>
                </a:ln>
                <a:solidFill>
                  <a:srgbClr val="FFFFFF"/>
                </a:solidFill>
                <a:effectLst/>
                <a:latin typeface="Arial" pitchFamily="34" charset="0"/>
                <a:cs typeface="Arial" pitchFamily="34" charset="0"/>
              </a:rPr>
              <a:t>on</a:t>
            </a:r>
            <a:r>
              <a:rPr kumimoji="0" lang="en-US" sz="2200" b="1" i="0" u="none" strike="noStrike" cap="none" normalizeH="0" baseline="0" dirty="0" smtClean="0">
                <a:ln>
                  <a:noFill/>
                </a:ln>
                <a:solidFill>
                  <a:srgbClr val="FFFFFF"/>
                </a:solidFill>
                <a:effectLst/>
                <a:latin typeface="Arial" pitchFamily="34" charset="0"/>
                <a:cs typeface="Arial" pitchFamily="34" charset="0"/>
              </a:rPr>
              <a:t> climate </a:t>
            </a:r>
            <a:r>
              <a:rPr kumimoji="0" lang="en-US" sz="2200" b="1" i="0" u="none" strike="noStrike" cap="none" normalizeH="0" baseline="0" dirty="0" smtClean="0">
                <a:ln>
                  <a:noFill/>
                </a:ln>
                <a:solidFill>
                  <a:srgbClr val="FFFFFF"/>
                </a:solidFill>
                <a:effectLst/>
                <a:latin typeface="Arial" pitchFamily="34" charset="0"/>
                <a:cs typeface="Arial" pitchFamily="34" charset="0"/>
              </a:rPr>
              <a:t/>
            </a:r>
            <a:br>
              <a:rPr kumimoji="0" lang="en-US" sz="2200" b="1" i="0" u="none" strike="noStrike" cap="none" normalizeH="0" baseline="0" dirty="0" smtClean="0">
                <a:ln>
                  <a:noFill/>
                </a:ln>
                <a:solidFill>
                  <a:srgbClr val="FFFFFF"/>
                </a:solidFill>
                <a:effectLst/>
                <a:latin typeface="Arial" pitchFamily="34" charset="0"/>
                <a:cs typeface="Arial" pitchFamily="34" charset="0"/>
              </a:rPr>
            </a:br>
            <a:r>
              <a:rPr kumimoji="0" lang="en-US" sz="2200" b="1" i="0" u="none" strike="noStrike" cap="none" normalizeH="0" baseline="0" dirty="0" smtClean="0">
                <a:ln>
                  <a:noFill/>
                </a:ln>
                <a:solidFill>
                  <a:srgbClr val="FFFFFF"/>
                </a:solidFill>
                <a:effectLst/>
                <a:latin typeface="Arial" pitchFamily="34" charset="0"/>
                <a:cs typeface="Arial" pitchFamily="34" charset="0"/>
              </a:rPr>
              <a:t>Applications of</a:t>
            </a:r>
            <a:r>
              <a:rPr kumimoji="0" lang="en-US" sz="2200" b="1" i="0" u="none" strike="noStrike" cap="none" normalizeH="0" baseline="0" dirty="0" smtClean="0">
                <a:ln>
                  <a:noFill/>
                </a:ln>
                <a:solidFill>
                  <a:srgbClr val="FFFFFF"/>
                </a:solidFill>
                <a:effectLst/>
                <a:latin typeface="Arial" pitchFamily="34" charset="0"/>
                <a:cs typeface="Arial" pitchFamily="34" charset="0"/>
              </a:rPr>
              <a:t> solar meteorology </a:t>
            </a:r>
            <a:r>
              <a:rPr kumimoji="0" lang="en-US" sz="2200" b="1" i="0" u="none" strike="noStrike" cap="none" normalizeH="0" baseline="0" dirty="0" smtClean="0">
                <a:ln>
                  <a:noFill/>
                </a:ln>
                <a:solidFill>
                  <a:srgbClr val="FFFFFF"/>
                </a:solidFill>
                <a:effectLst/>
                <a:latin typeface="Arial" pitchFamily="34" charset="0"/>
                <a:cs typeface="Arial" pitchFamily="34" charset="0"/>
              </a:rPr>
              <a:t>to</a:t>
            </a:r>
            <a:r>
              <a:rPr kumimoji="0" lang="en-US" sz="2200" b="1" i="0" u="none" strike="noStrike" cap="none" normalizeH="0" baseline="0" dirty="0" smtClean="0">
                <a:ln>
                  <a:noFill/>
                </a:ln>
                <a:solidFill>
                  <a:srgbClr val="FFFFFF"/>
                </a:solidFill>
                <a:effectLst/>
                <a:latin typeface="Arial" pitchFamily="34" charset="0"/>
                <a:cs typeface="Arial" pitchFamily="34" charset="0"/>
              </a:rPr>
              <a:t> photovoltaic electricity generation</a:t>
            </a:r>
          </a:p>
          <a:p>
            <a:pPr marL="0" lvl="0" indent="0" algn="ctr" eaLnBrk="1" fontAlgn="base" latinLnBrk="0" hangingPunct="1">
              <a:lnSpc>
                <a:spcPct val="100000"/>
              </a:lnSpc>
              <a:spcBef>
                <a:spcPct val="0"/>
              </a:spcBef>
              <a:spcAft>
                <a:spcPct val="0"/>
              </a:spcAft>
              <a:tabLst/>
            </a:pPr>
            <a:r>
              <a:rPr lang="en-US" sz="2200" b="1" dirty="0" smtClean="0">
                <a:solidFill>
                  <a:srgbClr val="FFFFFF"/>
                </a:solidFill>
                <a:latin typeface="Arial" pitchFamily="34" charset="0"/>
                <a:cs typeface="Arial" pitchFamily="34" charset="0"/>
              </a:rPr>
              <a:t>Atmospheric sounding quality and technology</a:t>
            </a:r>
          </a:p>
          <a:p>
            <a:pPr marL="0" lvl="0" indent="0" algn="ctr" eaLnBrk="1" fontAlgn="base" latinLnBrk="0" hangingPunct="1">
              <a:lnSpc>
                <a:spcPct val="100000"/>
              </a:lnSpc>
              <a:spcBef>
                <a:spcPct val="0"/>
              </a:spcBef>
              <a:spcAft>
                <a:spcPct val="0"/>
              </a:spcAft>
              <a:tabLst/>
            </a:pPr>
            <a:r>
              <a:rPr kumimoji="0" lang="en-US" sz="2200" b="1" i="0" u="none" strike="noStrike" cap="none" normalizeH="0" baseline="0" dirty="0" smtClean="0">
                <a:ln>
                  <a:noFill/>
                </a:ln>
                <a:solidFill>
                  <a:srgbClr val="FFFFFF"/>
                </a:solidFill>
                <a:effectLst/>
                <a:latin typeface="Arial" pitchFamily="34" charset="0"/>
                <a:cs typeface="Arial" pitchFamily="34" charset="0"/>
              </a:rPr>
              <a:t>Climate—</a:t>
            </a:r>
            <a:r>
              <a:rPr kumimoji="0" lang="en-US" sz="2200" b="1" i="0" u="none" strike="noStrike" cap="none" normalizeH="0" baseline="0" dirty="0" err="1" smtClean="0">
                <a:ln>
                  <a:noFill/>
                </a:ln>
                <a:solidFill>
                  <a:srgbClr val="FFFFFF"/>
                </a:solidFill>
                <a:effectLst/>
                <a:latin typeface="Arial" pitchFamily="34" charset="0"/>
                <a:cs typeface="Arial" pitchFamily="34" charset="0"/>
              </a:rPr>
              <a:t>cryosphere</a:t>
            </a:r>
            <a:r>
              <a:rPr kumimoji="0" lang="en-US" sz="2200" b="1" i="0" u="none" strike="noStrike" cap="none" normalizeH="0" dirty="0" smtClean="0">
                <a:ln>
                  <a:noFill/>
                </a:ln>
                <a:solidFill>
                  <a:srgbClr val="FFFFFF"/>
                </a:solidFill>
                <a:effectLst/>
                <a:latin typeface="Arial" pitchFamily="34" charset="0"/>
                <a:cs typeface="Arial" pitchFamily="34" charset="0"/>
              </a:rPr>
              <a:t> dynamics •  Polar sea ice and </a:t>
            </a:r>
            <a:r>
              <a:rPr kumimoji="0" lang="en-US" sz="2200" b="1" i="0" u="none" strike="noStrike" cap="none" normalizeH="0" dirty="0" err="1" smtClean="0">
                <a:ln>
                  <a:noFill/>
                </a:ln>
                <a:solidFill>
                  <a:srgbClr val="FFFFFF"/>
                </a:solidFill>
                <a:effectLst/>
                <a:latin typeface="Arial" pitchFamily="34" charset="0"/>
                <a:cs typeface="Arial" pitchFamily="34" charset="0"/>
              </a:rPr>
              <a:t>midlatitude</a:t>
            </a:r>
            <a:r>
              <a:rPr kumimoji="0" lang="en-US" sz="2200" b="1" i="0" u="none" strike="noStrike" cap="none" normalizeH="0" dirty="0" smtClean="0">
                <a:ln>
                  <a:noFill/>
                </a:ln>
                <a:solidFill>
                  <a:srgbClr val="FFFFFF"/>
                </a:solidFill>
                <a:effectLst/>
                <a:latin typeface="Arial" pitchFamily="34" charset="0"/>
                <a:cs typeface="Arial" pitchFamily="34" charset="0"/>
              </a:rPr>
              <a:t> climate change</a:t>
            </a:r>
          </a:p>
          <a:p>
            <a:pPr marL="0" lvl="0" indent="0" algn="ctr" eaLnBrk="1" fontAlgn="base" latinLnBrk="0" hangingPunct="1">
              <a:lnSpc>
                <a:spcPct val="100000"/>
              </a:lnSpc>
              <a:spcBef>
                <a:spcPct val="0"/>
              </a:spcBef>
              <a:spcAft>
                <a:spcPct val="0"/>
              </a:spcAft>
              <a:tabLst/>
            </a:pPr>
            <a:r>
              <a:rPr lang="en-US" sz="2200" b="1" dirty="0" smtClean="0">
                <a:solidFill>
                  <a:srgbClr val="FFFFFF"/>
                </a:solidFill>
                <a:latin typeface="Arial" pitchFamily="34" charset="0"/>
                <a:cs typeface="Arial" pitchFamily="34" charset="0"/>
              </a:rPr>
              <a:t>The global water cycle • </a:t>
            </a:r>
            <a:r>
              <a:rPr lang="en-US" sz="2200" b="1" dirty="0" err="1" smtClean="0">
                <a:solidFill>
                  <a:srgbClr val="FFFFFF"/>
                </a:solidFill>
                <a:latin typeface="Arial" pitchFamily="34" charset="0"/>
                <a:cs typeface="Arial" pitchFamily="34" charset="0"/>
              </a:rPr>
              <a:t>Hydroclimate</a:t>
            </a:r>
            <a:r>
              <a:rPr lang="en-US" sz="2200" b="1" dirty="0" smtClean="0">
                <a:solidFill>
                  <a:srgbClr val="FFFFFF"/>
                </a:solidFill>
                <a:latin typeface="Arial" pitchFamily="34" charset="0"/>
                <a:cs typeface="Arial" pitchFamily="34" charset="0"/>
              </a:rPr>
              <a:t> and drought</a:t>
            </a:r>
            <a:endParaRPr kumimoji="0" lang="en-US" sz="2200" b="1" i="0" u="none" strike="noStrike" cap="none" normalizeH="0" dirty="0" smtClean="0">
              <a:ln>
                <a:noFill/>
              </a:ln>
              <a:solidFill>
                <a:srgbClr val="FFFFFF"/>
              </a:solidFill>
              <a:effectLst/>
              <a:latin typeface="Arial" pitchFamily="34" charset="0"/>
              <a:cs typeface="Arial" pitchFamily="34" charset="0"/>
            </a:endParaRPr>
          </a:p>
          <a:p>
            <a:pPr marL="0" lvl="0" indent="0" algn="ctr" eaLnBrk="1" fontAlgn="base" latinLnBrk="0" hangingPunct="1">
              <a:lnSpc>
                <a:spcPct val="100000"/>
              </a:lnSpc>
              <a:spcBef>
                <a:spcPct val="0"/>
              </a:spcBef>
              <a:spcAft>
                <a:spcPct val="0"/>
              </a:spcAft>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6" name="Picture 4"/>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588125" y="10439400"/>
            <a:ext cx="7200900" cy="4953000"/>
          </a:xfrm>
          <a:prstGeom prst="rect">
            <a:avLst/>
          </a:prstGeom>
          <a:noFill/>
          <a:ln w="9525" algn="ctr">
            <a:noFill/>
            <a:miter lim="800000"/>
            <a:headEnd/>
            <a:tailEnd/>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4" name="WordArt 5"/>
          <p:cNvSpPr>
            <a:spLocks noChangeArrowheads="1" noChangeShapeType="1" noTextEdit="1"/>
          </p:cNvSpPr>
          <p:nvPr/>
        </p:nvSpPr>
        <p:spPr bwMode="auto">
          <a:xfrm>
            <a:off x="1765300" y="381000"/>
            <a:ext cx="11544300" cy="523875"/>
          </a:xfrm>
          <a:prstGeom prst="rect">
            <a:avLst/>
          </a:prstGeom>
        </p:spPr>
        <p:txBody>
          <a:bodyPr wrap="none" fromWordArt="1">
            <a:prstTxWarp prst="textPlain">
              <a:avLst>
                <a:gd name="adj" fmla="val 50000"/>
              </a:avLst>
            </a:prstTxWarp>
          </a:bodyPr>
          <a:lstStyle/>
          <a:p>
            <a:pPr algn="ctr" rtl="0">
              <a:buNone/>
            </a:pPr>
            <a:r>
              <a:rPr lang="en-US" sz="3600" kern="10" spc="0" dirty="0" smtClean="0">
                <a:ln w="3175" algn="ctr">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rPr>
              <a:t>UNIVERSITY AT ALBANY</a:t>
            </a:r>
            <a:endParaRPr lang="en-US" sz="3600" kern="10" spc="0" dirty="0">
              <a:ln w="3175" algn="ctr">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endParaRPr>
          </a:p>
        </p:txBody>
      </p:sp>
      <p:sp>
        <p:nvSpPr>
          <p:cNvPr id="5" name="Text Box 6"/>
          <p:cNvSpPr txBox="1">
            <a:spLocks noChangeArrowheads="1"/>
          </p:cNvSpPr>
          <p:nvPr/>
        </p:nvSpPr>
        <p:spPr bwMode="auto">
          <a:xfrm>
            <a:off x="885825" y="21278850"/>
            <a:ext cx="13188950" cy="3790950"/>
          </a:xfrm>
          <a:prstGeom prst="rect">
            <a:avLst/>
          </a:prstGeom>
          <a:solidFill>
            <a:srgbClr val="660066"/>
          </a:solidFill>
          <a:ln w="9525"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182880" tIns="182880" rIns="182880" bIns="18288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sng" strike="noStrike" cap="none" normalizeH="0" baseline="0" dirty="0" smtClean="0">
                <a:ln>
                  <a:noFill/>
                </a:ln>
                <a:solidFill>
                  <a:srgbClr val="FFFFFF"/>
                </a:solidFill>
                <a:effectLst/>
                <a:latin typeface="Times New Roman" pitchFamily="18" charset="0"/>
                <a:cs typeface="Arial" pitchFamily="34" charset="0"/>
              </a:rPr>
              <a:t>FACULTY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Aiguo</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 Dai</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Associate Professor, PhD, Columbia Univ., 1996. Climate variability and change, future climate change,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the global water cycle, </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hydroclimate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drought, and climate data analysis. </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
            </a:r>
            <a:br>
              <a:rPr kumimoji="0" lang="en-US" sz="1500" b="1" i="0" u="sng" strike="noStrike" cap="none" normalizeH="0" baseline="0" dirty="0" smtClean="0">
                <a:ln>
                  <a:noFill/>
                </a:ln>
                <a:solidFill>
                  <a:srgbClr val="FFFFFF"/>
                </a:solidFill>
                <a:effectLst/>
                <a:latin typeface="Times New Roman" pitchFamily="18" charset="0"/>
                <a:cs typeface="Arial" pitchFamily="34" charset="0"/>
              </a:rPr>
            </a:b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Scott Miller</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PhD, UC-Irvine, 1998. Micrometeorology, air-sea interaction.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Jiping</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 Liu</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PhD, Columbia University, 2003.   Climate-</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Cryosphere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Dynamics; Application of Remote Sensing in Climate.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Qilong</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 Min</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PhD, Alaska-Fairbanks, 1993, </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Radiative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transfer, remote sensing.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Justin Minder</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Assistant Professor; PhD, Univ. of Washington, 2010. Mountain weather and climate, regional climate, </a:t>
            </a:r>
            <a:r>
              <a:rPr kumimoji="0" lang="en-US" sz="1500" b="0" i="0" u="none" strike="noStrike" cap="none" normalizeH="0" baseline="0" dirty="0" err="1" smtClean="0">
                <a:ln>
                  <a:noFill/>
                </a:ln>
                <a:solidFill>
                  <a:srgbClr val="FFFFFF"/>
                </a:solidFill>
                <a:effectLst/>
                <a:latin typeface="Times New Roman" pitchFamily="18" charset="0"/>
                <a:cs typeface="Arial" pitchFamily="34" charset="0"/>
              </a:rPr>
              <a:t>mesoscale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dynamics, hydrometeorology.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Richard R. Perez</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PhD, Univ. at Albany, 1983. Solar energy applications.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Paul E. Roundy</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Associate Professor; PhD, Penn State University, 2003. Tropical atmosphere &amp; ocean; impacts on global weather and climate.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Chris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Thorncroft</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Professor, Department Chair; PhD, Univ. of Reading, UK, 1989, Tropical Meteorology, tropical waves and the West African monsoon.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1" i="0" u="sng" strike="noStrike" cap="none" normalizeH="0" baseline="0" dirty="0" smtClean="0">
                <a:ln>
                  <a:noFill/>
                </a:ln>
                <a:solidFill>
                  <a:srgbClr val="FFFFFF"/>
                </a:solidFill>
                <a:effectLst/>
                <a:latin typeface="Times New Roman" pitchFamily="18" charset="0"/>
                <a:cs typeface="Arial" pitchFamily="34" charset="0"/>
              </a:rPr>
              <a:t>Mathias </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Vuille</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Associate Professor; PhD, Univ. of Bern, Switzerland, 1995. Tropical climate change, tropical glacier-climate interactions.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Junhong</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 (June) Wang</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PhD, Columbia University, 1997.The global water cycle; climate changes and variability; </a:t>
            </a:r>
            <a:br>
              <a:rPr kumimoji="0" lang="en-US" sz="1500" b="0" i="0" u="none" strike="noStrike" cap="none" normalizeH="0" baseline="0" dirty="0" smtClean="0">
                <a:ln>
                  <a:noFill/>
                </a:ln>
                <a:solidFill>
                  <a:srgbClr val="FFFFFF"/>
                </a:solidFill>
                <a:effectLst/>
                <a:latin typeface="Times New Roman" pitchFamily="18" charset="0"/>
                <a:cs typeface="Arial" pitchFamily="34" charset="0"/>
              </a:rPr>
            </a:b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Global Navigation Satellite Systems (GNSS) measurements and applications; In-situ sounding data quality and technologies; Climate observations. </a:t>
            </a:r>
            <a:endParaRPr kumimoji="0" lang="en-US" sz="1500" b="0" i="0" u="none" strike="noStrike" cap="none" normalizeH="0" baseline="0" dirty="0" smtClean="0">
              <a:ln>
                <a:noFill/>
              </a:ln>
              <a:solidFill>
                <a:srgbClr val="FFFFFF"/>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Wei</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a:t>
            </a:r>
            <a:r>
              <a:rPr kumimoji="0" lang="en-US" sz="1500" b="1" i="0" u="sng" strike="noStrike" cap="none" normalizeH="0" baseline="0" dirty="0" err="1" smtClean="0">
                <a:ln>
                  <a:noFill/>
                </a:ln>
                <a:solidFill>
                  <a:srgbClr val="FFFFFF"/>
                </a:solidFill>
                <a:effectLst/>
                <a:latin typeface="Times New Roman" pitchFamily="18" charset="0"/>
                <a:cs typeface="Arial" pitchFamily="34" charset="0"/>
              </a:rPr>
              <a:t>Chyung</a:t>
            </a:r>
            <a:r>
              <a:rPr kumimoji="0" lang="en-US" sz="1500" b="1" i="0" u="sng" strike="noStrike" cap="none" normalizeH="0" baseline="0" dirty="0" smtClean="0">
                <a:ln>
                  <a:noFill/>
                </a:ln>
                <a:solidFill>
                  <a:srgbClr val="FFFFFF"/>
                </a:solidFill>
                <a:effectLst/>
                <a:latin typeface="Times New Roman" pitchFamily="18" charset="0"/>
                <a:cs typeface="Arial" pitchFamily="34" charset="0"/>
              </a:rPr>
              <a:t> Wang</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Professor of Applied Sciences; D.E.S., Columbia, 1973. Atmospheric radiation and climate modeling.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FFFFFF"/>
                </a:solidFill>
                <a:effectLst/>
                <a:latin typeface="Times New Roman" pitchFamily="18" charset="0"/>
                <a:cs typeface="Arial" pitchFamily="34" charset="0"/>
              </a:rPr>
              <a:t>Liming Zhou</a:t>
            </a:r>
            <a:r>
              <a:rPr kumimoji="0" lang="en-US" sz="1500" b="0" i="0" u="none" strike="noStrike" cap="none" normalizeH="0" baseline="0" dirty="0" smtClean="0">
                <a:ln>
                  <a:noFill/>
                </a:ln>
                <a:solidFill>
                  <a:srgbClr val="FFFFFF"/>
                </a:solidFill>
                <a:effectLst/>
                <a:latin typeface="Times New Roman" pitchFamily="18" charset="0"/>
                <a:cs typeface="Arial" pitchFamily="34" charset="0"/>
              </a:rPr>
              <a:t>, Associate Professor; PhD, Boston University, 2002. Land surface remote sensing, land-atmosphere/climate interactions.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9" name="Picture 7"/>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594477" y="17357724"/>
            <a:ext cx="5172075" cy="3721100"/>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sp>
        <p:nvSpPr>
          <p:cNvPr id="6" name="Text Box 8"/>
          <p:cNvSpPr txBox="1">
            <a:spLocks noChangeArrowheads="1"/>
          </p:cNvSpPr>
          <p:nvPr/>
        </p:nvSpPr>
        <p:spPr bwMode="auto">
          <a:xfrm>
            <a:off x="11812588" y="17357724"/>
            <a:ext cx="2228850" cy="3714750"/>
          </a:xfrm>
          <a:prstGeom prst="rect">
            <a:avLst/>
          </a:prstGeom>
          <a:solidFill>
            <a:srgbClr val="00A1E9"/>
          </a:solidFill>
          <a:ln w="9525"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FFFFFF"/>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Arial" pitchFamily="34" charset="0"/>
                <a:cs typeface="Arial" pitchFamily="34" charset="0"/>
              </a:rPr>
              <a:t>Key features </a:t>
            </a:r>
            <a:r>
              <a:rPr kumimoji="0" lang="en-US" sz="1400" b="0" i="0" u="none" strike="noStrike" cap="none" normalizeH="0" baseline="0" dirty="0" smtClean="0">
                <a:ln>
                  <a:noFill/>
                </a:ln>
                <a:solidFill>
                  <a:srgbClr val="FFFFFF"/>
                </a:solidFill>
                <a:effectLst/>
                <a:latin typeface="Arial" pitchFamily="34" charset="0"/>
                <a:cs typeface="Arial" pitchFamily="34" charset="0"/>
              </a:rPr>
              <a:t>of the West African</a:t>
            </a:r>
            <a:r>
              <a:rPr kumimoji="0" lang="en-US" sz="1400" b="0" i="0" u="none" strike="noStrike" cap="none" normalizeH="0" baseline="0" dirty="0" smtClean="0">
                <a:ln>
                  <a:noFill/>
                </a:ln>
                <a:solidFill>
                  <a:srgbClr val="FFFFFF"/>
                </a:solidFill>
                <a:effectLst/>
                <a:latin typeface="Arial" pitchFamily="34" charset="0"/>
                <a:cs typeface="Arial" pitchFamily="34" charset="0"/>
              </a:rPr>
              <a:t> Monsoon </a:t>
            </a:r>
            <a:r>
              <a:rPr kumimoji="0" lang="en-US" sz="1400" b="0" i="0" u="none" strike="noStrike" cap="none" normalizeH="0" baseline="0" dirty="0" smtClean="0">
                <a:ln>
                  <a:noFill/>
                </a:ln>
                <a:solidFill>
                  <a:srgbClr val="FFFFFF"/>
                </a:solidFill>
                <a:effectLst/>
                <a:latin typeface="Arial" pitchFamily="34" charset="0"/>
                <a:cs typeface="Arial" pitchFamily="34" charset="0"/>
              </a:rPr>
              <a:t>system. Ongoing research aims to shed new light on how the land,</a:t>
            </a:r>
            <a:r>
              <a:rPr kumimoji="0" lang="en-US" sz="1400" b="0" i="0" u="none" strike="noStrike" cap="none" normalizeH="0" baseline="0" dirty="0" smtClean="0">
                <a:ln>
                  <a:noFill/>
                </a:ln>
                <a:solidFill>
                  <a:srgbClr val="FFFFFF"/>
                </a:solidFill>
                <a:effectLst/>
                <a:latin typeface="Arial" pitchFamily="34" charset="0"/>
                <a:cs typeface="Arial" pitchFamily="34" charset="0"/>
              </a:rPr>
              <a:t> atmosphere </a:t>
            </a:r>
            <a:r>
              <a:rPr kumimoji="0" lang="en-US" sz="1400" b="0" i="0" u="none" strike="noStrike" cap="none" normalizeH="0" baseline="0" dirty="0" smtClean="0">
                <a:ln>
                  <a:noFill/>
                </a:ln>
                <a:solidFill>
                  <a:srgbClr val="FFFFFF"/>
                </a:solidFill>
                <a:effectLst/>
                <a:latin typeface="Arial" pitchFamily="34" charset="0"/>
                <a:cs typeface="Arial" pitchFamily="34" charset="0"/>
              </a:rPr>
              <a:t>and ocean</a:t>
            </a:r>
            <a:r>
              <a:rPr kumimoji="0" lang="en-US" sz="1400" b="0" i="0" u="none" strike="noStrike" cap="none" normalizeH="0" baseline="0" dirty="0" smtClean="0">
                <a:ln>
                  <a:noFill/>
                </a:ln>
                <a:solidFill>
                  <a:srgbClr val="FFFFFF"/>
                </a:solidFill>
                <a:effectLst/>
                <a:latin typeface="Arial" pitchFamily="34" charset="0"/>
                <a:cs typeface="Arial" pitchFamily="34" charset="0"/>
              </a:rPr>
              <a:t> interact </a:t>
            </a:r>
            <a:r>
              <a:rPr kumimoji="0" lang="en-US" sz="1400" b="0" i="0" u="none" strike="noStrike" cap="none" normalizeH="0" baseline="0" dirty="0" smtClean="0">
                <a:ln>
                  <a:noFill/>
                </a:ln>
                <a:solidFill>
                  <a:srgbClr val="FFFFFF"/>
                </a:solidFill>
                <a:effectLst/>
                <a:latin typeface="Arial" pitchFamily="34" charset="0"/>
                <a:cs typeface="Arial" pitchFamily="34" charset="0"/>
              </a:rPr>
              <a:t>and to ultimately understand how these</a:t>
            </a:r>
            <a:r>
              <a:rPr kumimoji="0" lang="en-US" sz="1400" b="0" i="0" u="none" strike="noStrike" cap="none" normalizeH="0" baseline="0" dirty="0" smtClean="0">
                <a:ln>
                  <a:noFill/>
                </a:ln>
                <a:solidFill>
                  <a:srgbClr val="FFFFFF"/>
                </a:solidFill>
                <a:effectLst/>
                <a:latin typeface="Arial" pitchFamily="34" charset="0"/>
                <a:cs typeface="Arial" pitchFamily="34" charset="0"/>
              </a:rPr>
              <a:t> interactions </a:t>
            </a:r>
            <a:r>
              <a:rPr kumimoji="0" lang="en-US" sz="1400" b="0" i="0" u="none" strike="noStrike" cap="none" normalizeH="0" baseline="0" dirty="0" smtClean="0">
                <a:ln>
                  <a:noFill/>
                </a:ln>
                <a:solidFill>
                  <a:srgbClr val="FFFFFF"/>
                </a:solidFill>
                <a:effectLst/>
                <a:latin typeface="Arial" pitchFamily="34" charset="0"/>
                <a:cs typeface="Arial" pitchFamily="34" charset="0"/>
              </a:rPr>
              <a:t>influence the variability of the monsoon  at </a:t>
            </a:r>
            <a:r>
              <a:rPr kumimoji="0" lang="en-US" sz="1400" b="0" i="0" u="none" strike="noStrike" cap="none" normalizeH="0" baseline="0" dirty="0" err="1" smtClean="0">
                <a:ln>
                  <a:noFill/>
                </a:ln>
                <a:solidFill>
                  <a:srgbClr val="FFFFFF"/>
                </a:solidFill>
                <a:effectLst/>
                <a:latin typeface="Arial" pitchFamily="34" charset="0"/>
                <a:cs typeface="Arial" pitchFamily="34" charset="0"/>
              </a:rPr>
              <a:t>interannual</a:t>
            </a:r>
            <a:r>
              <a:rPr kumimoji="0" lang="en-US" sz="1400" b="0" i="0" u="none" strike="noStrike" cap="none" normalizeH="0" baseline="0" dirty="0" smtClean="0">
                <a:ln>
                  <a:noFill/>
                </a:ln>
                <a:solidFill>
                  <a:srgbClr val="FFFFFF"/>
                </a:solidFill>
                <a:effectLst/>
                <a:latin typeface="Arial" pitchFamily="34" charset="0"/>
                <a:cs typeface="Arial" pitchFamily="34" charset="0"/>
              </a:rPr>
              <a:t> and longer timescales.  The impact of West African Monsoon variability on hurricane variability is also </a:t>
            </a:r>
            <a:br>
              <a:rPr kumimoji="0" lang="en-US" sz="1400" b="0" i="0" u="none" strike="noStrike" cap="none" normalizeH="0" baseline="0" dirty="0" smtClean="0">
                <a:ln>
                  <a:noFill/>
                </a:ln>
                <a:solidFill>
                  <a:srgbClr val="FFFFFF"/>
                </a:solidFill>
                <a:effectLst/>
                <a:latin typeface="Arial" pitchFamily="34" charset="0"/>
                <a:cs typeface="Arial" pitchFamily="34" charset="0"/>
              </a:rPr>
            </a:br>
            <a:r>
              <a:rPr kumimoji="0" lang="en-US" sz="1400" b="0" i="0" u="none" strike="noStrike" cap="none" normalizeH="0" baseline="0" dirty="0" smtClean="0">
                <a:ln>
                  <a:noFill/>
                </a:ln>
                <a:solidFill>
                  <a:srgbClr val="FFFFFF"/>
                </a:solidFill>
                <a:effectLst/>
                <a:latin typeface="Arial" pitchFamily="34" charset="0"/>
                <a:cs typeface="Arial" pitchFamily="34" charset="0"/>
              </a:rPr>
              <a:t>investigated (</a:t>
            </a:r>
            <a:r>
              <a:rPr kumimoji="0" lang="en-US" sz="1400" b="0" i="0" u="none" strike="noStrike" cap="none" normalizeH="0" baseline="0" dirty="0" err="1" smtClean="0">
                <a:ln>
                  <a:noFill/>
                </a:ln>
                <a:solidFill>
                  <a:srgbClr val="FFFFFF"/>
                </a:solidFill>
                <a:effectLst/>
                <a:latin typeface="Arial" pitchFamily="34" charset="0"/>
                <a:cs typeface="Arial" pitchFamily="34" charset="0"/>
              </a:rPr>
              <a:t>Thorncroft</a:t>
            </a:r>
            <a:r>
              <a:rPr kumimoji="0" lang="en-US" sz="1400" b="0" i="0" u="none" strike="noStrike" cap="none" normalizeH="0" baseline="0" dirty="0" smtClean="0">
                <a:ln>
                  <a:noFill/>
                </a:ln>
                <a:solidFill>
                  <a:srgbClr val="FFFFFF"/>
                </a:solidFill>
                <a:effectLst/>
                <a:latin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 Box 9"/>
          <p:cNvSpPr txBox="1">
            <a:spLocks noChangeArrowheads="1"/>
          </p:cNvSpPr>
          <p:nvPr/>
        </p:nvSpPr>
        <p:spPr bwMode="auto">
          <a:xfrm>
            <a:off x="6565902" y="15449549"/>
            <a:ext cx="7280275" cy="1600200"/>
          </a:xfrm>
          <a:prstGeom prst="rect">
            <a:avLst/>
          </a:prstGeom>
          <a:solidFill>
            <a:srgbClr val="A12C40"/>
          </a:solidFill>
          <a:ln w="19050"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Arial" pitchFamily="34" charset="0"/>
                <a:cs typeface="Arial" pitchFamily="34" charset="0"/>
              </a:rPr>
              <a:t>Precipitation in subtropical Chile has been declining over the last 130 years, which is of concern given the low precipitation, high economic activity and large population. Interannual variability of precipitation is primarily controlled by ENSO, but this study shows that the negative trend is not related to tropical Pacific forcing and that recent El Niño activity actually helped to alleviate the drought. Instead changes in high-latitude SST and sea-ice concentration may be the main driver for the observed secular drying trend </a:t>
            </a:r>
            <a:br>
              <a:rPr kumimoji="0" lang="en-US" sz="1400" b="0" i="0" u="none" strike="noStrike" cap="none" normalizeH="0" baseline="0" smtClean="0">
                <a:ln>
                  <a:noFill/>
                </a:ln>
                <a:solidFill>
                  <a:srgbClr val="FFFFFF"/>
                </a:solidFill>
                <a:effectLst/>
                <a:latin typeface="Arial" pitchFamily="34" charset="0"/>
                <a:cs typeface="Arial" pitchFamily="34" charset="0"/>
              </a:rPr>
            </a:br>
            <a:r>
              <a:rPr kumimoji="0" lang="en-US" sz="1400" b="0" i="0" u="none" strike="noStrike" cap="none" normalizeH="0" baseline="0" smtClean="0">
                <a:ln>
                  <a:noFill/>
                </a:ln>
                <a:solidFill>
                  <a:srgbClr val="FFFFFF"/>
                </a:solidFill>
                <a:effectLst/>
                <a:latin typeface="Arial" pitchFamily="34" charset="0"/>
                <a:cs typeface="Arial" pitchFamily="34" charset="0"/>
              </a:rPr>
              <a:t>(Vuille &amp; Milana, 2007, Geophys. Res. Lett. 34, L23703).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8" name="Object 7"/>
          <p:cNvGraphicFramePr>
            <a:graphicFrameLocks noChangeAspect="1"/>
          </p:cNvGraphicFramePr>
          <p:nvPr/>
        </p:nvGraphicFramePr>
        <p:xfrm>
          <a:off x="2352675" y="18021300"/>
          <a:ext cx="4000500" cy="3028950"/>
        </p:xfrm>
        <a:graphic>
          <a:graphicData uri="http://schemas.openxmlformats.org/presentationml/2006/ole">
            <p:oleObj spid="_x0000_s3091" name="Slide" r:id="rId5" imgW="4584700" imgH="3429000" progId="">
              <p:embed/>
            </p:oleObj>
          </a:graphicData>
        </a:graphic>
      </p:graphicFrame>
      <p:sp>
        <p:nvSpPr>
          <p:cNvPr id="9" name="Text Box 11"/>
          <p:cNvSpPr txBox="1">
            <a:spLocks noChangeArrowheads="1"/>
          </p:cNvSpPr>
          <p:nvPr/>
        </p:nvSpPr>
        <p:spPr bwMode="auto">
          <a:xfrm>
            <a:off x="900113" y="18021300"/>
            <a:ext cx="1428750" cy="3028950"/>
          </a:xfrm>
          <a:prstGeom prst="rect">
            <a:avLst/>
          </a:prstGeom>
          <a:solidFill>
            <a:srgbClr val="83FF7C"/>
          </a:solidFill>
          <a:ln w="9525"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
            </a:r>
            <a:br>
              <a:rPr kumimoji="0" lang="en-US" sz="1400" b="0" i="0" u="none" strike="noStrike" cap="none" normalizeH="0" baseline="0" dirty="0" smtClean="0">
                <a:ln>
                  <a:noFill/>
                </a:ln>
                <a:solidFill>
                  <a:schemeClr val="tx1"/>
                </a:solidFill>
                <a:effectLst/>
                <a:latin typeface="Arial" pitchFamily="34" charset="0"/>
                <a:cs typeface="Arial" pitchFamily="34" charset="0"/>
              </a:rPr>
            </a:b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cs typeface="Arial" pitchFamily="34" charset="0"/>
              </a:rPr>
              <a:t>Comprehensive research is performed on the </a:t>
            </a:r>
            <a:r>
              <a:rPr lang="en-US" sz="1400" dirty="0" err="1" smtClean="0">
                <a:latin typeface="Arial" pitchFamily="34" charset="0"/>
                <a:cs typeface="Arial" pitchFamily="34" charset="0"/>
              </a:rPr>
              <a:t>m</a:t>
            </a:r>
            <a:r>
              <a:rPr kumimoji="0" lang="en-US" sz="1400" b="0" i="0" u="none" strike="noStrike" cap="none" normalizeH="0" baseline="0" dirty="0" err="1" smtClean="0">
                <a:ln>
                  <a:noFill/>
                </a:ln>
                <a:solidFill>
                  <a:schemeClr val="tx1"/>
                </a:solidFill>
                <a:effectLst/>
                <a:latin typeface="Arial" pitchFamily="34" charset="0"/>
                <a:cs typeface="Arial" pitchFamily="34" charset="0"/>
              </a:rPr>
              <a:t>idlatitude</a:t>
            </a:r>
            <a:r>
              <a:rPr kumimoji="0" lang="en-US" sz="1400" b="0" i="0" u="none" strike="noStrike" cap="none" normalizeH="0" baseline="0" dirty="0" smtClean="0">
                <a:ln>
                  <a:noFill/>
                </a:ln>
                <a:solidFill>
                  <a:schemeClr val="tx1"/>
                </a:solidFill>
                <a:effectLst/>
                <a:latin typeface="Arial" pitchFamily="34" charset="0"/>
                <a:cs typeface="Arial" pitchFamily="34" charset="0"/>
              </a:rPr>
              <a:t> response to an active phase of the (MJO)</a:t>
            </a:r>
            <a:r>
              <a:rPr kumimoji="0" lang="en-US" sz="1400" b="0" i="0" u="none" strike="noStrike" cap="none" normalizeH="0" baseline="0" dirty="0" smtClean="0">
                <a:ln>
                  <a:noFill/>
                </a:ln>
                <a:solidFill>
                  <a:srgbClr val="000000"/>
                </a:solidFill>
                <a:effectLst/>
                <a:latin typeface="Arial" pitchFamily="34" charset="0"/>
                <a:cs typeface="Arial" pitchFamily="34" charset="0"/>
              </a:rPr>
              <a:t/>
            </a:r>
            <a:br>
              <a:rPr kumimoji="0" lang="en-US" sz="1400" b="0" i="0" u="none" strike="noStrike" cap="none" normalizeH="0" baseline="0" dirty="0" smtClean="0">
                <a:ln>
                  <a:noFill/>
                </a:ln>
                <a:solidFill>
                  <a:srgbClr val="000000"/>
                </a:solidFill>
                <a:effectLst/>
                <a:latin typeface="Arial" pitchFamily="34" charset="0"/>
                <a:cs typeface="Arial" pitchFamily="34" charset="0"/>
              </a:rPr>
            </a:br>
            <a:r>
              <a:rPr kumimoji="0" lang="en-US" sz="1400" b="0" i="0" u="none" strike="noStrike" cap="none" normalizeH="0" baseline="0" dirty="0" smtClean="0">
                <a:ln>
                  <a:noFill/>
                </a:ln>
                <a:solidFill>
                  <a:srgbClr val="000000"/>
                </a:solidFill>
                <a:effectLst/>
                <a:latin typeface="Arial" pitchFamily="34" charset="0"/>
                <a:cs typeface="Arial" pitchFamily="34" charset="0"/>
              </a:rPr>
              <a:t>Madden-Julian </a:t>
            </a:r>
            <a:br>
              <a:rPr kumimoji="0" lang="en-US" sz="1400" b="0" i="0" u="none" strike="noStrike" cap="none" normalizeH="0" baseline="0" dirty="0" smtClean="0">
                <a:ln>
                  <a:noFill/>
                </a:ln>
                <a:solidFill>
                  <a:srgbClr val="000000"/>
                </a:solidFill>
                <a:effectLst/>
                <a:latin typeface="Arial" pitchFamily="34" charset="0"/>
                <a:cs typeface="Arial" pitchFamily="34" charset="0"/>
              </a:rPr>
            </a:br>
            <a:r>
              <a:rPr kumimoji="0" lang="en-US" sz="1400" b="0" i="0" u="none" strike="noStrike" cap="none" normalizeH="0" baseline="0" dirty="0" smtClean="0">
                <a:ln>
                  <a:noFill/>
                </a:ln>
                <a:solidFill>
                  <a:srgbClr val="000000"/>
                </a:solidFill>
                <a:effectLst/>
                <a:latin typeface="Arial" pitchFamily="34" charset="0"/>
                <a:cs typeface="Arial" pitchFamily="34" charset="0"/>
              </a:rPr>
              <a:t>Oscillation  (Roundy)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84" name="Picture 12"/>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066800" y="6477000"/>
            <a:ext cx="4943475" cy="451008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in">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pic>
        <p:nvPicPr>
          <p:cNvPr id="3086" name="Picture 14" descr="cid:9f6754b8-d4ea-4185-9c5e-fa4abed26ed7@namprd04.prod.outlook.com"/>
          <p:cNvPicPr>
            <a:picLocks noChangeAspect="1" noChangeArrowheads="1"/>
          </p:cNvPicPr>
          <p:nvPr/>
        </p:nvPicPr>
        <p:blipFill>
          <a:blip r:embed="rId7" r:link="rId8"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0291"/>
          <a:stretch>
            <a:fillRect/>
          </a:stretch>
        </p:blipFill>
        <p:spPr bwMode="auto">
          <a:xfrm>
            <a:off x="1066800" y="11125200"/>
            <a:ext cx="5257800" cy="4395766"/>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ctr">
                <a:solidFill>
                  <a:srgbClr val="000000"/>
                </a:solidFill>
                <a:miter lim="800000"/>
                <a:headEnd/>
                <a:tailEnd/>
              </a14:hiddenLine>
            </a:ext>
          </a:extLst>
        </p:spPr>
      </p:pic>
      <p:pic>
        <p:nvPicPr>
          <p:cNvPr id="19" name="Picture 18"/>
          <p:cNvPicPr>
            <a:picLocks noChangeAspect="1"/>
          </p:cNvPicPr>
          <p:nvPr/>
        </p:nvPicPr>
        <p:blipFill>
          <a:blip r:embed="rId9"/>
          <a:stretch>
            <a:fillRect/>
          </a:stretch>
        </p:blipFill>
        <p:spPr>
          <a:xfrm>
            <a:off x="6019800" y="6781800"/>
            <a:ext cx="3606800" cy="3606800"/>
          </a:xfrm>
          <a:prstGeom prst="rect">
            <a:avLst/>
          </a:prstGeom>
        </p:spPr>
      </p:pic>
      <p:pic>
        <p:nvPicPr>
          <p:cNvPr id="3087" name="Picture 15"/>
          <p:cNvPicPr>
            <a:picLocks noChangeAspect="1" noChangeArrowheads="1"/>
          </p:cNvPicPr>
          <p:nvPr/>
        </p:nvPicPr>
        <p:blipFill>
          <a:blip r:embed="rId10"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0933"/>
          <a:stretch>
            <a:fillRect/>
          </a:stretch>
        </p:blipFill>
        <p:spPr bwMode="auto">
          <a:xfrm>
            <a:off x="9525000" y="6553200"/>
            <a:ext cx="4513263" cy="39020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in">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pic>
        <p:nvPicPr>
          <p:cNvPr id="3085" name="Picture 13" descr="cid:192d13ad-5740-4cbb-8f15-ecce23fac781@namprd04.prod.outlook.com"/>
          <p:cNvPicPr>
            <a:picLocks noChangeAspect="1" noChangeArrowheads="1"/>
          </p:cNvPicPr>
          <p:nvPr/>
        </p:nvPicPr>
        <p:blipFill>
          <a:blip r:embed="rId11" r:link="rId1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2552" r="24638"/>
          <a:stretch>
            <a:fillRect/>
          </a:stretch>
        </p:blipFill>
        <p:spPr bwMode="auto">
          <a:xfrm>
            <a:off x="4343400" y="11125200"/>
            <a:ext cx="2082644" cy="4394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ctr">
                <a:solidFill>
                  <a:srgbClr val="000000"/>
                </a:solidFill>
                <a:miter lim="800000"/>
                <a:headEnd/>
                <a:tailEnd/>
              </a14:hiddenLine>
            </a:ext>
          </a:extLst>
        </p:spPr>
      </p:pic>
      <p:pic>
        <p:nvPicPr>
          <p:cNvPr id="21" name="Picture 20" descr="Screen shot 2012-12-12 at 6.24.35 PM.png"/>
          <p:cNvPicPr>
            <a:picLocks noChangeAspect="1"/>
          </p:cNvPicPr>
          <p:nvPr/>
        </p:nvPicPr>
        <p:blipFill>
          <a:blip r:embed="rId13"/>
          <a:srcRect b="19481"/>
          <a:stretch>
            <a:fillRect/>
          </a:stretch>
        </p:blipFill>
        <p:spPr>
          <a:xfrm>
            <a:off x="914400" y="15544800"/>
            <a:ext cx="5626100" cy="23622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10779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Text Box 29"/>
          <p:cNvSpPr txBox="1">
            <a:spLocks noChangeArrowheads="1"/>
          </p:cNvSpPr>
          <p:nvPr/>
        </p:nvSpPr>
        <p:spPr bwMode="auto">
          <a:xfrm>
            <a:off x="762000" y="3317874"/>
            <a:ext cx="13188950" cy="3257550"/>
          </a:xfrm>
          <a:prstGeom prst="rect">
            <a:avLst/>
          </a:prstGeom>
          <a:solidFill>
            <a:srgbClr val="660066"/>
          </a:solidFill>
          <a:ln w="12700"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 name="Text Box 30"/>
          <p:cNvSpPr txBox="1">
            <a:spLocks noChangeArrowheads="1"/>
          </p:cNvSpPr>
          <p:nvPr/>
        </p:nvSpPr>
        <p:spPr bwMode="auto">
          <a:xfrm>
            <a:off x="762000" y="609600"/>
            <a:ext cx="13188950" cy="122237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in">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Text Box 31"/>
          <p:cNvSpPr txBox="1">
            <a:spLocks noChangeArrowheads="1"/>
          </p:cNvSpPr>
          <p:nvPr/>
        </p:nvSpPr>
        <p:spPr bwMode="auto">
          <a:xfrm>
            <a:off x="762000" y="2060575"/>
            <a:ext cx="13188950" cy="11430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in">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Text Box 32"/>
          <p:cNvSpPr txBox="1">
            <a:spLocks noChangeArrowheads="1"/>
          </p:cNvSpPr>
          <p:nvPr/>
        </p:nvSpPr>
        <p:spPr bwMode="auto">
          <a:xfrm>
            <a:off x="762000" y="18176874"/>
            <a:ext cx="13188950" cy="6581775"/>
          </a:xfrm>
          <a:prstGeom prst="rect">
            <a:avLst/>
          </a:prstGeom>
          <a:solidFill>
            <a:srgbClr val="660066"/>
          </a:solidFill>
          <a:ln>
            <a:noFill/>
          </a:ln>
          <a:effectLst/>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in">
                <a:solidFill>
                  <a:srgbClr val="000000"/>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47625" tIns="0" rIns="47625" bIns="47625" numCol="1" anchor="t" anchorCtr="0" compatLnSpc="1">
            <a:prstTxWarp prst="textNoShape">
              <a:avLst/>
            </a:prstTxWarp>
          </a:bodyPr>
          <a:lstStyle/>
          <a:p>
            <a:pPr marL="0" marR="476250" lvl="0" indent="0" algn="l" defTabSz="914400" rtl="0" eaLnBrk="1" fontAlgn="base" latinLnBrk="0" hangingPunct="1">
              <a:lnSpc>
                <a:spcPct val="100000"/>
              </a:lnSpc>
              <a:spcBef>
                <a:spcPts val="750"/>
              </a:spcBef>
              <a:spcAft>
                <a:spcPts val="750"/>
              </a:spcAft>
              <a:buClrTx/>
              <a:buSzTx/>
              <a:buFontTx/>
              <a:buNone/>
              <a:tabLst/>
            </a:pPr>
            <a:endParaRPr kumimoji="0" lang="en-US" sz="1600" b="1" i="0" u="none" strike="noStrike" cap="none" normalizeH="0" baseline="0" smtClean="0">
              <a:ln>
                <a:noFill/>
              </a:ln>
              <a:solidFill>
                <a:srgbClr val="000000"/>
              </a:solidFill>
              <a:effectLst/>
              <a:latin typeface="Arial" pitchFamily="34" charset="0"/>
              <a:cs typeface="Arial" pitchFamily="34" charset="0"/>
            </a:endParaRPr>
          </a:p>
          <a:p>
            <a:pPr marL="0" marR="476250" lvl="0" indent="0" algn="l" defTabSz="914400" rtl="0" eaLnBrk="1" fontAlgn="base" latinLnBrk="0" hangingPunct="1">
              <a:lnSpc>
                <a:spcPct val="100000"/>
              </a:lnSpc>
              <a:spcBef>
                <a:spcPts val="750"/>
              </a:spcBef>
              <a:spcAft>
                <a:spcPts val="750"/>
              </a:spcAft>
              <a:buClrTx/>
              <a:buSzTx/>
              <a:buFontTx/>
              <a:buNone/>
              <a:tabLst/>
            </a:pPr>
            <a:endParaRPr kumimoji="0" lang="en-US" sz="1600" b="1" i="0" u="none" strike="noStrike" cap="none" normalizeH="0" baseline="0" smtClean="0">
              <a:ln>
                <a:noFill/>
              </a:ln>
              <a:solidFill>
                <a:srgbClr val="000000"/>
              </a:solidFill>
              <a:effectLst/>
              <a:latin typeface="Arial" pitchFamily="34" charset="0"/>
              <a:cs typeface="Arial" pitchFamily="34" charset="0"/>
            </a:endParaRPr>
          </a:p>
          <a:p>
            <a:pPr marL="0" marR="476250" lvl="0" indent="0" algn="l" defTabSz="914400" rtl="0" eaLnBrk="1" fontAlgn="base" latinLnBrk="0" hangingPunct="1">
              <a:lnSpc>
                <a:spcPct val="100000"/>
              </a:lnSpc>
              <a:spcBef>
                <a:spcPts val="750"/>
              </a:spcBef>
              <a:spcAft>
                <a:spcPts val="750"/>
              </a:spcAft>
              <a:buClrTx/>
              <a:buSzTx/>
              <a:buFontTx/>
              <a:buNone/>
              <a:tabLst/>
            </a:pPr>
            <a:endParaRPr kumimoji="0" lang="en-US" sz="1600" b="1" i="0" u="none" strike="noStrike" cap="none" normalizeH="0" baseline="0" smtClean="0">
              <a:ln>
                <a:noFill/>
              </a:ln>
              <a:solidFill>
                <a:srgbClr val="000000"/>
              </a:solidFill>
              <a:effectLst/>
              <a:latin typeface="Arial" pitchFamily="34" charset="0"/>
              <a:cs typeface="Arial" pitchFamily="34" charset="0"/>
            </a:endParaRPr>
          </a:p>
          <a:p>
            <a:pPr marL="0" marR="476250" lvl="0" indent="0" algn="l" defTabSz="914400" rtl="0" eaLnBrk="1" fontAlgn="base" latinLnBrk="0" hangingPunct="1">
              <a:lnSpc>
                <a:spcPct val="100000"/>
              </a:lnSpc>
              <a:spcBef>
                <a:spcPts val="750"/>
              </a:spcBef>
              <a:spcAft>
                <a:spcPts val="750"/>
              </a:spcAft>
              <a:buClrTx/>
              <a:buSzTx/>
              <a:buFontTx/>
              <a:buNone/>
              <a:tabLst/>
            </a:pPr>
            <a:endParaRPr kumimoji="0" lang="en-US" sz="1600" b="1" i="0" u="none" strike="noStrike" cap="none" normalizeH="0" baseline="0" smtClean="0">
              <a:ln>
                <a:noFill/>
              </a:ln>
              <a:solidFill>
                <a:srgbClr val="000000"/>
              </a:solidFill>
              <a:effectLst/>
              <a:latin typeface="Arial" pitchFamily="34" charset="0"/>
              <a:cs typeface="Arial" pitchFamily="34" charset="0"/>
            </a:endParaRPr>
          </a:p>
          <a:p>
            <a:pPr marL="0" marR="476250" lvl="0" indent="0" algn="l" defTabSz="914400" rtl="0" eaLnBrk="1" fontAlgn="base" latinLnBrk="0" hangingPunct="1">
              <a:lnSpc>
                <a:spcPct val="100000"/>
              </a:lnSpc>
              <a:spcBef>
                <a:spcPts val="750"/>
              </a:spcBef>
              <a:spcAft>
                <a:spcPts val="750"/>
              </a:spcAft>
              <a:buClrTx/>
              <a:buSzTx/>
              <a:buFontTx/>
              <a:buNone/>
              <a:tabLst/>
            </a:pPr>
            <a:r>
              <a:rPr kumimoji="0" lang="en-US" sz="1600" b="1" i="0" u="none" strike="noStrike" cap="none" normalizeH="0" baseline="0" smtClean="0">
                <a:ln>
                  <a:noFill/>
                </a:ln>
                <a:solidFill>
                  <a:srgbClr val="FFFFFF"/>
                </a:solidFill>
                <a:effectLst/>
                <a:latin typeface="Arial" pitchFamily="34" charset="0"/>
                <a:cs typeface="Arial" pitchFamily="34" charset="0"/>
              </a:rPr>
              <a:t/>
            </a:r>
            <a:br>
              <a:rPr kumimoji="0" lang="en-US" sz="1600" b="1" i="0" u="none" strike="noStrike" cap="none" normalizeH="0" baseline="0" smtClean="0">
                <a:ln>
                  <a:noFill/>
                </a:ln>
                <a:solidFill>
                  <a:srgbClr val="FFFFFF"/>
                </a:solidFill>
                <a:effectLst/>
                <a:latin typeface="Arial" pitchFamily="34" charset="0"/>
                <a:cs typeface="Arial" pitchFamily="34" charset="0"/>
              </a:rPr>
            </a:br>
            <a:r>
              <a:rPr kumimoji="0" lang="en-US" sz="1600" b="1" i="0" u="sng" strike="noStrike" cap="none" normalizeH="0" baseline="0" smtClean="0">
                <a:ln>
                  <a:noFill/>
                </a:ln>
                <a:solidFill>
                  <a:srgbClr val="FFFFFF"/>
                </a:solidFill>
                <a:effectLst/>
                <a:latin typeface="Arial" pitchFamily="34" charset="0"/>
                <a:cs typeface="Arial" pitchFamily="34" charset="0"/>
              </a:rPr>
              <a:t>Strategic Location</a:t>
            </a:r>
            <a:r>
              <a:rPr kumimoji="0" lang="en-US" sz="1600" b="1" i="0" u="none" strike="noStrike" cap="none" normalizeH="0" baseline="0" smtClean="0">
                <a:ln>
                  <a:noFill/>
                </a:ln>
                <a:solidFill>
                  <a:srgbClr val="FFFFFF"/>
                </a:solidFill>
                <a:effectLst/>
                <a:latin typeface="Arial" pitchFamily="34" charset="0"/>
                <a:cs typeface="Arial" pitchFamily="34" charset="0"/>
              </a:rPr>
              <a:t>:  </a:t>
            </a:r>
            <a:r>
              <a:rPr kumimoji="0" lang="en-US" sz="1600" b="0" i="0" u="none" strike="noStrike" cap="none" normalizeH="0" baseline="0" smtClean="0">
                <a:ln>
                  <a:noFill/>
                </a:ln>
                <a:solidFill>
                  <a:srgbClr val="FFFFFF"/>
                </a:solidFill>
                <a:effectLst/>
                <a:latin typeface="Arial" pitchFamily="34" charset="0"/>
                <a:cs typeface="Arial" pitchFamily="34" charset="0"/>
              </a:rPr>
              <a:t>The University at Albany enjoys a strategic location in the City of Albany. The capital of the State of New York offers something for everyone, the center of a region remarkable for its natural and cultural resources.</a:t>
            </a:r>
          </a:p>
          <a:p>
            <a:pPr marL="0" marR="476250" lvl="0" indent="0" algn="l" defTabSz="914400" rtl="0" eaLnBrk="1" fontAlgn="base" latinLnBrk="0" hangingPunct="1">
              <a:lnSpc>
                <a:spcPct val="100000"/>
              </a:lnSpc>
              <a:spcBef>
                <a:spcPts val="750"/>
              </a:spcBef>
              <a:spcAft>
                <a:spcPts val="750"/>
              </a:spcAft>
              <a:buClrTx/>
              <a:buSzTx/>
              <a:buFontTx/>
              <a:buNone/>
              <a:tabLst/>
            </a:pPr>
            <a:r>
              <a:rPr kumimoji="0" lang="en-US" sz="1600" b="0" i="0" u="none" strike="noStrike" cap="none" normalizeH="0" baseline="0" smtClean="0">
                <a:ln>
                  <a:noFill/>
                </a:ln>
                <a:solidFill>
                  <a:srgbClr val="FFFFFF"/>
                </a:solidFill>
                <a:effectLst/>
                <a:latin typeface="Arial" pitchFamily="34" charset="0"/>
                <a:cs typeface="Arial" pitchFamily="34" charset="0"/>
              </a:rPr>
              <a:t>The Capital Region includes the cities of Albany, Schenectady and Troy, and has a population of approximately 875,000. Within a short </a:t>
            </a:r>
            <a:br>
              <a:rPr kumimoji="0" lang="en-US" sz="1600" b="0" i="0" u="none" strike="noStrike" cap="none" normalizeH="0" baseline="0" smtClean="0">
                <a:ln>
                  <a:noFill/>
                </a:ln>
                <a:solidFill>
                  <a:srgbClr val="FFFFFF"/>
                </a:solidFill>
                <a:effectLst/>
                <a:latin typeface="Arial" pitchFamily="34" charset="0"/>
                <a:cs typeface="Arial" pitchFamily="34" charset="0"/>
              </a:rPr>
            </a:br>
            <a:r>
              <a:rPr kumimoji="0" lang="en-US" sz="1600" b="0" i="0" u="none" strike="noStrike" cap="none" normalizeH="0" baseline="0" smtClean="0">
                <a:ln>
                  <a:noFill/>
                </a:ln>
                <a:solidFill>
                  <a:srgbClr val="FFFFFF"/>
                </a:solidFill>
                <a:effectLst/>
                <a:latin typeface="Arial" pitchFamily="34" charset="0"/>
                <a:cs typeface="Arial" pitchFamily="34" charset="0"/>
              </a:rPr>
              <a:t>distance are the Berkshires, the Catskills and the Adirondacks, the largest wilderness area east of the Mississippi River.</a:t>
            </a:r>
          </a:p>
          <a:p>
            <a:pPr marL="0" marR="476250" lvl="0" indent="0" algn="l" defTabSz="914400" rtl="0" eaLnBrk="1" fontAlgn="base" latinLnBrk="0" hangingPunct="1">
              <a:lnSpc>
                <a:spcPct val="100000"/>
              </a:lnSpc>
              <a:spcBef>
                <a:spcPts val="750"/>
              </a:spcBef>
              <a:spcAft>
                <a:spcPts val="750"/>
              </a:spcAft>
              <a:buClrTx/>
              <a:buSzTx/>
              <a:buFontTx/>
              <a:buNone/>
              <a:tabLst/>
            </a:pPr>
            <a:r>
              <a:rPr kumimoji="0" lang="en-US" sz="1600" b="1" i="0" u="sng" strike="noStrike" cap="none" normalizeH="0" baseline="0" smtClean="0">
                <a:ln>
                  <a:noFill/>
                </a:ln>
                <a:solidFill>
                  <a:srgbClr val="FFFFFF"/>
                </a:solidFill>
                <a:effectLst/>
                <a:latin typeface="Arial" pitchFamily="34" charset="0"/>
                <a:cs typeface="Arial" pitchFamily="34" charset="0"/>
              </a:rPr>
              <a:t>Recreation</a:t>
            </a:r>
            <a:r>
              <a:rPr kumimoji="0" lang="en-US" sz="1600" b="1" i="0" u="none" strike="noStrike" cap="none" normalizeH="0" baseline="0" smtClean="0">
                <a:ln>
                  <a:noFill/>
                </a:ln>
                <a:solidFill>
                  <a:srgbClr val="FFFFFF"/>
                </a:solidFill>
                <a:effectLst/>
                <a:latin typeface="Arial" pitchFamily="34" charset="0"/>
                <a:cs typeface="Arial" pitchFamily="34" charset="0"/>
              </a:rPr>
              <a:t>:  </a:t>
            </a:r>
            <a:r>
              <a:rPr kumimoji="0" lang="en-US" sz="1600" b="0" i="0" u="none" strike="noStrike" cap="none" normalizeH="0" baseline="0" smtClean="0">
                <a:ln>
                  <a:noFill/>
                </a:ln>
                <a:solidFill>
                  <a:srgbClr val="FFFFFF"/>
                </a:solidFill>
                <a:effectLst/>
                <a:latin typeface="Arial" pitchFamily="34" charset="0"/>
                <a:cs typeface="Arial" pitchFamily="34" charset="0"/>
              </a:rPr>
              <a:t>Major ski areas such as Killington, Gore, Hunter, Bromley, Stratton and Mt. Snow are within easy commuting distance.</a:t>
            </a:r>
            <a:br>
              <a:rPr kumimoji="0" lang="en-US" sz="1600" b="0" i="0" u="none" strike="noStrike" cap="none" normalizeH="0" baseline="0" smtClean="0">
                <a:ln>
                  <a:noFill/>
                </a:ln>
                <a:solidFill>
                  <a:srgbClr val="FFFFFF"/>
                </a:solidFill>
                <a:effectLst/>
                <a:latin typeface="Arial" pitchFamily="34" charset="0"/>
                <a:cs typeface="Arial" pitchFamily="34" charset="0"/>
              </a:rPr>
            </a:br>
            <a:r>
              <a:rPr kumimoji="0" lang="en-US" sz="1600" b="0" i="0" u="none" strike="noStrike" cap="none" normalizeH="0" baseline="0" smtClean="0">
                <a:ln>
                  <a:noFill/>
                </a:ln>
                <a:solidFill>
                  <a:srgbClr val="FFFFFF"/>
                </a:solidFill>
                <a:effectLst/>
                <a:latin typeface="Arial" pitchFamily="34" charset="0"/>
                <a:cs typeface="Arial" pitchFamily="34" charset="0"/>
              </a:rPr>
              <a:t>Saratoga Springs, 25 miles to the north, is internationally known as a sports, concert, and cultural center, and features outstanding </a:t>
            </a:r>
            <a:br>
              <a:rPr kumimoji="0" lang="en-US" sz="1600" b="0" i="0" u="none" strike="noStrike" cap="none" normalizeH="0" baseline="0" smtClean="0">
                <a:ln>
                  <a:noFill/>
                </a:ln>
                <a:solidFill>
                  <a:srgbClr val="FFFFFF"/>
                </a:solidFill>
                <a:effectLst/>
                <a:latin typeface="Arial" pitchFamily="34" charset="0"/>
                <a:cs typeface="Arial" pitchFamily="34" charset="0"/>
              </a:rPr>
            </a:br>
            <a:r>
              <a:rPr kumimoji="0" lang="en-US" sz="1600" b="0" i="0" u="none" strike="noStrike" cap="none" normalizeH="0" baseline="0" smtClean="0">
                <a:ln>
                  <a:noFill/>
                </a:ln>
                <a:solidFill>
                  <a:srgbClr val="FFFFFF"/>
                </a:solidFill>
                <a:effectLst/>
                <a:latin typeface="Arial" pitchFamily="34" charset="0"/>
                <a:cs typeface="Arial" pitchFamily="34" charset="0"/>
              </a:rPr>
              <a:t>thoroughbred and harness racing at Saratoga Race Track.</a:t>
            </a:r>
          </a:p>
          <a:p>
            <a:pPr marL="0" marR="476250" lvl="0" indent="0" algn="l" defTabSz="914400" rtl="0" eaLnBrk="1" fontAlgn="base" latinLnBrk="0" hangingPunct="1">
              <a:lnSpc>
                <a:spcPct val="100000"/>
              </a:lnSpc>
              <a:spcBef>
                <a:spcPts val="750"/>
              </a:spcBef>
              <a:spcAft>
                <a:spcPts val="750"/>
              </a:spcAft>
              <a:buClrTx/>
              <a:buSzTx/>
              <a:buFontTx/>
              <a:buNone/>
              <a:tabLst/>
            </a:pPr>
            <a:r>
              <a:rPr kumimoji="0" lang="en-US" sz="1600" b="1" i="0" u="sng" strike="noStrike" cap="none" normalizeH="0" baseline="0" smtClean="0">
                <a:ln>
                  <a:noFill/>
                </a:ln>
                <a:solidFill>
                  <a:srgbClr val="FFFFFF"/>
                </a:solidFill>
                <a:effectLst/>
                <a:latin typeface="Arial" pitchFamily="34" charset="0"/>
                <a:cs typeface="Arial" pitchFamily="34" charset="0"/>
              </a:rPr>
              <a:t>Within Reach</a:t>
            </a:r>
            <a:r>
              <a:rPr kumimoji="0" lang="en-US" sz="1600" b="1" i="0" u="none" strike="noStrike" cap="none" normalizeH="0" baseline="0" smtClean="0">
                <a:ln>
                  <a:noFill/>
                </a:ln>
                <a:solidFill>
                  <a:srgbClr val="FFFFFF"/>
                </a:solidFill>
                <a:effectLst/>
                <a:latin typeface="Arial" pitchFamily="34" charset="0"/>
                <a:cs typeface="Arial" pitchFamily="34" charset="0"/>
              </a:rPr>
              <a:t>:</a:t>
            </a:r>
            <a:r>
              <a:rPr kumimoji="0" lang="en-US" sz="1600" b="0" i="0" u="none" strike="noStrike" cap="none" normalizeH="0" baseline="0" smtClean="0">
                <a:ln>
                  <a:noFill/>
                </a:ln>
                <a:solidFill>
                  <a:srgbClr val="FFFFFF"/>
                </a:solidFill>
                <a:effectLst/>
                <a:latin typeface="Arial" pitchFamily="34" charset="0"/>
                <a:cs typeface="Arial" pitchFamily="34" charset="0"/>
              </a:rPr>
              <a:t>  Geographically, the city of Albany is only:</a:t>
            </a:r>
          </a:p>
          <a:p>
            <a:pPr marL="457200" marR="476250" lvl="1" indent="0" algn="l" defTabSz="914400" rtl="0" eaLnBrk="1" fontAlgn="base" latinLnBrk="0" hangingPunct="1">
              <a:lnSpc>
                <a:spcPct val="100000"/>
              </a:lnSpc>
              <a:spcBef>
                <a:spcPts val="750"/>
              </a:spcBef>
              <a:spcAft>
                <a:spcPct val="0"/>
              </a:spcAft>
              <a:buClrTx/>
              <a:buSzPts val="1200"/>
              <a:buFont typeface="Symbol" pitchFamily="18" charset="2"/>
              <a:buChar char="·"/>
              <a:tabLst/>
            </a:pPr>
            <a:r>
              <a:rPr kumimoji="0" lang="en-US" sz="1600" b="0" i="0" u="none" strike="noStrike" cap="none" normalizeH="0" baseline="0" smtClean="0">
                <a:ln>
                  <a:noFill/>
                </a:ln>
                <a:solidFill>
                  <a:srgbClr val="FFFFFF"/>
                </a:solidFill>
                <a:effectLst/>
                <a:latin typeface="Arial" pitchFamily="34" charset="0"/>
                <a:cs typeface="Arial" pitchFamily="34" charset="0"/>
              </a:rPr>
              <a:t>150 miles from New York City</a:t>
            </a:r>
          </a:p>
          <a:p>
            <a:pPr marL="457200" marR="476250" lvl="1" indent="0" algn="l" defTabSz="914400" rtl="0" eaLnBrk="1" fontAlgn="base" latinLnBrk="0" hangingPunct="1">
              <a:lnSpc>
                <a:spcPct val="100000"/>
              </a:lnSpc>
              <a:spcBef>
                <a:spcPts val="750"/>
              </a:spcBef>
              <a:spcAft>
                <a:spcPct val="0"/>
              </a:spcAft>
              <a:buClrTx/>
              <a:buSzPts val="1200"/>
              <a:buFont typeface="Symbol" pitchFamily="18" charset="2"/>
              <a:buChar char="·"/>
              <a:tabLst/>
            </a:pPr>
            <a:r>
              <a:rPr kumimoji="0" lang="en-US" sz="1600" b="0" i="0" u="none" strike="noStrike" cap="none" normalizeH="0" baseline="0" smtClean="0">
                <a:ln>
                  <a:noFill/>
                </a:ln>
                <a:solidFill>
                  <a:srgbClr val="FFFFFF"/>
                </a:solidFill>
                <a:effectLst/>
                <a:latin typeface="Arial" pitchFamily="34" charset="0"/>
                <a:cs typeface="Arial" pitchFamily="34" charset="0"/>
              </a:rPr>
              <a:t>175 miles from Boston</a:t>
            </a:r>
          </a:p>
          <a:p>
            <a:pPr marL="457200" marR="476250" lvl="1" indent="0" algn="l" defTabSz="914400" rtl="0" eaLnBrk="1" fontAlgn="base" latinLnBrk="0" hangingPunct="1">
              <a:lnSpc>
                <a:spcPct val="100000"/>
              </a:lnSpc>
              <a:spcBef>
                <a:spcPts val="750"/>
              </a:spcBef>
              <a:spcAft>
                <a:spcPct val="0"/>
              </a:spcAft>
              <a:buClrTx/>
              <a:buSzPts val="1200"/>
              <a:buFont typeface="Symbol" pitchFamily="18" charset="2"/>
              <a:buChar char="·"/>
              <a:tabLst/>
            </a:pPr>
            <a:r>
              <a:rPr kumimoji="0" lang="en-US" sz="1600" b="0" i="0" u="none" strike="noStrike" cap="none" normalizeH="0" baseline="0" smtClean="0">
                <a:ln>
                  <a:noFill/>
                </a:ln>
                <a:solidFill>
                  <a:srgbClr val="FFFFFF"/>
                </a:solidFill>
                <a:effectLst/>
                <a:latin typeface="Arial" pitchFamily="34" charset="0"/>
                <a:cs typeface="Arial" pitchFamily="34" charset="0"/>
              </a:rPr>
              <a:t>225 miles from Montreal, Canada.</a:t>
            </a:r>
            <a:br>
              <a:rPr kumimoji="0" lang="en-US" sz="1600" b="0" i="0" u="none" strike="noStrike" cap="none" normalizeH="0" baseline="0" smtClean="0">
                <a:ln>
                  <a:noFill/>
                </a:ln>
                <a:solidFill>
                  <a:srgbClr val="FFFFFF"/>
                </a:solidFill>
                <a:effectLst/>
                <a:latin typeface="Arial" pitchFamily="34" charset="0"/>
                <a:cs typeface="Arial" pitchFamily="34" charset="0"/>
              </a:rPr>
            </a:br>
            <a:endParaRPr kumimoji="0" lang="en-US" sz="1600" b="0" i="0" u="none" strike="noStrike" cap="none" normalizeH="0" baseline="0" smtClean="0">
              <a:ln>
                <a:noFill/>
              </a:ln>
              <a:solidFill>
                <a:srgbClr val="FFFFFF"/>
              </a:solidFill>
              <a:effectLst/>
              <a:latin typeface="Arial" pitchFamily="34" charset="0"/>
              <a:cs typeface="Arial" pitchFamily="34" charset="0"/>
            </a:endParaRPr>
          </a:p>
          <a:p>
            <a:pPr marL="0" marR="476250" lvl="0" indent="0" algn="l" defTabSz="914400" rtl="0" eaLnBrk="1" fontAlgn="base" latinLnBrk="0" hangingPunct="1">
              <a:lnSpc>
                <a:spcPct val="100000"/>
              </a:lnSpc>
              <a:spcBef>
                <a:spcPts val="750"/>
              </a:spcBef>
              <a:spcAft>
                <a:spcPts val="750"/>
              </a:spcAft>
              <a:buClrTx/>
              <a:buSzTx/>
              <a:buFontTx/>
              <a:buNone/>
              <a:tabLst/>
            </a:pPr>
            <a:r>
              <a:rPr kumimoji="0" lang="en-US" sz="1600" b="0" i="0" u="none" strike="noStrike" cap="none" normalizeH="0" baseline="0" smtClean="0">
                <a:ln>
                  <a:noFill/>
                </a:ln>
                <a:solidFill>
                  <a:srgbClr val="FFFFFF"/>
                </a:solidFill>
                <a:effectLst/>
                <a:latin typeface="Arial" pitchFamily="34" charset="0"/>
                <a:cs typeface="Arial" pitchFamily="34" charset="0"/>
              </a:rPr>
              <a:t>The New York State Thruway and two major interstate highways intersect one mile from the main campus.Bus, rail, and air terminals are all within ten minutes of UAlbany’s campus.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WordArt 33"/>
          <p:cNvSpPr>
            <a:spLocks noChangeArrowheads="1" noChangeShapeType="1" noTextEdit="1"/>
          </p:cNvSpPr>
          <p:nvPr/>
        </p:nvSpPr>
        <p:spPr bwMode="auto">
          <a:xfrm>
            <a:off x="1641475" y="1946274"/>
            <a:ext cx="11887200" cy="1279525"/>
          </a:xfrm>
          <a:prstGeom prst="rect">
            <a:avLst/>
          </a:prstGeom>
        </p:spPr>
        <p:txBody>
          <a:bodyPr wrap="none" fromWordArt="1">
            <a:prstTxWarp prst="textPlain">
              <a:avLst>
                <a:gd name="adj" fmla="val 50000"/>
              </a:avLst>
            </a:prstTxWarp>
          </a:bodyPr>
          <a:lstStyle/>
          <a:p>
            <a:pPr algn="ctr" rtl="0">
              <a:buNone/>
            </a:pPr>
            <a:r>
              <a:rPr lang="en-US" sz="3600" kern="10" spc="0" smtClean="0">
                <a:ln w="25400" algn="ctr">
                  <a:solidFill>
                    <a:srgbClr val="660066"/>
                  </a:solidFill>
                  <a:round/>
                  <a:headEnd/>
                  <a:tailEnd/>
                </a:ln>
                <a:solidFill>
                  <a:srgbClr val="FFCC00"/>
                </a:solidFill>
                <a:effectLst>
                  <a:outerShdw dist="45791" dir="2021404" algn="ctr" rotWithShape="0">
                    <a:srgbClr val="B2B2B2">
                      <a:alpha val="80000"/>
                    </a:srgbClr>
                  </a:outerShdw>
                </a:effectLst>
                <a:latin typeface="Times New Roman"/>
                <a:cs typeface="Times New Roman"/>
              </a:rPr>
              <a:t>Department of Atmospheric and Environmental Sciences</a:t>
            </a:r>
            <a:endParaRPr lang="en-US" sz="3600" kern="10" spc="0">
              <a:ln w="25400" algn="ctr">
                <a:solidFill>
                  <a:srgbClr val="660066"/>
                </a:solidFill>
                <a:round/>
                <a:headEnd/>
                <a:tailEnd/>
              </a:ln>
              <a:solidFill>
                <a:srgbClr val="FFCC00"/>
              </a:solidFill>
              <a:effectLst>
                <a:outerShdw dist="45791" dir="2021404" algn="ctr" rotWithShape="0">
                  <a:srgbClr val="B2B2B2">
                    <a:alpha val="80000"/>
                  </a:srgbClr>
                </a:outerShdw>
              </a:effectLst>
              <a:latin typeface="Times New Roman"/>
              <a:cs typeface="Times New Roman"/>
            </a:endParaRPr>
          </a:p>
        </p:txBody>
      </p:sp>
      <p:sp>
        <p:nvSpPr>
          <p:cNvPr id="24" name="WordArt 34"/>
          <p:cNvSpPr>
            <a:spLocks noChangeArrowheads="1" noChangeShapeType="1" noTextEdit="1"/>
          </p:cNvSpPr>
          <p:nvPr/>
        </p:nvSpPr>
        <p:spPr bwMode="auto">
          <a:xfrm>
            <a:off x="1755775" y="3546474"/>
            <a:ext cx="11887200" cy="571500"/>
          </a:xfrm>
          <a:prstGeom prst="rect">
            <a:avLst/>
          </a:prstGeom>
        </p:spPr>
        <p:txBody>
          <a:bodyPr wrap="none" fromWordArt="1">
            <a:prstTxWarp prst="textPlain">
              <a:avLst>
                <a:gd name="adj" fmla="val 50000"/>
              </a:avLst>
            </a:prstTxWarp>
          </a:bodyPr>
          <a:lstStyle/>
          <a:p>
            <a:pPr algn="ctr" rtl="0">
              <a:buNone/>
            </a:pPr>
            <a:r>
              <a:rPr lang="en-US" sz="3600" kern="10" spc="0" dirty="0" smtClean="0">
                <a:ln w="9525" algn="ctr">
                  <a:solidFill>
                    <a:srgbClr val="FFFFFF"/>
                  </a:solidFill>
                  <a:round/>
                  <a:headEnd/>
                  <a:tailEnd/>
                </a:ln>
                <a:solidFill>
                  <a:srgbClr val="FFFFFF"/>
                </a:solidFill>
                <a:effectLst>
                  <a:outerShdw dist="45791" dir="2021404" algn="ctr" rotWithShape="0">
                    <a:srgbClr val="B2B2B2">
                      <a:alpha val="80000"/>
                    </a:srgbClr>
                  </a:outerShdw>
                </a:effectLst>
                <a:latin typeface="Times New Roman"/>
                <a:cs typeface="Times New Roman"/>
              </a:rPr>
              <a:t>M.S. and Ph.D. Degree Programs</a:t>
            </a:r>
            <a:endParaRPr lang="en-US" sz="3600" kern="10" spc="0" dirty="0">
              <a:ln w="9525" algn="ctr">
                <a:solidFill>
                  <a:srgbClr val="FFFFFF"/>
                </a:solidFill>
                <a:round/>
                <a:headEnd/>
                <a:tailEnd/>
              </a:ln>
              <a:solidFill>
                <a:srgbClr val="FFFFFF"/>
              </a:solidFill>
              <a:effectLst>
                <a:outerShdw dist="45791" dir="2021404" algn="ctr" rotWithShape="0">
                  <a:srgbClr val="B2B2B2">
                    <a:alpha val="80000"/>
                  </a:srgbClr>
                </a:outerShdw>
              </a:effectLst>
              <a:latin typeface="Times New Roman"/>
              <a:cs typeface="Times New Roman"/>
            </a:endParaRPr>
          </a:p>
        </p:txBody>
      </p:sp>
      <p:sp>
        <p:nvSpPr>
          <p:cNvPr id="25" name="Text Box 35"/>
          <p:cNvSpPr txBox="1">
            <a:spLocks noChangeArrowheads="1"/>
          </p:cNvSpPr>
          <p:nvPr/>
        </p:nvSpPr>
        <p:spPr bwMode="auto">
          <a:xfrm>
            <a:off x="762000" y="14058900"/>
            <a:ext cx="13188950" cy="4000500"/>
          </a:xfrm>
          <a:prstGeom prst="rect">
            <a:avLst/>
          </a:prstGeom>
          <a:solidFill>
            <a:srgbClr val="525D9C"/>
          </a:solidFill>
          <a:ln w="9525"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400"/>
              </a:spcAft>
              <a:buClrTx/>
              <a:buSzTx/>
              <a:buFontTx/>
              <a:buNone/>
              <a:tabLst/>
            </a:pPr>
            <a:endParaRPr kumimoji="0" lang="en-US" sz="16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endParaRPr kumimoji="0" lang="en-US" sz="12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400"/>
              </a:spcAft>
              <a:buClrTx/>
              <a:buSzTx/>
              <a:buFontTx/>
              <a:buNone/>
              <a:tabLst/>
            </a:pPr>
            <a:r>
              <a:rPr kumimoji="0" lang="en-US" sz="1600" b="0" i="0" u="none" strike="noStrike" cap="none" normalizeH="0" baseline="0" dirty="0" smtClean="0">
                <a:ln>
                  <a:noFill/>
                </a:ln>
                <a:solidFill>
                  <a:srgbClr val="000000"/>
                </a:solidFill>
                <a:effectLst/>
                <a:latin typeface="Arial" pitchFamily="34" charset="0"/>
                <a:cs typeface="Arial" pitchFamily="34" charset="0"/>
              </a:rPr>
              <a:t>The current group of scientists covers a broad range of interests in the atmospheric and environmental sciences.  Students may combine these areas or propose interdisciplinary research with other departments, such as Mathematics, Physics, Chemistry, </a:t>
            </a:r>
            <a:r>
              <a:rPr kumimoji="0" lang="en-US" sz="1600" b="0" i="0" u="none" strike="noStrike" cap="none" normalizeH="0" baseline="0" dirty="0" err="1" smtClean="0">
                <a:ln>
                  <a:noFill/>
                </a:ln>
                <a:solidFill>
                  <a:srgbClr val="000000"/>
                </a:solidFill>
                <a:effectLst/>
                <a:latin typeface="Arial" pitchFamily="34" charset="0"/>
                <a:cs typeface="Arial" pitchFamily="34" charset="0"/>
              </a:rPr>
              <a:t>Nanoscience</a:t>
            </a:r>
            <a:r>
              <a:rPr kumimoji="0" lang="en-US" sz="1600" b="0" i="0" u="none" strike="noStrike" cap="none" normalizeH="0" baseline="0" dirty="0" smtClean="0">
                <a:ln>
                  <a:noFill/>
                </a:ln>
                <a:solidFill>
                  <a:srgbClr val="000000"/>
                </a:solidFill>
                <a:effectLst/>
                <a:latin typeface="Arial" pitchFamily="34" charset="0"/>
                <a:cs typeface="Arial" pitchFamily="34" charset="0"/>
              </a:rPr>
              <a:t>, Geography, Environmental Health Sciences, and Public Affairs. The Department of Environmental Health Sciences located at the Wadsworth Center, in particular, has several faculty members with research interests in atmospheric and environmental chemistry. Opportunities exist for internships and cooperative research with the Albany National Weather Service office which is located on the University campus. Some of this cooperative research is through the CSTAR program. The program also has a close relationship with the Department of Earth and Environmental Sciences at Rensselaer Polytechnic Institute, formalized through cross-registration policies for graduate students, cross-faculty collaborations on doctoral examinations, cooperative uses of equipment, and a joint research seminar series. The NASA Specialized Center of Research and Training (at Rensselaer Polytechnic Institute and University at Albany) to study the origin of life (New York Center for the Study of the Origin of Life) provides research opportunities, including research assistantships. Other local resources include the New York State Department of Environmental Conservation, and the US Geological Survey Water Resources Division.</a:t>
            </a:r>
          </a:p>
          <a:p>
            <a:pPr marL="0" marR="0" lvl="0" indent="0" algn="just" defTabSz="914400" rtl="0" eaLnBrk="1" fontAlgn="base" latinLnBrk="0" hangingPunct="1">
              <a:lnSpc>
                <a:spcPct val="100000"/>
              </a:lnSpc>
              <a:spcBef>
                <a:spcPct val="0"/>
              </a:spcBef>
              <a:spcAft>
                <a:spcPts val="1400"/>
              </a:spcAft>
              <a:buClrTx/>
              <a:buSzTx/>
              <a:buFontTx/>
              <a:buNone/>
              <a:tabLst/>
            </a:pPr>
            <a:r>
              <a:rPr kumimoji="0" lang="en-US" sz="1600" b="0" i="0" u="none" strike="noStrike" cap="none" normalizeH="0" baseline="0" dirty="0" smtClean="0">
                <a:ln>
                  <a:noFill/>
                </a:ln>
                <a:solidFill>
                  <a:srgbClr val="000000"/>
                </a:solidFill>
                <a:effectLst/>
                <a:latin typeface="Arial" pitchFamily="34" charset="0"/>
                <a:cs typeface="Arial" pitchFamily="34" charset="0"/>
              </a:rPr>
              <a:t>Members of the Department of Earth and Atmospheric Sciences are funded externally by agencies such as the National Science Foundation (NSF), the National Aeronautics and Space Administration (NASA), the Environmental Protection Agency (EPA), the Office for Naval Research (ONR), the National Oceanic and Atmospheric Administration (NOAA), the Air Force Office for Scientific Research (AFOSR) and the Electric Power Research Institute (EPRI).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132" name="Picture 36" descr="maincampus04"/>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871075" y="14485938"/>
            <a:ext cx="3771900" cy="2473325"/>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pic>
        <p:nvPicPr>
          <p:cNvPr id="4133" name="Picture 37" descr="asrclocation ASRC"/>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459413" y="14287501"/>
            <a:ext cx="3886200" cy="3224213"/>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pic>
        <p:nvPicPr>
          <p:cNvPr id="4134" name="Picture 38" descr="j0438541"/>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698875" y="18405475"/>
            <a:ext cx="1943100" cy="1458913"/>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sp>
        <p:nvSpPr>
          <p:cNvPr id="26" name="Text Box 39"/>
          <p:cNvSpPr txBox="1">
            <a:spLocks noChangeArrowheads="1"/>
          </p:cNvSpPr>
          <p:nvPr/>
        </p:nvSpPr>
        <p:spPr bwMode="auto">
          <a:xfrm>
            <a:off x="762000" y="6689724"/>
            <a:ext cx="13188950" cy="4514850"/>
          </a:xfrm>
          <a:prstGeom prst="rect">
            <a:avLst/>
          </a:prstGeom>
          <a:solidFill>
            <a:srgbClr val="FFFAA2"/>
          </a:solid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182880" tIns="182880" rIns="182880" bIns="18288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ts val="1400"/>
              </a:spcAft>
              <a:buClrTx/>
              <a:buSzTx/>
              <a:buFontTx/>
              <a:buNone/>
              <a:tabLst/>
            </a:pPr>
            <a:r>
              <a:rPr kumimoji="0" lang="en-US" sz="1800" b="0" i="0" u="none" strike="noStrike" cap="none" normalizeH="0" baseline="0" dirty="0" smtClean="0">
                <a:ln>
                  <a:noFill/>
                </a:ln>
                <a:solidFill>
                  <a:srgbClr val="000000"/>
                </a:solidFill>
                <a:effectLst/>
                <a:latin typeface="Arial" pitchFamily="34" charset="0"/>
                <a:cs typeface="Arial" pitchFamily="34" charset="0"/>
              </a:rPr>
              <a:t>Faculty supporting the graduate program in Atmospheric Sciences in the University at Albany are scientists from the </a:t>
            </a:r>
            <a:r>
              <a:rPr kumimoji="0" lang="en-US" sz="1800" b="1" i="0" u="none" strike="noStrike" cap="none" normalizeH="0" baseline="0" dirty="0" smtClean="0">
                <a:ln>
                  <a:noFill/>
                </a:ln>
                <a:solidFill>
                  <a:srgbClr val="000000"/>
                </a:solidFill>
                <a:effectLst/>
                <a:latin typeface="Arial" pitchFamily="34" charset="0"/>
                <a:cs typeface="Arial" pitchFamily="34" charset="0"/>
              </a:rPr>
              <a:t>Department of</a:t>
            </a:r>
            <a:r>
              <a:rPr kumimoji="0" lang="en-US" sz="1800" b="1" i="0" u="none" strike="noStrike" cap="none" normalizeH="0" baseline="0" dirty="0" smtClean="0">
                <a:ln>
                  <a:noFill/>
                </a:ln>
                <a:solidFill>
                  <a:srgbClr val="000000"/>
                </a:solidFill>
                <a:effectLst/>
                <a:latin typeface="Arial" pitchFamily="34" charset="0"/>
                <a:cs typeface="Arial" pitchFamily="34" charset="0"/>
              </a:rPr>
              <a:t> Atmospheric </a:t>
            </a:r>
            <a:r>
              <a:rPr kumimoji="0" lang="en-US" sz="1800" b="1" i="0" u="none" strike="noStrike" cap="none" normalizeH="0" baseline="0" dirty="0" smtClean="0">
                <a:ln>
                  <a:noFill/>
                </a:ln>
                <a:solidFill>
                  <a:srgbClr val="000000"/>
                </a:solidFill>
                <a:effectLst/>
                <a:latin typeface="Arial" pitchFamily="34" charset="0"/>
                <a:cs typeface="Arial" pitchFamily="34" charset="0"/>
              </a:rPr>
              <a:t>and Environmental Sciences (DAES) and the Atmospheric Sciences Research Center (ASRC)</a:t>
            </a:r>
            <a:r>
              <a:rPr kumimoji="0" lang="en-US" sz="1800" b="0" i="0" u="none" strike="noStrike" cap="none" normalizeH="0" baseline="0" dirty="0" smtClean="0">
                <a:ln>
                  <a:noFill/>
                </a:ln>
                <a:solidFill>
                  <a:srgbClr val="000000"/>
                </a:solidFill>
                <a:effectLst/>
                <a:latin typeface="Arial" pitchFamily="34" charset="0"/>
                <a:cs typeface="Arial" pitchFamily="34" charset="0"/>
              </a:rPr>
              <a:t>. The ASRC and the</a:t>
            </a:r>
            <a:r>
              <a:rPr kumimoji="0" lang="en-US" sz="1800" b="1" i="0" u="none" strike="noStrike" cap="none" normalizeH="0" baseline="0" dirty="0" smtClean="0">
                <a:ln>
                  <a:noFill/>
                </a:ln>
                <a:solidFill>
                  <a:srgbClr val="000000"/>
                </a:solidFill>
                <a:effectLst/>
                <a:latin typeface="Arial" pitchFamily="34" charset="0"/>
                <a:cs typeface="Arial" pitchFamily="34" charset="0"/>
              </a:rPr>
              <a:t> </a:t>
            </a:r>
            <a:r>
              <a:rPr kumimoji="0" lang="en-US" sz="1800" b="0" i="0" u="none" strike="noStrike" cap="none" normalizeH="0" baseline="0" dirty="0" smtClean="0">
                <a:ln>
                  <a:noFill/>
                </a:ln>
                <a:solidFill>
                  <a:srgbClr val="000000"/>
                </a:solidFill>
                <a:effectLst/>
                <a:latin typeface="Arial" pitchFamily="34" charset="0"/>
                <a:cs typeface="Arial" pitchFamily="34" charset="0"/>
              </a:rPr>
              <a:t>local office of the </a:t>
            </a:r>
            <a:r>
              <a:rPr kumimoji="0" lang="en-US" sz="1800" b="1" i="0" u="none" strike="noStrike" cap="none" normalizeH="0" baseline="0" dirty="0" smtClean="0">
                <a:ln>
                  <a:noFill/>
                </a:ln>
                <a:solidFill>
                  <a:srgbClr val="000000"/>
                </a:solidFill>
                <a:effectLst/>
                <a:latin typeface="Arial" pitchFamily="34" charset="0"/>
                <a:cs typeface="Arial" pitchFamily="34" charset="0"/>
              </a:rPr>
              <a:t>National Weather Service (NWS) </a:t>
            </a:r>
            <a:r>
              <a:rPr kumimoji="0" lang="en-US" sz="1800" b="0" i="0" u="none" strike="noStrike" cap="none" normalizeH="0" baseline="0" dirty="0" smtClean="0">
                <a:ln>
                  <a:noFill/>
                </a:ln>
                <a:solidFill>
                  <a:srgbClr val="000000"/>
                </a:solidFill>
                <a:effectLst/>
                <a:latin typeface="Arial" pitchFamily="34" charset="0"/>
                <a:cs typeface="Arial" pitchFamily="34" charset="0"/>
              </a:rPr>
              <a:t>are both located in the same building, which is within easy walking distance of the </a:t>
            </a:r>
            <a:r>
              <a:rPr kumimoji="0" lang="en-US" sz="1800" b="0" i="0" u="none" strike="noStrike" cap="none" normalizeH="0" baseline="0" dirty="0" smtClean="0">
                <a:ln>
                  <a:noFill/>
                </a:ln>
                <a:solidFill>
                  <a:srgbClr val="000000"/>
                </a:solidFill>
                <a:effectLst/>
                <a:latin typeface="Arial" pitchFamily="34" charset="0"/>
                <a:cs typeface="Arial" pitchFamily="34" charset="0"/>
              </a:rPr>
              <a:t>DAES</a:t>
            </a:r>
            <a:r>
              <a:rPr kumimoji="0" lang="en-US" sz="1800" b="0" i="0" u="none" strike="noStrike" cap="none" normalizeH="0" baseline="0" dirty="0" smtClean="0">
                <a:ln>
                  <a:noFill/>
                </a:ln>
                <a:solidFill>
                  <a:srgbClr val="000000"/>
                </a:solidFill>
                <a:effectLst/>
                <a:latin typeface="Arial" pitchFamily="34" charset="0"/>
                <a:cs typeface="Arial" pitchFamily="34" charset="0"/>
              </a:rPr>
              <a:t>.</a:t>
            </a:r>
            <a:r>
              <a:rPr kumimoji="0" lang="en-US" sz="1800" b="1" i="0" u="none" strike="noStrike" cap="none" normalizeH="0" baseline="0" dirty="0" smtClean="0">
                <a:ln>
                  <a:noFill/>
                </a:ln>
                <a:solidFill>
                  <a:srgbClr val="000000"/>
                </a:solidFill>
                <a:effectLst/>
                <a:latin typeface="Arial" pitchFamily="34" charset="0"/>
                <a:cs typeface="Arial" pitchFamily="34" charset="0"/>
              </a:rPr>
              <a:t> </a:t>
            </a:r>
            <a:r>
              <a:rPr kumimoji="0" lang="en-US" sz="1800" b="0" i="0" u="none" strike="noStrike" cap="none" normalizeH="0" baseline="0" dirty="0" smtClean="0">
                <a:ln>
                  <a:noFill/>
                </a:ln>
                <a:solidFill>
                  <a:srgbClr val="000000"/>
                </a:solidFill>
                <a:effectLst/>
                <a:latin typeface="Arial" pitchFamily="34" charset="0"/>
                <a:cs typeface="Arial" pitchFamily="34" charset="0"/>
              </a:rPr>
              <a:t>This combination of scientists from two distinct but related institutions gives the University at Albany the largest program of education and research in the atmospheric sciences in New York State and one of the largest in the US. </a:t>
            </a:r>
          </a:p>
          <a:p>
            <a:pPr marL="0" marR="0" lvl="0" indent="0" algn="just" defTabSz="914400" rtl="0" eaLnBrk="1" fontAlgn="base" latinLnBrk="0" hangingPunct="1">
              <a:lnSpc>
                <a:spcPct val="100000"/>
              </a:lnSpc>
              <a:spcBef>
                <a:spcPct val="0"/>
              </a:spcBef>
              <a:spcAft>
                <a:spcPts val="1400"/>
              </a:spcAft>
              <a:buClrTx/>
              <a:buSzTx/>
              <a:buFontTx/>
              <a:buNone/>
              <a:tabLst/>
            </a:pPr>
            <a:r>
              <a:rPr kumimoji="0" lang="en-US" sz="1800" b="0" i="0" u="none" strike="noStrike" cap="none" normalizeH="0" baseline="0" dirty="0" smtClean="0">
                <a:ln>
                  <a:noFill/>
                </a:ln>
                <a:solidFill>
                  <a:srgbClr val="000000"/>
                </a:solidFill>
                <a:effectLst/>
                <a:latin typeface="Arial" pitchFamily="34" charset="0"/>
                <a:cs typeface="Arial" pitchFamily="34" charset="0"/>
              </a:rPr>
              <a:t>The current group of scientists cover a broad range of research interests in the atmospheric and environmental sciences that is organized</a:t>
            </a:r>
            <a:r>
              <a:rPr kumimoji="0" lang="en-US" sz="1800" b="0" i="0" u="none" strike="noStrike" cap="none" normalizeH="0" baseline="0" dirty="0" smtClean="0">
                <a:ln>
                  <a:noFill/>
                </a:ln>
                <a:solidFill>
                  <a:srgbClr val="000000"/>
                </a:solidFill>
                <a:effectLst/>
                <a:latin typeface="Arial" pitchFamily="34" charset="0"/>
                <a:cs typeface="Arial" pitchFamily="34" charset="0"/>
              </a:rPr>
              <a:t> under </a:t>
            </a:r>
            <a:r>
              <a:rPr kumimoji="0" lang="en-US" sz="1800" b="0" i="0" u="none" strike="noStrike" cap="none" normalizeH="0" baseline="0" dirty="0" smtClean="0">
                <a:ln>
                  <a:noFill/>
                </a:ln>
                <a:solidFill>
                  <a:srgbClr val="000000"/>
                </a:solidFill>
                <a:effectLst/>
                <a:latin typeface="Arial" pitchFamily="34" charset="0"/>
                <a:cs typeface="Arial" pitchFamily="34" charset="0"/>
              </a:rPr>
              <a:t>three broad headings: </a:t>
            </a:r>
            <a:r>
              <a:rPr kumimoji="0" lang="en-US" sz="1800" b="1" i="1" u="none" strike="noStrike" cap="none" normalizeH="0" baseline="0" dirty="0" smtClean="0">
                <a:ln>
                  <a:noFill/>
                </a:ln>
                <a:solidFill>
                  <a:srgbClr val="000000"/>
                </a:solidFill>
                <a:effectLst/>
                <a:latin typeface="Arial" pitchFamily="34" charset="0"/>
                <a:cs typeface="Arial" pitchFamily="34" charset="0"/>
              </a:rPr>
              <a:t>Synoptic and </a:t>
            </a:r>
            <a:r>
              <a:rPr kumimoji="0" lang="en-US" sz="1800" b="1" i="1" u="none" strike="noStrike" cap="none" normalizeH="0" baseline="0" dirty="0" err="1" smtClean="0">
                <a:ln>
                  <a:noFill/>
                </a:ln>
                <a:solidFill>
                  <a:srgbClr val="000000"/>
                </a:solidFill>
                <a:effectLst/>
                <a:latin typeface="Arial" pitchFamily="34" charset="0"/>
                <a:cs typeface="Arial" pitchFamily="34" charset="0"/>
              </a:rPr>
              <a:t>Mesoscale</a:t>
            </a:r>
            <a:r>
              <a:rPr kumimoji="0" lang="en-US" sz="1800" b="1" i="1" u="none" strike="noStrike" cap="none" normalizeH="0" baseline="0" dirty="0" smtClean="0">
                <a:ln>
                  <a:noFill/>
                </a:ln>
                <a:solidFill>
                  <a:srgbClr val="000000"/>
                </a:solidFill>
                <a:effectLst/>
                <a:latin typeface="Arial" pitchFamily="34" charset="0"/>
                <a:cs typeface="Arial" pitchFamily="34" charset="0"/>
              </a:rPr>
              <a:t> Meteorology, Climate and Environmental Systems, and Atmospheric Chemistry and Physics</a:t>
            </a:r>
            <a:r>
              <a:rPr kumimoji="0" lang="en-US" sz="1800" b="0" i="0" u="none" strike="noStrike" cap="none" normalizeH="0" baseline="0" dirty="0" smtClean="0">
                <a:ln>
                  <a:noFill/>
                </a:ln>
                <a:solidFill>
                  <a:srgbClr val="000000"/>
                </a:solidFill>
                <a:effectLst/>
                <a:latin typeface="Arial" pitchFamily="34" charset="0"/>
                <a:cs typeface="Arial" pitchFamily="34" charset="0"/>
              </a:rPr>
              <a:t>.</a:t>
            </a:r>
            <a:r>
              <a:rPr kumimoji="0" lang="en-US" sz="1800" b="0" i="0" u="none" strike="noStrike" cap="none" normalizeH="0" baseline="0" dirty="0" smtClean="0">
                <a:ln>
                  <a:noFill/>
                </a:ln>
                <a:solidFill>
                  <a:srgbClr val="000000"/>
                </a:solidFill>
                <a:effectLst/>
                <a:latin typeface="Arial" pitchFamily="34" charset="0"/>
                <a:cs typeface="Arial" pitchFamily="34" charset="0"/>
              </a:rPr>
              <a:t> </a:t>
            </a:r>
          </a:p>
          <a:p>
            <a:pPr marL="0" marR="0" lvl="0" indent="0" algn="just" defTabSz="914400" rtl="0" eaLnBrk="1" fontAlgn="base" latinLnBrk="0" hangingPunct="1">
              <a:lnSpc>
                <a:spcPct val="100000"/>
              </a:lnSpc>
              <a:spcBef>
                <a:spcPct val="0"/>
              </a:spcBef>
              <a:spcAft>
                <a:spcPts val="1400"/>
              </a:spcAft>
              <a:buClrTx/>
              <a:buSzTx/>
              <a:buFontTx/>
              <a:buNone/>
              <a:tabLst/>
            </a:pPr>
            <a:r>
              <a:rPr kumimoji="0" lang="en-US" sz="1800" b="0" i="0" u="none" strike="noStrike" cap="none" normalizeH="0" baseline="0" dirty="0" smtClean="0">
                <a:ln>
                  <a:noFill/>
                </a:ln>
                <a:solidFill>
                  <a:srgbClr val="000000"/>
                </a:solidFill>
                <a:effectLst/>
                <a:latin typeface="Arial" pitchFamily="34" charset="0"/>
                <a:cs typeface="Arial" pitchFamily="34" charset="0"/>
              </a:rPr>
              <a:t>Faculty are funded externally by a variety of agencies such as the National Science Foundation (NSF), the National Aeronautics and Space Administration (NASA), the Environmental Protection Agency (EPA), the National Oceanic and Atmospheric Administration (NOAA), the</a:t>
            </a:r>
            <a:r>
              <a:rPr kumimoji="0" lang="en-US" sz="1800" b="0" i="0" u="none" strike="noStrike" cap="none" normalizeH="0" baseline="0" dirty="0" smtClean="0">
                <a:ln>
                  <a:noFill/>
                </a:ln>
                <a:solidFill>
                  <a:srgbClr val="000000"/>
                </a:solidFill>
                <a:effectLst/>
                <a:latin typeface="Arial" pitchFamily="34" charset="0"/>
                <a:cs typeface="Arial" pitchFamily="34" charset="0"/>
              </a:rPr>
              <a:t> Department </a:t>
            </a:r>
            <a:r>
              <a:rPr kumimoji="0" lang="en-US" sz="1800" b="0" i="0" u="none" strike="noStrike" cap="none" normalizeH="0" baseline="0" dirty="0" smtClean="0">
                <a:ln>
                  <a:noFill/>
                </a:ln>
                <a:solidFill>
                  <a:srgbClr val="000000"/>
                </a:solidFill>
                <a:effectLst/>
                <a:latin typeface="Arial" pitchFamily="34" charset="0"/>
                <a:cs typeface="Arial" pitchFamily="34" charset="0"/>
              </a:rPr>
              <a:t>of Energy (DOE), the Air Force Office for Scientific Research (AFOSR) and the Electric Power Research Institute (EPRI). The DAES has been particularly successful at mobilizing funds to support collaborations with the National Weather Service through the CSTAR program.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Line 40"/>
          <p:cNvSpPr>
            <a:spLocks noChangeShapeType="1"/>
          </p:cNvSpPr>
          <p:nvPr/>
        </p:nvSpPr>
        <p:spPr bwMode="auto">
          <a:xfrm flipH="1">
            <a:off x="7772400" y="15773400"/>
            <a:ext cx="2771775" cy="685800"/>
          </a:xfrm>
          <a:prstGeom prst="line">
            <a:avLst/>
          </a:prstGeom>
          <a:noFill/>
          <a:ln w="28575">
            <a:solidFill>
              <a:schemeClr val="tx1"/>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28" name="Text Box 41"/>
          <p:cNvSpPr txBox="1">
            <a:spLocks noChangeArrowheads="1"/>
          </p:cNvSpPr>
          <p:nvPr/>
        </p:nvSpPr>
        <p:spPr bwMode="auto">
          <a:xfrm>
            <a:off x="9886952" y="17030701"/>
            <a:ext cx="3736975" cy="800100"/>
          </a:xfrm>
          <a:prstGeom prst="rect">
            <a:avLst/>
          </a:prstGeom>
          <a:solidFill>
            <a:srgbClr val="FFFFFF"/>
          </a:solidFill>
          <a:ln w="9525"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University at Albany </a:t>
            </a:r>
            <a:br>
              <a:rPr kumimoji="0" lang="en-US" sz="1400" b="1" i="0" u="none" strike="noStrike" cap="none" normalizeH="0" baseline="0" smtClean="0">
                <a:ln>
                  <a:noFill/>
                </a:ln>
                <a:solidFill>
                  <a:srgbClr val="000000"/>
                </a:solidFill>
                <a:effectLst/>
                <a:latin typeface="Arial" pitchFamily="34" charset="0"/>
                <a:cs typeface="Arial" pitchFamily="34" charset="0"/>
              </a:rPr>
            </a:br>
            <a:r>
              <a:rPr kumimoji="0" lang="en-US" sz="1400" b="1" i="0" u="none" strike="noStrike" cap="none" normalizeH="0" baseline="0" smtClean="0">
                <a:ln>
                  <a:noFill/>
                </a:ln>
                <a:solidFill>
                  <a:srgbClr val="000000"/>
                </a:solidFill>
                <a:effectLst/>
                <a:latin typeface="Arial" pitchFamily="34" charset="0"/>
                <a:cs typeface="Arial" pitchFamily="34" charset="0"/>
              </a:rPr>
              <a:t>Academic Podium near </a:t>
            </a:r>
            <a:br>
              <a:rPr kumimoji="0" lang="en-US" sz="1400" b="1" i="0" u="none" strike="noStrike" cap="none" normalizeH="0" baseline="0" smtClean="0">
                <a:ln>
                  <a:noFill/>
                </a:ln>
                <a:solidFill>
                  <a:srgbClr val="000000"/>
                </a:solidFill>
                <a:effectLst/>
                <a:latin typeface="Arial" pitchFamily="34" charset="0"/>
                <a:cs typeface="Arial" pitchFamily="34" charset="0"/>
              </a:rPr>
            </a:br>
            <a:r>
              <a:rPr kumimoji="0" lang="en-US" sz="1400" b="1" i="0" u="none" strike="noStrike" cap="none" normalizeH="0" baseline="0" smtClean="0">
                <a:ln>
                  <a:noFill/>
                </a:ln>
                <a:solidFill>
                  <a:srgbClr val="000000"/>
                </a:solidFill>
                <a:effectLst/>
                <a:latin typeface="Arial" pitchFamily="34" charset="0"/>
                <a:cs typeface="Arial" pitchFamily="34" charset="0"/>
              </a:rPr>
              <a:t>the Earth Science Building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Text Box 42"/>
          <p:cNvSpPr txBox="1">
            <a:spLocks noChangeArrowheads="1"/>
          </p:cNvSpPr>
          <p:nvPr/>
        </p:nvSpPr>
        <p:spPr bwMode="auto">
          <a:xfrm>
            <a:off x="1154113" y="17030701"/>
            <a:ext cx="3802062" cy="800100"/>
          </a:xfrm>
          <a:prstGeom prst="rect">
            <a:avLst/>
          </a:prstGeom>
          <a:solidFill>
            <a:srgbClr val="FFFFFF"/>
          </a:solidFill>
          <a:ln w="9525"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Arial" pitchFamily="34" charset="0"/>
              </a:rPr>
              <a:t/>
            </a:r>
            <a:br>
              <a:rPr kumimoji="0" lang="en-US" sz="1200" b="0" i="0" u="none" strike="noStrike" cap="none" normalizeH="0" baseline="0" smtClean="0">
                <a:ln>
                  <a:noFill/>
                </a:ln>
                <a:solidFill>
                  <a:srgbClr val="000000"/>
                </a:solidFill>
                <a:effectLst/>
                <a:latin typeface="Arial" pitchFamily="34" charset="0"/>
                <a:cs typeface="Arial" pitchFamily="34" charset="0"/>
              </a:rPr>
            </a:br>
            <a:r>
              <a:rPr kumimoji="0" lang="en-US" sz="1400" b="1" i="0" u="none" strike="noStrike" cap="none" normalizeH="0" baseline="0" smtClean="0">
                <a:ln>
                  <a:noFill/>
                </a:ln>
                <a:solidFill>
                  <a:srgbClr val="000000"/>
                </a:solidFill>
                <a:effectLst/>
                <a:latin typeface="Arial" pitchFamily="34" charset="0"/>
                <a:cs typeface="Arial" pitchFamily="34" charset="0"/>
              </a:rPr>
              <a:t>Atmospheric Sciences Research Center </a:t>
            </a:r>
            <a:br>
              <a:rPr kumimoji="0" lang="en-US" sz="1400" b="1" i="0" u="none" strike="noStrike" cap="none" normalizeH="0" baseline="0" smtClean="0">
                <a:ln>
                  <a:noFill/>
                </a:ln>
                <a:solidFill>
                  <a:srgbClr val="000000"/>
                </a:solidFill>
                <a:effectLst/>
                <a:latin typeface="Arial" pitchFamily="34" charset="0"/>
                <a:cs typeface="Arial" pitchFamily="34" charset="0"/>
              </a:rPr>
            </a:br>
            <a:r>
              <a:rPr kumimoji="0" lang="en-US" sz="1400" b="1" i="0" u="none" strike="noStrike" cap="none" normalizeH="0" baseline="0" smtClean="0">
                <a:ln>
                  <a:noFill/>
                </a:ln>
                <a:solidFill>
                  <a:srgbClr val="000000"/>
                </a:solidFill>
                <a:effectLst/>
                <a:latin typeface="Arial" pitchFamily="34" charset="0"/>
                <a:cs typeface="Arial" pitchFamily="34" charset="0"/>
              </a:rPr>
              <a:t>(ASRC)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Text Box 43"/>
          <p:cNvSpPr txBox="1">
            <a:spLocks noChangeArrowheads="1"/>
          </p:cNvSpPr>
          <p:nvPr/>
        </p:nvSpPr>
        <p:spPr bwMode="auto">
          <a:xfrm>
            <a:off x="5522913" y="17591088"/>
            <a:ext cx="3771900" cy="342900"/>
          </a:xfrm>
          <a:prstGeom prst="rect">
            <a:avLst/>
          </a:prstGeom>
          <a:solidFill>
            <a:srgbClr val="FFFFFF"/>
          </a:solidFill>
          <a:ln w="9525" algn="in">
            <a:solidFill>
              <a:srgbClr val="000000"/>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Arial" pitchFamily="34" charset="0"/>
                <a:cs typeface="Arial" pitchFamily="34" charset="0"/>
              </a:rPr>
              <a:t>Map of UAlbany and ASRC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4140" name="Picture 44" descr="Niagara Falls"/>
          <p:cNvPicPr>
            <a:picLocks noChangeAspect="1" noChangeArrowheads="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099175" y="18405475"/>
            <a:ext cx="2286000" cy="1463675"/>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pic>
        <p:nvPicPr>
          <p:cNvPr id="4141" name="Picture 45" descr="Gore Mtn"/>
          <p:cNvPicPr>
            <a:picLocks noChangeAspect="1" noChangeArrowheads="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585575" y="18405475"/>
            <a:ext cx="1943100" cy="1457325"/>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pic>
        <p:nvPicPr>
          <p:cNvPr id="4142" name="Picture 46" descr="Empire-State%20Plaza%201"/>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842375" y="18405475"/>
            <a:ext cx="2286000" cy="1428750"/>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pic>
        <p:nvPicPr>
          <p:cNvPr id="4143" name="Picture 47" descr="adirondacks"/>
          <p:cNvPicPr>
            <a:picLocks noChangeAspect="1" noChangeArrowheads="1"/>
          </p:cNvPicPr>
          <p:nvPr/>
        </p:nvPicPr>
        <p:blipFill>
          <a:blip r:embed="rId8"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84277" y="18405475"/>
            <a:ext cx="2143125" cy="1460500"/>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sp>
        <p:nvSpPr>
          <p:cNvPr id="31" name="WordArt 48"/>
          <p:cNvSpPr>
            <a:spLocks noChangeArrowheads="1" noChangeShapeType="1" noTextEdit="1"/>
          </p:cNvSpPr>
          <p:nvPr/>
        </p:nvSpPr>
        <p:spPr bwMode="auto">
          <a:xfrm>
            <a:off x="1755775" y="609600"/>
            <a:ext cx="11544300" cy="993775"/>
          </a:xfrm>
          <a:prstGeom prst="rect">
            <a:avLst/>
          </a:prstGeom>
        </p:spPr>
        <p:txBody>
          <a:bodyPr wrap="none" fromWordArt="1">
            <a:prstTxWarp prst="textPlain">
              <a:avLst>
                <a:gd name="adj" fmla="val 50000"/>
              </a:avLst>
            </a:prstTxWarp>
          </a:bodyPr>
          <a:lstStyle/>
          <a:p>
            <a:pPr algn="ctr" rtl="0">
              <a:buNone/>
            </a:pPr>
            <a:r>
              <a:rPr lang="en-US" sz="3600" kern="10" spc="0" smtClean="0">
                <a:ln w="6350" algn="ctr">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rPr>
              <a:t>UNIVERSITY AT ALBANY</a:t>
            </a:r>
            <a:endParaRPr lang="en-US" sz="3600" kern="10" spc="0">
              <a:ln w="6350" algn="ctr">
                <a:solidFill>
                  <a:srgbClr val="FFCC00"/>
                </a:solidFill>
                <a:round/>
                <a:headEnd/>
                <a:tailEnd/>
              </a:ln>
              <a:solidFill>
                <a:srgbClr val="660066"/>
              </a:solidFill>
              <a:effectLst>
                <a:outerShdw dist="45791" dir="2021404" algn="ctr" rotWithShape="0">
                  <a:srgbClr val="B2B2B2">
                    <a:alpha val="80000"/>
                  </a:srgbClr>
                </a:outerShdw>
              </a:effectLst>
              <a:latin typeface="Times New Roman"/>
              <a:cs typeface="Times New Roman"/>
            </a:endParaRPr>
          </a:p>
        </p:txBody>
      </p:sp>
      <p:pic>
        <p:nvPicPr>
          <p:cNvPr id="4145" name="Picture 49" descr="cestmasrc_small"/>
          <p:cNvPicPr>
            <a:picLocks noChangeAspect="1" noChangeArrowheads="1"/>
          </p:cNvPicPr>
          <p:nvPr/>
        </p:nvPicPr>
        <p:blipFill>
          <a:blip r:embed="rId9">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84275" y="14485939"/>
            <a:ext cx="3771900" cy="2466975"/>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sp>
        <p:nvSpPr>
          <p:cNvPr id="4096" name="Line 50"/>
          <p:cNvSpPr>
            <a:spLocks noChangeShapeType="1"/>
          </p:cNvSpPr>
          <p:nvPr/>
        </p:nvSpPr>
        <p:spPr bwMode="auto">
          <a:xfrm flipV="1">
            <a:off x="3048000" y="15925800"/>
            <a:ext cx="4000500" cy="600075"/>
          </a:xfrm>
          <a:prstGeom prst="line">
            <a:avLst/>
          </a:prstGeom>
          <a:noFill/>
          <a:ln w="28575">
            <a:solidFill>
              <a:srgbClr val="000000"/>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pic>
        <p:nvPicPr>
          <p:cNvPr id="4147" name="Picture 51" descr="podiumpanorama"/>
          <p:cNvPicPr>
            <a:picLocks noChangeAspect="1" noChangeArrowheads="1"/>
          </p:cNvPicPr>
          <p:nvPr/>
        </p:nvPicPr>
        <p:blipFill>
          <a:blip r:embed="rId10">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955677" y="4489450"/>
            <a:ext cx="4772025" cy="1908175"/>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pic>
        <p:nvPicPr>
          <p:cNvPr id="4148" name="Picture 52" descr="finder_map_small[1]"/>
          <p:cNvPicPr>
            <a:picLocks noChangeAspect="1" noChangeArrowheads="1"/>
          </p:cNvPicPr>
          <p:nvPr/>
        </p:nvPicPr>
        <p:blipFill>
          <a:blip r:embed="rId11">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1356975" y="4489450"/>
            <a:ext cx="2400300" cy="1882775"/>
          </a:xfrm>
          <a:prstGeom prst="rect">
            <a:avLst/>
          </a:prstGeom>
          <a:noFill/>
          <a:ln w="9525" algn="in">
            <a:solidFill>
              <a:srgbClr val="000000"/>
            </a:solidFill>
            <a:miter lim="800000"/>
            <a:headEnd/>
            <a:tailEn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pic>
      <p:sp>
        <p:nvSpPr>
          <p:cNvPr id="4097" name="Text Box 53"/>
          <p:cNvSpPr txBox="1">
            <a:spLocks noChangeArrowheads="1"/>
          </p:cNvSpPr>
          <p:nvPr/>
        </p:nvSpPr>
        <p:spPr bwMode="auto">
          <a:xfrm>
            <a:off x="5870575" y="4460875"/>
            <a:ext cx="5372100" cy="1885950"/>
          </a:xfrm>
          <a:prstGeom prst="rect">
            <a:avLst/>
          </a:prstGeom>
          <a:solidFill>
            <a:srgbClr val="660066"/>
          </a:solidFill>
          <a:ln w="9525" algn="in">
            <a:solidFill>
              <a:srgbClr val="FFFFFF"/>
            </a:solidFill>
            <a:miter lim="800000"/>
            <a:headEnd/>
            <a:tailEnd/>
          </a:ln>
          <a:effectLst/>
          <a:extLs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400"/>
              </a:spcAft>
              <a:buClrTx/>
              <a:buSzTx/>
              <a:buFontTx/>
              <a:buNone/>
              <a:tabLst/>
            </a:pPr>
            <a:r>
              <a:rPr kumimoji="0" lang="en-US" sz="1600" b="1" i="0" u="none" strike="noStrike" cap="none" normalizeH="0" baseline="0" smtClean="0">
                <a:ln>
                  <a:noFill/>
                </a:ln>
                <a:solidFill>
                  <a:srgbClr val="000000"/>
                </a:solidFill>
                <a:effectLst/>
                <a:latin typeface="Arial" pitchFamily="34" charset="0"/>
                <a:cs typeface="Arial" pitchFamily="34" charset="0"/>
              </a:rPr>
              <a:t/>
            </a:r>
            <a:br>
              <a:rPr kumimoji="0" lang="en-US" sz="1600" b="1" i="0" u="none" strike="noStrike" cap="none" normalizeH="0" baseline="0" smtClean="0">
                <a:ln>
                  <a:noFill/>
                </a:ln>
                <a:solidFill>
                  <a:srgbClr val="000000"/>
                </a:solidFill>
                <a:effectLst/>
                <a:latin typeface="Arial" pitchFamily="34" charset="0"/>
                <a:cs typeface="Arial" pitchFamily="34" charset="0"/>
              </a:rPr>
            </a:br>
            <a:r>
              <a:rPr kumimoji="0" lang="en-US" sz="1600" b="1" i="0" u="none" strike="noStrike" cap="none" normalizeH="0" baseline="0" smtClean="0">
                <a:ln>
                  <a:noFill/>
                </a:ln>
                <a:solidFill>
                  <a:srgbClr val="FFFFFF"/>
                </a:solidFill>
                <a:effectLst/>
                <a:latin typeface="Arial" pitchFamily="34" charset="0"/>
                <a:cs typeface="Arial" pitchFamily="34" charset="0"/>
              </a:rPr>
              <a:t>The University at Albany is an internationally </a:t>
            </a:r>
            <a:br>
              <a:rPr kumimoji="0" lang="en-US" sz="1600" b="1" i="0" u="none" strike="noStrike" cap="none" normalizeH="0" baseline="0" smtClean="0">
                <a:ln>
                  <a:noFill/>
                </a:ln>
                <a:solidFill>
                  <a:srgbClr val="FFFFFF"/>
                </a:solidFill>
                <a:effectLst/>
                <a:latin typeface="Arial" pitchFamily="34" charset="0"/>
                <a:cs typeface="Arial" pitchFamily="34" charset="0"/>
              </a:rPr>
            </a:br>
            <a:r>
              <a:rPr kumimoji="0" lang="en-US" sz="1600" b="1" i="0" u="none" strike="noStrike" cap="none" normalizeH="0" baseline="0" smtClean="0">
                <a:ln>
                  <a:noFill/>
                </a:ln>
                <a:solidFill>
                  <a:srgbClr val="FFFFFF"/>
                </a:solidFill>
                <a:effectLst/>
                <a:latin typeface="Arial" pitchFamily="34" charset="0"/>
                <a:cs typeface="Arial" pitchFamily="34" charset="0"/>
              </a:rPr>
              <a:t>recognized public research institution located in the state capital of New York.</a:t>
            </a:r>
            <a:r>
              <a:rPr kumimoji="0" lang="en-US" sz="1600" b="0" i="0" u="none" strike="noStrike" cap="none" normalizeH="0" baseline="0" smtClean="0">
                <a:ln>
                  <a:noFill/>
                </a:ln>
                <a:solidFill>
                  <a:srgbClr val="FFFFFF"/>
                </a:solidFill>
                <a:effectLst/>
                <a:latin typeface="Arial" pitchFamily="34" charset="0"/>
                <a:cs typeface="Arial" pitchFamily="34" charset="0"/>
              </a:rPr>
              <a:t> </a:t>
            </a:r>
            <a:br>
              <a:rPr kumimoji="0" lang="en-US" sz="1600" b="0" i="0" u="none" strike="noStrike" cap="none" normalizeH="0" baseline="0" smtClean="0">
                <a:ln>
                  <a:noFill/>
                </a:ln>
                <a:solidFill>
                  <a:srgbClr val="FFFFFF"/>
                </a:solidFill>
                <a:effectLst/>
                <a:latin typeface="Arial" pitchFamily="34" charset="0"/>
                <a:cs typeface="Arial" pitchFamily="34" charset="0"/>
              </a:rPr>
            </a:br>
            <a:r>
              <a:rPr kumimoji="0" lang="en-US" sz="1600" b="0" i="0" u="none" strike="noStrike" cap="none" normalizeH="0" baseline="0" smtClean="0">
                <a:ln>
                  <a:noFill/>
                </a:ln>
                <a:solidFill>
                  <a:srgbClr val="FFFFFF"/>
                </a:solidFill>
                <a:effectLst/>
                <a:latin typeface="Arial" pitchFamily="34" charset="0"/>
                <a:cs typeface="Arial" pitchFamily="34" charset="0"/>
              </a:rPr>
              <a:t>Established in 1844 and designated a university in 1962, UAlbany puts the world within reach for nearly 18,000 </a:t>
            </a:r>
            <a:br>
              <a:rPr kumimoji="0" lang="en-US" sz="1600" b="0" i="0" u="none" strike="noStrike" cap="none" normalizeH="0" baseline="0" smtClean="0">
                <a:ln>
                  <a:noFill/>
                </a:ln>
                <a:solidFill>
                  <a:srgbClr val="FFFFFF"/>
                </a:solidFill>
                <a:effectLst/>
                <a:latin typeface="Arial" pitchFamily="34" charset="0"/>
                <a:cs typeface="Arial" pitchFamily="34" charset="0"/>
              </a:rPr>
            </a:br>
            <a:r>
              <a:rPr kumimoji="0" lang="en-US" sz="1600" b="0" i="0" u="none" strike="noStrike" cap="none" normalizeH="0" baseline="0" smtClean="0">
                <a:ln>
                  <a:noFill/>
                </a:ln>
                <a:solidFill>
                  <a:srgbClr val="FFFFFF"/>
                </a:solidFill>
                <a:effectLst/>
                <a:latin typeface="Arial" pitchFamily="34" charset="0"/>
                <a:cs typeface="Arial" pitchFamily="34" charset="0"/>
              </a:rPr>
              <a:t>students at the </a:t>
            </a:r>
            <a:r>
              <a:rPr kumimoji="0" lang="en-US" sz="1600" b="0" i="0" u="sng" strike="noStrike" cap="none" normalizeH="0" baseline="0" smtClean="0">
                <a:ln>
                  <a:noFill/>
                </a:ln>
                <a:solidFill>
                  <a:srgbClr val="FFFFFF"/>
                </a:solidFill>
                <a:effectLst/>
                <a:latin typeface="Arial" pitchFamily="34" charset="0"/>
                <a:cs typeface="Arial" pitchFamily="34" charset="0"/>
              </a:rPr>
              <a:t>graduate</a:t>
            </a:r>
            <a:r>
              <a:rPr kumimoji="0" lang="en-US" sz="1600" b="0" i="0" u="none" strike="noStrike" cap="none" normalizeH="0" baseline="0" smtClean="0">
                <a:ln>
                  <a:noFill/>
                </a:ln>
                <a:solidFill>
                  <a:srgbClr val="FFFFFF"/>
                </a:solidFill>
                <a:effectLst/>
                <a:latin typeface="Arial" pitchFamily="34" charset="0"/>
                <a:cs typeface="Arial" pitchFamily="34" charset="0"/>
              </a:rPr>
              <a:t> and </a:t>
            </a:r>
            <a:r>
              <a:rPr kumimoji="0" lang="en-US" sz="1600" b="0" i="0" u="sng" strike="noStrike" cap="none" normalizeH="0" baseline="0" smtClean="0">
                <a:ln>
                  <a:noFill/>
                </a:ln>
                <a:solidFill>
                  <a:srgbClr val="FFFFFF"/>
                </a:solidFill>
                <a:effectLst/>
                <a:latin typeface="Arial" pitchFamily="34" charset="0"/>
                <a:cs typeface="Arial" pitchFamily="34" charset="0"/>
              </a:rPr>
              <a:t>undergraduate</a:t>
            </a:r>
            <a:r>
              <a:rPr kumimoji="0" lang="en-US" sz="1600" b="0" i="0" u="none" strike="noStrike" cap="none" normalizeH="0" baseline="0" smtClean="0">
                <a:ln>
                  <a:noFill/>
                </a:ln>
                <a:solidFill>
                  <a:srgbClr val="FFFFFF"/>
                </a:solidFill>
                <a:effectLst/>
                <a:latin typeface="Arial" pitchFamily="34" charset="0"/>
                <a:cs typeface="Arial" pitchFamily="34" charset="0"/>
              </a:rPr>
              <a:t> levels.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32" name="Picture 31" descr="Screen shot 2012-12-12 at 6.31.31 PM.png"/>
          <p:cNvPicPr>
            <a:picLocks noChangeAspect="1"/>
          </p:cNvPicPr>
          <p:nvPr/>
        </p:nvPicPr>
        <p:blipFill>
          <a:blip r:embed="rId12"/>
          <a:srcRect t="32007" b="18063"/>
          <a:stretch>
            <a:fillRect/>
          </a:stretch>
        </p:blipFill>
        <p:spPr>
          <a:xfrm>
            <a:off x="1219200" y="11049000"/>
            <a:ext cx="12268200" cy="29718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107798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461</TotalTime>
  <Words>2322</Words>
  <Application>Microsoft Macintosh PowerPoint</Application>
  <PresentationFormat>Custom</PresentationFormat>
  <Paragraphs>117</Paragraphs>
  <Slides>4</Slides>
  <Notes>0</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4</vt:i4>
      </vt:variant>
    </vt:vector>
  </HeadingPairs>
  <TitlesOfParts>
    <vt:vector size="6" baseType="lpstr">
      <vt:lpstr>Office Theme</vt:lpstr>
      <vt:lpstr>Slide</vt:lpstr>
      <vt:lpstr>Slide 1</vt:lpstr>
      <vt:lpstr>Slide 2</vt:lpstr>
      <vt:lpstr>Slide 3</vt:lpstr>
      <vt:lpstr>Slide 4</vt:lpstr>
    </vt:vector>
  </TitlesOfParts>
  <Company>University at Albany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A. Lazear</dc:creator>
  <cp:lastModifiedBy>Ross A. Lazear</cp:lastModifiedBy>
  <cp:revision>7</cp:revision>
  <dcterms:created xsi:type="dcterms:W3CDTF">2012-12-12T19:31:38Z</dcterms:created>
  <dcterms:modified xsi:type="dcterms:W3CDTF">2012-12-12T23:43:05Z</dcterms:modified>
</cp:coreProperties>
</file>