
<file path=[Content_Types].xml><?xml version="1.0" encoding="utf-8"?>
<Types xmlns="http://schemas.openxmlformats.org/package/2006/content-types">
  <Default Extension="xml" ContentType="application/xml"/>
  <Default Extension="jpeg" ContentType="image/jpeg"/>
  <Default Extension="sldx" ContentType="application/vnd.openxmlformats-officedocument.presentationml.slide"/>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Lst>
  <p:sldSz cx="14630400" cy="25603200"/>
  <p:notesSz cx="6858000" cy="9144000"/>
  <p:defaultTextStyle>
    <a:defPPr>
      <a:defRPr lang="en-US"/>
    </a:defPPr>
    <a:lvl1pPr marL="0" algn="l" defTabSz="2298984" rtl="0" eaLnBrk="1" latinLnBrk="0" hangingPunct="1">
      <a:defRPr sz="4500" kern="1200">
        <a:solidFill>
          <a:schemeClr val="tx1"/>
        </a:solidFill>
        <a:latin typeface="+mn-lt"/>
        <a:ea typeface="+mn-ea"/>
        <a:cs typeface="+mn-cs"/>
      </a:defRPr>
    </a:lvl1pPr>
    <a:lvl2pPr marL="1149492" algn="l" defTabSz="2298984" rtl="0" eaLnBrk="1" latinLnBrk="0" hangingPunct="1">
      <a:defRPr sz="4500" kern="1200">
        <a:solidFill>
          <a:schemeClr val="tx1"/>
        </a:solidFill>
        <a:latin typeface="+mn-lt"/>
        <a:ea typeface="+mn-ea"/>
        <a:cs typeface="+mn-cs"/>
      </a:defRPr>
    </a:lvl2pPr>
    <a:lvl3pPr marL="2298984" algn="l" defTabSz="2298984" rtl="0" eaLnBrk="1" latinLnBrk="0" hangingPunct="1">
      <a:defRPr sz="4500" kern="1200">
        <a:solidFill>
          <a:schemeClr val="tx1"/>
        </a:solidFill>
        <a:latin typeface="+mn-lt"/>
        <a:ea typeface="+mn-ea"/>
        <a:cs typeface="+mn-cs"/>
      </a:defRPr>
    </a:lvl3pPr>
    <a:lvl4pPr marL="3448477" algn="l" defTabSz="2298984" rtl="0" eaLnBrk="1" latinLnBrk="0" hangingPunct="1">
      <a:defRPr sz="4500" kern="1200">
        <a:solidFill>
          <a:schemeClr val="tx1"/>
        </a:solidFill>
        <a:latin typeface="+mn-lt"/>
        <a:ea typeface="+mn-ea"/>
        <a:cs typeface="+mn-cs"/>
      </a:defRPr>
    </a:lvl4pPr>
    <a:lvl5pPr marL="4597969" algn="l" defTabSz="2298984" rtl="0" eaLnBrk="1" latinLnBrk="0" hangingPunct="1">
      <a:defRPr sz="4500" kern="1200">
        <a:solidFill>
          <a:schemeClr val="tx1"/>
        </a:solidFill>
        <a:latin typeface="+mn-lt"/>
        <a:ea typeface="+mn-ea"/>
        <a:cs typeface="+mn-cs"/>
      </a:defRPr>
    </a:lvl5pPr>
    <a:lvl6pPr marL="5747461" algn="l" defTabSz="2298984" rtl="0" eaLnBrk="1" latinLnBrk="0" hangingPunct="1">
      <a:defRPr sz="4500" kern="1200">
        <a:solidFill>
          <a:schemeClr val="tx1"/>
        </a:solidFill>
        <a:latin typeface="+mn-lt"/>
        <a:ea typeface="+mn-ea"/>
        <a:cs typeface="+mn-cs"/>
      </a:defRPr>
    </a:lvl6pPr>
    <a:lvl7pPr marL="6896953" algn="l" defTabSz="2298984" rtl="0" eaLnBrk="1" latinLnBrk="0" hangingPunct="1">
      <a:defRPr sz="4500" kern="1200">
        <a:solidFill>
          <a:schemeClr val="tx1"/>
        </a:solidFill>
        <a:latin typeface="+mn-lt"/>
        <a:ea typeface="+mn-ea"/>
        <a:cs typeface="+mn-cs"/>
      </a:defRPr>
    </a:lvl7pPr>
    <a:lvl8pPr marL="8046446" algn="l" defTabSz="2298984" rtl="0" eaLnBrk="1" latinLnBrk="0" hangingPunct="1">
      <a:defRPr sz="4500" kern="1200">
        <a:solidFill>
          <a:schemeClr val="tx1"/>
        </a:solidFill>
        <a:latin typeface="+mn-lt"/>
        <a:ea typeface="+mn-ea"/>
        <a:cs typeface="+mn-cs"/>
      </a:defRPr>
    </a:lvl8pPr>
    <a:lvl9pPr marL="9195938" algn="l" defTabSz="2298984" rtl="0" eaLnBrk="1" latinLnBrk="0" hangingPunct="1">
      <a:defRPr sz="45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660A66"/>
    <a:srgbClr val="FFFAA2"/>
    <a:srgbClr val="FC0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13" autoAdjust="0"/>
    <p:restoredTop sz="94660"/>
  </p:normalViewPr>
  <p:slideViewPr>
    <p:cSldViewPr>
      <p:cViewPr>
        <p:scale>
          <a:sx n="150" d="100"/>
          <a:sy n="150" d="100"/>
        </p:scale>
        <p:origin x="776" y="7800"/>
      </p:cViewPr>
      <p:guideLst>
        <p:guide orient="horz" pos="8064"/>
        <p:guide pos="460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printerSettings" Target="printerSettings/printerSettings1.bin"/><Relationship Id="rId7" Type="http://schemas.openxmlformats.org/officeDocument/2006/relationships/presProps" Target="presProps.xml"/><Relationship Id="rId8" Type="http://schemas.openxmlformats.org/officeDocument/2006/relationships/viewProps" Target="viewProps.xml"/><Relationship Id="rId9" Type="http://schemas.openxmlformats.org/officeDocument/2006/relationships/theme" Target="theme/theme1.xml"/><Relationship Id="rId1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7953589"/>
            <a:ext cx="12435840" cy="5488093"/>
          </a:xfrm>
        </p:spPr>
        <p:txBody>
          <a:bodyPr/>
          <a:lstStyle/>
          <a:p>
            <a:r>
              <a:rPr lang="en-US" smtClean="0"/>
              <a:t>Click to edit Master title style</a:t>
            </a:r>
            <a:endParaRPr lang="en-US"/>
          </a:p>
        </p:txBody>
      </p:sp>
      <p:sp>
        <p:nvSpPr>
          <p:cNvPr id="3" name="Subtitle 2"/>
          <p:cNvSpPr>
            <a:spLocks noGrp="1"/>
          </p:cNvSpPr>
          <p:nvPr>
            <p:ph type="subTitle" idx="1"/>
          </p:nvPr>
        </p:nvSpPr>
        <p:spPr>
          <a:xfrm>
            <a:off x="2194560" y="14508480"/>
            <a:ext cx="10241280" cy="6543040"/>
          </a:xfrm>
        </p:spPr>
        <p:txBody>
          <a:bodyPr/>
          <a:lstStyle>
            <a:lvl1pPr marL="0" indent="0" algn="ctr">
              <a:buNone/>
              <a:defRPr>
                <a:solidFill>
                  <a:schemeClr val="tx1">
                    <a:tint val="75000"/>
                  </a:schemeClr>
                </a:solidFill>
              </a:defRPr>
            </a:lvl1pPr>
            <a:lvl2pPr marL="1149492" indent="0" algn="ctr">
              <a:buNone/>
              <a:defRPr>
                <a:solidFill>
                  <a:schemeClr val="tx1">
                    <a:tint val="75000"/>
                  </a:schemeClr>
                </a:solidFill>
              </a:defRPr>
            </a:lvl2pPr>
            <a:lvl3pPr marL="2298984" indent="0" algn="ctr">
              <a:buNone/>
              <a:defRPr>
                <a:solidFill>
                  <a:schemeClr val="tx1">
                    <a:tint val="75000"/>
                  </a:schemeClr>
                </a:solidFill>
              </a:defRPr>
            </a:lvl3pPr>
            <a:lvl4pPr marL="3448477" indent="0" algn="ctr">
              <a:buNone/>
              <a:defRPr>
                <a:solidFill>
                  <a:schemeClr val="tx1">
                    <a:tint val="75000"/>
                  </a:schemeClr>
                </a:solidFill>
              </a:defRPr>
            </a:lvl4pPr>
            <a:lvl5pPr marL="4597969" indent="0" algn="ctr">
              <a:buNone/>
              <a:defRPr>
                <a:solidFill>
                  <a:schemeClr val="tx1">
                    <a:tint val="75000"/>
                  </a:schemeClr>
                </a:solidFill>
              </a:defRPr>
            </a:lvl5pPr>
            <a:lvl6pPr marL="5747461" indent="0" algn="ctr">
              <a:buNone/>
              <a:defRPr>
                <a:solidFill>
                  <a:schemeClr val="tx1">
                    <a:tint val="75000"/>
                  </a:schemeClr>
                </a:solidFill>
              </a:defRPr>
            </a:lvl6pPr>
            <a:lvl7pPr marL="6896953" indent="0" algn="ctr">
              <a:buNone/>
              <a:defRPr>
                <a:solidFill>
                  <a:schemeClr val="tx1">
                    <a:tint val="75000"/>
                  </a:schemeClr>
                </a:solidFill>
              </a:defRPr>
            </a:lvl7pPr>
            <a:lvl8pPr marL="8046446" indent="0" algn="ctr">
              <a:buNone/>
              <a:defRPr>
                <a:solidFill>
                  <a:schemeClr val="tx1">
                    <a:tint val="75000"/>
                  </a:schemeClr>
                </a:solidFill>
              </a:defRPr>
            </a:lvl8pPr>
            <a:lvl9pPr marL="919593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A0A3A84-C668-4FB0-975B-653C83E16A1B}" type="datetimeFigureOut">
              <a:rPr lang="en-US" smtClean="0"/>
              <a:pPr/>
              <a:t>12/12/14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251156-BFD3-4B55-9BCD-4F773D771514}" type="slidenum">
              <a:rPr lang="en-US" smtClean="0"/>
              <a:pPr/>
              <a:t>‹#›</a:t>
            </a:fld>
            <a:endParaRPr lang="en-US"/>
          </a:p>
        </p:txBody>
      </p:sp>
    </p:spTree>
    <p:extLst>
      <p:ext uri="{BB962C8B-B14F-4D97-AF65-F5344CB8AC3E}">
        <p14:creationId xmlns:p14="http://schemas.microsoft.com/office/powerpoint/2010/main" val="2891460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0A3A84-C668-4FB0-975B-653C83E16A1B}" type="datetimeFigureOut">
              <a:rPr lang="en-US" smtClean="0"/>
              <a:pPr/>
              <a:t>12/12/14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251156-BFD3-4B55-9BCD-4F773D771514}" type="slidenum">
              <a:rPr lang="en-US" smtClean="0"/>
              <a:pPr/>
              <a:t>‹#›</a:t>
            </a:fld>
            <a:endParaRPr lang="en-US"/>
          </a:p>
        </p:txBody>
      </p:sp>
    </p:spTree>
    <p:extLst>
      <p:ext uri="{BB962C8B-B14F-4D97-AF65-F5344CB8AC3E}">
        <p14:creationId xmlns:p14="http://schemas.microsoft.com/office/powerpoint/2010/main" val="484715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7040" y="1025317"/>
            <a:ext cx="3291840" cy="2184569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31520" y="1025317"/>
            <a:ext cx="9631680" cy="2184569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0A3A84-C668-4FB0-975B-653C83E16A1B}" type="datetimeFigureOut">
              <a:rPr lang="en-US" smtClean="0"/>
              <a:pPr/>
              <a:t>12/12/14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251156-BFD3-4B55-9BCD-4F773D771514}" type="slidenum">
              <a:rPr lang="en-US" smtClean="0"/>
              <a:pPr/>
              <a:t>‹#›</a:t>
            </a:fld>
            <a:endParaRPr lang="en-US"/>
          </a:p>
        </p:txBody>
      </p:sp>
    </p:spTree>
    <p:extLst>
      <p:ext uri="{BB962C8B-B14F-4D97-AF65-F5344CB8AC3E}">
        <p14:creationId xmlns:p14="http://schemas.microsoft.com/office/powerpoint/2010/main" val="245423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0A3A84-C668-4FB0-975B-653C83E16A1B}" type="datetimeFigureOut">
              <a:rPr lang="en-US" smtClean="0"/>
              <a:pPr/>
              <a:t>12/12/14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251156-BFD3-4B55-9BCD-4F773D771514}" type="slidenum">
              <a:rPr lang="en-US" smtClean="0"/>
              <a:pPr/>
              <a:t>‹#›</a:t>
            </a:fld>
            <a:endParaRPr lang="en-US"/>
          </a:p>
        </p:txBody>
      </p:sp>
    </p:spTree>
    <p:extLst>
      <p:ext uri="{BB962C8B-B14F-4D97-AF65-F5344CB8AC3E}">
        <p14:creationId xmlns:p14="http://schemas.microsoft.com/office/powerpoint/2010/main" val="314823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701" y="16452429"/>
            <a:ext cx="12435840" cy="5085080"/>
          </a:xfrm>
        </p:spPr>
        <p:txBody>
          <a:bodyPr anchor="t"/>
          <a:lstStyle>
            <a:lvl1pPr algn="l">
              <a:defRPr sz="10100" b="1" cap="all"/>
            </a:lvl1pPr>
          </a:lstStyle>
          <a:p>
            <a:r>
              <a:rPr lang="en-US" smtClean="0"/>
              <a:t>Click to edit Master title style</a:t>
            </a:r>
            <a:endParaRPr lang="en-US"/>
          </a:p>
        </p:txBody>
      </p:sp>
      <p:sp>
        <p:nvSpPr>
          <p:cNvPr id="3" name="Text Placeholder 2"/>
          <p:cNvSpPr>
            <a:spLocks noGrp="1"/>
          </p:cNvSpPr>
          <p:nvPr>
            <p:ph type="body" idx="1"/>
          </p:nvPr>
        </p:nvSpPr>
        <p:spPr>
          <a:xfrm>
            <a:off x="1155701" y="10851731"/>
            <a:ext cx="12435840" cy="5600698"/>
          </a:xfrm>
        </p:spPr>
        <p:txBody>
          <a:bodyPr anchor="b"/>
          <a:lstStyle>
            <a:lvl1pPr marL="0" indent="0">
              <a:buNone/>
              <a:defRPr sz="5000">
                <a:solidFill>
                  <a:schemeClr val="tx1">
                    <a:tint val="75000"/>
                  </a:schemeClr>
                </a:solidFill>
              </a:defRPr>
            </a:lvl1pPr>
            <a:lvl2pPr marL="1149492" indent="0">
              <a:buNone/>
              <a:defRPr sz="4500">
                <a:solidFill>
                  <a:schemeClr val="tx1">
                    <a:tint val="75000"/>
                  </a:schemeClr>
                </a:solidFill>
              </a:defRPr>
            </a:lvl2pPr>
            <a:lvl3pPr marL="2298984" indent="0">
              <a:buNone/>
              <a:defRPr sz="4000">
                <a:solidFill>
                  <a:schemeClr val="tx1">
                    <a:tint val="75000"/>
                  </a:schemeClr>
                </a:solidFill>
              </a:defRPr>
            </a:lvl3pPr>
            <a:lvl4pPr marL="3448477" indent="0">
              <a:buNone/>
              <a:defRPr sz="3500">
                <a:solidFill>
                  <a:schemeClr val="tx1">
                    <a:tint val="75000"/>
                  </a:schemeClr>
                </a:solidFill>
              </a:defRPr>
            </a:lvl4pPr>
            <a:lvl5pPr marL="4597969" indent="0">
              <a:buNone/>
              <a:defRPr sz="3500">
                <a:solidFill>
                  <a:schemeClr val="tx1">
                    <a:tint val="75000"/>
                  </a:schemeClr>
                </a:solidFill>
              </a:defRPr>
            </a:lvl5pPr>
            <a:lvl6pPr marL="5747461" indent="0">
              <a:buNone/>
              <a:defRPr sz="3500">
                <a:solidFill>
                  <a:schemeClr val="tx1">
                    <a:tint val="75000"/>
                  </a:schemeClr>
                </a:solidFill>
              </a:defRPr>
            </a:lvl6pPr>
            <a:lvl7pPr marL="6896953" indent="0">
              <a:buNone/>
              <a:defRPr sz="3500">
                <a:solidFill>
                  <a:schemeClr val="tx1">
                    <a:tint val="75000"/>
                  </a:schemeClr>
                </a:solidFill>
              </a:defRPr>
            </a:lvl7pPr>
            <a:lvl8pPr marL="8046446" indent="0">
              <a:buNone/>
              <a:defRPr sz="3500">
                <a:solidFill>
                  <a:schemeClr val="tx1">
                    <a:tint val="75000"/>
                  </a:schemeClr>
                </a:solidFill>
              </a:defRPr>
            </a:lvl8pPr>
            <a:lvl9pPr marL="9195938" indent="0">
              <a:buNone/>
              <a:defRPr sz="3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A0A3A84-C668-4FB0-975B-653C83E16A1B}" type="datetimeFigureOut">
              <a:rPr lang="en-US" smtClean="0"/>
              <a:pPr/>
              <a:t>12/12/14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251156-BFD3-4B55-9BCD-4F773D771514}" type="slidenum">
              <a:rPr lang="en-US" smtClean="0"/>
              <a:pPr/>
              <a:t>‹#›</a:t>
            </a:fld>
            <a:endParaRPr lang="en-US"/>
          </a:p>
        </p:txBody>
      </p:sp>
    </p:spTree>
    <p:extLst>
      <p:ext uri="{BB962C8B-B14F-4D97-AF65-F5344CB8AC3E}">
        <p14:creationId xmlns:p14="http://schemas.microsoft.com/office/powerpoint/2010/main" val="2106008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31520" y="5974083"/>
            <a:ext cx="6461760" cy="16896929"/>
          </a:xfrm>
        </p:spPr>
        <p:txBody>
          <a:bodyPr/>
          <a:lstStyle>
            <a:lvl1pPr>
              <a:defRPr sz="7000"/>
            </a:lvl1pPr>
            <a:lvl2pPr>
              <a:defRPr sz="6000"/>
            </a:lvl2pPr>
            <a:lvl3pPr>
              <a:defRPr sz="5000"/>
            </a:lvl3pPr>
            <a:lvl4pPr>
              <a:defRPr sz="4500"/>
            </a:lvl4pPr>
            <a:lvl5pPr>
              <a:defRPr sz="4500"/>
            </a:lvl5pPr>
            <a:lvl6pPr>
              <a:defRPr sz="4500"/>
            </a:lvl6pPr>
            <a:lvl7pPr>
              <a:defRPr sz="4500"/>
            </a:lvl7pPr>
            <a:lvl8pPr>
              <a:defRPr sz="4500"/>
            </a:lvl8pPr>
            <a:lvl9pPr>
              <a:defRPr sz="4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437120" y="5974083"/>
            <a:ext cx="6461760" cy="16896929"/>
          </a:xfrm>
        </p:spPr>
        <p:txBody>
          <a:bodyPr/>
          <a:lstStyle>
            <a:lvl1pPr>
              <a:defRPr sz="7000"/>
            </a:lvl1pPr>
            <a:lvl2pPr>
              <a:defRPr sz="6000"/>
            </a:lvl2pPr>
            <a:lvl3pPr>
              <a:defRPr sz="5000"/>
            </a:lvl3pPr>
            <a:lvl4pPr>
              <a:defRPr sz="4500"/>
            </a:lvl4pPr>
            <a:lvl5pPr>
              <a:defRPr sz="4500"/>
            </a:lvl5pPr>
            <a:lvl6pPr>
              <a:defRPr sz="4500"/>
            </a:lvl6pPr>
            <a:lvl7pPr>
              <a:defRPr sz="4500"/>
            </a:lvl7pPr>
            <a:lvl8pPr>
              <a:defRPr sz="4500"/>
            </a:lvl8pPr>
            <a:lvl9pPr>
              <a:defRPr sz="4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A0A3A84-C668-4FB0-975B-653C83E16A1B}" type="datetimeFigureOut">
              <a:rPr lang="en-US" smtClean="0"/>
              <a:pPr/>
              <a:t>12/12/14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251156-BFD3-4B55-9BCD-4F773D771514}" type="slidenum">
              <a:rPr lang="en-US" smtClean="0"/>
              <a:pPr/>
              <a:t>‹#›</a:t>
            </a:fld>
            <a:endParaRPr lang="en-US"/>
          </a:p>
        </p:txBody>
      </p:sp>
    </p:spTree>
    <p:extLst>
      <p:ext uri="{BB962C8B-B14F-4D97-AF65-F5344CB8AC3E}">
        <p14:creationId xmlns:p14="http://schemas.microsoft.com/office/powerpoint/2010/main" val="749477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731522" y="5731089"/>
            <a:ext cx="6464301" cy="2388445"/>
          </a:xfrm>
        </p:spPr>
        <p:txBody>
          <a:bodyPr anchor="b"/>
          <a:lstStyle>
            <a:lvl1pPr marL="0" indent="0">
              <a:buNone/>
              <a:defRPr sz="6000" b="1"/>
            </a:lvl1pPr>
            <a:lvl2pPr marL="1149492" indent="0">
              <a:buNone/>
              <a:defRPr sz="5000" b="1"/>
            </a:lvl2pPr>
            <a:lvl3pPr marL="2298984" indent="0">
              <a:buNone/>
              <a:defRPr sz="4500" b="1"/>
            </a:lvl3pPr>
            <a:lvl4pPr marL="3448477" indent="0">
              <a:buNone/>
              <a:defRPr sz="4000" b="1"/>
            </a:lvl4pPr>
            <a:lvl5pPr marL="4597969" indent="0">
              <a:buNone/>
              <a:defRPr sz="4000" b="1"/>
            </a:lvl5pPr>
            <a:lvl6pPr marL="5747461" indent="0">
              <a:buNone/>
              <a:defRPr sz="4000" b="1"/>
            </a:lvl6pPr>
            <a:lvl7pPr marL="6896953" indent="0">
              <a:buNone/>
              <a:defRPr sz="4000" b="1"/>
            </a:lvl7pPr>
            <a:lvl8pPr marL="8046446" indent="0">
              <a:buNone/>
              <a:defRPr sz="4000" b="1"/>
            </a:lvl8pPr>
            <a:lvl9pPr marL="9195938" indent="0">
              <a:buNone/>
              <a:defRPr sz="4000" b="1"/>
            </a:lvl9pPr>
          </a:lstStyle>
          <a:p>
            <a:pPr lvl="0"/>
            <a:r>
              <a:rPr lang="en-US" smtClean="0"/>
              <a:t>Click to edit Master text styles</a:t>
            </a:r>
          </a:p>
        </p:txBody>
      </p:sp>
      <p:sp>
        <p:nvSpPr>
          <p:cNvPr id="4" name="Content Placeholder 3"/>
          <p:cNvSpPr>
            <a:spLocks noGrp="1"/>
          </p:cNvSpPr>
          <p:nvPr>
            <p:ph sz="half" idx="2"/>
          </p:nvPr>
        </p:nvSpPr>
        <p:spPr>
          <a:xfrm>
            <a:off x="731522" y="8119534"/>
            <a:ext cx="6464301" cy="14751475"/>
          </a:xfrm>
        </p:spPr>
        <p:txBody>
          <a:bodyPr/>
          <a:lstStyle>
            <a:lvl1pPr>
              <a:defRPr sz="6000"/>
            </a:lvl1pPr>
            <a:lvl2pPr>
              <a:defRPr sz="5000"/>
            </a:lvl2pPr>
            <a:lvl3pPr>
              <a:defRPr sz="4500"/>
            </a:lvl3pPr>
            <a:lvl4pPr>
              <a:defRPr sz="4000"/>
            </a:lvl4pPr>
            <a:lvl5pPr>
              <a:defRPr sz="4000"/>
            </a:lvl5pPr>
            <a:lvl6pPr>
              <a:defRPr sz="4000"/>
            </a:lvl6pPr>
            <a:lvl7pPr>
              <a:defRPr sz="4000"/>
            </a:lvl7pPr>
            <a:lvl8pPr>
              <a:defRPr sz="4000"/>
            </a:lvl8pPr>
            <a:lvl9pPr>
              <a:defRPr sz="4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7432041" y="5731089"/>
            <a:ext cx="6466840" cy="2388445"/>
          </a:xfrm>
        </p:spPr>
        <p:txBody>
          <a:bodyPr anchor="b"/>
          <a:lstStyle>
            <a:lvl1pPr marL="0" indent="0">
              <a:buNone/>
              <a:defRPr sz="6000" b="1"/>
            </a:lvl1pPr>
            <a:lvl2pPr marL="1149492" indent="0">
              <a:buNone/>
              <a:defRPr sz="5000" b="1"/>
            </a:lvl2pPr>
            <a:lvl3pPr marL="2298984" indent="0">
              <a:buNone/>
              <a:defRPr sz="4500" b="1"/>
            </a:lvl3pPr>
            <a:lvl4pPr marL="3448477" indent="0">
              <a:buNone/>
              <a:defRPr sz="4000" b="1"/>
            </a:lvl4pPr>
            <a:lvl5pPr marL="4597969" indent="0">
              <a:buNone/>
              <a:defRPr sz="4000" b="1"/>
            </a:lvl5pPr>
            <a:lvl6pPr marL="5747461" indent="0">
              <a:buNone/>
              <a:defRPr sz="4000" b="1"/>
            </a:lvl6pPr>
            <a:lvl7pPr marL="6896953" indent="0">
              <a:buNone/>
              <a:defRPr sz="4000" b="1"/>
            </a:lvl7pPr>
            <a:lvl8pPr marL="8046446" indent="0">
              <a:buNone/>
              <a:defRPr sz="4000" b="1"/>
            </a:lvl8pPr>
            <a:lvl9pPr marL="9195938" indent="0">
              <a:buNone/>
              <a:defRPr sz="4000" b="1"/>
            </a:lvl9pPr>
          </a:lstStyle>
          <a:p>
            <a:pPr lvl="0"/>
            <a:r>
              <a:rPr lang="en-US" smtClean="0"/>
              <a:t>Click to edit Master text styles</a:t>
            </a:r>
          </a:p>
        </p:txBody>
      </p:sp>
      <p:sp>
        <p:nvSpPr>
          <p:cNvPr id="6" name="Content Placeholder 5"/>
          <p:cNvSpPr>
            <a:spLocks noGrp="1"/>
          </p:cNvSpPr>
          <p:nvPr>
            <p:ph sz="quarter" idx="4"/>
          </p:nvPr>
        </p:nvSpPr>
        <p:spPr>
          <a:xfrm>
            <a:off x="7432041" y="8119534"/>
            <a:ext cx="6466840" cy="14751475"/>
          </a:xfrm>
        </p:spPr>
        <p:txBody>
          <a:bodyPr/>
          <a:lstStyle>
            <a:lvl1pPr>
              <a:defRPr sz="6000"/>
            </a:lvl1pPr>
            <a:lvl2pPr>
              <a:defRPr sz="5000"/>
            </a:lvl2pPr>
            <a:lvl3pPr>
              <a:defRPr sz="4500"/>
            </a:lvl3pPr>
            <a:lvl4pPr>
              <a:defRPr sz="4000"/>
            </a:lvl4pPr>
            <a:lvl5pPr>
              <a:defRPr sz="4000"/>
            </a:lvl5pPr>
            <a:lvl6pPr>
              <a:defRPr sz="4000"/>
            </a:lvl6pPr>
            <a:lvl7pPr>
              <a:defRPr sz="4000"/>
            </a:lvl7pPr>
            <a:lvl8pPr>
              <a:defRPr sz="4000"/>
            </a:lvl8pPr>
            <a:lvl9pPr>
              <a:defRPr sz="4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A0A3A84-C668-4FB0-975B-653C83E16A1B}" type="datetimeFigureOut">
              <a:rPr lang="en-US" smtClean="0"/>
              <a:pPr/>
              <a:t>12/12/14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251156-BFD3-4B55-9BCD-4F773D771514}" type="slidenum">
              <a:rPr lang="en-US" smtClean="0"/>
              <a:pPr/>
              <a:t>‹#›</a:t>
            </a:fld>
            <a:endParaRPr lang="en-US"/>
          </a:p>
        </p:txBody>
      </p:sp>
    </p:spTree>
    <p:extLst>
      <p:ext uri="{BB962C8B-B14F-4D97-AF65-F5344CB8AC3E}">
        <p14:creationId xmlns:p14="http://schemas.microsoft.com/office/powerpoint/2010/main" val="2925535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A0A3A84-C668-4FB0-975B-653C83E16A1B}" type="datetimeFigureOut">
              <a:rPr lang="en-US" smtClean="0"/>
              <a:pPr/>
              <a:t>12/12/14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251156-BFD3-4B55-9BCD-4F773D771514}" type="slidenum">
              <a:rPr lang="en-US" smtClean="0"/>
              <a:pPr/>
              <a:t>‹#›</a:t>
            </a:fld>
            <a:endParaRPr lang="en-US"/>
          </a:p>
        </p:txBody>
      </p:sp>
    </p:spTree>
    <p:extLst>
      <p:ext uri="{BB962C8B-B14F-4D97-AF65-F5344CB8AC3E}">
        <p14:creationId xmlns:p14="http://schemas.microsoft.com/office/powerpoint/2010/main" val="1978554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0A3A84-C668-4FB0-975B-653C83E16A1B}" type="datetimeFigureOut">
              <a:rPr lang="en-US" smtClean="0"/>
              <a:pPr/>
              <a:t>12/12/14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251156-BFD3-4B55-9BCD-4F773D771514}" type="slidenum">
              <a:rPr lang="en-US" smtClean="0"/>
              <a:pPr/>
              <a:t>‹#›</a:t>
            </a:fld>
            <a:endParaRPr lang="en-US"/>
          </a:p>
        </p:txBody>
      </p:sp>
    </p:spTree>
    <p:extLst>
      <p:ext uri="{BB962C8B-B14F-4D97-AF65-F5344CB8AC3E}">
        <p14:creationId xmlns:p14="http://schemas.microsoft.com/office/powerpoint/2010/main" val="1632377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3" y="1019387"/>
            <a:ext cx="4813301" cy="4338320"/>
          </a:xfrm>
        </p:spPr>
        <p:txBody>
          <a:bodyPr anchor="b"/>
          <a:lstStyle>
            <a:lvl1pPr algn="l">
              <a:defRPr sz="5000" b="1"/>
            </a:lvl1pPr>
          </a:lstStyle>
          <a:p>
            <a:r>
              <a:rPr lang="en-US" smtClean="0"/>
              <a:t>Click to edit Master title style</a:t>
            </a:r>
            <a:endParaRPr lang="en-US"/>
          </a:p>
        </p:txBody>
      </p:sp>
      <p:sp>
        <p:nvSpPr>
          <p:cNvPr id="3" name="Content Placeholder 2"/>
          <p:cNvSpPr>
            <a:spLocks noGrp="1"/>
          </p:cNvSpPr>
          <p:nvPr>
            <p:ph idx="1"/>
          </p:nvPr>
        </p:nvSpPr>
        <p:spPr>
          <a:xfrm>
            <a:off x="5720080" y="1019389"/>
            <a:ext cx="8178800" cy="21851622"/>
          </a:xfrm>
        </p:spPr>
        <p:txBody>
          <a:bodyPr/>
          <a:lstStyle>
            <a:lvl1pPr>
              <a:defRPr sz="8000"/>
            </a:lvl1pPr>
            <a:lvl2pPr>
              <a:defRPr sz="7000"/>
            </a:lvl2pPr>
            <a:lvl3pPr>
              <a:defRPr sz="6000"/>
            </a:lvl3pPr>
            <a:lvl4pPr>
              <a:defRPr sz="5000"/>
            </a:lvl4pPr>
            <a:lvl5pPr>
              <a:defRPr sz="5000"/>
            </a:lvl5pPr>
            <a:lvl6pPr>
              <a:defRPr sz="5000"/>
            </a:lvl6pPr>
            <a:lvl7pPr>
              <a:defRPr sz="5000"/>
            </a:lvl7pPr>
            <a:lvl8pPr>
              <a:defRPr sz="5000"/>
            </a:lvl8pPr>
            <a:lvl9pPr>
              <a:defRPr sz="5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31523" y="5357709"/>
            <a:ext cx="4813301" cy="17513302"/>
          </a:xfrm>
        </p:spPr>
        <p:txBody>
          <a:bodyPr/>
          <a:lstStyle>
            <a:lvl1pPr marL="0" indent="0">
              <a:buNone/>
              <a:defRPr sz="3500"/>
            </a:lvl1pPr>
            <a:lvl2pPr marL="1149492" indent="0">
              <a:buNone/>
              <a:defRPr sz="3000"/>
            </a:lvl2pPr>
            <a:lvl3pPr marL="2298984" indent="0">
              <a:buNone/>
              <a:defRPr sz="2500"/>
            </a:lvl3pPr>
            <a:lvl4pPr marL="3448477" indent="0">
              <a:buNone/>
              <a:defRPr sz="2300"/>
            </a:lvl4pPr>
            <a:lvl5pPr marL="4597969" indent="0">
              <a:buNone/>
              <a:defRPr sz="2300"/>
            </a:lvl5pPr>
            <a:lvl6pPr marL="5747461" indent="0">
              <a:buNone/>
              <a:defRPr sz="2300"/>
            </a:lvl6pPr>
            <a:lvl7pPr marL="6896953" indent="0">
              <a:buNone/>
              <a:defRPr sz="2300"/>
            </a:lvl7pPr>
            <a:lvl8pPr marL="8046446" indent="0">
              <a:buNone/>
              <a:defRPr sz="2300"/>
            </a:lvl8pPr>
            <a:lvl9pPr marL="9195938" indent="0">
              <a:buNone/>
              <a:defRPr sz="2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0A3A84-C668-4FB0-975B-653C83E16A1B}" type="datetimeFigureOut">
              <a:rPr lang="en-US" smtClean="0"/>
              <a:pPr/>
              <a:t>12/12/14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251156-BFD3-4B55-9BCD-4F773D771514}" type="slidenum">
              <a:rPr lang="en-US" smtClean="0"/>
              <a:pPr/>
              <a:t>‹#›</a:t>
            </a:fld>
            <a:endParaRPr lang="en-US"/>
          </a:p>
        </p:txBody>
      </p:sp>
    </p:spTree>
    <p:extLst>
      <p:ext uri="{BB962C8B-B14F-4D97-AF65-F5344CB8AC3E}">
        <p14:creationId xmlns:p14="http://schemas.microsoft.com/office/powerpoint/2010/main" val="511173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661" y="17922240"/>
            <a:ext cx="8778240" cy="2115822"/>
          </a:xfrm>
        </p:spPr>
        <p:txBody>
          <a:bodyPr anchor="b"/>
          <a:lstStyle>
            <a:lvl1pPr algn="l">
              <a:defRPr sz="5000" b="1"/>
            </a:lvl1pPr>
          </a:lstStyle>
          <a:p>
            <a:r>
              <a:rPr lang="en-US" smtClean="0"/>
              <a:t>Click to edit Master title style</a:t>
            </a:r>
            <a:endParaRPr lang="en-US"/>
          </a:p>
        </p:txBody>
      </p:sp>
      <p:sp>
        <p:nvSpPr>
          <p:cNvPr id="3" name="Picture Placeholder 2"/>
          <p:cNvSpPr>
            <a:spLocks noGrp="1"/>
          </p:cNvSpPr>
          <p:nvPr>
            <p:ph type="pic" idx="1"/>
          </p:nvPr>
        </p:nvSpPr>
        <p:spPr>
          <a:xfrm>
            <a:off x="2867661" y="2287693"/>
            <a:ext cx="8778240" cy="15361920"/>
          </a:xfrm>
        </p:spPr>
        <p:txBody>
          <a:bodyPr/>
          <a:lstStyle>
            <a:lvl1pPr marL="0" indent="0">
              <a:buNone/>
              <a:defRPr sz="8000"/>
            </a:lvl1pPr>
            <a:lvl2pPr marL="1149492" indent="0">
              <a:buNone/>
              <a:defRPr sz="7000"/>
            </a:lvl2pPr>
            <a:lvl3pPr marL="2298984" indent="0">
              <a:buNone/>
              <a:defRPr sz="6000"/>
            </a:lvl3pPr>
            <a:lvl4pPr marL="3448477" indent="0">
              <a:buNone/>
              <a:defRPr sz="5000"/>
            </a:lvl4pPr>
            <a:lvl5pPr marL="4597969" indent="0">
              <a:buNone/>
              <a:defRPr sz="5000"/>
            </a:lvl5pPr>
            <a:lvl6pPr marL="5747461" indent="0">
              <a:buNone/>
              <a:defRPr sz="5000"/>
            </a:lvl6pPr>
            <a:lvl7pPr marL="6896953" indent="0">
              <a:buNone/>
              <a:defRPr sz="5000"/>
            </a:lvl7pPr>
            <a:lvl8pPr marL="8046446" indent="0">
              <a:buNone/>
              <a:defRPr sz="5000"/>
            </a:lvl8pPr>
            <a:lvl9pPr marL="9195938" indent="0">
              <a:buNone/>
              <a:defRPr sz="5000"/>
            </a:lvl9pPr>
          </a:lstStyle>
          <a:p>
            <a:endParaRPr lang="en-US"/>
          </a:p>
        </p:txBody>
      </p:sp>
      <p:sp>
        <p:nvSpPr>
          <p:cNvPr id="4" name="Text Placeholder 3"/>
          <p:cNvSpPr>
            <a:spLocks noGrp="1"/>
          </p:cNvSpPr>
          <p:nvPr>
            <p:ph type="body" sz="half" idx="2"/>
          </p:nvPr>
        </p:nvSpPr>
        <p:spPr>
          <a:xfrm>
            <a:off x="2867661" y="20038062"/>
            <a:ext cx="8778240" cy="3004818"/>
          </a:xfrm>
        </p:spPr>
        <p:txBody>
          <a:bodyPr/>
          <a:lstStyle>
            <a:lvl1pPr marL="0" indent="0">
              <a:buNone/>
              <a:defRPr sz="3500"/>
            </a:lvl1pPr>
            <a:lvl2pPr marL="1149492" indent="0">
              <a:buNone/>
              <a:defRPr sz="3000"/>
            </a:lvl2pPr>
            <a:lvl3pPr marL="2298984" indent="0">
              <a:buNone/>
              <a:defRPr sz="2500"/>
            </a:lvl3pPr>
            <a:lvl4pPr marL="3448477" indent="0">
              <a:buNone/>
              <a:defRPr sz="2300"/>
            </a:lvl4pPr>
            <a:lvl5pPr marL="4597969" indent="0">
              <a:buNone/>
              <a:defRPr sz="2300"/>
            </a:lvl5pPr>
            <a:lvl6pPr marL="5747461" indent="0">
              <a:buNone/>
              <a:defRPr sz="2300"/>
            </a:lvl6pPr>
            <a:lvl7pPr marL="6896953" indent="0">
              <a:buNone/>
              <a:defRPr sz="2300"/>
            </a:lvl7pPr>
            <a:lvl8pPr marL="8046446" indent="0">
              <a:buNone/>
              <a:defRPr sz="2300"/>
            </a:lvl8pPr>
            <a:lvl9pPr marL="9195938" indent="0">
              <a:buNone/>
              <a:defRPr sz="2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0A3A84-C668-4FB0-975B-653C83E16A1B}" type="datetimeFigureOut">
              <a:rPr lang="en-US" smtClean="0"/>
              <a:pPr/>
              <a:t>12/12/14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251156-BFD3-4B55-9BCD-4F773D771514}" type="slidenum">
              <a:rPr lang="en-US" smtClean="0"/>
              <a:pPr/>
              <a:t>‹#›</a:t>
            </a:fld>
            <a:endParaRPr lang="en-US"/>
          </a:p>
        </p:txBody>
      </p:sp>
    </p:spTree>
    <p:extLst>
      <p:ext uri="{BB962C8B-B14F-4D97-AF65-F5344CB8AC3E}">
        <p14:creationId xmlns:p14="http://schemas.microsoft.com/office/powerpoint/2010/main" val="115153268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1025315"/>
            <a:ext cx="13167360" cy="4267200"/>
          </a:xfrm>
          <a:prstGeom prst="rect">
            <a:avLst/>
          </a:prstGeom>
        </p:spPr>
        <p:txBody>
          <a:bodyPr vert="horz" lIns="229898" tIns="114949" rIns="229898" bIns="11494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731520" y="5974083"/>
            <a:ext cx="13167360" cy="16896929"/>
          </a:xfrm>
          <a:prstGeom prst="rect">
            <a:avLst/>
          </a:prstGeom>
        </p:spPr>
        <p:txBody>
          <a:bodyPr vert="horz" lIns="229898" tIns="114949" rIns="229898" bIns="11494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731520" y="23730375"/>
            <a:ext cx="3413760" cy="1363133"/>
          </a:xfrm>
          <a:prstGeom prst="rect">
            <a:avLst/>
          </a:prstGeom>
        </p:spPr>
        <p:txBody>
          <a:bodyPr vert="horz" lIns="229898" tIns="114949" rIns="229898" bIns="114949" rtlCol="0" anchor="ctr"/>
          <a:lstStyle>
            <a:lvl1pPr algn="l">
              <a:defRPr sz="3000">
                <a:solidFill>
                  <a:schemeClr val="tx1">
                    <a:tint val="75000"/>
                  </a:schemeClr>
                </a:solidFill>
              </a:defRPr>
            </a:lvl1pPr>
          </a:lstStyle>
          <a:p>
            <a:fld id="{BA0A3A84-C668-4FB0-975B-653C83E16A1B}" type="datetimeFigureOut">
              <a:rPr lang="en-US" smtClean="0"/>
              <a:pPr/>
              <a:t>12/12/14</a:t>
            </a:fld>
            <a:endParaRPr lang="en-US"/>
          </a:p>
        </p:txBody>
      </p:sp>
      <p:sp>
        <p:nvSpPr>
          <p:cNvPr id="5" name="Footer Placeholder 4"/>
          <p:cNvSpPr>
            <a:spLocks noGrp="1"/>
          </p:cNvSpPr>
          <p:nvPr>
            <p:ph type="ftr" sz="quarter" idx="3"/>
          </p:nvPr>
        </p:nvSpPr>
        <p:spPr>
          <a:xfrm>
            <a:off x="4998720" y="23730375"/>
            <a:ext cx="4632960" cy="1363133"/>
          </a:xfrm>
          <a:prstGeom prst="rect">
            <a:avLst/>
          </a:prstGeom>
        </p:spPr>
        <p:txBody>
          <a:bodyPr vert="horz" lIns="229898" tIns="114949" rIns="229898" bIns="114949" rtlCol="0" anchor="ctr"/>
          <a:lstStyle>
            <a:lvl1pPr algn="ctr">
              <a:defRPr sz="3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485120" y="23730375"/>
            <a:ext cx="3413760" cy="1363133"/>
          </a:xfrm>
          <a:prstGeom prst="rect">
            <a:avLst/>
          </a:prstGeom>
        </p:spPr>
        <p:txBody>
          <a:bodyPr vert="horz" lIns="229898" tIns="114949" rIns="229898" bIns="114949" rtlCol="0" anchor="ctr"/>
          <a:lstStyle>
            <a:lvl1pPr algn="r">
              <a:defRPr sz="3000">
                <a:solidFill>
                  <a:schemeClr val="tx1">
                    <a:tint val="75000"/>
                  </a:schemeClr>
                </a:solidFill>
              </a:defRPr>
            </a:lvl1pPr>
          </a:lstStyle>
          <a:p>
            <a:fld id="{CA251156-BFD3-4B55-9BCD-4F773D771514}" type="slidenum">
              <a:rPr lang="en-US" smtClean="0"/>
              <a:pPr/>
              <a:t>‹#›</a:t>
            </a:fld>
            <a:endParaRPr lang="en-US"/>
          </a:p>
        </p:txBody>
      </p:sp>
    </p:spTree>
    <p:extLst>
      <p:ext uri="{BB962C8B-B14F-4D97-AF65-F5344CB8AC3E}">
        <p14:creationId xmlns:p14="http://schemas.microsoft.com/office/powerpoint/2010/main" val="35980559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298984" rtl="0" eaLnBrk="1" latinLnBrk="0" hangingPunct="1">
        <a:spcBef>
          <a:spcPct val="0"/>
        </a:spcBef>
        <a:buNone/>
        <a:defRPr sz="11100" kern="1200">
          <a:solidFill>
            <a:schemeClr val="tx1"/>
          </a:solidFill>
          <a:latin typeface="+mj-lt"/>
          <a:ea typeface="+mj-ea"/>
          <a:cs typeface="+mj-cs"/>
        </a:defRPr>
      </a:lvl1pPr>
    </p:titleStyle>
    <p:bodyStyle>
      <a:lvl1pPr marL="862119" indent="-862119" algn="l" defTabSz="2298984" rtl="0" eaLnBrk="1" latinLnBrk="0" hangingPunct="1">
        <a:spcBef>
          <a:spcPct val="20000"/>
        </a:spcBef>
        <a:buFont typeface="Arial" pitchFamily="34" charset="0"/>
        <a:buChar char="•"/>
        <a:defRPr sz="8000" kern="1200">
          <a:solidFill>
            <a:schemeClr val="tx1"/>
          </a:solidFill>
          <a:latin typeface="+mn-lt"/>
          <a:ea typeface="+mn-ea"/>
          <a:cs typeface="+mn-cs"/>
        </a:defRPr>
      </a:lvl1pPr>
      <a:lvl2pPr marL="1867925" indent="-718433" algn="l" defTabSz="2298984" rtl="0" eaLnBrk="1" latinLnBrk="0" hangingPunct="1">
        <a:spcBef>
          <a:spcPct val="20000"/>
        </a:spcBef>
        <a:buFont typeface="Arial" pitchFamily="34" charset="0"/>
        <a:buChar char="–"/>
        <a:defRPr sz="7000" kern="1200">
          <a:solidFill>
            <a:schemeClr val="tx1"/>
          </a:solidFill>
          <a:latin typeface="+mn-lt"/>
          <a:ea typeface="+mn-ea"/>
          <a:cs typeface="+mn-cs"/>
        </a:defRPr>
      </a:lvl2pPr>
      <a:lvl3pPr marL="2873731" indent="-574746" algn="l" defTabSz="2298984" rtl="0" eaLnBrk="1" latinLnBrk="0" hangingPunct="1">
        <a:spcBef>
          <a:spcPct val="20000"/>
        </a:spcBef>
        <a:buFont typeface="Arial" pitchFamily="34" charset="0"/>
        <a:buChar char="•"/>
        <a:defRPr sz="6000" kern="1200">
          <a:solidFill>
            <a:schemeClr val="tx1"/>
          </a:solidFill>
          <a:latin typeface="+mn-lt"/>
          <a:ea typeface="+mn-ea"/>
          <a:cs typeface="+mn-cs"/>
        </a:defRPr>
      </a:lvl3pPr>
      <a:lvl4pPr marL="4023223" indent="-574746" algn="l" defTabSz="2298984" rtl="0" eaLnBrk="1" latinLnBrk="0" hangingPunct="1">
        <a:spcBef>
          <a:spcPct val="20000"/>
        </a:spcBef>
        <a:buFont typeface="Arial" pitchFamily="34" charset="0"/>
        <a:buChar char="–"/>
        <a:defRPr sz="5000" kern="1200">
          <a:solidFill>
            <a:schemeClr val="tx1"/>
          </a:solidFill>
          <a:latin typeface="+mn-lt"/>
          <a:ea typeface="+mn-ea"/>
          <a:cs typeface="+mn-cs"/>
        </a:defRPr>
      </a:lvl4pPr>
      <a:lvl5pPr marL="5172715" indent="-574746" algn="l" defTabSz="2298984" rtl="0" eaLnBrk="1" latinLnBrk="0" hangingPunct="1">
        <a:spcBef>
          <a:spcPct val="20000"/>
        </a:spcBef>
        <a:buFont typeface="Arial" pitchFamily="34" charset="0"/>
        <a:buChar char="»"/>
        <a:defRPr sz="5000" kern="1200">
          <a:solidFill>
            <a:schemeClr val="tx1"/>
          </a:solidFill>
          <a:latin typeface="+mn-lt"/>
          <a:ea typeface="+mn-ea"/>
          <a:cs typeface="+mn-cs"/>
        </a:defRPr>
      </a:lvl5pPr>
      <a:lvl6pPr marL="6322207" indent="-574746" algn="l" defTabSz="2298984" rtl="0" eaLnBrk="1" latinLnBrk="0" hangingPunct="1">
        <a:spcBef>
          <a:spcPct val="20000"/>
        </a:spcBef>
        <a:buFont typeface="Arial" pitchFamily="34" charset="0"/>
        <a:buChar char="•"/>
        <a:defRPr sz="5000" kern="1200">
          <a:solidFill>
            <a:schemeClr val="tx1"/>
          </a:solidFill>
          <a:latin typeface="+mn-lt"/>
          <a:ea typeface="+mn-ea"/>
          <a:cs typeface="+mn-cs"/>
        </a:defRPr>
      </a:lvl6pPr>
      <a:lvl7pPr marL="7471700" indent="-574746" algn="l" defTabSz="2298984" rtl="0" eaLnBrk="1" latinLnBrk="0" hangingPunct="1">
        <a:spcBef>
          <a:spcPct val="20000"/>
        </a:spcBef>
        <a:buFont typeface="Arial" pitchFamily="34" charset="0"/>
        <a:buChar char="•"/>
        <a:defRPr sz="5000" kern="1200">
          <a:solidFill>
            <a:schemeClr val="tx1"/>
          </a:solidFill>
          <a:latin typeface="+mn-lt"/>
          <a:ea typeface="+mn-ea"/>
          <a:cs typeface="+mn-cs"/>
        </a:defRPr>
      </a:lvl7pPr>
      <a:lvl8pPr marL="8621192" indent="-574746" algn="l" defTabSz="2298984" rtl="0" eaLnBrk="1" latinLnBrk="0" hangingPunct="1">
        <a:spcBef>
          <a:spcPct val="20000"/>
        </a:spcBef>
        <a:buFont typeface="Arial" pitchFamily="34" charset="0"/>
        <a:buChar char="•"/>
        <a:defRPr sz="5000" kern="1200">
          <a:solidFill>
            <a:schemeClr val="tx1"/>
          </a:solidFill>
          <a:latin typeface="+mn-lt"/>
          <a:ea typeface="+mn-ea"/>
          <a:cs typeface="+mn-cs"/>
        </a:defRPr>
      </a:lvl8pPr>
      <a:lvl9pPr marL="9770684" indent="-574746" algn="l" defTabSz="2298984" rtl="0" eaLnBrk="1" latinLnBrk="0" hangingPunct="1">
        <a:spcBef>
          <a:spcPct val="20000"/>
        </a:spcBef>
        <a:buFont typeface="Arial" pitchFamily="34" charset="0"/>
        <a:buChar char="•"/>
        <a:defRPr sz="5000" kern="1200">
          <a:solidFill>
            <a:schemeClr val="tx1"/>
          </a:solidFill>
          <a:latin typeface="+mn-lt"/>
          <a:ea typeface="+mn-ea"/>
          <a:cs typeface="+mn-cs"/>
        </a:defRPr>
      </a:lvl9pPr>
    </p:bodyStyle>
    <p:otherStyle>
      <a:defPPr>
        <a:defRPr lang="en-US"/>
      </a:defPPr>
      <a:lvl1pPr marL="0" algn="l" defTabSz="2298984" rtl="0" eaLnBrk="1" latinLnBrk="0" hangingPunct="1">
        <a:defRPr sz="4500" kern="1200">
          <a:solidFill>
            <a:schemeClr val="tx1"/>
          </a:solidFill>
          <a:latin typeface="+mn-lt"/>
          <a:ea typeface="+mn-ea"/>
          <a:cs typeface="+mn-cs"/>
        </a:defRPr>
      </a:lvl1pPr>
      <a:lvl2pPr marL="1149492" algn="l" defTabSz="2298984" rtl="0" eaLnBrk="1" latinLnBrk="0" hangingPunct="1">
        <a:defRPr sz="4500" kern="1200">
          <a:solidFill>
            <a:schemeClr val="tx1"/>
          </a:solidFill>
          <a:latin typeface="+mn-lt"/>
          <a:ea typeface="+mn-ea"/>
          <a:cs typeface="+mn-cs"/>
        </a:defRPr>
      </a:lvl2pPr>
      <a:lvl3pPr marL="2298984" algn="l" defTabSz="2298984" rtl="0" eaLnBrk="1" latinLnBrk="0" hangingPunct="1">
        <a:defRPr sz="4500" kern="1200">
          <a:solidFill>
            <a:schemeClr val="tx1"/>
          </a:solidFill>
          <a:latin typeface="+mn-lt"/>
          <a:ea typeface="+mn-ea"/>
          <a:cs typeface="+mn-cs"/>
        </a:defRPr>
      </a:lvl3pPr>
      <a:lvl4pPr marL="3448477" algn="l" defTabSz="2298984" rtl="0" eaLnBrk="1" latinLnBrk="0" hangingPunct="1">
        <a:defRPr sz="4500" kern="1200">
          <a:solidFill>
            <a:schemeClr val="tx1"/>
          </a:solidFill>
          <a:latin typeface="+mn-lt"/>
          <a:ea typeface="+mn-ea"/>
          <a:cs typeface="+mn-cs"/>
        </a:defRPr>
      </a:lvl4pPr>
      <a:lvl5pPr marL="4597969" algn="l" defTabSz="2298984" rtl="0" eaLnBrk="1" latinLnBrk="0" hangingPunct="1">
        <a:defRPr sz="4500" kern="1200">
          <a:solidFill>
            <a:schemeClr val="tx1"/>
          </a:solidFill>
          <a:latin typeface="+mn-lt"/>
          <a:ea typeface="+mn-ea"/>
          <a:cs typeface="+mn-cs"/>
        </a:defRPr>
      </a:lvl5pPr>
      <a:lvl6pPr marL="5747461" algn="l" defTabSz="2298984" rtl="0" eaLnBrk="1" latinLnBrk="0" hangingPunct="1">
        <a:defRPr sz="4500" kern="1200">
          <a:solidFill>
            <a:schemeClr val="tx1"/>
          </a:solidFill>
          <a:latin typeface="+mn-lt"/>
          <a:ea typeface="+mn-ea"/>
          <a:cs typeface="+mn-cs"/>
        </a:defRPr>
      </a:lvl6pPr>
      <a:lvl7pPr marL="6896953" algn="l" defTabSz="2298984" rtl="0" eaLnBrk="1" latinLnBrk="0" hangingPunct="1">
        <a:defRPr sz="4500" kern="1200">
          <a:solidFill>
            <a:schemeClr val="tx1"/>
          </a:solidFill>
          <a:latin typeface="+mn-lt"/>
          <a:ea typeface="+mn-ea"/>
          <a:cs typeface="+mn-cs"/>
        </a:defRPr>
      </a:lvl7pPr>
      <a:lvl8pPr marL="8046446" algn="l" defTabSz="2298984" rtl="0" eaLnBrk="1" latinLnBrk="0" hangingPunct="1">
        <a:defRPr sz="4500" kern="1200">
          <a:solidFill>
            <a:schemeClr val="tx1"/>
          </a:solidFill>
          <a:latin typeface="+mn-lt"/>
          <a:ea typeface="+mn-ea"/>
          <a:cs typeface="+mn-cs"/>
        </a:defRPr>
      </a:lvl8pPr>
      <a:lvl9pPr marL="9195938" algn="l" defTabSz="2298984" rtl="0" eaLnBrk="1" latinLnBrk="0" hangingPunct="1">
        <a:defRPr sz="4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10.emf"/><Relationship Id="rId12" Type="http://schemas.openxmlformats.org/officeDocument/2006/relationships/image" Target="../media/image11.png"/><Relationship Id="rId13"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png"/><Relationship Id="rId6" Type="http://schemas.openxmlformats.org/officeDocument/2006/relationships/image" Target="../media/image5.jpe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9.emf"/></Relationships>
</file>

<file path=ppt/slides/_rels/slide2.xml.rels><?xml version="1.0" encoding="UTF-8" standalone="yes"?>
<Relationships xmlns="http://schemas.openxmlformats.org/package/2006/relationships"><Relationship Id="rId11" Type="http://schemas.openxmlformats.org/officeDocument/2006/relationships/image" Target="../media/image20.emf"/><Relationship Id="rId12" Type="http://schemas.openxmlformats.org/officeDocument/2006/relationships/image" Target="../media/image21.png"/><Relationship Id="rId13" Type="http://schemas.openxmlformats.org/officeDocument/2006/relationships/image" Target="../media/image22.png"/><Relationship Id="rId14"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image" Target="../media/image13.png"/><Relationship Id="rId3" Type="http://schemas.openxmlformats.org/officeDocument/2006/relationships/image" Target="../media/image14.jpeg"/><Relationship Id="rId4" Type="http://schemas.openxmlformats.org/officeDocument/2006/relationships/image" Target="cid:644680DB-D842-4AB5-8274-C92CD5FC7327@asrc.albany.edu" TargetMode="External"/><Relationship Id="rId5" Type="http://schemas.openxmlformats.org/officeDocument/2006/relationships/image" Target="../media/image15.jpeg"/><Relationship Id="rId6" Type="http://schemas.openxmlformats.org/officeDocument/2006/relationships/image" Target="cid:3D95E5D2-9AB1-4831-9896-1F7DAE5C4031@asrc.albany.edu" TargetMode="External"/><Relationship Id="rId7" Type="http://schemas.openxmlformats.org/officeDocument/2006/relationships/image" Target="../media/image16.png"/><Relationship Id="rId8" Type="http://schemas.openxmlformats.org/officeDocument/2006/relationships/image" Target="../media/image17.jpeg"/><Relationship Id="rId9" Type="http://schemas.openxmlformats.org/officeDocument/2006/relationships/image" Target="../media/image18.jpeg"/><Relationship Id="rId10" Type="http://schemas.openxmlformats.org/officeDocument/2006/relationships/image" Target="../media/image19.jpeg"/></Relationships>
</file>

<file path=ppt/slides/_rels/slide3.xml.rels><?xml version="1.0" encoding="UTF-8" standalone="yes"?>
<Relationships xmlns="http://schemas.openxmlformats.org/package/2006/relationships"><Relationship Id="rId11" Type="http://schemas.openxmlformats.org/officeDocument/2006/relationships/image" Target="../media/image30.emf"/><Relationship Id="rId12" Type="http://schemas.openxmlformats.org/officeDocument/2006/relationships/image" Target="../media/image31.jpeg"/><Relationship Id="rId13" Type="http://schemas.openxmlformats.org/officeDocument/2006/relationships/image" Target="cid:192d13ad-5740-4cbb-8f15-ecce23fac781@namprd04.prod.outlook.com" TargetMode="External"/><Relationship Id="rId14" Type="http://schemas.openxmlformats.org/officeDocument/2006/relationships/image" Target="../media/image32.png"/><Relationship Id="rId1" Type="http://schemas.openxmlformats.org/officeDocument/2006/relationships/vmlDrawing" Target="../drawings/vmlDrawing1.vml"/><Relationship Id="rId2" Type="http://schemas.openxmlformats.org/officeDocument/2006/relationships/slideLayout" Target="../slideLayouts/slideLayout1.xml"/><Relationship Id="rId3" Type="http://schemas.openxmlformats.org/officeDocument/2006/relationships/image" Target="../media/image25.emf"/><Relationship Id="rId4" Type="http://schemas.openxmlformats.org/officeDocument/2006/relationships/image" Target="../media/image26.png"/><Relationship Id="rId5" Type="http://schemas.openxmlformats.org/officeDocument/2006/relationships/package" Target="../embeddings/Microsoft_PowerPoint_Slide31111.sldx"/><Relationship Id="rId6" Type="http://schemas.openxmlformats.org/officeDocument/2006/relationships/image" Target="../media/image24.emf"/><Relationship Id="rId7" Type="http://schemas.openxmlformats.org/officeDocument/2006/relationships/image" Target="../media/image27.emf"/><Relationship Id="rId8" Type="http://schemas.openxmlformats.org/officeDocument/2006/relationships/image" Target="../media/image28.jpeg"/><Relationship Id="rId9" Type="http://schemas.openxmlformats.org/officeDocument/2006/relationships/image" Target="cid:9f6754b8-d4ea-4185-9c5e-fa4abed26ed7@namprd04.prod.outlook.com" TargetMode="External"/><Relationship Id="rId10" Type="http://schemas.openxmlformats.org/officeDocument/2006/relationships/image" Target="../media/image29.png"/></Relationships>
</file>

<file path=ppt/slides/_rels/slide4.xml.rels><?xml version="1.0" encoding="UTF-8" standalone="yes"?>
<Relationships xmlns="http://schemas.openxmlformats.org/package/2006/relationships"><Relationship Id="rId11" Type="http://schemas.openxmlformats.org/officeDocument/2006/relationships/image" Target="../media/image42.jpeg"/><Relationship Id="rId12" Type="http://schemas.openxmlformats.org/officeDocument/2006/relationships/image" Target="../media/image43.jpeg"/><Relationship Id="rId13" Type="http://schemas.openxmlformats.org/officeDocument/2006/relationships/image" Target="../media/image44.png"/><Relationship Id="rId1" Type="http://schemas.openxmlformats.org/officeDocument/2006/relationships/slideLayout" Target="../slideLayouts/slideLayout1.xml"/><Relationship Id="rId2" Type="http://schemas.openxmlformats.org/officeDocument/2006/relationships/image" Target="../media/image33.png"/><Relationship Id="rId3" Type="http://schemas.openxmlformats.org/officeDocument/2006/relationships/image" Target="../media/image34.png"/><Relationship Id="rId4" Type="http://schemas.openxmlformats.org/officeDocument/2006/relationships/image" Target="../media/image35.jpeg"/><Relationship Id="rId5" Type="http://schemas.openxmlformats.org/officeDocument/2006/relationships/image" Target="../media/image36.jpeg"/><Relationship Id="rId6" Type="http://schemas.openxmlformats.org/officeDocument/2006/relationships/image" Target="../media/image37.jpeg"/><Relationship Id="rId7" Type="http://schemas.openxmlformats.org/officeDocument/2006/relationships/image" Target="../media/image38.jpeg"/><Relationship Id="rId8" Type="http://schemas.openxmlformats.org/officeDocument/2006/relationships/image" Target="../media/image39.jpeg"/><Relationship Id="rId9" Type="http://schemas.openxmlformats.org/officeDocument/2006/relationships/image" Target="../media/image40.jpeg"/><Relationship Id="rId10" Type="http://schemas.openxmlformats.org/officeDocument/2006/relationships/image" Target="../media/image4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912" t="7479" r="15589" b="10685"/>
          <a:stretch/>
        </p:blipFill>
        <p:spPr>
          <a:xfrm>
            <a:off x="7848600" y="11353800"/>
            <a:ext cx="5918200" cy="4953000"/>
          </a:xfrm>
          <a:prstGeom prst="rect">
            <a:avLst/>
          </a:prstGeom>
        </p:spPr>
      </p:pic>
      <p:sp>
        <p:nvSpPr>
          <p:cNvPr id="4" name="Text Box 2"/>
          <p:cNvSpPr txBox="1">
            <a:spLocks noChangeArrowheads="1"/>
          </p:cNvSpPr>
          <p:nvPr/>
        </p:nvSpPr>
        <p:spPr bwMode="auto">
          <a:xfrm>
            <a:off x="598487" y="955676"/>
            <a:ext cx="13188950" cy="1108075"/>
          </a:xfrm>
          <a:prstGeom prst="rect">
            <a:avLst/>
          </a:prstGeom>
          <a:solidFill>
            <a:srgbClr val="660066"/>
          </a:solidFill>
          <a:ln w="19050" algn="in">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5500" b="0" i="0" strike="noStrike" cap="none" normalizeH="0" baseline="0" dirty="0" smtClean="0">
                <a:ln>
                  <a:noFill/>
                </a:ln>
                <a:solidFill>
                  <a:srgbClr val="FFFFFF"/>
                </a:solidFill>
                <a:effectLst/>
                <a:latin typeface="Palatino"/>
                <a:cs typeface="Palatino"/>
              </a:rPr>
              <a:t>Synoptic and </a:t>
            </a:r>
            <a:r>
              <a:rPr kumimoji="0" lang="en-US" sz="5500" b="0" i="0" strike="noStrike" cap="none" normalizeH="0" baseline="0" dirty="0" err="1" smtClean="0">
                <a:ln>
                  <a:noFill/>
                </a:ln>
                <a:solidFill>
                  <a:srgbClr val="FFFFFF"/>
                </a:solidFill>
                <a:effectLst/>
                <a:latin typeface="Palatino"/>
                <a:cs typeface="Palatino"/>
              </a:rPr>
              <a:t>Mesoscale</a:t>
            </a:r>
            <a:r>
              <a:rPr kumimoji="0" lang="en-US" sz="5500" b="0" i="0" strike="noStrike" cap="none" normalizeH="0" baseline="0" dirty="0" smtClean="0">
                <a:ln>
                  <a:noFill/>
                </a:ln>
                <a:solidFill>
                  <a:srgbClr val="FFFFFF"/>
                </a:solidFill>
                <a:effectLst/>
                <a:latin typeface="Palatino"/>
                <a:cs typeface="Palatino"/>
              </a:rPr>
              <a:t> Meteorology </a:t>
            </a:r>
            <a:endParaRPr kumimoji="0" lang="en-US" sz="1800" b="0" i="0" strike="noStrike" cap="none" normalizeH="0" baseline="0" dirty="0" smtClean="0">
              <a:ln>
                <a:noFill/>
              </a:ln>
              <a:solidFill>
                <a:schemeClr val="tx1"/>
              </a:solidFill>
              <a:effectLst/>
              <a:latin typeface="Palatino"/>
              <a:cs typeface="Palatino"/>
            </a:endParaRPr>
          </a:p>
        </p:txBody>
      </p:sp>
      <p:sp>
        <p:nvSpPr>
          <p:cNvPr id="5" name="Text Box 3"/>
          <p:cNvSpPr txBox="1">
            <a:spLocks noChangeArrowheads="1"/>
          </p:cNvSpPr>
          <p:nvPr/>
        </p:nvSpPr>
        <p:spPr bwMode="auto">
          <a:xfrm>
            <a:off x="598487" y="2212975"/>
            <a:ext cx="13188950" cy="3508376"/>
          </a:xfrm>
          <a:prstGeom prst="rect">
            <a:avLst/>
          </a:prstGeom>
          <a:solidFill>
            <a:srgbClr val="660066"/>
          </a:solidFill>
          <a:ln w="9525" algn="in">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rgbClr val="000000"/>
              </a:solidFill>
              <a:effectLst/>
              <a:latin typeface="Times New Roman" pitchFamily="18" charset="0"/>
              <a:cs typeface="Arial" pitchFamily="34" charset="0"/>
            </a:endParaRPr>
          </a:p>
          <a:p>
            <a:pPr marL="0" lvl="0" indent="0" algn="ctr" eaLnBrk="1" fontAlgn="base" latinLnBrk="0" hangingPunct="1">
              <a:lnSpc>
                <a:spcPct val="100000"/>
              </a:lnSpc>
              <a:spcBef>
                <a:spcPct val="0"/>
              </a:spcBef>
              <a:spcAft>
                <a:spcPct val="0"/>
              </a:spcAft>
              <a:tabLst/>
            </a:pPr>
            <a:r>
              <a:rPr kumimoji="0" lang="en-US" sz="2600" b="1" i="0" u="sng" strike="noStrike" cap="none" normalizeH="0" baseline="0" dirty="0" smtClean="0">
                <a:ln>
                  <a:noFill/>
                </a:ln>
                <a:solidFill>
                  <a:srgbClr val="FFFFFF"/>
                </a:solidFill>
                <a:effectLst/>
                <a:latin typeface="Palatino"/>
                <a:cs typeface="Palatino"/>
              </a:rPr>
              <a:t>RESEARCH TOPICS: </a:t>
            </a:r>
          </a:p>
          <a:p>
            <a:pPr marL="0" lvl="0" indent="0" eaLnBrk="1" fontAlgn="base" latinLnBrk="0" hangingPunct="1">
              <a:lnSpc>
                <a:spcPct val="100000"/>
              </a:lnSpc>
              <a:spcBef>
                <a:spcPct val="0"/>
              </a:spcBef>
              <a:spcAft>
                <a:spcPct val="0"/>
              </a:spcAft>
              <a:tabLst/>
            </a:pPr>
            <a:endParaRPr kumimoji="0" lang="en-US" sz="2200" b="1" i="0" u="sng" strike="noStrike" cap="none" normalizeH="0" baseline="0" dirty="0" smtClean="0">
              <a:ln>
                <a:noFill/>
              </a:ln>
              <a:solidFill>
                <a:srgbClr val="FFFFFF"/>
              </a:solidFill>
              <a:effectLst/>
              <a:latin typeface="Arial" pitchFamily="34" charset="0"/>
              <a:cs typeface="Arial" pitchFamily="34" charset="0"/>
            </a:endParaRPr>
          </a:p>
          <a:p>
            <a:pPr marL="0" lvl="0" indent="0" algn="ctr" eaLnBrk="1" fontAlgn="base" latinLnBrk="0" hangingPunct="1">
              <a:lnSpc>
                <a:spcPct val="100000"/>
              </a:lnSpc>
              <a:spcBef>
                <a:spcPct val="0"/>
              </a:spcBef>
              <a:spcAft>
                <a:spcPct val="0"/>
              </a:spcAft>
              <a:tabLst/>
            </a:pPr>
            <a:r>
              <a:rPr kumimoji="0" lang="en-US" sz="2200" b="1" i="0" u="none" strike="noStrike" cap="none" normalizeH="0" baseline="0" dirty="0" err="1" smtClean="0">
                <a:ln>
                  <a:noFill/>
                </a:ln>
                <a:solidFill>
                  <a:srgbClr val="FFFFFF"/>
                </a:solidFill>
                <a:effectLst/>
                <a:latin typeface="Arial"/>
                <a:cs typeface="Arial"/>
              </a:rPr>
              <a:t>Extratropical</a:t>
            </a:r>
            <a:r>
              <a:rPr kumimoji="0" lang="en-US" sz="2200" b="1" i="0" u="none" strike="noStrike" cap="none" normalizeH="0" baseline="0" dirty="0" smtClean="0">
                <a:ln>
                  <a:noFill/>
                </a:ln>
                <a:solidFill>
                  <a:srgbClr val="FFFFFF"/>
                </a:solidFill>
                <a:effectLst/>
                <a:latin typeface="Arial"/>
                <a:cs typeface="Arial"/>
              </a:rPr>
              <a:t> cyclones, fronts and jet </a:t>
            </a:r>
            <a:r>
              <a:rPr lang="en-US" sz="2200" b="1" dirty="0" smtClean="0">
                <a:solidFill>
                  <a:srgbClr val="FFFFFF"/>
                </a:solidFill>
                <a:latin typeface="Arial"/>
                <a:cs typeface="Arial"/>
              </a:rPr>
              <a:t>s</a:t>
            </a:r>
            <a:r>
              <a:rPr kumimoji="0" lang="en-US" sz="2200" b="1" i="0" u="none" strike="noStrike" cap="none" normalizeH="0" baseline="0" dirty="0" smtClean="0">
                <a:ln>
                  <a:noFill/>
                </a:ln>
                <a:solidFill>
                  <a:srgbClr val="FFFFFF"/>
                </a:solidFill>
                <a:effectLst/>
                <a:latin typeface="Arial"/>
                <a:cs typeface="Arial"/>
              </a:rPr>
              <a:t>treams</a:t>
            </a:r>
            <a:r>
              <a:rPr lang="en-US" sz="2200" b="1" dirty="0" smtClean="0">
                <a:solidFill>
                  <a:srgbClr val="FFFFFF"/>
                </a:solidFill>
                <a:latin typeface="Arial"/>
                <a:cs typeface="Arial"/>
              </a:rPr>
              <a:t> • </a:t>
            </a:r>
            <a:r>
              <a:rPr kumimoji="0" lang="en-US" sz="2200" b="1" i="0" u="none" strike="noStrike" cap="none" normalizeH="0" baseline="0" dirty="0" smtClean="0">
                <a:ln>
                  <a:noFill/>
                </a:ln>
                <a:solidFill>
                  <a:srgbClr val="FFFFFF"/>
                </a:solidFill>
                <a:effectLst/>
                <a:latin typeface="Arial"/>
                <a:cs typeface="Arial"/>
              </a:rPr>
              <a:t>Thunderstorms and</a:t>
            </a:r>
            <a:r>
              <a:rPr kumimoji="0" lang="en-US" sz="2200" b="1" i="0" u="none" strike="noStrike" cap="none" normalizeH="0" dirty="0" smtClean="0">
                <a:ln>
                  <a:noFill/>
                </a:ln>
                <a:solidFill>
                  <a:srgbClr val="FFFFFF"/>
                </a:solidFill>
                <a:effectLst/>
                <a:latin typeface="Arial"/>
                <a:cs typeface="Arial"/>
              </a:rPr>
              <a:t> thunderstorm climatology</a:t>
            </a:r>
            <a:r>
              <a:rPr kumimoji="0" lang="en-US" sz="2200" b="1" i="0" u="none" strike="noStrike" cap="none" normalizeH="0" baseline="0" dirty="0" smtClean="0">
                <a:ln>
                  <a:noFill/>
                </a:ln>
                <a:solidFill>
                  <a:srgbClr val="FFFFFF"/>
                </a:solidFill>
                <a:effectLst/>
                <a:latin typeface="Arial"/>
                <a:cs typeface="Arial"/>
              </a:rPr>
              <a:t> Tropical</a:t>
            </a:r>
            <a:r>
              <a:rPr kumimoji="0" lang="en-US" sz="2200" b="1" i="0" u="none" strike="noStrike" cap="none" normalizeH="0" dirty="0" smtClean="0">
                <a:ln>
                  <a:noFill/>
                </a:ln>
                <a:solidFill>
                  <a:srgbClr val="FFFFFF"/>
                </a:solidFill>
                <a:effectLst/>
                <a:latin typeface="Arial"/>
                <a:cs typeface="Arial"/>
              </a:rPr>
              <a:t> cyclone intensity and structure • </a:t>
            </a:r>
            <a:r>
              <a:rPr kumimoji="0" lang="en-US" sz="2200" b="1" i="0" u="none" strike="noStrike" cap="none" normalizeH="0" dirty="0" err="1" smtClean="0">
                <a:ln>
                  <a:noFill/>
                </a:ln>
                <a:solidFill>
                  <a:srgbClr val="FFFFFF"/>
                </a:solidFill>
                <a:effectLst/>
                <a:latin typeface="Arial"/>
                <a:cs typeface="Arial"/>
              </a:rPr>
              <a:t>Extratropical</a:t>
            </a:r>
            <a:r>
              <a:rPr kumimoji="0" lang="en-US" sz="2200" b="1" i="0" u="none" strike="noStrike" cap="none" normalizeH="0" dirty="0" smtClean="0">
                <a:ln>
                  <a:noFill/>
                </a:ln>
                <a:solidFill>
                  <a:srgbClr val="FFFFFF"/>
                </a:solidFill>
                <a:effectLst/>
                <a:latin typeface="Arial"/>
                <a:cs typeface="Arial"/>
              </a:rPr>
              <a:t> transition • Tropical transition</a:t>
            </a:r>
          </a:p>
          <a:p>
            <a:pPr marL="0" lvl="0" indent="0" algn="ctr" eaLnBrk="1" fontAlgn="base" latinLnBrk="0" hangingPunct="1">
              <a:lnSpc>
                <a:spcPct val="100000"/>
              </a:lnSpc>
              <a:spcBef>
                <a:spcPct val="0"/>
              </a:spcBef>
              <a:spcAft>
                <a:spcPct val="0"/>
              </a:spcAft>
              <a:tabLst/>
            </a:pPr>
            <a:r>
              <a:rPr lang="en-US" sz="2200" b="1" dirty="0" smtClean="0">
                <a:solidFill>
                  <a:srgbClr val="FFFFFF"/>
                </a:solidFill>
                <a:latin typeface="Arial"/>
                <a:cs typeface="Arial"/>
              </a:rPr>
              <a:t>Weather—climate interactions • Tropical cyclones and their role in the climate system</a:t>
            </a:r>
            <a:endParaRPr kumimoji="0" lang="en-US" sz="2200" b="1" i="0" u="none" strike="noStrike" cap="none" normalizeH="0" dirty="0" smtClean="0">
              <a:ln>
                <a:noFill/>
              </a:ln>
              <a:solidFill>
                <a:srgbClr val="FFFFFF"/>
              </a:solidFill>
              <a:effectLst/>
              <a:latin typeface="Arial"/>
              <a:cs typeface="Arial"/>
            </a:endParaRPr>
          </a:p>
          <a:p>
            <a:pPr marL="0" lvl="0" indent="0" algn="ctr" eaLnBrk="1" fontAlgn="base" latinLnBrk="0" hangingPunct="1">
              <a:lnSpc>
                <a:spcPct val="100000"/>
              </a:lnSpc>
              <a:spcBef>
                <a:spcPct val="0"/>
              </a:spcBef>
              <a:spcAft>
                <a:spcPct val="0"/>
              </a:spcAft>
              <a:tabLst/>
            </a:pPr>
            <a:r>
              <a:rPr kumimoji="0" lang="en-US" sz="2200" b="1" i="0" u="none" strike="noStrike" cap="none" normalizeH="0" dirty="0" smtClean="0">
                <a:ln>
                  <a:noFill/>
                </a:ln>
                <a:solidFill>
                  <a:srgbClr val="FFFFFF"/>
                </a:solidFill>
                <a:effectLst/>
                <a:latin typeface="Arial"/>
                <a:cs typeface="Arial"/>
              </a:rPr>
              <a:t>Synoptic climatology and weather regimes • </a:t>
            </a:r>
            <a:r>
              <a:rPr kumimoji="0" lang="en-US" sz="2200" b="1" i="0" u="none" strike="noStrike" cap="none" normalizeH="0" baseline="0" dirty="0" smtClean="0">
                <a:ln>
                  <a:noFill/>
                </a:ln>
                <a:solidFill>
                  <a:srgbClr val="FFFFFF"/>
                </a:solidFill>
                <a:effectLst/>
                <a:latin typeface="Arial"/>
                <a:cs typeface="Arial"/>
              </a:rPr>
              <a:t>Tropical </a:t>
            </a:r>
            <a:r>
              <a:rPr lang="en-US" sz="2200" b="1" dirty="0" smtClean="0">
                <a:solidFill>
                  <a:srgbClr val="FFFFFF"/>
                </a:solidFill>
                <a:latin typeface="Arial"/>
                <a:cs typeface="Arial"/>
              </a:rPr>
              <a:t>w</a:t>
            </a:r>
            <a:r>
              <a:rPr kumimoji="0" lang="en-US" sz="2200" b="1" i="0" u="none" strike="noStrike" cap="none" normalizeH="0" baseline="0" dirty="0" smtClean="0">
                <a:ln>
                  <a:noFill/>
                </a:ln>
                <a:solidFill>
                  <a:srgbClr val="FFFFFF"/>
                </a:solidFill>
                <a:effectLst/>
                <a:latin typeface="Arial"/>
                <a:cs typeface="Arial"/>
              </a:rPr>
              <a:t>aves and monsoons</a:t>
            </a:r>
            <a:r>
              <a:rPr kumimoji="0" lang="en-US" sz="2200" b="1" i="0" u="none" strike="noStrike" cap="none" normalizeH="0" dirty="0" smtClean="0">
                <a:ln>
                  <a:noFill/>
                </a:ln>
                <a:solidFill>
                  <a:srgbClr val="FFFFFF"/>
                </a:solidFill>
                <a:effectLst/>
                <a:latin typeface="Arial"/>
                <a:cs typeface="Arial"/>
              </a:rPr>
              <a:t> </a:t>
            </a:r>
          </a:p>
          <a:p>
            <a:pPr algn="ctr" fontAlgn="base">
              <a:spcBef>
                <a:spcPct val="0"/>
              </a:spcBef>
              <a:spcAft>
                <a:spcPct val="0"/>
              </a:spcAft>
            </a:pPr>
            <a:r>
              <a:rPr kumimoji="0" lang="en-US" sz="2200" b="1" i="0" u="none" strike="noStrike" cap="none" normalizeH="0" dirty="0" smtClean="0">
                <a:ln>
                  <a:noFill/>
                </a:ln>
                <a:solidFill>
                  <a:srgbClr val="FFFFFF"/>
                </a:solidFill>
                <a:effectLst/>
                <a:latin typeface="Arial"/>
                <a:cs typeface="Arial"/>
              </a:rPr>
              <a:t>Predictability and data assimilation • </a:t>
            </a:r>
            <a:r>
              <a:rPr lang="en-US" sz="2200" b="1" dirty="0" smtClean="0">
                <a:solidFill>
                  <a:srgbClr val="FFFFFF"/>
                </a:solidFill>
                <a:latin typeface="Arial"/>
                <a:cs typeface="Arial"/>
              </a:rPr>
              <a:t>Mountain meteorology in a changing climate</a:t>
            </a:r>
          </a:p>
          <a:p>
            <a:pPr marL="0" lvl="0" indent="0" algn="ctr" eaLnBrk="1" fontAlgn="base" latinLnBrk="0" hangingPunct="1">
              <a:lnSpc>
                <a:spcPct val="100000"/>
              </a:lnSpc>
              <a:spcBef>
                <a:spcPct val="0"/>
              </a:spcBef>
              <a:spcAft>
                <a:spcPct val="0"/>
              </a:spcAft>
              <a:tabLst/>
            </a:pPr>
            <a:r>
              <a:rPr kumimoji="0" lang="en-US" sz="2200" b="1" i="0" u="none" strike="noStrike" cap="none" normalizeH="0" dirty="0" smtClean="0">
                <a:ln>
                  <a:noFill/>
                </a:ln>
                <a:solidFill>
                  <a:srgbClr val="FFFFFF"/>
                </a:solidFill>
                <a:effectLst/>
                <a:latin typeface="Arial"/>
                <a:cs typeface="Arial"/>
              </a:rPr>
              <a:t> Synoptic dynamics in stratosphere—troposphere interactions</a:t>
            </a:r>
          </a:p>
        </p:txBody>
      </p:sp>
      <p:grpSp>
        <p:nvGrpSpPr>
          <p:cNvPr id="6" name="Group 5"/>
          <p:cNvGrpSpPr>
            <a:grpSpLocks/>
          </p:cNvGrpSpPr>
          <p:nvPr/>
        </p:nvGrpSpPr>
        <p:grpSpPr bwMode="auto">
          <a:xfrm>
            <a:off x="6157912" y="16600487"/>
            <a:ext cx="7600950" cy="3516313"/>
            <a:chOff x="105270300" y="104127300"/>
            <a:chExt cx="9829800" cy="4030991"/>
          </a:xfrm>
        </p:grpSpPr>
        <p:pic>
          <p:nvPicPr>
            <p:cNvPr id="1030" name="Picture 6" descr="Picture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728000" y="104127300"/>
              <a:ext cx="5372100" cy="4030991"/>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031" name="Picture 7" descr="Picture10"/>
            <p:cNvPicPr>
              <a:picLocks noChangeAspect="1" noChangeArrowheads="1"/>
            </p:cNvPicPr>
            <p:nvPr/>
          </p:nvPicPr>
          <p:blipFill>
            <a:blip r:embed="rId4" cstate="print">
              <a:extLst>
                <a:ext uri="{28A0092B-C50C-407E-A947-70E740481C1C}">
                  <a14:useLocalDpi xmlns:a14="http://schemas.microsoft.com/office/drawing/2010/main" val="0"/>
                </a:ext>
              </a:extLst>
            </a:blip>
            <a:srcRect t="9508" r="7834"/>
            <a:stretch>
              <a:fillRect/>
            </a:stretch>
          </p:blipFill>
          <p:spPr bwMode="auto">
            <a:xfrm>
              <a:off x="105270300" y="104127300"/>
              <a:ext cx="4514850" cy="4028857"/>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grpSp>
      <p:sp>
        <p:nvSpPr>
          <p:cNvPr id="7" name="WordArt 9"/>
          <p:cNvSpPr>
            <a:spLocks noChangeArrowheads="1" noChangeShapeType="1" noTextEdit="1"/>
          </p:cNvSpPr>
          <p:nvPr/>
        </p:nvSpPr>
        <p:spPr bwMode="auto">
          <a:xfrm>
            <a:off x="1477962" y="304801"/>
            <a:ext cx="11544300" cy="523875"/>
          </a:xfrm>
          <a:prstGeom prst="rect">
            <a:avLst/>
          </a:prstGeom>
        </p:spPr>
        <p:txBody>
          <a:bodyPr wrap="none" fromWordArt="1">
            <a:prstTxWarp prst="textPlain">
              <a:avLst>
                <a:gd name="adj" fmla="val 50000"/>
              </a:avLst>
            </a:prstTxWarp>
          </a:bodyPr>
          <a:lstStyle/>
          <a:p>
            <a:pPr algn="ctr" rtl="0">
              <a:buNone/>
            </a:pPr>
            <a:r>
              <a:rPr lang="en-US" sz="3600" kern="10" spc="0" dirty="0" smtClean="0">
                <a:ln w="3175">
                  <a:solidFill>
                    <a:srgbClr val="FFCC00"/>
                  </a:solidFill>
                  <a:round/>
                  <a:headEnd/>
                  <a:tailEnd/>
                </a:ln>
                <a:solidFill>
                  <a:srgbClr val="660066"/>
                </a:solidFill>
                <a:effectLst>
                  <a:outerShdw dist="45791" dir="2021404" algn="ctr" rotWithShape="0">
                    <a:srgbClr val="B2B2B2">
                      <a:alpha val="80000"/>
                    </a:srgbClr>
                  </a:outerShdw>
                </a:effectLst>
                <a:latin typeface="Times New Roman"/>
                <a:cs typeface="Times New Roman"/>
              </a:rPr>
              <a:t>UNIVERSITY AT ALBANY</a:t>
            </a:r>
            <a:endParaRPr lang="en-US" sz="3600" kern="10" spc="0" dirty="0">
              <a:ln w="3175">
                <a:solidFill>
                  <a:srgbClr val="FFCC00"/>
                </a:solidFill>
                <a:round/>
                <a:headEnd/>
                <a:tailEnd/>
              </a:ln>
              <a:solidFill>
                <a:srgbClr val="660066"/>
              </a:solidFill>
              <a:effectLst>
                <a:outerShdw dist="45791" dir="2021404" algn="ctr" rotWithShape="0">
                  <a:srgbClr val="B2B2B2">
                    <a:alpha val="80000"/>
                  </a:srgbClr>
                </a:outerShdw>
              </a:effectLst>
              <a:latin typeface="Times New Roman"/>
              <a:cs typeface="Times New Roman"/>
            </a:endParaRPr>
          </a:p>
        </p:txBody>
      </p:sp>
      <p:sp>
        <p:nvSpPr>
          <p:cNvPr id="8" name="Text Box 10"/>
          <p:cNvSpPr txBox="1">
            <a:spLocks noChangeArrowheads="1"/>
          </p:cNvSpPr>
          <p:nvPr/>
        </p:nvSpPr>
        <p:spPr bwMode="auto">
          <a:xfrm>
            <a:off x="598487" y="21218525"/>
            <a:ext cx="13188950" cy="3775075"/>
          </a:xfrm>
          <a:prstGeom prst="rect">
            <a:avLst/>
          </a:prstGeom>
          <a:solidFill>
            <a:srgbClr val="660066"/>
          </a:solidFill>
          <a:ln w="9525" algn="in">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182880" tIns="182880" rIns="182880" bIns="18288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sng" strike="noStrike" cap="none" normalizeH="0" baseline="0" dirty="0" smtClean="0">
                <a:ln>
                  <a:noFill/>
                </a:ln>
                <a:solidFill>
                  <a:srgbClr val="FFFFFF"/>
                </a:solidFill>
                <a:effectLst/>
                <a:latin typeface="Times New Roman" pitchFamily="18" charset="0"/>
                <a:cs typeface="Arial" pitchFamily="34" charset="0"/>
              </a:rPr>
              <a:t>FACULTY</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1" i="0" u="sng" strike="noStrike" cap="none" normalizeH="0" baseline="0" dirty="0" smtClean="0">
              <a:ln>
                <a:noFill/>
              </a:ln>
              <a:solidFill>
                <a:srgbClr val="FFFFFF"/>
              </a:solidFill>
              <a:effectLst/>
              <a:latin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sng" strike="noStrike" cap="none" normalizeH="0" baseline="0" dirty="0" smtClean="0">
                <a:ln>
                  <a:noFill/>
                </a:ln>
                <a:solidFill>
                  <a:srgbClr val="FFFFFF"/>
                </a:solidFill>
                <a:effectLst/>
                <a:latin typeface="Times New Roman" pitchFamily="18" charset="0"/>
                <a:cs typeface="Arial" pitchFamily="34" charset="0"/>
              </a:rPr>
              <a:t>Lance F. </a:t>
            </a:r>
            <a:r>
              <a:rPr kumimoji="0" lang="en-US" sz="1500" b="1" i="0" u="sng" strike="noStrike" cap="none" normalizeH="0" baseline="0" dirty="0" err="1" smtClean="0">
                <a:ln>
                  <a:noFill/>
                </a:ln>
                <a:solidFill>
                  <a:srgbClr val="FFFFFF"/>
                </a:solidFill>
                <a:effectLst/>
                <a:latin typeface="Times New Roman" pitchFamily="18" charset="0"/>
                <a:cs typeface="Arial" pitchFamily="34" charset="0"/>
              </a:rPr>
              <a:t>Bosart</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 Distinguished Professor; PhD, MIT, 1969. Synoptic and </a:t>
            </a:r>
            <a:r>
              <a:rPr kumimoji="0" lang="en-US" sz="1500" b="0" i="0" u="none" strike="noStrike" cap="none" normalizeH="0" baseline="0" dirty="0" err="1" smtClean="0">
                <a:ln>
                  <a:noFill/>
                </a:ln>
                <a:solidFill>
                  <a:srgbClr val="FFFFFF"/>
                </a:solidFill>
                <a:effectLst/>
                <a:latin typeface="Times New Roman" pitchFamily="18" charset="0"/>
                <a:cs typeface="Arial" pitchFamily="34" charset="0"/>
              </a:rPr>
              <a:t>mesoscale</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 meteorology.</a:t>
            </a:r>
            <a:br>
              <a:rPr kumimoji="0" lang="en-US" sz="1500" b="0" i="0" u="none" strike="noStrike" cap="none" normalizeH="0" baseline="0" dirty="0" smtClean="0">
                <a:ln>
                  <a:noFill/>
                </a:ln>
                <a:solidFill>
                  <a:srgbClr val="FFFFFF"/>
                </a:solidFill>
                <a:effectLst/>
                <a:latin typeface="Times New Roman" pitchFamily="18" charset="0"/>
                <a:cs typeface="Arial" pitchFamily="34" charset="0"/>
              </a:rPr>
            </a:br>
            <a:r>
              <a:rPr kumimoji="0" lang="en-US" sz="1500" b="1" i="0" u="sng" strike="noStrike" cap="none" normalizeH="0" baseline="0" dirty="0" smtClean="0">
                <a:ln>
                  <a:noFill/>
                </a:ln>
                <a:solidFill>
                  <a:srgbClr val="FFFFFF"/>
                </a:solidFill>
                <a:effectLst/>
                <a:latin typeface="Times New Roman" pitchFamily="18" charset="0"/>
                <a:cs typeface="Arial" pitchFamily="34" charset="0"/>
              </a:rPr>
              <a:t>Kristen L. </a:t>
            </a:r>
            <a:r>
              <a:rPr kumimoji="0" lang="en-US" sz="1500" b="1" i="0" u="sng" strike="noStrike" cap="none" normalizeH="0" baseline="0" dirty="0" err="1" smtClean="0">
                <a:ln>
                  <a:noFill/>
                </a:ln>
                <a:solidFill>
                  <a:srgbClr val="FFFFFF"/>
                </a:solidFill>
                <a:effectLst/>
                <a:latin typeface="Times New Roman" pitchFamily="18" charset="0"/>
                <a:cs typeface="Arial" pitchFamily="34" charset="0"/>
              </a:rPr>
              <a:t>Corbosiero</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 Assistant Professor; PhD, Univ. at Albany, 2005. </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Synoptic and </a:t>
            </a:r>
            <a:r>
              <a:rPr lang="en-US" sz="1500" dirty="0">
                <a:solidFill>
                  <a:srgbClr val="FFFFFF"/>
                </a:solidFill>
                <a:latin typeface="Times New Roman" pitchFamily="18" charset="0"/>
                <a:cs typeface="Arial" pitchFamily="34" charset="0"/>
              </a:rPr>
              <a:t>t</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ropical </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meteorology; </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tropical cyclone structure; applications of lightning data.</a:t>
            </a:r>
            <a:endParaRPr kumimoji="0" lang="en-US" sz="1500" b="0" i="0" u="none" strike="noStrike" cap="none" normalizeH="0" baseline="0" dirty="0" smtClean="0">
              <a:ln>
                <a:noFill/>
              </a:ln>
              <a:solidFill>
                <a:srgbClr val="FFFFFF"/>
              </a:solidFill>
              <a:effectLst/>
              <a:latin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sng" strike="noStrike" cap="none" normalizeH="0" baseline="0" dirty="0" smtClean="0">
                <a:ln>
                  <a:noFill/>
                </a:ln>
                <a:solidFill>
                  <a:srgbClr val="FFFFFF"/>
                </a:solidFill>
                <a:effectLst/>
                <a:latin typeface="Times New Roman" pitchFamily="18" charset="0"/>
                <a:cs typeface="Arial" pitchFamily="34" charset="0"/>
              </a:rPr>
              <a:t>Robert </a:t>
            </a:r>
            <a:r>
              <a:rPr kumimoji="0" lang="en-US" sz="1500" b="1" i="0" u="sng" strike="noStrike" cap="none" normalizeH="0" baseline="0" dirty="0" err="1" smtClean="0">
                <a:ln>
                  <a:noFill/>
                </a:ln>
                <a:solidFill>
                  <a:srgbClr val="FFFFFF"/>
                </a:solidFill>
                <a:effectLst/>
                <a:latin typeface="Times New Roman" pitchFamily="18" charset="0"/>
                <a:cs typeface="Arial" pitchFamily="34" charset="0"/>
              </a:rPr>
              <a:t>Fovell</a:t>
            </a:r>
            <a:r>
              <a:rPr kumimoji="0" lang="en-US" sz="1500" i="0" strike="noStrike" cap="none" normalizeH="0" baseline="0" dirty="0" smtClean="0">
                <a:ln>
                  <a:noFill/>
                </a:ln>
                <a:solidFill>
                  <a:srgbClr val="FFFFFF"/>
                </a:solidFill>
                <a:effectLst/>
                <a:latin typeface="Times New Roman" pitchFamily="18" charset="0"/>
                <a:cs typeface="Arial" pitchFamily="34" charset="0"/>
              </a:rPr>
              <a:t>, Professor; PhD, Universit</a:t>
            </a:r>
            <a:r>
              <a:rPr lang="en-US" sz="1500" dirty="0" smtClean="0">
                <a:solidFill>
                  <a:srgbClr val="FFFFFF"/>
                </a:solidFill>
                <a:latin typeface="Times New Roman" pitchFamily="18" charset="0"/>
                <a:cs typeface="Arial" pitchFamily="34" charset="0"/>
              </a:rPr>
              <a:t>y of Illinois, 1988. </a:t>
            </a:r>
            <a:r>
              <a:rPr lang="en-US" sz="1500" dirty="0" err="1" smtClean="0">
                <a:solidFill>
                  <a:srgbClr val="FFFFFF"/>
                </a:solidFill>
                <a:latin typeface="Times New Roman" pitchFamily="18" charset="0"/>
                <a:cs typeface="Arial" pitchFamily="34" charset="0"/>
              </a:rPr>
              <a:t>Mesoscale</a:t>
            </a:r>
            <a:r>
              <a:rPr lang="en-US" sz="1500" dirty="0" smtClean="0">
                <a:solidFill>
                  <a:srgbClr val="FFFFFF"/>
                </a:solidFill>
                <a:latin typeface="Times New Roman" pitchFamily="18" charset="0"/>
                <a:cs typeface="Arial" pitchFamily="34" charset="0"/>
              </a:rPr>
              <a:t> meteorology and high-resolution numerical models</a:t>
            </a:r>
            <a:endParaRPr kumimoji="0" lang="en-US" sz="1500" b="0" i="0" u="none" strike="noStrike" cap="none" normalizeH="0" baseline="0" dirty="0" smtClean="0">
              <a:ln>
                <a:noFill/>
              </a:ln>
              <a:solidFill>
                <a:srgbClr val="FFFFFF"/>
              </a:solidFill>
              <a:effectLst/>
              <a:latin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sng" strike="noStrike" cap="none" normalizeH="0" baseline="0" dirty="0" smtClean="0">
                <a:ln>
                  <a:noFill/>
                </a:ln>
                <a:solidFill>
                  <a:srgbClr val="FFFFFF"/>
                </a:solidFill>
                <a:effectLst/>
                <a:latin typeface="Times New Roman" pitchFamily="18" charset="0"/>
                <a:cs typeface="Arial" pitchFamily="34" charset="0"/>
              </a:rPr>
              <a:t>Daniel </a:t>
            </a:r>
            <a:r>
              <a:rPr kumimoji="0" lang="en-US" sz="1500" b="1" i="0" u="sng" strike="noStrike" cap="none" normalizeH="0" baseline="0" dirty="0" smtClean="0">
                <a:ln>
                  <a:noFill/>
                </a:ln>
                <a:solidFill>
                  <a:srgbClr val="FFFFFF"/>
                </a:solidFill>
                <a:effectLst/>
                <a:latin typeface="Times New Roman" pitchFamily="18" charset="0"/>
                <a:cs typeface="Arial" pitchFamily="34" charset="0"/>
              </a:rPr>
              <a:t>Keyser</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 Professor; PhD, Penn State, 1981. Synoptic-dynamic meteorology.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sng" strike="noStrike" cap="none" normalizeH="0" baseline="0" dirty="0" smtClean="0">
                <a:ln>
                  <a:noFill/>
                </a:ln>
                <a:solidFill>
                  <a:srgbClr val="FFFFFF"/>
                </a:solidFill>
                <a:effectLst/>
                <a:latin typeface="Times New Roman" pitchFamily="18" charset="0"/>
                <a:cs typeface="Arial" pitchFamily="34" charset="0"/>
              </a:rPr>
              <a:t>Andrea Lang</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 Assistant Professor; PhD, University of </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Wisconsin, </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2011. Synoptic-dynamic meteorology.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sng" strike="noStrike" cap="none" normalizeH="0" baseline="0" dirty="0" smtClean="0">
                <a:ln>
                  <a:noFill/>
                </a:ln>
                <a:solidFill>
                  <a:srgbClr val="FFFFFF"/>
                </a:solidFill>
                <a:effectLst/>
                <a:latin typeface="Times New Roman" pitchFamily="18" charset="0"/>
                <a:cs typeface="Arial" pitchFamily="34" charset="0"/>
              </a:rPr>
              <a:t>Justin Minder</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 Assistant Professor; PhD, Univ. of Washington, 2010. Mountain weather and climate, regional climate, </a:t>
            </a:r>
            <a:r>
              <a:rPr kumimoji="0" lang="en-US" sz="1500" b="0" i="0" u="none" strike="noStrike" cap="none" normalizeH="0" baseline="0" dirty="0" err="1" smtClean="0">
                <a:ln>
                  <a:noFill/>
                </a:ln>
                <a:solidFill>
                  <a:srgbClr val="FFFFFF"/>
                </a:solidFill>
                <a:effectLst/>
                <a:latin typeface="Times New Roman" pitchFamily="18" charset="0"/>
                <a:cs typeface="Arial" pitchFamily="34" charset="0"/>
              </a:rPr>
              <a:t>mesoscale</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 dynamics, hydrometeorology. </a:t>
            </a:r>
            <a:br>
              <a:rPr kumimoji="0" lang="en-US" sz="1500" b="0" i="0" u="none" strike="noStrike" cap="none" normalizeH="0" baseline="0" dirty="0" smtClean="0">
                <a:ln>
                  <a:noFill/>
                </a:ln>
                <a:solidFill>
                  <a:srgbClr val="FFFFFF"/>
                </a:solidFill>
                <a:effectLst/>
                <a:latin typeface="Times New Roman" pitchFamily="18" charset="0"/>
                <a:cs typeface="Arial" pitchFamily="34" charset="0"/>
              </a:rPr>
            </a:br>
            <a:r>
              <a:rPr kumimoji="0" lang="en-US" sz="1500" b="1" i="0" u="sng" strike="noStrike" cap="none" normalizeH="0" baseline="0" dirty="0" smtClean="0">
                <a:ln>
                  <a:noFill/>
                </a:ln>
                <a:solidFill>
                  <a:srgbClr val="FFFFFF"/>
                </a:solidFill>
                <a:effectLst/>
                <a:latin typeface="Times New Roman" pitchFamily="18" charset="0"/>
                <a:cs typeface="Arial" pitchFamily="34" charset="0"/>
              </a:rPr>
              <a:t>John Molinari</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 Professor; PhD, Florida State, 1979. Hurricanes and tropical meteorology, lightning in tropical disturbances. </a:t>
            </a:r>
            <a:br>
              <a:rPr kumimoji="0" lang="en-US" sz="1500" b="0" i="0" u="none" strike="noStrike" cap="none" normalizeH="0" baseline="0" dirty="0" smtClean="0">
                <a:ln>
                  <a:noFill/>
                </a:ln>
                <a:solidFill>
                  <a:srgbClr val="FFFFFF"/>
                </a:solidFill>
                <a:effectLst/>
                <a:latin typeface="Times New Roman" pitchFamily="18" charset="0"/>
                <a:cs typeface="Arial" pitchFamily="34" charset="0"/>
              </a:rPr>
            </a:br>
            <a:r>
              <a:rPr kumimoji="0" lang="en-US" sz="1500" b="1" i="0" u="sng" strike="noStrike" cap="none" normalizeH="0" baseline="0" dirty="0" smtClean="0">
                <a:ln>
                  <a:noFill/>
                </a:ln>
                <a:solidFill>
                  <a:srgbClr val="FFFFFF"/>
                </a:solidFill>
                <a:effectLst/>
                <a:latin typeface="Times New Roman" pitchFamily="18" charset="0"/>
                <a:cs typeface="Arial" pitchFamily="34" charset="0"/>
              </a:rPr>
              <a:t>Paul E. Roundy</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 Associate Professor; PhD, Penn State University, 2003. Tropical atmosphere &amp; ocean; impacts on global weather and climate.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sng" strike="noStrike" cap="none" normalizeH="0" baseline="0" dirty="0" smtClean="0">
                <a:ln>
                  <a:noFill/>
                </a:ln>
                <a:solidFill>
                  <a:srgbClr val="FFFFFF"/>
                </a:solidFill>
                <a:effectLst/>
                <a:latin typeface="Times New Roman" pitchFamily="18" charset="0"/>
                <a:cs typeface="Arial" pitchFamily="34" charset="0"/>
              </a:rPr>
              <a:t>Brian Tang</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 Assistant Professor; Ph.D., MIT, 2010. Tropical meteorology; </a:t>
            </a:r>
            <a:r>
              <a:rPr kumimoji="0" lang="en-US" sz="1500" b="0" i="0" u="none" strike="noStrike" cap="none" normalizeH="0" baseline="0" dirty="0" err="1" smtClean="0">
                <a:ln>
                  <a:noFill/>
                </a:ln>
                <a:solidFill>
                  <a:srgbClr val="FFFFFF"/>
                </a:solidFill>
                <a:effectLst/>
                <a:latin typeface="Times New Roman" pitchFamily="18" charset="0"/>
                <a:cs typeface="Arial" pitchFamily="34" charset="0"/>
              </a:rPr>
              <a:t>mesoscale</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 dynamics; synoptic meteorology;</a:t>
            </a:r>
            <a:r>
              <a:rPr kumimoji="0" lang="en-US" sz="1500" b="0" i="0" u="none" strike="noStrike" cap="none" normalizeH="0" dirty="0" smtClean="0">
                <a:ln>
                  <a:noFill/>
                </a:ln>
                <a:solidFill>
                  <a:srgbClr val="FFFFFF"/>
                </a:solidFill>
                <a:effectLst/>
                <a:latin typeface="Times New Roman" pitchFamily="18" charset="0"/>
                <a:cs typeface="Arial" pitchFamily="34" charset="0"/>
              </a:rPr>
              <a:t> </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weather-climate interactions. </a:t>
            </a:r>
            <a:br>
              <a:rPr kumimoji="0" lang="en-US" sz="1500" b="0" i="0" u="none" strike="noStrike" cap="none" normalizeH="0" baseline="0" dirty="0" smtClean="0">
                <a:ln>
                  <a:noFill/>
                </a:ln>
                <a:solidFill>
                  <a:srgbClr val="FFFFFF"/>
                </a:solidFill>
                <a:effectLst/>
                <a:latin typeface="Times New Roman" pitchFamily="18" charset="0"/>
                <a:cs typeface="Arial" pitchFamily="34" charset="0"/>
              </a:rPr>
            </a:br>
            <a:r>
              <a:rPr kumimoji="0" lang="en-US" sz="1500" b="1" i="0" u="sng" strike="noStrike" cap="none" normalizeH="0" baseline="0" dirty="0" smtClean="0">
                <a:ln>
                  <a:noFill/>
                </a:ln>
                <a:solidFill>
                  <a:srgbClr val="FFFFFF"/>
                </a:solidFill>
                <a:effectLst/>
                <a:latin typeface="Times New Roman" pitchFamily="18" charset="0"/>
                <a:cs typeface="Arial" pitchFamily="34" charset="0"/>
              </a:rPr>
              <a:t>Chris </a:t>
            </a:r>
            <a:r>
              <a:rPr kumimoji="0" lang="en-US" sz="1500" b="1" i="0" u="sng" strike="noStrike" cap="none" normalizeH="0" baseline="0" dirty="0" err="1" smtClean="0">
                <a:ln>
                  <a:noFill/>
                </a:ln>
                <a:solidFill>
                  <a:srgbClr val="FFFFFF"/>
                </a:solidFill>
                <a:effectLst/>
                <a:latin typeface="Times New Roman" pitchFamily="18" charset="0"/>
                <a:cs typeface="Arial" pitchFamily="34" charset="0"/>
              </a:rPr>
              <a:t>Thorncroft</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 Professor, Department Chair; PhD, Univ. of Reading, UK, 1989. Tropical Meteorology; tropical waves and the West African monsoon.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sng" strike="noStrike" cap="none" normalizeH="0" baseline="0" dirty="0" smtClean="0">
                <a:ln>
                  <a:noFill/>
                </a:ln>
                <a:solidFill>
                  <a:srgbClr val="FFFFFF"/>
                </a:solidFill>
                <a:effectLst/>
                <a:latin typeface="Times New Roman" pitchFamily="18" charset="0"/>
                <a:cs typeface="Arial" pitchFamily="34" charset="0"/>
              </a:rPr>
              <a:t>Ryan Torn</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 Assistant Professor; Ph.D., University of Washington, 2007. Predictability</a:t>
            </a:r>
            <a:r>
              <a:rPr kumimoji="0" lang="en-US" sz="1500" b="0" i="0" u="none" strike="noStrike" cap="none" normalizeH="0" dirty="0" smtClean="0">
                <a:ln>
                  <a:noFill/>
                </a:ln>
                <a:solidFill>
                  <a:srgbClr val="FFFFFF"/>
                </a:solidFill>
                <a:effectLst/>
                <a:latin typeface="Times New Roman" pitchFamily="18" charset="0"/>
                <a:cs typeface="Arial" pitchFamily="34" charset="0"/>
              </a:rPr>
              <a:t> and </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data assimilation; synoptic and </a:t>
            </a:r>
            <a:r>
              <a:rPr kumimoji="0" lang="en-US" sz="1500" b="0" i="0" u="none" strike="noStrike" cap="none" normalizeH="0" baseline="0" dirty="0" err="1" smtClean="0">
                <a:ln>
                  <a:noFill/>
                </a:ln>
                <a:solidFill>
                  <a:srgbClr val="FFFFFF"/>
                </a:solidFill>
                <a:effectLst/>
                <a:latin typeface="Times New Roman" pitchFamily="18" charset="0"/>
                <a:cs typeface="Arial" pitchFamily="34" charset="0"/>
              </a:rPr>
              <a:t>mesoscale</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 meteorology.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Text Box 14"/>
          <p:cNvSpPr txBox="1">
            <a:spLocks noChangeArrowheads="1"/>
          </p:cNvSpPr>
          <p:nvPr/>
        </p:nvSpPr>
        <p:spPr bwMode="auto">
          <a:xfrm>
            <a:off x="6157912" y="20218400"/>
            <a:ext cx="7620000" cy="685800"/>
          </a:xfrm>
          <a:prstGeom prst="rect">
            <a:avLst/>
          </a:prstGeom>
          <a:solidFill>
            <a:srgbClr val="C2F2F8"/>
          </a:solidFill>
          <a:ln w="19050" algn="in">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Arial" pitchFamily="34" charset="0"/>
                <a:cs typeface="Arial" pitchFamily="34" charset="0"/>
              </a:rPr>
              <a:t>The department a state-of-the-art electronic map room</a:t>
            </a:r>
            <a:r>
              <a:rPr kumimoji="0" lang="en-US" sz="1400" b="0" i="0" u="none" strike="noStrike" cap="none" normalizeH="0" dirty="0" smtClean="0">
                <a:ln>
                  <a:noFill/>
                </a:ln>
                <a:solidFill>
                  <a:srgbClr val="000000"/>
                </a:solidFill>
                <a:effectLst/>
                <a:latin typeface="Arial" pitchFamily="34" charset="0"/>
                <a:cs typeface="Arial" pitchFamily="34" charset="0"/>
              </a:rPr>
              <a:t> </a:t>
            </a:r>
            <a:r>
              <a:rPr kumimoji="0" lang="en-US" sz="1400" b="0" i="0" u="none" strike="noStrike" cap="none" normalizeH="0" baseline="0" dirty="0" smtClean="0">
                <a:ln>
                  <a:noFill/>
                </a:ln>
                <a:solidFill>
                  <a:srgbClr val="000000"/>
                </a:solidFill>
                <a:effectLst/>
                <a:latin typeface="Arial" pitchFamily="34" charset="0"/>
                <a:cs typeface="Arial" pitchFamily="34" charset="0"/>
              </a:rPr>
              <a:t>used for teaching and research</a:t>
            </a:r>
            <a:r>
              <a:rPr lang="en-US" sz="1400" dirty="0" smtClean="0">
                <a:solidFill>
                  <a:srgbClr val="000000"/>
                </a:solidFill>
                <a:latin typeface="Arial" pitchFamily="34" charset="0"/>
                <a:cs typeface="Arial" pitchFamily="34" charset="0"/>
              </a:rPr>
              <a:t>.  I</a:t>
            </a:r>
            <a:r>
              <a:rPr kumimoji="0" lang="en-US" sz="1400" b="0" i="0" u="none" strike="noStrike" cap="none" normalizeH="0" baseline="0" dirty="0" smtClean="0">
                <a:ln>
                  <a:noFill/>
                </a:ln>
                <a:solidFill>
                  <a:srgbClr val="000000"/>
                </a:solidFill>
                <a:effectLst/>
                <a:latin typeface="Arial" pitchFamily="34" charset="0"/>
                <a:cs typeface="Arial" pitchFamily="34" charset="0"/>
              </a:rPr>
              <a:t>t is also central to the popular map room discussion sessions, which occur at least</a:t>
            </a:r>
            <a:r>
              <a:rPr kumimoji="0" lang="en-US" sz="1400" b="0" i="0" u="none" strike="noStrike" cap="none" normalizeH="0" dirty="0" smtClean="0">
                <a:ln>
                  <a:noFill/>
                </a:ln>
                <a:solidFill>
                  <a:srgbClr val="000000"/>
                </a:solidFill>
                <a:effectLst/>
                <a:latin typeface="Arial" pitchFamily="34" charset="0"/>
                <a:cs typeface="Arial" pitchFamily="34" charset="0"/>
              </a:rPr>
              <a:t> twice per week.</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4" name="Picture 23"/>
          <p:cNvPicPr>
            <a:picLocks noChangeAspect="1"/>
          </p:cNvPicPr>
          <p:nvPr/>
        </p:nvPicPr>
        <p:blipFill>
          <a:blip r:embed="rId5"/>
          <a:stretch>
            <a:fillRect/>
          </a:stretch>
        </p:blipFill>
        <p:spPr>
          <a:xfrm>
            <a:off x="9601200" y="5867400"/>
            <a:ext cx="4165600" cy="2395220"/>
          </a:xfrm>
          <a:prstGeom prst="rect">
            <a:avLst/>
          </a:prstGeom>
        </p:spPr>
      </p:pic>
      <p:pic>
        <p:nvPicPr>
          <p:cNvPr id="25" name="Picture 24"/>
          <p:cNvPicPr/>
          <p:nvPr/>
        </p:nvPicPr>
        <p:blipFill>
          <a:blip r:embed="rId6">
            <a:extLst>
              <a:ext uri="{28A0092B-C50C-407E-A947-70E740481C1C}">
                <a14:useLocalDpi xmlns:a14="http://schemas.microsoft.com/office/drawing/2010/main" val="0"/>
              </a:ext>
            </a:extLst>
          </a:blip>
          <a:srcRect l="25085" t="5008" r="35120" b="10224"/>
          <a:stretch>
            <a:fillRect/>
          </a:stretch>
        </p:blipFill>
        <p:spPr bwMode="auto">
          <a:xfrm>
            <a:off x="4038600" y="11353801"/>
            <a:ext cx="3840162" cy="4953000"/>
          </a:xfrm>
          <a:prstGeom prst="rect">
            <a:avLst/>
          </a:prstGeom>
          <a:noFill/>
          <a:ln w="0" cmpd="sng">
            <a:solidFill>
              <a:srgbClr val="000080"/>
            </a:solidFill>
            <a:round/>
            <a:headEnd/>
            <a:tailEnd/>
          </a:ln>
          <a:effectLst/>
          <a:extLst/>
        </p:spPr>
      </p:pic>
      <p:pic>
        <p:nvPicPr>
          <p:cNvPr id="26" name="Picture 25"/>
          <p:cNvPicPr>
            <a:picLocks noChangeAspect="1"/>
          </p:cNvPicPr>
          <p:nvPr/>
        </p:nvPicPr>
        <p:blipFill>
          <a:blip r:embed="rId7"/>
          <a:srcRect l="28072" t="26137" r="18060"/>
          <a:stretch>
            <a:fillRect/>
          </a:stretch>
        </p:blipFill>
        <p:spPr>
          <a:xfrm>
            <a:off x="609600" y="5867400"/>
            <a:ext cx="5867400" cy="5371563"/>
          </a:xfrm>
          <a:prstGeom prst="rect">
            <a:avLst/>
          </a:prstGeom>
        </p:spPr>
      </p:pic>
      <p:pic>
        <p:nvPicPr>
          <p:cNvPr id="20" name="Picture 19"/>
          <p:cNvPicPr>
            <a:picLocks noChangeAspect="1"/>
          </p:cNvPicPr>
          <p:nvPr/>
        </p:nvPicPr>
        <p:blipFill>
          <a:blip r:embed="rId8"/>
          <a:srcRect b="18000"/>
          <a:stretch>
            <a:fillRect/>
          </a:stretch>
        </p:blipFill>
        <p:spPr>
          <a:xfrm>
            <a:off x="9677400" y="8153401"/>
            <a:ext cx="4191000" cy="3124200"/>
          </a:xfrm>
          <a:prstGeom prst="rect">
            <a:avLst/>
          </a:prstGeom>
        </p:spPr>
      </p:pic>
      <p:pic>
        <p:nvPicPr>
          <p:cNvPr id="21" name="Picture 20" descr="Screen shot 2012-12-12 at 2.44.28 PM.png"/>
          <p:cNvPicPr>
            <a:picLocks noChangeAspect="1"/>
          </p:cNvPicPr>
          <p:nvPr/>
        </p:nvPicPr>
        <p:blipFill>
          <a:blip r:embed="rId9"/>
          <a:stretch>
            <a:fillRect/>
          </a:stretch>
        </p:blipFill>
        <p:spPr>
          <a:xfrm>
            <a:off x="609600" y="11353800"/>
            <a:ext cx="3429000" cy="4980584"/>
          </a:xfrm>
          <a:prstGeom prst="rect">
            <a:avLst/>
          </a:prstGeom>
        </p:spPr>
      </p:pic>
      <p:pic>
        <p:nvPicPr>
          <p:cNvPr id="1045" name="Picture 2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05400" y="5867400"/>
            <a:ext cx="4711700" cy="3116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22" name="TextBox 21"/>
          <p:cNvSpPr txBox="1"/>
          <p:nvPr/>
        </p:nvSpPr>
        <p:spPr>
          <a:xfrm>
            <a:off x="5588000" y="8191500"/>
            <a:ext cx="1600200" cy="307777"/>
          </a:xfrm>
          <a:prstGeom prst="rect">
            <a:avLst/>
          </a:prstGeom>
          <a:noFill/>
        </p:spPr>
        <p:txBody>
          <a:bodyPr wrap="square" rtlCol="0">
            <a:spAutoFit/>
          </a:bodyPr>
          <a:lstStyle/>
          <a:p>
            <a:r>
              <a:rPr lang="en-US" sz="1400" b="1" dirty="0" err="1" smtClean="0">
                <a:solidFill>
                  <a:schemeClr val="bg1"/>
                </a:solidFill>
                <a:latin typeface="Palatino"/>
                <a:cs typeface="Palatino"/>
              </a:rPr>
              <a:t>Bosart</a:t>
            </a:r>
            <a:r>
              <a:rPr lang="en-US" sz="1400" b="1" dirty="0" smtClean="0">
                <a:solidFill>
                  <a:schemeClr val="bg1"/>
                </a:solidFill>
                <a:latin typeface="Palatino"/>
                <a:cs typeface="Palatino"/>
              </a:rPr>
              <a:t>/Keyser</a:t>
            </a:r>
            <a:endParaRPr lang="en-US" sz="1400" b="1" dirty="0">
              <a:solidFill>
                <a:schemeClr val="bg1"/>
              </a:solidFill>
              <a:latin typeface="Palatino"/>
              <a:cs typeface="Palatino"/>
            </a:endParaRPr>
          </a:p>
        </p:txBody>
      </p:sp>
      <p:sp>
        <p:nvSpPr>
          <p:cNvPr id="28" name="TextBox 27"/>
          <p:cNvSpPr txBox="1"/>
          <p:nvPr/>
        </p:nvSpPr>
        <p:spPr>
          <a:xfrm>
            <a:off x="9842500" y="7797800"/>
            <a:ext cx="1600200" cy="307777"/>
          </a:xfrm>
          <a:prstGeom prst="rect">
            <a:avLst/>
          </a:prstGeom>
          <a:noFill/>
        </p:spPr>
        <p:txBody>
          <a:bodyPr wrap="square" rtlCol="0">
            <a:spAutoFit/>
          </a:bodyPr>
          <a:lstStyle/>
          <a:p>
            <a:r>
              <a:rPr lang="en-US" sz="1400" b="1" dirty="0" smtClean="0">
                <a:latin typeface="Palatino"/>
                <a:cs typeface="Palatino"/>
              </a:rPr>
              <a:t>Tang</a:t>
            </a:r>
            <a:endParaRPr lang="en-US" sz="1400" b="1" dirty="0">
              <a:latin typeface="Palatino"/>
              <a:cs typeface="Palatino"/>
            </a:endParaRPr>
          </a:p>
        </p:txBody>
      </p:sp>
      <p:sp>
        <p:nvSpPr>
          <p:cNvPr id="29" name="TextBox 28"/>
          <p:cNvSpPr txBox="1"/>
          <p:nvPr/>
        </p:nvSpPr>
        <p:spPr>
          <a:xfrm>
            <a:off x="9829800" y="10744200"/>
            <a:ext cx="3733800" cy="523220"/>
          </a:xfrm>
          <a:prstGeom prst="rect">
            <a:avLst/>
          </a:prstGeom>
          <a:noFill/>
        </p:spPr>
        <p:txBody>
          <a:bodyPr wrap="square" rtlCol="0">
            <a:spAutoFit/>
          </a:bodyPr>
          <a:lstStyle/>
          <a:p>
            <a:r>
              <a:rPr lang="en-US" sz="1400" b="1" dirty="0" err="1" smtClean="0">
                <a:latin typeface="Palatino"/>
                <a:cs typeface="Palatino"/>
              </a:rPr>
              <a:t>Corbosiero</a:t>
            </a:r>
            <a:r>
              <a:rPr lang="en-US" sz="1400" b="1" dirty="0" smtClean="0">
                <a:latin typeface="Palatino"/>
                <a:cs typeface="Palatino"/>
              </a:rPr>
              <a:t>/Molinari</a:t>
            </a:r>
          </a:p>
          <a:p>
            <a:r>
              <a:rPr lang="en-US" sz="1400" b="1" dirty="0" smtClean="0">
                <a:latin typeface="Palatino"/>
                <a:cs typeface="Palatino"/>
              </a:rPr>
              <a:t>Hurricane eye/</a:t>
            </a:r>
            <a:r>
              <a:rPr lang="en-US" sz="1400" b="1" dirty="0" err="1" smtClean="0">
                <a:latin typeface="Palatino"/>
                <a:cs typeface="Palatino"/>
              </a:rPr>
              <a:t>eyewall</a:t>
            </a:r>
            <a:r>
              <a:rPr lang="en-US" sz="1400" b="1" dirty="0" smtClean="0">
                <a:latin typeface="Palatino"/>
                <a:cs typeface="Palatino"/>
              </a:rPr>
              <a:t> dynamics</a:t>
            </a:r>
            <a:endParaRPr lang="en-US" sz="1400" b="1" dirty="0">
              <a:latin typeface="Palatino"/>
              <a:cs typeface="Palatino"/>
            </a:endParaRPr>
          </a:p>
        </p:txBody>
      </p:sp>
      <p:sp>
        <p:nvSpPr>
          <p:cNvPr id="30" name="TextBox 29"/>
          <p:cNvSpPr txBox="1"/>
          <p:nvPr/>
        </p:nvSpPr>
        <p:spPr>
          <a:xfrm>
            <a:off x="4140200" y="15697200"/>
            <a:ext cx="3733800" cy="523220"/>
          </a:xfrm>
          <a:prstGeom prst="rect">
            <a:avLst/>
          </a:prstGeom>
          <a:noFill/>
        </p:spPr>
        <p:txBody>
          <a:bodyPr wrap="square" rtlCol="0">
            <a:spAutoFit/>
          </a:bodyPr>
          <a:lstStyle/>
          <a:p>
            <a:r>
              <a:rPr lang="en-US" sz="1400" b="1" dirty="0" smtClean="0">
                <a:latin typeface="Palatino"/>
                <a:cs typeface="Palatino"/>
              </a:rPr>
              <a:t>Lang</a:t>
            </a:r>
          </a:p>
          <a:p>
            <a:r>
              <a:rPr lang="en-US" sz="1400" b="1" dirty="0" smtClean="0">
                <a:latin typeface="Palatino"/>
                <a:cs typeface="Palatino"/>
              </a:rPr>
              <a:t>Stratosphere—troposphere interactions</a:t>
            </a:r>
            <a:endParaRPr lang="en-US" sz="1400" b="1" dirty="0">
              <a:latin typeface="Palatino"/>
              <a:cs typeface="Palatino"/>
            </a:endParaRPr>
          </a:p>
        </p:txBody>
      </p:sp>
      <p:sp>
        <p:nvSpPr>
          <p:cNvPr id="33" name="TextBox 32"/>
          <p:cNvSpPr txBox="1"/>
          <p:nvPr/>
        </p:nvSpPr>
        <p:spPr>
          <a:xfrm>
            <a:off x="762000" y="15697200"/>
            <a:ext cx="3225800" cy="523220"/>
          </a:xfrm>
          <a:prstGeom prst="rect">
            <a:avLst/>
          </a:prstGeom>
          <a:noFill/>
        </p:spPr>
        <p:txBody>
          <a:bodyPr wrap="square" rtlCol="0">
            <a:spAutoFit/>
          </a:bodyPr>
          <a:lstStyle/>
          <a:p>
            <a:r>
              <a:rPr lang="en-US" sz="1400" b="1" dirty="0" err="1" smtClean="0">
                <a:solidFill>
                  <a:schemeClr val="bg1"/>
                </a:solidFill>
                <a:latin typeface="Palatino"/>
                <a:cs typeface="Palatino"/>
              </a:rPr>
              <a:t>Thorncroft</a:t>
            </a:r>
            <a:endParaRPr lang="en-US" sz="1400" b="1" dirty="0" smtClean="0">
              <a:solidFill>
                <a:schemeClr val="bg1"/>
              </a:solidFill>
              <a:latin typeface="Palatino"/>
              <a:cs typeface="Palatino"/>
            </a:endParaRPr>
          </a:p>
          <a:p>
            <a:r>
              <a:rPr lang="en-US" sz="1400" b="1" dirty="0" smtClean="0">
                <a:solidFill>
                  <a:schemeClr val="bg1"/>
                </a:solidFill>
                <a:latin typeface="Palatino"/>
                <a:cs typeface="Palatino"/>
              </a:rPr>
              <a:t>African easterly waves/TC genesis</a:t>
            </a:r>
            <a:endParaRPr lang="en-US" sz="1400" b="1" dirty="0">
              <a:solidFill>
                <a:schemeClr val="bg1"/>
              </a:solidFill>
              <a:latin typeface="Palatino"/>
              <a:cs typeface="Palatino"/>
            </a:endParaRPr>
          </a:p>
        </p:txBody>
      </p:sp>
      <p:sp>
        <p:nvSpPr>
          <p:cNvPr id="34" name="TextBox 33"/>
          <p:cNvSpPr txBox="1"/>
          <p:nvPr/>
        </p:nvSpPr>
        <p:spPr>
          <a:xfrm>
            <a:off x="685800" y="10668000"/>
            <a:ext cx="4462530" cy="738664"/>
          </a:xfrm>
          <a:prstGeom prst="rect">
            <a:avLst/>
          </a:prstGeom>
          <a:noFill/>
        </p:spPr>
        <p:txBody>
          <a:bodyPr wrap="square" rtlCol="0">
            <a:spAutoFit/>
          </a:bodyPr>
          <a:lstStyle/>
          <a:p>
            <a:r>
              <a:rPr lang="en-US" sz="1400" b="1" dirty="0" smtClean="0">
                <a:solidFill>
                  <a:schemeClr val="bg1"/>
                </a:solidFill>
                <a:latin typeface="Palatino"/>
                <a:cs typeface="Palatino"/>
              </a:rPr>
              <a:t>Hurricane Sandy (2012)</a:t>
            </a:r>
          </a:p>
          <a:p>
            <a:r>
              <a:rPr lang="en-US" sz="1400" b="1" dirty="0" smtClean="0">
                <a:solidFill>
                  <a:schemeClr val="bg1"/>
                </a:solidFill>
                <a:latin typeface="Palatino"/>
                <a:cs typeface="Palatino"/>
              </a:rPr>
              <a:t>Synoptic/tropical/</a:t>
            </a:r>
            <a:r>
              <a:rPr lang="en-US" sz="1400" b="1" dirty="0" err="1" smtClean="0">
                <a:solidFill>
                  <a:schemeClr val="bg1"/>
                </a:solidFill>
                <a:latin typeface="Palatino"/>
                <a:cs typeface="Palatino"/>
              </a:rPr>
              <a:t>mesoscale</a:t>
            </a:r>
            <a:r>
              <a:rPr lang="en-US" sz="1400" b="1" dirty="0" smtClean="0">
                <a:solidFill>
                  <a:schemeClr val="bg1"/>
                </a:solidFill>
                <a:latin typeface="Palatino"/>
                <a:cs typeface="Palatino"/>
              </a:rPr>
              <a:t> groups</a:t>
            </a:r>
          </a:p>
          <a:p>
            <a:endParaRPr lang="en-US" sz="1400" b="1" dirty="0">
              <a:solidFill>
                <a:schemeClr val="bg1"/>
              </a:solidFill>
              <a:latin typeface="Palatino"/>
              <a:cs typeface="Palatino"/>
            </a:endParaRPr>
          </a:p>
        </p:txBody>
      </p:sp>
      <p:pic>
        <p:nvPicPr>
          <p:cNvPr id="1046" name="Picture 22"/>
          <p:cNvPicPr>
            <a:picLocks noChangeAspect="1" noChangeArrowheads="1"/>
          </p:cNvPicPr>
          <p:nvPr/>
        </p:nvPicPr>
        <p:blipFill rotWithShape="1">
          <a:blip r:embed="rId11">
            <a:extLst>
              <a:ext uri="{28A0092B-C50C-407E-A947-70E740481C1C}">
                <a14:useLocalDpi xmlns:a14="http://schemas.microsoft.com/office/drawing/2010/main" val="0"/>
              </a:ext>
            </a:extLst>
          </a:blip>
          <a:srcRect l="8789" t="11439" b="6196"/>
          <a:stretch/>
        </p:blipFill>
        <p:spPr bwMode="auto">
          <a:xfrm>
            <a:off x="5105400" y="8534400"/>
            <a:ext cx="4745037" cy="2743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23" name="TextBox 22"/>
          <p:cNvSpPr txBox="1"/>
          <p:nvPr/>
        </p:nvSpPr>
        <p:spPr>
          <a:xfrm>
            <a:off x="5638800" y="10858500"/>
            <a:ext cx="1600200" cy="307777"/>
          </a:xfrm>
          <a:prstGeom prst="rect">
            <a:avLst/>
          </a:prstGeom>
          <a:noFill/>
        </p:spPr>
        <p:txBody>
          <a:bodyPr wrap="square" rtlCol="0">
            <a:spAutoFit/>
          </a:bodyPr>
          <a:lstStyle/>
          <a:p>
            <a:r>
              <a:rPr lang="en-US" sz="1400" b="1" dirty="0" err="1" smtClean="0">
                <a:solidFill>
                  <a:schemeClr val="bg1"/>
                </a:solidFill>
                <a:latin typeface="Palatino"/>
                <a:cs typeface="Palatino"/>
              </a:rPr>
              <a:t>Bosart</a:t>
            </a:r>
            <a:r>
              <a:rPr lang="en-US" sz="1400" b="1" dirty="0" smtClean="0">
                <a:solidFill>
                  <a:schemeClr val="bg1"/>
                </a:solidFill>
                <a:latin typeface="Palatino"/>
                <a:cs typeface="Palatino"/>
              </a:rPr>
              <a:t>/Keyser</a:t>
            </a:r>
            <a:endParaRPr lang="en-US" sz="1400" b="1" dirty="0">
              <a:solidFill>
                <a:schemeClr val="bg1"/>
              </a:solidFill>
              <a:latin typeface="Palatino"/>
              <a:cs typeface="Palatino"/>
            </a:endParaRPr>
          </a:p>
        </p:txBody>
      </p:sp>
      <p:sp>
        <p:nvSpPr>
          <p:cNvPr id="31" name="TextBox 30"/>
          <p:cNvSpPr txBox="1"/>
          <p:nvPr/>
        </p:nvSpPr>
        <p:spPr>
          <a:xfrm>
            <a:off x="8102600" y="15392400"/>
            <a:ext cx="4462530" cy="954107"/>
          </a:xfrm>
          <a:prstGeom prst="rect">
            <a:avLst/>
          </a:prstGeom>
          <a:noFill/>
        </p:spPr>
        <p:txBody>
          <a:bodyPr wrap="square" rtlCol="0">
            <a:spAutoFit/>
          </a:bodyPr>
          <a:lstStyle/>
          <a:p>
            <a:endParaRPr lang="en-US" sz="1400" b="1" dirty="0" smtClean="0">
              <a:solidFill>
                <a:schemeClr val="bg1"/>
              </a:solidFill>
              <a:latin typeface="Palatino"/>
              <a:cs typeface="Palatino"/>
            </a:endParaRPr>
          </a:p>
          <a:p>
            <a:r>
              <a:rPr lang="en-US" sz="1400" b="1" dirty="0" err="1" smtClean="0">
                <a:solidFill>
                  <a:schemeClr val="bg1"/>
                </a:solidFill>
                <a:latin typeface="Palatino"/>
                <a:cs typeface="Palatino"/>
              </a:rPr>
              <a:t>Duanesburg</a:t>
            </a:r>
            <a:r>
              <a:rPr lang="en-US" sz="1400" b="1" dirty="0" smtClean="0">
                <a:solidFill>
                  <a:schemeClr val="bg1"/>
                </a:solidFill>
                <a:latin typeface="Palatino"/>
                <a:cs typeface="Palatino"/>
              </a:rPr>
              <a:t>, NY EF-3:  May 22, 2014</a:t>
            </a:r>
          </a:p>
          <a:p>
            <a:r>
              <a:rPr lang="en-US" sz="1400" b="1" dirty="0" smtClean="0">
                <a:solidFill>
                  <a:schemeClr val="bg1"/>
                </a:solidFill>
                <a:latin typeface="Palatino"/>
                <a:cs typeface="Palatino"/>
              </a:rPr>
              <a:t>Synoptic/</a:t>
            </a:r>
            <a:r>
              <a:rPr lang="en-US" sz="1400" b="1" dirty="0" err="1" smtClean="0">
                <a:solidFill>
                  <a:schemeClr val="bg1"/>
                </a:solidFill>
                <a:latin typeface="Palatino"/>
                <a:cs typeface="Palatino"/>
              </a:rPr>
              <a:t>mesoscale</a:t>
            </a:r>
            <a:r>
              <a:rPr lang="en-US" sz="1400" b="1" dirty="0" smtClean="0">
                <a:solidFill>
                  <a:schemeClr val="bg1"/>
                </a:solidFill>
                <a:latin typeface="Palatino"/>
                <a:cs typeface="Palatino"/>
              </a:rPr>
              <a:t>/CSTAR groups</a:t>
            </a:r>
            <a:endParaRPr lang="en-US" sz="1400" b="1" dirty="0" smtClean="0">
              <a:solidFill>
                <a:schemeClr val="bg1"/>
              </a:solidFill>
              <a:latin typeface="Palatino"/>
              <a:cs typeface="Palatino"/>
            </a:endParaRPr>
          </a:p>
          <a:p>
            <a:endParaRPr lang="en-US" sz="1400" b="1" dirty="0">
              <a:solidFill>
                <a:schemeClr val="bg1"/>
              </a:solidFill>
              <a:latin typeface="Palatino"/>
              <a:cs typeface="Palatino"/>
            </a:endParaRPr>
          </a:p>
        </p:txBody>
      </p:sp>
      <p:pic>
        <p:nvPicPr>
          <p:cNvPr id="3" name="Picture 2"/>
          <p:cNvPicPr>
            <a:picLocks noChangeAspect="1"/>
          </p:cNvPicPr>
          <p:nvPr/>
        </p:nvPicPr>
        <p:blipFill rotWithShape="1">
          <a:blip r:embed="rId12"/>
          <a:srcRect b="35455"/>
          <a:stretch/>
        </p:blipFill>
        <p:spPr>
          <a:xfrm>
            <a:off x="609600" y="16535399"/>
            <a:ext cx="5486400" cy="2565401"/>
          </a:xfrm>
          <a:prstGeom prst="rect">
            <a:avLst/>
          </a:prstGeom>
        </p:spPr>
      </p:pic>
      <p:pic>
        <p:nvPicPr>
          <p:cNvPr id="10" name="Picture 9"/>
          <p:cNvPicPr>
            <a:picLocks noChangeAspect="1"/>
          </p:cNvPicPr>
          <p:nvPr/>
        </p:nvPicPr>
        <p:blipFill rotWithShape="1">
          <a:blip r:embed="rId13"/>
          <a:srcRect l="3783" t="24926" r="-605" b="23145"/>
          <a:stretch/>
        </p:blipFill>
        <p:spPr>
          <a:xfrm>
            <a:off x="609600" y="18694400"/>
            <a:ext cx="5524500" cy="2222500"/>
          </a:xfrm>
          <a:prstGeom prst="rect">
            <a:avLst/>
          </a:prstGeom>
        </p:spPr>
      </p:pic>
      <p:sp>
        <p:nvSpPr>
          <p:cNvPr id="32" name="TextBox 31"/>
          <p:cNvSpPr txBox="1"/>
          <p:nvPr/>
        </p:nvSpPr>
        <p:spPr>
          <a:xfrm>
            <a:off x="685800" y="16535400"/>
            <a:ext cx="4462530" cy="523220"/>
          </a:xfrm>
          <a:prstGeom prst="rect">
            <a:avLst/>
          </a:prstGeom>
          <a:noFill/>
        </p:spPr>
        <p:txBody>
          <a:bodyPr wrap="square" rtlCol="0">
            <a:spAutoFit/>
          </a:bodyPr>
          <a:lstStyle/>
          <a:p>
            <a:r>
              <a:rPr lang="en-US" sz="1400" b="1" dirty="0" smtClean="0">
                <a:solidFill>
                  <a:schemeClr val="bg1"/>
                </a:solidFill>
                <a:latin typeface="Palatino"/>
                <a:cs typeface="Palatino"/>
              </a:rPr>
              <a:t>Students participate in the HS3</a:t>
            </a:r>
          </a:p>
          <a:p>
            <a:r>
              <a:rPr lang="en-US" sz="1400" b="1" dirty="0" smtClean="0">
                <a:solidFill>
                  <a:schemeClr val="bg1"/>
                </a:solidFill>
                <a:latin typeface="Palatino"/>
                <a:cs typeface="Palatino"/>
              </a:rPr>
              <a:t>Hurricane Mission campaign</a:t>
            </a:r>
            <a:endParaRPr lang="en-US" sz="1400" b="1" dirty="0" smtClean="0">
              <a:solidFill>
                <a:schemeClr val="bg1"/>
              </a:solidFill>
              <a:latin typeface="Palatino"/>
              <a:cs typeface="Palatino"/>
            </a:endParaRPr>
          </a:p>
        </p:txBody>
      </p:sp>
    </p:spTree>
    <p:extLst>
      <p:ext uri="{BB962C8B-B14F-4D97-AF65-F5344CB8AC3E}">
        <p14:creationId xmlns:p14="http://schemas.microsoft.com/office/powerpoint/2010/main" val="262369498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685800" y="1222375"/>
            <a:ext cx="13188950" cy="1108075"/>
          </a:xfrm>
          <a:prstGeom prst="rect">
            <a:avLst/>
          </a:prstGeom>
          <a:solidFill>
            <a:srgbClr val="660066"/>
          </a:solidFill>
          <a:ln w="19050" algn="in">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5500" b="0" i="0" strike="noStrike" cap="none" normalizeH="0" baseline="0" dirty="0" smtClean="0">
                <a:ln>
                  <a:noFill/>
                </a:ln>
                <a:solidFill>
                  <a:srgbClr val="FFFFFF"/>
                </a:solidFill>
                <a:effectLst/>
                <a:latin typeface="Palatino"/>
                <a:cs typeface="Palatino"/>
              </a:rPr>
              <a:t>Atmospheric Chemistry and Physics </a:t>
            </a:r>
            <a:endParaRPr kumimoji="0" lang="en-US" sz="1800" b="0" i="0" strike="noStrike" cap="none" normalizeH="0" baseline="0" dirty="0" smtClean="0">
              <a:ln>
                <a:noFill/>
              </a:ln>
              <a:solidFill>
                <a:schemeClr val="tx1"/>
              </a:solidFill>
              <a:effectLst/>
              <a:latin typeface="Palatino"/>
              <a:cs typeface="Palatino"/>
            </a:endParaRPr>
          </a:p>
        </p:txBody>
      </p:sp>
      <p:sp>
        <p:nvSpPr>
          <p:cNvPr id="3" name="Text Box 3"/>
          <p:cNvSpPr txBox="1">
            <a:spLocks noChangeArrowheads="1"/>
          </p:cNvSpPr>
          <p:nvPr/>
        </p:nvSpPr>
        <p:spPr bwMode="auto">
          <a:xfrm>
            <a:off x="685800" y="2479675"/>
            <a:ext cx="13188950" cy="5486400"/>
          </a:xfrm>
          <a:prstGeom prst="rect">
            <a:avLst/>
          </a:prstGeom>
          <a:solidFill>
            <a:srgbClr val="660066"/>
          </a:solidFill>
          <a:ln w="9525" algn="in">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rgbClr val="000000"/>
              </a:solidFill>
              <a:effectLst/>
              <a:latin typeface="Times New Roman" pitchFamily="18" charset="0"/>
              <a:cs typeface="Arial" pitchFamily="34" charset="0"/>
            </a:endParaRPr>
          </a:p>
          <a:p>
            <a:pPr marL="0" lvl="0" indent="0" algn="ctr" eaLnBrk="1" fontAlgn="base" latinLnBrk="0" hangingPunct="1">
              <a:lnSpc>
                <a:spcPct val="100000"/>
              </a:lnSpc>
              <a:spcBef>
                <a:spcPct val="0"/>
              </a:spcBef>
              <a:spcAft>
                <a:spcPct val="0"/>
              </a:spcAft>
              <a:tabLst/>
            </a:pPr>
            <a:r>
              <a:rPr kumimoji="0" lang="en-US" sz="2200" b="1" i="0" u="sng" strike="noStrike" cap="none" normalizeH="0" baseline="0" dirty="0" smtClean="0">
                <a:ln>
                  <a:noFill/>
                </a:ln>
                <a:solidFill>
                  <a:srgbClr val="FFFFFF"/>
                </a:solidFill>
                <a:effectLst/>
                <a:latin typeface="Arial" pitchFamily="34" charset="0"/>
                <a:cs typeface="Arial" pitchFamily="34" charset="0"/>
              </a:rPr>
              <a:t/>
            </a:r>
            <a:br>
              <a:rPr kumimoji="0" lang="en-US" sz="2200" b="1" i="0" u="sng" strike="noStrike" cap="none" normalizeH="0" baseline="0" dirty="0" smtClean="0">
                <a:ln>
                  <a:noFill/>
                </a:ln>
                <a:solidFill>
                  <a:srgbClr val="FFFFFF"/>
                </a:solidFill>
                <a:effectLst/>
                <a:latin typeface="Arial" pitchFamily="34" charset="0"/>
                <a:cs typeface="Arial" pitchFamily="34" charset="0"/>
              </a:rPr>
            </a:br>
            <a:r>
              <a:rPr kumimoji="0" lang="en-US" sz="2600" b="1" i="0" u="sng" strike="noStrike" cap="none" normalizeH="0" baseline="0" dirty="0" smtClean="0">
                <a:ln>
                  <a:noFill/>
                </a:ln>
                <a:solidFill>
                  <a:srgbClr val="FFFFFF"/>
                </a:solidFill>
                <a:effectLst/>
                <a:latin typeface="Palatino"/>
                <a:cs typeface="Palatino"/>
              </a:rPr>
              <a:t>RESEARCH TOPICS: </a:t>
            </a:r>
          </a:p>
          <a:p>
            <a:pPr marL="0" lvl="0" indent="0" eaLnBrk="1" fontAlgn="base" latinLnBrk="0" hangingPunct="1">
              <a:lnSpc>
                <a:spcPct val="100000"/>
              </a:lnSpc>
              <a:spcBef>
                <a:spcPct val="0"/>
              </a:spcBef>
              <a:spcAft>
                <a:spcPct val="0"/>
              </a:spcAft>
              <a:tabLst/>
            </a:pPr>
            <a:endParaRPr kumimoji="0" lang="en-US" sz="1100" b="1" i="0" u="sng" strike="noStrike" cap="none" normalizeH="0" baseline="0" dirty="0" smtClean="0">
              <a:ln>
                <a:noFill/>
              </a:ln>
              <a:solidFill>
                <a:srgbClr val="FFFFFF"/>
              </a:solidFill>
              <a:effectLst/>
              <a:latin typeface="Arial" pitchFamily="34" charset="0"/>
              <a:cs typeface="Arial" pitchFamily="34" charset="0"/>
            </a:endParaRPr>
          </a:p>
          <a:p>
            <a:pPr marL="0" lvl="0" indent="0" algn="ctr" eaLnBrk="1" fontAlgn="base" latinLnBrk="0" hangingPunct="1">
              <a:lnSpc>
                <a:spcPct val="100000"/>
              </a:lnSpc>
              <a:spcBef>
                <a:spcPct val="0"/>
              </a:spcBef>
              <a:spcAft>
                <a:spcPct val="0"/>
              </a:spcAft>
              <a:tabLst/>
            </a:pPr>
            <a:r>
              <a:rPr kumimoji="0" lang="en-US" sz="2200" b="1" i="0" u="none" strike="noStrike" cap="none" normalizeH="0" baseline="0" dirty="0" smtClean="0">
                <a:ln>
                  <a:noFill/>
                </a:ln>
                <a:solidFill>
                  <a:srgbClr val="FFFFFF"/>
                </a:solidFill>
                <a:effectLst/>
                <a:latin typeface="Arial" pitchFamily="34" charset="0"/>
                <a:cs typeface="Arial" pitchFamily="34" charset="0"/>
              </a:rPr>
              <a:t>Experimental and theoretical studies in chemical kinetics and atmospheric chemical mechanisms</a:t>
            </a:r>
          </a:p>
          <a:p>
            <a:pPr marL="0" lvl="0" indent="0" algn="ctr" eaLnBrk="1" fontAlgn="base" latinLnBrk="0" hangingPunct="1">
              <a:lnSpc>
                <a:spcPct val="100000"/>
              </a:lnSpc>
              <a:spcBef>
                <a:spcPct val="0"/>
              </a:spcBef>
              <a:spcAft>
                <a:spcPct val="0"/>
              </a:spcAft>
              <a:tabLst/>
            </a:pPr>
            <a:r>
              <a:rPr kumimoji="0" lang="en-US" sz="2200" b="1" i="0" u="none" strike="noStrike" cap="none" normalizeH="0" baseline="0" dirty="0" smtClean="0">
                <a:ln>
                  <a:noFill/>
                </a:ln>
                <a:solidFill>
                  <a:srgbClr val="FFFFFF"/>
                </a:solidFill>
                <a:effectLst/>
                <a:latin typeface="Arial" pitchFamily="34" charset="0"/>
                <a:cs typeface="Arial" pitchFamily="34" charset="0"/>
              </a:rPr>
              <a:t>Spectroscopic instrumentation development and applications</a:t>
            </a:r>
          </a:p>
          <a:p>
            <a:pPr marL="0" lvl="0" indent="0" algn="ctr" eaLnBrk="1" fontAlgn="base" latinLnBrk="0" hangingPunct="1">
              <a:lnSpc>
                <a:spcPct val="100000"/>
              </a:lnSpc>
              <a:spcBef>
                <a:spcPct val="0"/>
              </a:spcBef>
              <a:spcAft>
                <a:spcPct val="0"/>
              </a:spcAft>
              <a:tabLst/>
            </a:pPr>
            <a:r>
              <a:rPr kumimoji="0" lang="en-US" sz="2200" b="1" i="0" u="none" strike="noStrike" cap="none" normalizeH="0" baseline="0" dirty="0" smtClean="0">
                <a:ln>
                  <a:noFill/>
                </a:ln>
                <a:solidFill>
                  <a:srgbClr val="FFFFFF"/>
                </a:solidFill>
                <a:effectLst/>
                <a:latin typeface="Arial" pitchFamily="34" charset="0"/>
                <a:cs typeface="Arial" pitchFamily="34" charset="0"/>
              </a:rPr>
              <a:t>Experimental determination of photochemical parameters</a:t>
            </a:r>
          </a:p>
          <a:p>
            <a:pPr marL="0" lvl="0" indent="0" algn="ctr" eaLnBrk="1" fontAlgn="base" latinLnBrk="0" hangingPunct="1">
              <a:lnSpc>
                <a:spcPct val="100000"/>
              </a:lnSpc>
              <a:spcBef>
                <a:spcPct val="0"/>
              </a:spcBef>
              <a:spcAft>
                <a:spcPct val="0"/>
              </a:spcAft>
              <a:tabLst/>
            </a:pPr>
            <a:r>
              <a:rPr kumimoji="0" lang="en-US" sz="2200" b="1" i="0" u="none" strike="noStrike" cap="none" normalizeH="0" baseline="0" dirty="0" smtClean="0">
                <a:ln>
                  <a:noFill/>
                </a:ln>
                <a:solidFill>
                  <a:srgbClr val="FFFFFF"/>
                </a:solidFill>
                <a:effectLst/>
                <a:latin typeface="Arial" pitchFamily="34" charset="0"/>
                <a:cs typeface="Arial" pitchFamily="34" charset="0"/>
              </a:rPr>
              <a:t>Field measurement of particulate matter and trace gas species </a:t>
            </a:r>
          </a:p>
          <a:p>
            <a:pPr marL="0" lvl="0" indent="0" algn="ctr" eaLnBrk="1" fontAlgn="base" latinLnBrk="0" hangingPunct="1">
              <a:lnSpc>
                <a:spcPct val="100000"/>
              </a:lnSpc>
              <a:spcBef>
                <a:spcPct val="0"/>
              </a:spcBef>
              <a:spcAft>
                <a:spcPct val="0"/>
              </a:spcAft>
              <a:tabLst/>
            </a:pPr>
            <a:r>
              <a:rPr kumimoji="0" lang="en-US" sz="2200" b="1" i="0" u="none" strike="noStrike" cap="none" normalizeH="0" baseline="0" dirty="0" smtClean="0">
                <a:ln>
                  <a:noFill/>
                </a:ln>
                <a:solidFill>
                  <a:srgbClr val="FFFFFF"/>
                </a:solidFill>
                <a:effectLst/>
                <a:latin typeface="Arial" pitchFamily="34" charset="0"/>
                <a:cs typeface="Arial" pitchFamily="34" charset="0"/>
              </a:rPr>
              <a:t>Exploration of regional and global chemical cycles</a:t>
            </a:r>
          </a:p>
          <a:p>
            <a:pPr marL="0" lvl="0" indent="0" algn="ctr" eaLnBrk="1" fontAlgn="base" latinLnBrk="0" hangingPunct="1">
              <a:lnSpc>
                <a:spcPct val="100000"/>
              </a:lnSpc>
              <a:spcBef>
                <a:spcPct val="0"/>
              </a:spcBef>
              <a:spcAft>
                <a:spcPct val="0"/>
              </a:spcAft>
              <a:tabLst/>
            </a:pPr>
            <a:r>
              <a:rPr kumimoji="0" lang="en-US" sz="2200" b="1" i="0" u="none" strike="noStrike" cap="none" normalizeH="0" baseline="0" dirty="0" smtClean="0">
                <a:ln>
                  <a:noFill/>
                </a:ln>
                <a:solidFill>
                  <a:srgbClr val="FFFFFF"/>
                </a:solidFill>
                <a:effectLst/>
                <a:latin typeface="Arial" pitchFamily="34" charset="0"/>
                <a:cs typeface="Arial" pitchFamily="34" charset="0"/>
              </a:rPr>
              <a:t>Modeling of atmospheric transport, transformation and deposition of chemical constituents</a:t>
            </a:r>
          </a:p>
          <a:p>
            <a:pPr marL="0" lvl="0" indent="0" algn="ctr" eaLnBrk="1" fontAlgn="base" latinLnBrk="0" hangingPunct="1">
              <a:lnSpc>
                <a:spcPct val="100000"/>
              </a:lnSpc>
              <a:spcBef>
                <a:spcPct val="0"/>
              </a:spcBef>
              <a:spcAft>
                <a:spcPct val="0"/>
              </a:spcAft>
              <a:tabLst/>
            </a:pPr>
            <a:r>
              <a:rPr kumimoji="0" lang="en-US" sz="2200" b="1" i="0" u="none" strike="noStrike" cap="none" normalizeH="0" baseline="0" dirty="0" smtClean="0">
                <a:ln>
                  <a:noFill/>
                </a:ln>
                <a:solidFill>
                  <a:srgbClr val="FFFFFF"/>
                </a:solidFill>
                <a:effectLst/>
                <a:latin typeface="Arial" pitchFamily="34" charset="0"/>
                <a:cs typeface="Arial" pitchFamily="34" charset="0"/>
              </a:rPr>
              <a:t>Modeling of atmospheric chemistry-climate interactions</a:t>
            </a:r>
          </a:p>
          <a:p>
            <a:pPr marL="0" lvl="0" indent="0" algn="ctr" eaLnBrk="1" fontAlgn="base" latinLnBrk="0" hangingPunct="1">
              <a:lnSpc>
                <a:spcPct val="100000"/>
              </a:lnSpc>
              <a:spcBef>
                <a:spcPct val="0"/>
              </a:spcBef>
              <a:spcAft>
                <a:spcPct val="0"/>
              </a:spcAft>
              <a:tabLst/>
            </a:pPr>
            <a:r>
              <a:rPr kumimoji="0" lang="en-US" sz="2200" b="1" i="0" u="none" strike="noStrike" cap="none" normalizeH="0" baseline="0" dirty="0" smtClean="0">
                <a:ln>
                  <a:noFill/>
                </a:ln>
                <a:solidFill>
                  <a:srgbClr val="FFFFFF"/>
                </a:solidFill>
                <a:effectLst/>
                <a:latin typeface="Arial" pitchFamily="34" charset="0"/>
                <a:cs typeface="Arial" pitchFamily="34" charset="0"/>
              </a:rPr>
              <a:t>Physics of aerosols and aerosol instrumentation</a:t>
            </a:r>
            <a:endParaRPr lang="en-US" sz="2200" b="1" dirty="0" smtClean="0">
              <a:solidFill>
                <a:srgbClr val="FFFFFF"/>
              </a:solidFill>
              <a:latin typeface="Arial" pitchFamily="34" charset="0"/>
              <a:cs typeface="Arial" pitchFamily="34" charset="0"/>
            </a:endParaRPr>
          </a:p>
          <a:p>
            <a:pPr marL="0" lvl="0" indent="0" algn="ctr" eaLnBrk="1" fontAlgn="base" latinLnBrk="0" hangingPunct="1">
              <a:lnSpc>
                <a:spcPct val="100000"/>
              </a:lnSpc>
              <a:spcBef>
                <a:spcPct val="0"/>
              </a:spcBef>
              <a:spcAft>
                <a:spcPct val="0"/>
              </a:spcAft>
              <a:tabLst/>
            </a:pPr>
            <a:r>
              <a:rPr lang="en-US" sz="2200" b="1" dirty="0" smtClean="0">
                <a:solidFill>
                  <a:srgbClr val="FFFFFF"/>
                </a:solidFill>
                <a:latin typeface="Arial" pitchFamily="34" charset="0"/>
                <a:cs typeface="Arial" pitchFamily="34" charset="0"/>
              </a:rPr>
              <a:t>B</a:t>
            </a:r>
            <a:r>
              <a:rPr kumimoji="0" lang="en-US" sz="2200" b="1" i="0" u="none" strike="noStrike" cap="none" normalizeH="0" baseline="0" dirty="0" smtClean="0">
                <a:ln>
                  <a:noFill/>
                </a:ln>
                <a:solidFill>
                  <a:srgbClr val="FFFFFF"/>
                </a:solidFill>
                <a:effectLst/>
                <a:latin typeface="Arial" pitchFamily="34" charset="0"/>
                <a:cs typeface="Arial" pitchFamily="34" charset="0"/>
              </a:rPr>
              <a:t>oundary-layer transfer processes </a:t>
            </a:r>
          </a:p>
          <a:p>
            <a:pPr marL="0" lvl="0" indent="0" algn="ctr" eaLnBrk="1" fontAlgn="base" latinLnBrk="0" hangingPunct="1">
              <a:lnSpc>
                <a:spcPct val="100000"/>
              </a:lnSpc>
              <a:spcBef>
                <a:spcPct val="0"/>
              </a:spcBef>
              <a:spcAft>
                <a:spcPct val="0"/>
              </a:spcAft>
              <a:tabLst/>
            </a:pPr>
            <a:r>
              <a:rPr kumimoji="0" lang="en-US" sz="2200" b="1" i="0" u="none" strike="noStrike" cap="none" normalizeH="0" baseline="0" dirty="0" smtClean="0">
                <a:ln>
                  <a:noFill/>
                </a:ln>
                <a:solidFill>
                  <a:srgbClr val="FFFFFF"/>
                </a:solidFill>
                <a:effectLst/>
                <a:latin typeface="Arial" pitchFamily="34" charset="0"/>
                <a:cs typeface="Arial" pitchFamily="34" charset="0"/>
              </a:rPr>
              <a:t>Atmospheric radiation</a:t>
            </a:r>
            <a:r>
              <a:rPr lang="en-US" sz="2200" b="1" dirty="0" smtClean="0">
                <a:solidFill>
                  <a:srgbClr val="FFFFFF"/>
                </a:solidFill>
                <a:latin typeface="Arial" pitchFamily="34" charset="0"/>
                <a:cs typeface="Arial" pitchFamily="34" charset="0"/>
              </a:rPr>
              <a:t> • R</a:t>
            </a:r>
            <a:r>
              <a:rPr kumimoji="0" lang="en-US" sz="2200" b="1" i="0" u="none" strike="noStrike" cap="none" normalizeH="0" baseline="0" dirty="0" smtClean="0">
                <a:ln>
                  <a:noFill/>
                </a:ln>
                <a:solidFill>
                  <a:srgbClr val="FFFFFF"/>
                </a:solidFill>
                <a:effectLst/>
                <a:latin typeface="Arial" pitchFamily="34" charset="0"/>
                <a:cs typeface="Arial" pitchFamily="34" charset="0"/>
              </a:rPr>
              <a:t>emote sensing</a:t>
            </a:r>
          </a:p>
          <a:p>
            <a:pPr marL="0" lvl="0" indent="0" algn="ctr" eaLnBrk="1" fontAlgn="base" latinLnBrk="0" hangingPunct="1">
              <a:lnSpc>
                <a:spcPct val="100000"/>
              </a:lnSpc>
              <a:spcBef>
                <a:spcPct val="0"/>
              </a:spcBef>
              <a:spcAft>
                <a:spcPct val="0"/>
              </a:spcAft>
              <a:tabLst/>
            </a:pPr>
            <a:r>
              <a:rPr lang="en-US" sz="2200" b="1" dirty="0" smtClean="0">
                <a:solidFill>
                  <a:srgbClr val="FFFFFF"/>
                </a:solidFill>
                <a:latin typeface="Arial" pitchFamily="34" charset="0"/>
                <a:cs typeface="Arial" pitchFamily="34" charset="0"/>
              </a:rPr>
              <a:t>C</a:t>
            </a:r>
            <a:r>
              <a:rPr kumimoji="0" lang="en-US" sz="2200" b="1" i="0" u="none" strike="noStrike" cap="none" normalizeH="0" baseline="0" dirty="0" smtClean="0">
                <a:ln>
                  <a:noFill/>
                </a:ln>
                <a:solidFill>
                  <a:srgbClr val="FFFFFF"/>
                </a:solidFill>
                <a:effectLst/>
                <a:latin typeface="Arial" pitchFamily="34" charset="0"/>
                <a:cs typeface="Arial" pitchFamily="34" charset="0"/>
              </a:rPr>
              <a:t>loud and fog microphysics</a:t>
            </a:r>
            <a:r>
              <a:rPr kumimoji="0" lang="en-US" sz="2200" b="1" i="0" u="none" strike="noStrike" cap="none" normalizeH="0" dirty="0" smtClean="0">
                <a:ln>
                  <a:noFill/>
                </a:ln>
                <a:solidFill>
                  <a:srgbClr val="FFFFFF"/>
                </a:solidFill>
                <a:effectLst/>
                <a:latin typeface="Arial" pitchFamily="34" charset="0"/>
                <a:cs typeface="Arial" pitchFamily="34" charset="0"/>
              </a:rPr>
              <a:t> • </a:t>
            </a:r>
            <a:r>
              <a:rPr kumimoji="0" lang="en-US" sz="2200" b="1" i="0" u="none" strike="noStrike" cap="none" normalizeH="0" baseline="0" dirty="0" smtClean="0">
                <a:ln>
                  <a:noFill/>
                </a:ln>
                <a:solidFill>
                  <a:srgbClr val="FFFFFF"/>
                </a:solidFill>
                <a:effectLst/>
                <a:latin typeface="Arial" pitchFamily="34" charset="0"/>
                <a:cs typeface="Arial" pitchFamily="34" charset="0"/>
              </a:rPr>
              <a:t>Preci</a:t>
            </a:r>
            <a:r>
              <a:rPr lang="en-US" sz="2200" b="1" dirty="0" smtClean="0">
                <a:solidFill>
                  <a:srgbClr val="FFFFFF"/>
                </a:solidFill>
                <a:latin typeface="Arial" pitchFamily="34" charset="0"/>
                <a:cs typeface="Arial" pitchFamily="34" charset="0"/>
              </a:rPr>
              <a:t>pitation formation</a:t>
            </a:r>
            <a:endParaRPr kumimoji="0" lang="en-US" sz="2200" b="1" i="0" u="none" strike="noStrike" cap="none" normalizeH="0" baseline="0" dirty="0" smtClean="0">
              <a:ln>
                <a:noFill/>
              </a:ln>
              <a:solidFill>
                <a:srgbClr val="FFFFFF"/>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Text Box 4"/>
          <p:cNvSpPr txBox="1">
            <a:spLocks noChangeArrowheads="1"/>
          </p:cNvSpPr>
          <p:nvPr/>
        </p:nvSpPr>
        <p:spPr bwMode="auto">
          <a:xfrm>
            <a:off x="1441450" y="22336125"/>
            <a:ext cx="13188950" cy="3267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0400" y="8077200"/>
            <a:ext cx="2508250" cy="3798472"/>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5" name="Text Box 6"/>
          <p:cNvSpPr txBox="1">
            <a:spLocks noChangeArrowheads="1"/>
          </p:cNvSpPr>
          <p:nvPr/>
        </p:nvSpPr>
        <p:spPr bwMode="auto">
          <a:xfrm>
            <a:off x="11268073" y="15297149"/>
            <a:ext cx="2622550" cy="457200"/>
          </a:xfrm>
          <a:prstGeom prst="rect">
            <a:avLst/>
          </a:prstGeom>
          <a:solidFill>
            <a:srgbClr val="96ABC6"/>
          </a:solidFill>
          <a:ln w="12700" algn="in">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400"/>
              </a:spcAft>
              <a:buClrTx/>
              <a:buSzTx/>
              <a:buFontTx/>
              <a:buNone/>
              <a:tabLst/>
            </a:pPr>
            <a:r>
              <a:rPr kumimoji="0" lang="en-US" sz="1200" b="0" i="0" u="none" strike="noStrike" cap="none" normalizeH="0" baseline="0" smtClean="0">
                <a:ln>
                  <a:noFill/>
                </a:ln>
                <a:solidFill>
                  <a:srgbClr val="000000"/>
                </a:solidFill>
                <a:effectLst/>
                <a:latin typeface="Arial" pitchFamily="34" charset="0"/>
                <a:cs typeface="Arial" pitchFamily="34" charset="0"/>
              </a:rPr>
              <a:t>Whiteface Mountain </a:t>
            </a:r>
            <a:br>
              <a:rPr kumimoji="0" lang="en-US" sz="1200" b="0" i="0" u="none" strike="noStrike" cap="none" normalizeH="0" baseline="0" smtClean="0">
                <a:ln>
                  <a:noFill/>
                </a:ln>
                <a:solidFill>
                  <a:srgbClr val="000000"/>
                </a:solidFill>
                <a:effectLst/>
                <a:latin typeface="Arial" pitchFamily="34" charset="0"/>
                <a:cs typeface="Arial" pitchFamily="34" charset="0"/>
              </a:rPr>
            </a:br>
            <a:r>
              <a:rPr kumimoji="0" lang="en-US" sz="1200" b="0" i="0" u="none" strike="noStrike" cap="none" normalizeH="0" baseline="0" smtClean="0">
                <a:ln>
                  <a:noFill/>
                </a:ln>
                <a:solidFill>
                  <a:srgbClr val="000000"/>
                </a:solidFill>
                <a:effectLst/>
                <a:latin typeface="Arial" pitchFamily="34" charset="0"/>
                <a:cs typeface="Arial" pitchFamily="34" charset="0"/>
              </a:rPr>
              <a:t>Observatory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Text Box 7"/>
          <p:cNvSpPr txBox="1">
            <a:spLocks noChangeArrowheads="1"/>
          </p:cNvSpPr>
          <p:nvPr/>
        </p:nvSpPr>
        <p:spPr bwMode="auto">
          <a:xfrm>
            <a:off x="701674" y="15411449"/>
            <a:ext cx="2708275" cy="457200"/>
          </a:xfrm>
          <a:prstGeom prst="rect">
            <a:avLst/>
          </a:prstGeom>
          <a:solidFill>
            <a:srgbClr val="96ABC6"/>
          </a:solidFill>
          <a:ln w="12700" algn="in">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400"/>
              </a:spcAft>
              <a:buClrTx/>
              <a:buSzTx/>
              <a:buFontTx/>
              <a:buNone/>
              <a:tabLst/>
            </a:pPr>
            <a:r>
              <a:rPr kumimoji="0" lang="en-US" sz="1200" b="0" i="0" u="none" strike="noStrike" cap="none" normalizeH="0" baseline="0" smtClean="0">
                <a:ln>
                  <a:noFill/>
                </a:ln>
                <a:solidFill>
                  <a:srgbClr val="000000"/>
                </a:solidFill>
                <a:effectLst/>
                <a:latin typeface="Arial" pitchFamily="34" charset="0"/>
                <a:cs typeface="Arial" pitchFamily="34" charset="0"/>
              </a:rPr>
              <a:t>Pinnacle State Park </a:t>
            </a:r>
            <a:br>
              <a:rPr kumimoji="0" lang="en-US" sz="1200" b="0" i="0" u="none" strike="noStrike" cap="none" normalizeH="0" baseline="0" smtClean="0">
                <a:ln>
                  <a:noFill/>
                </a:ln>
                <a:solidFill>
                  <a:srgbClr val="000000"/>
                </a:solidFill>
                <a:effectLst/>
                <a:latin typeface="Arial" pitchFamily="34" charset="0"/>
                <a:cs typeface="Arial" pitchFamily="34" charset="0"/>
              </a:rPr>
            </a:br>
            <a:r>
              <a:rPr kumimoji="0" lang="en-US" sz="1200" b="0" i="0" u="none" strike="noStrike" cap="none" normalizeH="0" baseline="0" smtClean="0">
                <a:ln>
                  <a:noFill/>
                </a:ln>
                <a:solidFill>
                  <a:srgbClr val="000000"/>
                </a:solidFill>
                <a:effectLst/>
                <a:latin typeface="Arial" pitchFamily="34" charset="0"/>
                <a:cs typeface="Arial" pitchFamily="34" charset="0"/>
              </a:rPr>
              <a:t>Observatory</a:t>
            </a:r>
            <a:r>
              <a:rPr kumimoji="0" lang="en-US" sz="1200" b="1" i="0" u="none" strike="noStrike" cap="none" normalizeH="0" baseline="0" smtClean="0">
                <a:ln>
                  <a:noFill/>
                </a:ln>
                <a:solidFill>
                  <a:srgbClr val="000000"/>
                </a:solidFill>
                <a:effectLst/>
                <a:latin typeface="Arial" pitchFamily="34" charset="0"/>
                <a:cs typeface="Arial" pitchFamily="34" charset="0"/>
              </a:rPr>
              <a:t/>
            </a:r>
            <a:br>
              <a:rPr kumimoji="0" lang="en-US" sz="1200" b="1" i="0" u="none" strike="noStrike" cap="none" normalizeH="0" baseline="0" smtClean="0">
                <a:ln>
                  <a:noFill/>
                </a:ln>
                <a:solidFill>
                  <a:srgbClr val="000000"/>
                </a:solidFill>
                <a:effectLst/>
                <a:latin typeface="Arial" pitchFamily="34" charset="0"/>
                <a:cs typeface="Arial" pitchFamily="34" charset="0"/>
              </a:rPr>
            </a:b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WordArt 8"/>
          <p:cNvSpPr>
            <a:spLocks noChangeArrowheads="1" noChangeShapeType="1" noTextEdit="1"/>
          </p:cNvSpPr>
          <p:nvPr/>
        </p:nvSpPr>
        <p:spPr bwMode="auto">
          <a:xfrm>
            <a:off x="1565275" y="457200"/>
            <a:ext cx="11544300" cy="523875"/>
          </a:xfrm>
          <a:prstGeom prst="rect">
            <a:avLst/>
          </a:prstGeom>
        </p:spPr>
        <p:txBody>
          <a:bodyPr wrap="none" fromWordArt="1">
            <a:prstTxWarp prst="textPlain">
              <a:avLst>
                <a:gd name="adj" fmla="val 50000"/>
              </a:avLst>
            </a:prstTxWarp>
          </a:bodyPr>
          <a:lstStyle/>
          <a:p>
            <a:pPr algn="ctr" rtl="0">
              <a:buNone/>
            </a:pPr>
            <a:r>
              <a:rPr lang="en-US" sz="3600" kern="10" spc="0" dirty="0" smtClean="0">
                <a:ln w="3175" algn="ctr">
                  <a:solidFill>
                    <a:srgbClr val="FFCC00"/>
                  </a:solidFill>
                  <a:round/>
                  <a:headEnd/>
                  <a:tailEnd/>
                </a:ln>
                <a:solidFill>
                  <a:srgbClr val="660066"/>
                </a:solidFill>
                <a:effectLst>
                  <a:outerShdw dist="45791" dir="2021404" algn="ctr" rotWithShape="0">
                    <a:srgbClr val="B2B2B2">
                      <a:alpha val="80000"/>
                    </a:srgbClr>
                  </a:outerShdw>
                </a:effectLst>
                <a:latin typeface="Times New Roman"/>
                <a:cs typeface="Times New Roman"/>
              </a:rPr>
              <a:t>UNIVERSITY AT ALBANY</a:t>
            </a:r>
            <a:endParaRPr lang="en-US" sz="3600" kern="10" spc="0" dirty="0">
              <a:ln w="3175" algn="ctr">
                <a:solidFill>
                  <a:srgbClr val="FFCC00"/>
                </a:solidFill>
                <a:round/>
                <a:headEnd/>
                <a:tailEnd/>
              </a:ln>
              <a:solidFill>
                <a:srgbClr val="660066"/>
              </a:solidFill>
              <a:effectLst>
                <a:outerShdw dist="45791" dir="2021404" algn="ctr" rotWithShape="0">
                  <a:srgbClr val="B2B2B2">
                    <a:alpha val="80000"/>
                  </a:srgbClr>
                </a:outerShdw>
              </a:effectLst>
              <a:latin typeface="Times New Roman"/>
              <a:cs typeface="Times New Roman"/>
            </a:endParaRPr>
          </a:p>
        </p:txBody>
      </p:sp>
      <p:sp>
        <p:nvSpPr>
          <p:cNvPr id="8" name="Text Box 9"/>
          <p:cNvSpPr txBox="1">
            <a:spLocks noChangeArrowheads="1"/>
          </p:cNvSpPr>
          <p:nvPr/>
        </p:nvSpPr>
        <p:spPr bwMode="auto">
          <a:xfrm>
            <a:off x="685800" y="21259800"/>
            <a:ext cx="13188950" cy="3581400"/>
          </a:xfrm>
          <a:prstGeom prst="rect">
            <a:avLst/>
          </a:prstGeom>
          <a:solidFill>
            <a:srgbClr val="660066"/>
          </a:solidFill>
          <a:ln w="9525" algn="in">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182880" tIns="182880" rIns="182880" bIns="18288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200"/>
              </a:spcAft>
              <a:buClrTx/>
              <a:buSzTx/>
              <a:buFontTx/>
              <a:buNone/>
              <a:tabLst/>
            </a:pPr>
            <a:r>
              <a:rPr kumimoji="0" lang="en-US" sz="1600" b="1" i="0" u="sng" strike="noStrike" cap="none" normalizeH="0" baseline="0" dirty="0" smtClean="0">
                <a:ln>
                  <a:noFill/>
                </a:ln>
                <a:solidFill>
                  <a:srgbClr val="FFFFFF"/>
                </a:solidFill>
                <a:effectLst/>
                <a:latin typeface="Times New Roman" pitchFamily="18" charset="0"/>
                <a:cs typeface="Arial" pitchFamily="34" charset="0"/>
              </a:rPr>
              <a:t>FACULTY</a:t>
            </a:r>
            <a:endParaRPr kumimoji="0" lang="en-US" sz="1600" b="1" i="0" u="sng" strike="noStrike" cap="none" normalizeH="0" baseline="0" dirty="0" smtClean="0">
              <a:ln>
                <a:noFill/>
              </a:ln>
              <a:solidFill>
                <a:srgbClr val="FFFFFF"/>
              </a:solidFill>
              <a:effectLst/>
              <a:latin typeface="Times New Roman" pitchFamily="18" charset="0"/>
              <a:cs typeface="Arial" pitchFamily="34" charset="0"/>
            </a:endParaRPr>
          </a:p>
          <a:p>
            <a:pPr marL="0" marR="0" lvl="0" indent="0" algn="ctr" defTabSz="914400" rtl="0" eaLnBrk="1" fontAlgn="base" latinLnBrk="0" hangingPunct="1">
              <a:lnSpc>
                <a:spcPct val="100000"/>
              </a:lnSpc>
              <a:spcBef>
                <a:spcPct val="0"/>
              </a:spcBef>
              <a:buClrTx/>
              <a:buSzTx/>
              <a:buFontTx/>
              <a:buNone/>
              <a:tabLst/>
            </a:pPr>
            <a:r>
              <a:rPr lang="en-US" sz="1500" b="1" u="sng" dirty="0" smtClean="0">
                <a:solidFill>
                  <a:srgbClr val="FFFFFF"/>
                </a:solidFill>
                <a:latin typeface="Times New Roman" pitchFamily="18" charset="0"/>
                <a:cs typeface="Arial" pitchFamily="34" charset="0"/>
              </a:rPr>
              <a:t>Craig R. Ferguson</a:t>
            </a:r>
            <a:r>
              <a:rPr lang="en-US" sz="1500" dirty="0" smtClean="0">
                <a:solidFill>
                  <a:srgbClr val="FFFFFF"/>
                </a:solidFill>
                <a:latin typeface="Times New Roman" pitchFamily="18" charset="0"/>
                <a:cs typeface="Arial" pitchFamily="34" charset="0"/>
              </a:rPr>
              <a:t>, Research Associate; PhD, Princeton, 2010. Hydrology, remote sensing, climate reconstruction and predictability.</a:t>
            </a:r>
          </a:p>
          <a:p>
            <a:pPr marL="0" marR="0" lvl="0" indent="0" algn="ctr" defTabSz="914400" rtl="0" eaLnBrk="1" fontAlgn="base" latinLnBrk="0" hangingPunct="1">
              <a:lnSpc>
                <a:spcPct val="100000"/>
              </a:lnSpc>
              <a:spcBef>
                <a:spcPct val="0"/>
              </a:spcBef>
              <a:buClrTx/>
              <a:buSzTx/>
              <a:buFontTx/>
              <a:buNone/>
              <a:tabLst/>
            </a:pPr>
            <a:r>
              <a:rPr lang="en-US" sz="1500" b="1" u="sng" dirty="0" smtClean="0">
                <a:solidFill>
                  <a:srgbClr val="FFFFFF"/>
                </a:solidFill>
                <a:latin typeface="Times New Roman" pitchFamily="18" charset="0"/>
                <a:cs typeface="Arial" pitchFamily="34" charset="0"/>
              </a:rPr>
              <a:t>Jeff Freedman</a:t>
            </a:r>
            <a:r>
              <a:rPr lang="en-US" sz="1500" dirty="0" smtClean="0">
                <a:solidFill>
                  <a:srgbClr val="FFFFFF"/>
                </a:solidFill>
                <a:latin typeface="Times New Roman" pitchFamily="18" charset="0"/>
                <a:cs typeface="Arial" pitchFamily="34" charset="0"/>
              </a:rPr>
              <a:t>, Research Associate; PhD, Univ. at Albany, 2000. Renewable energy and remote sensing.</a:t>
            </a:r>
            <a:endParaRPr kumimoji="0" lang="en-US" sz="1500" b="1" i="0" u="sng" strike="noStrike" cap="none" normalizeH="0" baseline="0" dirty="0" smtClean="0">
              <a:ln>
                <a:noFill/>
              </a:ln>
              <a:solidFill>
                <a:srgbClr val="FFFFFF"/>
              </a:solidFill>
              <a:effectLst/>
              <a:latin typeface="Times New Roman" pitchFamily="18" charset="0"/>
              <a:cs typeface="Arial" pitchFamily="34" charset="0"/>
            </a:endParaRPr>
          </a:p>
          <a:p>
            <a:pPr marL="0" marR="0" lvl="0" indent="0" algn="ctr" defTabSz="914400" rtl="0" eaLnBrk="1" fontAlgn="base" latinLnBrk="0" hangingPunct="1">
              <a:lnSpc>
                <a:spcPct val="100000"/>
              </a:lnSpc>
              <a:spcBef>
                <a:spcPct val="0"/>
              </a:spcBef>
              <a:buClrTx/>
              <a:buSzTx/>
              <a:buFontTx/>
              <a:buNone/>
              <a:tabLst/>
            </a:pPr>
            <a:r>
              <a:rPr kumimoji="0" lang="en-US" sz="1500" b="1" i="0" u="sng" strike="noStrike" cap="none" normalizeH="0" baseline="0" dirty="0" smtClean="0">
                <a:ln>
                  <a:noFill/>
                </a:ln>
                <a:solidFill>
                  <a:srgbClr val="FFFFFF"/>
                </a:solidFill>
                <a:effectLst/>
                <a:latin typeface="Times New Roman" pitchFamily="18" charset="0"/>
                <a:cs typeface="Arial" pitchFamily="34" charset="0"/>
              </a:rPr>
              <a:t>David </a:t>
            </a:r>
            <a:r>
              <a:rPr kumimoji="0" lang="en-US" sz="1500" b="1" i="0" u="sng" strike="noStrike" cap="none" normalizeH="0" baseline="0" dirty="0" smtClean="0">
                <a:ln>
                  <a:noFill/>
                </a:ln>
                <a:solidFill>
                  <a:srgbClr val="FFFFFF"/>
                </a:solidFill>
                <a:effectLst/>
                <a:latin typeface="Times New Roman" pitchFamily="18" charset="0"/>
                <a:cs typeface="Arial" pitchFamily="34" charset="0"/>
              </a:rPr>
              <a:t>R. </a:t>
            </a:r>
            <a:r>
              <a:rPr kumimoji="0" lang="en-US" sz="1500" b="1" i="0" u="sng" strike="noStrike" cap="none" normalizeH="0" baseline="0" dirty="0" err="1" smtClean="0">
                <a:ln>
                  <a:noFill/>
                </a:ln>
                <a:solidFill>
                  <a:srgbClr val="FFFFFF"/>
                </a:solidFill>
                <a:effectLst/>
                <a:latin typeface="Times New Roman" pitchFamily="18" charset="0"/>
                <a:cs typeface="Arial" pitchFamily="34" charset="0"/>
              </a:rPr>
              <a:t>Fitzjarrald</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 Research Associate; PhD, Virginia, 1980. Boundary layer meteorology. </a:t>
            </a:r>
            <a:br>
              <a:rPr kumimoji="0" lang="en-US" sz="1500" b="0" i="0" u="none" strike="noStrike" cap="none" normalizeH="0" baseline="0" dirty="0" smtClean="0">
                <a:ln>
                  <a:noFill/>
                </a:ln>
                <a:solidFill>
                  <a:srgbClr val="FFFFFF"/>
                </a:solidFill>
                <a:effectLst/>
                <a:latin typeface="Times New Roman" pitchFamily="18" charset="0"/>
                <a:cs typeface="Arial" pitchFamily="34" charset="0"/>
              </a:rPr>
            </a:br>
            <a:r>
              <a:rPr kumimoji="0" lang="en-US" sz="1500" b="1" i="0" u="sng" strike="noStrike" cap="none" normalizeH="0" baseline="0" dirty="0" smtClean="0">
                <a:ln>
                  <a:noFill/>
                </a:ln>
                <a:solidFill>
                  <a:srgbClr val="FFFFFF"/>
                </a:solidFill>
                <a:effectLst/>
                <a:latin typeface="Times New Roman" pitchFamily="18" charset="0"/>
                <a:cs typeface="Arial" pitchFamily="34" charset="0"/>
              </a:rPr>
              <a:t>Lee Harrison</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 </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Research Associate; </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PhD, University of Washington-Seattle, 1982. Aerosol physics, atmospheric radiation. 		</a:t>
            </a:r>
            <a:br>
              <a:rPr kumimoji="0" lang="en-US" sz="1500" b="0" i="0" u="none" strike="noStrike" cap="none" normalizeH="0" baseline="0" dirty="0" smtClean="0">
                <a:ln>
                  <a:noFill/>
                </a:ln>
                <a:solidFill>
                  <a:srgbClr val="FFFFFF"/>
                </a:solidFill>
                <a:effectLst/>
                <a:latin typeface="Times New Roman" pitchFamily="18" charset="0"/>
                <a:cs typeface="Arial" pitchFamily="34" charset="0"/>
              </a:rPr>
            </a:br>
            <a:r>
              <a:rPr kumimoji="0" lang="en-US" sz="1500" b="1" i="0" u="none" strike="noStrike" cap="none" normalizeH="0" baseline="0" dirty="0" err="1" smtClean="0">
                <a:ln>
                  <a:noFill/>
                </a:ln>
                <a:solidFill>
                  <a:srgbClr val="FFFFFF"/>
                </a:solidFill>
                <a:effectLst/>
                <a:latin typeface="Times New Roman" pitchFamily="18" charset="0"/>
                <a:cs typeface="Arial" pitchFamily="34" charset="0"/>
              </a:rPr>
              <a:t>Everette</a:t>
            </a:r>
            <a:r>
              <a:rPr kumimoji="0" lang="en-US" sz="1500" b="1" i="0" u="none" strike="noStrike" cap="none" normalizeH="0" baseline="0" dirty="0" smtClean="0">
                <a:ln>
                  <a:noFill/>
                </a:ln>
                <a:solidFill>
                  <a:srgbClr val="FFFFFF"/>
                </a:solidFill>
                <a:effectLst/>
                <a:latin typeface="Times New Roman" pitchFamily="18" charset="0"/>
                <a:cs typeface="Arial" pitchFamily="34" charset="0"/>
              </a:rPr>
              <a:t> Joseph</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 Director, ASRC; PhD, Univ.</a:t>
            </a:r>
            <a:r>
              <a:rPr kumimoji="0" lang="en-US" sz="1500" b="0" i="0" u="none" strike="noStrike" cap="none" normalizeH="0" dirty="0" smtClean="0">
                <a:ln>
                  <a:noFill/>
                </a:ln>
                <a:solidFill>
                  <a:srgbClr val="FFFFFF"/>
                </a:solidFill>
                <a:effectLst/>
                <a:latin typeface="Times New Roman" pitchFamily="18" charset="0"/>
                <a:cs typeface="Arial" pitchFamily="34" charset="0"/>
              </a:rPr>
              <a:t> at Albany, 1997. Aerosols and remote sensing.</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	</a:t>
            </a:r>
            <a:br>
              <a:rPr kumimoji="0" lang="en-US" sz="1500" b="0" i="0" u="none" strike="noStrike" cap="none" normalizeH="0" baseline="0" dirty="0" smtClean="0">
                <a:ln>
                  <a:noFill/>
                </a:ln>
                <a:solidFill>
                  <a:srgbClr val="FFFFFF"/>
                </a:solidFill>
                <a:effectLst/>
                <a:latin typeface="Times New Roman" pitchFamily="18" charset="0"/>
                <a:cs typeface="Arial" pitchFamily="34" charset="0"/>
              </a:rPr>
            </a:br>
            <a:r>
              <a:rPr kumimoji="0" lang="en-US" sz="1500" b="1" i="0" u="sng" strike="noStrike" cap="none" normalizeH="0" baseline="0" dirty="0" smtClean="0">
                <a:ln>
                  <a:noFill/>
                </a:ln>
                <a:solidFill>
                  <a:srgbClr val="FFFFFF"/>
                </a:solidFill>
                <a:effectLst/>
                <a:latin typeface="Times New Roman" pitchFamily="18" charset="0"/>
                <a:cs typeface="Arial" pitchFamily="34" charset="0"/>
              </a:rPr>
              <a:t>Scott Miller</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 PhD, </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Univ.</a:t>
            </a:r>
            <a:r>
              <a:rPr kumimoji="0" lang="en-US" sz="1500" b="0" i="0" u="none" strike="noStrike" cap="none" normalizeH="0" dirty="0" smtClean="0">
                <a:ln>
                  <a:noFill/>
                </a:ln>
                <a:solidFill>
                  <a:srgbClr val="FFFFFF"/>
                </a:solidFill>
                <a:effectLst/>
                <a:latin typeface="Times New Roman" pitchFamily="18" charset="0"/>
                <a:cs typeface="Arial" pitchFamily="34" charset="0"/>
              </a:rPr>
              <a:t> California - Irvine</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 </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1998. Micrometeorology, air-sea interaction. </a:t>
            </a:r>
            <a:br>
              <a:rPr kumimoji="0" lang="en-US" sz="1500" b="0" i="0" u="none" strike="noStrike" cap="none" normalizeH="0" baseline="0" dirty="0" smtClean="0">
                <a:ln>
                  <a:noFill/>
                </a:ln>
                <a:solidFill>
                  <a:srgbClr val="FFFFFF"/>
                </a:solidFill>
                <a:effectLst/>
                <a:latin typeface="Times New Roman" pitchFamily="18" charset="0"/>
                <a:cs typeface="Arial" pitchFamily="34" charset="0"/>
              </a:rPr>
            </a:br>
            <a:r>
              <a:rPr kumimoji="0" lang="en-US" sz="1500" b="1" i="0" u="sng" strike="noStrike" cap="none" normalizeH="0" baseline="0" dirty="0" smtClean="0">
                <a:ln>
                  <a:noFill/>
                </a:ln>
                <a:solidFill>
                  <a:srgbClr val="FFFFFF"/>
                </a:solidFill>
                <a:effectLst/>
                <a:latin typeface="Times New Roman" pitchFamily="18" charset="0"/>
                <a:cs typeface="Arial" pitchFamily="34" charset="0"/>
              </a:rPr>
              <a:t>Justin </a:t>
            </a:r>
            <a:r>
              <a:rPr kumimoji="0" lang="en-US" sz="1500" b="1" i="0" u="sng" strike="noStrike" cap="none" normalizeH="0" baseline="0" dirty="0" smtClean="0">
                <a:ln>
                  <a:noFill/>
                </a:ln>
                <a:solidFill>
                  <a:srgbClr val="FFFFFF"/>
                </a:solidFill>
                <a:effectLst/>
                <a:latin typeface="Times New Roman" pitchFamily="18" charset="0"/>
                <a:cs typeface="Arial" pitchFamily="34" charset="0"/>
              </a:rPr>
              <a:t>Minder</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 Assistant Professor; PhD, Univ. of Washington, 2010. Mountain weather and climate, regional climate, </a:t>
            </a:r>
            <a:r>
              <a:rPr kumimoji="0" lang="en-US" sz="1500" b="0" i="0" u="none" strike="noStrike" cap="none" normalizeH="0" baseline="0" dirty="0" err="1" smtClean="0">
                <a:ln>
                  <a:noFill/>
                </a:ln>
                <a:solidFill>
                  <a:srgbClr val="FFFFFF"/>
                </a:solidFill>
                <a:effectLst/>
                <a:latin typeface="Times New Roman" pitchFamily="18" charset="0"/>
                <a:cs typeface="Arial" pitchFamily="34" charset="0"/>
              </a:rPr>
              <a:t>mesoscale</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 dynamics, hydrometeorology. </a:t>
            </a:r>
            <a:br>
              <a:rPr kumimoji="0" lang="en-US" sz="1500" b="0" i="0" u="none" strike="noStrike" cap="none" normalizeH="0" baseline="0" dirty="0" smtClean="0">
                <a:ln>
                  <a:noFill/>
                </a:ln>
                <a:solidFill>
                  <a:srgbClr val="FFFFFF"/>
                </a:solidFill>
                <a:effectLst/>
                <a:latin typeface="Times New Roman" pitchFamily="18" charset="0"/>
                <a:cs typeface="Arial" pitchFamily="34" charset="0"/>
              </a:rPr>
            </a:br>
            <a:r>
              <a:rPr kumimoji="0" lang="en-US" sz="1500" b="1" i="0" u="sng" strike="noStrike" cap="none" normalizeH="0" baseline="0" dirty="0" smtClean="0">
                <a:ln>
                  <a:noFill/>
                </a:ln>
                <a:solidFill>
                  <a:srgbClr val="FFFFFF"/>
                </a:solidFill>
                <a:effectLst/>
                <a:latin typeface="Times New Roman" pitchFamily="18" charset="0"/>
                <a:cs typeface="Arial" pitchFamily="34" charset="0"/>
              </a:rPr>
              <a:t>Richard Perez</a:t>
            </a:r>
            <a:r>
              <a:rPr kumimoji="0" lang="en-US" sz="1500" i="0" strike="noStrike" cap="none" normalizeH="0" baseline="0" dirty="0" smtClean="0">
                <a:ln>
                  <a:noFill/>
                </a:ln>
                <a:solidFill>
                  <a:srgbClr val="FFFFFF"/>
                </a:solidFill>
                <a:effectLst/>
                <a:latin typeface="Times New Roman" pitchFamily="18" charset="0"/>
                <a:cs typeface="Arial" pitchFamily="34" charset="0"/>
              </a:rPr>
              <a:t>, PhD, Univ. at Albany, 1983.</a:t>
            </a:r>
            <a:r>
              <a:rPr kumimoji="0" lang="en-US" sz="1500" i="0" strike="noStrike" cap="none" normalizeH="0" dirty="0" smtClean="0">
                <a:ln>
                  <a:noFill/>
                </a:ln>
                <a:solidFill>
                  <a:srgbClr val="FFFFFF"/>
                </a:solidFill>
                <a:effectLst/>
                <a:latin typeface="Times New Roman" pitchFamily="18" charset="0"/>
                <a:cs typeface="Arial" pitchFamily="34" charset="0"/>
              </a:rPr>
              <a:t> Solar energy.</a:t>
            </a:r>
            <a:endParaRPr kumimoji="0" lang="en-US" sz="1500" b="0" i="0" u="none" strike="noStrike" cap="none" normalizeH="0" baseline="0" dirty="0" smtClean="0">
              <a:ln>
                <a:noFill/>
              </a:ln>
              <a:solidFill>
                <a:srgbClr val="FFFFFF"/>
              </a:solidFill>
              <a:effectLst/>
              <a:latin typeface="Times New Roman" pitchFamily="18" charset="0"/>
              <a:cs typeface="Arial" pitchFamily="34" charset="0"/>
            </a:endParaRPr>
          </a:p>
          <a:p>
            <a:pPr marL="0" marR="0" lvl="0" indent="0" algn="ctr" defTabSz="914400" rtl="0" eaLnBrk="1" fontAlgn="base" latinLnBrk="0" hangingPunct="1">
              <a:lnSpc>
                <a:spcPct val="100000"/>
              </a:lnSpc>
              <a:spcBef>
                <a:spcPct val="0"/>
              </a:spcBef>
              <a:buClrTx/>
              <a:buSzTx/>
              <a:buFontTx/>
              <a:buNone/>
              <a:tabLst/>
            </a:pPr>
            <a:r>
              <a:rPr kumimoji="0" lang="en-US" sz="1500" b="1" i="0" u="sng" strike="noStrike" cap="none" normalizeH="0" baseline="0" dirty="0" smtClean="0">
                <a:ln>
                  <a:noFill/>
                </a:ln>
                <a:solidFill>
                  <a:srgbClr val="FFFFFF"/>
                </a:solidFill>
                <a:effectLst/>
                <a:latin typeface="Times New Roman" pitchFamily="18" charset="0"/>
                <a:cs typeface="Arial" pitchFamily="34" charset="0"/>
              </a:rPr>
              <a:t>James </a:t>
            </a:r>
            <a:r>
              <a:rPr kumimoji="0" lang="en-US" sz="1500" b="1" i="0" u="sng" strike="noStrike" cap="none" normalizeH="0" baseline="0" dirty="0" smtClean="0">
                <a:ln>
                  <a:noFill/>
                </a:ln>
                <a:solidFill>
                  <a:srgbClr val="FFFFFF"/>
                </a:solidFill>
                <a:effectLst/>
                <a:latin typeface="Times New Roman" pitchFamily="18" charset="0"/>
                <a:cs typeface="Arial" pitchFamily="34" charset="0"/>
              </a:rPr>
              <a:t>J. Schwab</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 Research Professor; PhD, Harvard, 1983. Atmospheric chemistry, field measurement of gases and particles. </a:t>
            </a:r>
            <a:br>
              <a:rPr kumimoji="0" lang="en-US" sz="1500" b="0" i="0" u="none" strike="noStrike" cap="none" normalizeH="0" baseline="0" dirty="0" smtClean="0">
                <a:ln>
                  <a:noFill/>
                </a:ln>
                <a:solidFill>
                  <a:srgbClr val="FFFFFF"/>
                </a:solidFill>
                <a:effectLst/>
                <a:latin typeface="Times New Roman" pitchFamily="18" charset="0"/>
                <a:cs typeface="Arial" pitchFamily="34" charset="0"/>
              </a:rPr>
            </a:br>
            <a:r>
              <a:rPr lang="en-US" sz="1500" b="1" u="sng" dirty="0" smtClean="0">
                <a:solidFill>
                  <a:srgbClr val="FFFFFF"/>
                </a:solidFill>
                <a:latin typeface="Times New Roman" pitchFamily="18" charset="0"/>
                <a:cs typeface="Arial" pitchFamily="34" charset="0"/>
              </a:rPr>
              <a:t>Kara J. </a:t>
            </a:r>
            <a:r>
              <a:rPr lang="en-US" sz="1500" b="1" u="sng" dirty="0" err="1" smtClean="0">
                <a:solidFill>
                  <a:srgbClr val="FFFFFF"/>
                </a:solidFill>
                <a:latin typeface="Times New Roman" pitchFamily="18" charset="0"/>
                <a:cs typeface="Arial" pitchFamily="34" charset="0"/>
              </a:rPr>
              <a:t>Sulia</a:t>
            </a:r>
            <a:r>
              <a:rPr lang="en-US" sz="1500" dirty="0" smtClean="0">
                <a:solidFill>
                  <a:srgbClr val="FFFFFF"/>
                </a:solidFill>
                <a:latin typeface="Times New Roman" pitchFamily="18" charset="0"/>
                <a:cs typeface="Arial" pitchFamily="34" charset="0"/>
              </a:rPr>
              <a:t>, PhD, Penn. State, 2013. Ice microphysics.</a:t>
            </a:r>
            <a:endParaRPr kumimoji="0" lang="en-US" sz="1500" b="0" i="0" u="none" strike="noStrike" cap="none" normalizeH="0" baseline="0" dirty="0" smtClean="0">
              <a:ln>
                <a:noFill/>
              </a:ln>
              <a:solidFill>
                <a:srgbClr val="FFFFFF"/>
              </a:solidFill>
              <a:effectLst/>
              <a:latin typeface="Times New Roman" pitchFamily="18" charset="0"/>
              <a:cs typeface="Arial" pitchFamily="34" charset="0"/>
            </a:endParaRPr>
          </a:p>
          <a:p>
            <a:pPr marL="0" marR="0" lvl="0" indent="0" algn="ctr" defTabSz="914400" rtl="0" eaLnBrk="1" fontAlgn="base" latinLnBrk="0" hangingPunct="1">
              <a:lnSpc>
                <a:spcPct val="100000"/>
              </a:lnSpc>
              <a:spcBef>
                <a:spcPct val="0"/>
              </a:spcBef>
              <a:buClrTx/>
              <a:buSzTx/>
              <a:buFontTx/>
              <a:buNone/>
              <a:tabLst/>
            </a:pPr>
            <a:r>
              <a:rPr kumimoji="0" lang="en-US" sz="1500" b="1" i="0" u="sng" strike="noStrike" cap="none" normalizeH="0" baseline="0" dirty="0" smtClean="0">
                <a:ln>
                  <a:noFill/>
                </a:ln>
                <a:solidFill>
                  <a:srgbClr val="FFFFFF"/>
                </a:solidFill>
                <a:effectLst/>
                <a:latin typeface="Times New Roman" pitchFamily="18" charset="0"/>
                <a:cs typeface="Arial" pitchFamily="34" charset="0"/>
              </a:rPr>
              <a:t>Chris </a:t>
            </a:r>
            <a:r>
              <a:rPr kumimoji="0" lang="en-US" sz="1500" b="1" i="0" u="sng" strike="noStrike" cap="none" normalizeH="0" baseline="0" dirty="0" smtClean="0">
                <a:ln>
                  <a:noFill/>
                </a:ln>
                <a:solidFill>
                  <a:srgbClr val="FFFFFF"/>
                </a:solidFill>
                <a:effectLst/>
                <a:latin typeface="Times New Roman" pitchFamily="18" charset="0"/>
                <a:cs typeface="Arial" pitchFamily="34" charset="0"/>
              </a:rPr>
              <a:t>J. </a:t>
            </a:r>
            <a:r>
              <a:rPr kumimoji="0" lang="en-US" sz="1500" b="1" i="0" u="sng" strike="noStrike" cap="none" normalizeH="0" baseline="0" dirty="0" err="1" smtClean="0">
                <a:ln>
                  <a:noFill/>
                </a:ln>
                <a:solidFill>
                  <a:srgbClr val="FFFFFF"/>
                </a:solidFill>
                <a:effectLst/>
                <a:latin typeface="Times New Roman" pitchFamily="18" charset="0"/>
                <a:cs typeface="Arial" pitchFamily="34" charset="0"/>
              </a:rPr>
              <a:t>Walcek</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 Adjunct Faculty; PhD, UCLA, 1983. Cloud physics, cloud chemistry. 	</a:t>
            </a:r>
            <a:br>
              <a:rPr kumimoji="0" lang="en-US" sz="1500" b="0" i="0" u="none" strike="noStrike" cap="none" normalizeH="0" baseline="0" dirty="0" smtClean="0">
                <a:ln>
                  <a:noFill/>
                </a:ln>
                <a:solidFill>
                  <a:srgbClr val="FFFFFF"/>
                </a:solidFill>
                <a:effectLst/>
                <a:latin typeface="Times New Roman" pitchFamily="18" charset="0"/>
                <a:cs typeface="Arial" pitchFamily="34" charset="0"/>
              </a:rPr>
            </a:br>
            <a:r>
              <a:rPr kumimoji="0" lang="en-US" sz="1500" b="1" i="0" u="sng" strike="noStrike" cap="none" normalizeH="0" baseline="0" dirty="0" err="1" smtClean="0">
                <a:ln>
                  <a:noFill/>
                </a:ln>
                <a:solidFill>
                  <a:srgbClr val="FFFFFF"/>
                </a:solidFill>
                <a:effectLst/>
                <a:latin typeface="Times New Roman" pitchFamily="18" charset="0"/>
                <a:cs typeface="Arial" pitchFamily="34" charset="0"/>
              </a:rPr>
              <a:t>Fangqun</a:t>
            </a:r>
            <a:r>
              <a:rPr kumimoji="0" lang="en-US" sz="1500" b="1" i="0" u="sng" strike="noStrike" cap="none" normalizeH="0" baseline="0" dirty="0" smtClean="0">
                <a:ln>
                  <a:noFill/>
                </a:ln>
                <a:solidFill>
                  <a:srgbClr val="FFFFFF"/>
                </a:solidFill>
                <a:effectLst/>
                <a:latin typeface="Times New Roman" pitchFamily="18" charset="0"/>
                <a:cs typeface="Arial" pitchFamily="34" charset="0"/>
              </a:rPr>
              <a:t> </a:t>
            </a:r>
            <a:r>
              <a:rPr kumimoji="0" lang="en-US" sz="1500" b="1" i="0" u="sng" strike="noStrike" cap="none" normalizeH="0" baseline="0" dirty="0" smtClean="0">
                <a:ln>
                  <a:noFill/>
                </a:ln>
                <a:solidFill>
                  <a:srgbClr val="FFFFFF"/>
                </a:solidFill>
                <a:effectLst/>
                <a:latin typeface="Times New Roman" pitchFamily="18" charset="0"/>
                <a:cs typeface="Arial" pitchFamily="34" charset="0"/>
              </a:rPr>
              <a:t>Yu</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 Adjunct Faculty; PhD, UCLA, 1998. Atmospheric Physics and chemistry; aerosol </a:t>
            </a:r>
            <a:r>
              <a:rPr lang="en-US" sz="1500" dirty="0" smtClean="0">
                <a:solidFill>
                  <a:srgbClr val="FFFFFF"/>
                </a:solidFill>
                <a:latin typeface="Times New Roman" pitchFamily="18" charset="0"/>
                <a:cs typeface="Arial" pitchFamily="34" charset="0"/>
              </a:rPr>
              <a:t>m</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icrophysics. 	</a:t>
            </a:r>
            <a:br>
              <a:rPr kumimoji="0" lang="en-US" sz="1500" b="0" i="0" u="none" strike="noStrike" cap="none" normalizeH="0" baseline="0" dirty="0" smtClean="0">
                <a:ln>
                  <a:noFill/>
                </a:ln>
                <a:solidFill>
                  <a:srgbClr val="FFFFFF"/>
                </a:solidFill>
                <a:effectLst/>
                <a:latin typeface="Times New Roman" pitchFamily="18" charset="0"/>
                <a:cs typeface="Arial" pitchFamily="34" charset="0"/>
              </a:rPr>
            </a:b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058" name="Picture 10" descr="cid:644680DB-D842-4AB5-8274-C92CD5FC7327@asrc.albany.edu"/>
          <p:cNvPicPr>
            <a:picLocks noChangeAspect="1" noChangeArrowheads="1"/>
          </p:cNvPicPr>
          <p:nvPr/>
        </p:nvPicPr>
        <p:blipFill>
          <a:blip r:embed="rId3" r:link="rId4" cstate="print">
            <a:extLst>
              <a:ext uri="{28A0092B-C50C-407E-A947-70E740481C1C}">
                <a14:useLocalDpi xmlns:a14="http://schemas.microsoft.com/office/drawing/2010/main" val="0"/>
              </a:ext>
            </a:extLst>
          </a:blip>
          <a:srcRect t="12903" r="29839"/>
          <a:stretch>
            <a:fillRect/>
          </a:stretch>
        </p:blipFill>
        <p:spPr bwMode="auto">
          <a:xfrm>
            <a:off x="990600" y="8026400"/>
            <a:ext cx="4419600" cy="3836921"/>
          </a:xfrm>
          <a:prstGeom prst="rect">
            <a:avLst/>
          </a:prstGeom>
          <a:noFill/>
          <a:ln w="952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59" name="Picture 11" descr="cid:3D95E5D2-9AB1-4831-9896-1F7DAE5C4031@asrc.albany.edu"/>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5638800" y="8051800"/>
            <a:ext cx="5029200" cy="3830160"/>
          </a:xfrm>
          <a:prstGeom prst="rect">
            <a:avLst/>
          </a:prstGeom>
          <a:noFill/>
          <a:ln w="952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Text Box 12"/>
          <p:cNvSpPr txBox="1">
            <a:spLocks noChangeArrowheads="1"/>
          </p:cNvSpPr>
          <p:nvPr/>
        </p:nvSpPr>
        <p:spPr bwMode="auto">
          <a:xfrm>
            <a:off x="990600" y="11937999"/>
            <a:ext cx="12420600" cy="800100"/>
          </a:xfrm>
          <a:prstGeom prst="rect">
            <a:avLst/>
          </a:prstGeom>
          <a:solidFill>
            <a:srgbClr val="3D17DA"/>
          </a:soli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FFFFFF"/>
                </a:solidFill>
                <a:effectLst/>
                <a:latin typeface="Arial" pitchFamily="34" charset="0"/>
                <a:cs typeface="Arial" pitchFamily="34" charset="0"/>
              </a:rPr>
              <a:t>The research vessel R/V </a:t>
            </a:r>
            <a:r>
              <a:rPr kumimoji="0" lang="en-US" sz="1600" b="0" i="0" u="none" strike="noStrike" cap="none" normalizeH="0" baseline="0" dirty="0" err="1" smtClean="0">
                <a:ln>
                  <a:noFill/>
                </a:ln>
                <a:solidFill>
                  <a:srgbClr val="FFFFFF"/>
                </a:solidFill>
                <a:effectLst/>
                <a:latin typeface="Arial" pitchFamily="34" charset="0"/>
                <a:cs typeface="Arial" pitchFamily="34" charset="0"/>
              </a:rPr>
              <a:t>Knorr</a:t>
            </a:r>
            <a:r>
              <a:rPr kumimoji="0" lang="en-US" sz="1600" b="0" i="0" u="none" strike="noStrike" cap="none" normalizeH="0" baseline="0" dirty="0" smtClean="0">
                <a:ln>
                  <a:noFill/>
                </a:ln>
                <a:solidFill>
                  <a:srgbClr val="FFFFFF"/>
                </a:solidFill>
                <a:effectLst/>
                <a:latin typeface="Arial" pitchFamily="34" charset="0"/>
                <a:cs typeface="Arial" pitchFamily="34" charset="0"/>
              </a:rPr>
              <a:t> was used to make direct/sea gas exchange measurements of carbon dioxide and </a:t>
            </a:r>
            <a:r>
              <a:rPr kumimoji="0" lang="en-US" sz="1600" b="0" i="0" u="none" strike="noStrike" cap="none" normalizeH="0" baseline="0" dirty="0" err="1" smtClean="0">
                <a:ln>
                  <a:noFill/>
                </a:ln>
                <a:solidFill>
                  <a:srgbClr val="FFFFFF"/>
                </a:solidFill>
                <a:effectLst/>
                <a:latin typeface="Arial" pitchFamily="34" charset="0"/>
                <a:cs typeface="Arial" pitchFamily="34" charset="0"/>
              </a:rPr>
              <a:t>dimethylsulfide</a:t>
            </a:r>
            <a:r>
              <a:rPr kumimoji="0" lang="en-US" sz="1600" b="0" i="0" u="none" strike="noStrike" cap="none" normalizeH="0" baseline="0" dirty="0" smtClean="0">
                <a:ln>
                  <a:noFill/>
                </a:ln>
                <a:solidFill>
                  <a:srgbClr val="FFFFFF"/>
                </a:solidFill>
                <a:effectLst/>
                <a:latin typeface="Arial" pitchFamily="34" charset="0"/>
                <a:cs typeface="Arial" pitchFamily="34" charset="0"/>
              </a:rPr>
              <a:t> during 3 cruises in spring and summer 2007 in the North Atlantic. The data are being used to study processes controlling gas exchange between the ocean and atmosphere</a:t>
            </a:r>
            <a:r>
              <a:rPr kumimoji="0" lang="en-US" sz="1600" b="0" i="0" u="none" strike="noStrike" cap="none" normalizeH="0" dirty="0" smtClean="0">
                <a:ln>
                  <a:noFill/>
                </a:ln>
                <a:solidFill>
                  <a:srgbClr val="FFFFFF"/>
                </a:solidFill>
                <a:effectLst/>
                <a:latin typeface="Arial" pitchFamily="34" charset="0"/>
                <a:cs typeface="Arial" pitchFamily="34" charset="0"/>
              </a:rPr>
              <a:t> </a:t>
            </a:r>
            <a:r>
              <a:rPr kumimoji="0" lang="en-US" sz="1600" b="0" i="0" u="none" strike="noStrike" cap="none" normalizeH="0" baseline="0" dirty="0" smtClean="0">
                <a:ln>
                  <a:noFill/>
                </a:ln>
                <a:solidFill>
                  <a:srgbClr val="FFFFFF"/>
                </a:solidFill>
                <a:effectLst/>
                <a:latin typeface="Arial" pitchFamily="34" charset="0"/>
                <a:cs typeface="Arial" pitchFamily="34" charset="0"/>
              </a:rPr>
              <a:t>(Miller)</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061"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1400" y="12954000"/>
            <a:ext cx="7515225" cy="4611688"/>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0" name="Text Box 14"/>
          <p:cNvSpPr txBox="1">
            <a:spLocks noChangeArrowheads="1"/>
          </p:cNvSpPr>
          <p:nvPr/>
        </p:nvSpPr>
        <p:spPr bwMode="auto">
          <a:xfrm>
            <a:off x="3581400" y="17640299"/>
            <a:ext cx="7515225" cy="1543050"/>
          </a:xfrm>
          <a:prstGeom prst="rect">
            <a:avLst/>
          </a:prstGeom>
          <a:solidFill>
            <a:srgbClr val="96ABC6"/>
          </a:solidFill>
          <a:ln w="19050" algn="in">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Arial" pitchFamily="34" charset="0"/>
                <a:cs typeface="Arial" pitchFamily="34" charset="0"/>
              </a:rPr>
              <a:t>ASRC Research Facilities</a:t>
            </a:r>
            <a:br>
              <a:rPr kumimoji="0" lang="en-US" sz="1400" b="1" i="0" u="none" strike="noStrike" cap="none" normalizeH="0" baseline="0" smtClean="0">
                <a:ln>
                  <a:noFill/>
                </a:ln>
                <a:solidFill>
                  <a:srgbClr val="000000"/>
                </a:solidFill>
                <a:effectLst/>
                <a:latin typeface="Arial" pitchFamily="34" charset="0"/>
                <a:cs typeface="Arial" pitchFamily="34" charset="0"/>
              </a:rPr>
            </a:br>
            <a:endParaRPr kumimoji="0" lang="en-US" sz="500" b="1" i="0" u="none" strike="noStrike" cap="none" normalizeH="0" baseline="0" smtClean="0">
              <a:ln>
                <a:noFill/>
              </a:ln>
              <a:solidFill>
                <a:srgbClr val="000000"/>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Pts val="1000"/>
              <a:buFont typeface="Symbol" pitchFamily="18" charset="2"/>
              <a:buChar char="·"/>
              <a:tabLst/>
            </a:pPr>
            <a:r>
              <a:rPr kumimoji="0" lang="en-US" sz="1400" b="0" i="0" u="none" strike="noStrike" cap="none" normalizeH="0" baseline="0" smtClean="0">
                <a:ln>
                  <a:noFill/>
                </a:ln>
                <a:solidFill>
                  <a:srgbClr val="000000"/>
                </a:solidFill>
                <a:effectLst/>
                <a:latin typeface="Arial" pitchFamily="34" charset="0"/>
                <a:cs typeface="Arial" pitchFamily="34" charset="0"/>
              </a:rPr>
              <a:t>Whiteface Mountain, Pinnacle State Park and Queens College Field Stations</a:t>
            </a:r>
          </a:p>
          <a:p>
            <a:pPr marL="0" marR="0" lvl="0" indent="0" algn="ctr" defTabSz="914400" rtl="0" eaLnBrk="1" fontAlgn="base" latinLnBrk="0" hangingPunct="1">
              <a:lnSpc>
                <a:spcPct val="100000"/>
              </a:lnSpc>
              <a:spcBef>
                <a:spcPct val="0"/>
              </a:spcBef>
              <a:spcAft>
                <a:spcPct val="0"/>
              </a:spcAft>
              <a:buClrTx/>
              <a:buSzPts val="1000"/>
              <a:buFont typeface="Symbol" pitchFamily="18" charset="2"/>
              <a:buChar char="·"/>
              <a:tabLst/>
            </a:pPr>
            <a:r>
              <a:rPr kumimoji="0" lang="en-US" sz="1400" b="0" i="0" u="none" strike="noStrike" cap="none" normalizeH="0" baseline="0" smtClean="0">
                <a:ln>
                  <a:noFill/>
                </a:ln>
                <a:solidFill>
                  <a:srgbClr val="000000"/>
                </a:solidFill>
                <a:effectLst/>
                <a:latin typeface="Arial" pitchFamily="34" charset="0"/>
                <a:cs typeface="Arial" pitchFamily="34" charset="0"/>
              </a:rPr>
              <a:t>Aerosol Generation, Calibration and Slow Flow Reactor</a:t>
            </a:r>
          </a:p>
          <a:p>
            <a:pPr marL="0" marR="0" lvl="0" indent="0" algn="ctr" defTabSz="914400" rtl="0" eaLnBrk="1" fontAlgn="base" latinLnBrk="0" hangingPunct="1">
              <a:lnSpc>
                <a:spcPct val="100000"/>
              </a:lnSpc>
              <a:spcBef>
                <a:spcPct val="0"/>
              </a:spcBef>
              <a:spcAft>
                <a:spcPct val="0"/>
              </a:spcAft>
              <a:buClrTx/>
              <a:buSzPts val="1000"/>
              <a:buFont typeface="Symbol" pitchFamily="18" charset="2"/>
              <a:buChar char="·"/>
              <a:tabLst/>
            </a:pPr>
            <a:r>
              <a:rPr kumimoji="0" lang="en-US" sz="1400" b="0" i="0" u="none" strike="noStrike" cap="none" normalizeH="0" baseline="0" smtClean="0">
                <a:ln>
                  <a:noFill/>
                </a:ln>
                <a:solidFill>
                  <a:srgbClr val="000000"/>
                </a:solidFill>
                <a:effectLst/>
                <a:latin typeface="Arial" pitchFamily="34" charset="0"/>
                <a:cs typeface="Arial" pitchFamily="34" charset="0"/>
              </a:rPr>
              <a:t>Mobile Measurement Van</a:t>
            </a:r>
          </a:p>
          <a:p>
            <a:pPr marL="0" marR="0" lvl="0" indent="0" algn="ctr" defTabSz="914400" rtl="0" eaLnBrk="1" fontAlgn="base" latinLnBrk="0" hangingPunct="1">
              <a:lnSpc>
                <a:spcPct val="100000"/>
              </a:lnSpc>
              <a:spcBef>
                <a:spcPct val="0"/>
              </a:spcBef>
              <a:spcAft>
                <a:spcPct val="0"/>
              </a:spcAft>
              <a:buClrTx/>
              <a:buSzPts val="1000"/>
              <a:buFont typeface="Symbol" pitchFamily="18" charset="2"/>
              <a:buChar char="·"/>
              <a:tabLst/>
            </a:pPr>
            <a:r>
              <a:rPr kumimoji="0" lang="en-US" sz="1400" b="0" i="0" u="none" strike="noStrike" cap="none" normalizeH="0" baseline="0" smtClean="0">
                <a:ln>
                  <a:noFill/>
                </a:ln>
                <a:solidFill>
                  <a:srgbClr val="000000"/>
                </a:solidFill>
                <a:effectLst/>
                <a:latin typeface="Arial" pitchFamily="34" charset="0"/>
                <a:cs typeface="Arial" pitchFamily="34" charset="0"/>
              </a:rPr>
              <a:t>Computation Facilities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2063" name="Picture 15" descr="Pinnacle State Park Observator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674" y="12953999"/>
            <a:ext cx="2708275" cy="2389188"/>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064" name="Picture 16" descr="Whiteface Mountain Observator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268073" y="12954000"/>
            <a:ext cx="2622550" cy="2289175"/>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065" name="Picture 17" descr="Roof of the ASRC Pin Mtn rv"/>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1674" y="16097250"/>
            <a:ext cx="2708275" cy="2560638"/>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1" name="Text Box 18"/>
          <p:cNvSpPr txBox="1">
            <a:spLocks noChangeArrowheads="1"/>
          </p:cNvSpPr>
          <p:nvPr/>
        </p:nvSpPr>
        <p:spPr bwMode="auto">
          <a:xfrm>
            <a:off x="701674" y="18726149"/>
            <a:ext cx="2708275" cy="457200"/>
          </a:xfrm>
          <a:prstGeom prst="rect">
            <a:avLst/>
          </a:prstGeom>
          <a:solidFill>
            <a:srgbClr val="96ABC6"/>
          </a:solidFill>
          <a:ln w="12700" algn="in">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pitchFamily="34" charset="0"/>
                <a:cs typeface="Arial" pitchFamily="34" charset="0"/>
              </a:rPr>
              <a:t>Roof of the Recreational Van  </a:t>
            </a:r>
            <a:br>
              <a:rPr kumimoji="0" lang="en-US" sz="1200" b="0" i="0" u="none" strike="noStrike" cap="none" normalizeH="0" baseline="0" smtClean="0">
                <a:ln>
                  <a:noFill/>
                </a:ln>
                <a:solidFill>
                  <a:srgbClr val="000000"/>
                </a:solidFill>
                <a:effectLst/>
                <a:latin typeface="Arial" pitchFamily="34" charset="0"/>
                <a:cs typeface="Arial" pitchFamily="34" charset="0"/>
              </a:rPr>
            </a:br>
            <a:r>
              <a:rPr kumimoji="0" lang="en-US" sz="1200" b="0" i="0" u="none" strike="noStrike" cap="none" normalizeH="0" baseline="0" smtClean="0">
                <a:ln>
                  <a:noFill/>
                </a:ln>
                <a:solidFill>
                  <a:srgbClr val="000000"/>
                </a:solidFill>
                <a:effectLst/>
                <a:latin typeface="Arial" pitchFamily="34" charset="0"/>
                <a:cs typeface="Arial" pitchFamily="34" charset="0"/>
              </a:rPr>
              <a:t>at Pinnacle State Park</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2067" name="Picture 1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296650" y="15925800"/>
            <a:ext cx="2593975" cy="2741612"/>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2" name="Text Box 20"/>
          <p:cNvSpPr txBox="1">
            <a:spLocks noChangeArrowheads="1"/>
          </p:cNvSpPr>
          <p:nvPr/>
        </p:nvSpPr>
        <p:spPr bwMode="auto">
          <a:xfrm>
            <a:off x="11296650" y="18726149"/>
            <a:ext cx="2593975" cy="457200"/>
          </a:xfrm>
          <a:prstGeom prst="rect">
            <a:avLst/>
          </a:prstGeom>
          <a:solidFill>
            <a:srgbClr val="96ABC6"/>
          </a:solidFill>
          <a:ln w="12700" algn="in">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pitchFamily="34" charset="0"/>
                <a:cs typeface="Arial" pitchFamily="34" charset="0"/>
              </a:rPr>
              <a:t>Aerosol Laboratory</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21" name="Picture 20"/>
          <p:cNvPicPr>
            <a:picLocks noChangeAspect="1"/>
          </p:cNvPicPr>
          <p:nvPr/>
        </p:nvPicPr>
        <p:blipFill>
          <a:blip r:embed="rId12"/>
          <a:srcRect t="30698"/>
          <a:stretch>
            <a:fillRect/>
          </a:stretch>
        </p:blipFill>
        <p:spPr>
          <a:xfrm>
            <a:off x="685800" y="19278600"/>
            <a:ext cx="5080000" cy="1892300"/>
          </a:xfrm>
          <a:prstGeom prst="rect">
            <a:avLst/>
          </a:prstGeom>
        </p:spPr>
      </p:pic>
      <p:pic>
        <p:nvPicPr>
          <p:cNvPr id="22" name="Picture 21" descr="Screen shot 2012-12-12 at 3.34.59 PM.png"/>
          <p:cNvPicPr>
            <a:picLocks noChangeAspect="1"/>
          </p:cNvPicPr>
          <p:nvPr/>
        </p:nvPicPr>
        <p:blipFill>
          <a:blip r:embed="rId13"/>
          <a:srcRect l="20476" t="24286" r="4444" b="40000"/>
          <a:stretch>
            <a:fillRect/>
          </a:stretch>
        </p:blipFill>
        <p:spPr>
          <a:xfrm>
            <a:off x="5791200" y="19278600"/>
            <a:ext cx="4191000" cy="1905000"/>
          </a:xfrm>
          <a:prstGeom prst="rect">
            <a:avLst/>
          </a:prstGeom>
        </p:spPr>
      </p:pic>
      <p:pic>
        <p:nvPicPr>
          <p:cNvPr id="23" name="Picture 22" descr="Screen shot 2012-12-12 at 4.35.59 PM.png"/>
          <p:cNvPicPr>
            <a:picLocks noChangeAspect="1"/>
          </p:cNvPicPr>
          <p:nvPr/>
        </p:nvPicPr>
        <p:blipFill>
          <a:blip r:embed="rId14"/>
          <a:srcRect l="19355" t="21860" r="2419" b="38417"/>
          <a:stretch>
            <a:fillRect/>
          </a:stretch>
        </p:blipFill>
        <p:spPr>
          <a:xfrm>
            <a:off x="10020300" y="19278600"/>
            <a:ext cx="3863686" cy="1905000"/>
          </a:xfrm>
          <a:prstGeom prst="rect">
            <a:avLst/>
          </a:prstGeom>
        </p:spPr>
      </p:pic>
      <p:sp>
        <p:nvSpPr>
          <p:cNvPr id="24" name="TextBox 23"/>
          <p:cNvSpPr txBox="1"/>
          <p:nvPr/>
        </p:nvSpPr>
        <p:spPr>
          <a:xfrm>
            <a:off x="762000" y="20802600"/>
            <a:ext cx="2133600" cy="307777"/>
          </a:xfrm>
          <a:prstGeom prst="rect">
            <a:avLst/>
          </a:prstGeom>
          <a:noFill/>
        </p:spPr>
        <p:txBody>
          <a:bodyPr wrap="square" rtlCol="0">
            <a:spAutoFit/>
          </a:bodyPr>
          <a:lstStyle/>
          <a:p>
            <a:r>
              <a:rPr lang="en-US" sz="1400" b="1" dirty="0" smtClean="0">
                <a:solidFill>
                  <a:schemeClr val="bg1"/>
                </a:solidFill>
                <a:latin typeface="Palatino"/>
                <a:cs typeface="Palatino"/>
              </a:rPr>
              <a:t>Whiteface observatory</a:t>
            </a:r>
            <a:endParaRPr lang="en-US" sz="1400" b="1" dirty="0">
              <a:solidFill>
                <a:schemeClr val="bg1"/>
              </a:solidFill>
              <a:latin typeface="Palatino"/>
              <a:cs typeface="Palatino"/>
            </a:endParaRPr>
          </a:p>
        </p:txBody>
      </p:sp>
    </p:spTree>
    <p:extLst>
      <p:ext uri="{BB962C8B-B14F-4D97-AF65-F5344CB8AC3E}">
        <p14:creationId xmlns:p14="http://schemas.microsoft.com/office/powerpoint/2010/main" val="101077984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885825" y="1146175"/>
            <a:ext cx="13188950" cy="1108075"/>
          </a:xfrm>
          <a:prstGeom prst="rect">
            <a:avLst/>
          </a:prstGeom>
          <a:solidFill>
            <a:srgbClr val="660066"/>
          </a:solidFill>
          <a:ln w="19050" algn="in">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5500" b="0" i="0" strike="noStrike" cap="none" normalizeH="0" baseline="0" dirty="0" smtClean="0">
                <a:ln>
                  <a:noFill/>
                </a:ln>
                <a:solidFill>
                  <a:srgbClr val="FFFFFF"/>
                </a:solidFill>
                <a:effectLst/>
                <a:latin typeface="Palatino"/>
                <a:cs typeface="Palatino"/>
              </a:rPr>
              <a:t>Climate and Environmental Systems </a:t>
            </a:r>
            <a:endParaRPr kumimoji="0" lang="en-US" sz="1800" b="0" i="0" strike="noStrike" cap="none" normalizeH="0" baseline="0" dirty="0" smtClean="0">
              <a:ln>
                <a:noFill/>
              </a:ln>
              <a:solidFill>
                <a:schemeClr val="tx1"/>
              </a:solidFill>
              <a:effectLst/>
              <a:latin typeface="Palatino"/>
              <a:cs typeface="Palatino"/>
            </a:endParaRPr>
          </a:p>
        </p:txBody>
      </p:sp>
      <p:sp>
        <p:nvSpPr>
          <p:cNvPr id="3" name="Text Box 3"/>
          <p:cNvSpPr txBox="1">
            <a:spLocks noChangeArrowheads="1"/>
          </p:cNvSpPr>
          <p:nvPr/>
        </p:nvSpPr>
        <p:spPr bwMode="auto">
          <a:xfrm>
            <a:off x="885825" y="2403475"/>
            <a:ext cx="13188950" cy="3997325"/>
          </a:xfrm>
          <a:prstGeom prst="rect">
            <a:avLst/>
          </a:prstGeom>
          <a:solidFill>
            <a:srgbClr val="660066"/>
          </a:solidFill>
          <a:ln w="9525" algn="in">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rgbClr val="000000"/>
              </a:solidFill>
              <a:effectLst/>
              <a:latin typeface="Times New Roman" pitchFamily="18" charset="0"/>
              <a:cs typeface="Arial" pitchFamily="34" charset="0"/>
            </a:endParaRPr>
          </a:p>
          <a:p>
            <a:pPr marL="0" lvl="0" indent="0" algn="ctr" eaLnBrk="1" fontAlgn="base" latinLnBrk="0" hangingPunct="1">
              <a:lnSpc>
                <a:spcPct val="100000"/>
              </a:lnSpc>
              <a:spcBef>
                <a:spcPct val="0"/>
              </a:spcBef>
              <a:spcAft>
                <a:spcPct val="0"/>
              </a:spcAft>
              <a:tabLst/>
            </a:pPr>
            <a:r>
              <a:rPr kumimoji="0" lang="en-US" sz="2600" b="1" i="0" u="sng" strike="noStrike" cap="none" normalizeH="0" baseline="0" dirty="0" smtClean="0">
                <a:ln>
                  <a:noFill/>
                </a:ln>
                <a:solidFill>
                  <a:srgbClr val="FFFFFF"/>
                </a:solidFill>
                <a:effectLst/>
                <a:latin typeface="Palatino"/>
                <a:cs typeface="Palatino"/>
              </a:rPr>
              <a:t>RESEARCH TOPICS:</a:t>
            </a:r>
          </a:p>
          <a:p>
            <a:pPr marL="0" lvl="0" indent="0" eaLnBrk="1" fontAlgn="base" latinLnBrk="0" hangingPunct="1">
              <a:lnSpc>
                <a:spcPct val="100000"/>
              </a:lnSpc>
              <a:spcBef>
                <a:spcPct val="0"/>
              </a:spcBef>
              <a:spcAft>
                <a:spcPct val="0"/>
              </a:spcAft>
              <a:tabLst/>
            </a:pPr>
            <a:endParaRPr kumimoji="0" lang="en-US" sz="1100" b="1" i="0" u="sng" strike="noStrike" cap="none" normalizeH="0" baseline="0" dirty="0" smtClean="0">
              <a:ln>
                <a:noFill/>
              </a:ln>
              <a:solidFill>
                <a:srgbClr val="FFFFFF"/>
              </a:solidFill>
              <a:effectLst/>
              <a:latin typeface="Arial" pitchFamily="34" charset="0"/>
              <a:cs typeface="Arial" pitchFamily="34" charset="0"/>
            </a:endParaRPr>
          </a:p>
          <a:p>
            <a:pPr marL="0" lvl="0" indent="0" algn="ctr" eaLnBrk="1" fontAlgn="base" latinLnBrk="0" hangingPunct="1">
              <a:lnSpc>
                <a:spcPct val="100000"/>
              </a:lnSpc>
              <a:spcBef>
                <a:spcPct val="0"/>
              </a:spcBef>
              <a:spcAft>
                <a:spcPct val="0"/>
              </a:spcAft>
              <a:tabLst/>
            </a:pPr>
            <a:r>
              <a:rPr kumimoji="0" lang="en-US" sz="2200" b="1" i="0" u="none" strike="noStrike" cap="none" normalizeH="0" baseline="0" dirty="0" err="1" smtClean="0">
                <a:ln>
                  <a:noFill/>
                </a:ln>
                <a:solidFill>
                  <a:srgbClr val="FFFFFF"/>
                </a:solidFill>
                <a:effectLst/>
                <a:latin typeface="Arial" pitchFamily="34" charset="0"/>
                <a:cs typeface="Arial" pitchFamily="34" charset="0"/>
              </a:rPr>
              <a:t>Intraseasonal</a:t>
            </a:r>
            <a:r>
              <a:rPr kumimoji="0" lang="en-US" sz="2200" b="1" i="0" u="none" strike="noStrike" cap="none" normalizeH="0" baseline="0" dirty="0" smtClean="0">
                <a:ln>
                  <a:noFill/>
                </a:ln>
                <a:solidFill>
                  <a:srgbClr val="FFFFFF"/>
                </a:solidFill>
                <a:effectLst/>
                <a:latin typeface="Arial" pitchFamily="34" charset="0"/>
                <a:cs typeface="Arial" pitchFamily="34" charset="0"/>
              </a:rPr>
              <a:t> variability • El Niño</a:t>
            </a:r>
            <a:r>
              <a:rPr lang="en-US" sz="2200" b="1" dirty="0" smtClean="0">
                <a:solidFill>
                  <a:srgbClr val="FFFFFF"/>
                </a:solidFill>
                <a:latin typeface="Arial" pitchFamily="34" charset="0"/>
                <a:cs typeface="Arial" pitchFamily="34" charset="0"/>
              </a:rPr>
              <a:t>—Southern </a:t>
            </a:r>
            <a:r>
              <a:rPr kumimoji="0" lang="en-US" sz="2200" b="1" i="0" u="none" strike="noStrike" cap="none" normalizeH="0" baseline="0" dirty="0" smtClean="0">
                <a:ln>
                  <a:noFill/>
                </a:ln>
                <a:solidFill>
                  <a:srgbClr val="FFFFFF"/>
                </a:solidFill>
                <a:effectLst/>
                <a:latin typeface="Arial" pitchFamily="34" charset="0"/>
                <a:cs typeface="Arial" pitchFamily="34" charset="0"/>
              </a:rPr>
              <a:t>Oscillation • Biogeochemical cycles  </a:t>
            </a:r>
            <a:br>
              <a:rPr kumimoji="0" lang="en-US" sz="2200" b="1" i="0" u="none" strike="noStrike" cap="none" normalizeH="0" baseline="0" dirty="0" smtClean="0">
                <a:ln>
                  <a:noFill/>
                </a:ln>
                <a:solidFill>
                  <a:srgbClr val="FFFFFF"/>
                </a:solidFill>
                <a:effectLst/>
                <a:latin typeface="Arial" pitchFamily="34" charset="0"/>
                <a:cs typeface="Arial" pitchFamily="34" charset="0"/>
              </a:rPr>
            </a:br>
            <a:r>
              <a:rPr kumimoji="0" lang="en-US" sz="2200" b="1" i="0" u="none" strike="noStrike" cap="none" normalizeH="0" baseline="0" dirty="0" smtClean="0">
                <a:ln>
                  <a:noFill/>
                </a:ln>
                <a:solidFill>
                  <a:srgbClr val="FFFFFF"/>
                </a:solidFill>
                <a:effectLst/>
                <a:latin typeface="Arial" pitchFamily="34" charset="0"/>
                <a:cs typeface="Arial" pitchFamily="34" charset="0"/>
              </a:rPr>
              <a:t>Climate modeling and diagnostics </a:t>
            </a:r>
            <a:r>
              <a:rPr lang="en-US" sz="2200" b="1" dirty="0" smtClean="0">
                <a:solidFill>
                  <a:srgbClr val="FFFFFF"/>
                </a:solidFill>
                <a:latin typeface="Arial" pitchFamily="34" charset="0"/>
                <a:cs typeface="Arial" pitchFamily="34" charset="0"/>
              </a:rPr>
              <a:t>•</a:t>
            </a:r>
            <a:r>
              <a:rPr kumimoji="0" lang="en-US" sz="2200" b="1" i="0" u="none" strike="noStrike" cap="none" normalizeH="0" baseline="0" dirty="0" smtClean="0">
                <a:ln>
                  <a:noFill/>
                </a:ln>
                <a:solidFill>
                  <a:srgbClr val="FFFFFF"/>
                </a:solidFill>
                <a:effectLst/>
                <a:latin typeface="Arial" pitchFamily="34" charset="0"/>
                <a:cs typeface="Arial" pitchFamily="34" charset="0"/>
              </a:rPr>
              <a:t> Climate data analysis </a:t>
            </a:r>
            <a:r>
              <a:rPr lang="en-US" sz="2200" b="1" dirty="0" smtClean="0">
                <a:solidFill>
                  <a:srgbClr val="FFFFFF"/>
                </a:solidFill>
                <a:latin typeface="Arial" pitchFamily="34" charset="0"/>
                <a:cs typeface="Arial" pitchFamily="34" charset="0"/>
              </a:rPr>
              <a:t>•</a:t>
            </a:r>
            <a:r>
              <a:rPr kumimoji="0" lang="en-US" sz="2200" b="1" i="0" u="none" strike="noStrike" cap="none" normalizeH="0" baseline="0" dirty="0" smtClean="0">
                <a:ln>
                  <a:noFill/>
                </a:ln>
                <a:solidFill>
                  <a:srgbClr val="FFFFFF"/>
                </a:solidFill>
                <a:effectLst/>
                <a:latin typeface="Arial" pitchFamily="34" charset="0"/>
                <a:cs typeface="Arial" pitchFamily="34" charset="0"/>
              </a:rPr>
              <a:t> </a:t>
            </a:r>
            <a:r>
              <a:rPr kumimoji="0" lang="en-US" sz="2200" b="1" i="0" u="none" strike="noStrike" cap="none" normalizeH="0" baseline="0" dirty="0" err="1" smtClean="0">
                <a:ln>
                  <a:noFill/>
                </a:ln>
                <a:solidFill>
                  <a:srgbClr val="FFFFFF"/>
                </a:solidFill>
                <a:effectLst/>
                <a:latin typeface="Arial" pitchFamily="34" charset="0"/>
                <a:cs typeface="Arial" pitchFamily="34" charset="0"/>
              </a:rPr>
              <a:t>Paleoclimatology</a:t>
            </a:r>
            <a:r>
              <a:rPr kumimoji="0" lang="en-US" sz="2200" b="1" i="0" u="none" strike="noStrike" cap="none" normalizeH="0" baseline="0" dirty="0" smtClean="0">
                <a:ln>
                  <a:noFill/>
                </a:ln>
                <a:solidFill>
                  <a:srgbClr val="FFFFFF"/>
                </a:solidFill>
                <a:effectLst/>
                <a:latin typeface="Arial" pitchFamily="34" charset="0"/>
                <a:cs typeface="Arial" pitchFamily="34" charset="0"/>
              </a:rPr>
              <a:t>  </a:t>
            </a:r>
            <a:br>
              <a:rPr kumimoji="0" lang="en-US" sz="2200" b="1" i="0" u="none" strike="noStrike" cap="none" normalizeH="0" baseline="0" dirty="0" smtClean="0">
                <a:ln>
                  <a:noFill/>
                </a:ln>
                <a:solidFill>
                  <a:srgbClr val="FFFFFF"/>
                </a:solidFill>
                <a:effectLst/>
                <a:latin typeface="Arial" pitchFamily="34" charset="0"/>
                <a:cs typeface="Arial" pitchFamily="34" charset="0"/>
              </a:rPr>
            </a:br>
            <a:r>
              <a:rPr kumimoji="0" lang="en-US" sz="2200" b="1" i="0" u="none" strike="noStrike" cap="none" normalizeH="0" baseline="0" dirty="0" smtClean="0">
                <a:ln>
                  <a:noFill/>
                </a:ln>
                <a:solidFill>
                  <a:srgbClr val="FFFFFF"/>
                </a:solidFill>
                <a:effectLst/>
                <a:latin typeface="Arial" pitchFamily="34" charset="0"/>
                <a:cs typeface="Arial" pitchFamily="34" charset="0"/>
              </a:rPr>
              <a:t>Climate</a:t>
            </a:r>
            <a:r>
              <a:rPr lang="en-US" sz="2200" b="1" dirty="0" smtClean="0">
                <a:solidFill>
                  <a:srgbClr val="FFFFFF"/>
                </a:solidFill>
                <a:latin typeface="Arial" pitchFamily="34" charset="0"/>
                <a:cs typeface="Arial" pitchFamily="34" charset="0"/>
              </a:rPr>
              <a:t>—chemistry in</a:t>
            </a:r>
            <a:r>
              <a:rPr kumimoji="0" lang="en-US" sz="2200" b="1" i="0" u="none" strike="noStrike" cap="none" normalizeH="0" baseline="0" dirty="0" smtClean="0">
                <a:ln>
                  <a:noFill/>
                </a:ln>
                <a:solidFill>
                  <a:srgbClr val="FFFFFF"/>
                </a:solidFill>
                <a:effectLst/>
                <a:latin typeface="Arial" pitchFamily="34" charset="0"/>
                <a:cs typeface="Arial" pitchFamily="34" charset="0"/>
              </a:rPr>
              <a:t>teractions •</a:t>
            </a:r>
            <a:r>
              <a:rPr kumimoji="0" lang="en-US" sz="2200" b="1" i="0" u="none" strike="noStrike" cap="none" normalizeH="0" dirty="0" smtClean="0">
                <a:ln>
                  <a:noFill/>
                </a:ln>
                <a:solidFill>
                  <a:srgbClr val="FFFFFF"/>
                </a:solidFill>
                <a:effectLst/>
                <a:latin typeface="Arial" pitchFamily="34" charset="0"/>
                <a:cs typeface="Arial" pitchFamily="34" charset="0"/>
              </a:rPr>
              <a:t> </a:t>
            </a:r>
            <a:r>
              <a:rPr kumimoji="0" lang="en-US" sz="2200" b="1" i="0" u="none" strike="noStrike" cap="none" normalizeH="0" baseline="0" dirty="0" err="1" smtClean="0">
                <a:ln>
                  <a:noFill/>
                </a:ln>
                <a:solidFill>
                  <a:srgbClr val="FFFFFF"/>
                </a:solidFill>
                <a:effectLst/>
                <a:latin typeface="Arial" pitchFamily="34" charset="0"/>
                <a:cs typeface="Arial" pitchFamily="34" charset="0"/>
              </a:rPr>
              <a:t>Paleoceanography</a:t>
            </a:r>
            <a:r>
              <a:rPr kumimoji="0" lang="en-US" sz="2200" b="1" i="0" u="none" strike="noStrike" cap="none" normalizeH="0" baseline="0" dirty="0" smtClean="0">
                <a:ln>
                  <a:noFill/>
                </a:ln>
                <a:solidFill>
                  <a:srgbClr val="FFFFFF"/>
                </a:solidFill>
                <a:effectLst/>
                <a:latin typeface="Arial" pitchFamily="34" charset="0"/>
                <a:cs typeface="Arial" pitchFamily="34" charset="0"/>
              </a:rPr>
              <a:t> </a:t>
            </a:r>
            <a:br>
              <a:rPr kumimoji="0" lang="en-US" sz="2200" b="1" i="0" u="none" strike="noStrike" cap="none" normalizeH="0" baseline="0" dirty="0" smtClean="0">
                <a:ln>
                  <a:noFill/>
                </a:ln>
                <a:solidFill>
                  <a:srgbClr val="FFFFFF"/>
                </a:solidFill>
                <a:effectLst/>
                <a:latin typeface="Arial" pitchFamily="34" charset="0"/>
                <a:cs typeface="Arial" pitchFamily="34" charset="0"/>
              </a:rPr>
            </a:br>
            <a:r>
              <a:rPr kumimoji="0" lang="en-US" sz="2200" b="1" i="0" u="none" strike="noStrike" cap="none" normalizeH="0" baseline="0" dirty="0" smtClean="0">
                <a:ln>
                  <a:noFill/>
                </a:ln>
                <a:solidFill>
                  <a:srgbClr val="FFFFFF"/>
                </a:solidFill>
                <a:effectLst/>
                <a:latin typeface="Arial" pitchFamily="34" charset="0"/>
                <a:cs typeface="Arial" pitchFamily="34" charset="0"/>
              </a:rPr>
              <a:t>Solar </a:t>
            </a:r>
            <a:r>
              <a:rPr lang="en-US" sz="2200" b="1" dirty="0" smtClean="0">
                <a:solidFill>
                  <a:srgbClr val="FFFFFF"/>
                </a:solidFill>
                <a:latin typeface="Arial" pitchFamily="34" charset="0"/>
                <a:cs typeface="Arial" pitchFamily="34" charset="0"/>
              </a:rPr>
              <a:t>r</a:t>
            </a:r>
            <a:r>
              <a:rPr kumimoji="0" lang="en-US" sz="2200" b="1" i="0" u="none" strike="noStrike" cap="none" normalizeH="0" baseline="0" dirty="0" smtClean="0">
                <a:ln>
                  <a:noFill/>
                </a:ln>
                <a:solidFill>
                  <a:srgbClr val="FFFFFF"/>
                </a:solidFill>
                <a:effectLst/>
                <a:latin typeface="Arial" pitchFamily="34" charset="0"/>
                <a:cs typeface="Arial" pitchFamily="34" charset="0"/>
              </a:rPr>
              <a:t>adiation </a:t>
            </a:r>
            <a:r>
              <a:rPr lang="en-US" sz="2200" b="1" dirty="0" smtClean="0">
                <a:solidFill>
                  <a:srgbClr val="FFFFFF"/>
                </a:solidFill>
                <a:latin typeface="Arial" pitchFamily="34" charset="0"/>
                <a:cs typeface="Arial" pitchFamily="34" charset="0"/>
              </a:rPr>
              <a:t>m</a:t>
            </a:r>
            <a:r>
              <a:rPr kumimoji="0" lang="en-US" sz="2200" b="1" i="0" u="none" strike="noStrike" cap="none" normalizeH="0" baseline="0" dirty="0" smtClean="0">
                <a:ln>
                  <a:noFill/>
                </a:ln>
                <a:solidFill>
                  <a:srgbClr val="FFFFFF"/>
                </a:solidFill>
                <a:effectLst/>
                <a:latin typeface="Arial" pitchFamily="34" charset="0"/>
                <a:cs typeface="Arial" pitchFamily="34" charset="0"/>
              </a:rPr>
              <a:t>easurement</a:t>
            </a:r>
            <a:r>
              <a:rPr kumimoji="0" lang="en-US" sz="2200" b="1" i="0" u="none" strike="noStrike" cap="none" normalizeH="0" dirty="0" smtClean="0">
                <a:ln>
                  <a:noFill/>
                </a:ln>
                <a:solidFill>
                  <a:srgbClr val="FFFFFF"/>
                </a:solidFill>
                <a:effectLst/>
                <a:latin typeface="Arial" pitchFamily="34" charset="0"/>
                <a:cs typeface="Arial" pitchFamily="34" charset="0"/>
              </a:rPr>
              <a:t> • A</a:t>
            </a:r>
            <a:r>
              <a:rPr kumimoji="0" lang="en-US" sz="2200" b="1" i="0" u="none" strike="noStrike" cap="none" normalizeH="0" baseline="0" dirty="0" smtClean="0">
                <a:ln>
                  <a:noFill/>
                </a:ln>
                <a:solidFill>
                  <a:srgbClr val="FFFFFF"/>
                </a:solidFill>
                <a:effectLst/>
                <a:latin typeface="Arial" pitchFamily="34" charset="0"/>
                <a:cs typeface="Arial" pitchFamily="34" charset="0"/>
              </a:rPr>
              <a:t>pplied solar energy </a:t>
            </a:r>
            <a:br>
              <a:rPr kumimoji="0" lang="en-US" sz="2200" b="1" i="0" u="none" strike="noStrike" cap="none" normalizeH="0" baseline="0" dirty="0" smtClean="0">
                <a:ln>
                  <a:noFill/>
                </a:ln>
                <a:solidFill>
                  <a:srgbClr val="FFFFFF"/>
                </a:solidFill>
                <a:effectLst/>
                <a:latin typeface="Arial" pitchFamily="34" charset="0"/>
                <a:cs typeface="Arial" pitchFamily="34" charset="0"/>
              </a:rPr>
            </a:br>
            <a:r>
              <a:rPr kumimoji="0" lang="en-US" sz="2200" b="1" i="0" u="none" strike="noStrike" cap="none" normalizeH="0" baseline="0" dirty="0" smtClean="0">
                <a:ln>
                  <a:noFill/>
                </a:ln>
                <a:solidFill>
                  <a:srgbClr val="FFFFFF"/>
                </a:solidFill>
                <a:effectLst/>
                <a:latin typeface="Arial" pitchFamily="34" charset="0"/>
                <a:cs typeface="Arial" pitchFamily="34" charset="0"/>
              </a:rPr>
              <a:t>Remote sensing of the atmosphere </a:t>
            </a:r>
            <a:r>
              <a:rPr lang="en-US" sz="2200" b="1" dirty="0" smtClean="0">
                <a:solidFill>
                  <a:srgbClr val="FFFFFF"/>
                </a:solidFill>
                <a:latin typeface="Arial" pitchFamily="34" charset="0"/>
                <a:cs typeface="Arial" pitchFamily="34" charset="0"/>
              </a:rPr>
              <a:t>•</a:t>
            </a:r>
            <a:r>
              <a:rPr kumimoji="0" lang="en-US" sz="2200" b="1" i="0" u="none" strike="noStrike" cap="none" normalizeH="0" baseline="0" dirty="0" smtClean="0">
                <a:ln>
                  <a:noFill/>
                </a:ln>
                <a:solidFill>
                  <a:srgbClr val="FFFFFF"/>
                </a:solidFill>
                <a:effectLst/>
                <a:latin typeface="Arial" pitchFamily="34" charset="0"/>
                <a:cs typeface="Arial" pitchFamily="34" charset="0"/>
              </a:rPr>
              <a:t> Effects of aerosols on climate </a:t>
            </a:r>
            <a:br>
              <a:rPr kumimoji="0" lang="en-US" sz="2200" b="1" i="0" u="none" strike="noStrike" cap="none" normalizeH="0" baseline="0" dirty="0" smtClean="0">
                <a:ln>
                  <a:noFill/>
                </a:ln>
                <a:solidFill>
                  <a:srgbClr val="FFFFFF"/>
                </a:solidFill>
                <a:effectLst/>
                <a:latin typeface="Arial" pitchFamily="34" charset="0"/>
                <a:cs typeface="Arial" pitchFamily="34" charset="0"/>
              </a:rPr>
            </a:br>
            <a:r>
              <a:rPr kumimoji="0" lang="en-US" sz="2200" b="1" i="0" u="none" strike="noStrike" cap="none" normalizeH="0" baseline="0" dirty="0" smtClean="0">
                <a:ln>
                  <a:noFill/>
                </a:ln>
                <a:solidFill>
                  <a:srgbClr val="FFFFFF"/>
                </a:solidFill>
                <a:effectLst/>
                <a:latin typeface="Arial" pitchFamily="34" charset="0"/>
                <a:cs typeface="Arial" pitchFamily="34" charset="0"/>
              </a:rPr>
              <a:t>Applications of solar meteorology to photovoltaic electricity generation</a:t>
            </a:r>
          </a:p>
          <a:p>
            <a:pPr marL="0" lvl="0" indent="0" algn="ctr" eaLnBrk="1" fontAlgn="base" latinLnBrk="0" hangingPunct="1">
              <a:lnSpc>
                <a:spcPct val="100000"/>
              </a:lnSpc>
              <a:spcBef>
                <a:spcPct val="0"/>
              </a:spcBef>
              <a:spcAft>
                <a:spcPct val="0"/>
              </a:spcAft>
              <a:tabLst/>
            </a:pPr>
            <a:r>
              <a:rPr lang="en-US" sz="2200" b="1" dirty="0" smtClean="0">
                <a:solidFill>
                  <a:srgbClr val="FFFFFF"/>
                </a:solidFill>
                <a:latin typeface="Arial" pitchFamily="34" charset="0"/>
                <a:cs typeface="Arial" pitchFamily="34" charset="0"/>
              </a:rPr>
              <a:t>Atmospheric sounding quality and technology</a:t>
            </a:r>
          </a:p>
          <a:p>
            <a:pPr marL="0" lvl="0" indent="0" algn="ctr" eaLnBrk="1" fontAlgn="base" latinLnBrk="0" hangingPunct="1">
              <a:lnSpc>
                <a:spcPct val="100000"/>
              </a:lnSpc>
              <a:spcBef>
                <a:spcPct val="0"/>
              </a:spcBef>
              <a:spcAft>
                <a:spcPct val="0"/>
              </a:spcAft>
              <a:tabLst/>
            </a:pPr>
            <a:r>
              <a:rPr kumimoji="0" lang="en-US" sz="2200" b="1" i="0" u="none" strike="noStrike" cap="none" normalizeH="0" baseline="0" dirty="0" smtClean="0">
                <a:ln>
                  <a:noFill/>
                </a:ln>
                <a:solidFill>
                  <a:srgbClr val="FFFFFF"/>
                </a:solidFill>
                <a:effectLst/>
                <a:latin typeface="Arial" pitchFamily="34" charset="0"/>
                <a:cs typeface="Arial" pitchFamily="34" charset="0"/>
              </a:rPr>
              <a:t>Climate—</a:t>
            </a:r>
            <a:r>
              <a:rPr kumimoji="0" lang="en-US" sz="2200" b="1" i="0" u="none" strike="noStrike" cap="none" normalizeH="0" baseline="0" dirty="0" err="1" smtClean="0">
                <a:ln>
                  <a:noFill/>
                </a:ln>
                <a:solidFill>
                  <a:srgbClr val="FFFFFF"/>
                </a:solidFill>
                <a:effectLst/>
                <a:latin typeface="Arial" pitchFamily="34" charset="0"/>
                <a:cs typeface="Arial" pitchFamily="34" charset="0"/>
              </a:rPr>
              <a:t>cryosphere</a:t>
            </a:r>
            <a:r>
              <a:rPr kumimoji="0" lang="en-US" sz="2200" b="1" i="0" u="none" strike="noStrike" cap="none" normalizeH="0" dirty="0" smtClean="0">
                <a:ln>
                  <a:noFill/>
                </a:ln>
                <a:solidFill>
                  <a:srgbClr val="FFFFFF"/>
                </a:solidFill>
                <a:effectLst/>
                <a:latin typeface="Arial" pitchFamily="34" charset="0"/>
                <a:cs typeface="Arial" pitchFamily="34" charset="0"/>
              </a:rPr>
              <a:t> dynamics •  Polar sea ice and </a:t>
            </a:r>
            <a:r>
              <a:rPr kumimoji="0" lang="en-US" sz="2200" b="1" i="0" u="none" strike="noStrike" cap="none" normalizeH="0" dirty="0" err="1" smtClean="0">
                <a:ln>
                  <a:noFill/>
                </a:ln>
                <a:solidFill>
                  <a:srgbClr val="FFFFFF"/>
                </a:solidFill>
                <a:effectLst/>
                <a:latin typeface="Arial" pitchFamily="34" charset="0"/>
                <a:cs typeface="Arial" pitchFamily="34" charset="0"/>
              </a:rPr>
              <a:t>midlatitude</a:t>
            </a:r>
            <a:r>
              <a:rPr kumimoji="0" lang="en-US" sz="2200" b="1" i="0" u="none" strike="noStrike" cap="none" normalizeH="0" dirty="0" smtClean="0">
                <a:ln>
                  <a:noFill/>
                </a:ln>
                <a:solidFill>
                  <a:srgbClr val="FFFFFF"/>
                </a:solidFill>
                <a:effectLst/>
                <a:latin typeface="Arial" pitchFamily="34" charset="0"/>
                <a:cs typeface="Arial" pitchFamily="34" charset="0"/>
              </a:rPr>
              <a:t> climate change</a:t>
            </a:r>
          </a:p>
          <a:p>
            <a:pPr marL="0" lvl="0" indent="0" algn="ctr" eaLnBrk="1" fontAlgn="base" latinLnBrk="0" hangingPunct="1">
              <a:lnSpc>
                <a:spcPct val="100000"/>
              </a:lnSpc>
              <a:spcBef>
                <a:spcPct val="0"/>
              </a:spcBef>
              <a:spcAft>
                <a:spcPct val="0"/>
              </a:spcAft>
              <a:tabLst/>
            </a:pPr>
            <a:r>
              <a:rPr lang="en-US" sz="2200" b="1" dirty="0" smtClean="0">
                <a:solidFill>
                  <a:srgbClr val="FFFFFF"/>
                </a:solidFill>
                <a:latin typeface="Arial" pitchFamily="34" charset="0"/>
                <a:cs typeface="Arial" pitchFamily="34" charset="0"/>
              </a:rPr>
              <a:t>The global water cycle • </a:t>
            </a:r>
            <a:r>
              <a:rPr lang="en-US" sz="2200" b="1" dirty="0" err="1" smtClean="0">
                <a:solidFill>
                  <a:srgbClr val="FFFFFF"/>
                </a:solidFill>
                <a:latin typeface="Arial" pitchFamily="34" charset="0"/>
                <a:cs typeface="Arial" pitchFamily="34" charset="0"/>
              </a:rPr>
              <a:t>Hydroclimate</a:t>
            </a:r>
            <a:r>
              <a:rPr lang="en-US" sz="2200" b="1" dirty="0" smtClean="0">
                <a:solidFill>
                  <a:srgbClr val="FFFFFF"/>
                </a:solidFill>
                <a:latin typeface="Arial" pitchFamily="34" charset="0"/>
                <a:cs typeface="Arial" pitchFamily="34" charset="0"/>
              </a:rPr>
              <a:t> and drought</a:t>
            </a:r>
            <a:endParaRPr kumimoji="0" lang="en-US" sz="2200" b="1" i="0" u="none" strike="noStrike" cap="none" normalizeH="0" dirty="0" smtClean="0">
              <a:ln>
                <a:noFill/>
              </a:ln>
              <a:solidFill>
                <a:srgbClr val="FFFFFF"/>
              </a:solidFill>
              <a:effectLst/>
              <a:latin typeface="Arial" pitchFamily="34" charset="0"/>
              <a:cs typeface="Arial" pitchFamily="34" charset="0"/>
            </a:endParaRPr>
          </a:p>
          <a:p>
            <a:pPr marL="0" lvl="0" indent="0" algn="ctr" eaLnBrk="1" fontAlgn="base" latinLnBrk="0" hangingPunct="1">
              <a:lnSpc>
                <a:spcPct val="100000"/>
              </a:lnSpc>
              <a:spcBef>
                <a:spcPct val="0"/>
              </a:spcBef>
              <a:spcAft>
                <a:spcPct val="0"/>
              </a:spcAft>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125" y="10439400"/>
            <a:ext cx="7200900" cy="4953000"/>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pic>
      <p:sp>
        <p:nvSpPr>
          <p:cNvPr id="4" name="WordArt 5"/>
          <p:cNvSpPr>
            <a:spLocks noChangeArrowheads="1" noChangeShapeType="1" noTextEdit="1"/>
          </p:cNvSpPr>
          <p:nvPr/>
        </p:nvSpPr>
        <p:spPr bwMode="auto">
          <a:xfrm>
            <a:off x="1765300" y="381000"/>
            <a:ext cx="11544300" cy="523875"/>
          </a:xfrm>
          <a:prstGeom prst="rect">
            <a:avLst/>
          </a:prstGeom>
        </p:spPr>
        <p:txBody>
          <a:bodyPr wrap="none" fromWordArt="1">
            <a:prstTxWarp prst="textPlain">
              <a:avLst>
                <a:gd name="adj" fmla="val 50000"/>
              </a:avLst>
            </a:prstTxWarp>
          </a:bodyPr>
          <a:lstStyle/>
          <a:p>
            <a:pPr algn="ctr" rtl="0">
              <a:buNone/>
            </a:pPr>
            <a:r>
              <a:rPr lang="en-US" sz="3600" kern="10" spc="0" dirty="0" smtClean="0">
                <a:ln w="3175" algn="ctr">
                  <a:solidFill>
                    <a:srgbClr val="FFCC00"/>
                  </a:solidFill>
                  <a:round/>
                  <a:headEnd/>
                  <a:tailEnd/>
                </a:ln>
                <a:solidFill>
                  <a:srgbClr val="660066"/>
                </a:solidFill>
                <a:effectLst>
                  <a:outerShdw dist="45791" dir="2021404" algn="ctr" rotWithShape="0">
                    <a:srgbClr val="B2B2B2">
                      <a:alpha val="80000"/>
                    </a:srgbClr>
                  </a:outerShdw>
                </a:effectLst>
                <a:latin typeface="Times New Roman"/>
                <a:cs typeface="Times New Roman"/>
              </a:rPr>
              <a:t>UNIVERSITY AT ALBANY</a:t>
            </a:r>
            <a:endParaRPr lang="en-US" sz="3600" kern="10" spc="0" dirty="0">
              <a:ln w="3175" algn="ctr">
                <a:solidFill>
                  <a:srgbClr val="FFCC00"/>
                </a:solidFill>
                <a:round/>
                <a:headEnd/>
                <a:tailEnd/>
              </a:ln>
              <a:solidFill>
                <a:srgbClr val="660066"/>
              </a:solidFill>
              <a:effectLst>
                <a:outerShdw dist="45791" dir="2021404" algn="ctr" rotWithShape="0">
                  <a:srgbClr val="B2B2B2">
                    <a:alpha val="80000"/>
                  </a:srgbClr>
                </a:outerShdw>
              </a:effectLst>
              <a:latin typeface="Times New Roman"/>
              <a:cs typeface="Times New Roman"/>
            </a:endParaRPr>
          </a:p>
        </p:txBody>
      </p:sp>
      <p:sp>
        <p:nvSpPr>
          <p:cNvPr id="5" name="Text Box 6"/>
          <p:cNvSpPr txBox="1">
            <a:spLocks noChangeArrowheads="1"/>
          </p:cNvSpPr>
          <p:nvPr/>
        </p:nvSpPr>
        <p:spPr bwMode="auto">
          <a:xfrm>
            <a:off x="885825" y="21278850"/>
            <a:ext cx="13188950" cy="3790950"/>
          </a:xfrm>
          <a:prstGeom prst="rect">
            <a:avLst/>
          </a:prstGeom>
          <a:solidFill>
            <a:srgbClr val="660066"/>
          </a:solidFill>
          <a:ln w="9525" algn="in">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182880" tIns="182880" rIns="182880" bIns="18288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sng" strike="noStrike" cap="none" normalizeH="0" baseline="0" dirty="0" smtClean="0">
                <a:ln>
                  <a:noFill/>
                </a:ln>
                <a:solidFill>
                  <a:srgbClr val="FFFFFF"/>
                </a:solidFill>
                <a:effectLst/>
                <a:latin typeface="Times New Roman" pitchFamily="18" charset="0"/>
                <a:cs typeface="Arial" pitchFamily="34" charset="0"/>
              </a:rPr>
              <a:t>FACULTY</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1" i="0" u="sng" strike="noStrike" cap="none" normalizeH="0" baseline="0" dirty="0" smtClean="0">
              <a:ln>
                <a:noFill/>
              </a:ln>
              <a:solidFill>
                <a:srgbClr val="FFFFFF"/>
              </a:solidFill>
              <a:effectLst/>
              <a:latin typeface="Times New Roman" pitchFamily="18" charset="0"/>
              <a:cs typeface="Arial" pitchFamily="34" charset="0"/>
            </a:endParaRPr>
          </a:p>
          <a:p>
            <a:pPr lvl="0" algn="ctr" defTabSz="914400" fontAlgn="base">
              <a:spcBef>
                <a:spcPct val="0"/>
              </a:spcBef>
              <a:spcAft>
                <a:spcPct val="0"/>
              </a:spcAft>
            </a:pPr>
            <a:r>
              <a:rPr kumimoji="0" lang="en-US" sz="1500" b="1" i="0" u="sng" strike="noStrike" cap="none" normalizeH="0" baseline="0" dirty="0" err="1" smtClean="0">
                <a:ln>
                  <a:noFill/>
                </a:ln>
                <a:solidFill>
                  <a:srgbClr val="FFFFFF"/>
                </a:solidFill>
                <a:effectLst/>
                <a:latin typeface="Times New Roman" pitchFamily="18" charset="0"/>
                <a:cs typeface="Arial" pitchFamily="34" charset="0"/>
              </a:rPr>
              <a:t>Aiguo</a:t>
            </a:r>
            <a:r>
              <a:rPr kumimoji="0" lang="en-US" sz="1500" b="1" i="0" u="sng" strike="noStrike" cap="none" normalizeH="0" baseline="0" dirty="0" smtClean="0">
                <a:ln>
                  <a:noFill/>
                </a:ln>
                <a:solidFill>
                  <a:srgbClr val="FFFFFF"/>
                </a:solidFill>
                <a:effectLst/>
                <a:latin typeface="Times New Roman" pitchFamily="18" charset="0"/>
                <a:cs typeface="Arial" pitchFamily="34" charset="0"/>
              </a:rPr>
              <a:t> Dai</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 Associate Professor, PhD, Columbia Univ., 1996. Climate variability and c</a:t>
            </a:r>
            <a:r>
              <a:rPr lang="en-US" sz="1500" dirty="0" smtClean="0">
                <a:solidFill>
                  <a:srgbClr val="FFFFFF"/>
                </a:solidFill>
                <a:latin typeface="Times New Roman" pitchFamily="18" charset="0"/>
                <a:cs typeface="Arial" pitchFamily="34" charset="0"/>
              </a:rPr>
              <a:t>limate change; </a:t>
            </a:r>
            <a:r>
              <a:rPr kumimoji="0" lang="en-US" sz="1500" b="0" i="0" u="none" strike="noStrike" cap="none" normalizeH="0" baseline="0" dirty="0" err="1" smtClean="0">
                <a:ln>
                  <a:noFill/>
                </a:ln>
                <a:solidFill>
                  <a:srgbClr val="FFFFFF"/>
                </a:solidFill>
                <a:effectLst/>
                <a:latin typeface="Times New Roman" pitchFamily="18" charset="0"/>
                <a:cs typeface="Arial" pitchFamily="34" charset="0"/>
              </a:rPr>
              <a:t>hydroclimate</a:t>
            </a:r>
            <a:r>
              <a:rPr lang="en-US" sz="1500" dirty="0" smtClean="0">
                <a:solidFill>
                  <a:srgbClr val="FFFFFF"/>
                </a:solidFill>
                <a:latin typeface="Times New Roman" pitchFamily="18" charset="0"/>
                <a:cs typeface="Arial" pitchFamily="34" charset="0"/>
              </a:rPr>
              <a:t>;</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 drought and climate change</a:t>
            </a:r>
            <a:r>
              <a:rPr lang="en-US" sz="1500" b="1" u="sng" dirty="0" smtClean="0">
                <a:solidFill>
                  <a:srgbClr val="FFFFFF"/>
                </a:solidFill>
                <a:latin typeface="Times New Roman" pitchFamily="18" charset="0"/>
                <a:cs typeface="Arial" pitchFamily="34" charset="0"/>
              </a:rPr>
              <a:t/>
            </a:r>
            <a:br>
              <a:rPr lang="en-US" sz="1500" b="1" u="sng" dirty="0" smtClean="0">
                <a:solidFill>
                  <a:srgbClr val="FFFFFF"/>
                </a:solidFill>
                <a:latin typeface="Times New Roman" pitchFamily="18" charset="0"/>
                <a:cs typeface="Arial" pitchFamily="34" charset="0"/>
              </a:rPr>
            </a:br>
            <a:r>
              <a:rPr lang="en-US" sz="1500" b="1" u="sng" dirty="0" smtClean="0">
                <a:solidFill>
                  <a:srgbClr val="FFFFFF"/>
                </a:solidFill>
                <a:latin typeface="Times New Roman" pitchFamily="18" charset="0"/>
                <a:cs typeface="Arial" pitchFamily="34" charset="0"/>
              </a:rPr>
              <a:t>Oliver </a:t>
            </a:r>
            <a:r>
              <a:rPr lang="en-US" sz="1500" b="1" u="sng" dirty="0" err="1" smtClean="0">
                <a:solidFill>
                  <a:srgbClr val="FFFFFF"/>
                </a:solidFill>
                <a:latin typeface="Times New Roman" pitchFamily="18" charset="0"/>
                <a:cs typeface="Arial" pitchFamily="34" charset="0"/>
              </a:rPr>
              <a:t>Elison</a:t>
            </a:r>
            <a:r>
              <a:rPr lang="en-US" sz="1500" b="1" u="sng" dirty="0" smtClean="0">
                <a:solidFill>
                  <a:srgbClr val="FFFFFF"/>
                </a:solidFill>
                <a:latin typeface="Times New Roman" pitchFamily="18" charset="0"/>
                <a:cs typeface="Arial" pitchFamily="34" charset="0"/>
              </a:rPr>
              <a:t> </a:t>
            </a:r>
            <a:r>
              <a:rPr lang="en-US" sz="1500" b="1" u="sng" dirty="0" err="1" smtClean="0">
                <a:solidFill>
                  <a:srgbClr val="FFFFFF"/>
                </a:solidFill>
                <a:latin typeface="Times New Roman" pitchFamily="18" charset="0"/>
                <a:cs typeface="Arial" pitchFamily="34" charset="0"/>
              </a:rPr>
              <a:t>Timm</a:t>
            </a:r>
            <a:r>
              <a:rPr lang="en-US" sz="1500" dirty="0" smtClean="0">
                <a:solidFill>
                  <a:srgbClr val="FFFFFF"/>
                </a:solidFill>
                <a:latin typeface="Times New Roman" pitchFamily="18" charset="0"/>
                <a:cs typeface="Arial" pitchFamily="34" charset="0"/>
              </a:rPr>
              <a:t>, PhD, Univ. </a:t>
            </a:r>
            <a:r>
              <a:rPr lang="en-US" sz="1500" dirty="0" smtClean="0">
                <a:solidFill>
                  <a:srgbClr val="FFFFFF"/>
                </a:solidFill>
                <a:latin typeface="Times New Roman" pitchFamily="18" charset="0"/>
                <a:cs typeface="Arial" pitchFamily="34" charset="0"/>
              </a:rPr>
              <a:t>of Kiel, 2003. </a:t>
            </a:r>
            <a:r>
              <a:rPr lang="en-US" sz="1500" dirty="0" err="1" smtClean="0">
                <a:solidFill>
                  <a:srgbClr val="FFFFFF"/>
                </a:solidFill>
                <a:latin typeface="Times New Roman" pitchFamily="18" charset="0"/>
                <a:cs typeface="Arial" pitchFamily="34" charset="0"/>
              </a:rPr>
              <a:t>Paleoclimate</a:t>
            </a:r>
            <a:r>
              <a:rPr lang="en-US" sz="1500" dirty="0" smtClean="0">
                <a:solidFill>
                  <a:srgbClr val="FFFFFF"/>
                </a:solidFill>
                <a:latin typeface="Times New Roman" pitchFamily="18" charset="0"/>
                <a:cs typeface="Arial" pitchFamily="34" charset="0"/>
              </a:rPr>
              <a:t> modeling, climate dynamics.</a:t>
            </a:r>
            <a:endParaRPr lang="en-US" sz="1500" b="1" u="sng" dirty="0" smtClean="0">
              <a:solidFill>
                <a:srgbClr val="FFFFFF"/>
              </a:solidFill>
              <a:latin typeface="Times New Roman" pitchFamily="18" charset="0"/>
              <a:cs typeface="Arial" pitchFamily="34" charset="0"/>
            </a:endParaRPr>
          </a:p>
          <a:p>
            <a:pPr lvl="0" algn="ctr" defTabSz="914400" fontAlgn="base">
              <a:spcBef>
                <a:spcPct val="0"/>
              </a:spcBef>
              <a:spcAft>
                <a:spcPct val="0"/>
              </a:spcAft>
            </a:pPr>
            <a:r>
              <a:rPr lang="en-US" sz="1500" b="1" u="sng" dirty="0" err="1" smtClean="0">
                <a:solidFill>
                  <a:srgbClr val="FFFFFF"/>
                </a:solidFill>
                <a:latin typeface="Times New Roman" pitchFamily="18" charset="0"/>
                <a:cs typeface="Arial" pitchFamily="34" charset="0"/>
              </a:rPr>
              <a:t>Jiping</a:t>
            </a:r>
            <a:r>
              <a:rPr lang="en-US" sz="1500" b="1" u="sng" dirty="0" smtClean="0">
                <a:solidFill>
                  <a:srgbClr val="FFFFFF"/>
                </a:solidFill>
                <a:latin typeface="Times New Roman" pitchFamily="18" charset="0"/>
                <a:cs typeface="Arial" pitchFamily="34" charset="0"/>
              </a:rPr>
              <a:t> </a:t>
            </a:r>
            <a:r>
              <a:rPr lang="en-US" sz="1500" b="1" u="sng" dirty="0" smtClean="0">
                <a:solidFill>
                  <a:srgbClr val="FFFFFF"/>
                </a:solidFill>
                <a:latin typeface="Times New Roman" pitchFamily="18" charset="0"/>
                <a:cs typeface="Arial" pitchFamily="34" charset="0"/>
              </a:rPr>
              <a:t>Liu</a:t>
            </a:r>
            <a:r>
              <a:rPr lang="en-US" sz="1500" dirty="0" smtClean="0">
                <a:solidFill>
                  <a:srgbClr val="FFFFFF"/>
                </a:solidFill>
                <a:latin typeface="Times New Roman" pitchFamily="18" charset="0"/>
                <a:cs typeface="Arial" pitchFamily="34" charset="0"/>
              </a:rPr>
              <a:t>, PhD, Columbia University, 2003. Climate—</a:t>
            </a:r>
            <a:r>
              <a:rPr lang="en-US" sz="1500" dirty="0" err="1" smtClean="0">
                <a:solidFill>
                  <a:srgbClr val="FFFFFF"/>
                </a:solidFill>
                <a:latin typeface="Times New Roman" pitchFamily="18" charset="0"/>
                <a:cs typeface="Arial" pitchFamily="34" charset="0"/>
              </a:rPr>
              <a:t>cryosphere</a:t>
            </a:r>
            <a:r>
              <a:rPr lang="en-US" sz="1500" dirty="0" smtClean="0">
                <a:solidFill>
                  <a:srgbClr val="FFFFFF"/>
                </a:solidFill>
                <a:latin typeface="Times New Roman" pitchFamily="18" charset="0"/>
                <a:cs typeface="Arial" pitchFamily="34" charset="0"/>
              </a:rPr>
              <a:t> dynamics; application of remote sensing in climate.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sng" strike="noStrike" cap="none" normalizeH="0" baseline="0" dirty="0" smtClean="0">
                <a:ln>
                  <a:noFill/>
                </a:ln>
                <a:solidFill>
                  <a:srgbClr val="FFFFFF"/>
                </a:solidFill>
                <a:effectLst/>
                <a:latin typeface="Times New Roman" pitchFamily="18" charset="0"/>
                <a:cs typeface="Arial" pitchFamily="34" charset="0"/>
              </a:rPr>
              <a:t>Scott Miller</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 PhD, UC-Irvine, 1998. Micrometeorology; air-sea interaction. </a:t>
            </a:r>
            <a:br>
              <a:rPr kumimoji="0" lang="en-US" sz="1500" b="0" i="0" u="none" strike="noStrike" cap="none" normalizeH="0" baseline="0" dirty="0" smtClean="0">
                <a:ln>
                  <a:noFill/>
                </a:ln>
                <a:solidFill>
                  <a:srgbClr val="FFFFFF"/>
                </a:solidFill>
                <a:effectLst/>
                <a:latin typeface="Times New Roman" pitchFamily="18" charset="0"/>
                <a:cs typeface="Arial" pitchFamily="34" charset="0"/>
              </a:rPr>
            </a:b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 </a:t>
            </a:r>
            <a:r>
              <a:rPr kumimoji="0" lang="en-US" sz="1500" b="1" i="0" u="sng" strike="noStrike" cap="none" normalizeH="0" baseline="0" dirty="0" err="1" smtClean="0">
                <a:ln>
                  <a:noFill/>
                </a:ln>
                <a:solidFill>
                  <a:srgbClr val="FFFFFF"/>
                </a:solidFill>
                <a:effectLst/>
                <a:latin typeface="Times New Roman" pitchFamily="18" charset="0"/>
                <a:cs typeface="Arial" pitchFamily="34" charset="0"/>
              </a:rPr>
              <a:t>Qilong</a:t>
            </a:r>
            <a:r>
              <a:rPr kumimoji="0" lang="en-US" sz="1500" b="1" i="0" u="sng" strike="noStrike" cap="none" normalizeH="0" baseline="0" dirty="0" smtClean="0">
                <a:ln>
                  <a:noFill/>
                </a:ln>
                <a:solidFill>
                  <a:srgbClr val="FFFFFF"/>
                </a:solidFill>
                <a:effectLst/>
                <a:latin typeface="Times New Roman" pitchFamily="18" charset="0"/>
                <a:cs typeface="Arial" pitchFamily="34" charset="0"/>
              </a:rPr>
              <a:t> Min</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 PhD, Alaska-Fairbanks, 1993. </a:t>
            </a:r>
            <a:r>
              <a:rPr kumimoji="0" lang="en-US" sz="1500" b="0" i="0" u="none" strike="noStrike" cap="none" normalizeH="0" baseline="0" dirty="0" err="1" smtClean="0">
                <a:ln>
                  <a:noFill/>
                </a:ln>
                <a:solidFill>
                  <a:srgbClr val="FFFFFF"/>
                </a:solidFill>
                <a:effectLst/>
                <a:latin typeface="Times New Roman" pitchFamily="18" charset="0"/>
                <a:cs typeface="Arial" pitchFamily="34" charset="0"/>
              </a:rPr>
              <a:t>Radiative</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 transfer; remote sensing.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sng" strike="noStrike" cap="none" normalizeH="0" baseline="0" dirty="0" smtClean="0">
                <a:ln>
                  <a:noFill/>
                </a:ln>
                <a:solidFill>
                  <a:srgbClr val="FFFFFF"/>
                </a:solidFill>
                <a:effectLst/>
                <a:latin typeface="Times New Roman" pitchFamily="18" charset="0"/>
                <a:cs typeface="Arial" pitchFamily="34" charset="0"/>
              </a:rPr>
              <a:t>Justin Minder</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 Assistant Professor; PhD, Univ. of Washington, 2010. Mountain weather and climate; regional climate; </a:t>
            </a:r>
            <a:r>
              <a:rPr kumimoji="0" lang="en-US" sz="1500" b="0" i="0" u="none" strike="noStrike" cap="none" normalizeH="0" baseline="0" dirty="0" err="1" smtClean="0">
                <a:ln>
                  <a:noFill/>
                </a:ln>
                <a:solidFill>
                  <a:srgbClr val="FFFFFF"/>
                </a:solidFill>
                <a:effectLst/>
                <a:latin typeface="Times New Roman" pitchFamily="18" charset="0"/>
                <a:cs typeface="Arial" pitchFamily="34" charset="0"/>
              </a:rPr>
              <a:t>mesoscale</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 dynamics; hydrometeorology. 	</a:t>
            </a:r>
          </a:p>
          <a:p>
            <a:pPr marL="0" marR="0" lvl="0" indent="0" algn="ctr" defTabSz="914400" rtl="0" eaLnBrk="1" fontAlgn="base" latinLnBrk="0" hangingPunct="1">
              <a:lnSpc>
                <a:spcPct val="100000"/>
              </a:lnSpc>
              <a:spcBef>
                <a:spcPct val="0"/>
              </a:spcBef>
              <a:spcAft>
                <a:spcPct val="0"/>
              </a:spcAft>
              <a:buClrTx/>
              <a:buSzTx/>
              <a:buFontTx/>
              <a:buNone/>
              <a:tabLst/>
            </a:pPr>
            <a:r>
              <a:rPr lang="en-US" sz="1500" b="1" u="sng" dirty="0" smtClean="0">
                <a:solidFill>
                  <a:srgbClr val="FFFFFF"/>
                </a:solidFill>
                <a:latin typeface="Times New Roman" pitchFamily="18" charset="0"/>
                <a:cs typeface="Arial" pitchFamily="34" charset="0"/>
              </a:rPr>
              <a:t>Brian E. J. Rose</a:t>
            </a:r>
            <a:r>
              <a:rPr lang="en-US" sz="1500" dirty="0" smtClean="0">
                <a:solidFill>
                  <a:srgbClr val="FFFFFF"/>
                </a:solidFill>
                <a:latin typeface="Times New Roman" pitchFamily="18" charset="0"/>
                <a:cs typeface="Arial" pitchFamily="34" charset="0"/>
              </a:rPr>
              <a:t>, Assistant Professor, PhD, MIT, 2010. Theoretical climate dynamics and climate modeling.</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sng" strike="noStrike" cap="none" normalizeH="0" baseline="0" dirty="0" smtClean="0">
                <a:ln>
                  <a:noFill/>
                </a:ln>
                <a:solidFill>
                  <a:srgbClr val="FFFFFF"/>
                </a:solidFill>
                <a:effectLst/>
                <a:latin typeface="Times New Roman" pitchFamily="18" charset="0"/>
                <a:cs typeface="Arial" pitchFamily="34" charset="0"/>
              </a:rPr>
              <a:t>Paul </a:t>
            </a:r>
            <a:r>
              <a:rPr kumimoji="0" lang="en-US" sz="1500" b="1" i="0" u="sng" strike="noStrike" cap="none" normalizeH="0" baseline="0" dirty="0" smtClean="0">
                <a:ln>
                  <a:noFill/>
                </a:ln>
                <a:solidFill>
                  <a:srgbClr val="FFFFFF"/>
                </a:solidFill>
                <a:effectLst/>
                <a:latin typeface="Times New Roman" pitchFamily="18" charset="0"/>
                <a:cs typeface="Arial" pitchFamily="34" charset="0"/>
              </a:rPr>
              <a:t>E. Roundy</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 Associate Professor; PhD, Penn State University, 2003. Tropical atmosphere </a:t>
            </a:r>
            <a:r>
              <a:rPr lang="en-US" sz="1500" dirty="0" smtClean="0">
                <a:solidFill>
                  <a:srgbClr val="FFFFFF"/>
                </a:solidFill>
                <a:latin typeface="Times New Roman" pitchFamily="18" charset="0"/>
                <a:cs typeface="Arial" pitchFamily="34" charset="0"/>
              </a:rPr>
              <a:t> and </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ocean interaction; impacts on global weather and climate.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sng" strike="noStrike" cap="none" normalizeH="0" baseline="0" dirty="0" smtClean="0">
                <a:ln>
                  <a:noFill/>
                </a:ln>
                <a:solidFill>
                  <a:srgbClr val="FFFFFF"/>
                </a:solidFill>
                <a:effectLst/>
                <a:latin typeface="Times New Roman" pitchFamily="18" charset="0"/>
                <a:cs typeface="Arial" pitchFamily="34" charset="0"/>
              </a:rPr>
              <a:t>Chris </a:t>
            </a:r>
            <a:r>
              <a:rPr kumimoji="0" lang="en-US" sz="1500" b="1" i="0" u="sng" strike="noStrike" cap="none" normalizeH="0" baseline="0" dirty="0" err="1" smtClean="0">
                <a:ln>
                  <a:noFill/>
                </a:ln>
                <a:solidFill>
                  <a:srgbClr val="FFFFFF"/>
                </a:solidFill>
                <a:effectLst/>
                <a:latin typeface="Times New Roman" pitchFamily="18" charset="0"/>
                <a:cs typeface="Arial" pitchFamily="34" charset="0"/>
              </a:rPr>
              <a:t>Thorncroft</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 Professor, Department Chair; PhD, Univ. of Reading, UK, 1989. Tropical meteorology; tropical waves and the West African monsoon. </a:t>
            </a:r>
            <a:br>
              <a:rPr kumimoji="0" lang="en-US" sz="1500" b="0" i="0" u="none" strike="noStrike" cap="none" normalizeH="0" baseline="0" dirty="0" smtClean="0">
                <a:ln>
                  <a:noFill/>
                </a:ln>
                <a:solidFill>
                  <a:srgbClr val="FFFFFF"/>
                </a:solidFill>
                <a:effectLst/>
                <a:latin typeface="Times New Roman" pitchFamily="18" charset="0"/>
                <a:cs typeface="Arial" pitchFamily="34" charset="0"/>
              </a:rPr>
            </a:br>
            <a:r>
              <a:rPr kumimoji="0" lang="en-US" sz="1500" b="1" i="0" u="sng" strike="noStrike" cap="none" normalizeH="0" baseline="0" dirty="0" smtClean="0">
                <a:ln>
                  <a:noFill/>
                </a:ln>
                <a:solidFill>
                  <a:srgbClr val="FFFFFF"/>
                </a:solidFill>
                <a:effectLst/>
                <a:latin typeface="Times New Roman" pitchFamily="18" charset="0"/>
                <a:cs typeface="Arial" pitchFamily="34" charset="0"/>
              </a:rPr>
              <a:t>Mathias </a:t>
            </a:r>
            <a:r>
              <a:rPr kumimoji="0" lang="en-US" sz="1500" b="1" i="0" u="sng" strike="noStrike" cap="none" normalizeH="0" baseline="0" dirty="0" err="1" smtClean="0">
                <a:ln>
                  <a:noFill/>
                </a:ln>
                <a:solidFill>
                  <a:srgbClr val="FFFFFF"/>
                </a:solidFill>
                <a:effectLst/>
                <a:latin typeface="Times New Roman" pitchFamily="18" charset="0"/>
                <a:cs typeface="Arial" pitchFamily="34" charset="0"/>
              </a:rPr>
              <a:t>Vuille</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 Associate Professor; PhD, Univ. of Bern, Switzerland, 1995. Tropical climate change; tropical glacier-climate interactions.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sng" strike="noStrike" cap="none" normalizeH="0" baseline="0" dirty="0" err="1" smtClean="0">
                <a:ln>
                  <a:noFill/>
                </a:ln>
                <a:solidFill>
                  <a:srgbClr val="FFFFFF"/>
                </a:solidFill>
                <a:effectLst/>
                <a:latin typeface="Times New Roman" pitchFamily="18" charset="0"/>
                <a:cs typeface="Arial" pitchFamily="34" charset="0"/>
              </a:rPr>
              <a:t>Junhong</a:t>
            </a:r>
            <a:r>
              <a:rPr kumimoji="0" lang="en-US" sz="1500" b="1" i="0" u="sng" strike="noStrike" cap="none" normalizeH="0" baseline="0" dirty="0" smtClean="0">
                <a:ln>
                  <a:noFill/>
                </a:ln>
                <a:solidFill>
                  <a:srgbClr val="FFFFFF"/>
                </a:solidFill>
                <a:effectLst/>
                <a:latin typeface="Times New Roman" pitchFamily="18" charset="0"/>
                <a:cs typeface="Arial" pitchFamily="34" charset="0"/>
              </a:rPr>
              <a:t> (June) Wang</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 PhD, Columbia University, 1997.</a:t>
            </a:r>
            <a:r>
              <a:rPr kumimoji="0" lang="en-US" sz="1500" b="0" i="0" u="none" strike="noStrike" cap="none" normalizeH="0" dirty="0" smtClean="0">
                <a:ln>
                  <a:noFill/>
                </a:ln>
                <a:solidFill>
                  <a:srgbClr val="FFFFFF"/>
                </a:solidFill>
                <a:effectLst/>
                <a:latin typeface="Times New Roman" pitchFamily="18" charset="0"/>
                <a:cs typeface="Arial" pitchFamily="34" charset="0"/>
              </a:rPr>
              <a:t> </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The global water cycle; climate change and variability; sounding data quality and technologies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sng" strike="noStrike" cap="none" normalizeH="0" baseline="0" dirty="0" smtClean="0">
                <a:ln>
                  <a:noFill/>
                </a:ln>
                <a:solidFill>
                  <a:srgbClr val="FFFFFF"/>
                </a:solidFill>
                <a:effectLst/>
                <a:latin typeface="Times New Roman" pitchFamily="18" charset="0"/>
                <a:cs typeface="Arial" pitchFamily="34" charset="0"/>
              </a:rPr>
              <a:t>Wei-</a:t>
            </a:r>
            <a:r>
              <a:rPr kumimoji="0" lang="en-US" sz="1500" b="1" i="0" u="sng" strike="noStrike" cap="none" normalizeH="0" baseline="0" dirty="0" err="1" smtClean="0">
                <a:ln>
                  <a:noFill/>
                </a:ln>
                <a:solidFill>
                  <a:srgbClr val="FFFFFF"/>
                </a:solidFill>
                <a:effectLst/>
                <a:latin typeface="Times New Roman" pitchFamily="18" charset="0"/>
                <a:cs typeface="Arial" pitchFamily="34" charset="0"/>
              </a:rPr>
              <a:t>Chyung</a:t>
            </a:r>
            <a:r>
              <a:rPr kumimoji="0" lang="en-US" sz="1500" b="1" i="0" u="sng" strike="noStrike" cap="none" normalizeH="0" baseline="0" dirty="0" smtClean="0">
                <a:ln>
                  <a:noFill/>
                </a:ln>
                <a:solidFill>
                  <a:srgbClr val="FFFFFF"/>
                </a:solidFill>
                <a:effectLst/>
                <a:latin typeface="Times New Roman" pitchFamily="18" charset="0"/>
                <a:cs typeface="Arial" pitchFamily="34" charset="0"/>
              </a:rPr>
              <a:t> Wang</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 Professor of Applied Sciences; D.E.S., Columbia, 1973. Atmospheric radiation</a:t>
            </a:r>
            <a:r>
              <a:rPr lang="en-US" sz="1500" dirty="0" smtClean="0">
                <a:solidFill>
                  <a:srgbClr val="FFFFFF"/>
                </a:solidFill>
                <a:latin typeface="Times New Roman" pitchFamily="18" charset="0"/>
                <a:cs typeface="Arial" pitchFamily="34" charset="0"/>
              </a:rPr>
              <a:t>; </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climate modeling.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sng" strike="noStrike" cap="none" normalizeH="0" baseline="0" dirty="0" smtClean="0">
                <a:ln>
                  <a:noFill/>
                </a:ln>
                <a:solidFill>
                  <a:srgbClr val="FFFFFF"/>
                </a:solidFill>
                <a:effectLst/>
                <a:latin typeface="Times New Roman" pitchFamily="18" charset="0"/>
                <a:cs typeface="Arial" pitchFamily="34" charset="0"/>
              </a:rPr>
              <a:t>Liming Zhou</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 Associate Professor; PhD, Boston University, 2002. Land surface remote sensing; land</a:t>
            </a:r>
            <a:r>
              <a:rPr lang="en-US" sz="1500" dirty="0" smtClean="0">
                <a:solidFill>
                  <a:srgbClr val="FFFFFF"/>
                </a:solidFill>
                <a:latin typeface="Times New Roman" pitchFamily="18" charset="0"/>
                <a:cs typeface="Arial" pitchFamily="34" charset="0"/>
              </a:rPr>
              <a:t>—at</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mosphere interactions.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07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4477" y="17357724"/>
            <a:ext cx="5172075" cy="3721100"/>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6" name="Text Box 8"/>
          <p:cNvSpPr txBox="1">
            <a:spLocks noChangeArrowheads="1"/>
          </p:cNvSpPr>
          <p:nvPr/>
        </p:nvSpPr>
        <p:spPr bwMode="auto">
          <a:xfrm>
            <a:off x="11812588" y="17357724"/>
            <a:ext cx="2228850" cy="3714750"/>
          </a:xfrm>
          <a:prstGeom prst="rect">
            <a:avLst/>
          </a:prstGeom>
          <a:solidFill>
            <a:srgbClr val="00A1E9"/>
          </a:solidFill>
          <a:ln w="9525" algn="in">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rgbClr val="FFFFFF"/>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FFFFFF"/>
                </a:solidFill>
                <a:effectLst/>
                <a:latin typeface="Arial" pitchFamily="34" charset="0"/>
                <a:cs typeface="Arial" pitchFamily="34" charset="0"/>
              </a:rPr>
              <a:t>Key features of the West African Monsoon system. Ongoing research aims to shed new light on how the land, atmosphere and ocean interact and to ultimately understand how these interactions influence the variability of the monsoon at </a:t>
            </a:r>
            <a:r>
              <a:rPr kumimoji="0" lang="en-US" sz="1400" b="0" i="0" u="none" strike="noStrike" cap="none" normalizeH="0" baseline="0" dirty="0" err="1" smtClean="0">
                <a:ln>
                  <a:noFill/>
                </a:ln>
                <a:solidFill>
                  <a:srgbClr val="FFFFFF"/>
                </a:solidFill>
                <a:effectLst/>
                <a:latin typeface="Arial" pitchFamily="34" charset="0"/>
                <a:cs typeface="Arial" pitchFamily="34" charset="0"/>
              </a:rPr>
              <a:t>interannual</a:t>
            </a:r>
            <a:r>
              <a:rPr kumimoji="0" lang="en-US" sz="1400" b="0" i="0" u="none" strike="noStrike" cap="none" normalizeH="0" baseline="0" dirty="0" smtClean="0">
                <a:ln>
                  <a:noFill/>
                </a:ln>
                <a:solidFill>
                  <a:srgbClr val="FFFFFF"/>
                </a:solidFill>
                <a:effectLst/>
                <a:latin typeface="Arial" pitchFamily="34" charset="0"/>
                <a:cs typeface="Arial" pitchFamily="34" charset="0"/>
              </a:rPr>
              <a:t> and longer timescales.  The impact of West African Monsoon variability on hurricane variability is also </a:t>
            </a:r>
            <a:br>
              <a:rPr kumimoji="0" lang="en-US" sz="1400" b="0" i="0" u="none" strike="noStrike" cap="none" normalizeH="0" baseline="0" dirty="0" smtClean="0">
                <a:ln>
                  <a:noFill/>
                </a:ln>
                <a:solidFill>
                  <a:srgbClr val="FFFFFF"/>
                </a:solidFill>
                <a:effectLst/>
                <a:latin typeface="Arial" pitchFamily="34" charset="0"/>
                <a:cs typeface="Arial" pitchFamily="34" charset="0"/>
              </a:rPr>
            </a:br>
            <a:r>
              <a:rPr kumimoji="0" lang="en-US" sz="1400" b="0" i="0" u="none" strike="noStrike" cap="none" normalizeH="0" baseline="0" dirty="0" smtClean="0">
                <a:ln>
                  <a:noFill/>
                </a:ln>
                <a:solidFill>
                  <a:srgbClr val="FFFFFF"/>
                </a:solidFill>
                <a:effectLst/>
                <a:latin typeface="Arial" pitchFamily="34" charset="0"/>
                <a:cs typeface="Arial" pitchFamily="34" charset="0"/>
              </a:rPr>
              <a:t>investigated (</a:t>
            </a:r>
            <a:r>
              <a:rPr kumimoji="0" lang="en-US" sz="1400" b="0" i="0" u="none" strike="noStrike" cap="none" normalizeH="0" baseline="0" dirty="0" err="1" smtClean="0">
                <a:ln>
                  <a:noFill/>
                </a:ln>
                <a:solidFill>
                  <a:srgbClr val="FFFFFF"/>
                </a:solidFill>
                <a:effectLst/>
                <a:latin typeface="Arial" pitchFamily="34" charset="0"/>
                <a:cs typeface="Arial" pitchFamily="34" charset="0"/>
              </a:rPr>
              <a:t>Thorncroft</a:t>
            </a:r>
            <a:r>
              <a:rPr kumimoji="0" lang="en-US" sz="1400" b="0" i="0" u="none" strike="noStrike" cap="none" normalizeH="0" baseline="0" dirty="0" smtClean="0">
                <a:ln>
                  <a:noFill/>
                </a:ln>
                <a:solidFill>
                  <a:srgbClr val="FFFFFF"/>
                </a:solidFill>
                <a:effectLst/>
                <a:latin typeface="Arial" pitchFamily="34" charset="0"/>
                <a:cs typeface="Arial" pitchFamily="34" charset="0"/>
              </a:rPr>
              <a: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Text Box 9"/>
          <p:cNvSpPr txBox="1">
            <a:spLocks noChangeArrowheads="1"/>
          </p:cNvSpPr>
          <p:nvPr/>
        </p:nvSpPr>
        <p:spPr bwMode="auto">
          <a:xfrm>
            <a:off x="6553200" y="15544800"/>
            <a:ext cx="7467600" cy="1524000"/>
          </a:xfrm>
          <a:prstGeom prst="rect">
            <a:avLst/>
          </a:prstGeom>
          <a:solidFill>
            <a:srgbClr val="A12C40"/>
          </a:solidFill>
          <a:ln w="19050" algn="in">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FFFFFF"/>
                </a:solidFill>
                <a:effectLst/>
                <a:latin typeface="Arial" pitchFamily="34" charset="0"/>
                <a:cs typeface="Arial" pitchFamily="34" charset="0"/>
              </a:rPr>
              <a:t>Precipitation in subtropical Chile has been declining over the last 130 years, which is of concern given the low precipitation, high economic activity and large population. </a:t>
            </a:r>
            <a:r>
              <a:rPr kumimoji="0" lang="en-US" sz="1400" b="0" i="0" u="none" strike="noStrike" cap="none" normalizeH="0" baseline="0" dirty="0" err="1" smtClean="0">
                <a:ln>
                  <a:noFill/>
                </a:ln>
                <a:solidFill>
                  <a:srgbClr val="FFFFFF"/>
                </a:solidFill>
                <a:effectLst/>
                <a:latin typeface="Arial" pitchFamily="34" charset="0"/>
                <a:cs typeface="Arial" pitchFamily="34" charset="0"/>
              </a:rPr>
              <a:t>Interannual</a:t>
            </a:r>
            <a:r>
              <a:rPr kumimoji="0" lang="en-US" sz="1400" b="0" i="0" u="none" strike="noStrike" cap="none" normalizeH="0" baseline="0" dirty="0" smtClean="0">
                <a:ln>
                  <a:noFill/>
                </a:ln>
                <a:solidFill>
                  <a:srgbClr val="FFFFFF"/>
                </a:solidFill>
                <a:effectLst/>
                <a:latin typeface="Arial" pitchFamily="34" charset="0"/>
                <a:cs typeface="Arial" pitchFamily="34" charset="0"/>
              </a:rPr>
              <a:t> variability of precipitation is primarily controlled by ENSO, but this study shows that the negative trend is not related to tropical Pacific forcing and that recent El Niño activity actually helped to alleviate the drought. Instead changes in high-latitude SST and sea-ice concentration may be the main driver for the observed secular drying trend (</a:t>
            </a:r>
            <a:r>
              <a:rPr kumimoji="0" lang="en-US" sz="1400" b="0" i="0" u="none" strike="noStrike" cap="none" normalizeH="0" baseline="0" dirty="0" err="1" smtClean="0">
                <a:ln>
                  <a:noFill/>
                </a:ln>
                <a:solidFill>
                  <a:srgbClr val="FFFFFF"/>
                </a:solidFill>
                <a:effectLst/>
                <a:latin typeface="Arial" pitchFamily="34" charset="0"/>
                <a:cs typeface="Arial" pitchFamily="34" charset="0"/>
              </a:rPr>
              <a:t>Vuille</a:t>
            </a:r>
            <a:r>
              <a:rPr kumimoji="0" lang="en-US" sz="1400" b="0" i="0" u="none" strike="noStrike" cap="none" normalizeH="0" baseline="0" dirty="0" smtClean="0">
                <a:ln>
                  <a:noFill/>
                </a:ln>
                <a:solidFill>
                  <a:srgbClr val="FFFFFF"/>
                </a:solidFill>
                <a:effectLst/>
                <a:latin typeface="Arial" pitchFamily="34" charset="0"/>
                <a:cs typeface="Arial" pitchFamily="34" charset="0"/>
              </a:rPr>
              <a: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8" name="Object 7"/>
          <p:cNvGraphicFramePr>
            <a:graphicFrameLocks noChangeAspect="1"/>
          </p:cNvGraphicFramePr>
          <p:nvPr/>
        </p:nvGraphicFramePr>
        <p:xfrm>
          <a:off x="2352675" y="18021300"/>
          <a:ext cx="4000500" cy="3028950"/>
        </p:xfrm>
        <a:graphic>
          <a:graphicData uri="http://schemas.openxmlformats.org/presentationml/2006/ole">
            <mc:AlternateContent xmlns:mc="http://schemas.openxmlformats.org/markup-compatibility/2006">
              <mc:Choice xmlns:v="urn:schemas-microsoft-com:vml" Requires="v">
                <p:oleObj spid="_x0000_s3103" name="Slide" r:id="rId5" imgW="4584700" imgH="3429000" progId="">
                  <p:embed/>
                </p:oleObj>
              </mc:Choice>
              <mc:Fallback>
                <p:oleObj name="Slide" r:id="rId5" imgW="4584700" imgH="3429000" progId="">
                  <p:embed/>
                  <p:pic>
                    <p:nvPicPr>
                      <p:cNvPr id="0" name="Picture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52675" y="18021300"/>
                        <a:ext cx="4000500" cy="30289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 Box 11"/>
          <p:cNvSpPr txBox="1">
            <a:spLocks noChangeArrowheads="1"/>
          </p:cNvSpPr>
          <p:nvPr/>
        </p:nvSpPr>
        <p:spPr bwMode="auto">
          <a:xfrm>
            <a:off x="900113" y="18021300"/>
            <a:ext cx="1428750" cy="3028950"/>
          </a:xfrm>
          <a:prstGeom prst="rect">
            <a:avLst/>
          </a:prstGeom>
          <a:solidFill>
            <a:srgbClr val="83FF7C"/>
          </a:solidFill>
          <a:ln w="9525" algn="in">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
            </a:r>
            <a:br>
              <a:rPr kumimoji="0" lang="en-US" sz="1400" b="0" i="0" u="none" strike="noStrike" cap="none" normalizeH="0" baseline="0" dirty="0" smtClean="0">
                <a:ln>
                  <a:noFill/>
                </a:ln>
                <a:solidFill>
                  <a:schemeClr val="tx1"/>
                </a:solidFill>
                <a:effectLst/>
                <a:latin typeface="Arial" pitchFamily="34" charset="0"/>
                <a:cs typeface="Arial" pitchFamily="34" charset="0"/>
              </a:rPr>
            </a:b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Comprehensive research is performed on the </a:t>
            </a:r>
            <a:r>
              <a:rPr lang="en-US" sz="1400" dirty="0" err="1" smtClean="0">
                <a:latin typeface="Arial" pitchFamily="34" charset="0"/>
                <a:cs typeface="Arial" pitchFamily="34" charset="0"/>
              </a:rPr>
              <a:t>m</a:t>
            </a:r>
            <a:r>
              <a:rPr kumimoji="0" lang="en-US" sz="1400" b="0" i="0" u="none" strike="noStrike" cap="none" normalizeH="0" baseline="0" dirty="0" err="1" smtClean="0">
                <a:ln>
                  <a:noFill/>
                </a:ln>
                <a:solidFill>
                  <a:schemeClr val="tx1"/>
                </a:solidFill>
                <a:effectLst/>
                <a:latin typeface="Arial" pitchFamily="34" charset="0"/>
                <a:cs typeface="Arial" pitchFamily="34" charset="0"/>
              </a:rPr>
              <a:t>idlatitude</a:t>
            </a:r>
            <a:r>
              <a:rPr kumimoji="0" lang="en-US" sz="1400" b="0" i="0" u="none" strike="noStrike" cap="none" normalizeH="0" baseline="0" dirty="0" smtClean="0">
                <a:ln>
                  <a:noFill/>
                </a:ln>
                <a:solidFill>
                  <a:schemeClr val="tx1"/>
                </a:solidFill>
                <a:effectLst/>
                <a:latin typeface="Arial" pitchFamily="34" charset="0"/>
                <a:cs typeface="Arial" pitchFamily="34" charset="0"/>
              </a:rPr>
              <a:t> response to an active phase of the (MJO)</a:t>
            </a:r>
            <a:r>
              <a:rPr kumimoji="0" lang="en-US" sz="1400" b="0" i="0" u="none" strike="noStrike" cap="none" normalizeH="0" baseline="0" dirty="0" smtClean="0">
                <a:ln>
                  <a:noFill/>
                </a:ln>
                <a:solidFill>
                  <a:srgbClr val="000000"/>
                </a:solidFill>
                <a:effectLst/>
                <a:latin typeface="Arial" pitchFamily="34" charset="0"/>
                <a:cs typeface="Arial" pitchFamily="34" charset="0"/>
              </a:rPr>
              <a:t/>
            </a:r>
            <a:br>
              <a:rPr kumimoji="0" lang="en-US" sz="1400" b="0" i="0" u="none" strike="noStrike" cap="none" normalizeH="0" baseline="0" dirty="0" smtClean="0">
                <a:ln>
                  <a:noFill/>
                </a:ln>
                <a:solidFill>
                  <a:srgbClr val="000000"/>
                </a:solidFill>
                <a:effectLst/>
                <a:latin typeface="Arial" pitchFamily="34" charset="0"/>
                <a:cs typeface="Arial" pitchFamily="34" charset="0"/>
              </a:rPr>
            </a:br>
            <a:r>
              <a:rPr kumimoji="0" lang="en-US" sz="1400" b="0" i="0" u="none" strike="noStrike" cap="none" normalizeH="0" baseline="0" dirty="0" smtClean="0">
                <a:ln>
                  <a:noFill/>
                </a:ln>
                <a:solidFill>
                  <a:srgbClr val="000000"/>
                </a:solidFill>
                <a:effectLst/>
                <a:latin typeface="Arial" pitchFamily="34" charset="0"/>
                <a:cs typeface="Arial" pitchFamily="34" charset="0"/>
              </a:rPr>
              <a:t>Madden-Julian </a:t>
            </a:r>
            <a:br>
              <a:rPr kumimoji="0" lang="en-US" sz="1400" b="0" i="0" u="none" strike="noStrike" cap="none" normalizeH="0" baseline="0" dirty="0" smtClean="0">
                <a:ln>
                  <a:noFill/>
                </a:ln>
                <a:solidFill>
                  <a:srgbClr val="000000"/>
                </a:solidFill>
                <a:effectLst/>
                <a:latin typeface="Arial" pitchFamily="34" charset="0"/>
                <a:cs typeface="Arial" pitchFamily="34" charset="0"/>
              </a:rPr>
            </a:br>
            <a:r>
              <a:rPr kumimoji="0" lang="en-US" sz="1400" b="0" i="0" u="none" strike="noStrike" cap="none" normalizeH="0" baseline="0" dirty="0" smtClean="0">
                <a:ln>
                  <a:noFill/>
                </a:ln>
                <a:solidFill>
                  <a:srgbClr val="000000"/>
                </a:solidFill>
                <a:effectLst/>
                <a:latin typeface="Arial" pitchFamily="34" charset="0"/>
                <a:cs typeface="Arial" pitchFamily="34" charset="0"/>
              </a:rPr>
              <a:t>Oscillation  (Roundy)</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084"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6800" y="6477000"/>
            <a:ext cx="4943475" cy="4510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086" name="Picture 14" descr="cid:9f6754b8-d4ea-4185-9c5e-fa4abed26ed7@namprd04.prod.outlook.com"/>
          <p:cNvPicPr>
            <a:picLocks noChangeAspect="1" noChangeArrowheads="1"/>
          </p:cNvPicPr>
          <p:nvPr/>
        </p:nvPicPr>
        <p:blipFill>
          <a:blip r:embed="rId8" r:link="rId9" cstate="print">
            <a:extLst>
              <a:ext uri="{28A0092B-C50C-407E-A947-70E740481C1C}">
                <a14:useLocalDpi xmlns:a14="http://schemas.microsoft.com/office/drawing/2010/main" val="0"/>
              </a:ext>
            </a:extLst>
          </a:blip>
          <a:srcRect l="10291"/>
          <a:stretch>
            <a:fillRect/>
          </a:stretch>
        </p:blipFill>
        <p:spPr bwMode="auto">
          <a:xfrm>
            <a:off x="1066800" y="11125200"/>
            <a:ext cx="5257800" cy="4395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9" name="Picture 18"/>
          <p:cNvPicPr>
            <a:picLocks noChangeAspect="1"/>
          </p:cNvPicPr>
          <p:nvPr/>
        </p:nvPicPr>
        <p:blipFill>
          <a:blip r:embed="rId10"/>
          <a:stretch>
            <a:fillRect/>
          </a:stretch>
        </p:blipFill>
        <p:spPr>
          <a:xfrm>
            <a:off x="6019800" y="6781800"/>
            <a:ext cx="3606800" cy="3606800"/>
          </a:xfrm>
          <a:prstGeom prst="rect">
            <a:avLst/>
          </a:prstGeom>
        </p:spPr>
      </p:pic>
      <p:pic>
        <p:nvPicPr>
          <p:cNvPr id="3087" name="Picture 15"/>
          <p:cNvPicPr>
            <a:picLocks noChangeAspect="1" noChangeArrowheads="1"/>
          </p:cNvPicPr>
          <p:nvPr/>
        </p:nvPicPr>
        <p:blipFill>
          <a:blip r:embed="rId11" cstate="print">
            <a:extLst>
              <a:ext uri="{28A0092B-C50C-407E-A947-70E740481C1C}">
                <a14:useLocalDpi xmlns:a14="http://schemas.microsoft.com/office/drawing/2010/main" val="0"/>
              </a:ext>
            </a:extLst>
          </a:blip>
          <a:srcRect r="10933"/>
          <a:stretch>
            <a:fillRect/>
          </a:stretch>
        </p:blipFill>
        <p:spPr bwMode="auto">
          <a:xfrm>
            <a:off x="9525000" y="6553200"/>
            <a:ext cx="4513263" cy="3902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085" name="Picture 13" descr="cid:192d13ad-5740-4cbb-8f15-ecce23fac781@namprd04.prod.outlook.com"/>
          <p:cNvPicPr>
            <a:picLocks noChangeAspect="1" noChangeArrowheads="1"/>
          </p:cNvPicPr>
          <p:nvPr/>
        </p:nvPicPr>
        <p:blipFill>
          <a:blip r:embed="rId12" r:link="rId13" cstate="print">
            <a:extLst>
              <a:ext uri="{28A0092B-C50C-407E-A947-70E740481C1C}">
                <a14:useLocalDpi xmlns:a14="http://schemas.microsoft.com/office/drawing/2010/main" val="0"/>
              </a:ext>
            </a:extLst>
          </a:blip>
          <a:srcRect l="12552" r="24638"/>
          <a:stretch>
            <a:fillRect/>
          </a:stretch>
        </p:blipFill>
        <p:spPr bwMode="auto">
          <a:xfrm>
            <a:off x="4343400" y="11125200"/>
            <a:ext cx="2082644"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1" name="Picture 20" descr="Screen shot 2012-12-12 at 6.24.35 PM.png"/>
          <p:cNvPicPr>
            <a:picLocks noChangeAspect="1"/>
          </p:cNvPicPr>
          <p:nvPr/>
        </p:nvPicPr>
        <p:blipFill>
          <a:blip r:embed="rId14"/>
          <a:srcRect b="19481"/>
          <a:stretch>
            <a:fillRect/>
          </a:stretch>
        </p:blipFill>
        <p:spPr>
          <a:xfrm>
            <a:off x="914400" y="15544800"/>
            <a:ext cx="5626100" cy="2362200"/>
          </a:xfrm>
          <a:prstGeom prst="rect">
            <a:avLst/>
          </a:prstGeom>
        </p:spPr>
      </p:pic>
      <p:sp>
        <p:nvSpPr>
          <p:cNvPr id="24" name="TextBox 23"/>
          <p:cNvSpPr txBox="1"/>
          <p:nvPr/>
        </p:nvSpPr>
        <p:spPr>
          <a:xfrm>
            <a:off x="1066800" y="10668000"/>
            <a:ext cx="2133600" cy="338554"/>
          </a:xfrm>
          <a:prstGeom prst="rect">
            <a:avLst/>
          </a:prstGeom>
          <a:noFill/>
        </p:spPr>
        <p:txBody>
          <a:bodyPr wrap="square" rtlCol="0">
            <a:spAutoFit/>
          </a:bodyPr>
          <a:lstStyle/>
          <a:p>
            <a:r>
              <a:rPr lang="en-US" sz="1600" b="1" dirty="0" err="1" smtClean="0">
                <a:solidFill>
                  <a:srgbClr val="FFFFFF"/>
                </a:solidFill>
                <a:latin typeface="Palatino"/>
                <a:cs typeface="Palatino"/>
              </a:rPr>
              <a:t>Vuille</a:t>
            </a:r>
            <a:endParaRPr lang="en-US" sz="1600" b="1" dirty="0">
              <a:solidFill>
                <a:srgbClr val="FFFFFF"/>
              </a:solidFill>
              <a:latin typeface="Palatino"/>
              <a:cs typeface="Palatino"/>
            </a:endParaRPr>
          </a:p>
        </p:txBody>
      </p:sp>
      <p:sp>
        <p:nvSpPr>
          <p:cNvPr id="25" name="TextBox 24"/>
          <p:cNvSpPr txBox="1"/>
          <p:nvPr/>
        </p:nvSpPr>
        <p:spPr>
          <a:xfrm>
            <a:off x="6172200" y="9906000"/>
            <a:ext cx="2133600" cy="338554"/>
          </a:xfrm>
          <a:prstGeom prst="rect">
            <a:avLst/>
          </a:prstGeom>
          <a:noFill/>
        </p:spPr>
        <p:txBody>
          <a:bodyPr wrap="square" rtlCol="0">
            <a:spAutoFit/>
          </a:bodyPr>
          <a:lstStyle/>
          <a:p>
            <a:r>
              <a:rPr lang="en-US" sz="1600" b="1" dirty="0" smtClean="0">
                <a:latin typeface="Palatino"/>
                <a:cs typeface="Palatino"/>
              </a:rPr>
              <a:t>Liu</a:t>
            </a:r>
            <a:endParaRPr lang="en-US" sz="1600" b="1" dirty="0">
              <a:latin typeface="Palatino"/>
              <a:cs typeface="Palatino"/>
            </a:endParaRPr>
          </a:p>
        </p:txBody>
      </p:sp>
      <p:sp>
        <p:nvSpPr>
          <p:cNvPr id="26" name="TextBox 25"/>
          <p:cNvSpPr txBox="1"/>
          <p:nvPr/>
        </p:nvSpPr>
        <p:spPr>
          <a:xfrm>
            <a:off x="9601200" y="10058400"/>
            <a:ext cx="2133600" cy="338554"/>
          </a:xfrm>
          <a:prstGeom prst="rect">
            <a:avLst/>
          </a:prstGeom>
          <a:noFill/>
        </p:spPr>
        <p:txBody>
          <a:bodyPr wrap="square" rtlCol="0">
            <a:spAutoFit/>
          </a:bodyPr>
          <a:lstStyle/>
          <a:p>
            <a:r>
              <a:rPr lang="en-US" sz="1600" b="1" dirty="0" err="1" smtClean="0">
                <a:solidFill>
                  <a:srgbClr val="000000"/>
                </a:solidFill>
                <a:latin typeface="Palatino"/>
                <a:cs typeface="Palatino"/>
              </a:rPr>
              <a:t>Vuille</a:t>
            </a:r>
            <a:endParaRPr lang="en-US" sz="1600" b="1" dirty="0">
              <a:solidFill>
                <a:srgbClr val="000000"/>
              </a:solidFill>
              <a:latin typeface="Palatino"/>
              <a:cs typeface="Palatino"/>
            </a:endParaRPr>
          </a:p>
        </p:txBody>
      </p:sp>
      <p:sp>
        <p:nvSpPr>
          <p:cNvPr id="28" name="TextBox 27"/>
          <p:cNvSpPr txBox="1"/>
          <p:nvPr/>
        </p:nvSpPr>
        <p:spPr>
          <a:xfrm>
            <a:off x="1134533" y="15104533"/>
            <a:ext cx="2133600" cy="338554"/>
          </a:xfrm>
          <a:prstGeom prst="rect">
            <a:avLst/>
          </a:prstGeom>
          <a:noFill/>
        </p:spPr>
        <p:txBody>
          <a:bodyPr wrap="square" rtlCol="0">
            <a:spAutoFit/>
          </a:bodyPr>
          <a:lstStyle/>
          <a:p>
            <a:r>
              <a:rPr lang="en-US" sz="1600" b="1" dirty="0" smtClean="0">
                <a:solidFill>
                  <a:srgbClr val="FFFFFF"/>
                </a:solidFill>
                <a:latin typeface="Palatino"/>
                <a:cs typeface="Palatino"/>
              </a:rPr>
              <a:t>Minder</a:t>
            </a:r>
            <a:endParaRPr lang="en-US" sz="1600" b="1" dirty="0">
              <a:solidFill>
                <a:srgbClr val="FFFFFF"/>
              </a:solidFill>
              <a:latin typeface="Palatino"/>
              <a:cs typeface="Palatino"/>
            </a:endParaRPr>
          </a:p>
        </p:txBody>
      </p:sp>
      <p:sp>
        <p:nvSpPr>
          <p:cNvPr id="29" name="TextBox 28"/>
          <p:cNvSpPr txBox="1"/>
          <p:nvPr/>
        </p:nvSpPr>
        <p:spPr>
          <a:xfrm>
            <a:off x="1159932" y="17322800"/>
            <a:ext cx="3716868" cy="338554"/>
          </a:xfrm>
          <a:prstGeom prst="rect">
            <a:avLst/>
          </a:prstGeom>
          <a:noFill/>
        </p:spPr>
        <p:txBody>
          <a:bodyPr wrap="square" rtlCol="0">
            <a:spAutoFit/>
          </a:bodyPr>
          <a:lstStyle/>
          <a:p>
            <a:r>
              <a:rPr lang="en-US" sz="1600" b="1" dirty="0" smtClean="0">
                <a:solidFill>
                  <a:srgbClr val="000000"/>
                </a:solidFill>
                <a:latin typeface="Palatino"/>
                <a:cs typeface="Palatino"/>
              </a:rPr>
              <a:t>Dai (drought and climate change)</a:t>
            </a:r>
            <a:endParaRPr lang="en-US" sz="1600" b="1" dirty="0">
              <a:solidFill>
                <a:srgbClr val="000000"/>
              </a:solidFill>
              <a:latin typeface="Palatino"/>
              <a:cs typeface="Palatino"/>
            </a:endParaRPr>
          </a:p>
        </p:txBody>
      </p:sp>
    </p:spTree>
    <p:extLst>
      <p:ext uri="{BB962C8B-B14F-4D97-AF65-F5344CB8AC3E}">
        <p14:creationId xmlns:p14="http://schemas.microsoft.com/office/powerpoint/2010/main" val="101077984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4-12-15 at 5.20.5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5316200"/>
            <a:ext cx="6248400" cy="3218873"/>
          </a:xfrm>
          <a:prstGeom prst="rect">
            <a:avLst/>
          </a:prstGeom>
        </p:spPr>
      </p:pic>
      <p:pic>
        <p:nvPicPr>
          <p:cNvPr id="2" name="Picture 1" descr="Screen Shot 2014-12-15 at 5.20.0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0400" y="14782800"/>
            <a:ext cx="6934200" cy="4536482"/>
          </a:xfrm>
          <a:prstGeom prst="rect">
            <a:avLst/>
          </a:prstGeom>
        </p:spPr>
      </p:pic>
      <p:sp>
        <p:nvSpPr>
          <p:cNvPr id="19" name="Text Box 29"/>
          <p:cNvSpPr txBox="1">
            <a:spLocks noChangeArrowheads="1"/>
          </p:cNvSpPr>
          <p:nvPr/>
        </p:nvSpPr>
        <p:spPr bwMode="auto">
          <a:xfrm>
            <a:off x="762000" y="3317874"/>
            <a:ext cx="13188950" cy="3257550"/>
          </a:xfrm>
          <a:prstGeom prst="rect">
            <a:avLst/>
          </a:prstGeom>
          <a:solidFill>
            <a:srgbClr val="660066"/>
          </a:solidFill>
          <a:ln w="12700" algn="in">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 name="Text Box 30"/>
          <p:cNvSpPr txBox="1">
            <a:spLocks noChangeArrowheads="1"/>
          </p:cNvSpPr>
          <p:nvPr/>
        </p:nvSpPr>
        <p:spPr bwMode="auto">
          <a:xfrm>
            <a:off x="762000" y="609600"/>
            <a:ext cx="13188950" cy="1222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1" name="Text Box 31"/>
          <p:cNvSpPr txBox="1">
            <a:spLocks noChangeArrowheads="1"/>
          </p:cNvSpPr>
          <p:nvPr/>
        </p:nvSpPr>
        <p:spPr bwMode="auto">
          <a:xfrm>
            <a:off x="762000" y="2060575"/>
            <a:ext cx="1318895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rgbClr val="000000"/>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2" name="Text Box 32"/>
          <p:cNvSpPr txBox="1">
            <a:spLocks noChangeArrowheads="1"/>
          </p:cNvSpPr>
          <p:nvPr/>
        </p:nvSpPr>
        <p:spPr bwMode="auto">
          <a:xfrm>
            <a:off x="762000" y="18440400"/>
            <a:ext cx="13188950" cy="6781800"/>
          </a:xfrm>
          <a:prstGeom prst="rect">
            <a:avLst/>
          </a:prstGeom>
          <a:solidFill>
            <a:srgbClr val="660066"/>
          </a:soli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0" tIns="0" rIns="47625" bIns="365760" numCol="1" anchor="t" anchorCtr="0" compatLnSpc="1">
            <a:prstTxWarp prst="textNoShape">
              <a:avLst/>
            </a:prstTxWarp>
          </a:bodyPr>
          <a:lstStyle/>
          <a:p>
            <a:pPr marL="0" marR="476250" lvl="0" indent="0" algn="l" defTabSz="914400" rtl="0" eaLnBrk="1" fontAlgn="base" latinLnBrk="0" hangingPunct="1">
              <a:lnSpc>
                <a:spcPct val="100000"/>
              </a:lnSpc>
              <a:spcBef>
                <a:spcPts val="750"/>
              </a:spcBef>
              <a:spcAft>
                <a:spcPts val="750"/>
              </a:spcAft>
              <a:buClrTx/>
              <a:buSzTx/>
              <a:buFontTx/>
              <a:buNone/>
              <a:tabLst/>
            </a:pPr>
            <a:endParaRPr kumimoji="0" lang="en-US" sz="1600" b="1" i="0" u="none" strike="noStrike" cap="none" normalizeH="0" baseline="0" dirty="0" smtClean="0">
              <a:ln>
                <a:noFill/>
              </a:ln>
              <a:solidFill>
                <a:srgbClr val="000000"/>
              </a:solidFill>
              <a:effectLst/>
              <a:latin typeface="Arial" pitchFamily="34" charset="0"/>
              <a:cs typeface="Arial" pitchFamily="34" charset="0"/>
            </a:endParaRPr>
          </a:p>
          <a:p>
            <a:pPr marL="0" marR="476250" lvl="0" indent="0" algn="l" defTabSz="914400" rtl="0" eaLnBrk="1" fontAlgn="base" latinLnBrk="0" hangingPunct="1">
              <a:lnSpc>
                <a:spcPct val="100000"/>
              </a:lnSpc>
              <a:spcBef>
                <a:spcPts val="750"/>
              </a:spcBef>
              <a:spcAft>
                <a:spcPts val="750"/>
              </a:spcAft>
              <a:buClrTx/>
              <a:buSzTx/>
              <a:buFontTx/>
              <a:buNone/>
              <a:tabLst/>
            </a:pPr>
            <a:endParaRPr kumimoji="0" lang="en-US" sz="1600" b="1" i="0" u="none" strike="noStrike" cap="none" normalizeH="0" baseline="0" dirty="0" smtClean="0">
              <a:ln>
                <a:noFill/>
              </a:ln>
              <a:solidFill>
                <a:srgbClr val="000000"/>
              </a:solidFill>
              <a:effectLst/>
              <a:latin typeface="Arial" pitchFamily="34" charset="0"/>
              <a:cs typeface="Arial" pitchFamily="34" charset="0"/>
            </a:endParaRPr>
          </a:p>
          <a:p>
            <a:pPr marL="0" marR="476250" lvl="0" indent="0" algn="l" defTabSz="914400" rtl="0" eaLnBrk="1" fontAlgn="base" latinLnBrk="0" hangingPunct="1">
              <a:lnSpc>
                <a:spcPct val="100000"/>
              </a:lnSpc>
              <a:spcBef>
                <a:spcPts val="750"/>
              </a:spcBef>
              <a:spcAft>
                <a:spcPts val="750"/>
              </a:spcAft>
              <a:buClrTx/>
              <a:buSzTx/>
              <a:buFontTx/>
              <a:buNone/>
              <a:tabLst/>
            </a:pPr>
            <a:endParaRPr kumimoji="0" lang="en-US" sz="1600" b="1" i="0" u="none" strike="noStrike" cap="none" normalizeH="0" baseline="0" dirty="0" smtClean="0">
              <a:ln>
                <a:noFill/>
              </a:ln>
              <a:solidFill>
                <a:srgbClr val="000000"/>
              </a:solidFill>
              <a:effectLst/>
              <a:latin typeface="Arial" pitchFamily="34" charset="0"/>
              <a:cs typeface="Arial" pitchFamily="34" charset="0"/>
            </a:endParaRPr>
          </a:p>
          <a:p>
            <a:pPr marL="0" marR="476250" lvl="0" indent="0" algn="l" defTabSz="914400" rtl="0" eaLnBrk="1" fontAlgn="base" latinLnBrk="0" hangingPunct="1">
              <a:lnSpc>
                <a:spcPct val="100000"/>
              </a:lnSpc>
              <a:spcBef>
                <a:spcPts val="750"/>
              </a:spcBef>
              <a:spcAft>
                <a:spcPts val="750"/>
              </a:spcAft>
              <a:buClrTx/>
              <a:buSzTx/>
              <a:buFontTx/>
              <a:buNone/>
              <a:tabLst/>
            </a:pPr>
            <a:endParaRPr kumimoji="0" lang="en-US" sz="1600" b="1" i="0" u="none" strike="noStrike" cap="none" normalizeH="0" baseline="0" dirty="0" smtClean="0">
              <a:ln>
                <a:noFill/>
              </a:ln>
              <a:solidFill>
                <a:srgbClr val="000000"/>
              </a:solidFill>
              <a:effectLst/>
              <a:latin typeface="Arial" pitchFamily="34" charset="0"/>
              <a:cs typeface="Arial" pitchFamily="34" charset="0"/>
            </a:endParaRPr>
          </a:p>
          <a:p>
            <a:pPr marL="0" marR="476250" lvl="0" indent="0" algn="l" defTabSz="914400" rtl="0" eaLnBrk="1" fontAlgn="base" latinLnBrk="0" hangingPunct="1">
              <a:lnSpc>
                <a:spcPct val="100000"/>
              </a:lnSpc>
              <a:spcBef>
                <a:spcPts val="750"/>
              </a:spcBef>
              <a:spcAft>
                <a:spcPts val="750"/>
              </a:spcAft>
              <a:buClrTx/>
              <a:buSzTx/>
              <a:buFontTx/>
              <a:buNone/>
              <a:tabLst/>
            </a:pPr>
            <a:r>
              <a:rPr kumimoji="0" lang="en-US" sz="1600" b="1" i="0" u="none" strike="noStrike" cap="none" normalizeH="0" baseline="0" dirty="0" smtClean="0">
                <a:ln>
                  <a:noFill/>
                </a:ln>
                <a:solidFill>
                  <a:srgbClr val="FFFFFF"/>
                </a:solidFill>
                <a:effectLst/>
                <a:latin typeface="Arial" pitchFamily="34" charset="0"/>
                <a:cs typeface="Arial" pitchFamily="34" charset="0"/>
              </a:rPr>
              <a:t/>
            </a:r>
            <a:br>
              <a:rPr kumimoji="0" lang="en-US" sz="1600" b="1" i="0" u="none" strike="noStrike" cap="none" normalizeH="0" baseline="0" dirty="0" smtClean="0">
                <a:ln>
                  <a:noFill/>
                </a:ln>
                <a:solidFill>
                  <a:srgbClr val="FFFFFF"/>
                </a:solidFill>
                <a:effectLst/>
                <a:latin typeface="Arial" pitchFamily="34" charset="0"/>
                <a:cs typeface="Arial" pitchFamily="34" charset="0"/>
              </a:rPr>
            </a:br>
            <a:r>
              <a:rPr kumimoji="0" lang="en-US" sz="1600" b="1" i="0" u="sng" strike="noStrike" cap="none" normalizeH="0" baseline="0" dirty="0" smtClean="0">
                <a:ln>
                  <a:noFill/>
                </a:ln>
                <a:solidFill>
                  <a:srgbClr val="FFFFFF"/>
                </a:solidFill>
                <a:effectLst/>
                <a:latin typeface="Arial" pitchFamily="34" charset="0"/>
                <a:cs typeface="Arial" pitchFamily="34" charset="0"/>
              </a:rPr>
              <a:t>Strategic Location</a:t>
            </a:r>
            <a:r>
              <a:rPr kumimoji="0" lang="en-US" sz="1600" b="1" i="0" u="none" strike="noStrike" cap="none" normalizeH="0" baseline="0" dirty="0" smtClean="0">
                <a:ln>
                  <a:noFill/>
                </a:ln>
                <a:solidFill>
                  <a:srgbClr val="FFFFFF"/>
                </a:solidFill>
                <a:effectLst/>
                <a:latin typeface="Arial" pitchFamily="34" charset="0"/>
                <a:cs typeface="Arial" pitchFamily="34" charset="0"/>
              </a:rPr>
              <a:t>:  </a:t>
            </a:r>
            <a:r>
              <a:rPr kumimoji="0" lang="en-US" sz="1600" b="0" i="0" u="none" strike="noStrike" cap="none" normalizeH="0" baseline="0" dirty="0" smtClean="0">
                <a:ln>
                  <a:noFill/>
                </a:ln>
                <a:solidFill>
                  <a:srgbClr val="FFFFFF"/>
                </a:solidFill>
                <a:effectLst/>
                <a:latin typeface="Arial" pitchFamily="34" charset="0"/>
                <a:cs typeface="Arial" pitchFamily="34" charset="0"/>
              </a:rPr>
              <a:t>The University at Albany enjoys a strategic location in the City of Albany. The capital of the State of New York offers something for everyone, the center of a region remarkable for its natural and cultural resources.</a:t>
            </a:r>
          </a:p>
          <a:p>
            <a:pPr marL="0" marR="476250" lvl="0" indent="0" algn="l" defTabSz="914400" rtl="0" eaLnBrk="1" fontAlgn="base" latinLnBrk="0" hangingPunct="1">
              <a:lnSpc>
                <a:spcPct val="100000"/>
              </a:lnSpc>
              <a:spcBef>
                <a:spcPts val="750"/>
              </a:spcBef>
              <a:spcAft>
                <a:spcPts val="750"/>
              </a:spcAft>
              <a:buClrTx/>
              <a:buSzTx/>
              <a:buFontTx/>
              <a:buNone/>
              <a:tabLst/>
            </a:pPr>
            <a:r>
              <a:rPr kumimoji="0" lang="en-US" sz="1600" b="0" i="0" u="none" strike="noStrike" cap="none" normalizeH="0" baseline="0" dirty="0" smtClean="0">
                <a:ln>
                  <a:noFill/>
                </a:ln>
                <a:solidFill>
                  <a:srgbClr val="FFFFFF"/>
                </a:solidFill>
                <a:effectLst/>
                <a:latin typeface="Arial" pitchFamily="34" charset="0"/>
                <a:cs typeface="Arial" pitchFamily="34" charset="0"/>
              </a:rPr>
              <a:t>The Capital Region includes the cities of Albany, Schenectady</a:t>
            </a:r>
            <a:r>
              <a:rPr lang="en-US" sz="1600" dirty="0" smtClean="0">
                <a:solidFill>
                  <a:srgbClr val="FFFFFF"/>
                </a:solidFill>
                <a:latin typeface="Arial" pitchFamily="34" charset="0"/>
                <a:cs typeface="Arial" pitchFamily="34" charset="0"/>
              </a:rPr>
              <a:t>, Troy and Saratoga Springs</a:t>
            </a:r>
            <a:r>
              <a:rPr kumimoji="0" lang="en-US" sz="1600" b="0" i="0" u="none" strike="noStrike" cap="none" normalizeH="0" baseline="0" dirty="0" smtClean="0">
                <a:ln>
                  <a:noFill/>
                </a:ln>
                <a:solidFill>
                  <a:srgbClr val="FFFFFF"/>
                </a:solidFill>
                <a:effectLst/>
                <a:latin typeface="Arial" pitchFamily="34" charset="0"/>
                <a:cs typeface="Arial" pitchFamily="34" charset="0"/>
              </a:rPr>
              <a:t>, and has a population of approximately 875,000. Within a short distance are the Berkshires, the Catskills and the Adirondacks, the latter of which is the largest wilderness area east of the Mississippi River.</a:t>
            </a:r>
          </a:p>
          <a:p>
            <a:pPr marL="0" marR="476250" lvl="0" indent="0" algn="l" defTabSz="914400" rtl="0" eaLnBrk="1" fontAlgn="base" latinLnBrk="0" hangingPunct="1">
              <a:lnSpc>
                <a:spcPct val="100000"/>
              </a:lnSpc>
              <a:spcBef>
                <a:spcPts val="750"/>
              </a:spcBef>
              <a:spcAft>
                <a:spcPts val="750"/>
              </a:spcAft>
              <a:buClrTx/>
              <a:buSzTx/>
              <a:buFontTx/>
              <a:buNone/>
              <a:tabLst/>
            </a:pPr>
            <a:r>
              <a:rPr kumimoji="0" lang="en-US" sz="1600" b="1" i="0" u="sng" strike="noStrike" cap="none" normalizeH="0" baseline="0" dirty="0" smtClean="0">
                <a:ln>
                  <a:noFill/>
                </a:ln>
                <a:solidFill>
                  <a:srgbClr val="FFFFFF"/>
                </a:solidFill>
                <a:effectLst/>
                <a:latin typeface="Arial" pitchFamily="34" charset="0"/>
                <a:cs typeface="Arial" pitchFamily="34" charset="0"/>
              </a:rPr>
              <a:t>Recreation</a:t>
            </a:r>
            <a:r>
              <a:rPr kumimoji="0" lang="en-US" sz="1600" b="1" i="0" u="none" strike="noStrike" cap="none" normalizeH="0" baseline="0" dirty="0" smtClean="0">
                <a:ln>
                  <a:noFill/>
                </a:ln>
                <a:solidFill>
                  <a:srgbClr val="FFFFFF"/>
                </a:solidFill>
                <a:effectLst/>
                <a:latin typeface="Arial" pitchFamily="34" charset="0"/>
                <a:cs typeface="Arial" pitchFamily="34" charset="0"/>
              </a:rPr>
              <a:t>:  </a:t>
            </a:r>
            <a:r>
              <a:rPr kumimoji="0" lang="en-US" sz="1600" b="0" i="0" u="none" strike="noStrike" cap="none" normalizeH="0" baseline="0" dirty="0" smtClean="0">
                <a:ln>
                  <a:noFill/>
                </a:ln>
                <a:solidFill>
                  <a:srgbClr val="FFFFFF"/>
                </a:solidFill>
                <a:effectLst/>
                <a:latin typeface="Arial" pitchFamily="34" charset="0"/>
                <a:cs typeface="Arial" pitchFamily="34" charset="0"/>
              </a:rPr>
              <a:t>Major ski areas such as Killington, Gore, Hunter, Bromley, Stratton and Mt. Snow are within easy commuting distance.</a:t>
            </a:r>
            <a:br>
              <a:rPr kumimoji="0" lang="en-US" sz="1600" b="0" i="0" u="none" strike="noStrike" cap="none" normalizeH="0" baseline="0" dirty="0" smtClean="0">
                <a:ln>
                  <a:noFill/>
                </a:ln>
                <a:solidFill>
                  <a:srgbClr val="FFFFFF"/>
                </a:solidFill>
                <a:effectLst/>
                <a:latin typeface="Arial" pitchFamily="34" charset="0"/>
                <a:cs typeface="Arial" pitchFamily="34" charset="0"/>
              </a:rPr>
            </a:br>
            <a:r>
              <a:rPr kumimoji="0" lang="en-US" sz="1600" b="0" i="0" u="none" strike="noStrike" cap="none" normalizeH="0" baseline="0" dirty="0" smtClean="0">
                <a:ln>
                  <a:noFill/>
                </a:ln>
                <a:solidFill>
                  <a:srgbClr val="FFFFFF"/>
                </a:solidFill>
                <a:effectLst/>
                <a:latin typeface="Arial" pitchFamily="34" charset="0"/>
                <a:cs typeface="Arial" pitchFamily="34" charset="0"/>
              </a:rPr>
              <a:t>Saratoga Springs, 25 miles to the north, is internationally known as a sports, concert, and cultural center</a:t>
            </a:r>
            <a:r>
              <a:rPr lang="en-US" sz="1600" dirty="0" smtClean="0">
                <a:solidFill>
                  <a:srgbClr val="FFFFFF"/>
                </a:solidFill>
                <a:latin typeface="Arial" pitchFamily="34" charset="0"/>
                <a:cs typeface="Arial" pitchFamily="34" charset="0"/>
              </a:rPr>
              <a:t>.</a:t>
            </a:r>
            <a:endParaRPr kumimoji="0" lang="en-US" sz="1600" b="0" i="0" u="none" strike="noStrike" cap="none" normalizeH="0" baseline="0" dirty="0" smtClean="0">
              <a:ln>
                <a:noFill/>
              </a:ln>
              <a:solidFill>
                <a:srgbClr val="FFFFFF"/>
              </a:solidFill>
              <a:effectLst/>
              <a:latin typeface="Arial" pitchFamily="34" charset="0"/>
              <a:cs typeface="Arial" pitchFamily="34" charset="0"/>
            </a:endParaRPr>
          </a:p>
          <a:p>
            <a:pPr marL="0" marR="476250" lvl="0" indent="0" algn="l" defTabSz="914400" rtl="0" eaLnBrk="1" fontAlgn="base" latinLnBrk="0" hangingPunct="1">
              <a:lnSpc>
                <a:spcPct val="100000"/>
              </a:lnSpc>
              <a:spcBef>
                <a:spcPts val="750"/>
              </a:spcBef>
              <a:spcAft>
                <a:spcPts val="750"/>
              </a:spcAft>
              <a:buClrTx/>
              <a:buSzTx/>
              <a:buFontTx/>
              <a:buNone/>
              <a:tabLst/>
            </a:pPr>
            <a:r>
              <a:rPr kumimoji="0" lang="en-US" sz="1600" b="1" i="0" u="sng" strike="noStrike" cap="none" normalizeH="0" baseline="0" dirty="0" smtClean="0">
                <a:ln>
                  <a:noFill/>
                </a:ln>
                <a:solidFill>
                  <a:srgbClr val="FFFFFF"/>
                </a:solidFill>
                <a:effectLst/>
                <a:latin typeface="Arial" pitchFamily="34" charset="0"/>
                <a:cs typeface="Arial" pitchFamily="34" charset="0"/>
              </a:rPr>
              <a:t>Within Reach</a:t>
            </a:r>
            <a:r>
              <a:rPr kumimoji="0" lang="en-US" sz="1600" b="1" i="0" u="none" strike="noStrike" cap="none" normalizeH="0" baseline="0" dirty="0" smtClean="0">
                <a:ln>
                  <a:noFill/>
                </a:ln>
                <a:solidFill>
                  <a:srgbClr val="FFFFFF"/>
                </a:solidFill>
                <a:effectLst/>
                <a:latin typeface="Arial" pitchFamily="34" charset="0"/>
                <a:cs typeface="Arial" pitchFamily="34" charset="0"/>
              </a:rPr>
              <a:t>:</a:t>
            </a:r>
            <a:r>
              <a:rPr kumimoji="0" lang="en-US" sz="1600" b="0" i="0" u="none" strike="noStrike" cap="none" normalizeH="0" baseline="0" dirty="0" smtClean="0">
                <a:ln>
                  <a:noFill/>
                </a:ln>
                <a:solidFill>
                  <a:srgbClr val="FFFFFF"/>
                </a:solidFill>
                <a:effectLst/>
                <a:latin typeface="Arial" pitchFamily="34" charset="0"/>
                <a:cs typeface="Arial" pitchFamily="34" charset="0"/>
              </a:rPr>
              <a:t>  Geographically, the city of Albany is only:</a:t>
            </a:r>
          </a:p>
          <a:p>
            <a:pPr marL="457200" marR="476250" lvl="1" indent="0" algn="l" defTabSz="914400" rtl="0" eaLnBrk="1" fontAlgn="base" latinLnBrk="0" hangingPunct="1">
              <a:lnSpc>
                <a:spcPct val="100000"/>
              </a:lnSpc>
              <a:spcBef>
                <a:spcPts val="750"/>
              </a:spcBef>
              <a:spcAft>
                <a:spcPct val="0"/>
              </a:spcAft>
              <a:buClrTx/>
              <a:buSzPts val="1200"/>
              <a:buFont typeface="Symbol" pitchFamily="18" charset="2"/>
              <a:buChar char="·"/>
              <a:tabLst/>
            </a:pPr>
            <a:r>
              <a:rPr kumimoji="0" lang="en-US" sz="1600" b="0" i="0" u="none" strike="noStrike" cap="none" normalizeH="0" baseline="0" dirty="0" smtClean="0">
                <a:ln>
                  <a:noFill/>
                </a:ln>
                <a:solidFill>
                  <a:srgbClr val="FFFFFF"/>
                </a:solidFill>
                <a:effectLst/>
                <a:latin typeface="Arial" pitchFamily="34" charset="0"/>
                <a:cs typeface="Arial" pitchFamily="34" charset="0"/>
              </a:rPr>
              <a:t>150 miles from New York City</a:t>
            </a:r>
          </a:p>
          <a:p>
            <a:pPr marL="457200" marR="476250" lvl="1" indent="0" algn="l" defTabSz="914400" rtl="0" eaLnBrk="1" fontAlgn="base" latinLnBrk="0" hangingPunct="1">
              <a:lnSpc>
                <a:spcPct val="100000"/>
              </a:lnSpc>
              <a:spcBef>
                <a:spcPts val="750"/>
              </a:spcBef>
              <a:spcAft>
                <a:spcPct val="0"/>
              </a:spcAft>
              <a:buClrTx/>
              <a:buSzPts val="1200"/>
              <a:buFont typeface="Symbol" pitchFamily="18" charset="2"/>
              <a:buChar char="·"/>
              <a:tabLst/>
            </a:pPr>
            <a:r>
              <a:rPr kumimoji="0" lang="en-US" sz="1600" b="0" i="0" u="none" strike="noStrike" cap="none" normalizeH="0" baseline="0" dirty="0" smtClean="0">
                <a:ln>
                  <a:noFill/>
                </a:ln>
                <a:solidFill>
                  <a:srgbClr val="FFFFFF"/>
                </a:solidFill>
                <a:effectLst/>
                <a:latin typeface="Arial" pitchFamily="34" charset="0"/>
                <a:cs typeface="Arial" pitchFamily="34" charset="0"/>
              </a:rPr>
              <a:t>175 miles from Boston</a:t>
            </a:r>
          </a:p>
          <a:p>
            <a:pPr marL="457200" marR="476250" lvl="1" indent="0" algn="l" defTabSz="914400" rtl="0" eaLnBrk="1" fontAlgn="base" latinLnBrk="0" hangingPunct="1">
              <a:lnSpc>
                <a:spcPct val="100000"/>
              </a:lnSpc>
              <a:spcBef>
                <a:spcPts val="750"/>
              </a:spcBef>
              <a:spcAft>
                <a:spcPct val="0"/>
              </a:spcAft>
              <a:buClrTx/>
              <a:buSzPts val="1200"/>
              <a:buFont typeface="Symbol" pitchFamily="18" charset="2"/>
              <a:buChar char="·"/>
              <a:tabLst/>
            </a:pPr>
            <a:r>
              <a:rPr kumimoji="0" lang="en-US" sz="1600" b="0" i="0" u="none" strike="noStrike" cap="none" normalizeH="0" baseline="0" dirty="0" smtClean="0">
                <a:ln>
                  <a:noFill/>
                </a:ln>
                <a:solidFill>
                  <a:srgbClr val="FFFFFF"/>
                </a:solidFill>
                <a:effectLst/>
                <a:latin typeface="Arial" pitchFamily="34" charset="0"/>
                <a:cs typeface="Arial" pitchFamily="34" charset="0"/>
              </a:rPr>
              <a:t>225 miles from Montreal, Canada.</a:t>
            </a:r>
            <a:br>
              <a:rPr kumimoji="0" lang="en-US" sz="1600" b="0" i="0" u="none" strike="noStrike" cap="none" normalizeH="0" baseline="0" dirty="0" smtClean="0">
                <a:ln>
                  <a:noFill/>
                </a:ln>
                <a:solidFill>
                  <a:srgbClr val="FFFFFF"/>
                </a:solidFill>
                <a:effectLst/>
                <a:latin typeface="Arial" pitchFamily="34" charset="0"/>
                <a:cs typeface="Arial" pitchFamily="34" charset="0"/>
              </a:rPr>
            </a:br>
            <a:endParaRPr kumimoji="0" lang="en-US" sz="1600" b="0" i="0" u="none" strike="noStrike" cap="none" normalizeH="0" baseline="0" dirty="0" smtClean="0">
              <a:ln>
                <a:noFill/>
              </a:ln>
              <a:solidFill>
                <a:srgbClr val="FFFFFF"/>
              </a:solidFill>
              <a:effectLst/>
              <a:latin typeface="Arial" pitchFamily="34" charset="0"/>
              <a:cs typeface="Arial" pitchFamily="34" charset="0"/>
            </a:endParaRPr>
          </a:p>
          <a:p>
            <a:pPr marL="0" marR="476250" lvl="0" indent="0" algn="l" defTabSz="914400" rtl="0" eaLnBrk="1" fontAlgn="base" latinLnBrk="0" hangingPunct="1">
              <a:lnSpc>
                <a:spcPct val="100000"/>
              </a:lnSpc>
              <a:spcBef>
                <a:spcPts val="750"/>
              </a:spcBef>
              <a:spcAft>
                <a:spcPts val="750"/>
              </a:spcAft>
              <a:buClrTx/>
              <a:buSzTx/>
              <a:buFontTx/>
              <a:buNone/>
              <a:tabLst/>
            </a:pPr>
            <a:r>
              <a:rPr kumimoji="0" lang="en-US" sz="1600" b="0" i="0" u="none" strike="noStrike" cap="none" normalizeH="0" baseline="0" dirty="0" smtClean="0">
                <a:ln>
                  <a:noFill/>
                </a:ln>
                <a:solidFill>
                  <a:srgbClr val="FFFFFF"/>
                </a:solidFill>
                <a:effectLst/>
                <a:latin typeface="Arial" pitchFamily="34" charset="0"/>
                <a:cs typeface="Arial" pitchFamily="34" charset="0"/>
              </a:rPr>
              <a:t>The New York State Thruway and two major interstate highways intersect one mile from the main campus.  Bus, rail, and air terminals are all within ten minutes of </a:t>
            </a:r>
            <a:r>
              <a:rPr kumimoji="0" lang="en-US" sz="1600" b="0" i="0" u="none" strike="noStrike" cap="none" normalizeH="0" baseline="0" dirty="0" err="1" smtClean="0">
                <a:ln>
                  <a:noFill/>
                </a:ln>
                <a:solidFill>
                  <a:srgbClr val="FFFFFF"/>
                </a:solidFill>
                <a:effectLst/>
                <a:latin typeface="Arial" pitchFamily="34" charset="0"/>
                <a:cs typeface="Arial" pitchFamily="34" charset="0"/>
              </a:rPr>
              <a:t>UAlbany’s</a:t>
            </a:r>
            <a:r>
              <a:rPr kumimoji="0" lang="en-US" sz="1600" b="0" i="0" u="none" strike="noStrike" cap="none" normalizeH="0" baseline="0" dirty="0" smtClean="0">
                <a:ln>
                  <a:noFill/>
                </a:ln>
                <a:solidFill>
                  <a:srgbClr val="FFFFFF"/>
                </a:solidFill>
                <a:effectLst/>
                <a:latin typeface="Arial" pitchFamily="34" charset="0"/>
                <a:cs typeface="Arial" pitchFamily="34" charset="0"/>
              </a:rPr>
              <a:t> campus.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3" name="WordArt 33"/>
          <p:cNvSpPr>
            <a:spLocks noChangeArrowheads="1" noChangeShapeType="1" noTextEdit="1"/>
          </p:cNvSpPr>
          <p:nvPr/>
        </p:nvSpPr>
        <p:spPr bwMode="auto">
          <a:xfrm>
            <a:off x="762000" y="2514600"/>
            <a:ext cx="13182600" cy="711199"/>
          </a:xfrm>
          <a:prstGeom prst="rect">
            <a:avLst/>
          </a:prstGeom>
        </p:spPr>
        <p:txBody>
          <a:bodyPr wrap="none" fromWordArt="1">
            <a:prstTxWarp prst="textPlain">
              <a:avLst>
                <a:gd name="adj" fmla="val 50000"/>
              </a:avLst>
            </a:prstTxWarp>
          </a:bodyPr>
          <a:lstStyle/>
          <a:p>
            <a:pPr algn="ctr" rtl="0">
              <a:buNone/>
            </a:pPr>
            <a:r>
              <a:rPr lang="en-US" sz="3600" kern="10" spc="0" dirty="0" smtClean="0">
                <a:ln w="25400" algn="ctr">
                  <a:solidFill>
                    <a:srgbClr val="660066"/>
                  </a:solidFill>
                  <a:round/>
                  <a:headEnd/>
                  <a:tailEnd/>
                </a:ln>
                <a:solidFill>
                  <a:srgbClr val="660A66"/>
                </a:solidFill>
                <a:effectLst>
                  <a:outerShdw dist="45791" dir="2021404" algn="ctr" rotWithShape="0">
                    <a:srgbClr val="B2B2B2">
                      <a:alpha val="80000"/>
                    </a:srgbClr>
                  </a:outerShdw>
                </a:effectLst>
                <a:latin typeface="Palatino"/>
                <a:cs typeface="Palatino"/>
              </a:rPr>
              <a:t>Department of Atmospheric and Environmental Sciences</a:t>
            </a:r>
            <a:endParaRPr lang="en-US" sz="3600" kern="10" spc="0" dirty="0">
              <a:ln w="25400" algn="ctr">
                <a:solidFill>
                  <a:srgbClr val="660066"/>
                </a:solidFill>
                <a:round/>
                <a:headEnd/>
                <a:tailEnd/>
              </a:ln>
              <a:solidFill>
                <a:srgbClr val="660A66"/>
              </a:solidFill>
              <a:effectLst>
                <a:outerShdw dist="45791" dir="2021404" algn="ctr" rotWithShape="0">
                  <a:srgbClr val="B2B2B2">
                    <a:alpha val="80000"/>
                  </a:srgbClr>
                </a:outerShdw>
              </a:effectLst>
              <a:latin typeface="Palatino"/>
              <a:cs typeface="Palatino"/>
            </a:endParaRPr>
          </a:p>
        </p:txBody>
      </p:sp>
      <p:sp>
        <p:nvSpPr>
          <p:cNvPr id="24" name="WordArt 34"/>
          <p:cNvSpPr>
            <a:spLocks noChangeArrowheads="1" noChangeShapeType="1" noTextEdit="1"/>
          </p:cNvSpPr>
          <p:nvPr/>
        </p:nvSpPr>
        <p:spPr bwMode="auto">
          <a:xfrm>
            <a:off x="2438400" y="3619500"/>
            <a:ext cx="9829800" cy="571500"/>
          </a:xfrm>
          <a:prstGeom prst="rect">
            <a:avLst/>
          </a:prstGeom>
        </p:spPr>
        <p:txBody>
          <a:bodyPr wrap="none" fromWordArt="1">
            <a:prstTxWarp prst="textPlain">
              <a:avLst>
                <a:gd name="adj" fmla="val 50000"/>
              </a:avLst>
            </a:prstTxWarp>
          </a:bodyPr>
          <a:lstStyle/>
          <a:p>
            <a:pPr algn="ctr" rtl="0">
              <a:buNone/>
            </a:pPr>
            <a:r>
              <a:rPr lang="en-US" sz="3600" kern="10" spc="0" dirty="0" smtClean="0">
                <a:ln w="9525" algn="ctr">
                  <a:solidFill>
                    <a:srgbClr val="FFFFFF"/>
                  </a:solidFill>
                  <a:round/>
                  <a:headEnd/>
                  <a:tailEnd/>
                </a:ln>
                <a:solidFill>
                  <a:srgbClr val="FFFFFF"/>
                </a:solidFill>
                <a:effectLst>
                  <a:outerShdw dist="45791" dir="2021404" algn="ctr" rotWithShape="0">
                    <a:srgbClr val="B2B2B2">
                      <a:alpha val="80000"/>
                    </a:srgbClr>
                  </a:outerShdw>
                </a:effectLst>
                <a:latin typeface="Palatino"/>
                <a:cs typeface="Palatino"/>
              </a:rPr>
              <a:t>M.S. and Ph.D. Degree Programs</a:t>
            </a:r>
            <a:endParaRPr lang="en-US" sz="3600" kern="10" spc="0" dirty="0">
              <a:ln w="9525" algn="ctr">
                <a:solidFill>
                  <a:srgbClr val="FFFFFF"/>
                </a:solidFill>
                <a:round/>
                <a:headEnd/>
                <a:tailEnd/>
              </a:ln>
              <a:solidFill>
                <a:srgbClr val="FFFFFF"/>
              </a:solidFill>
              <a:effectLst>
                <a:outerShdw dist="45791" dir="2021404" algn="ctr" rotWithShape="0">
                  <a:srgbClr val="B2B2B2">
                    <a:alpha val="80000"/>
                  </a:srgbClr>
                </a:outerShdw>
              </a:effectLst>
              <a:latin typeface="Palatino"/>
              <a:cs typeface="Palatino"/>
            </a:endParaRPr>
          </a:p>
        </p:txBody>
      </p:sp>
      <p:sp>
        <p:nvSpPr>
          <p:cNvPr id="25" name="Text Box 35"/>
          <p:cNvSpPr txBox="1">
            <a:spLocks noChangeArrowheads="1"/>
          </p:cNvSpPr>
          <p:nvPr/>
        </p:nvSpPr>
        <p:spPr bwMode="auto">
          <a:xfrm>
            <a:off x="762000" y="11353800"/>
            <a:ext cx="13188950" cy="4000500"/>
          </a:xfrm>
          <a:prstGeom prst="rect">
            <a:avLst/>
          </a:prstGeom>
          <a:solidFill>
            <a:srgbClr val="525D9C"/>
          </a:solidFill>
          <a:ln w="9525" algn="in">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400"/>
              </a:spcAft>
              <a:buClrTx/>
              <a:buSzTx/>
              <a:buFontTx/>
              <a:buNone/>
              <a:tabLst/>
            </a:pPr>
            <a:endParaRPr kumimoji="0" lang="en-US" sz="1600" b="0" i="0" u="none" strike="noStrike" cap="none" normalizeH="0" baseline="0" dirty="0" smtClean="0">
              <a:ln>
                <a:noFill/>
              </a:ln>
              <a:solidFill>
                <a:srgbClr val="000000"/>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ts val="1400"/>
              </a:spcAft>
              <a:buClrTx/>
              <a:buSzTx/>
              <a:buFontTx/>
              <a:buNone/>
              <a:tabLst/>
            </a:pPr>
            <a:endParaRPr kumimoji="0" lang="en-US" sz="1600" b="0" i="0" u="none" strike="noStrike" cap="none" normalizeH="0" baseline="0" dirty="0" smtClean="0">
              <a:ln>
                <a:noFill/>
              </a:ln>
              <a:solidFill>
                <a:srgbClr val="000000"/>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ts val="1400"/>
              </a:spcAft>
              <a:buClrTx/>
              <a:buSzTx/>
              <a:buFontTx/>
              <a:buNone/>
              <a:tabLst/>
            </a:pPr>
            <a:endParaRPr kumimoji="0" lang="en-US" sz="1600" b="0" i="0" u="none" strike="noStrike" cap="none" normalizeH="0" baseline="0" dirty="0" smtClean="0">
              <a:ln>
                <a:noFill/>
              </a:ln>
              <a:solidFill>
                <a:srgbClr val="000000"/>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ts val="1400"/>
              </a:spcAft>
              <a:buClrTx/>
              <a:buSzTx/>
              <a:buFontTx/>
              <a:buNone/>
              <a:tabLst/>
            </a:pPr>
            <a:endParaRPr kumimoji="0" lang="en-US" sz="1600" b="0" i="0" u="none" strike="noStrike" cap="none" normalizeH="0" baseline="0" dirty="0" smtClean="0">
              <a:ln>
                <a:noFill/>
              </a:ln>
              <a:solidFill>
                <a:srgbClr val="000000"/>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ts val="1400"/>
              </a:spcAft>
              <a:buClrTx/>
              <a:buSzTx/>
              <a:buFontTx/>
              <a:buNone/>
              <a:tabLst/>
            </a:pPr>
            <a:endParaRPr kumimoji="0" lang="en-US" sz="1600" b="0" i="0" u="none" strike="noStrike" cap="none" normalizeH="0" baseline="0" dirty="0" smtClean="0">
              <a:ln>
                <a:noFill/>
              </a:ln>
              <a:solidFill>
                <a:srgbClr val="000000"/>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ts val="1400"/>
              </a:spcAft>
              <a:buClrTx/>
              <a:buSzTx/>
              <a:buFontTx/>
              <a:buNone/>
              <a:tabLst/>
            </a:pPr>
            <a:endParaRPr kumimoji="0" lang="en-US" sz="1600" b="0" i="0" u="none" strike="noStrike" cap="none" normalizeH="0" baseline="0" dirty="0" smtClean="0">
              <a:ln>
                <a:noFill/>
              </a:ln>
              <a:solidFill>
                <a:srgbClr val="000000"/>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ts val="1400"/>
              </a:spcAft>
              <a:buClrTx/>
              <a:buSzTx/>
              <a:buFontTx/>
              <a:buNone/>
              <a:tabLst/>
            </a:pPr>
            <a:endParaRPr kumimoji="0" lang="en-US" sz="1600" b="0" i="0" u="none" strike="noStrike" cap="none" normalizeH="0" baseline="0" dirty="0" smtClean="0">
              <a:ln>
                <a:noFill/>
              </a:ln>
              <a:solidFill>
                <a:srgbClr val="000000"/>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ts val="1400"/>
              </a:spcAft>
              <a:buClrTx/>
              <a:buSzTx/>
              <a:buFontTx/>
              <a:buNone/>
              <a:tabLst/>
            </a:pPr>
            <a:endParaRPr kumimoji="0" lang="en-US" sz="1600" b="0" i="0" u="none" strike="noStrike" cap="none" normalizeH="0" baseline="0" dirty="0" smtClean="0">
              <a:ln>
                <a:noFill/>
              </a:ln>
              <a:solidFill>
                <a:srgbClr val="000000"/>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ts val="1400"/>
              </a:spcAft>
              <a:buClrTx/>
              <a:buSzTx/>
              <a:buFontTx/>
              <a:buNone/>
              <a:tabLst/>
            </a:pPr>
            <a:endParaRPr kumimoji="0" lang="en-US" sz="1600" b="0" i="0" u="none" strike="noStrike" cap="none" normalizeH="0" baseline="0" dirty="0" smtClean="0">
              <a:ln>
                <a:noFill/>
              </a:ln>
              <a:solidFill>
                <a:srgbClr val="000000"/>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ts val="1400"/>
              </a:spcAft>
              <a:buClrTx/>
              <a:buSzTx/>
              <a:buFontTx/>
              <a:buNone/>
              <a:tabLst/>
            </a:pPr>
            <a:endParaRPr kumimoji="0" lang="en-US" sz="1600" b="0" i="0" u="none" strike="noStrike" cap="none" normalizeH="0" baseline="0" dirty="0" smtClean="0">
              <a:ln>
                <a:noFill/>
              </a:ln>
              <a:solidFill>
                <a:srgbClr val="000000"/>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ts val="1400"/>
              </a:spcAft>
              <a:buClrTx/>
              <a:buSzTx/>
              <a:buFontTx/>
              <a:buNone/>
              <a:tabLst/>
            </a:pPr>
            <a:endParaRPr kumimoji="0" lang="en-US" sz="1600" b="0" i="0" u="none" strike="noStrike" cap="none" normalizeH="0" baseline="0" dirty="0" smtClean="0">
              <a:ln>
                <a:noFill/>
              </a:ln>
              <a:solidFill>
                <a:srgbClr val="000000"/>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ts val="1400"/>
              </a:spcAft>
              <a:buClrTx/>
              <a:buSzTx/>
              <a:buFontTx/>
              <a:buNone/>
              <a:tabLst/>
            </a:pPr>
            <a:endParaRPr kumimoji="0" lang="en-US" sz="1600" b="0" i="0" u="none" strike="noStrike" cap="none" normalizeH="0" baseline="0" dirty="0" smtClean="0">
              <a:ln>
                <a:noFill/>
              </a:ln>
              <a:solidFill>
                <a:srgbClr val="000000"/>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ts val="1400"/>
              </a:spcAft>
              <a:buClrTx/>
              <a:buSzTx/>
              <a:buFontTx/>
              <a:buNone/>
              <a:tabLst/>
            </a:pPr>
            <a:endParaRPr kumimoji="0" lang="en-US" sz="1200" b="0" i="0" u="none" strike="noStrike" cap="none" normalizeH="0" baseline="0" dirty="0" smtClean="0">
              <a:ln>
                <a:noFill/>
              </a:ln>
              <a:solidFill>
                <a:srgbClr val="000000"/>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ts val="1400"/>
              </a:spcAft>
              <a:buClrTx/>
              <a:buSzTx/>
              <a:buFontTx/>
              <a:buNone/>
              <a:tabLst/>
            </a:pPr>
            <a:endParaRPr kumimoji="0" lang="en-US" sz="1200" b="0" i="0" u="none" strike="noStrike" cap="none" normalizeH="0" baseline="0" dirty="0" smtClean="0">
              <a:ln>
                <a:noFill/>
              </a:ln>
              <a:solidFill>
                <a:srgbClr val="000000"/>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ts val="1400"/>
              </a:spcAft>
              <a:buClrTx/>
              <a:buSzTx/>
              <a:buFontTx/>
              <a:buNone/>
              <a:tabLst/>
            </a:pPr>
            <a:endParaRPr kumimoji="0" lang="en-US" sz="1200" b="0" i="0" u="none" strike="noStrike" cap="none" normalizeH="0" baseline="0" dirty="0" smtClean="0">
              <a:ln>
                <a:noFill/>
              </a:ln>
              <a:solidFill>
                <a:srgbClr val="000000"/>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ts val="1400"/>
              </a:spcAft>
              <a:buClrTx/>
              <a:buSzTx/>
              <a:buFontTx/>
              <a:buNone/>
              <a:tabLst/>
            </a:pPr>
            <a:endParaRPr kumimoji="0" lang="en-US" sz="1200" b="0" i="0" u="none" strike="noStrike" cap="none" normalizeH="0" baseline="0" dirty="0" smtClean="0">
              <a:ln>
                <a:noFill/>
              </a:ln>
              <a:solidFill>
                <a:srgbClr val="000000"/>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ts val="1400"/>
              </a:spcAft>
              <a:buClrTx/>
              <a:buSzTx/>
              <a:buFontTx/>
              <a:buNone/>
              <a:tabLst/>
            </a:pPr>
            <a:endParaRPr kumimoji="0" lang="en-US" sz="1200" b="0" i="0" u="none" strike="noStrike" cap="none" normalizeH="0" baseline="0" dirty="0" smtClean="0">
              <a:ln>
                <a:noFill/>
              </a:ln>
              <a:solidFill>
                <a:srgbClr val="000000"/>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ts val="1400"/>
              </a:spcAft>
              <a:buClrTx/>
              <a:buSzTx/>
              <a:buFontTx/>
              <a:buNone/>
              <a:tabLst/>
            </a:pPr>
            <a:endParaRPr kumimoji="0" lang="en-US" sz="1200" b="0" i="0" u="none" strike="noStrike" cap="none" normalizeH="0" baseline="0" dirty="0" smtClean="0">
              <a:ln>
                <a:noFill/>
              </a:ln>
              <a:solidFill>
                <a:srgbClr val="000000"/>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ts val="1400"/>
              </a:spcAft>
              <a:buClrTx/>
              <a:buSzTx/>
              <a:buFontTx/>
              <a:buNone/>
              <a:tabLst/>
            </a:pPr>
            <a:endParaRPr kumimoji="0" lang="en-US" sz="1200" b="0" i="0" u="none" strike="noStrike" cap="none" normalizeH="0" baseline="0" dirty="0" smtClean="0">
              <a:ln>
                <a:noFill/>
              </a:ln>
              <a:solidFill>
                <a:srgbClr val="000000"/>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ts val="1400"/>
              </a:spcAft>
              <a:buClrTx/>
              <a:buSzTx/>
              <a:buFontTx/>
              <a:buNone/>
              <a:tabLst/>
            </a:pPr>
            <a:endParaRPr kumimoji="0" lang="en-US" sz="1200" b="0" i="0" u="none" strike="noStrike" cap="none" normalizeH="0" baseline="0" dirty="0" smtClean="0">
              <a:ln>
                <a:noFill/>
              </a:ln>
              <a:solidFill>
                <a:srgbClr val="000000"/>
              </a:solidFill>
              <a:effectLst/>
              <a:latin typeface="Arial" pitchFamily="34" charset="0"/>
              <a:cs typeface="Arial" pitchFamily="34" charset="0"/>
            </a:endParaRPr>
          </a:p>
        </p:txBody>
      </p:sp>
      <p:pic>
        <p:nvPicPr>
          <p:cNvPr id="4132" name="Picture 36" descr="maincampus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71075" y="11731626"/>
            <a:ext cx="3771900" cy="2473325"/>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4133" name="Picture 37" descr="asrclocation ASR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9413" y="11582401"/>
            <a:ext cx="3886200" cy="3224213"/>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4134" name="Picture 38" descr="j043854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98875" y="18729325"/>
            <a:ext cx="1943100" cy="1458913"/>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26" name="Text Box 39"/>
          <p:cNvSpPr txBox="1">
            <a:spLocks noChangeArrowheads="1"/>
          </p:cNvSpPr>
          <p:nvPr/>
        </p:nvSpPr>
        <p:spPr bwMode="auto">
          <a:xfrm>
            <a:off x="762000" y="6689724"/>
            <a:ext cx="13188950" cy="4514850"/>
          </a:xfrm>
          <a:prstGeom prst="rect">
            <a:avLst/>
          </a:prstGeom>
          <a:solidFill>
            <a:srgbClr val="FFFAA2"/>
          </a:solidFill>
          <a:ln w="9525" algn="in">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182880" tIns="182880" rIns="182880" bIns="18288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ts val="1400"/>
              </a:spcAft>
              <a:buClrTx/>
              <a:buSzTx/>
              <a:buFontTx/>
              <a:buNone/>
              <a:tabLst/>
            </a:pPr>
            <a:r>
              <a:rPr kumimoji="0" lang="en-US" sz="1800" b="0" i="0" u="none" strike="noStrike" cap="none" normalizeH="0" baseline="0" dirty="0" smtClean="0">
                <a:ln>
                  <a:noFill/>
                </a:ln>
                <a:solidFill>
                  <a:srgbClr val="000000"/>
                </a:solidFill>
                <a:effectLst/>
                <a:latin typeface="Arial" pitchFamily="34" charset="0"/>
                <a:cs typeface="Arial" pitchFamily="34" charset="0"/>
              </a:rPr>
              <a:t>Faculty supporting the graduate program in Atmospheric Sciences in the University at Albany are scientists from the </a:t>
            </a:r>
            <a:r>
              <a:rPr kumimoji="0" lang="en-US" sz="1800" b="1" i="0" u="none" strike="noStrike" cap="none" normalizeH="0" baseline="0" dirty="0" smtClean="0">
                <a:ln>
                  <a:noFill/>
                </a:ln>
                <a:solidFill>
                  <a:srgbClr val="000000"/>
                </a:solidFill>
                <a:effectLst/>
                <a:latin typeface="Arial" pitchFamily="34" charset="0"/>
                <a:cs typeface="Arial" pitchFamily="34" charset="0"/>
              </a:rPr>
              <a:t>Department of Atmospheric and Environmental Sciences (DAES) and the Atmospheric Sciences Research Center (ASRC)</a:t>
            </a:r>
            <a:r>
              <a:rPr kumimoji="0" lang="en-US" sz="1800" b="0" i="0" u="none" strike="noStrike" cap="none" normalizeH="0" baseline="0" dirty="0" smtClean="0">
                <a:ln>
                  <a:noFill/>
                </a:ln>
                <a:solidFill>
                  <a:srgbClr val="000000"/>
                </a:solidFill>
                <a:effectLst/>
                <a:latin typeface="Arial" pitchFamily="34" charset="0"/>
                <a:cs typeface="Arial" pitchFamily="34" charset="0"/>
              </a:rPr>
              <a:t>. The ASRC and the</a:t>
            </a:r>
            <a:r>
              <a:rPr kumimoji="0" lang="en-US" sz="1800" b="1" i="0" u="none" strike="noStrike" cap="none" normalizeH="0" baseline="0" dirty="0" smtClean="0">
                <a:ln>
                  <a:noFill/>
                </a:ln>
                <a:solidFill>
                  <a:srgbClr val="000000"/>
                </a:solidFill>
                <a:effectLst/>
                <a:latin typeface="Arial" pitchFamily="34" charset="0"/>
                <a:cs typeface="Arial" pitchFamily="34" charset="0"/>
              </a:rPr>
              <a:t> </a:t>
            </a:r>
            <a:r>
              <a:rPr kumimoji="0" lang="en-US" sz="1800" b="0" i="0" u="none" strike="noStrike" cap="none" normalizeH="0" baseline="0" dirty="0" smtClean="0">
                <a:ln>
                  <a:noFill/>
                </a:ln>
                <a:solidFill>
                  <a:srgbClr val="000000"/>
                </a:solidFill>
                <a:effectLst/>
                <a:latin typeface="Arial" pitchFamily="34" charset="0"/>
                <a:cs typeface="Arial" pitchFamily="34" charset="0"/>
              </a:rPr>
              <a:t>local office of the </a:t>
            </a:r>
            <a:r>
              <a:rPr kumimoji="0" lang="en-US" sz="1800" b="1" i="0" u="none" strike="noStrike" cap="none" normalizeH="0" baseline="0" dirty="0" smtClean="0">
                <a:ln>
                  <a:noFill/>
                </a:ln>
                <a:solidFill>
                  <a:srgbClr val="000000"/>
                </a:solidFill>
                <a:effectLst/>
                <a:latin typeface="Arial" pitchFamily="34" charset="0"/>
                <a:cs typeface="Arial" pitchFamily="34" charset="0"/>
              </a:rPr>
              <a:t>National Weather Service (NWS) </a:t>
            </a:r>
            <a:r>
              <a:rPr kumimoji="0" lang="en-US" sz="1800" b="0" i="0" u="none" strike="noStrike" cap="none" normalizeH="0" baseline="0" dirty="0" smtClean="0">
                <a:ln>
                  <a:noFill/>
                </a:ln>
                <a:solidFill>
                  <a:srgbClr val="000000"/>
                </a:solidFill>
                <a:effectLst/>
                <a:latin typeface="Arial" pitchFamily="34" charset="0"/>
                <a:cs typeface="Arial" pitchFamily="34" charset="0"/>
              </a:rPr>
              <a:t>are both located in the same building, which is within easy walking distance of the DAES.</a:t>
            </a:r>
            <a:r>
              <a:rPr kumimoji="0" lang="en-US" sz="1800" b="1" i="0" u="none" strike="noStrike" cap="none" normalizeH="0" baseline="0" dirty="0" smtClean="0">
                <a:ln>
                  <a:noFill/>
                </a:ln>
                <a:solidFill>
                  <a:srgbClr val="000000"/>
                </a:solidFill>
                <a:effectLst/>
                <a:latin typeface="Arial" pitchFamily="34" charset="0"/>
                <a:cs typeface="Arial" pitchFamily="34" charset="0"/>
              </a:rPr>
              <a:t> </a:t>
            </a:r>
            <a:r>
              <a:rPr kumimoji="0" lang="en-US" sz="1800" b="0" i="0" u="none" strike="noStrike" cap="none" normalizeH="0" baseline="0" dirty="0" smtClean="0">
                <a:ln>
                  <a:noFill/>
                </a:ln>
                <a:solidFill>
                  <a:srgbClr val="000000"/>
                </a:solidFill>
                <a:effectLst/>
                <a:latin typeface="Arial" pitchFamily="34" charset="0"/>
                <a:cs typeface="Arial" pitchFamily="34" charset="0"/>
              </a:rPr>
              <a:t>This combination of scientists from two distinct but related institutions gives the University at Albany the largest program of education and research in the atmospheric sciences in New York State and one of the largest in the U.S. </a:t>
            </a:r>
          </a:p>
          <a:p>
            <a:pPr marL="0" marR="0" lvl="0" indent="0" algn="just" defTabSz="914400" rtl="0" eaLnBrk="1" fontAlgn="base" latinLnBrk="0" hangingPunct="1">
              <a:lnSpc>
                <a:spcPct val="100000"/>
              </a:lnSpc>
              <a:spcBef>
                <a:spcPct val="0"/>
              </a:spcBef>
              <a:spcAft>
                <a:spcPts val="1400"/>
              </a:spcAft>
              <a:buClrTx/>
              <a:buSzTx/>
              <a:buFontTx/>
              <a:buNone/>
              <a:tabLst/>
            </a:pPr>
            <a:r>
              <a:rPr kumimoji="0" lang="en-US" sz="1800" b="0" i="0" u="none" strike="noStrike" cap="none" normalizeH="0" baseline="0" dirty="0" smtClean="0">
                <a:ln>
                  <a:noFill/>
                </a:ln>
                <a:solidFill>
                  <a:srgbClr val="000000"/>
                </a:solidFill>
                <a:effectLst/>
                <a:latin typeface="Arial" pitchFamily="34" charset="0"/>
                <a:cs typeface="Arial" pitchFamily="34" charset="0"/>
              </a:rPr>
              <a:t>The current group of scientists cover a broad range of research interests in the atmospheric and environmental sciences that is organized under three broad headings: </a:t>
            </a:r>
            <a:r>
              <a:rPr kumimoji="0" lang="en-US" sz="1800" b="1" i="1" u="none" strike="noStrike" cap="none" normalizeH="0" baseline="0" dirty="0" smtClean="0">
                <a:ln>
                  <a:noFill/>
                </a:ln>
                <a:solidFill>
                  <a:srgbClr val="000000"/>
                </a:solidFill>
                <a:effectLst/>
                <a:latin typeface="Arial" pitchFamily="34" charset="0"/>
                <a:cs typeface="Arial" pitchFamily="34" charset="0"/>
              </a:rPr>
              <a:t>Synoptic and </a:t>
            </a:r>
            <a:r>
              <a:rPr kumimoji="0" lang="en-US" sz="1800" b="1" i="1" u="none" strike="noStrike" cap="none" normalizeH="0" baseline="0" dirty="0" err="1" smtClean="0">
                <a:ln>
                  <a:noFill/>
                </a:ln>
                <a:solidFill>
                  <a:srgbClr val="000000"/>
                </a:solidFill>
                <a:effectLst/>
                <a:latin typeface="Arial" pitchFamily="34" charset="0"/>
                <a:cs typeface="Arial" pitchFamily="34" charset="0"/>
              </a:rPr>
              <a:t>Mesoscale</a:t>
            </a:r>
            <a:r>
              <a:rPr kumimoji="0" lang="en-US" sz="1800" b="1" i="1" u="none" strike="noStrike" cap="none" normalizeH="0" baseline="0" dirty="0" smtClean="0">
                <a:ln>
                  <a:noFill/>
                </a:ln>
                <a:solidFill>
                  <a:srgbClr val="000000"/>
                </a:solidFill>
                <a:effectLst/>
                <a:latin typeface="Arial" pitchFamily="34" charset="0"/>
                <a:cs typeface="Arial" pitchFamily="34" charset="0"/>
              </a:rPr>
              <a:t> Meteorology, Climate and Environmental Systems, </a:t>
            </a:r>
            <a:r>
              <a:rPr kumimoji="0" lang="en-US" sz="1800" i="1" u="none" strike="noStrike" cap="none" normalizeH="0" baseline="0" dirty="0" smtClean="0">
                <a:ln>
                  <a:noFill/>
                </a:ln>
                <a:solidFill>
                  <a:srgbClr val="000000"/>
                </a:solidFill>
                <a:effectLst/>
                <a:latin typeface="Arial" pitchFamily="34" charset="0"/>
                <a:cs typeface="Arial" pitchFamily="34" charset="0"/>
              </a:rPr>
              <a:t>and </a:t>
            </a:r>
            <a:r>
              <a:rPr kumimoji="0" lang="en-US" sz="1800" b="1" i="1" u="none" strike="noStrike" cap="none" normalizeH="0" baseline="0" dirty="0" smtClean="0">
                <a:ln>
                  <a:noFill/>
                </a:ln>
                <a:solidFill>
                  <a:srgbClr val="000000"/>
                </a:solidFill>
                <a:effectLst/>
                <a:latin typeface="Arial" pitchFamily="34" charset="0"/>
                <a:cs typeface="Arial" pitchFamily="34" charset="0"/>
              </a:rPr>
              <a:t>Atmospheric Chemistry and Physics</a:t>
            </a:r>
            <a:r>
              <a:rPr kumimoji="0" lang="en-US" sz="1800" b="0" i="0" u="none" strike="noStrike" cap="none" normalizeH="0" baseline="0" dirty="0" smtClean="0">
                <a:ln>
                  <a:noFill/>
                </a:ln>
                <a:solidFill>
                  <a:srgbClr val="000000"/>
                </a:solidFill>
                <a:effectLst/>
                <a:latin typeface="Arial" pitchFamily="34" charset="0"/>
                <a:cs typeface="Arial" pitchFamily="34" charset="0"/>
              </a:rPr>
              <a:t>. </a:t>
            </a:r>
          </a:p>
          <a:p>
            <a:pPr marL="0" marR="0" lvl="0" indent="0" algn="just" defTabSz="914400" rtl="0" eaLnBrk="1" fontAlgn="base" latinLnBrk="0" hangingPunct="1">
              <a:lnSpc>
                <a:spcPct val="100000"/>
              </a:lnSpc>
              <a:spcBef>
                <a:spcPct val="0"/>
              </a:spcBef>
              <a:spcAft>
                <a:spcPts val="1400"/>
              </a:spcAft>
              <a:buClrTx/>
              <a:buSzTx/>
              <a:buFontTx/>
              <a:buNone/>
              <a:tabLst/>
            </a:pPr>
            <a:r>
              <a:rPr kumimoji="0" lang="en-US" sz="1800" b="0" i="0" u="none" strike="noStrike" cap="none" normalizeH="0" baseline="0" dirty="0" smtClean="0">
                <a:ln>
                  <a:noFill/>
                </a:ln>
                <a:solidFill>
                  <a:srgbClr val="000000"/>
                </a:solidFill>
                <a:effectLst/>
                <a:latin typeface="Arial" pitchFamily="34" charset="0"/>
                <a:cs typeface="Arial" pitchFamily="34" charset="0"/>
              </a:rPr>
              <a:t>Faculty are funded externally by a variety of agencies such as the National Science Foundation (NSF), the National Aeronautics and Space Administration (NASA), the Environmental Protection Agency (EPA), the National Oceanic and Atmospheric Administration (NOAA), the Department of Energy (DOE), the Air Force Office for Scientific Research (AFOSR) and the Electric Power Research Institute (EPRI). </a:t>
            </a:r>
            <a:r>
              <a:rPr kumimoji="0" lang="en-US" sz="1800" b="0" i="0" u="none" strike="noStrike" cap="none" normalizeH="0" baseline="0" dirty="0" smtClean="0">
                <a:ln>
                  <a:noFill/>
                </a:ln>
                <a:solidFill>
                  <a:srgbClr val="000000"/>
                </a:solidFill>
                <a:effectLst/>
                <a:latin typeface="Arial" pitchFamily="34" charset="0"/>
                <a:cs typeface="Arial" pitchFamily="34" charset="0"/>
              </a:rPr>
              <a:t>DAES also currently supports </a:t>
            </a:r>
            <a:r>
              <a:rPr kumimoji="0" lang="en-US" sz="1800" b="0" i="0" u="none" strike="noStrike" cap="none" normalizeH="0" baseline="0" dirty="0" smtClean="0">
                <a:ln>
                  <a:noFill/>
                </a:ln>
                <a:solidFill>
                  <a:srgbClr val="000000"/>
                </a:solidFill>
                <a:effectLst/>
                <a:latin typeface="Arial" pitchFamily="34" charset="0"/>
                <a:cs typeface="Arial" pitchFamily="34" charset="0"/>
              </a:rPr>
              <a:t>collaborations with the National Weather Service through the CSTAR program.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7" name="Line 40"/>
          <p:cNvSpPr>
            <a:spLocks noChangeShapeType="1"/>
          </p:cNvSpPr>
          <p:nvPr/>
        </p:nvSpPr>
        <p:spPr bwMode="auto">
          <a:xfrm flipH="1">
            <a:off x="7772400" y="13144500"/>
            <a:ext cx="2771775" cy="6858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8" name="Text Box 41"/>
          <p:cNvSpPr txBox="1">
            <a:spLocks noChangeArrowheads="1"/>
          </p:cNvSpPr>
          <p:nvPr/>
        </p:nvSpPr>
        <p:spPr bwMode="auto">
          <a:xfrm>
            <a:off x="9886952" y="14276389"/>
            <a:ext cx="3736975" cy="800100"/>
          </a:xfrm>
          <a:prstGeom prst="rect">
            <a:avLst/>
          </a:prstGeom>
          <a:solidFill>
            <a:srgbClr val="FFFFFF"/>
          </a:solidFill>
          <a:ln w="9525" algn="in">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Arial" pitchFamily="34" charset="0"/>
                <a:cs typeface="Arial" pitchFamily="34" charset="0"/>
              </a:rPr>
              <a:t>University at Albany </a:t>
            </a:r>
            <a:br>
              <a:rPr kumimoji="0" lang="en-US" sz="1400" b="1" i="0" u="none" strike="noStrike" cap="none" normalizeH="0" baseline="0" smtClean="0">
                <a:ln>
                  <a:noFill/>
                </a:ln>
                <a:solidFill>
                  <a:srgbClr val="000000"/>
                </a:solidFill>
                <a:effectLst/>
                <a:latin typeface="Arial" pitchFamily="34" charset="0"/>
                <a:cs typeface="Arial" pitchFamily="34" charset="0"/>
              </a:rPr>
            </a:br>
            <a:r>
              <a:rPr kumimoji="0" lang="en-US" sz="1400" b="1" i="0" u="none" strike="noStrike" cap="none" normalizeH="0" baseline="0" smtClean="0">
                <a:ln>
                  <a:noFill/>
                </a:ln>
                <a:solidFill>
                  <a:srgbClr val="000000"/>
                </a:solidFill>
                <a:effectLst/>
                <a:latin typeface="Arial" pitchFamily="34" charset="0"/>
                <a:cs typeface="Arial" pitchFamily="34" charset="0"/>
              </a:rPr>
              <a:t>Academic Podium near </a:t>
            </a:r>
            <a:br>
              <a:rPr kumimoji="0" lang="en-US" sz="1400" b="1" i="0" u="none" strike="noStrike" cap="none" normalizeH="0" baseline="0" smtClean="0">
                <a:ln>
                  <a:noFill/>
                </a:ln>
                <a:solidFill>
                  <a:srgbClr val="000000"/>
                </a:solidFill>
                <a:effectLst/>
                <a:latin typeface="Arial" pitchFamily="34" charset="0"/>
                <a:cs typeface="Arial" pitchFamily="34" charset="0"/>
              </a:rPr>
            </a:br>
            <a:r>
              <a:rPr kumimoji="0" lang="en-US" sz="1400" b="1" i="0" u="none" strike="noStrike" cap="none" normalizeH="0" baseline="0" smtClean="0">
                <a:ln>
                  <a:noFill/>
                </a:ln>
                <a:solidFill>
                  <a:srgbClr val="000000"/>
                </a:solidFill>
                <a:effectLst/>
                <a:latin typeface="Arial" pitchFamily="34" charset="0"/>
                <a:cs typeface="Arial" pitchFamily="34" charset="0"/>
              </a:rPr>
              <a:t>the Earth Science Building</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9" name="Text Box 42"/>
          <p:cNvSpPr txBox="1">
            <a:spLocks noChangeArrowheads="1"/>
          </p:cNvSpPr>
          <p:nvPr/>
        </p:nvSpPr>
        <p:spPr bwMode="auto">
          <a:xfrm>
            <a:off x="1154113" y="14325601"/>
            <a:ext cx="3802062" cy="800100"/>
          </a:xfrm>
          <a:prstGeom prst="rect">
            <a:avLst/>
          </a:prstGeom>
          <a:solidFill>
            <a:srgbClr val="FFFFFF"/>
          </a:solidFill>
          <a:ln w="9525" algn="in">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pitchFamily="34" charset="0"/>
                <a:cs typeface="Arial" pitchFamily="34" charset="0"/>
              </a:rPr>
              <a:t/>
            </a:r>
            <a:br>
              <a:rPr kumimoji="0" lang="en-US" sz="1200" b="0" i="0" u="none" strike="noStrike" cap="none" normalizeH="0" baseline="0" smtClean="0">
                <a:ln>
                  <a:noFill/>
                </a:ln>
                <a:solidFill>
                  <a:srgbClr val="000000"/>
                </a:solidFill>
                <a:effectLst/>
                <a:latin typeface="Arial" pitchFamily="34" charset="0"/>
                <a:cs typeface="Arial" pitchFamily="34" charset="0"/>
              </a:rPr>
            </a:br>
            <a:r>
              <a:rPr kumimoji="0" lang="en-US" sz="1400" b="1" i="0" u="none" strike="noStrike" cap="none" normalizeH="0" baseline="0" smtClean="0">
                <a:ln>
                  <a:noFill/>
                </a:ln>
                <a:solidFill>
                  <a:srgbClr val="000000"/>
                </a:solidFill>
                <a:effectLst/>
                <a:latin typeface="Arial" pitchFamily="34" charset="0"/>
                <a:cs typeface="Arial" pitchFamily="34" charset="0"/>
              </a:rPr>
              <a:t>Atmospheric Sciences Research Center </a:t>
            </a:r>
            <a:br>
              <a:rPr kumimoji="0" lang="en-US" sz="1400" b="1" i="0" u="none" strike="noStrike" cap="none" normalizeH="0" baseline="0" smtClean="0">
                <a:ln>
                  <a:noFill/>
                </a:ln>
                <a:solidFill>
                  <a:srgbClr val="000000"/>
                </a:solidFill>
                <a:effectLst/>
                <a:latin typeface="Arial" pitchFamily="34" charset="0"/>
                <a:cs typeface="Arial" pitchFamily="34" charset="0"/>
              </a:rPr>
            </a:br>
            <a:r>
              <a:rPr kumimoji="0" lang="en-US" sz="1400" b="1" i="0" u="none" strike="noStrike" cap="none" normalizeH="0" baseline="0" smtClean="0">
                <a:ln>
                  <a:noFill/>
                </a:ln>
                <a:solidFill>
                  <a:srgbClr val="000000"/>
                </a:solidFill>
                <a:effectLst/>
                <a:latin typeface="Arial" pitchFamily="34" charset="0"/>
                <a:cs typeface="Arial" pitchFamily="34" charset="0"/>
              </a:rPr>
              <a:t>(ASRC)</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 name="Text Box 43"/>
          <p:cNvSpPr txBox="1">
            <a:spLocks noChangeArrowheads="1"/>
          </p:cNvSpPr>
          <p:nvPr/>
        </p:nvSpPr>
        <p:spPr bwMode="auto">
          <a:xfrm>
            <a:off x="5522913" y="14885988"/>
            <a:ext cx="3771900" cy="342900"/>
          </a:xfrm>
          <a:prstGeom prst="rect">
            <a:avLst/>
          </a:prstGeom>
          <a:solidFill>
            <a:srgbClr val="FFFFFF"/>
          </a:solidFill>
          <a:ln w="9525" algn="in">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Arial" pitchFamily="34" charset="0"/>
                <a:cs typeface="Arial" pitchFamily="34" charset="0"/>
              </a:rPr>
              <a:t>Map of UAlbany and ASRC</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4140" name="Picture 44" descr="Niagara Fall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99175" y="18729325"/>
            <a:ext cx="2286000" cy="1463675"/>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4141" name="Picture 45" descr="Gore Mt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85575" y="18729325"/>
            <a:ext cx="1943100" cy="1457325"/>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4142" name="Picture 46" descr="Empire-State%20Plaza%20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42375" y="18729325"/>
            <a:ext cx="2286000" cy="1428750"/>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4143" name="Picture 47" descr="adirondack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84277" y="18729325"/>
            <a:ext cx="2143125" cy="1460500"/>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31" name="WordArt 48"/>
          <p:cNvSpPr>
            <a:spLocks noChangeArrowheads="1" noChangeShapeType="1" noTextEdit="1"/>
          </p:cNvSpPr>
          <p:nvPr/>
        </p:nvSpPr>
        <p:spPr bwMode="auto">
          <a:xfrm>
            <a:off x="838200" y="609600"/>
            <a:ext cx="13106400" cy="993775"/>
          </a:xfrm>
          <a:prstGeom prst="rect">
            <a:avLst/>
          </a:prstGeom>
        </p:spPr>
        <p:txBody>
          <a:bodyPr wrap="none" fromWordArt="1">
            <a:prstTxWarp prst="textPlain">
              <a:avLst>
                <a:gd name="adj" fmla="val 50000"/>
              </a:avLst>
            </a:prstTxWarp>
          </a:bodyPr>
          <a:lstStyle/>
          <a:p>
            <a:pPr algn="ctr" rtl="0">
              <a:buNone/>
            </a:pPr>
            <a:r>
              <a:rPr lang="en-US" sz="3600" kern="10" spc="0" dirty="0" smtClean="0">
                <a:ln w="6350" algn="ctr">
                  <a:solidFill>
                    <a:srgbClr val="FFCC00"/>
                  </a:solidFill>
                  <a:round/>
                  <a:headEnd/>
                  <a:tailEnd/>
                </a:ln>
                <a:solidFill>
                  <a:srgbClr val="660066"/>
                </a:solidFill>
                <a:effectLst>
                  <a:outerShdw dist="45791" dir="2021404" algn="ctr" rotWithShape="0">
                    <a:srgbClr val="B2B2B2">
                      <a:alpha val="80000"/>
                    </a:srgbClr>
                  </a:outerShdw>
                </a:effectLst>
                <a:latin typeface="Palatino"/>
                <a:cs typeface="Palatino"/>
              </a:rPr>
              <a:t>UNIVERSITY AT ALBANY</a:t>
            </a:r>
            <a:endParaRPr lang="en-US" sz="3600" kern="10" spc="0" dirty="0">
              <a:ln w="6350" algn="ctr">
                <a:solidFill>
                  <a:srgbClr val="FFCC00"/>
                </a:solidFill>
                <a:round/>
                <a:headEnd/>
                <a:tailEnd/>
              </a:ln>
              <a:solidFill>
                <a:srgbClr val="660066"/>
              </a:solidFill>
              <a:effectLst>
                <a:outerShdw dist="45791" dir="2021404" algn="ctr" rotWithShape="0">
                  <a:srgbClr val="B2B2B2">
                    <a:alpha val="80000"/>
                  </a:srgbClr>
                </a:outerShdw>
              </a:effectLst>
              <a:latin typeface="Palatino"/>
              <a:cs typeface="Palatino"/>
            </a:endParaRPr>
          </a:p>
        </p:txBody>
      </p:sp>
      <p:pic>
        <p:nvPicPr>
          <p:cNvPr id="4145" name="Picture 49" descr="cestmasrc_small"/>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84275" y="11780839"/>
            <a:ext cx="3771900" cy="2466975"/>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4096" name="Line 50"/>
          <p:cNvSpPr>
            <a:spLocks noChangeShapeType="1"/>
          </p:cNvSpPr>
          <p:nvPr/>
        </p:nvSpPr>
        <p:spPr bwMode="auto">
          <a:xfrm flipV="1">
            <a:off x="3048000" y="13296900"/>
            <a:ext cx="4000500" cy="600075"/>
          </a:xfrm>
          <a:prstGeom prst="line">
            <a:avLst/>
          </a:prstGeom>
          <a:noFill/>
          <a:ln w="2857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pic>
        <p:nvPicPr>
          <p:cNvPr id="4147" name="Picture 51" descr="podiumpanorama"/>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5677" y="4489450"/>
            <a:ext cx="4772025" cy="1908175"/>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4148" name="Picture 52" descr="finder_map_small[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356975" y="4489450"/>
            <a:ext cx="2400300" cy="1882775"/>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4097" name="Text Box 53"/>
          <p:cNvSpPr txBox="1">
            <a:spLocks noChangeArrowheads="1"/>
          </p:cNvSpPr>
          <p:nvPr/>
        </p:nvSpPr>
        <p:spPr bwMode="auto">
          <a:xfrm>
            <a:off x="5870575" y="4460875"/>
            <a:ext cx="5372100" cy="1885950"/>
          </a:xfrm>
          <a:prstGeom prst="rect">
            <a:avLst/>
          </a:prstGeom>
          <a:solidFill>
            <a:srgbClr val="660066"/>
          </a:solidFill>
          <a:ln w="9525" algn="in">
            <a:no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800"/>
              </a:spcAft>
              <a:buClrTx/>
              <a:buSzTx/>
              <a:buFontTx/>
              <a:buNone/>
              <a:tabLst/>
            </a:pPr>
            <a:r>
              <a:rPr kumimoji="0" lang="en-US" sz="1600" b="1" i="0" u="none" strike="noStrike" cap="none" normalizeH="0" baseline="0" dirty="0" smtClean="0">
                <a:ln>
                  <a:noFill/>
                </a:ln>
                <a:solidFill>
                  <a:srgbClr val="FFFFFF"/>
                </a:solidFill>
                <a:effectLst/>
                <a:latin typeface="Arial" pitchFamily="34" charset="0"/>
                <a:cs typeface="Arial" pitchFamily="34" charset="0"/>
              </a:rPr>
              <a:t>The University at Albany is an internationally </a:t>
            </a:r>
            <a:br>
              <a:rPr kumimoji="0" lang="en-US" sz="1600" b="1" i="0" u="none" strike="noStrike" cap="none" normalizeH="0" baseline="0" dirty="0" smtClean="0">
                <a:ln>
                  <a:noFill/>
                </a:ln>
                <a:solidFill>
                  <a:srgbClr val="FFFFFF"/>
                </a:solidFill>
                <a:effectLst/>
                <a:latin typeface="Arial" pitchFamily="34" charset="0"/>
                <a:cs typeface="Arial" pitchFamily="34" charset="0"/>
              </a:rPr>
            </a:br>
            <a:r>
              <a:rPr kumimoji="0" lang="en-US" sz="1600" b="1" i="0" u="none" strike="noStrike" cap="none" normalizeH="0" baseline="0" dirty="0" smtClean="0">
                <a:ln>
                  <a:noFill/>
                </a:ln>
                <a:solidFill>
                  <a:srgbClr val="FFFFFF"/>
                </a:solidFill>
                <a:effectLst/>
                <a:latin typeface="Arial" pitchFamily="34" charset="0"/>
                <a:cs typeface="Arial" pitchFamily="34" charset="0"/>
              </a:rPr>
              <a:t>recognized public research institution located in the state capital of New York.</a:t>
            </a:r>
            <a:r>
              <a:rPr kumimoji="0" lang="en-US" sz="1600" b="0" i="0" u="none" strike="noStrike" cap="none" normalizeH="0" baseline="0" dirty="0" smtClean="0">
                <a:ln>
                  <a:noFill/>
                </a:ln>
                <a:solidFill>
                  <a:srgbClr val="FFFFFF"/>
                </a:solidFill>
                <a:effectLst/>
                <a:latin typeface="Arial" pitchFamily="34" charset="0"/>
                <a:cs typeface="Arial" pitchFamily="34" charset="0"/>
              </a:rPr>
              <a:t> </a:t>
            </a:r>
            <a:endParaRPr lang="en-US" sz="1600" dirty="0" smtClean="0">
              <a:solidFill>
                <a:srgbClr val="FFFFFF"/>
              </a:solidFill>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ts val="200"/>
              </a:spcAft>
              <a:buClrTx/>
              <a:buSzTx/>
              <a:buFontTx/>
              <a:buNone/>
              <a:tabLst/>
            </a:pPr>
            <a:r>
              <a:rPr kumimoji="0" lang="en-US" sz="1600" b="0" i="0" u="none" strike="noStrike" cap="none" normalizeH="0" baseline="0" dirty="0" smtClean="0">
                <a:ln>
                  <a:noFill/>
                </a:ln>
                <a:solidFill>
                  <a:srgbClr val="FFFFFF"/>
                </a:solidFill>
                <a:effectLst/>
                <a:latin typeface="Arial" pitchFamily="34" charset="0"/>
                <a:cs typeface="Arial" pitchFamily="34" charset="0"/>
              </a:rPr>
              <a:t/>
            </a:r>
            <a:br>
              <a:rPr kumimoji="0" lang="en-US" sz="1600" b="0" i="0" u="none" strike="noStrike" cap="none" normalizeH="0" baseline="0" dirty="0" smtClean="0">
                <a:ln>
                  <a:noFill/>
                </a:ln>
                <a:solidFill>
                  <a:srgbClr val="FFFFFF"/>
                </a:solidFill>
                <a:effectLst/>
                <a:latin typeface="Arial" pitchFamily="34" charset="0"/>
                <a:cs typeface="Arial" pitchFamily="34" charset="0"/>
              </a:rPr>
            </a:br>
            <a:r>
              <a:rPr kumimoji="0" lang="en-US" sz="1600" b="0" i="0" u="none" strike="noStrike" cap="none" normalizeH="0" baseline="0" dirty="0" smtClean="0">
                <a:ln>
                  <a:noFill/>
                </a:ln>
                <a:solidFill>
                  <a:srgbClr val="FFFFFF"/>
                </a:solidFill>
                <a:effectLst/>
                <a:latin typeface="Arial" pitchFamily="34" charset="0"/>
                <a:cs typeface="Arial" pitchFamily="34" charset="0"/>
              </a:rPr>
              <a:t>Established in 1844 and designated a university in 1962, UAlbany puts the world within reach for nearly 18,000 </a:t>
            </a:r>
            <a:br>
              <a:rPr kumimoji="0" lang="en-US" sz="1600" b="0" i="0" u="none" strike="noStrike" cap="none" normalizeH="0" baseline="0" dirty="0" smtClean="0">
                <a:ln>
                  <a:noFill/>
                </a:ln>
                <a:solidFill>
                  <a:srgbClr val="FFFFFF"/>
                </a:solidFill>
                <a:effectLst/>
                <a:latin typeface="Arial" pitchFamily="34" charset="0"/>
                <a:cs typeface="Arial" pitchFamily="34" charset="0"/>
              </a:rPr>
            </a:br>
            <a:r>
              <a:rPr kumimoji="0" lang="en-US" sz="1600" b="0" i="0" u="none" strike="noStrike" cap="none" normalizeH="0" baseline="0" dirty="0" smtClean="0">
                <a:ln>
                  <a:noFill/>
                </a:ln>
                <a:solidFill>
                  <a:srgbClr val="FFFFFF"/>
                </a:solidFill>
                <a:effectLst/>
                <a:latin typeface="Arial" pitchFamily="34" charset="0"/>
                <a:cs typeface="Arial" pitchFamily="34" charset="0"/>
              </a:rPr>
              <a:t>students at the </a:t>
            </a:r>
            <a:r>
              <a:rPr kumimoji="0" lang="en-US" sz="1600" b="0" i="0" u="sng" strike="noStrike" cap="none" normalizeH="0" baseline="0" dirty="0" smtClean="0">
                <a:ln>
                  <a:noFill/>
                </a:ln>
                <a:solidFill>
                  <a:srgbClr val="FFFFFF"/>
                </a:solidFill>
                <a:effectLst/>
                <a:latin typeface="Arial" pitchFamily="34" charset="0"/>
                <a:cs typeface="Arial" pitchFamily="34" charset="0"/>
              </a:rPr>
              <a:t>graduate</a:t>
            </a:r>
            <a:r>
              <a:rPr kumimoji="0" lang="en-US" sz="1600" b="0" i="0" u="none" strike="noStrike" cap="none" normalizeH="0" baseline="0" dirty="0" smtClean="0">
                <a:ln>
                  <a:noFill/>
                </a:ln>
                <a:solidFill>
                  <a:srgbClr val="FFFFFF"/>
                </a:solidFill>
                <a:effectLst/>
                <a:latin typeface="Arial" pitchFamily="34" charset="0"/>
                <a:cs typeface="Arial" pitchFamily="34" charset="0"/>
              </a:rPr>
              <a:t> and </a:t>
            </a:r>
            <a:r>
              <a:rPr kumimoji="0" lang="en-US" sz="1600" b="0" i="0" u="sng" strike="noStrike" cap="none" normalizeH="0" baseline="0" dirty="0" smtClean="0">
                <a:ln>
                  <a:noFill/>
                </a:ln>
                <a:solidFill>
                  <a:srgbClr val="FFFFFF"/>
                </a:solidFill>
                <a:effectLst/>
                <a:latin typeface="Arial" pitchFamily="34" charset="0"/>
                <a:cs typeface="Arial" pitchFamily="34" charset="0"/>
              </a:rPr>
              <a:t>undergraduate</a:t>
            </a:r>
            <a:r>
              <a:rPr kumimoji="0" lang="en-US" sz="1600" b="0" i="0" u="none" strike="noStrike" cap="none" normalizeH="0" baseline="0" dirty="0" smtClean="0">
                <a:ln>
                  <a:noFill/>
                </a:ln>
                <a:solidFill>
                  <a:srgbClr val="FFFFFF"/>
                </a:solidFill>
                <a:effectLst/>
                <a:latin typeface="Arial" pitchFamily="34" charset="0"/>
                <a:cs typeface="Arial" pitchFamily="34" charset="0"/>
              </a:rPr>
              <a:t> levels.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3" name="WordArt 33"/>
          <p:cNvSpPr>
            <a:spLocks noChangeArrowheads="1" noChangeShapeType="1" noTextEdit="1"/>
          </p:cNvSpPr>
          <p:nvPr/>
        </p:nvSpPr>
        <p:spPr bwMode="auto">
          <a:xfrm>
            <a:off x="2895600" y="1752600"/>
            <a:ext cx="9144000" cy="711199"/>
          </a:xfrm>
          <a:prstGeom prst="rect">
            <a:avLst/>
          </a:prstGeom>
        </p:spPr>
        <p:txBody>
          <a:bodyPr wrap="none" fromWordArt="1">
            <a:prstTxWarp prst="textPlain">
              <a:avLst>
                <a:gd name="adj" fmla="val 50000"/>
              </a:avLst>
            </a:prstTxWarp>
          </a:bodyPr>
          <a:lstStyle/>
          <a:p>
            <a:pPr algn="ctr" rtl="0">
              <a:buNone/>
            </a:pPr>
            <a:r>
              <a:rPr lang="en-US" sz="3600" kern="10" spc="0" dirty="0" smtClean="0">
                <a:ln w="25400" algn="ctr">
                  <a:solidFill>
                    <a:srgbClr val="660066"/>
                  </a:solidFill>
                  <a:round/>
                  <a:headEnd/>
                  <a:tailEnd/>
                </a:ln>
                <a:solidFill>
                  <a:srgbClr val="FFCC00"/>
                </a:solidFill>
                <a:effectLst>
                  <a:outerShdw dist="45791" dir="2021404" algn="ctr" rotWithShape="0">
                    <a:srgbClr val="B2B2B2">
                      <a:alpha val="80000"/>
                    </a:srgbClr>
                  </a:outerShdw>
                </a:effectLst>
                <a:latin typeface="Palatino"/>
                <a:cs typeface="Palatino"/>
              </a:rPr>
              <a:t>State University of New York (SUNY)</a:t>
            </a:r>
            <a:endParaRPr lang="en-US" sz="3600" kern="10" spc="0" dirty="0">
              <a:ln w="25400" algn="ctr">
                <a:solidFill>
                  <a:srgbClr val="660066"/>
                </a:solidFill>
                <a:round/>
                <a:headEnd/>
                <a:tailEnd/>
              </a:ln>
              <a:solidFill>
                <a:srgbClr val="FFCC00"/>
              </a:solidFill>
              <a:effectLst>
                <a:outerShdw dist="45791" dir="2021404" algn="ctr" rotWithShape="0">
                  <a:srgbClr val="B2B2B2">
                    <a:alpha val="80000"/>
                  </a:srgbClr>
                </a:outerShdw>
              </a:effectLst>
              <a:latin typeface="Palatino"/>
              <a:cs typeface="Palatino"/>
            </a:endParaRPr>
          </a:p>
        </p:txBody>
      </p:sp>
      <p:sp>
        <p:nvSpPr>
          <p:cNvPr id="34" name="TextBox 33"/>
          <p:cNvSpPr txBox="1"/>
          <p:nvPr/>
        </p:nvSpPr>
        <p:spPr>
          <a:xfrm>
            <a:off x="1371600" y="15392400"/>
            <a:ext cx="13182600" cy="338554"/>
          </a:xfrm>
          <a:prstGeom prst="rect">
            <a:avLst/>
          </a:prstGeom>
          <a:noFill/>
        </p:spPr>
        <p:txBody>
          <a:bodyPr wrap="square" rtlCol="0">
            <a:spAutoFit/>
          </a:bodyPr>
          <a:lstStyle/>
          <a:p>
            <a:r>
              <a:rPr lang="en-US" sz="1600" b="1" dirty="0" smtClean="0">
                <a:solidFill>
                  <a:srgbClr val="FFFFFF"/>
                </a:solidFill>
                <a:latin typeface="Palatino"/>
                <a:cs typeface="Palatino"/>
              </a:rPr>
              <a:t>Architect renderings of our  new state-of-the-art building, ETEC, housed by DAES, ASRC, th</a:t>
            </a:r>
            <a:r>
              <a:rPr lang="en-US" sz="1600" b="1" dirty="0" smtClean="0">
                <a:solidFill>
                  <a:srgbClr val="FFFFFF"/>
                </a:solidFill>
                <a:latin typeface="Palatino"/>
                <a:cs typeface="Palatino"/>
              </a:rPr>
              <a:t>e NWS, and private partnerships</a:t>
            </a:r>
            <a:endParaRPr lang="en-US" sz="1600" b="1" dirty="0">
              <a:solidFill>
                <a:srgbClr val="FFFFFF"/>
              </a:solidFill>
              <a:latin typeface="Palatino"/>
              <a:cs typeface="Palatino"/>
            </a:endParaRPr>
          </a:p>
        </p:txBody>
      </p:sp>
    </p:spTree>
    <p:extLst>
      <p:ext uri="{BB962C8B-B14F-4D97-AF65-F5344CB8AC3E}">
        <p14:creationId xmlns:p14="http://schemas.microsoft.com/office/powerpoint/2010/main" val="101077984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5157</TotalTime>
  <Words>855</Words>
  <Application>Microsoft Macintosh PowerPoint</Application>
  <PresentationFormat>Custom</PresentationFormat>
  <Paragraphs>143</Paragraphs>
  <Slides>4</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vt:i4>
      </vt:variant>
    </vt:vector>
  </HeadingPairs>
  <TitlesOfParts>
    <vt:vector size="6" baseType="lpstr">
      <vt:lpstr>Office Theme</vt:lpstr>
      <vt:lpstr>Slide</vt:lpstr>
      <vt:lpstr>PowerPoint Presentation</vt:lpstr>
      <vt:lpstr>PowerPoint Presentation</vt:lpstr>
      <vt:lpstr>PowerPoint Presentation</vt:lpstr>
      <vt:lpstr>PowerPoint Presentation</vt:lpstr>
    </vt:vector>
  </TitlesOfParts>
  <Company>University at Albany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Ross A. Lazear</dc:creator>
  <cp:lastModifiedBy>Ross Lazear</cp:lastModifiedBy>
  <cp:revision>24</cp:revision>
  <dcterms:created xsi:type="dcterms:W3CDTF">2012-12-13T15:34:35Z</dcterms:created>
  <dcterms:modified xsi:type="dcterms:W3CDTF">2014-12-15T22:45:40Z</dcterms:modified>
</cp:coreProperties>
</file>