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4630400" cy="25603200"/>
  <p:notesSz cx="6858000" cy="9144000"/>
  <p:defaultTextStyle>
    <a:defPPr>
      <a:defRPr lang="en-US"/>
    </a:defPPr>
    <a:lvl1pPr marL="0" algn="l" defTabSz="2298984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1pPr>
    <a:lvl2pPr marL="1149492" algn="l" defTabSz="2298984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2pPr>
    <a:lvl3pPr marL="2298984" algn="l" defTabSz="2298984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3pPr>
    <a:lvl4pPr marL="3448477" algn="l" defTabSz="2298984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4pPr>
    <a:lvl5pPr marL="4597969" algn="l" defTabSz="2298984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5pPr>
    <a:lvl6pPr marL="5747461" algn="l" defTabSz="2298984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6pPr>
    <a:lvl7pPr marL="6896953" algn="l" defTabSz="2298984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7pPr>
    <a:lvl8pPr marL="8046446" algn="l" defTabSz="2298984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8pPr>
    <a:lvl9pPr marL="9195938" algn="l" defTabSz="2298984" rtl="0" eaLnBrk="1" latinLnBrk="0" hangingPunct="1">
      <a:defRPr sz="4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5410"/>
    <a:srgbClr val="4A0E8B"/>
    <a:srgbClr val="BD7304"/>
    <a:srgbClr val="AD6C17"/>
    <a:srgbClr val="5A0B7E"/>
    <a:srgbClr val="790101"/>
    <a:srgbClr val="331057"/>
    <a:srgbClr val="005801"/>
    <a:srgbClr val="803C0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9213" autoAdjust="0"/>
    <p:restoredTop sz="99661" autoAdjust="0"/>
  </p:normalViewPr>
  <p:slideViewPr>
    <p:cSldViewPr>
      <p:cViewPr>
        <p:scale>
          <a:sx n="50" d="100"/>
          <a:sy n="50" d="100"/>
        </p:scale>
        <p:origin x="-5904" y="-168"/>
      </p:cViewPr>
      <p:guideLst>
        <p:guide orient="horz" pos="8064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953589"/>
            <a:ext cx="12435840" cy="548809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14508480"/>
            <a:ext cx="10241280" cy="65430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149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298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44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59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747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896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046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195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A3A84-C668-4FB0-975B-653C83E16A1B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1156-BFD3-4B55-9BCD-4F773D771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60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A3A84-C668-4FB0-975B-653C83E16A1B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1156-BFD3-4B55-9BCD-4F773D771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1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1025317"/>
            <a:ext cx="3291840" cy="2184569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1025317"/>
            <a:ext cx="9631680" cy="218456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A3A84-C668-4FB0-975B-653C83E16A1B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1156-BFD3-4B55-9BCD-4F773D771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A3A84-C668-4FB0-975B-653C83E16A1B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1156-BFD3-4B55-9BCD-4F773D771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16452429"/>
            <a:ext cx="12435840" cy="5085080"/>
          </a:xfrm>
        </p:spPr>
        <p:txBody>
          <a:bodyPr anchor="t"/>
          <a:lstStyle>
            <a:lvl1pPr algn="l">
              <a:defRPr sz="10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10851731"/>
            <a:ext cx="12435840" cy="5600698"/>
          </a:xfrm>
        </p:spPr>
        <p:txBody>
          <a:bodyPr anchor="b"/>
          <a:lstStyle>
            <a:lvl1pPr marL="0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1pPr>
            <a:lvl2pPr marL="1149492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2pPr>
            <a:lvl3pPr marL="229898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3pPr>
            <a:lvl4pPr marL="3448477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4pPr>
            <a:lvl5pPr marL="4597969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5pPr>
            <a:lvl6pPr marL="5747461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6pPr>
            <a:lvl7pPr marL="6896953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7pPr>
            <a:lvl8pPr marL="8046446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8pPr>
            <a:lvl9pPr marL="9195938" indent="0">
              <a:buNone/>
              <a:defRPr sz="3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A3A84-C668-4FB0-975B-653C83E16A1B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1156-BFD3-4B55-9BCD-4F773D771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08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5974083"/>
            <a:ext cx="6461760" cy="16896929"/>
          </a:xfrm>
        </p:spPr>
        <p:txBody>
          <a:bodyPr/>
          <a:lstStyle>
            <a:lvl1pPr>
              <a:defRPr sz="7000"/>
            </a:lvl1pPr>
            <a:lvl2pPr>
              <a:defRPr sz="6000"/>
            </a:lvl2pPr>
            <a:lvl3pPr>
              <a:defRPr sz="50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5974083"/>
            <a:ext cx="6461760" cy="16896929"/>
          </a:xfrm>
        </p:spPr>
        <p:txBody>
          <a:bodyPr/>
          <a:lstStyle>
            <a:lvl1pPr>
              <a:defRPr sz="7000"/>
            </a:lvl1pPr>
            <a:lvl2pPr>
              <a:defRPr sz="6000"/>
            </a:lvl2pPr>
            <a:lvl3pPr>
              <a:defRPr sz="50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A3A84-C668-4FB0-975B-653C83E16A1B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1156-BFD3-4B55-9BCD-4F773D771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7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2" y="5731089"/>
            <a:ext cx="6464301" cy="2388445"/>
          </a:xfrm>
        </p:spPr>
        <p:txBody>
          <a:bodyPr anchor="b"/>
          <a:lstStyle>
            <a:lvl1pPr marL="0" indent="0">
              <a:buNone/>
              <a:defRPr sz="6000" b="1"/>
            </a:lvl1pPr>
            <a:lvl2pPr marL="1149492" indent="0">
              <a:buNone/>
              <a:defRPr sz="5000" b="1"/>
            </a:lvl2pPr>
            <a:lvl3pPr marL="2298984" indent="0">
              <a:buNone/>
              <a:defRPr sz="4500" b="1"/>
            </a:lvl3pPr>
            <a:lvl4pPr marL="3448477" indent="0">
              <a:buNone/>
              <a:defRPr sz="4000" b="1"/>
            </a:lvl4pPr>
            <a:lvl5pPr marL="4597969" indent="0">
              <a:buNone/>
              <a:defRPr sz="4000" b="1"/>
            </a:lvl5pPr>
            <a:lvl6pPr marL="5747461" indent="0">
              <a:buNone/>
              <a:defRPr sz="4000" b="1"/>
            </a:lvl6pPr>
            <a:lvl7pPr marL="6896953" indent="0">
              <a:buNone/>
              <a:defRPr sz="4000" b="1"/>
            </a:lvl7pPr>
            <a:lvl8pPr marL="8046446" indent="0">
              <a:buNone/>
              <a:defRPr sz="4000" b="1"/>
            </a:lvl8pPr>
            <a:lvl9pPr marL="9195938" indent="0">
              <a:buNone/>
              <a:defRPr sz="4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2" y="8119534"/>
            <a:ext cx="6464301" cy="14751475"/>
          </a:xfrm>
        </p:spPr>
        <p:txBody>
          <a:bodyPr/>
          <a:lstStyle>
            <a:lvl1pPr>
              <a:defRPr sz="6000"/>
            </a:lvl1pPr>
            <a:lvl2pPr>
              <a:defRPr sz="50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5731089"/>
            <a:ext cx="6466840" cy="2388445"/>
          </a:xfrm>
        </p:spPr>
        <p:txBody>
          <a:bodyPr anchor="b"/>
          <a:lstStyle>
            <a:lvl1pPr marL="0" indent="0">
              <a:buNone/>
              <a:defRPr sz="6000" b="1"/>
            </a:lvl1pPr>
            <a:lvl2pPr marL="1149492" indent="0">
              <a:buNone/>
              <a:defRPr sz="5000" b="1"/>
            </a:lvl2pPr>
            <a:lvl3pPr marL="2298984" indent="0">
              <a:buNone/>
              <a:defRPr sz="4500" b="1"/>
            </a:lvl3pPr>
            <a:lvl4pPr marL="3448477" indent="0">
              <a:buNone/>
              <a:defRPr sz="4000" b="1"/>
            </a:lvl4pPr>
            <a:lvl5pPr marL="4597969" indent="0">
              <a:buNone/>
              <a:defRPr sz="4000" b="1"/>
            </a:lvl5pPr>
            <a:lvl6pPr marL="5747461" indent="0">
              <a:buNone/>
              <a:defRPr sz="4000" b="1"/>
            </a:lvl6pPr>
            <a:lvl7pPr marL="6896953" indent="0">
              <a:buNone/>
              <a:defRPr sz="4000" b="1"/>
            </a:lvl7pPr>
            <a:lvl8pPr marL="8046446" indent="0">
              <a:buNone/>
              <a:defRPr sz="4000" b="1"/>
            </a:lvl8pPr>
            <a:lvl9pPr marL="9195938" indent="0">
              <a:buNone/>
              <a:defRPr sz="4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8119534"/>
            <a:ext cx="6466840" cy="14751475"/>
          </a:xfrm>
        </p:spPr>
        <p:txBody>
          <a:bodyPr/>
          <a:lstStyle>
            <a:lvl1pPr>
              <a:defRPr sz="6000"/>
            </a:lvl1pPr>
            <a:lvl2pPr>
              <a:defRPr sz="50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A3A84-C668-4FB0-975B-653C83E16A1B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1156-BFD3-4B55-9BCD-4F773D771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3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A3A84-C668-4FB0-975B-653C83E16A1B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1156-BFD3-4B55-9BCD-4F773D771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4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A3A84-C668-4FB0-975B-653C83E16A1B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1156-BFD3-4B55-9BCD-4F773D771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77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3" y="1019387"/>
            <a:ext cx="4813301" cy="4338320"/>
          </a:xfrm>
        </p:spPr>
        <p:txBody>
          <a:bodyPr anchor="b"/>
          <a:lstStyle>
            <a:lvl1pPr algn="l">
              <a:defRPr sz="5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1019389"/>
            <a:ext cx="8178800" cy="21851622"/>
          </a:xfrm>
        </p:spPr>
        <p:txBody>
          <a:bodyPr/>
          <a:lstStyle>
            <a:lvl1pPr>
              <a:defRPr sz="8000"/>
            </a:lvl1pPr>
            <a:lvl2pPr>
              <a:defRPr sz="7000"/>
            </a:lvl2pPr>
            <a:lvl3pPr>
              <a:defRPr sz="6000"/>
            </a:lvl3pPr>
            <a:lvl4pPr>
              <a:defRPr sz="5000"/>
            </a:lvl4pPr>
            <a:lvl5pPr>
              <a:defRPr sz="5000"/>
            </a:lvl5pPr>
            <a:lvl6pPr>
              <a:defRPr sz="5000"/>
            </a:lvl6pPr>
            <a:lvl7pPr>
              <a:defRPr sz="5000"/>
            </a:lvl7pPr>
            <a:lvl8pPr>
              <a:defRPr sz="5000"/>
            </a:lvl8pPr>
            <a:lvl9pPr>
              <a:defRPr sz="5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3" y="5357709"/>
            <a:ext cx="4813301" cy="17513302"/>
          </a:xfrm>
        </p:spPr>
        <p:txBody>
          <a:bodyPr/>
          <a:lstStyle>
            <a:lvl1pPr marL="0" indent="0">
              <a:buNone/>
              <a:defRPr sz="3500"/>
            </a:lvl1pPr>
            <a:lvl2pPr marL="1149492" indent="0">
              <a:buNone/>
              <a:defRPr sz="3000"/>
            </a:lvl2pPr>
            <a:lvl3pPr marL="2298984" indent="0">
              <a:buNone/>
              <a:defRPr sz="2500"/>
            </a:lvl3pPr>
            <a:lvl4pPr marL="3448477" indent="0">
              <a:buNone/>
              <a:defRPr sz="2300"/>
            </a:lvl4pPr>
            <a:lvl5pPr marL="4597969" indent="0">
              <a:buNone/>
              <a:defRPr sz="2300"/>
            </a:lvl5pPr>
            <a:lvl6pPr marL="5747461" indent="0">
              <a:buNone/>
              <a:defRPr sz="2300"/>
            </a:lvl6pPr>
            <a:lvl7pPr marL="6896953" indent="0">
              <a:buNone/>
              <a:defRPr sz="2300"/>
            </a:lvl7pPr>
            <a:lvl8pPr marL="8046446" indent="0">
              <a:buNone/>
              <a:defRPr sz="2300"/>
            </a:lvl8pPr>
            <a:lvl9pPr marL="9195938" indent="0">
              <a:buNone/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A3A84-C668-4FB0-975B-653C83E16A1B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1156-BFD3-4B55-9BCD-4F773D771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73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17922240"/>
            <a:ext cx="8778240" cy="2115822"/>
          </a:xfrm>
        </p:spPr>
        <p:txBody>
          <a:bodyPr anchor="b"/>
          <a:lstStyle>
            <a:lvl1pPr algn="l">
              <a:defRPr sz="5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2287693"/>
            <a:ext cx="8778240" cy="15361920"/>
          </a:xfrm>
        </p:spPr>
        <p:txBody>
          <a:bodyPr/>
          <a:lstStyle>
            <a:lvl1pPr marL="0" indent="0">
              <a:buNone/>
              <a:defRPr sz="8000"/>
            </a:lvl1pPr>
            <a:lvl2pPr marL="1149492" indent="0">
              <a:buNone/>
              <a:defRPr sz="7000"/>
            </a:lvl2pPr>
            <a:lvl3pPr marL="2298984" indent="0">
              <a:buNone/>
              <a:defRPr sz="6000"/>
            </a:lvl3pPr>
            <a:lvl4pPr marL="3448477" indent="0">
              <a:buNone/>
              <a:defRPr sz="5000"/>
            </a:lvl4pPr>
            <a:lvl5pPr marL="4597969" indent="0">
              <a:buNone/>
              <a:defRPr sz="5000"/>
            </a:lvl5pPr>
            <a:lvl6pPr marL="5747461" indent="0">
              <a:buNone/>
              <a:defRPr sz="5000"/>
            </a:lvl6pPr>
            <a:lvl7pPr marL="6896953" indent="0">
              <a:buNone/>
              <a:defRPr sz="5000"/>
            </a:lvl7pPr>
            <a:lvl8pPr marL="8046446" indent="0">
              <a:buNone/>
              <a:defRPr sz="5000"/>
            </a:lvl8pPr>
            <a:lvl9pPr marL="9195938" indent="0">
              <a:buNone/>
              <a:defRPr sz="5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20038062"/>
            <a:ext cx="8778240" cy="3004818"/>
          </a:xfrm>
        </p:spPr>
        <p:txBody>
          <a:bodyPr/>
          <a:lstStyle>
            <a:lvl1pPr marL="0" indent="0">
              <a:buNone/>
              <a:defRPr sz="3500"/>
            </a:lvl1pPr>
            <a:lvl2pPr marL="1149492" indent="0">
              <a:buNone/>
              <a:defRPr sz="3000"/>
            </a:lvl2pPr>
            <a:lvl3pPr marL="2298984" indent="0">
              <a:buNone/>
              <a:defRPr sz="2500"/>
            </a:lvl3pPr>
            <a:lvl4pPr marL="3448477" indent="0">
              <a:buNone/>
              <a:defRPr sz="2300"/>
            </a:lvl4pPr>
            <a:lvl5pPr marL="4597969" indent="0">
              <a:buNone/>
              <a:defRPr sz="2300"/>
            </a:lvl5pPr>
            <a:lvl6pPr marL="5747461" indent="0">
              <a:buNone/>
              <a:defRPr sz="2300"/>
            </a:lvl6pPr>
            <a:lvl7pPr marL="6896953" indent="0">
              <a:buNone/>
              <a:defRPr sz="2300"/>
            </a:lvl7pPr>
            <a:lvl8pPr marL="8046446" indent="0">
              <a:buNone/>
              <a:defRPr sz="2300"/>
            </a:lvl8pPr>
            <a:lvl9pPr marL="9195938" indent="0">
              <a:buNone/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A3A84-C668-4FB0-975B-653C83E16A1B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1156-BFD3-4B55-9BCD-4F773D771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3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1025315"/>
            <a:ext cx="13167360" cy="4267200"/>
          </a:xfrm>
          <a:prstGeom prst="rect">
            <a:avLst/>
          </a:prstGeom>
        </p:spPr>
        <p:txBody>
          <a:bodyPr vert="horz" lIns="229898" tIns="114949" rIns="229898" bIns="11494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5974083"/>
            <a:ext cx="13167360" cy="16896929"/>
          </a:xfrm>
          <a:prstGeom prst="rect">
            <a:avLst/>
          </a:prstGeom>
        </p:spPr>
        <p:txBody>
          <a:bodyPr vert="horz" lIns="229898" tIns="114949" rIns="229898" bIns="114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23730375"/>
            <a:ext cx="3413760" cy="1363133"/>
          </a:xfrm>
          <a:prstGeom prst="rect">
            <a:avLst/>
          </a:prstGeom>
        </p:spPr>
        <p:txBody>
          <a:bodyPr vert="horz" lIns="229898" tIns="114949" rIns="229898" bIns="114949" rtlCol="0" anchor="ctr"/>
          <a:lstStyle>
            <a:lvl1pPr algn="l">
              <a:defRPr sz="3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A3A84-C668-4FB0-975B-653C83E16A1B}" type="datetimeFigureOut">
              <a:rPr lang="en-US" smtClean="0"/>
              <a:pPr/>
              <a:t>12/14/15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23730375"/>
            <a:ext cx="4632960" cy="1363133"/>
          </a:xfrm>
          <a:prstGeom prst="rect">
            <a:avLst/>
          </a:prstGeom>
        </p:spPr>
        <p:txBody>
          <a:bodyPr vert="horz" lIns="229898" tIns="114949" rIns="229898" bIns="114949" rtlCol="0" anchor="ctr"/>
          <a:lstStyle>
            <a:lvl1pPr algn="ctr">
              <a:defRPr sz="3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23730375"/>
            <a:ext cx="3413760" cy="1363133"/>
          </a:xfrm>
          <a:prstGeom prst="rect">
            <a:avLst/>
          </a:prstGeom>
        </p:spPr>
        <p:txBody>
          <a:bodyPr vert="horz" lIns="229898" tIns="114949" rIns="229898" bIns="114949" rtlCol="0" anchor="ctr"/>
          <a:lstStyle>
            <a:lvl1pPr algn="r">
              <a:defRPr sz="3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51156-BFD3-4B55-9BCD-4F773D771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5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298984" rtl="0" eaLnBrk="1" latinLnBrk="0" hangingPunct="1">
        <a:spcBef>
          <a:spcPct val="0"/>
        </a:spcBef>
        <a:buNone/>
        <a:defRPr sz="1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62119" indent="-862119" algn="l" defTabSz="2298984" rtl="0" eaLnBrk="1" latinLnBrk="0" hangingPunct="1">
        <a:spcBef>
          <a:spcPct val="20000"/>
        </a:spcBef>
        <a:buFont typeface="Arial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1pPr>
      <a:lvl2pPr marL="1867925" indent="-718433" algn="l" defTabSz="2298984" rtl="0" eaLnBrk="1" latinLnBrk="0" hangingPunct="1">
        <a:spcBef>
          <a:spcPct val="20000"/>
        </a:spcBef>
        <a:buFont typeface="Arial" pitchFamily="34" charset="0"/>
        <a:buChar char="–"/>
        <a:defRPr sz="7000" kern="1200">
          <a:solidFill>
            <a:schemeClr val="tx1"/>
          </a:solidFill>
          <a:latin typeface="+mn-lt"/>
          <a:ea typeface="+mn-ea"/>
          <a:cs typeface="+mn-cs"/>
        </a:defRPr>
      </a:lvl2pPr>
      <a:lvl3pPr marL="2873731" indent="-574746" algn="l" defTabSz="2298984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023223" indent="-574746" algn="l" defTabSz="2298984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4pPr>
      <a:lvl5pPr marL="5172715" indent="-574746" algn="l" defTabSz="2298984" rtl="0" eaLnBrk="1" latinLnBrk="0" hangingPunct="1">
        <a:spcBef>
          <a:spcPct val="20000"/>
        </a:spcBef>
        <a:buFont typeface="Arial" pitchFamily="34" charset="0"/>
        <a:buChar char="»"/>
        <a:defRPr sz="5000" kern="1200">
          <a:solidFill>
            <a:schemeClr val="tx1"/>
          </a:solidFill>
          <a:latin typeface="+mn-lt"/>
          <a:ea typeface="+mn-ea"/>
          <a:cs typeface="+mn-cs"/>
        </a:defRPr>
      </a:lvl5pPr>
      <a:lvl6pPr marL="6322207" indent="-574746" algn="l" defTabSz="2298984" rtl="0" eaLnBrk="1" latinLnBrk="0" hangingPunct="1">
        <a:spcBef>
          <a:spcPct val="20000"/>
        </a:spcBef>
        <a:buFont typeface="Arial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6pPr>
      <a:lvl7pPr marL="7471700" indent="-574746" algn="l" defTabSz="2298984" rtl="0" eaLnBrk="1" latinLnBrk="0" hangingPunct="1">
        <a:spcBef>
          <a:spcPct val="20000"/>
        </a:spcBef>
        <a:buFont typeface="Arial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7pPr>
      <a:lvl8pPr marL="8621192" indent="-574746" algn="l" defTabSz="2298984" rtl="0" eaLnBrk="1" latinLnBrk="0" hangingPunct="1">
        <a:spcBef>
          <a:spcPct val="20000"/>
        </a:spcBef>
        <a:buFont typeface="Arial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8pPr>
      <a:lvl9pPr marL="9770684" indent="-574746" algn="l" defTabSz="2298984" rtl="0" eaLnBrk="1" latinLnBrk="0" hangingPunct="1">
        <a:spcBef>
          <a:spcPct val="20000"/>
        </a:spcBef>
        <a:buFont typeface="Arial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98984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149492" algn="l" defTabSz="2298984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2298984" algn="l" defTabSz="2298984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3pPr>
      <a:lvl4pPr marL="3448477" algn="l" defTabSz="2298984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597969" algn="l" defTabSz="2298984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747461" algn="l" defTabSz="2298984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896953" algn="l" defTabSz="2298984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8046446" algn="l" defTabSz="2298984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9195938" algn="l" defTabSz="2298984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14020800" cy="1714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1800" y="304800"/>
            <a:ext cx="17602200" cy="784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48200" y="5486400"/>
            <a:ext cx="24155400" cy="10287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716000"/>
            <a:ext cx="15544800" cy="117031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867400" y="22402800"/>
            <a:ext cx="8382000" cy="109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0090"/>
                </a:solidFill>
              </a:rPr>
              <a:t>The department state-of-the-art electronic map room used for 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0090"/>
                </a:solidFill>
              </a:rPr>
              <a:t>teaching and research.  It is also central to the popular map room 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0090"/>
                </a:solidFill>
              </a:rPr>
              <a:t>discussion sessions, which occur at least twice per week.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8600" y="23774400"/>
            <a:ext cx="525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Lance F. </a:t>
            </a:r>
            <a:r>
              <a:rPr lang="en-US" sz="2400" dirty="0" err="1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Bosart</a:t>
            </a:r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, Distinguished Professor</a:t>
            </a:r>
          </a:p>
          <a:p>
            <a:pPr algn="ctr"/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Kristen L. </a:t>
            </a:r>
            <a:r>
              <a:rPr lang="en-US" sz="2400" dirty="0" err="1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Corbosiero</a:t>
            </a:r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, Assistant Professor</a:t>
            </a:r>
          </a:p>
          <a:p>
            <a:pPr algn="ctr"/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Robert </a:t>
            </a:r>
            <a:r>
              <a:rPr lang="en-US" sz="2400" dirty="0" err="1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Fovell</a:t>
            </a:r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, Professor</a:t>
            </a:r>
          </a:p>
          <a:p>
            <a:pPr algn="ctr"/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Daniel Keyser, Professor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410200" y="23774400"/>
            <a:ext cx="472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Andrea Lang, Assistant Professor</a:t>
            </a:r>
          </a:p>
          <a:p>
            <a:pPr algn="ctr"/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Justin Minder, Assistant Professor</a:t>
            </a:r>
          </a:p>
          <a:p>
            <a:pPr algn="ctr"/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John Molinari, Professor</a:t>
            </a:r>
          </a:p>
          <a:p>
            <a:pPr algn="ctr"/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Paul E. Roundy, Associate Professor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982200" y="23926800"/>
            <a:ext cx="4572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Brian Tang, Assistant Professor</a:t>
            </a:r>
          </a:p>
          <a:p>
            <a:pPr algn="ctr"/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Chris </a:t>
            </a:r>
            <a:r>
              <a:rPr lang="en-US" sz="2400" dirty="0" err="1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Thorncroft</a:t>
            </a:r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, Department Chair</a:t>
            </a:r>
          </a:p>
          <a:p>
            <a:pPr algn="ctr"/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Ryan Torn, </a:t>
            </a:r>
            <a:r>
              <a:rPr lang="en-US" sz="2400" dirty="0" smtClean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Associate </a:t>
            </a:r>
            <a:r>
              <a:rPr lang="en-US" sz="2400" dirty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Professor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09800" y="20650200"/>
            <a:ext cx="434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Students participate in the H53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Hurricane Mission Campaign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610600" y="17983200"/>
            <a:ext cx="48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Duanesburg</a:t>
            </a:r>
            <a:r>
              <a:rPr lang="en-US" sz="2000" dirty="0">
                <a:solidFill>
                  <a:srgbClr val="FFFFFF"/>
                </a:solidFill>
              </a:rPr>
              <a:t>, NY EF-3, May 22, 2014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Synoptic/Mesoscale/CSTAR Groups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191000" y="18059401"/>
            <a:ext cx="510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Lang</a:t>
            </a:r>
          </a:p>
          <a:p>
            <a:r>
              <a:rPr lang="en-US" sz="2000" dirty="0"/>
              <a:t>Stratosphere</a:t>
            </a:r>
            <a:r>
              <a:rPr lang="en-US" sz="2000" dirty="0" smtClean="0"/>
              <a:t>-Troposphere </a:t>
            </a:r>
            <a:r>
              <a:rPr lang="en-US" sz="2000" dirty="0"/>
              <a:t>Interactions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800" y="6629400"/>
            <a:ext cx="48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Hurricane Sandy (2012)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Synoptic/Tropical/Mesoscale Groups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400800" y="7010400"/>
            <a:ext cx="1651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Bosart</a:t>
            </a:r>
            <a:r>
              <a:rPr lang="en-US" sz="2000" dirty="0">
                <a:solidFill>
                  <a:srgbClr val="FFFFFF"/>
                </a:solidFill>
              </a:rPr>
              <a:t>/Keyser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858000" y="4343400"/>
            <a:ext cx="1651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Bosart</a:t>
            </a:r>
            <a:r>
              <a:rPr lang="en-US" sz="2000" dirty="0">
                <a:solidFill>
                  <a:srgbClr val="FFFFFF"/>
                </a:solidFill>
              </a:rPr>
              <a:t>/Keyser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3639800" y="4267200"/>
            <a:ext cx="6879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Tang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896600" y="6705600"/>
            <a:ext cx="3886200" cy="703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Corbosiero</a:t>
            </a:r>
            <a:r>
              <a:rPr lang="en-US" sz="2000" dirty="0"/>
              <a:t>/Molinari</a:t>
            </a:r>
          </a:p>
          <a:p>
            <a:r>
              <a:rPr lang="en-US" sz="2000" dirty="0"/>
              <a:t>Hurricane Eye/</a:t>
            </a:r>
            <a:r>
              <a:rPr lang="en-US" sz="2000" dirty="0" err="1"/>
              <a:t>Eyewall</a:t>
            </a:r>
            <a:r>
              <a:rPr lang="en-US" sz="2000" dirty="0"/>
              <a:t> Dynamics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" y="18059400"/>
            <a:ext cx="48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Thorncroft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African Easterly Wave/ TC Genesis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14020800" cy="1714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105150" y="13470466"/>
            <a:ext cx="69851" cy="772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 flipH="1" flipV="1">
            <a:off x="5905499" y="11753850"/>
            <a:ext cx="84667" cy="1397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3230031" y="11819471"/>
            <a:ext cx="84669" cy="1058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008964" y="11832170"/>
            <a:ext cx="84669" cy="1058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 flipV="1">
            <a:off x="5744633" y="8513231"/>
            <a:ext cx="190501" cy="2413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5-12-14 at 3.51.4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"/>
            <a:ext cx="141732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94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62800" y="0"/>
            <a:ext cx="28651200" cy="25603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3400" y="5638800"/>
            <a:ext cx="135636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dirty="0">
                <a:solidFill>
                  <a:srgbClr val="005801"/>
                </a:solidFill>
              </a:rPr>
              <a:t>The research vessel R/V Knorr was used to make direct/sea gas exchange measurements of carbon dioxide and </a:t>
            </a:r>
          </a:p>
          <a:p>
            <a:pPr algn="ctr"/>
            <a:r>
              <a:rPr lang="en-US" sz="2300" dirty="0" err="1">
                <a:solidFill>
                  <a:srgbClr val="005801"/>
                </a:solidFill>
              </a:rPr>
              <a:t>dimethylsulfide</a:t>
            </a:r>
            <a:r>
              <a:rPr lang="en-US" sz="2300" dirty="0">
                <a:solidFill>
                  <a:srgbClr val="005801"/>
                </a:solidFill>
              </a:rPr>
              <a:t> during 3 cruises in spring and summer 2007 in the North Atlantic. The data are being used to </a:t>
            </a:r>
          </a:p>
          <a:p>
            <a:pPr algn="ctr"/>
            <a:r>
              <a:rPr lang="en-US" sz="2300" dirty="0">
                <a:solidFill>
                  <a:srgbClr val="005801"/>
                </a:solidFill>
              </a:rPr>
              <a:t>study processes controlling gas exchange between the ocean and atmosphere (Miller).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7221200"/>
            <a:ext cx="4038600" cy="93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</a:rPr>
              <a:t>Pinnacle State </a:t>
            </a:r>
          </a:p>
          <a:p>
            <a:pPr algn="ctr">
              <a:lnSpc>
                <a:spcPct val="90000"/>
              </a:lnSpc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</a:rPr>
              <a:t>Observatory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43300" y="17221200"/>
            <a:ext cx="4038600" cy="93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</a:rPr>
              <a:t>Whiteface Mountain Observatory</a:t>
            </a:r>
            <a:endParaRPr lang="en-US" sz="3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10400" y="17221200"/>
            <a:ext cx="4038600" cy="93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</a:rPr>
              <a:t>Recreational Can at Pinnacle State Park</a:t>
            </a:r>
            <a:endParaRPr lang="en-US" sz="3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579100" y="17449800"/>
            <a:ext cx="4038600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</a:rPr>
              <a:t>Aerosol Laboratory</a:t>
            </a:r>
            <a:endParaRPr lang="en-US" sz="3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508000" y="24079200"/>
            <a:ext cx="6553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Craig R. </a:t>
            </a:r>
            <a:r>
              <a:rPr lang="en-US" sz="2200" dirty="0" smtClean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Ferguson</a:t>
            </a:r>
            <a:r>
              <a:rPr lang="en-US" sz="2200" dirty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, ASRC Research Associate</a:t>
            </a:r>
          </a:p>
          <a:p>
            <a:pPr algn="ctr"/>
            <a:r>
              <a:rPr lang="en-US" sz="2200" dirty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David R. </a:t>
            </a:r>
            <a:r>
              <a:rPr lang="en-US" sz="2200" dirty="0" err="1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Fitzjarrald</a:t>
            </a:r>
            <a:r>
              <a:rPr lang="en-US" sz="2200" dirty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, ASRC Research Associate</a:t>
            </a:r>
          </a:p>
          <a:p>
            <a:pPr algn="ctr"/>
            <a:r>
              <a:rPr lang="en-US" sz="2200" dirty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Lee Harrison, ASRC Research Associate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08500" y="23928050"/>
            <a:ext cx="6324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Everette</a:t>
            </a:r>
            <a:r>
              <a:rPr lang="en-US" sz="2200" dirty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 Joseph, ASRC Director</a:t>
            </a:r>
          </a:p>
          <a:p>
            <a:pPr algn="ctr"/>
            <a:r>
              <a:rPr lang="en-US" sz="2200" dirty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Scott Miller, ASRC Research Associate</a:t>
            </a:r>
          </a:p>
          <a:p>
            <a:pPr algn="ctr"/>
            <a:r>
              <a:rPr lang="en-US" sz="2200" dirty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Justin Minder, Assistant Professor</a:t>
            </a:r>
          </a:p>
          <a:p>
            <a:pPr algn="ctr"/>
            <a:r>
              <a:rPr lang="en-US" sz="2200" dirty="0" smtClean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James Schwab</a:t>
            </a:r>
            <a:r>
              <a:rPr lang="en-US" sz="2200" dirty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, ASRC Research Professor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70900" y="24079200"/>
            <a:ext cx="73152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200" dirty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Kara J. Sulia, ASRC Research Associate</a:t>
            </a:r>
          </a:p>
          <a:p>
            <a:pPr algn="ctr"/>
            <a:r>
              <a:rPr lang="en-US" sz="2200" dirty="0" smtClean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Chris </a:t>
            </a:r>
            <a:r>
              <a:rPr lang="en-US" sz="2200" dirty="0" err="1" smtClean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Walcek</a:t>
            </a:r>
            <a:r>
              <a:rPr lang="en-US" sz="2200" dirty="0" smtClean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, ASRC Research Professor</a:t>
            </a:r>
          </a:p>
          <a:p>
            <a:pPr algn="ctr"/>
            <a:r>
              <a:rPr lang="en-US" sz="2200" dirty="0" err="1" smtClean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Fangqun</a:t>
            </a:r>
            <a:r>
              <a:rPr lang="en-US" sz="2200" dirty="0" smtClean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 </a:t>
            </a:r>
            <a:r>
              <a:rPr lang="en-US" sz="2200" dirty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Yu, ASRC </a:t>
            </a:r>
            <a:r>
              <a:rPr lang="en-US" sz="2200" dirty="0" smtClean="0">
                <a:solidFill>
                  <a:srgbClr val="331057"/>
                </a:solidFill>
                <a:latin typeface="Avenir Next Condensed Demi Bold"/>
                <a:cs typeface="Avenir Next Condensed Demi Bold"/>
              </a:rPr>
              <a:t>Research Associate</a:t>
            </a:r>
            <a:endParaRPr lang="en-US" sz="2200" dirty="0">
              <a:solidFill>
                <a:srgbClr val="331057"/>
              </a:solidFill>
              <a:latin typeface="Avenir Next Condensed Demi Bold"/>
              <a:cs typeface="Avenir Next Condensed Demi 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22936200"/>
            <a:ext cx="403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Whiteface Observatory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 flipV="1">
            <a:off x="5562600" y="12496799"/>
            <a:ext cx="342901" cy="16891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flipV="1">
            <a:off x="7200899" y="10540998"/>
            <a:ext cx="120651" cy="2413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flipV="1">
            <a:off x="10972800" y="12649199"/>
            <a:ext cx="330200" cy="311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7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8666" y="0"/>
            <a:ext cx="20982266" cy="25450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38600" y="14020800"/>
            <a:ext cx="73152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rgbClr val="790101"/>
                </a:solidFill>
              </a:rPr>
              <a:t>Mid-latitude </a:t>
            </a:r>
          </a:p>
          <a:p>
            <a:pPr algn="ctr"/>
            <a:r>
              <a:rPr lang="en-US" sz="2400" dirty="0" smtClean="0">
                <a:solidFill>
                  <a:srgbClr val="790101"/>
                </a:solidFill>
              </a:rPr>
              <a:t>response </a:t>
            </a:r>
          </a:p>
          <a:p>
            <a:pPr algn="ctr"/>
            <a:r>
              <a:rPr lang="en-US" sz="2400" dirty="0" smtClean="0">
                <a:solidFill>
                  <a:srgbClr val="790101"/>
                </a:solidFill>
              </a:rPr>
              <a:t>to an active </a:t>
            </a:r>
          </a:p>
          <a:p>
            <a:pPr algn="ctr"/>
            <a:r>
              <a:rPr lang="en-US" sz="2400" dirty="0" smtClean="0">
                <a:solidFill>
                  <a:srgbClr val="790101"/>
                </a:solidFill>
              </a:rPr>
              <a:t>phase of the </a:t>
            </a:r>
          </a:p>
          <a:p>
            <a:pPr algn="ctr"/>
            <a:r>
              <a:rPr lang="en-US" sz="2400" dirty="0" smtClean="0">
                <a:solidFill>
                  <a:srgbClr val="790101"/>
                </a:solidFill>
              </a:rPr>
              <a:t>Madden-Julian </a:t>
            </a:r>
          </a:p>
          <a:p>
            <a:pPr algn="ctr"/>
            <a:r>
              <a:rPr lang="en-US" sz="2400" dirty="0" smtClean="0">
                <a:solidFill>
                  <a:srgbClr val="790101"/>
                </a:solidFill>
              </a:rPr>
              <a:t>Oscillation </a:t>
            </a:r>
          </a:p>
          <a:p>
            <a:pPr algn="ctr"/>
            <a:r>
              <a:rPr lang="en-US" sz="2400" dirty="0" smtClean="0">
                <a:solidFill>
                  <a:srgbClr val="790101"/>
                </a:solidFill>
              </a:rPr>
              <a:t>(Roundy)</a:t>
            </a:r>
            <a:endParaRPr lang="en-US" sz="2400" dirty="0">
              <a:solidFill>
                <a:srgbClr val="79010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457200" y="17907000"/>
            <a:ext cx="73152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Changes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in high-latitude SST and sea-ice concentration</a:t>
            </a:r>
          </a:p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may be the main drivers for the observed secular </a:t>
            </a:r>
          </a:p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drying trend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in portions of South America 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Vuille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44000" y="17449800"/>
            <a:ext cx="73152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Land-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atmosphere-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ocean interactions and 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their influence on the 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West African Monsoon 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system 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Thorncroft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838200" y="23728740"/>
            <a:ext cx="73152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err="1">
                <a:latin typeface="Avenir Next Condensed Demi Bold"/>
                <a:cs typeface="Avenir Next Condensed Demi Bold"/>
              </a:rPr>
              <a:t>Aiguo</a:t>
            </a:r>
            <a:r>
              <a:rPr lang="en-US" sz="2400" dirty="0">
                <a:latin typeface="Avenir Next Condensed Demi Bold"/>
                <a:cs typeface="Avenir Next Condensed Demi Bold"/>
              </a:rPr>
              <a:t> Dai, Associate Professor</a:t>
            </a:r>
          </a:p>
          <a:p>
            <a:pPr algn="ctr"/>
            <a:r>
              <a:rPr lang="en-US" sz="2400" dirty="0">
                <a:latin typeface="Avenir Next Condensed Demi Bold"/>
                <a:cs typeface="Avenir Next Condensed Demi Bold"/>
              </a:rPr>
              <a:t>Oliver </a:t>
            </a:r>
            <a:r>
              <a:rPr lang="en-US" sz="2400" dirty="0" err="1">
                <a:latin typeface="Avenir Next Condensed Demi Bold"/>
                <a:cs typeface="Avenir Next Condensed Demi Bold"/>
              </a:rPr>
              <a:t>Elison</a:t>
            </a:r>
            <a:r>
              <a:rPr lang="en-US" sz="2400" dirty="0">
                <a:latin typeface="Avenir Next Condensed Demi Bold"/>
                <a:cs typeface="Avenir Next Condensed Demi Bold"/>
              </a:rPr>
              <a:t> </a:t>
            </a:r>
            <a:r>
              <a:rPr lang="en-US" sz="2400" dirty="0" err="1" smtClean="0">
                <a:latin typeface="Avenir Next Condensed Demi Bold"/>
                <a:cs typeface="Avenir Next Condensed Demi Bold"/>
              </a:rPr>
              <a:t>Timm</a:t>
            </a:r>
            <a:r>
              <a:rPr lang="en-US" sz="2400" dirty="0">
                <a:latin typeface="Avenir Next Condensed Demi Bold"/>
                <a:cs typeface="Avenir Next Condensed Demi Bold"/>
              </a:rPr>
              <a:t>, </a:t>
            </a:r>
            <a:r>
              <a:rPr lang="en-US" sz="2400" dirty="0" smtClean="0">
                <a:latin typeface="Avenir Next Condensed Demi Bold"/>
                <a:cs typeface="Avenir Next Condensed Demi Bold"/>
              </a:rPr>
              <a:t>Associate Professor</a:t>
            </a:r>
            <a:endParaRPr lang="en-US" sz="2400" dirty="0">
              <a:latin typeface="Avenir Next Condensed Demi Bold"/>
              <a:cs typeface="Avenir Next Condensed Demi Bold"/>
            </a:endParaRPr>
          </a:p>
          <a:p>
            <a:pPr algn="ctr"/>
            <a:r>
              <a:rPr lang="en-US" sz="2400" dirty="0">
                <a:latin typeface="Avenir Next Condensed Demi Bold"/>
                <a:cs typeface="Avenir Next Condensed Demi Bold"/>
              </a:rPr>
              <a:t>Jeff Freedman, ASRC Research Associate</a:t>
            </a:r>
          </a:p>
          <a:p>
            <a:pPr algn="ctr"/>
            <a:r>
              <a:rPr lang="en-US" sz="2400" dirty="0" err="1">
                <a:latin typeface="Avenir Next Condensed Demi Bold"/>
                <a:cs typeface="Avenir Next Condensed Demi Bold"/>
              </a:rPr>
              <a:t>Jiping</a:t>
            </a:r>
            <a:r>
              <a:rPr lang="en-US" sz="2400" dirty="0">
                <a:latin typeface="Avenir Next Condensed Demi Bold"/>
                <a:cs typeface="Avenir Next Condensed Demi Bold"/>
              </a:rPr>
              <a:t> Liu, </a:t>
            </a:r>
            <a:r>
              <a:rPr lang="en-US" sz="2400" dirty="0" smtClean="0">
                <a:latin typeface="Avenir Next Condensed Demi Bold"/>
                <a:cs typeface="Avenir Next Condensed Demi Bold"/>
              </a:rPr>
              <a:t>Assistant Professor</a:t>
            </a:r>
            <a:endParaRPr lang="en-US" sz="2400" dirty="0">
              <a:latin typeface="Avenir Next Condensed Demi Bold"/>
              <a:cs typeface="Avenir Next Condensed Demi Bold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38600" y="23728740"/>
            <a:ext cx="73152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err="1">
                <a:latin typeface="Avenir Next Condensed Demi Bold"/>
                <a:cs typeface="Avenir Next Condensed Demi Bold"/>
              </a:rPr>
              <a:t>Qilong</a:t>
            </a:r>
            <a:r>
              <a:rPr lang="en-US" sz="2400" dirty="0">
                <a:latin typeface="Avenir Next Condensed Demi Bold"/>
                <a:cs typeface="Avenir Next Condensed Demi Bold"/>
              </a:rPr>
              <a:t> Min, ASRC Research Associate</a:t>
            </a:r>
          </a:p>
          <a:p>
            <a:pPr algn="ctr"/>
            <a:r>
              <a:rPr lang="en-US" sz="2400" dirty="0">
                <a:latin typeface="Avenir Next Condensed Demi Bold"/>
                <a:cs typeface="Avenir Next Condensed Demi Bold"/>
              </a:rPr>
              <a:t>Richard Perez, ASRC Research Associate</a:t>
            </a:r>
          </a:p>
          <a:p>
            <a:pPr algn="ctr"/>
            <a:r>
              <a:rPr lang="en-US" sz="2400" dirty="0">
                <a:latin typeface="Avenir Next Condensed Demi Bold"/>
                <a:cs typeface="Avenir Next Condensed Demi Bold"/>
              </a:rPr>
              <a:t>Brian Rose, Assistant Professor</a:t>
            </a:r>
          </a:p>
          <a:p>
            <a:pPr algn="ctr"/>
            <a:r>
              <a:rPr lang="en-US" sz="2400" dirty="0">
                <a:latin typeface="Avenir Next Condensed Demi Bold"/>
                <a:cs typeface="Avenir Next Condensed Demi Bold"/>
              </a:rPr>
              <a:t>Mathias </a:t>
            </a:r>
            <a:r>
              <a:rPr lang="en-US" sz="2400" dirty="0" err="1">
                <a:latin typeface="Avenir Next Condensed Demi Bold"/>
                <a:cs typeface="Avenir Next Condensed Demi Bold"/>
              </a:rPr>
              <a:t>Vuille</a:t>
            </a:r>
            <a:r>
              <a:rPr lang="en-US" sz="2400" dirty="0">
                <a:latin typeface="Avenir Next Condensed Demi Bold"/>
                <a:cs typeface="Avenir Next Condensed Demi Bold"/>
              </a:rPr>
              <a:t>, Associate Professor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610600" y="23926800"/>
            <a:ext cx="73152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err="1">
                <a:latin typeface="Avenir Next Condensed Demi Bold"/>
                <a:cs typeface="Avenir Next Condensed Demi Bold"/>
              </a:rPr>
              <a:t>Junhong</a:t>
            </a:r>
            <a:r>
              <a:rPr lang="en-US" sz="2400" dirty="0">
                <a:latin typeface="Avenir Next Condensed Demi Bold"/>
                <a:cs typeface="Avenir Next Condensed Demi Bold"/>
              </a:rPr>
              <a:t> Wang, </a:t>
            </a:r>
            <a:r>
              <a:rPr lang="en-US" sz="2400" dirty="0" smtClean="0">
                <a:latin typeface="Avenir Next Condensed Demi Bold"/>
                <a:cs typeface="Avenir Next Condensed Demi Bold"/>
              </a:rPr>
              <a:t>Research Associate</a:t>
            </a:r>
            <a:endParaRPr lang="en-US" sz="2400" dirty="0">
              <a:latin typeface="Avenir Next Condensed Demi Bold"/>
              <a:cs typeface="Avenir Next Condensed Demi Bold"/>
            </a:endParaRPr>
          </a:p>
          <a:p>
            <a:pPr algn="ctr"/>
            <a:r>
              <a:rPr lang="en-US" sz="2400" dirty="0">
                <a:latin typeface="Avenir Next Condensed Demi Bold"/>
                <a:cs typeface="Avenir Next Condensed Demi Bold"/>
              </a:rPr>
              <a:t>Wei-</a:t>
            </a:r>
            <a:r>
              <a:rPr lang="en-US" sz="2400" dirty="0" err="1">
                <a:latin typeface="Avenir Next Condensed Demi Bold"/>
                <a:cs typeface="Avenir Next Condensed Demi Bold"/>
              </a:rPr>
              <a:t>Chyung</a:t>
            </a:r>
            <a:r>
              <a:rPr lang="en-US" sz="2400" dirty="0">
                <a:latin typeface="Avenir Next Condensed Demi Bold"/>
                <a:cs typeface="Avenir Next Condensed Demi Bold"/>
              </a:rPr>
              <a:t> Wang, ASRC </a:t>
            </a:r>
            <a:r>
              <a:rPr lang="en-US" sz="2400" dirty="0" smtClean="0">
                <a:latin typeface="Avenir Next Condensed Demi Bold"/>
                <a:cs typeface="Avenir Next Condensed Demi Bold"/>
              </a:rPr>
              <a:t>Professor</a:t>
            </a:r>
            <a:endParaRPr lang="en-US" sz="2400" dirty="0">
              <a:latin typeface="Avenir Next Condensed Demi Bold"/>
              <a:cs typeface="Avenir Next Condensed Demi Bold"/>
            </a:endParaRPr>
          </a:p>
          <a:p>
            <a:pPr algn="ctr"/>
            <a:r>
              <a:rPr lang="en-US" sz="2400" dirty="0">
                <a:latin typeface="Avenir Next Condensed Demi Bold"/>
                <a:cs typeface="Avenir Next Condensed Demi Bold"/>
              </a:rPr>
              <a:t>Liming Zhou, Associate Professor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1000" y="6629400"/>
            <a:ext cx="1456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Freedman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1000" y="3733800"/>
            <a:ext cx="4350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Dai (drought and climate change)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6629400" y="6553200"/>
            <a:ext cx="1102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Minder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1000" y="22783800"/>
            <a:ext cx="878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Perez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53200" y="22936200"/>
            <a:ext cx="8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Vuille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39200" y="6553200"/>
            <a:ext cx="8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Vuille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439400" y="23012400"/>
            <a:ext cx="546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Liu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05800" y="16916400"/>
            <a:ext cx="633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SAL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363200" y="17145000"/>
            <a:ext cx="780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Heat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Low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134600" y="18745200"/>
            <a:ext cx="1118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Cold 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Tongue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39000" y="191262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ITCZ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515600" y="18211800"/>
            <a:ext cx="611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AEJ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 flipV="1">
            <a:off x="5714999" y="12725399"/>
            <a:ext cx="347133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 flipV="1">
            <a:off x="3149600" y="8381998"/>
            <a:ext cx="177799" cy="2413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 flipV="1">
            <a:off x="8678334" y="12496798"/>
            <a:ext cx="143934" cy="846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 flipV="1">
            <a:off x="11654367" y="8936562"/>
            <a:ext cx="165100" cy="8043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 flipV="1">
            <a:off x="11607798" y="9558863"/>
            <a:ext cx="211667" cy="719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 flipV="1">
            <a:off x="520701" y="8356599"/>
            <a:ext cx="152400" cy="2413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7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2100"/>
            <a:ext cx="14020800" cy="2501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81200"/>
            <a:ext cx="14008100" cy="1943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2057400"/>
            <a:ext cx="134874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Heavy"/>
                <a:cs typeface="Avenir Heavy"/>
              </a:rPr>
              <a:t>Masters and Doctoral Degree Programs</a:t>
            </a:r>
          </a:p>
          <a:p>
            <a:pPr algn="ctr"/>
            <a:r>
              <a:rPr lang="en-US" sz="2800" b="1" dirty="0">
                <a:solidFill>
                  <a:srgbClr val="5A0B7E"/>
                </a:solidFill>
                <a:latin typeface="Avenir Medium"/>
                <a:cs typeface="Avenir Medium"/>
              </a:rPr>
              <a:t>The Department of Atmospheric and Environmental </a:t>
            </a:r>
            <a:r>
              <a:rPr lang="en-US" sz="2800" b="1" dirty="0" smtClean="0">
                <a:solidFill>
                  <a:srgbClr val="5A0B7E"/>
                </a:solidFill>
                <a:latin typeface="Avenir Medium"/>
                <a:cs typeface="Avenir Medium"/>
              </a:rPr>
              <a:t>Sciences and</a:t>
            </a:r>
            <a:endParaRPr lang="en-US" sz="2800" b="1" dirty="0">
              <a:solidFill>
                <a:srgbClr val="5A0B7E"/>
              </a:solidFill>
              <a:latin typeface="Avenir Medium"/>
              <a:cs typeface="Avenir Medium"/>
            </a:endParaRPr>
          </a:p>
          <a:p>
            <a:pPr algn="ctr"/>
            <a:r>
              <a:rPr lang="en-US" sz="2800" b="1" dirty="0" smtClean="0">
                <a:solidFill>
                  <a:srgbClr val="5A0B7E"/>
                </a:solidFill>
                <a:latin typeface="Avenir Medium"/>
                <a:cs typeface="Avenir Medium"/>
              </a:rPr>
              <a:t>Atmospheric </a:t>
            </a:r>
            <a:r>
              <a:rPr lang="en-US" sz="2800" b="1" dirty="0">
                <a:solidFill>
                  <a:srgbClr val="5A0B7E"/>
                </a:solidFill>
                <a:latin typeface="Avenir Medium"/>
                <a:cs typeface="Avenir Medium"/>
              </a:rPr>
              <a:t>Sciences Research Center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2400" y="7107228"/>
            <a:ext cx="1501140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000" dirty="0">
                <a:solidFill>
                  <a:srgbClr val="875410"/>
                </a:solidFill>
                <a:latin typeface="Avenir Next Condensed Demi Bold"/>
                <a:cs typeface="Avenir Next Condensed Demi Bold"/>
              </a:rPr>
              <a:t>The graduate program in Atmospheric Sciences is supported by faculty from </a:t>
            </a:r>
            <a:r>
              <a:rPr lang="en-US" sz="3000" dirty="0" smtClean="0">
                <a:solidFill>
                  <a:srgbClr val="875410"/>
                </a:solidFill>
                <a:latin typeface="Avenir Next Condensed Demi Bold"/>
                <a:cs typeface="Avenir Next Condensed Demi Bold"/>
              </a:rPr>
              <a:t>the </a:t>
            </a:r>
          </a:p>
          <a:p>
            <a:pPr algn="ctr">
              <a:lnSpc>
                <a:spcPct val="80000"/>
              </a:lnSpc>
            </a:pPr>
            <a:r>
              <a:rPr lang="en-US" sz="3000" dirty="0" smtClean="0">
                <a:solidFill>
                  <a:srgbClr val="875410"/>
                </a:solidFill>
                <a:latin typeface="Avenir Next Condensed Demi Bold"/>
                <a:cs typeface="Avenir Next Condensed Demi Bold"/>
              </a:rPr>
              <a:t>Department of Atmospheric and Environmental Sciences (DAES) and the </a:t>
            </a:r>
          </a:p>
          <a:p>
            <a:pPr algn="ctr">
              <a:lnSpc>
                <a:spcPct val="80000"/>
              </a:lnSpc>
            </a:pPr>
            <a:r>
              <a:rPr lang="en-US" sz="3000" dirty="0" smtClean="0">
                <a:solidFill>
                  <a:srgbClr val="875410"/>
                </a:solidFill>
                <a:latin typeface="Avenir Next Condensed Demi Bold"/>
                <a:cs typeface="Avenir Next Condensed Demi Bold"/>
              </a:rPr>
              <a:t>Atmospheric Sciences Research Center (ASRC). </a:t>
            </a:r>
          </a:p>
          <a:p>
            <a:pPr algn="ctr">
              <a:lnSpc>
                <a:spcPct val="80000"/>
              </a:lnSpc>
            </a:pPr>
            <a:endParaRPr lang="en-US" sz="3000" dirty="0">
              <a:solidFill>
                <a:srgbClr val="875410"/>
              </a:solidFill>
              <a:latin typeface="Avenir Next Condensed Demi Bold"/>
              <a:cs typeface="Avenir Next Condensed Demi Bold"/>
            </a:endParaRPr>
          </a:p>
          <a:p>
            <a:pPr algn="ctr">
              <a:lnSpc>
                <a:spcPct val="80000"/>
              </a:lnSpc>
            </a:pPr>
            <a:r>
              <a:rPr lang="en-US" sz="3000" dirty="0" smtClean="0">
                <a:solidFill>
                  <a:srgbClr val="875410"/>
                </a:solidFill>
                <a:latin typeface="Avenir Next Condensed Demi Bold"/>
                <a:cs typeface="Avenir Next Condensed Demi Bold"/>
              </a:rPr>
              <a:t>This </a:t>
            </a:r>
            <a:r>
              <a:rPr lang="en-US" sz="3000" dirty="0">
                <a:solidFill>
                  <a:srgbClr val="875410"/>
                </a:solidFill>
                <a:latin typeface="Avenir Next Condensed Demi Bold"/>
                <a:cs typeface="Avenir Next Condensed Demi Bold"/>
              </a:rPr>
              <a:t>combination of scientists from two distinct yet </a:t>
            </a:r>
            <a:r>
              <a:rPr lang="en-US" sz="3000" dirty="0" smtClean="0">
                <a:solidFill>
                  <a:srgbClr val="875410"/>
                </a:solidFill>
                <a:latin typeface="Avenir Next Condensed Demi Bold"/>
                <a:cs typeface="Avenir Next Condensed Demi Bold"/>
              </a:rPr>
              <a:t>affiliated groups gives </a:t>
            </a:r>
            <a:r>
              <a:rPr lang="en-US" sz="3000" dirty="0" err="1">
                <a:solidFill>
                  <a:srgbClr val="875410"/>
                </a:solidFill>
                <a:latin typeface="Avenir Next Condensed Demi Bold"/>
                <a:cs typeface="Avenir Next Condensed Demi Bold"/>
              </a:rPr>
              <a:t>UAlbany</a:t>
            </a:r>
            <a:r>
              <a:rPr lang="en-US" sz="3000" dirty="0">
                <a:solidFill>
                  <a:srgbClr val="875410"/>
                </a:solidFill>
                <a:latin typeface="Avenir Next Condensed Demi Bold"/>
                <a:cs typeface="Avenir Next Condensed Demi Bold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3000" dirty="0">
                <a:solidFill>
                  <a:srgbClr val="875410"/>
                </a:solidFill>
                <a:latin typeface="Avenir Next Condensed Demi Bold"/>
                <a:cs typeface="Avenir Next Condensed Demi Bold"/>
              </a:rPr>
              <a:t>the largest program of education and research in the atmospheric sciences </a:t>
            </a:r>
          </a:p>
          <a:p>
            <a:pPr algn="ctr">
              <a:lnSpc>
                <a:spcPct val="80000"/>
              </a:lnSpc>
            </a:pPr>
            <a:r>
              <a:rPr lang="en-US" sz="3000" dirty="0">
                <a:solidFill>
                  <a:srgbClr val="875410"/>
                </a:solidFill>
                <a:latin typeface="Avenir Next Condensed Demi Bold"/>
                <a:cs typeface="Avenir Next Condensed Demi Bold"/>
              </a:rPr>
              <a:t>in New York and one of the largest in the US.</a:t>
            </a:r>
          </a:p>
          <a:p>
            <a:pPr algn="ctr">
              <a:lnSpc>
                <a:spcPct val="80000"/>
              </a:lnSpc>
            </a:pPr>
            <a:endParaRPr lang="en-US" sz="3000" dirty="0">
              <a:solidFill>
                <a:srgbClr val="875410"/>
              </a:solidFill>
              <a:latin typeface="Avenir Next Condensed Demi Bold"/>
              <a:cs typeface="Avenir Next Condensed Demi Bold"/>
            </a:endParaRPr>
          </a:p>
          <a:p>
            <a:pPr algn="ctr">
              <a:lnSpc>
                <a:spcPct val="80000"/>
              </a:lnSpc>
            </a:pPr>
            <a:r>
              <a:rPr lang="en-US" sz="3000" dirty="0">
                <a:solidFill>
                  <a:srgbClr val="875410"/>
                </a:solidFill>
                <a:latin typeface="Avenir Next Condensed Demi Bold"/>
                <a:cs typeface="Avenir Next Condensed Demi Bold"/>
              </a:rPr>
              <a:t>The current group of DAES and ASRC scientists cover a broad range of research </a:t>
            </a:r>
          </a:p>
          <a:p>
            <a:pPr algn="ctr">
              <a:lnSpc>
                <a:spcPct val="80000"/>
              </a:lnSpc>
            </a:pPr>
            <a:r>
              <a:rPr lang="en-US" sz="3000" dirty="0">
                <a:solidFill>
                  <a:srgbClr val="875410"/>
                </a:solidFill>
                <a:latin typeface="Avenir Next Condensed Demi Bold"/>
                <a:cs typeface="Avenir Next Condensed Demi Bold"/>
              </a:rPr>
              <a:t>interests within: Synoptic and Mesoscale Meteorology, Climate and Environmental </a:t>
            </a:r>
          </a:p>
          <a:p>
            <a:pPr algn="ctr">
              <a:lnSpc>
                <a:spcPct val="80000"/>
              </a:lnSpc>
            </a:pPr>
            <a:r>
              <a:rPr lang="en-US" sz="3000" dirty="0">
                <a:solidFill>
                  <a:srgbClr val="875410"/>
                </a:solidFill>
                <a:latin typeface="Avenir Next Condensed Demi Bold"/>
                <a:cs typeface="Avenir Next Condensed Demi Bold"/>
              </a:rPr>
              <a:t>Systems, and Atmospheric Chemistry and Physics.</a:t>
            </a:r>
          </a:p>
        </p:txBody>
      </p:sp>
      <p:sp>
        <p:nvSpPr>
          <p:cNvPr id="9" name="Rectangle 8"/>
          <p:cNvSpPr/>
          <p:nvPr/>
        </p:nvSpPr>
        <p:spPr>
          <a:xfrm>
            <a:off x="5943600" y="4094166"/>
            <a:ext cx="3886200" cy="276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803C06"/>
                </a:solidFill>
                <a:latin typeface="Avenir Medium"/>
                <a:cs typeface="Avenir Medium"/>
              </a:rPr>
              <a:t>The University at Albany is </a:t>
            </a:r>
            <a:r>
              <a:rPr lang="en-US" sz="2400" dirty="0">
                <a:solidFill>
                  <a:srgbClr val="803C06"/>
                </a:solidFill>
                <a:latin typeface="Avenir Medium"/>
                <a:cs typeface="Avenir Medium"/>
              </a:rPr>
              <a:t>an internationally 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803C06"/>
                </a:solidFill>
                <a:latin typeface="Avenir Medium"/>
                <a:cs typeface="Avenir Medium"/>
              </a:rPr>
              <a:t>recognized public research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803C06"/>
                </a:solidFill>
                <a:latin typeface="Avenir Medium"/>
                <a:cs typeface="Avenir Medium"/>
              </a:rPr>
              <a:t> institution located in the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803C06"/>
                </a:solidFill>
                <a:latin typeface="Avenir Medium"/>
                <a:cs typeface="Avenir Medium"/>
              </a:rPr>
              <a:t> state capital of New York.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803C06"/>
                </a:solidFill>
                <a:latin typeface="Avenir Medium"/>
                <a:cs typeface="Avenir Medium"/>
              </a:rPr>
              <a:t>Established in </a:t>
            </a:r>
            <a:r>
              <a:rPr lang="en-US" sz="2400" dirty="0" smtClean="0">
                <a:solidFill>
                  <a:srgbClr val="803C06"/>
                </a:solidFill>
                <a:latin typeface="Avenir Medium"/>
                <a:cs typeface="Avenir Medium"/>
              </a:rPr>
              <a:t>1844, </a:t>
            </a:r>
            <a:r>
              <a:rPr lang="en-US" sz="2400" dirty="0" err="1" smtClean="0">
                <a:solidFill>
                  <a:srgbClr val="803C06"/>
                </a:solidFill>
                <a:latin typeface="Avenir Medium"/>
                <a:cs typeface="Avenir Medium"/>
              </a:rPr>
              <a:t>UAlbany</a:t>
            </a:r>
            <a:r>
              <a:rPr lang="en-US" sz="2400" dirty="0" smtClean="0">
                <a:solidFill>
                  <a:srgbClr val="803C06"/>
                </a:solidFill>
                <a:latin typeface="Avenir Medium"/>
                <a:cs typeface="Avenir Medium"/>
              </a:rPr>
              <a:t> </a:t>
            </a:r>
            <a:r>
              <a:rPr lang="en-US" sz="2400" dirty="0">
                <a:solidFill>
                  <a:srgbClr val="803C06"/>
                </a:solidFill>
                <a:latin typeface="Avenir Medium"/>
                <a:cs typeface="Avenir Medium"/>
              </a:rPr>
              <a:t>puts the world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803C06"/>
                </a:solidFill>
                <a:latin typeface="Avenir Medium"/>
                <a:cs typeface="Avenir Medium"/>
              </a:rPr>
              <a:t>within reach for </a:t>
            </a:r>
            <a:r>
              <a:rPr lang="en-US" sz="2400" dirty="0">
                <a:solidFill>
                  <a:srgbClr val="803C06"/>
                </a:solidFill>
                <a:latin typeface="Avenir Medium"/>
                <a:cs typeface="Avenir Medium"/>
              </a:rPr>
              <a:t>~</a:t>
            </a:r>
            <a:r>
              <a:rPr lang="en-US" sz="2400" dirty="0" smtClean="0">
                <a:solidFill>
                  <a:srgbClr val="803C06"/>
                </a:solidFill>
                <a:latin typeface="Avenir Medium"/>
                <a:cs typeface="Avenir Medium"/>
              </a:rPr>
              <a:t>20,000</a:t>
            </a:r>
            <a:endParaRPr lang="en-US" sz="2400" dirty="0">
              <a:solidFill>
                <a:srgbClr val="803C06"/>
              </a:solidFill>
              <a:latin typeface="Avenir Medium"/>
              <a:cs typeface="Avenir Medium"/>
            </a:endParaRP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803C06"/>
                </a:solidFill>
                <a:latin typeface="Avenir Medium"/>
                <a:cs typeface="Avenir Medium"/>
              </a:rPr>
              <a:t>students.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-838200" y="14859000"/>
            <a:ext cx="7315200" cy="348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900" dirty="0" smtClean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ATMOSPHERIC SCIENCES RESEARCH CENTER (ASRC)</a:t>
            </a:r>
            <a:endParaRPr lang="en-US" sz="1900" dirty="0">
              <a:solidFill>
                <a:srgbClr val="803C06"/>
              </a:solidFill>
              <a:latin typeface="Avenir Next Condensed Demi Bold"/>
              <a:cs typeface="Avenir Next Condensed Demi Bold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81400" y="14859000"/>
            <a:ext cx="7315200" cy="348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900" dirty="0" smtClean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MAP OF UALBANY AND ASRC</a:t>
            </a:r>
            <a:endParaRPr lang="en-US" sz="1900" dirty="0">
              <a:solidFill>
                <a:srgbClr val="803C06"/>
              </a:solidFill>
              <a:latin typeface="Avenir Next Condensed Demi Bold"/>
              <a:cs typeface="Avenir Next Condensed Demi Bold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153400" y="14859000"/>
            <a:ext cx="7315200" cy="348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900" dirty="0" smtClean="0">
                <a:solidFill>
                  <a:srgbClr val="803C06"/>
                </a:solidFill>
                <a:latin typeface="Avenir Next Condensed Demi Bold"/>
                <a:cs typeface="Avenir Next Condensed Demi Bold"/>
              </a:rPr>
              <a:t>ACADEMIC PODIUM NEAR EARTH SCIENCE BUILDING</a:t>
            </a:r>
            <a:endParaRPr lang="en-US" sz="1900" dirty="0">
              <a:solidFill>
                <a:srgbClr val="803C06"/>
              </a:solidFill>
              <a:latin typeface="Avenir Next Condensed Demi Bold"/>
              <a:cs typeface="Avenir Next Condensed Demi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20726400"/>
            <a:ext cx="49818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BD7304"/>
                </a:solidFill>
                <a:latin typeface="Avenir Heavy"/>
                <a:cs typeface="Avenir Heavy"/>
              </a:rPr>
              <a:t>Strategic Location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14400" y="20802600"/>
            <a:ext cx="2750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4A0E8B"/>
                </a:solidFill>
                <a:latin typeface="Avenir Heavy"/>
                <a:cs typeface="Avenir Heavy"/>
              </a:rPr>
              <a:t>Recreation</a:t>
            </a:r>
            <a:endParaRPr lang="en-US" sz="4000" dirty="0">
              <a:solidFill>
                <a:srgbClr val="4A0E8B"/>
              </a:solidFill>
              <a:latin typeface="Avenir Heavy"/>
              <a:cs typeface="Avenir Heavy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896600" y="20802600"/>
            <a:ext cx="301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4A0E8B"/>
                </a:solidFill>
                <a:latin typeface="Avenir Heavy"/>
                <a:cs typeface="Avenir Heavy"/>
              </a:rPr>
              <a:t>Within Reach</a:t>
            </a:r>
            <a:endParaRPr lang="en-US" sz="3600" dirty="0">
              <a:solidFill>
                <a:srgbClr val="4A0E8B"/>
              </a:solidFill>
              <a:latin typeface="Avenir Heavy"/>
              <a:cs typeface="Avenir Heavy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21636330"/>
            <a:ext cx="4343400" cy="3535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100" dirty="0" smtClean="0">
                <a:solidFill>
                  <a:srgbClr val="4A0E8B"/>
                </a:solidFill>
                <a:latin typeface="Noteworthy Light"/>
                <a:cs typeface="Noteworthy Light"/>
              </a:rPr>
              <a:t>The Capital Region features a wide range of excellent restaurants, beautiful parks, and history.  Several nearby mountain ranges (Adirondacks, Catskills, Berkshires) offer limitless outdoor recreation.</a:t>
            </a:r>
            <a:endParaRPr lang="en-US" sz="3100" dirty="0">
              <a:solidFill>
                <a:srgbClr val="4A0E8B"/>
              </a:solidFill>
              <a:latin typeface="Noteworthy Light"/>
              <a:cs typeface="Noteworthy Ligh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53000" y="21717000"/>
            <a:ext cx="4648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dirty="0" smtClean="0">
              <a:solidFill>
                <a:srgbClr val="4A0E8B"/>
              </a:solidFill>
              <a:latin typeface="Noteworthy Light"/>
              <a:cs typeface="Noteworthy Light"/>
            </a:endParaRPr>
          </a:p>
          <a:p>
            <a:pPr algn="ctr"/>
            <a:r>
              <a:rPr lang="en-US" sz="3200" dirty="0" smtClean="0">
                <a:solidFill>
                  <a:srgbClr val="4A0E8B"/>
                </a:solidFill>
                <a:latin typeface="Noteworthy Light"/>
                <a:cs typeface="Noteworthy Light"/>
              </a:rPr>
              <a:t>Albany and the surrounding area offers </a:t>
            </a:r>
            <a:r>
              <a:rPr lang="en-US" sz="3200" dirty="0" smtClean="0">
                <a:solidFill>
                  <a:srgbClr val="4A0E8B"/>
                </a:solidFill>
                <a:latin typeface="Noteworthy Light"/>
                <a:cs typeface="Noteworthy Light"/>
              </a:rPr>
              <a:t>something for </a:t>
            </a:r>
            <a:r>
              <a:rPr lang="en-US" sz="3200" dirty="0" smtClean="0">
                <a:solidFill>
                  <a:srgbClr val="4A0E8B"/>
                </a:solidFill>
                <a:latin typeface="Noteworthy Light"/>
                <a:cs typeface="Noteworthy Light"/>
              </a:rPr>
              <a:t>everyone and is </a:t>
            </a:r>
            <a:r>
              <a:rPr lang="en-US" sz="3200" dirty="0" smtClean="0">
                <a:solidFill>
                  <a:srgbClr val="4A0E8B"/>
                </a:solidFill>
                <a:latin typeface="Noteworthy Light"/>
                <a:cs typeface="Noteworthy Light"/>
              </a:rPr>
              <a:t>remarkable for its natural and cultural resources.</a:t>
            </a:r>
            <a:endParaRPr lang="en-US" sz="3200" dirty="0">
              <a:solidFill>
                <a:srgbClr val="4A0E8B"/>
              </a:solidFill>
              <a:latin typeface="Noteworthy Light"/>
              <a:cs typeface="Noteworthy Ligh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537700" y="21811678"/>
            <a:ext cx="4648200" cy="3105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3100" dirty="0" smtClean="0">
                <a:solidFill>
                  <a:srgbClr val="4A0E8B"/>
                </a:solidFill>
                <a:latin typeface="Noteworthy Light"/>
                <a:cs typeface="Noteworthy Light"/>
              </a:rPr>
              <a:t>150 miles from NYC</a:t>
            </a:r>
          </a:p>
          <a:p>
            <a:pPr algn="r">
              <a:lnSpc>
                <a:spcPct val="90000"/>
              </a:lnSpc>
            </a:pPr>
            <a:r>
              <a:rPr lang="en-US" sz="3100" dirty="0" smtClean="0">
                <a:solidFill>
                  <a:srgbClr val="4A0E8B"/>
                </a:solidFill>
                <a:latin typeface="Noteworthy Light"/>
                <a:cs typeface="Noteworthy Light"/>
              </a:rPr>
              <a:t>175 miles from Boston</a:t>
            </a:r>
          </a:p>
          <a:p>
            <a:pPr algn="r">
              <a:lnSpc>
                <a:spcPct val="90000"/>
              </a:lnSpc>
            </a:pPr>
            <a:r>
              <a:rPr lang="en-US" sz="3100" dirty="0" smtClean="0">
                <a:solidFill>
                  <a:srgbClr val="4A0E8B"/>
                </a:solidFill>
                <a:latin typeface="Noteworthy Light"/>
                <a:cs typeface="Noteworthy Light"/>
              </a:rPr>
              <a:t>225 miles from Montreal </a:t>
            </a:r>
            <a:endParaRPr lang="en-US" sz="3100" dirty="0" smtClean="0">
              <a:solidFill>
                <a:srgbClr val="4A0E8B"/>
              </a:solidFill>
              <a:latin typeface="Noteworthy Light"/>
              <a:cs typeface="Noteworthy Light"/>
            </a:endParaRPr>
          </a:p>
          <a:p>
            <a:pPr marL="457200" indent="-457200" algn="r">
              <a:lnSpc>
                <a:spcPct val="90000"/>
              </a:lnSpc>
              <a:buFont typeface="Arial"/>
              <a:buChar char="•"/>
            </a:pPr>
            <a:endParaRPr lang="en-US" sz="3100" dirty="0">
              <a:solidFill>
                <a:srgbClr val="4A0E8B"/>
              </a:solidFill>
              <a:latin typeface="Noteworthy Light"/>
              <a:cs typeface="Noteworthy Light"/>
            </a:endParaRPr>
          </a:p>
          <a:p>
            <a:pPr algn="r">
              <a:lnSpc>
                <a:spcPct val="90000"/>
              </a:lnSpc>
            </a:pPr>
            <a:r>
              <a:rPr lang="en-US" sz="3100" dirty="0" smtClean="0">
                <a:solidFill>
                  <a:srgbClr val="4A0E8B"/>
                </a:solidFill>
                <a:latin typeface="Noteworthy Light"/>
                <a:cs typeface="Noteworthy Light"/>
              </a:rPr>
              <a:t>Major </a:t>
            </a:r>
            <a:r>
              <a:rPr lang="en-US" sz="3100" dirty="0" smtClean="0">
                <a:solidFill>
                  <a:srgbClr val="4A0E8B"/>
                </a:solidFill>
                <a:latin typeface="Noteworthy Light"/>
                <a:cs typeface="Noteworthy Light"/>
              </a:rPr>
              <a:t>interstate highways intersect one mile from campus. </a:t>
            </a:r>
            <a:endParaRPr lang="en-US" sz="3100" dirty="0">
              <a:solidFill>
                <a:srgbClr val="4A0E8B"/>
              </a:solidFill>
              <a:latin typeface="Noteworthy Light"/>
              <a:cs typeface="Noteworthy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15392400"/>
            <a:ext cx="13944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Avenir Next Condensed Demi Bold"/>
                <a:cs typeface="Avenir Next Condensed Demi Bold"/>
              </a:rPr>
              <a:t>Architect renderings of our new state-of-the-art building, ETEC, housing DAES, ASRC, the NWS, and private partnerships.</a:t>
            </a:r>
          </a:p>
        </p:txBody>
      </p:sp>
    </p:spTree>
    <p:extLst>
      <p:ext uri="{BB962C8B-B14F-4D97-AF65-F5344CB8AC3E}">
        <p14:creationId xmlns:p14="http://schemas.microsoft.com/office/powerpoint/2010/main" val="101077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5648</TotalTime>
  <Words>718</Words>
  <Application>Microsoft Macintosh PowerPoint</Application>
  <PresentationFormat>Custom</PresentationFormat>
  <Paragraphs>124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A. Lazear</dc:creator>
  <cp:lastModifiedBy>Ross Lazear</cp:lastModifiedBy>
  <cp:revision>52</cp:revision>
  <dcterms:created xsi:type="dcterms:W3CDTF">2012-12-13T15:34:35Z</dcterms:created>
  <dcterms:modified xsi:type="dcterms:W3CDTF">2015-12-14T20:54:24Z</dcterms:modified>
</cp:coreProperties>
</file>