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5"/>
  </p:notesMasterIdLst>
  <p:sldIdLst>
    <p:sldId id="256" r:id="rId2"/>
    <p:sldId id="335" r:id="rId3"/>
    <p:sldId id="257" r:id="rId4"/>
    <p:sldId id="258" r:id="rId5"/>
    <p:sldId id="259" r:id="rId6"/>
    <p:sldId id="260" r:id="rId7"/>
    <p:sldId id="261" r:id="rId8"/>
    <p:sldId id="262" r:id="rId9"/>
    <p:sldId id="263" r:id="rId10"/>
    <p:sldId id="264" r:id="rId11"/>
    <p:sldId id="265" r:id="rId12"/>
    <p:sldId id="267" r:id="rId13"/>
    <p:sldId id="268" r:id="rId14"/>
    <p:sldId id="269" r:id="rId15"/>
    <p:sldId id="270" r:id="rId16"/>
    <p:sldId id="272" r:id="rId17"/>
    <p:sldId id="271" r:id="rId18"/>
    <p:sldId id="273" r:id="rId19"/>
    <p:sldId id="315" r:id="rId20"/>
    <p:sldId id="316" r:id="rId21"/>
    <p:sldId id="317" r:id="rId22"/>
    <p:sldId id="327" r:id="rId23"/>
    <p:sldId id="318" r:id="rId24"/>
    <p:sldId id="274" r:id="rId25"/>
    <p:sldId id="275" r:id="rId26"/>
    <p:sldId id="276" r:id="rId27"/>
    <p:sldId id="277" r:id="rId28"/>
    <p:sldId id="278" r:id="rId29"/>
    <p:sldId id="279" r:id="rId30"/>
    <p:sldId id="280" r:id="rId31"/>
    <p:sldId id="281" r:id="rId32"/>
    <p:sldId id="282" r:id="rId33"/>
    <p:sldId id="283" r:id="rId34"/>
    <p:sldId id="320" r:id="rId35"/>
    <p:sldId id="322" r:id="rId36"/>
    <p:sldId id="321" r:id="rId37"/>
    <p:sldId id="323" r:id="rId38"/>
    <p:sldId id="324" r:id="rId39"/>
    <p:sldId id="328" r:id="rId40"/>
    <p:sldId id="329" r:id="rId41"/>
    <p:sldId id="326" r:id="rId42"/>
    <p:sldId id="325" r:id="rId43"/>
    <p:sldId id="333" r:id="rId44"/>
    <p:sldId id="331" r:id="rId45"/>
    <p:sldId id="332" r:id="rId46"/>
    <p:sldId id="352" r:id="rId47"/>
    <p:sldId id="334" r:id="rId48"/>
    <p:sldId id="351" r:id="rId49"/>
    <p:sldId id="336" r:id="rId50"/>
    <p:sldId id="338" r:id="rId51"/>
    <p:sldId id="339" r:id="rId52"/>
    <p:sldId id="340" r:id="rId53"/>
    <p:sldId id="341" r:id="rId54"/>
    <p:sldId id="342" r:id="rId55"/>
    <p:sldId id="350" r:id="rId56"/>
    <p:sldId id="349" r:id="rId57"/>
    <p:sldId id="337" r:id="rId58"/>
    <p:sldId id="343" r:id="rId59"/>
    <p:sldId id="344" r:id="rId60"/>
    <p:sldId id="345" r:id="rId61"/>
    <p:sldId id="346" r:id="rId62"/>
    <p:sldId id="348" r:id="rId63"/>
    <p:sldId id="347" r:id="rId64"/>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DFF"/>
    <a:srgbClr val="000000"/>
    <a:srgbClr val="BB8934"/>
    <a:srgbClr val="00AD16"/>
    <a:srgbClr val="3C2C10"/>
    <a:srgbClr val="FF0200"/>
    <a:srgbClr val="BAFF00"/>
    <a:srgbClr val="C700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01A022-58CC-CA48-AF5A-1602E348B9FF}" v="4" dt="2024-10-24T21:07:10.2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588" autoAdjust="0"/>
    <p:restoredTop sz="90958"/>
  </p:normalViewPr>
  <p:slideViewPr>
    <p:cSldViewPr>
      <p:cViewPr varScale="1">
        <p:scale>
          <a:sx n="101" d="100"/>
          <a:sy n="101" d="100"/>
        </p:scale>
        <p:origin x="1096"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7171" name="Rectangle 1027"/>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7172"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7173" name="Rectangle 1029"/>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4" name="Rectangle 1030"/>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7175" name="Rectangle 1031"/>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45B1A728-8429-AC46-A540-D6893DBBA487}" type="slidenum">
              <a:rPr lang="en-US"/>
              <a:pPr/>
              <a:t>‹#›</a:t>
            </a:fld>
            <a:endParaRPr lang="en-US"/>
          </a:p>
        </p:txBody>
      </p:sp>
    </p:spTree>
    <p:extLst>
      <p:ext uri="{BB962C8B-B14F-4D97-AF65-F5344CB8AC3E}">
        <p14:creationId xmlns:p14="http://schemas.microsoft.com/office/powerpoint/2010/main" val="99523711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DB3620-62F4-3C4D-AC5B-715ABFBBA27D}" type="slidenum">
              <a:rPr lang="en-US"/>
              <a:pPr/>
              <a:t>1</a:t>
            </a:fld>
            <a:endParaRPr lang="en-US"/>
          </a:p>
        </p:txBody>
      </p:sp>
      <p:sp>
        <p:nvSpPr>
          <p:cNvPr id="8194" name="Rectangle 1026"/>
          <p:cNvSpPr>
            <a:spLocks noGrp="1" noRot="1" noChangeAspect="1" noChangeArrowheads="1" noTextEdit="1"/>
          </p:cNvSpPr>
          <p:nvPr>
            <p:ph type="sldImg"/>
          </p:nvPr>
        </p:nvSpPr>
        <p:spPr>
          <a:ln/>
        </p:spPr>
      </p:sp>
      <p:sp>
        <p:nvSpPr>
          <p:cNvPr id="8195"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7608223-751A-2F42-AEF8-DE7D00B84514}" type="slidenum">
              <a:rPr lang="en-US"/>
              <a:pPr/>
              <a:t>10</a:t>
            </a:fld>
            <a:endParaRPr 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4EF98F3-A86F-704B-96B0-62AE06E39A86}" type="slidenum">
              <a:rPr lang="en-US"/>
              <a:pPr/>
              <a:t>11</a:t>
            </a:fld>
            <a:endParaRPr lang="en-US"/>
          </a:p>
        </p:txBody>
      </p:sp>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157C5A-49C2-A144-9B83-C1B2E940A8E3}" type="slidenum">
              <a:rPr lang="en-US"/>
              <a:pPr/>
              <a:t>12</a:t>
            </a:fld>
            <a:endParaRPr lang="en-US"/>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B59A0F00-F6C8-1942-A677-82A9791F5EB6}" type="slidenum">
              <a:rPr lang="en-US"/>
              <a:pPr/>
              <a:t>13</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6741E7C-5629-DA49-A467-2349AF01740D}" type="slidenum">
              <a:rPr lang="en-US"/>
              <a:pPr/>
              <a:t>14</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1AAF7CA-9FF6-3340-819E-0C6A3E7D6A02}" type="slidenum">
              <a:rPr lang="en-US"/>
              <a:pPr/>
              <a:t>15</a:t>
            </a:fld>
            <a:endParaRPr lang="en-US"/>
          </a:p>
        </p:txBody>
      </p:sp>
      <p:sp>
        <p:nvSpPr>
          <p:cNvPr id="235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235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407C46F-4B95-6A45-B226-E10359F6B649}" type="slidenum">
              <a:rPr lang="en-US"/>
              <a:pPr/>
              <a:t>16</a:t>
            </a:fld>
            <a:endParaRPr lang="en-US"/>
          </a:p>
        </p:txBody>
      </p:sp>
      <p:sp>
        <p:nvSpPr>
          <p:cNvPr id="3584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584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FE88B9-9963-D34D-8A5D-2DB726566809}" type="slidenum">
              <a:rPr lang="en-US"/>
              <a:pPr/>
              <a:t>17</a:t>
            </a:fld>
            <a:endParaRPr lang="en-US"/>
          </a:p>
        </p:txBody>
      </p:sp>
      <p:sp>
        <p:nvSpPr>
          <p:cNvPr id="3379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379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ADEE88FF-2FB6-5748-BA2B-7E3F27A4837B}" type="slidenum">
              <a:rPr lang="en-US"/>
              <a:pPr/>
              <a:t>18</a:t>
            </a:fld>
            <a:endParaRPr lang="en-US"/>
          </a:p>
        </p:txBody>
      </p:sp>
      <p:sp>
        <p:nvSpPr>
          <p:cNvPr id="3789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78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6B9814-4751-914E-93C4-4CF28B2B0B0E}" type="slidenum">
              <a:rPr lang="en-US"/>
              <a:pPr/>
              <a:t>24</a:t>
            </a:fld>
            <a:endParaRPr lang="en-US"/>
          </a:p>
        </p:txBody>
      </p:sp>
      <p:sp>
        <p:nvSpPr>
          <p:cNvPr id="399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399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5DB3620-62F4-3C4D-AC5B-715ABFBBA27D}" type="slidenum">
              <a:rPr lang="en-US"/>
              <a:pPr/>
              <a:t>2</a:t>
            </a:fld>
            <a:endParaRPr lang="en-US"/>
          </a:p>
        </p:txBody>
      </p:sp>
      <p:sp>
        <p:nvSpPr>
          <p:cNvPr id="8194" name="Rectangle 1026"/>
          <p:cNvSpPr>
            <a:spLocks noGrp="1" noRot="1" noChangeAspect="1" noChangeArrowheads="1" noTextEdit="1"/>
          </p:cNvSpPr>
          <p:nvPr>
            <p:ph type="sldImg"/>
          </p:nvPr>
        </p:nvSpPr>
        <p:spPr>
          <a:ln/>
        </p:spPr>
      </p:sp>
      <p:sp>
        <p:nvSpPr>
          <p:cNvPr id="8195" name="Rectangle 1027"/>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11721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D1A1CB0-BC04-FC4C-8B80-A5C0601EDEF7}" type="slidenum">
              <a:rPr lang="en-US"/>
              <a:pPr/>
              <a:t>25</a:t>
            </a:fld>
            <a:endParaRPr lang="en-US"/>
          </a:p>
        </p:txBody>
      </p:sp>
      <p:sp>
        <p:nvSpPr>
          <p:cNvPr id="419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198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D0CCBB9-0B71-8742-82BA-3801C4386A6B}" type="slidenum">
              <a:rPr lang="en-US"/>
              <a:pPr/>
              <a:t>26</a:t>
            </a:fld>
            <a:endParaRPr lang="en-US"/>
          </a:p>
        </p:txBody>
      </p:sp>
      <p:sp>
        <p:nvSpPr>
          <p:cNvPr id="4403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403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D9FD475B-8279-DA4E-990C-914BC3B7E205}" type="slidenum">
              <a:rPr lang="en-US"/>
              <a:pPr/>
              <a:t>27</a:t>
            </a:fld>
            <a:endParaRPr lang="en-US"/>
          </a:p>
        </p:txBody>
      </p:sp>
      <p:sp>
        <p:nvSpPr>
          <p:cNvPr id="460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60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36B69CA-FD2B-8246-BE21-153C3F759C32}" type="slidenum">
              <a:rPr lang="en-US"/>
              <a:pPr/>
              <a:t>28</a:t>
            </a:fld>
            <a:endParaRPr lang="en-US"/>
          </a:p>
        </p:txBody>
      </p:sp>
      <p:sp>
        <p:nvSpPr>
          <p:cNvPr id="481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81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90D31ACC-01D8-754B-92D8-244B33F12C7D}" type="slidenum">
              <a:rPr lang="en-US"/>
              <a:pPr/>
              <a:t>29</a:t>
            </a:fld>
            <a:endParaRPr lang="en-US"/>
          </a:p>
        </p:txBody>
      </p:sp>
      <p:sp>
        <p:nvSpPr>
          <p:cNvPr id="5017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017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3F268FE-3E1B-9543-9CD3-C43613FAC5D9}" type="slidenum">
              <a:rPr lang="en-US"/>
              <a:pPr/>
              <a:t>30</a:t>
            </a:fld>
            <a:endParaRPr lang="en-US"/>
          </a:p>
        </p:txBody>
      </p:sp>
      <p:sp>
        <p:nvSpPr>
          <p:cNvPr id="5222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222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FDE8E41-2495-194D-826B-0EC43CC7B826}" type="slidenum">
              <a:rPr lang="en-US"/>
              <a:pPr/>
              <a:t>31</a:t>
            </a:fld>
            <a:endParaRPr lang="en-US"/>
          </a:p>
        </p:txBody>
      </p:sp>
      <p:sp>
        <p:nvSpPr>
          <p:cNvPr id="542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42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00392A5F-28B6-BF4B-B2C7-C52BA28DBE14}" type="slidenum">
              <a:rPr lang="en-US"/>
              <a:pPr/>
              <a:t>32</a:t>
            </a:fld>
            <a:endParaRPr lang="en-US"/>
          </a:p>
        </p:txBody>
      </p:sp>
      <p:sp>
        <p:nvSpPr>
          <p:cNvPr id="5632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632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0DE8C3C-0EE2-114C-91E0-1171401F4D79}" type="slidenum">
              <a:rPr lang="en-US"/>
              <a:pPr/>
              <a:t>33</a:t>
            </a:fld>
            <a:endParaRPr lang="en-US"/>
          </a:p>
        </p:txBody>
      </p:sp>
      <p:sp>
        <p:nvSpPr>
          <p:cNvPr id="5837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837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34</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56698162-6329-3F4B-BD87-C6969E7F1156}" type="slidenum">
              <a:rPr lang="en-US"/>
              <a:pPr/>
              <a:t>3</a:t>
            </a:fld>
            <a:endParaRPr lang="en-US"/>
          </a:p>
        </p:txBody>
      </p:sp>
      <p:sp>
        <p:nvSpPr>
          <p:cNvPr id="9218" name="Rectangle 1026"/>
          <p:cNvSpPr>
            <a:spLocks noGrp="1" noRot="1" noChangeAspect="1" noChangeArrowheads="1" noTextEdit="1"/>
          </p:cNvSpPr>
          <p:nvPr>
            <p:ph type="sldImg"/>
          </p:nvPr>
        </p:nvSpPr>
        <p:spPr>
          <a:ln/>
        </p:spPr>
      </p:sp>
      <p:sp>
        <p:nvSpPr>
          <p:cNvPr id="9219"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35</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37</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38</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39</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134116782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40</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extLst>
      <p:ext uri="{BB962C8B-B14F-4D97-AF65-F5344CB8AC3E}">
        <p14:creationId xmlns:p14="http://schemas.microsoft.com/office/powerpoint/2010/main" val="35999775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CC620B9D-F545-C64C-A43F-122C77A44B21}" type="slidenum">
              <a:rPr lang="en-US"/>
              <a:pPr/>
              <a:t>43</a:t>
            </a:fld>
            <a:endParaRPr lang="en-US"/>
          </a:p>
        </p:txBody>
      </p:sp>
      <p:sp>
        <p:nvSpPr>
          <p:cNvPr id="6041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04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dirty="0"/>
          </a:p>
        </p:txBody>
      </p:sp>
    </p:spTree>
    <p:extLst>
      <p:ext uri="{BB962C8B-B14F-4D97-AF65-F5344CB8AC3E}">
        <p14:creationId xmlns:p14="http://schemas.microsoft.com/office/powerpoint/2010/main" val="2447788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B24AB7D-9A5D-5E46-91FF-34FDA4629ACE}" type="slidenum">
              <a:rPr lang="en-US"/>
              <a:pPr/>
              <a:t>4</a:t>
            </a:fld>
            <a:endParaRPr lang="en-US"/>
          </a:p>
        </p:txBody>
      </p:sp>
      <p:sp>
        <p:nvSpPr>
          <p:cNvPr id="10242" name="Rectangle 1026"/>
          <p:cNvSpPr>
            <a:spLocks noGrp="1" noRot="1" noChangeAspect="1" noChangeArrowheads="1" noTextEdit="1"/>
          </p:cNvSpPr>
          <p:nvPr>
            <p:ph type="sldImg"/>
          </p:nvPr>
        </p:nvSpPr>
        <p:spPr>
          <a:ln/>
        </p:spPr>
      </p:sp>
      <p:sp>
        <p:nvSpPr>
          <p:cNvPr id="10243" name="Rectangle 1027"/>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47C5CFB5-9ACA-5945-B850-383A15825165}" type="slidenum">
              <a:rPr lang="en-US"/>
              <a:pPr/>
              <a:t>5</a:t>
            </a:fld>
            <a:endParaRPr lang="en-US"/>
          </a:p>
        </p:txBody>
      </p:sp>
      <p:sp>
        <p:nvSpPr>
          <p:cNvPr id="11266" name="Rectangle 2"/>
          <p:cNvSpPr>
            <a:spLocks noGrp="1" noRot="1" noChangeAspect="1" noChangeArrowheads="1" noTextEdit="1"/>
          </p:cNvSpPr>
          <p:nvPr>
            <p:ph type="sldImg"/>
          </p:nvPr>
        </p:nvSpPr>
        <p:spPr>
          <a:ln/>
        </p:spPr>
      </p:sp>
      <p:sp>
        <p:nvSpPr>
          <p:cNvPr id="11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3E41841-9CC7-164F-8472-367220F15F5C}" type="slidenum">
              <a:rPr lang="en-US"/>
              <a:pPr/>
              <a:t>6</a:t>
            </a:fld>
            <a:endParaRPr lang="en-US"/>
          </a:p>
        </p:txBody>
      </p:sp>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7FD4DC6A-BCF6-2D4C-BB8A-9107C6B1EB24}" type="slidenum">
              <a:rPr lang="en-US"/>
              <a:pPr/>
              <a:t>7</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1969B3D6-C7C1-9148-82A3-46F969C12079}" type="slidenum">
              <a:rPr lang="en-US"/>
              <a:pPr/>
              <a:t>8</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84F40E6-3F43-CF4E-8510-A3742DE281B4}" type="slidenum">
              <a:rPr lang="en-US"/>
              <a:pPr/>
              <a:t>9</a:t>
            </a:fld>
            <a:endParaRPr 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45093B47-523C-F442-825D-EC8121D77CC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1616374C-5D72-584E-8607-ADF0B9548016}"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8E276A7E-E472-554E-ADB2-0B37A261CE7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23052FBE-C02F-3943-8012-DB29626F2ECB}"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smtClean="0"/>
            </a:lvl1pPr>
          </a:lstStyle>
          <a:p>
            <a:fld id="{748914AC-DEED-7A45-B4A8-189E55BBF792}"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BB8920DC-C42E-D644-9E0E-DEC2D541EC2D}"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smtClean="0"/>
            </a:lvl1pPr>
          </a:lstStyle>
          <a:p>
            <a:fld id="{75F3F07A-2E20-4845-9691-4553B43A0C64}"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smtClean="0"/>
            </a:lvl1pPr>
          </a:lstStyle>
          <a:p>
            <a:fld id="{6FDF123E-BCBB-F647-A2B8-A197BE968496}"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smtClean="0"/>
            </a:lvl1pPr>
          </a:lstStyle>
          <a:p>
            <a:fld id="{94CE538E-5404-6149-848C-556BA72A962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117C9A5D-943C-AC4F-A43F-5399CB3626DF}"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smtClean="0"/>
            </a:lvl1pPr>
          </a:lstStyle>
          <a:p>
            <a:fld id="{A8D4BDDB-8CA1-2945-BB4E-58139973A570}"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434343"/>
            </a:gs>
            <a:gs pos="100000">
              <a:srgbClr val="1C1D58"/>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D2698F65-9E6A-4B45-9F21-EC3B8D1295C2}"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128"/>
          <a:cs typeface="ＭＳ Ｐゴシック" charset="-128"/>
        </a:defRPr>
      </a:lvl2pPr>
      <a:lvl3pPr algn="ctr" rtl="0" fontAlgn="base">
        <a:spcBef>
          <a:spcPct val="0"/>
        </a:spcBef>
        <a:spcAft>
          <a:spcPct val="0"/>
        </a:spcAft>
        <a:defRPr sz="4400">
          <a:solidFill>
            <a:schemeClr val="tx2"/>
          </a:solidFill>
          <a:latin typeface="Arial" charset="0"/>
          <a:ea typeface="ＭＳ Ｐゴシック" charset="-128"/>
          <a:cs typeface="ＭＳ Ｐゴシック" charset="-128"/>
        </a:defRPr>
      </a:lvl3pPr>
      <a:lvl4pPr algn="ctr" rtl="0" fontAlgn="base">
        <a:spcBef>
          <a:spcPct val="0"/>
        </a:spcBef>
        <a:spcAft>
          <a:spcPct val="0"/>
        </a:spcAft>
        <a:defRPr sz="4400">
          <a:solidFill>
            <a:schemeClr val="tx2"/>
          </a:solidFill>
          <a:latin typeface="Arial" charset="0"/>
          <a:ea typeface="ＭＳ Ｐゴシック" charset="-128"/>
          <a:cs typeface="ＭＳ Ｐゴシック" charset="-128"/>
        </a:defRPr>
      </a:lvl4pPr>
      <a:lvl5pPr algn="ctr" rtl="0" fontAlgn="base">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2954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Tornadoes, rotating thunderstorms, and a look back at the 2024 severe weather season in New York</a:t>
            </a:r>
            <a:endParaRPr lang="en-US" dirty="0"/>
          </a:p>
        </p:txBody>
      </p:sp>
      <p:sp>
        <p:nvSpPr>
          <p:cNvPr id="2051" name="Rectangle 3"/>
          <p:cNvSpPr>
            <a:spLocks noGrp="1" noChangeArrowheads="1"/>
          </p:cNvSpPr>
          <p:nvPr>
            <p:ph type="subTitle" idx="1"/>
          </p:nvPr>
        </p:nvSpPr>
        <p:spPr>
          <a:xfrm>
            <a:off x="1371600" y="3352800"/>
            <a:ext cx="6400800" cy="1752600"/>
          </a:xfrm>
          <a:effectLst>
            <a:outerShdw blurRad="63500" dist="38099" dir="2700000" algn="ctr" rotWithShape="0">
              <a:srgbClr val="000000">
                <a:alpha val="74998"/>
              </a:srgbClr>
            </a:outerShdw>
          </a:effectLst>
        </p:spPr>
        <p:txBody>
          <a:bodyPr/>
          <a:lstStyle/>
          <a:p>
            <a:r>
              <a:rPr lang="en-US" b="1" dirty="0">
                <a:solidFill>
                  <a:schemeClr val="bg1"/>
                </a:solidFill>
                <a:latin typeface="Palatino" charset="0"/>
              </a:rPr>
              <a:t>Ross A. Lazear</a:t>
            </a:r>
          </a:p>
          <a:p>
            <a:endParaRPr lang="en-US" sz="2800" dirty="0">
              <a:solidFill>
                <a:schemeClr val="bg1"/>
              </a:solidFill>
              <a:latin typeface="Palatino" charset="0"/>
            </a:endParaRPr>
          </a:p>
          <a:p>
            <a:r>
              <a:rPr lang="en-US" sz="2800" dirty="0">
                <a:solidFill>
                  <a:srgbClr val="00FDFF"/>
                </a:solidFill>
                <a:latin typeface="Palatino" charset="0"/>
              </a:rPr>
              <a:t>Department of Atmospheric and Environmental Sciences</a:t>
            </a:r>
          </a:p>
          <a:p>
            <a:r>
              <a:rPr lang="en-US" sz="2800" dirty="0">
                <a:solidFill>
                  <a:srgbClr val="00FDFF"/>
                </a:solidFill>
                <a:latin typeface="Palatino" charset="0"/>
              </a:rPr>
              <a:t>University at Albany, SUNY</a:t>
            </a:r>
            <a:endParaRPr lang="en-US" dirty="0">
              <a:solidFill>
                <a:srgbClr val="00FDFF"/>
              </a:solidFill>
              <a:latin typeface="Palatino"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6387" name="Text Box 3"/>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6388" name="Oval 4"/>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6389" name="AutoShape 5"/>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0" name="AutoShape 6"/>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1" name="AutoShape 7"/>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2" name="AutoShape 8"/>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6393"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6394" name="Freeform 10"/>
          <p:cNvSpPr>
            <a:spLocks/>
          </p:cNvSpPr>
          <p:nvPr/>
        </p:nvSpPr>
        <p:spPr bwMode="auto">
          <a:xfrm>
            <a:off x="2274888" y="239553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5" name="Freeform 11"/>
          <p:cNvSpPr>
            <a:spLocks/>
          </p:cNvSpPr>
          <p:nvPr/>
        </p:nvSpPr>
        <p:spPr bwMode="auto">
          <a:xfrm>
            <a:off x="2286000" y="2971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6" name="Freeform 12"/>
          <p:cNvSpPr>
            <a:spLocks/>
          </p:cNvSpPr>
          <p:nvPr/>
        </p:nvSpPr>
        <p:spPr bwMode="auto">
          <a:xfrm>
            <a:off x="2579688" y="37099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7" name="Freeform 13"/>
          <p:cNvSpPr>
            <a:spLocks/>
          </p:cNvSpPr>
          <p:nvPr/>
        </p:nvSpPr>
        <p:spPr bwMode="auto">
          <a:xfrm>
            <a:off x="3027363" y="2590800"/>
            <a:ext cx="554037"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8" name="Freeform 14"/>
          <p:cNvSpPr>
            <a:spLocks/>
          </p:cNvSpPr>
          <p:nvPr/>
        </p:nvSpPr>
        <p:spPr bwMode="auto">
          <a:xfrm>
            <a:off x="3103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399" name="Freeform 15"/>
          <p:cNvSpPr>
            <a:spLocks/>
          </p:cNvSpPr>
          <p:nvPr/>
        </p:nvSpPr>
        <p:spPr bwMode="auto">
          <a:xfrm>
            <a:off x="3036888"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0" name="Freeform 16"/>
          <p:cNvSpPr>
            <a:spLocks/>
          </p:cNvSpPr>
          <p:nvPr/>
        </p:nvSpPr>
        <p:spPr bwMode="auto">
          <a:xfrm>
            <a:off x="3189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1" name="Freeform 17"/>
          <p:cNvSpPr>
            <a:spLocks/>
          </p:cNvSpPr>
          <p:nvPr/>
        </p:nvSpPr>
        <p:spPr bwMode="auto">
          <a:xfrm>
            <a:off x="2493963" y="1881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6402" name="Freeform 18"/>
          <p:cNvSpPr>
            <a:spLocks/>
          </p:cNvSpPr>
          <p:nvPr/>
        </p:nvSpPr>
        <p:spPr bwMode="auto">
          <a:xfrm rot="20537933" flipH="1">
            <a:off x="4953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6403" name="Freeform 19"/>
          <p:cNvSpPr>
            <a:spLocks/>
          </p:cNvSpPr>
          <p:nvPr/>
        </p:nvSpPr>
        <p:spPr bwMode="auto">
          <a:xfrm>
            <a:off x="5016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6404" name="AutoShape 20"/>
          <p:cNvSpPr>
            <a:spLocks noChangeArrowheads="1"/>
          </p:cNvSpPr>
          <p:nvPr/>
        </p:nvSpPr>
        <p:spPr bwMode="auto">
          <a:xfrm rot="-755492">
            <a:off x="4511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6405" name="AutoShape 21"/>
          <p:cNvSpPr>
            <a:spLocks noChangeArrowheads="1"/>
          </p:cNvSpPr>
          <p:nvPr/>
        </p:nvSpPr>
        <p:spPr bwMode="auto">
          <a:xfrm rot="-755492">
            <a:off x="4800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6406" name="Text Box 22"/>
          <p:cNvSpPr txBox="1">
            <a:spLocks noChangeArrowheads="1"/>
          </p:cNvSpPr>
          <p:nvPr/>
        </p:nvSpPr>
        <p:spPr bwMode="auto">
          <a:xfrm>
            <a:off x="5486400" y="41910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6407" name="Text Box 23"/>
          <p:cNvSpPr txBox="1">
            <a:spLocks noChangeArrowheads="1"/>
          </p:cNvSpPr>
          <p:nvPr/>
        </p:nvSpPr>
        <p:spPr bwMode="auto">
          <a:xfrm>
            <a:off x="1828800" y="4038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srcRect l="28999" r="33000"/>
          <a:stretch>
            <a:fillRect/>
          </a:stretch>
        </p:blipFill>
        <p:spPr bwMode="auto">
          <a:xfrm>
            <a:off x="5791200" y="914400"/>
            <a:ext cx="2895600" cy="5330825"/>
          </a:xfrm>
          <a:prstGeom prst="rect">
            <a:avLst/>
          </a:prstGeom>
          <a:noFill/>
          <a:ln w="9525">
            <a:noFill/>
            <a:miter lim="800000"/>
            <a:headEnd/>
            <a:tailEnd/>
          </a:ln>
          <a:effectLst/>
        </p:spPr>
      </p:pic>
      <p:sp>
        <p:nvSpPr>
          <p:cNvPr id="17411" name="Text Box 3"/>
          <p:cNvSpPr txBox="1">
            <a:spLocks noChangeArrowheads="1"/>
          </p:cNvSpPr>
          <p:nvPr/>
        </p:nvSpPr>
        <p:spPr bwMode="auto">
          <a:xfrm>
            <a:off x="6781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7412" name="Oval 4"/>
          <p:cNvSpPr>
            <a:spLocks noChangeArrowheads="1"/>
          </p:cNvSpPr>
          <p:nvPr/>
        </p:nvSpPr>
        <p:spPr bwMode="auto">
          <a:xfrm>
            <a:off x="6400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7413" name="AutoShape 5"/>
          <p:cNvSpPr>
            <a:spLocks noChangeArrowheads="1"/>
          </p:cNvSpPr>
          <p:nvPr/>
        </p:nvSpPr>
        <p:spPr bwMode="auto">
          <a:xfrm flipV="1">
            <a:off x="6216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4" name="AutoShape 6"/>
          <p:cNvSpPr>
            <a:spLocks noChangeArrowheads="1"/>
          </p:cNvSpPr>
          <p:nvPr/>
        </p:nvSpPr>
        <p:spPr bwMode="auto">
          <a:xfrm>
            <a:off x="7496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5" name="AutoShape 7"/>
          <p:cNvSpPr>
            <a:spLocks noChangeArrowheads="1"/>
          </p:cNvSpPr>
          <p:nvPr/>
        </p:nvSpPr>
        <p:spPr bwMode="auto">
          <a:xfrm rot="-5400000">
            <a:off x="6764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6" name="AutoShape 8"/>
          <p:cNvSpPr>
            <a:spLocks noChangeArrowheads="1"/>
          </p:cNvSpPr>
          <p:nvPr/>
        </p:nvSpPr>
        <p:spPr bwMode="auto">
          <a:xfrm rot="5400000" flipH="1">
            <a:off x="6873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7417"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7421" name="Freeform 13"/>
          <p:cNvSpPr>
            <a:spLocks/>
          </p:cNvSpPr>
          <p:nvPr/>
        </p:nvSpPr>
        <p:spPr bwMode="auto">
          <a:xfrm>
            <a:off x="5791200" y="2590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2" name="Freeform 14"/>
          <p:cNvSpPr>
            <a:spLocks/>
          </p:cNvSpPr>
          <p:nvPr/>
        </p:nvSpPr>
        <p:spPr bwMode="auto">
          <a:xfrm>
            <a:off x="5770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3" name="Freeform 15"/>
          <p:cNvSpPr>
            <a:spLocks/>
          </p:cNvSpPr>
          <p:nvPr/>
        </p:nvSpPr>
        <p:spPr bwMode="auto">
          <a:xfrm>
            <a:off x="5846763"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4" name="Freeform 16"/>
          <p:cNvSpPr>
            <a:spLocks/>
          </p:cNvSpPr>
          <p:nvPr/>
        </p:nvSpPr>
        <p:spPr bwMode="auto">
          <a:xfrm>
            <a:off x="5856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7426" name="Freeform 18"/>
          <p:cNvSpPr>
            <a:spLocks/>
          </p:cNvSpPr>
          <p:nvPr/>
        </p:nvSpPr>
        <p:spPr bwMode="auto">
          <a:xfrm rot="20537933" flipH="1">
            <a:off x="7620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7427" name="Freeform 19"/>
          <p:cNvSpPr>
            <a:spLocks/>
          </p:cNvSpPr>
          <p:nvPr/>
        </p:nvSpPr>
        <p:spPr bwMode="auto">
          <a:xfrm>
            <a:off x="7683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7428" name="AutoShape 20"/>
          <p:cNvSpPr>
            <a:spLocks noChangeArrowheads="1"/>
          </p:cNvSpPr>
          <p:nvPr/>
        </p:nvSpPr>
        <p:spPr bwMode="auto">
          <a:xfrm rot="-755492">
            <a:off x="7178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7429" name="AutoShape 21"/>
          <p:cNvSpPr>
            <a:spLocks noChangeArrowheads="1"/>
          </p:cNvSpPr>
          <p:nvPr/>
        </p:nvSpPr>
        <p:spPr bwMode="auto">
          <a:xfrm rot="-755492">
            <a:off x="7467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7432" name="Line 24"/>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7433" name="AutoShape 25"/>
          <p:cNvSpPr>
            <a:spLocks noChangeArrowheads="1"/>
          </p:cNvSpPr>
          <p:nvPr/>
        </p:nvSpPr>
        <p:spPr bwMode="auto">
          <a:xfrm>
            <a:off x="7010400" y="4267200"/>
            <a:ext cx="381000" cy="381000"/>
          </a:xfrm>
          <a:prstGeom prst="star5">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7434" name="Text Box 26"/>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7435" name="Text Box 27"/>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17436" name="Text Box 28"/>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17437" name="Text Box 29"/>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srcRect l="28999" r="33000"/>
          <a:stretch>
            <a:fillRect/>
          </a:stretch>
        </p:blipFill>
        <p:spPr bwMode="auto">
          <a:xfrm>
            <a:off x="5791200" y="914400"/>
            <a:ext cx="2895600" cy="5330825"/>
          </a:xfrm>
          <a:prstGeom prst="rect">
            <a:avLst/>
          </a:prstGeom>
          <a:noFill/>
          <a:ln w="9525">
            <a:noFill/>
            <a:miter lim="800000"/>
            <a:headEnd/>
            <a:tailEnd/>
          </a:ln>
          <a:effectLst/>
        </p:spPr>
      </p:pic>
      <p:sp>
        <p:nvSpPr>
          <p:cNvPr id="19459" name="Text Box 3"/>
          <p:cNvSpPr txBox="1">
            <a:spLocks noChangeArrowheads="1"/>
          </p:cNvSpPr>
          <p:nvPr/>
        </p:nvSpPr>
        <p:spPr bwMode="auto">
          <a:xfrm>
            <a:off x="6781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9460" name="Oval 4"/>
          <p:cNvSpPr>
            <a:spLocks noChangeArrowheads="1"/>
          </p:cNvSpPr>
          <p:nvPr/>
        </p:nvSpPr>
        <p:spPr bwMode="auto">
          <a:xfrm>
            <a:off x="6400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9461" name="AutoShape 5"/>
          <p:cNvSpPr>
            <a:spLocks noChangeArrowheads="1"/>
          </p:cNvSpPr>
          <p:nvPr/>
        </p:nvSpPr>
        <p:spPr bwMode="auto">
          <a:xfrm flipV="1">
            <a:off x="6216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2" name="AutoShape 6"/>
          <p:cNvSpPr>
            <a:spLocks noChangeArrowheads="1"/>
          </p:cNvSpPr>
          <p:nvPr/>
        </p:nvSpPr>
        <p:spPr bwMode="auto">
          <a:xfrm>
            <a:off x="7496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3" name="AutoShape 7"/>
          <p:cNvSpPr>
            <a:spLocks noChangeArrowheads="1"/>
          </p:cNvSpPr>
          <p:nvPr/>
        </p:nvSpPr>
        <p:spPr bwMode="auto">
          <a:xfrm rot="-5400000">
            <a:off x="6764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4" name="AutoShape 8"/>
          <p:cNvSpPr>
            <a:spLocks noChangeArrowheads="1"/>
          </p:cNvSpPr>
          <p:nvPr/>
        </p:nvSpPr>
        <p:spPr bwMode="auto">
          <a:xfrm rot="5400000" flipH="1">
            <a:off x="6873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9465"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9466" name="Freeform 10"/>
          <p:cNvSpPr>
            <a:spLocks/>
          </p:cNvSpPr>
          <p:nvPr/>
        </p:nvSpPr>
        <p:spPr bwMode="auto">
          <a:xfrm>
            <a:off x="5791200" y="2590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7" name="Freeform 11"/>
          <p:cNvSpPr>
            <a:spLocks/>
          </p:cNvSpPr>
          <p:nvPr/>
        </p:nvSpPr>
        <p:spPr bwMode="auto">
          <a:xfrm>
            <a:off x="5770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8" name="Freeform 12"/>
          <p:cNvSpPr>
            <a:spLocks/>
          </p:cNvSpPr>
          <p:nvPr/>
        </p:nvSpPr>
        <p:spPr bwMode="auto">
          <a:xfrm>
            <a:off x="5846763"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69" name="Freeform 13"/>
          <p:cNvSpPr>
            <a:spLocks/>
          </p:cNvSpPr>
          <p:nvPr/>
        </p:nvSpPr>
        <p:spPr bwMode="auto">
          <a:xfrm>
            <a:off x="5856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9470" name="Freeform 14"/>
          <p:cNvSpPr>
            <a:spLocks/>
          </p:cNvSpPr>
          <p:nvPr/>
        </p:nvSpPr>
        <p:spPr bwMode="auto">
          <a:xfrm rot="20537933" flipH="1">
            <a:off x="7620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9471" name="Freeform 15"/>
          <p:cNvSpPr>
            <a:spLocks/>
          </p:cNvSpPr>
          <p:nvPr/>
        </p:nvSpPr>
        <p:spPr bwMode="auto">
          <a:xfrm>
            <a:off x="7683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9472" name="AutoShape 16"/>
          <p:cNvSpPr>
            <a:spLocks noChangeArrowheads="1"/>
          </p:cNvSpPr>
          <p:nvPr/>
        </p:nvSpPr>
        <p:spPr bwMode="auto">
          <a:xfrm rot="-755492">
            <a:off x="7178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9473" name="AutoShape 17"/>
          <p:cNvSpPr>
            <a:spLocks noChangeArrowheads="1"/>
          </p:cNvSpPr>
          <p:nvPr/>
        </p:nvSpPr>
        <p:spPr bwMode="auto">
          <a:xfrm rot="-755492">
            <a:off x="7467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9474" name="Line 18"/>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19475" name="AutoShape 19"/>
          <p:cNvSpPr>
            <a:spLocks noChangeArrowheads="1"/>
          </p:cNvSpPr>
          <p:nvPr/>
        </p:nvSpPr>
        <p:spPr bwMode="auto">
          <a:xfrm>
            <a:off x="7010400" y="4267200"/>
            <a:ext cx="381000" cy="381000"/>
          </a:xfrm>
          <a:prstGeom prst="star5">
            <a:avLst/>
          </a:prstGeom>
          <a:solidFill>
            <a:schemeClr val="accent2"/>
          </a:solidFill>
          <a:ln w="9525">
            <a:solidFill>
              <a:schemeClr val="tx1"/>
            </a:solidFill>
            <a:miter lim="800000"/>
            <a:headEnd/>
            <a:tailEnd/>
          </a:ln>
        </p:spPr>
        <p:txBody>
          <a:bodyPr wrap="none" anchor="ctr">
            <a:prstTxWarp prst="textNoShape">
              <a:avLst/>
            </a:prstTxWarp>
          </a:bodyPr>
          <a:lstStyle/>
          <a:p>
            <a:endParaRPr lang="en-US"/>
          </a:p>
        </p:txBody>
      </p:sp>
      <p:sp>
        <p:nvSpPr>
          <p:cNvPr id="19476" name="Text Box 20"/>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19477" name="Text Box 21"/>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19478" name="Text Box 22"/>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19479" name="Text Box 23"/>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
        <p:nvSpPr>
          <p:cNvPr id="19480" name="Text Box 24"/>
          <p:cNvSpPr txBox="1">
            <a:spLocks noChangeArrowheads="1"/>
          </p:cNvSpPr>
          <p:nvPr/>
        </p:nvSpPr>
        <p:spPr bwMode="auto">
          <a:xfrm>
            <a:off x="3657600" y="53340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Less dense</a:t>
            </a:r>
          </a:p>
        </p:txBody>
      </p:sp>
      <p:sp>
        <p:nvSpPr>
          <p:cNvPr id="19481" name="Text Box 25"/>
          <p:cNvSpPr txBox="1">
            <a:spLocks noChangeArrowheads="1"/>
          </p:cNvSpPr>
          <p:nvPr/>
        </p:nvSpPr>
        <p:spPr bwMode="auto">
          <a:xfrm>
            <a:off x="3657600" y="33528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latin typeface="Palatino" charset="0"/>
              </a:rPr>
              <a:t>More dense</a:t>
            </a:r>
          </a:p>
        </p:txBody>
      </p:sp>
      <p:sp>
        <p:nvSpPr>
          <p:cNvPr id="19482" name="Line 26"/>
          <p:cNvSpPr>
            <a:spLocks noChangeShapeType="1"/>
          </p:cNvSpPr>
          <p:nvPr/>
        </p:nvSpPr>
        <p:spPr bwMode="auto">
          <a:xfrm>
            <a:off x="838200" y="4724400"/>
            <a:ext cx="4648200" cy="0"/>
          </a:xfrm>
          <a:prstGeom prst="line">
            <a:avLst/>
          </a:prstGeom>
          <a:noFill/>
          <a:ln w="22225">
            <a:solidFill>
              <a:schemeClr val="tx1"/>
            </a:solidFill>
            <a:prstDash val="dash"/>
            <a:round/>
            <a:headEnd/>
            <a:tailEnd/>
          </a:ln>
        </p:spPr>
        <p:txBody>
          <a:bodyPr wrap="none" anchor="ctr">
            <a:prstTxWarp prst="textNoShape">
              <a:avLst/>
            </a:prstTxWarp>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9"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20498" name="Line 18"/>
          <p:cNvSpPr>
            <a:spLocks noChangeShapeType="1"/>
          </p:cNvSpPr>
          <p:nvPr/>
        </p:nvSpPr>
        <p:spPr bwMode="auto">
          <a:xfrm>
            <a:off x="838200" y="838200"/>
            <a:ext cx="0" cy="53340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0500" name="Text Box 20"/>
          <p:cNvSpPr txBox="1">
            <a:spLocks noChangeArrowheads="1"/>
          </p:cNvSpPr>
          <p:nvPr/>
        </p:nvSpPr>
        <p:spPr bwMode="auto">
          <a:xfrm>
            <a:off x="1752600" y="51816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00AD16"/>
                </a:solidFill>
                <a:latin typeface="Palatino" charset="0"/>
              </a:rPr>
              <a:t>Warm, moist air</a:t>
            </a:r>
          </a:p>
        </p:txBody>
      </p:sp>
      <p:sp>
        <p:nvSpPr>
          <p:cNvPr id="20501" name="Text Box 21"/>
          <p:cNvSpPr txBox="1">
            <a:spLocks noChangeArrowheads="1"/>
          </p:cNvSpPr>
          <p:nvPr/>
        </p:nvSpPr>
        <p:spPr bwMode="auto">
          <a:xfrm>
            <a:off x="1752600" y="3200400"/>
            <a:ext cx="1828800" cy="946150"/>
          </a:xfrm>
          <a:prstGeom prst="rect">
            <a:avLst/>
          </a:prstGeom>
          <a:solidFill>
            <a:schemeClr val="bg1">
              <a:alpha val="74001"/>
            </a:schemeClr>
          </a:solidFill>
          <a:ln w="9525">
            <a:noFill/>
            <a:miter lim="800000"/>
            <a:headEnd/>
            <a:tailEnd/>
          </a:ln>
        </p:spPr>
        <p:txBody>
          <a:bodyPr>
            <a:prstTxWarp prst="textNoShape">
              <a:avLst/>
            </a:prstTxWarp>
            <a:spAutoFit/>
          </a:bodyPr>
          <a:lstStyle/>
          <a:p>
            <a:pPr>
              <a:spcBef>
                <a:spcPct val="50000"/>
              </a:spcBef>
            </a:pPr>
            <a:r>
              <a:rPr lang="en-US" sz="2800" b="1">
                <a:solidFill>
                  <a:srgbClr val="3C2C10"/>
                </a:solidFill>
                <a:latin typeface="Palatino" charset="0"/>
              </a:rPr>
              <a:t>Cold, dry air aloft</a:t>
            </a:r>
          </a:p>
        </p:txBody>
      </p:sp>
      <p:sp>
        <p:nvSpPr>
          <p:cNvPr id="20502" name="Text Box 22"/>
          <p:cNvSpPr txBox="1">
            <a:spLocks noChangeArrowheads="1"/>
          </p:cNvSpPr>
          <p:nvPr/>
        </p:nvSpPr>
        <p:spPr bwMode="auto">
          <a:xfrm>
            <a:off x="762000" y="4800600"/>
            <a:ext cx="1371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 km</a:t>
            </a:r>
          </a:p>
        </p:txBody>
      </p:sp>
      <p:sp>
        <p:nvSpPr>
          <p:cNvPr id="20503" name="Text Box 23"/>
          <p:cNvSpPr txBox="1">
            <a:spLocks noChangeArrowheads="1"/>
          </p:cNvSpPr>
          <p:nvPr/>
        </p:nvSpPr>
        <p:spPr bwMode="auto">
          <a:xfrm>
            <a:off x="762000" y="6858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 ~10 km:  Top of troposphere</a:t>
            </a:r>
          </a:p>
        </p:txBody>
      </p:sp>
      <p:sp>
        <p:nvSpPr>
          <p:cNvPr id="20504" name="Text Box 24"/>
          <p:cNvSpPr txBox="1">
            <a:spLocks noChangeArrowheads="1"/>
          </p:cNvSpPr>
          <p:nvPr/>
        </p:nvSpPr>
        <p:spPr bwMode="auto">
          <a:xfrm>
            <a:off x="3657600" y="5334000"/>
            <a:ext cx="32766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Less dense</a:t>
            </a:r>
          </a:p>
        </p:txBody>
      </p:sp>
      <p:sp>
        <p:nvSpPr>
          <p:cNvPr id="20505" name="Text Box 25"/>
          <p:cNvSpPr txBox="1">
            <a:spLocks noChangeArrowheads="1"/>
          </p:cNvSpPr>
          <p:nvPr/>
        </p:nvSpPr>
        <p:spPr bwMode="auto">
          <a:xfrm>
            <a:off x="3657600" y="3352800"/>
            <a:ext cx="3276600" cy="457200"/>
          </a:xfrm>
          <a:prstGeom prst="rect">
            <a:avLst/>
          </a:prstGeom>
          <a:noFill/>
          <a:ln w="9525">
            <a:noFill/>
            <a:miter lim="800000"/>
            <a:headEnd/>
            <a:tailEnd/>
          </a:ln>
        </p:spPr>
        <p:txBody>
          <a:bodyPr>
            <a:prstTxWarp prst="textNoShape">
              <a:avLst/>
            </a:prstTxWarp>
            <a:spAutoFit/>
          </a:bodyPr>
          <a:lstStyle/>
          <a:p>
            <a:pPr>
              <a:spcBef>
                <a:spcPct val="50000"/>
              </a:spcBef>
            </a:pPr>
            <a:r>
              <a:rPr lang="en-US" b="1">
                <a:latin typeface="Palatino" charset="0"/>
              </a:rPr>
              <a:t>More dense</a:t>
            </a:r>
          </a:p>
        </p:txBody>
      </p:sp>
      <p:sp>
        <p:nvSpPr>
          <p:cNvPr id="20506" name="Line 26"/>
          <p:cNvSpPr>
            <a:spLocks noChangeShapeType="1"/>
          </p:cNvSpPr>
          <p:nvPr/>
        </p:nvSpPr>
        <p:spPr bwMode="auto">
          <a:xfrm>
            <a:off x="838200" y="4724400"/>
            <a:ext cx="4648200" cy="0"/>
          </a:xfrm>
          <a:prstGeom prst="line">
            <a:avLst/>
          </a:prstGeom>
          <a:noFill/>
          <a:ln w="22225">
            <a:solidFill>
              <a:schemeClr val="tx1"/>
            </a:solidFill>
            <a:prstDash val="dash"/>
            <a:round/>
            <a:headEnd/>
            <a:tailEnd/>
          </a:ln>
        </p:spPr>
        <p:txBody>
          <a:bodyPr wrap="none" anchor="ctr">
            <a:prstTxWarp prst="textNoShape">
              <a:avLst/>
            </a:prstTxWarp>
          </a:bodyPr>
          <a:lstStyle/>
          <a:p>
            <a:endParaRPr lang="en-US"/>
          </a:p>
        </p:txBody>
      </p:sp>
      <p:pic>
        <p:nvPicPr>
          <p:cNvPr id="20507" name="Picture 27"/>
          <p:cNvPicPr>
            <a:picLocks noChangeAspect="1" noChangeArrowheads="1"/>
          </p:cNvPicPr>
          <p:nvPr/>
        </p:nvPicPr>
        <p:blipFill>
          <a:blip r:embed="rId3"/>
          <a:srcRect l="62712" r="1695"/>
          <a:stretch>
            <a:fillRect/>
          </a:stretch>
        </p:blipFill>
        <p:spPr bwMode="auto">
          <a:xfrm>
            <a:off x="5791200" y="1447800"/>
            <a:ext cx="3200400" cy="3690938"/>
          </a:xfrm>
          <a:prstGeom prst="rect">
            <a:avLst/>
          </a:prstGeom>
          <a:noFill/>
          <a:ln w="9525">
            <a:noFill/>
            <a:miter lim="800000"/>
            <a:headEnd/>
            <a:tailEnd/>
          </a:ln>
        </p:spPr>
      </p:pic>
      <p:sp>
        <p:nvSpPr>
          <p:cNvPr id="20508" name="Text Box 28"/>
          <p:cNvSpPr txBox="1">
            <a:spLocks noChangeArrowheads="1"/>
          </p:cNvSpPr>
          <p:nvPr/>
        </p:nvSpPr>
        <p:spPr bwMode="auto">
          <a:xfrm>
            <a:off x="5867400" y="5181600"/>
            <a:ext cx="3276600" cy="77946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As in the convection tank:</a:t>
            </a:r>
          </a:p>
          <a:p>
            <a:pPr>
              <a:spcBef>
                <a:spcPct val="50000"/>
              </a:spcBef>
            </a:pPr>
            <a:r>
              <a:rPr lang="en-US" sz="1800">
                <a:latin typeface="Palatino" charset="0"/>
              </a:rPr>
              <a:t>Warm, less dense air rises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5867400"/>
            <a:ext cx="7772400" cy="838200"/>
          </a:xfrm>
          <a:noFill/>
          <a:ln/>
          <a:effectLst>
            <a:outerShdw blurRad="63500" dist="38099" dir="2700000" algn="ctr" rotWithShape="0">
              <a:srgbClr val="000000">
                <a:alpha val="74998"/>
              </a:srgbClr>
            </a:outerShdw>
          </a:effectLst>
        </p:spPr>
        <p:txBody>
          <a:bodyPr/>
          <a:lstStyle/>
          <a:p>
            <a:r>
              <a:rPr lang="en-US" sz="2400">
                <a:solidFill>
                  <a:srgbClr val="00FDFF"/>
                </a:solidFill>
                <a:latin typeface="Palatino" charset="0"/>
              </a:rPr>
              <a:t>Now we have convection (cumulonimbus).  </a:t>
            </a:r>
            <a:br>
              <a:rPr lang="en-US" sz="2400">
                <a:solidFill>
                  <a:srgbClr val="00FDFF"/>
                </a:solidFill>
                <a:latin typeface="Palatino" charset="0"/>
              </a:rPr>
            </a:br>
            <a:r>
              <a:rPr lang="en-US" sz="2400">
                <a:solidFill>
                  <a:srgbClr val="00FDFF"/>
                </a:solidFill>
                <a:latin typeface="Palatino" charset="0"/>
              </a:rPr>
              <a:t>How do we get </a:t>
            </a:r>
            <a:r>
              <a:rPr lang="en-US" sz="2400" b="1">
                <a:solidFill>
                  <a:srgbClr val="00FDFF"/>
                </a:solidFill>
                <a:latin typeface="Palatino" charset="0"/>
              </a:rPr>
              <a:t>ROTATION</a:t>
            </a:r>
            <a:r>
              <a:rPr lang="en-US" sz="2400">
                <a:solidFill>
                  <a:srgbClr val="00FDFF"/>
                </a:solidFill>
                <a:latin typeface="Palatino" charset="0"/>
              </a:rPr>
              <a:t>?</a:t>
            </a:r>
            <a:endParaRPr lang="en-US"/>
          </a:p>
        </p:txBody>
      </p:sp>
      <p:pic>
        <p:nvPicPr>
          <p:cNvPr id="21518" name="Picture 14"/>
          <p:cNvPicPr>
            <a:picLocks noChangeAspect="1" noChangeArrowheads="1"/>
          </p:cNvPicPr>
          <p:nvPr/>
        </p:nvPicPr>
        <p:blipFill>
          <a:blip r:embed="rId3"/>
          <a:srcRect/>
          <a:stretch>
            <a:fillRect/>
          </a:stretch>
        </p:blipFill>
        <p:spPr bwMode="auto">
          <a:xfrm>
            <a:off x="457200" y="228600"/>
            <a:ext cx="8229600" cy="5489575"/>
          </a:xfrm>
          <a:prstGeom prst="rect">
            <a:avLst/>
          </a:prstGeom>
          <a:noFill/>
          <a:ln w="9525">
            <a:noFill/>
            <a:miter lim="800000"/>
            <a:headEnd/>
            <a:tailEnd/>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685800" y="76200"/>
            <a:ext cx="7772400" cy="685800"/>
          </a:xfrm>
          <a:effectLst>
            <a:outerShdw blurRad="63500" dist="38099" dir="2700000" algn="ctr" rotWithShape="0">
              <a:srgbClr val="000000">
                <a:alpha val="74998"/>
              </a:srgbClr>
            </a:outerShdw>
          </a:effectLst>
        </p:spPr>
        <p:txBody>
          <a:bodyPr/>
          <a:lstStyle/>
          <a:p>
            <a:r>
              <a:rPr lang="en-US" sz="3200">
                <a:latin typeface="Palatino" charset="0"/>
              </a:rPr>
              <a:t>Vertical wind shear</a:t>
            </a:r>
            <a:br>
              <a:rPr lang="en-US" sz="3200">
                <a:latin typeface="Palatino" charset="0"/>
              </a:rPr>
            </a:br>
            <a:r>
              <a:rPr lang="en-US" sz="2000">
                <a:solidFill>
                  <a:srgbClr val="00FDFF"/>
                </a:solidFill>
                <a:latin typeface="Palatino" charset="0"/>
              </a:rPr>
              <a:t>Change in wind speed and direction with height</a:t>
            </a:r>
            <a:endParaRPr lang="en-US"/>
          </a:p>
        </p:txBody>
      </p:sp>
      <p:sp>
        <p:nvSpPr>
          <p:cNvPr id="22533" name="Line 5"/>
          <p:cNvSpPr>
            <a:spLocks noChangeShapeType="1"/>
          </p:cNvSpPr>
          <p:nvPr/>
        </p:nvSpPr>
        <p:spPr bwMode="auto">
          <a:xfrm>
            <a:off x="2286000" y="1066800"/>
            <a:ext cx="0" cy="41148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4" name="Line 6"/>
          <p:cNvSpPr>
            <a:spLocks noChangeShapeType="1"/>
          </p:cNvSpPr>
          <p:nvPr/>
        </p:nvSpPr>
        <p:spPr bwMode="auto">
          <a:xfrm>
            <a:off x="2286000" y="5181600"/>
            <a:ext cx="4876800" cy="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5" name="Line 7"/>
          <p:cNvSpPr>
            <a:spLocks noChangeShapeType="1"/>
          </p:cNvSpPr>
          <p:nvPr/>
        </p:nvSpPr>
        <p:spPr bwMode="auto">
          <a:xfrm flipH="1">
            <a:off x="838200" y="5181600"/>
            <a:ext cx="1447800" cy="12192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22536" name="Line 8"/>
          <p:cNvSpPr>
            <a:spLocks noChangeShapeType="1"/>
          </p:cNvSpPr>
          <p:nvPr/>
        </p:nvSpPr>
        <p:spPr bwMode="auto">
          <a:xfrm flipH="1">
            <a:off x="2286000" y="4038600"/>
            <a:ext cx="1371600" cy="1143000"/>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p>
        </p:txBody>
      </p:sp>
      <p:sp>
        <p:nvSpPr>
          <p:cNvPr id="22537" name="Text Box 9"/>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10 km</a:t>
            </a:r>
          </a:p>
        </p:txBody>
      </p:sp>
      <p:sp>
        <p:nvSpPr>
          <p:cNvPr id="22538" name="Text Box 10"/>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5 km</a:t>
            </a:r>
          </a:p>
        </p:txBody>
      </p:sp>
      <p:sp>
        <p:nvSpPr>
          <p:cNvPr id="22539" name="Text Box 11"/>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Surface</a:t>
            </a:r>
          </a:p>
        </p:txBody>
      </p:sp>
      <p:sp>
        <p:nvSpPr>
          <p:cNvPr id="22540" name="Text Box 12"/>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N</a:t>
            </a:r>
          </a:p>
        </p:txBody>
      </p:sp>
      <p:sp>
        <p:nvSpPr>
          <p:cNvPr id="22541" name="Text Box 13"/>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a:t>
            </a:r>
          </a:p>
        </p:txBody>
      </p:sp>
      <p:sp>
        <p:nvSpPr>
          <p:cNvPr id="22542" name="Text Box 14"/>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E</a:t>
            </a:r>
          </a:p>
        </p:txBody>
      </p:sp>
      <p:sp>
        <p:nvSpPr>
          <p:cNvPr id="22543" name="Line 15"/>
          <p:cNvSpPr>
            <a:spLocks noChangeShapeType="1"/>
          </p:cNvSpPr>
          <p:nvPr/>
        </p:nvSpPr>
        <p:spPr bwMode="auto">
          <a:xfrm flipV="1">
            <a:off x="2286000" y="4724400"/>
            <a:ext cx="304800" cy="457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4" name="Line 16"/>
          <p:cNvSpPr>
            <a:spLocks noChangeShapeType="1"/>
          </p:cNvSpPr>
          <p:nvPr/>
        </p:nvSpPr>
        <p:spPr bwMode="auto">
          <a:xfrm flipV="1">
            <a:off x="2286000" y="4343400"/>
            <a:ext cx="1066800" cy="2286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5" name="Line 17"/>
          <p:cNvSpPr>
            <a:spLocks noChangeShapeType="1"/>
          </p:cNvSpPr>
          <p:nvPr/>
        </p:nvSpPr>
        <p:spPr bwMode="auto">
          <a:xfrm flipV="1">
            <a:off x="2286000" y="3733800"/>
            <a:ext cx="2590800" cy="76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6" name="Line 18"/>
          <p:cNvSpPr>
            <a:spLocks noChangeShapeType="1"/>
          </p:cNvSpPr>
          <p:nvPr/>
        </p:nvSpPr>
        <p:spPr bwMode="auto">
          <a:xfrm>
            <a:off x="2286000" y="2895600"/>
            <a:ext cx="3810000" cy="152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22547" name="Line 19"/>
          <p:cNvSpPr>
            <a:spLocks noChangeShapeType="1"/>
          </p:cNvSpPr>
          <p:nvPr/>
        </p:nvSpPr>
        <p:spPr bwMode="auto">
          <a:xfrm>
            <a:off x="2286000" y="1828800"/>
            <a:ext cx="5029200" cy="533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33" name="Rectangle 17"/>
          <p:cNvSpPr>
            <a:spLocks noChangeArrowheads="1"/>
          </p:cNvSpPr>
          <p:nvPr/>
        </p:nvSpPr>
        <p:spPr bwMode="auto">
          <a:xfrm>
            <a:off x="1676400" y="152400"/>
            <a:ext cx="5867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Vertical wind shear</a:t>
            </a:r>
            <a:br>
              <a:rPr lang="en-US" sz="3200">
                <a:solidFill>
                  <a:schemeClr val="tx2"/>
                </a:solidFill>
                <a:latin typeface="Palatino" charset="0"/>
              </a:rPr>
            </a:br>
            <a:r>
              <a:rPr lang="en-US" sz="2000">
                <a:solidFill>
                  <a:srgbClr val="00FDFF"/>
                </a:solidFill>
                <a:latin typeface="Palatino" charset="0"/>
              </a:rPr>
              <a:t>Change in wind speed and direction with height</a:t>
            </a:r>
          </a:p>
        </p:txBody>
      </p:sp>
      <p:grpSp>
        <p:nvGrpSpPr>
          <p:cNvPr id="34841" name="Group 25"/>
          <p:cNvGrpSpPr>
            <a:grpSpLocks/>
          </p:cNvGrpSpPr>
          <p:nvPr/>
        </p:nvGrpSpPr>
        <p:grpSpPr bwMode="auto">
          <a:xfrm>
            <a:off x="609600" y="1447800"/>
            <a:ext cx="2819400" cy="1981200"/>
            <a:chOff x="1440" y="2352"/>
            <a:chExt cx="1632" cy="912"/>
          </a:xfrm>
        </p:grpSpPr>
        <p:sp>
          <p:nvSpPr>
            <p:cNvPr id="34836" name="Line 20"/>
            <p:cNvSpPr>
              <a:spLocks noChangeShapeType="1"/>
            </p:cNvSpPr>
            <p:nvPr/>
          </p:nvSpPr>
          <p:spPr bwMode="auto">
            <a:xfrm flipV="1">
              <a:off x="1440" y="2976"/>
              <a:ext cx="192" cy="288"/>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4837" name="Line 21"/>
            <p:cNvSpPr>
              <a:spLocks noChangeShapeType="1"/>
            </p:cNvSpPr>
            <p:nvPr/>
          </p:nvSpPr>
          <p:spPr bwMode="auto">
            <a:xfrm flipV="1">
              <a:off x="1440" y="2736"/>
              <a:ext cx="672" cy="144"/>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4838" name="Line 22"/>
            <p:cNvSpPr>
              <a:spLocks noChangeShapeType="1"/>
            </p:cNvSpPr>
            <p:nvPr/>
          </p:nvSpPr>
          <p:spPr bwMode="auto">
            <a:xfrm flipV="1">
              <a:off x="1440" y="2352"/>
              <a:ext cx="1632" cy="48"/>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grpSp>
      <p:sp>
        <p:nvSpPr>
          <p:cNvPr id="34843" name="Freeform 27"/>
          <p:cNvSpPr>
            <a:spLocks/>
          </p:cNvSpPr>
          <p:nvPr/>
        </p:nvSpPr>
        <p:spPr bwMode="auto">
          <a:xfrm>
            <a:off x="2681288" y="5181600"/>
            <a:ext cx="3860800" cy="1549400"/>
          </a:xfrm>
          <a:custGeom>
            <a:avLst/>
            <a:gdLst/>
            <a:ahLst/>
            <a:cxnLst>
              <a:cxn ang="0">
                <a:pos x="80" y="632"/>
              </a:cxn>
              <a:cxn ang="0">
                <a:pos x="32" y="440"/>
              </a:cxn>
              <a:cxn ang="0">
                <a:pos x="272" y="56"/>
              </a:cxn>
              <a:cxn ang="0">
                <a:pos x="464" y="104"/>
              </a:cxn>
              <a:cxn ang="0">
                <a:pos x="560" y="344"/>
              </a:cxn>
              <a:cxn ang="0">
                <a:pos x="464" y="584"/>
              </a:cxn>
              <a:cxn ang="0">
                <a:pos x="368" y="632"/>
              </a:cxn>
              <a:cxn ang="0">
                <a:pos x="320" y="344"/>
              </a:cxn>
              <a:cxn ang="0">
                <a:pos x="608" y="56"/>
              </a:cxn>
              <a:cxn ang="0">
                <a:pos x="848" y="248"/>
              </a:cxn>
              <a:cxn ang="0">
                <a:pos x="896" y="488"/>
              </a:cxn>
              <a:cxn ang="0">
                <a:pos x="800" y="632"/>
              </a:cxn>
              <a:cxn ang="0">
                <a:pos x="704" y="488"/>
              </a:cxn>
              <a:cxn ang="0">
                <a:pos x="752" y="296"/>
              </a:cxn>
              <a:cxn ang="0">
                <a:pos x="944" y="56"/>
              </a:cxn>
              <a:cxn ang="0">
                <a:pos x="1136" y="104"/>
              </a:cxn>
              <a:cxn ang="0">
                <a:pos x="1232" y="296"/>
              </a:cxn>
              <a:cxn ang="0">
                <a:pos x="1232" y="536"/>
              </a:cxn>
              <a:cxn ang="0">
                <a:pos x="1136" y="680"/>
              </a:cxn>
              <a:cxn ang="0">
                <a:pos x="1040" y="440"/>
              </a:cxn>
              <a:cxn ang="0">
                <a:pos x="1280" y="104"/>
              </a:cxn>
              <a:cxn ang="0">
                <a:pos x="1520" y="104"/>
              </a:cxn>
              <a:cxn ang="0">
                <a:pos x="1616" y="248"/>
              </a:cxn>
            </a:cxnLst>
            <a:rect l="0" t="0" r="r" b="b"/>
            <a:pathLst>
              <a:path w="1616" h="696">
                <a:moveTo>
                  <a:pt x="80" y="632"/>
                </a:moveTo>
                <a:cubicBezTo>
                  <a:pt x="40" y="584"/>
                  <a:pt x="0" y="536"/>
                  <a:pt x="32" y="440"/>
                </a:cubicBezTo>
                <a:cubicBezTo>
                  <a:pt x="64" y="344"/>
                  <a:pt x="200" y="112"/>
                  <a:pt x="272" y="56"/>
                </a:cubicBezTo>
                <a:cubicBezTo>
                  <a:pt x="344" y="0"/>
                  <a:pt x="416" y="56"/>
                  <a:pt x="464" y="104"/>
                </a:cubicBezTo>
                <a:cubicBezTo>
                  <a:pt x="512" y="152"/>
                  <a:pt x="560" y="264"/>
                  <a:pt x="560" y="344"/>
                </a:cubicBezTo>
                <a:cubicBezTo>
                  <a:pt x="560" y="424"/>
                  <a:pt x="496" y="536"/>
                  <a:pt x="464" y="584"/>
                </a:cubicBezTo>
                <a:cubicBezTo>
                  <a:pt x="432" y="632"/>
                  <a:pt x="392" y="672"/>
                  <a:pt x="368" y="632"/>
                </a:cubicBezTo>
                <a:cubicBezTo>
                  <a:pt x="344" y="592"/>
                  <a:pt x="280" y="440"/>
                  <a:pt x="320" y="344"/>
                </a:cubicBezTo>
                <a:cubicBezTo>
                  <a:pt x="360" y="248"/>
                  <a:pt x="520" y="72"/>
                  <a:pt x="608" y="56"/>
                </a:cubicBezTo>
                <a:cubicBezTo>
                  <a:pt x="696" y="40"/>
                  <a:pt x="800" y="176"/>
                  <a:pt x="848" y="248"/>
                </a:cubicBezTo>
                <a:cubicBezTo>
                  <a:pt x="896" y="320"/>
                  <a:pt x="904" y="424"/>
                  <a:pt x="896" y="488"/>
                </a:cubicBezTo>
                <a:cubicBezTo>
                  <a:pt x="888" y="552"/>
                  <a:pt x="832" y="632"/>
                  <a:pt x="800" y="632"/>
                </a:cubicBezTo>
                <a:cubicBezTo>
                  <a:pt x="768" y="632"/>
                  <a:pt x="712" y="544"/>
                  <a:pt x="704" y="488"/>
                </a:cubicBezTo>
                <a:cubicBezTo>
                  <a:pt x="696" y="432"/>
                  <a:pt x="712" y="368"/>
                  <a:pt x="752" y="296"/>
                </a:cubicBezTo>
                <a:cubicBezTo>
                  <a:pt x="792" y="224"/>
                  <a:pt x="880" y="88"/>
                  <a:pt x="944" y="56"/>
                </a:cubicBezTo>
                <a:cubicBezTo>
                  <a:pt x="1008" y="24"/>
                  <a:pt x="1088" y="64"/>
                  <a:pt x="1136" y="104"/>
                </a:cubicBezTo>
                <a:cubicBezTo>
                  <a:pt x="1184" y="144"/>
                  <a:pt x="1216" y="224"/>
                  <a:pt x="1232" y="296"/>
                </a:cubicBezTo>
                <a:cubicBezTo>
                  <a:pt x="1248" y="368"/>
                  <a:pt x="1248" y="472"/>
                  <a:pt x="1232" y="536"/>
                </a:cubicBezTo>
                <a:cubicBezTo>
                  <a:pt x="1216" y="600"/>
                  <a:pt x="1168" y="696"/>
                  <a:pt x="1136" y="680"/>
                </a:cubicBezTo>
                <a:cubicBezTo>
                  <a:pt x="1104" y="664"/>
                  <a:pt x="1016" y="536"/>
                  <a:pt x="1040" y="440"/>
                </a:cubicBezTo>
                <a:cubicBezTo>
                  <a:pt x="1064" y="344"/>
                  <a:pt x="1200" y="160"/>
                  <a:pt x="1280" y="104"/>
                </a:cubicBezTo>
                <a:cubicBezTo>
                  <a:pt x="1360" y="48"/>
                  <a:pt x="1464" y="80"/>
                  <a:pt x="1520" y="104"/>
                </a:cubicBezTo>
                <a:cubicBezTo>
                  <a:pt x="1576" y="128"/>
                  <a:pt x="1596" y="188"/>
                  <a:pt x="1616" y="248"/>
                </a:cubicBezTo>
              </a:path>
            </a:pathLst>
          </a:custGeom>
          <a:noFill/>
          <a:ln w="38100" cmpd="sng">
            <a:solidFill>
              <a:schemeClr val="tx2"/>
            </a:solidFill>
            <a:round/>
            <a:headEnd/>
            <a:tailEnd/>
          </a:ln>
        </p:spPr>
        <p:txBody>
          <a:bodyPr wrap="none" anchor="ctr">
            <a:prstTxWarp prst="textNoShape">
              <a:avLst/>
            </a:prstTxWarp>
          </a:bodyPr>
          <a:lstStyle/>
          <a:p>
            <a:endParaRPr lang="en-US"/>
          </a:p>
        </p:txBody>
      </p:sp>
      <p:sp>
        <p:nvSpPr>
          <p:cNvPr id="34845" name="Oval 29"/>
          <p:cNvSpPr>
            <a:spLocks noChangeArrowheads="1"/>
          </p:cNvSpPr>
          <p:nvPr/>
        </p:nvSpPr>
        <p:spPr bwMode="auto">
          <a:xfrm>
            <a:off x="6172200" y="1524000"/>
            <a:ext cx="2063750" cy="2025650"/>
          </a:xfrm>
          <a:prstGeom prst="ellipse">
            <a:avLst/>
          </a:prstGeom>
          <a:noFill/>
          <a:ln w="76200">
            <a:solidFill>
              <a:schemeClr val="tx2"/>
            </a:solidFill>
            <a:round/>
            <a:headEnd/>
            <a:tailEnd/>
          </a:ln>
        </p:spPr>
        <p:txBody>
          <a:bodyPr wrap="none" anchor="ctr">
            <a:prstTxWarp prst="textNoShape">
              <a:avLst/>
            </a:prstTxWarp>
          </a:bodyPr>
          <a:lstStyle/>
          <a:p>
            <a:endParaRPr lang="en-US"/>
          </a:p>
        </p:txBody>
      </p:sp>
      <p:sp>
        <p:nvSpPr>
          <p:cNvPr id="34846" name="AutoShape 30"/>
          <p:cNvSpPr>
            <a:spLocks noChangeArrowheads="1"/>
          </p:cNvSpPr>
          <p:nvPr/>
        </p:nvSpPr>
        <p:spPr bwMode="auto">
          <a:xfrm flipH="1">
            <a:off x="5918200" y="2335213"/>
            <a:ext cx="501650" cy="385762"/>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7" name="AutoShape 31"/>
          <p:cNvSpPr>
            <a:spLocks noChangeArrowheads="1"/>
          </p:cNvSpPr>
          <p:nvPr/>
        </p:nvSpPr>
        <p:spPr bwMode="auto">
          <a:xfrm flipH="1" flipV="1">
            <a:off x="7931150" y="2482850"/>
            <a:ext cx="533400"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8" name="AutoShape 32"/>
          <p:cNvSpPr>
            <a:spLocks noChangeArrowheads="1"/>
          </p:cNvSpPr>
          <p:nvPr/>
        </p:nvSpPr>
        <p:spPr bwMode="auto">
          <a:xfrm rot="5400000" flipH="1">
            <a:off x="7023893" y="1332707"/>
            <a:ext cx="519113"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49" name="AutoShape 33"/>
          <p:cNvSpPr>
            <a:spLocks noChangeArrowheads="1"/>
          </p:cNvSpPr>
          <p:nvPr/>
        </p:nvSpPr>
        <p:spPr bwMode="auto">
          <a:xfrm rot="-5400000">
            <a:off x="7012781" y="3325019"/>
            <a:ext cx="442913" cy="434975"/>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
        <p:nvSpPr>
          <p:cNvPr id="34850" name="Rectangle 34"/>
          <p:cNvSpPr>
            <a:spLocks noChangeArrowheads="1"/>
          </p:cNvSpPr>
          <p:nvPr/>
        </p:nvSpPr>
        <p:spPr bwMode="auto">
          <a:xfrm>
            <a:off x="762000" y="4572000"/>
            <a:ext cx="83820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a:solidFill>
                  <a:schemeClr val="bg1"/>
                </a:solidFill>
                <a:latin typeface="Palatino" charset="0"/>
              </a:rPr>
              <a:t>Wind shear creates a horizontal vortex</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34851" name="Picture 35"/>
          <p:cNvPicPr>
            <a:picLocks noChangeAspect="1" noChangeArrowheads="1"/>
          </p:cNvPicPr>
          <p:nvPr/>
        </p:nvPicPr>
        <p:blipFill>
          <a:blip r:embed="rId3"/>
          <a:srcRect/>
          <a:stretch>
            <a:fillRect/>
          </a:stretch>
        </p:blipFill>
        <p:spPr bwMode="auto">
          <a:xfrm>
            <a:off x="3048000" y="1828800"/>
            <a:ext cx="2667000" cy="1809750"/>
          </a:xfrm>
          <a:prstGeom prst="rect">
            <a:avLst/>
          </a:prstGeom>
          <a:noFill/>
          <a:ln w="9525">
            <a:noFill/>
            <a:miter lim="800000"/>
            <a:headEnd/>
            <a:tailEnd/>
          </a:ln>
          <a:effectLst/>
        </p:spPr>
      </p:pic>
      <p:sp>
        <p:nvSpPr>
          <p:cNvPr id="34852" name="AutoShape 36"/>
          <p:cNvSpPr>
            <a:spLocks noChangeArrowheads="1"/>
          </p:cNvSpPr>
          <p:nvPr/>
        </p:nvSpPr>
        <p:spPr bwMode="auto">
          <a:xfrm rot="8373596" flipH="1">
            <a:off x="6338888" y="5588000"/>
            <a:ext cx="519112" cy="381000"/>
          </a:xfrm>
          <a:prstGeom prst="triangle">
            <a:avLst>
              <a:gd name="adj" fmla="val 50000"/>
            </a:avLst>
          </a:prstGeom>
          <a:solidFill>
            <a:schemeClr val="tx2"/>
          </a:solidFill>
          <a:ln w="9525">
            <a:solidFill>
              <a:schemeClr val="tx2"/>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Line 3"/>
          <p:cNvSpPr>
            <a:spLocks noChangeShapeType="1"/>
          </p:cNvSpPr>
          <p:nvPr/>
        </p:nvSpPr>
        <p:spPr bwMode="auto">
          <a:xfrm>
            <a:off x="2286000" y="1066800"/>
            <a:ext cx="0" cy="41148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2" name="Line 4"/>
          <p:cNvSpPr>
            <a:spLocks noChangeShapeType="1"/>
          </p:cNvSpPr>
          <p:nvPr/>
        </p:nvSpPr>
        <p:spPr bwMode="auto">
          <a:xfrm>
            <a:off x="2286000" y="5181600"/>
            <a:ext cx="4876800" cy="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3" name="Line 5"/>
          <p:cNvSpPr>
            <a:spLocks noChangeShapeType="1"/>
          </p:cNvSpPr>
          <p:nvPr/>
        </p:nvSpPr>
        <p:spPr bwMode="auto">
          <a:xfrm flipH="1">
            <a:off x="838200" y="5181600"/>
            <a:ext cx="1447800" cy="1219200"/>
          </a:xfrm>
          <a:prstGeom prst="line">
            <a:avLst/>
          </a:prstGeom>
          <a:noFill/>
          <a:ln w="22225">
            <a:solidFill>
              <a:schemeClr val="tx1"/>
            </a:solidFill>
            <a:round/>
            <a:headEnd/>
            <a:tailEnd/>
          </a:ln>
        </p:spPr>
        <p:txBody>
          <a:bodyPr wrap="none" anchor="ctr">
            <a:prstTxWarp prst="textNoShape">
              <a:avLst/>
            </a:prstTxWarp>
          </a:bodyPr>
          <a:lstStyle/>
          <a:p>
            <a:endParaRPr lang="en-US"/>
          </a:p>
        </p:txBody>
      </p:sp>
      <p:sp>
        <p:nvSpPr>
          <p:cNvPr id="32774" name="Line 6"/>
          <p:cNvSpPr>
            <a:spLocks noChangeShapeType="1"/>
          </p:cNvSpPr>
          <p:nvPr/>
        </p:nvSpPr>
        <p:spPr bwMode="auto">
          <a:xfrm flipH="1">
            <a:off x="2286000" y="4038600"/>
            <a:ext cx="1371600" cy="1143000"/>
          </a:xfrm>
          <a:prstGeom prst="line">
            <a:avLst/>
          </a:prstGeom>
          <a:noFill/>
          <a:ln w="22225">
            <a:solidFill>
              <a:schemeClr val="tx1"/>
            </a:solidFill>
            <a:prstDash val="sysDot"/>
            <a:round/>
            <a:headEnd/>
            <a:tailEnd/>
          </a:ln>
        </p:spPr>
        <p:txBody>
          <a:bodyPr wrap="none" anchor="ctr">
            <a:prstTxWarp prst="textNoShape">
              <a:avLst/>
            </a:prstTxWarp>
          </a:bodyPr>
          <a:lstStyle/>
          <a:p>
            <a:endParaRPr lang="en-US"/>
          </a:p>
        </p:txBody>
      </p:sp>
      <p:sp>
        <p:nvSpPr>
          <p:cNvPr id="32775" name="Text Box 7"/>
          <p:cNvSpPr txBox="1">
            <a:spLocks noChangeArrowheads="1"/>
          </p:cNvSpPr>
          <p:nvPr/>
        </p:nvSpPr>
        <p:spPr bwMode="auto">
          <a:xfrm>
            <a:off x="1524000" y="9906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10 km</a:t>
            </a:r>
          </a:p>
        </p:txBody>
      </p:sp>
      <p:sp>
        <p:nvSpPr>
          <p:cNvPr id="32776" name="Text Box 8"/>
          <p:cNvSpPr txBox="1">
            <a:spLocks noChangeArrowheads="1"/>
          </p:cNvSpPr>
          <p:nvPr/>
        </p:nvSpPr>
        <p:spPr bwMode="auto">
          <a:xfrm>
            <a:off x="1600200" y="27432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5 km</a:t>
            </a:r>
          </a:p>
        </p:txBody>
      </p:sp>
      <p:sp>
        <p:nvSpPr>
          <p:cNvPr id="32777" name="Text Box 9"/>
          <p:cNvSpPr txBox="1">
            <a:spLocks noChangeArrowheads="1"/>
          </p:cNvSpPr>
          <p:nvPr/>
        </p:nvSpPr>
        <p:spPr bwMode="auto">
          <a:xfrm>
            <a:off x="1219200" y="4953000"/>
            <a:ext cx="1600200" cy="366713"/>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Surface</a:t>
            </a:r>
          </a:p>
        </p:txBody>
      </p:sp>
      <p:sp>
        <p:nvSpPr>
          <p:cNvPr id="32778" name="Text Box 10"/>
          <p:cNvSpPr txBox="1">
            <a:spLocks noChangeArrowheads="1"/>
          </p:cNvSpPr>
          <p:nvPr/>
        </p:nvSpPr>
        <p:spPr bwMode="auto">
          <a:xfrm>
            <a:off x="3657600" y="37480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N</a:t>
            </a:r>
          </a:p>
        </p:txBody>
      </p:sp>
      <p:sp>
        <p:nvSpPr>
          <p:cNvPr id="32779" name="Text Box 11"/>
          <p:cNvSpPr txBox="1">
            <a:spLocks noChangeArrowheads="1"/>
          </p:cNvSpPr>
          <p:nvPr/>
        </p:nvSpPr>
        <p:spPr bwMode="auto">
          <a:xfrm>
            <a:off x="533400" y="6364288"/>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S</a:t>
            </a:r>
          </a:p>
        </p:txBody>
      </p:sp>
      <p:sp>
        <p:nvSpPr>
          <p:cNvPr id="32780" name="Text Box 12"/>
          <p:cNvSpPr txBox="1">
            <a:spLocks noChangeArrowheads="1"/>
          </p:cNvSpPr>
          <p:nvPr/>
        </p:nvSpPr>
        <p:spPr bwMode="auto">
          <a:xfrm>
            <a:off x="7239000" y="5027613"/>
            <a:ext cx="1600200" cy="366712"/>
          </a:xfrm>
          <a:prstGeom prst="rect">
            <a:avLst/>
          </a:prstGeom>
          <a:noFill/>
          <a:ln w="9525">
            <a:noFill/>
            <a:miter lim="800000"/>
            <a:headEnd/>
            <a:tailEnd/>
          </a:ln>
        </p:spPr>
        <p:txBody>
          <a:bodyPr>
            <a:prstTxWarp prst="textNoShape">
              <a:avLst/>
            </a:prstTxWarp>
            <a:spAutoFit/>
          </a:bodyPr>
          <a:lstStyle/>
          <a:p>
            <a:pPr>
              <a:spcBef>
                <a:spcPct val="50000"/>
              </a:spcBef>
            </a:pPr>
            <a:r>
              <a:rPr lang="en-US" sz="1800">
                <a:latin typeface="Palatino" charset="0"/>
              </a:rPr>
              <a:t>E</a:t>
            </a:r>
          </a:p>
        </p:txBody>
      </p:sp>
      <p:sp>
        <p:nvSpPr>
          <p:cNvPr id="32781" name="Line 13"/>
          <p:cNvSpPr>
            <a:spLocks noChangeShapeType="1"/>
          </p:cNvSpPr>
          <p:nvPr/>
        </p:nvSpPr>
        <p:spPr bwMode="auto">
          <a:xfrm flipV="1">
            <a:off x="2286000" y="4724400"/>
            <a:ext cx="304800" cy="457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2" name="Line 14"/>
          <p:cNvSpPr>
            <a:spLocks noChangeShapeType="1"/>
          </p:cNvSpPr>
          <p:nvPr/>
        </p:nvSpPr>
        <p:spPr bwMode="auto">
          <a:xfrm flipV="1">
            <a:off x="2286000" y="4343400"/>
            <a:ext cx="1066800" cy="2286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3" name="Line 15"/>
          <p:cNvSpPr>
            <a:spLocks noChangeShapeType="1"/>
          </p:cNvSpPr>
          <p:nvPr/>
        </p:nvSpPr>
        <p:spPr bwMode="auto">
          <a:xfrm flipV="1">
            <a:off x="2286000" y="3733800"/>
            <a:ext cx="2590800" cy="762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4" name="Line 16"/>
          <p:cNvSpPr>
            <a:spLocks noChangeShapeType="1"/>
          </p:cNvSpPr>
          <p:nvPr/>
        </p:nvSpPr>
        <p:spPr bwMode="auto">
          <a:xfrm>
            <a:off x="2286000" y="2895600"/>
            <a:ext cx="3810000" cy="152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5" name="Line 17"/>
          <p:cNvSpPr>
            <a:spLocks noChangeShapeType="1"/>
          </p:cNvSpPr>
          <p:nvPr/>
        </p:nvSpPr>
        <p:spPr bwMode="auto">
          <a:xfrm>
            <a:off x="2286000" y="1828800"/>
            <a:ext cx="5029200" cy="533400"/>
          </a:xfrm>
          <a:prstGeom prst="line">
            <a:avLst/>
          </a:prstGeom>
          <a:noFill/>
          <a:ln w="57150">
            <a:solidFill>
              <a:schemeClr val="tx2"/>
            </a:solidFill>
            <a:round/>
            <a:headEnd/>
            <a:tailEnd type="triangle" w="med" len="med"/>
          </a:ln>
        </p:spPr>
        <p:txBody>
          <a:bodyPr wrap="none" anchor="ctr">
            <a:prstTxWarp prst="textNoShape">
              <a:avLst/>
            </a:prstTxWarp>
          </a:bodyPr>
          <a:lstStyle/>
          <a:p>
            <a:endParaRPr lang="en-US"/>
          </a:p>
        </p:txBody>
      </p:sp>
      <p:sp>
        <p:nvSpPr>
          <p:cNvPr id="32786" name="Rectangle 18"/>
          <p:cNvSpPr>
            <a:spLocks noChangeArrowheads="1"/>
          </p:cNvSpPr>
          <p:nvPr/>
        </p:nvSpPr>
        <p:spPr bwMode="auto">
          <a:xfrm>
            <a:off x="2362200" y="1524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Add instability . . . </a:t>
            </a:r>
            <a:endParaRPr lang="en-US" sz="4400">
              <a:solidFill>
                <a:schemeClr val="tx2"/>
              </a:solidFill>
            </a:endParaRPr>
          </a:p>
        </p:txBody>
      </p:sp>
      <p:sp>
        <p:nvSpPr>
          <p:cNvPr id="32787" name="Rectangle 19"/>
          <p:cNvSpPr>
            <a:spLocks noChangeArrowheads="1"/>
          </p:cNvSpPr>
          <p:nvPr/>
        </p:nvSpPr>
        <p:spPr bwMode="auto">
          <a:xfrm>
            <a:off x="2057400" y="4648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1600" b="1">
                <a:solidFill>
                  <a:srgbClr val="00AD16"/>
                </a:solidFill>
                <a:latin typeface="Palatino" charset="0"/>
              </a:rPr>
              <a:t>WARM, MOIST, LESS DENSE</a:t>
            </a:r>
            <a:endParaRPr lang="en-US" sz="1600" b="1">
              <a:solidFill>
                <a:srgbClr val="00AD16"/>
              </a:solidFill>
            </a:endParaRPr>
          </a:p>
        </p:txBody>
      </p:sp>
      <p:sp>
        <p:nvSpPr>
          <p:cNvPr id="32788" name="Rectangle 20"/>
          <p:cNvSpPr>
            <a:spLocks noChangeArrowheads="1"/>
          </p:cNvSpPr>
          <p:nvPr/>
        </p:nvSpPr>
        <p:spPr bwMode="auto">
          <a:xfrm>
            <a:off x="2133600" y="3124200"/>
            <a:ext cx="44958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1600" b="1">
                <a:solidFill>
                  <a:srgbClr val="BB8934"/>
                </a:solidFill>
                <a:latin typeface="Palatino" charset="0"/>
              </a:rPr>
              <a:t>COLD, DRY, MORE DENSE</a:t>
            </a:r>
            <a:endParaRPr lang="en-US" sz="1600" b="1">
              <a:solidFill>
                <a:srgbClr val="BB8934"/>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81" name="Rectangle 17"/>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Convective “updraft” </a:t>
            </a:r>
            <a:r>
              <a:rPr lang="en-US" sz="3200" dirty="0">
                <a:solidFill>
                  <a:schemeClr val="bg1"/>
                </a:solidFill>
                <a:latin typeface="Palatino" charset="0"/>
              </a:rPr>
              <a:t>plus</a:t>
            </a:r>
            <a:r>
              <a:rPr lang="en-US" sz="3200" dirty="0">
                <a:solidFill>
                  <a:schemeClr val="tx2"/>
                </a:solidFill>
                <a:latin typeface="Palatino" charset="0"/>
              </a:rPr>
              <a:t> </a:t>
            </a:r>
            <a:r>
              <a:rPr lang="en-US" sz="3200" dirty="0">
                <a:solidFill>
                  <a:srgbClr val="00FDFF"/>
                </a:solidFill>
                <a:latin typeface="Palatino" charset="0"/>
              </a:rPr>
              <a:t>Vertical wind shear </a:t>
            </a:r>
            <a:endParaRPr lang="en-US" sz="4400" dirty="0">
              <a:solidFill>
                <a:srgbClr val="00FDFF"/>
              </a:solidFill>
            </a:endParaRPr>
          </a:p>
        </p:txBody>
      </p:sp>
      <p:pic>
        <p:nvPicPr>
          <p:cNvPr id="36884" name="Picture 20"/>
          <p:cNvPicPr>
            <a:picLocks noChangeAspect="1" noChangeArrowheads="1"/>
          </p:cNvPicPr>
          <p:nvPr/>
        </p:nvPicPr>
        <p:blipFill>
          <a:blip r:embed="rId3"/>
          <a:srcRect/>
          <a:stretch>
            <a:fillRect/>
          </a:stretch>
        </p:blipFill>
        <p:spPr bwMode="auto">
          <a:xfrm>
            <a:off x="1600200" y="990600"/>
            <a:ext cx="6096000" cy="5208588"/>
          </a:xfrm>
          <a:prstGeom prst="rect">
            <a:avLst/>
          </a:prstGeom>
          <a:noFill/>
          <a:ln w="9525">
            <a:noFill/>
            <a:miter lim="800000"/>
            <a:headEnd/>
            <a:tailEnd/>
          </a:ln>
        </p:spPr>
      </p:pic>
      <p:sp>
        <p:nvSpPr>
          <p:cNvPr id="36885" name="Rectangle 21"/>
          <p:cNvSpPr>
            <a:spLocks noChangeArrowheads="1"/>
          </p:cNvSpPr>
          <p:nvPr/>
        </p:nvSpPr>
        <p:spPr bwMode="auto">
          <a:xfrm>
            <a:off x="3276600" y="6172200"/>
            <a:ext cx="327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From MadSciTech.org</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79.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11772" y="0"/>
            <a:ext cx="4542312" cy="6858000"/>
          </a:xfrm>
          <a:prstGeom prst="rect">
            <a:avLst/>
          </a:prstGeom>
        </p:spPr>
      </p:pic>
      <p:sp>
        <p:nvSpPr>
          <p:cNvPr id="3" name="Title 1"/>
          <p:cNvSpPr txBox="1">
            <a:spLocks/>
          </p:cNvSpPr>
          <p:nvPr/>
        </p:nvSpPr>
        <p:spPr>
          <a:xfrm>
            <a:off x="96829" y="776897"/>
            <a:ext cx="1946163" cy="498373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2324 UTC</a:t>
            </a:r>
          </a:p>
          <a:p>
            <a:r>
              <a:rPr lang="en-US" sz="2800" dirty="0">
                <a:latin typeface="Palatino"/>
              </a:rPr>
              <a:t>27 May </a:t>
            </a:r>
          </a:p>
          <a:p>
            <a:r>
              <a:rPr lang="en-US" sz="2800" dirty="0">
                <a:latin typeface="Palatino"/>
              </a:rPr>
              <a:t>2014</a:t>
            </a:r>
          </a:p>
          <a:p>
            <a:r>
              <a:rPr lang="en-US" sz="2800" dirty="0">
                <a:latin typeface="Palatino"/>
              </a:rPr>
              <a:t>  </a:t>
            </a:r>
            <a:r>
              <a:rPr lang="en-US" sz="2800" dirty="0" err="1">
                <a:latin typeface="Palatino"/>
              </a:rPr>
              <a:t>CastrovilleTexas</a:t>
            </a:r>
            <a:endParaRPr lang="en-US" sz="2800" dirty="0">
              <a:latin typeface="Palatino"/>
            </a:endParaRPr>
          </a:p>
        </p:txBody>
      </p:sp>
    </p:spTree>
    <p:extLst>
      <p:ext uri="{BB962C8B-B14F-4D97-AF65-F5344CB8AC3E}">
        <p14:creationId xmlns:p14="http://schemas.microsoft.com/office/powerpoint/2010/main" val="1721354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762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Outline</a:t>
            </a:r>
            <a:endParaRPr lang="en-US" dirty="0"/>
          </a:p>
        </p:txBody>
      </p:sp>
      <p:sp>
        <p:nvSpPr>
          <p:cNvPr id="2051" name="Rectangle 3"/>
          <p:cNvSpPr>
            <a:spLocks noGrp="1" noChangeArrowheads="1"/>
          </p:cNvSpPr>
          <p:nvPr>
            <p:ph type="subTitle" idx="1"/>
          </p:nvPr>
        </p:nvSpPr>
        <p:spPr>
          <a:xfrm>
            <a:off x="304800" y="1447800"/>
            <a:ext cx="8534400" cy="5562600"/>
          </a:xfrm>
          <a:effectLst>
            <a:outerShdw blurRad="63500" dist="38099" dir="2700000" algn="ctr" rotWithShape="0">
              <a:srgbClr val="000000">
                <a:alpha val="74998"/>
              </a:srgbClr>
            </a:outerShdw>
          </a:effectLst>
        </p:spPr>
        <p:txBody>
          <a:bodyPr/>
          <a:lstStyle/>
          <a:p>
            <a:pPr algn="l"/>
            <a:r>
              <a:rPr lang="en-US" sz="2400" dirty="0">
                <a:solidFill>
                  <a:schemeClr val="bg1"/>
                </a:solidFill>
                <a:latin typeface="Palatino" charset="0"/>
              </a:rPr>
              <a:t>• Tornado climatology</a:t>
            </a:r>
          </a:p>
          <a:p>
            <a:pPr algn="l"/>
            <a:endParaRPr lang="en-US" sz="2400" dirty="0">
              <a:solidFill>
                <a:schemeClr val="bg1"/>
              </a:solidFill>
              <a:latin typeface="Palatino" charset="0"/>
            </a:endParaRPr>
          </a:p>
          <a:p>
            <a:pPr algn="l"/>
            <a:r>
              <a:rPr lang="en-US" sz="2400" dirty="0">
                <a:solidFill>
                  <a:schemeClr val="bg1"/>
                </a:solidFill>
                <a:latin typeface="Palatino" charset="0"/>
              </a:rPr>
              <a:t>• Rotating thunderstorm ingredients</a:t>
            </a:r>
          </a:p>
          <a:p>
            <a:pPr algn="l"/>
            <a:endParaRPr lang="en-US" sz="2400" dirty="0">
              <a:solidFill>
                <a:schemeClr val="bg1"/>
              </a:solidFill>
              <a:latin typeface="Palatino" charset="0"/>
            </a:endParaRPr>
          </a:p>
          <a:p>
            <a:pPr algn="l"/>
            <a:r>
              <a:rPr lang="en-US" sz="2400" dirty="0">
                <a:solidFill>
                  <a:schemeClr val="bg1"/>
                </a:solidFill>
                <a:latin typeface="Palatino" charset="0"/>
              </a:rPr>
              <a:t>• Rotating thunderstorms using radar data</a:t>
            </a:r>
          </a:p>
          <a:p>
            <a:pPr algn="l"/>
            <a:endParaRPr lang="en-US" sz="2400" dirty="0">
              <a:solidFill>
                <a:schemeClr val="bg1"/>
              </a:solidFill>
              <a:latin typeface="Palatino" charset="0"/>
            </a:endParaRPr>
          </a:p>
          <a:p>
            <a:pPr algn="l"/>
            <a:r>
              <a:rPr lang="en-US" sz="2400" dirty="0">
                <a:solidFill>
                  <a:schemeClr val="bg1"/>
                </a:solidFill>
                <a:latin typeface="Palatino" charset="0"/>
              </a:rPr>
              <a:t>• Duanesburg, NY tornado - 22 May 2014 </a:t>
            </a:r>
          </a:p>
          <a:p>
            <a:pPr algn="l"/>
            <a:endParaRPr lang="en-US" sz="2400" dirty="0">
              <a:solidFill>
                <a:schemeClr val="bg1"/>
              </a:solidFill>
              <a:latin typeface="Palatino" charset="0"/>
            </a:endParaRPr>
          </a:p>
          <a:p>
            <a:pPr algn="l"/>
            <a:r>
              <a:rPr lang="en-US" sz="2400" dirty="0">
                <a:solidFill>
                  <a:schemeClr val="bg1"/>
                </a:solidFill>
                <a:latin typeface="Palatino" charset="0"/>
              </a:rPr>
              <a:t>• 2024: New York State’s record-breaking year of tornadoes</a:t>
            </a:r>
          </a:p>
          <a:p>
            <a:pPr algn="l"/>
            <a:endParaRPr lang="en-US" dirty="0">
              <a:solidFill>
                <a:srgbClr val="00FDFF"/>
              </a:solidFill>
              <a:latin typeface="Palatino" charset="0"/>
            </a:endParaRPr>
          </a:p>
        </p:txBody>
      </p:sp>
    </p:spTree>
    <p:extLst>
      <p:ext uri="{BB962C8B-B14F-4D97-AF65-F5344CB8AC3E}">
        <p14:creationId xmlns:p14="http://schemas.microsoft.com/office/powerpoint/2010/main" val="10122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8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2334 UTC 27 May 2014 – Castroville, Texas</a:t>
            </a:r>
          </a:p>
        </p:txBody>
      </p:sp>
    </p:spTree>
    <p:extLst>
      <p:ext uri="{BB962C8B-B14F-4D97-AF65-F5344CB8AC3E}">
        <p14:creationId xmlns:p14="http://schemas.microsoft.com/office/powerpoint/2010/main" val="8996491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SC_0292.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056416"/>
          </a:xfrm>
          <a:prstGeom prst="rect">
            <a:avLst/>
          </a:prstGeom>
        </p:spPr>
      </p:pic>
      <p:sp>
        <p:nvSpPr>
          <p:cNvPr id="3" name="Title 1"/>
          <p:cNvSpPr txBox="1">
            <a:spLocks/>
          </p:cNvSpPr>
          <p:nvPr/>
        </p:nvSpPr>
        <p:spPr>
          <a:xfrm>
            <a:off x="685800" y="6012995"/>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2337 UTC 27 May 2014 – Castroville, Texas</a:t>
            </a:r>
          </a:p>
        </p:txBody>
      </p:sp>
    </p:spTree>
    <p:extLst>
      <p:ext uri="{BB962C8B-B14F-4D97-AF65-F5344CB8AC3E}">
        <p14:creationId xmlns:p14="http://schemas.microsoft.com/office/powerpoint/2010/main" val="1624703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mage">
            <a:extLst>
              <a:ext uri="{FF2B5EF4-FFF2-40B4-BE49-F238E27FC236}">
                <a16:creationId xmlns:a16="http://schemas.microsoft.com/office/drawing/2014/main" id="{631B027A-8FB8-4DA0-EF6C-7CE2F160E7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333"/>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AACF8A8-EEC9-1B78-6152-38F02979D07C}"/>
              </a:ext>
            </a:extLst>
          </p:cNvPr>
          <p:cNvSpPr txBox="1">
            <a:spLocks/>
          </p:cNvSpPr>
          <p:nvPr/>
        </p:nvSpPr>
        <p:spPr>
          <a:xfrm>
            <a:off x="685800" y="5943600"/>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2247 UTC 10 July 2024 – Bridgewater, New York</a:t>
            </a:r>
          </a:p>
        </p:txBody>
      </p:sp>
    </p:spTree>
    <p:extLst>
      <p:ext uri="{BB962C8B-B14F-4D97-AF65-F5344CB8AC3E}">
        <p14:creationId xmlns:p14="http://schemas.microsoft.com/office/powerpoint/2010/main" val="13691472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685800" y="5871483"/>
            <a:ext cx="7772400" cy="68171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a:latin typeface="Palatino"/>
              </a:rPr>
              <a:t>Photo by Mike Hollingshead</a:t>
            </a:r>
          </a:p>
          <a:p>
            <a:r>
              <a:rPr lang="en-US" sz="2800" dirty="0">
                <a:latin typeface="Palatino"/>
              </a:rPr>
              <a:t>June 13, 2004 – </a:t>
            </a:r>
            <a:r>
              <a:rPr lang="en-US" sz="2800" dirty="0" err="1">
                <a:latin typeface="Palatino"/>
              </a:rPr>
              <a:t>Alvo</a:t>
            </a:r>
            <a:r>
              <a:rPr lang="en-US" sz="2800" dirty="0">
                <a:latin typeface="Palatino"/>
              </a:rPr>
              <a:t>, Nebraska</a:t>
            </a:r>
          </a:p>
        </p:txBody>
      </p:sp>
      <p:pic>
        <p:nvPicPr>
          <p:cNvPr id="4" name="Picture 3"/>
          <p:cNvPicPr>
            <a:picLocks noChangeAspect="1"/>
          </p:cNvPicPr>
          <p:nvPr/>
        </p:nvPicPr>
        <p:blipFill>
          <a:blip r:embed="rId2"/>
          <a:stretch>
            <a:fillRect/>
          </a:stretch>
        </p:blipFill>
        <p:spPr>
          <a:xfrm>
            <a:off x="533399" y="228600"/>
            <a:ext cx="8118993" cy="5410201"/>
          </a:xfrm>
          <a:prstGeom prst="rect">
            <a:avLst/>
          </a:prstGeom>
        </p:spPr>
      </p:pic>
    </p:spTree>
    <p:extLst>
      <p:ext uri="{BB962C8B-B14F-4D97-AF65-F5344CB8AC3E}">
        <p14:creationId xmlns:p14="http://schemas.microsoft.com/office/powerpoint/2010/main" val="18486162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38916" name="Rectangle 4"/>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38917" name="Rectangle 5"/>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38918" name="Picture 6"/>
          <p:cNvPicPr>
            <a:picLocks noChangeAspect="1" noChangeArrowheads="1"/>
          </p:cNvPicPr>
          <p:nvPr/>
        </p:nvPicPr>
        <p:blipFill>
          <a:blip r:embed="rId3"/>
          <a:srcRect/>
          <a:stretch>
            <a:fillRect/>
          </a:stretch>
        </p:blipFill>
        <p:spPr bwMode="auto">
          <a:xfrm>
            <a:off x="228600" y="1350963"/>
            <a:ext cx="8686800" cy="4937125"/>
          </a:xfrm>
          <a:prstGeom prst="rect">
            <a:avLst/>
          </a:prstGeom>
          <a:noFill/>
          <a:ln w="9525">
            <a:no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0963"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0964"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0965"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0966" name="Rectangle 6"/>
          <p:cNvSpPr>
            <a:spLocks noChangeArrowheads="1"/>
          </p:cNvSpPr>
          <p:nvPr/>
        </p:nvSpPr>
        <p:spPr bwMode="auto">
          <a:xfrm>
            <a:off x="1066800" y="5334000"/>
            <a:ext cx="1447800" cy="381000"/>
          </a:xfrm>
          <a:prstGeom prst="rect">
            <a:avLst/>
          </a:prstGeom>
          <a:solidFill>
            <a:schemeClr val="bg1">
              <a:alpha val="62000"/>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rgbClr val="000000"/>
                </a:solidFill>
                <a:latin typeface="Palatino" charset="0"/>
              </a:rPr>
              <a:t>Hook echo</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3011"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3012"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3013"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grpSp>
        <p:nvGrpSpPr>
          <p:cNvPr id="43015" name="Group 7"/>
          <p:cNvGrpSpPr>
            <a:grpSpLocks/>
          </p:cNvGrpSpPr>
          <p:nvPr/>
        </p:nvGrpSpPr>
        <p:grpSpPr bwMode="auto">
          <a:xfrm flipH="1">
            <a:off x="1524000" y="4267200"/>
            <a:ext cx="939800" cy="946150"/>
            <a:chOff x="3728" y="796"/>
            <a:chExt cx="1604" cy="1575"/>
          </a:xfrm>
        </p:grpSpPr>
        <p:sp>
          <p:nvSpPr>
            <p:cNvPr id="43016" name="Oval 8"/>
            <p:cNvSpPr>
              <a:spLocks noChangeArrowheads="1"/>
            </p:cNvSpPr>
            <p:nvPr/>
          </p:nvSpPr>
          <p:spPr bwMode="auto">
            <a:xfrm>
              <a:off x="3888" y="960"/>
              <a:ext cx="1300" cy="1276"/>
            </a:xfrm>
            <a:prstGeom prst="ellipse">
              <a:avLst/>
            </a:prstGeom>
            <a:noFill/>
            <a:ln w="76200">
              <a:solidFill>
                <a:schemeClr val="tx2">
                  <a:alpha val="70000"/>
                </a:schemeClr>
              </a:solidFill>
              <a:round/>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7" name="AutoShape 9"/>
            <p:cNvSpPr>
              <a:spLocks noChangeArrowheads="1"/>
            </p:cNvSpPr>
            <p:nvPr/>
          </p:nvSpPr>
          <p:spPr bwMode="auto">
            <a:xfrm flipH="1">
              <a:off x="3728" y="1471"/>
              <a:ext cx="316" cy="243"/>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8" name="AutoShape 10"/>
            <p:cNvSpPr>
              <a:spLocks noChangeArrowheads="1"/>
            </p:cNvSpPr>
            <p:nvPr/>
          </p:nvSpPr>
          <p:spPr bwMode="auto">
            <a:xfrm flipH="1" flipV="1">
              <a:off x="4996" y="1564"/>
              <a:ext cx="336" cy="240"/>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19" name="AutoShape 11"/>
            <p:cNvSpPr>
              <a:spLocks noChangeArrowheads="1"/>
            </p:cNvSpPr>
            <p:nvPr/>
          </p:nvSpPr>
          <p:spPr bwMode="auto">
            <a:xfrm rot="5400000" flipH="1">
              <a:off x="4424" y="840"/>
              <a:ext cx="327" cy="240"/>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sp>
          <p:nvSpPr>
            <p:cNvPr id="43020" name="AutoShape 12"/>
            <p:cNvSpPr>
              <a:spLocks noChangeArrowheads="1"/>
            </p:cNvSpPr>
            <p:nvPr/>
          </p:nvSpPr>
          <p:spPr bwMode="auto">
            <a:xfrm rot="-5400000">
              <a:off x="4417" y="2095"/>
              <a:ext cx="279" cy="274"/>
            </a:xfrm>
            <a:prstGeom prst="triangle">
              <a:avLst>
                <a:gd name="adj" fmla="val 50000"/>
              </a:avLst>
            </a:prstGeom>
            <a:solidFill>
              <a:schemeClr val="tx2"/>
            </a:solidFill>
            <a:ln w="9525">
              <a:solidFill>
                <a:schemeClr val="tx2">
                  <a:alpha val="70000"/>
                </a:schemeClr>
              </a:solidFill>
              <a:miter lim="800000"/>
              <a:headEnd/>
              <a:tailEnd/>
            </a:ln>
            <a:effectLst>
              <a:outerShdw blurRad="63500" dist="38099" dir="2700000" algn="ctr" rotWithShape="0">
                <a:srgbClr val="000000">
                  <a:alpha val="74998"/>
                </a:srgbClr>
              </a:outerShdw>
            </a:effectLst>
          </p:spPr>
          <p:txBody>
            <a:bodyPr wrap="none" anchor="ctr">
              <a:prstTxWarp prst="textNoShape">
                <a:avLst/>
              </a:prstTxWarp>
            </a:bodyPr>
            <a:lstStyle/>
            <a:p>
              <a:endParaRPr lang="en-US"/>
            </a:p>
          </p:txBody>
        </p:sp>
      </p:grpSp>
      <p:sp>
        <p:nvSpPr>
          <p:cNvPr id="43021" name="Rectangle 13"/>
          <p:cNvSpPr>
            <a:spLocks noChangeArrowheads="1"/>
          </p:cNvSpPr>
          <p:nvPr/>
        </p:nvSpPr>
        <p:spPr bwMode="auto">
          <a:xfrm>
            <a:off x="838200" y="3657600"/>
            <a:ext cx="1752600" cy="381000"/>
          </a:xfrm>
          <a:prstGeom prst="rect">
            <a:avLst/>
          </a:prstGeom>
          <a:solidFill>
            <a:schemeClr val="tx2">
              <a:alpha val="62000"/>
            </a:scheme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dirty="0" err="1">
                <a:solidFill>
                  <a:srgbClr val="000000"/>
                </a:solidFill>
                <a:latin typeface="Palatino" charset="0"/>
              </a:rPr>
              <a:t>Mesocyclone</a:t>
            </a:r>
            <a:endParaRPr lang="en-US" sz="2000" b="1" dirty="0">
              <a:solidFill>
                <a:srgbClr val="000000"/>
              </a:solidFill>
              <a:latin typeface="Palatino" charset="0"/>
            </a:endParaRPr>
          </a:p>
          <a:p>
            <a:pPr marL="342900" indent="-342900" eaLnBrk="1" hangingPunct="1">
              <a:spcBef>
                <a:spcPct val="20000"/>
              </a:spcBef>
            </a:pPr>
            <a:endParaRPr lang="en-US" sz="2800" dirty="0">
              <a:solidFill>
                <a:schemeClr val="bg1"/>
              </a:solidFill>
              <a:latin typeface="Palatino" charset="0"/>
            </a:endParaRPr>
          </a:p>
          <a:p>
            <a:pPr marL="342900" indent="-342900" eaLnBrk="1" hangingPunct="1">
              <a:spcBef>
                <a:spcPct val="20000"/>
              </a:spcBef>
            </a:pPr>
            <a:r>
              <a:rPr lang="en-US" sz="2800" dirty="0">
                <a:solidFill>
                  <a:schemeClr val="bg1"/>
                </a:solidFill>
                <a:latin typeface="Palatino" charset="0"/>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5059"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5060"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5061"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5068" name="Rectangle 12"/>
          <p:cNvSpPr>
            <a:spLocks noChangeArrowheads="1"/>
          </p:cNvSpPr>
          <p:nvPr/>
        </p:nvSpPr>
        <p:spPr bwMode="auto">
          <a:xfrm>
            <a:off x="990600" y="3352800"/>
            <a:ext cx="1447800" cy="381000"/>
          </a:xfrm>
          <a:prstGeom prst="rect">
            <a:avLst/>
          </a:prstGeom>
          <a:solidFill>
            <a:srgbClr val="C700CB">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Hail shaft</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5069" name="Line 13"/>
          <p:cNvSpPr>
            <a:spLocks noChangeShapeType="1"/>
          </p:cNvSpPr>
          <p:nvPr/>
        </p:nvSpPr>
        <p:spPr bwMode="auto">
          <a:xfrm>
            <a:off x="1828800" y="3733800"/>
            <a:ext cx="76200" cy="381000"/>
          </a:xfrm>
          <a:prstGeom prst="line">
            <a:avLst/>
          </a:prstGeom>
          <a:noFill/>
          <a:ln w="25400">
            <a:solidFill>
              <a:srgbClr val="C700CB"/>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a:solidFill>
                  <a:schemeClr val="tx2"/>
                </a:solidFill>
                <a:latin typeface="Palatino" charset="0"/>
              </a:rPr>
              <a:t>Supercell Thunderstorm</a:t>
            </a:r>
            <a:endParaRPr lang="en-US" sz="4400">
              <a:solidFill>
                <a:srgbClr val="00FDFF"/>
              </a:solidFill>
            </a:endParaRPr>
          </a:p>
        </p:txBody>
      </p:sp>
      <p:sp>
        <p:nvSpPr>
          <p:cNvPr id="47107"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Birmingham,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7108" name="Rectangle 4"/>
          <p:cNvSpPr>
            <a:spLocks noChangeArrowheads="1"/>
          </p:cNvSpPr>
          <p:nvPr/>
        </p:nvSpPr>
        <p:spPr bwMode="auto">
          <a:xfrm>
            <a:off x="762000" y="685800"/>
            <a:ext cx="77724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a:latin typeface="Palatino" charset="0"/>
              </a:rPr>
              <a:t>A thunderstorm with a rotating updraft (mesocyclone)</a:t>
            </a:r>
            <a:endParaRPr lang="en-US"/>
          </a:p>
        </p:txBody>
      </p:sp>
      <p:pic>
        <p:nvPicPr>
          <p:cNvPr id="47109" name="Picture 5"/>
          <p:cNvPicPr>
            <a:picLocks noChangeAspect="1" noChangeArrowheads="1"/>
          </p:cNvPicPr>
          <p:nvPr/>
        </p:nvPicPr>
        <p:blipFill>
          <a:blip r:embed="rId3"/>
          <a:srcRect/>
          <a:stretch>
            <a:fillRect/>
          </a:stretch>
        </p:blipFill>
        <p:spPr bwMode="auto">
          <a:xfrm>
            <a:off x="228600" y="1371600"/>
            <a:ext cx="8686800" cy="4937125"/>
          </a:xfrm>
          <a:prstGeom prst="rect">
            <a:avLst/>
          </a:prstGeom>
          <a:noFill/>
          <a:ln w="9525">
            <a:noFill/>
            <a:miter lim="800000"/>
            <a:headEnd/>
            <a:tailEnd/>
          </a:ln>
          <a:effectLst/>
        </p:spPr>
      </p:pic>
      <p:sp>
        <p:nvSpPr>
          <p:cNvPr id="47110" name="Rectangle 6"/>
          <p:cNvSpPr>
            <a:spLocks noChangeArrowheads="1"/>
          </p:cNvSpPr>
          <p:nvPr/>
        </p:nvSpPr>
        <p:spPr bwMode="auto">
          <a:xfrm>
            <a:off x="1295400" y="5943600"/>
            <a:ext cx="2667000" cy="381000"/>
          </a:xfrm>
          <a:prstGeom prst="rect">
            <a:avLst/>
          </a:prstGeom>
          <a:solidFill>
            <a:srgbClr val="BAFF00">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Warm, moist, inflow</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7112" name="Freeform 8"/>
          <p:cNvSpPr>
            <a:spLocks/>
          </p:cNvSpPr>
          <p:nvPr/>
        </p:nvSpPr>
        <p:spPr bwMode="auto">
          <a:xfrm>
            <a:off x="1905000" y="4724400"/>
            <a:ext cx="787400" cy="1143000"/>
          </a:xfrm>
          <a:custGeom>
            <a:avLst/>
            <a:gdLst/>
            <a:ahLst/>
            <a:cxnLst>
              <a:cxn ang="0">
                <a:pos x="384" y="720"/>
              </a:cxn>
              <a:cxn ang="0">
                <a:pos x="480" y="576"/>
              </a:cxn>
              <a:cxn ang="0">
                <a:pos x="480" y="480"/>
              </a:cxn>
              <a:cxn ang="0">
                <a:pos x="432" y="288"/>
              </a:cxn>
              <a:cxn ang="0">
                <a:pos x="384" y="192"/>
              </a:cxn>
              <a:cxn ang="0">
                <a:pos x="336" y="144"/>
              </a:cxn>
              <a:cxn ang="0">
                <a:pos x="240" y="48"/>
              </a:cxn>
              <a:cxn ang="0">
                <a:pos x="48" y="0"/>
              </a:cxn>
              <a:cxn ang="0">
                <a:pos x="0" y="48"/>
              </a:cxn>
            </a:cxnLst>
            <a:rect l="0" t="0" r="r" b="b"/>
            <a:pathLst>
              <a:path w="496" h="720">
                <a:moveTo>
                  <a:pt x="384" y="720"/>
                </a:moveTo>
                <a:cubicBezTo>
                  <a:pt x="424" y="668"/>
                  <a:pt x="464" y="616"/>
                  <a:pt x="480" y="576"/>
                </a:cubicBezTo>
                <a:cubicBezTo>
                  <a:pt x="496" y="536"/>
                  <a:pt x="488" y="528"/>
                  <a:pt x="480" y="480"/>
                </a:cubicBezTo>
                <a:cubicBezTo>
                  <a:pt x="472" y="432"/>
                  <a:pt x="448" y="336"/>
                  <a:pt x="432" y="288"/>
                </a:cubicBezTo>
                <a:cubicBezTo>
                  <a:pt x="416" y="240"/>
                  <a:pt x="400" y="216"/>
                  <a:pt x="384" y="192"/>
                </a:cubicBezTo>
                <a:cubicBezTo>
                  <a:pt x="368" y="168"/>
                  <a:pt x="360" y="168"/>
                  <a:pt x="336" y="144"/>
                </a:cubicBezTo>
                <a:cubicBezTo>
                  <a:pt x="312" y="120"/>
                  <a:pt x="288" y="72"/>
                  <a:pt x="240" y="48"/>
                </a:cubicBezTo>
                <a:cubicBezTo>
                  <a:pt x="192" y="24"/>
                  <a:pt x="88" y="0"/>
                  <a:pt x="48" y="0"/>
                </a:cubicBezTo>
                <a:cubicBezTo>
                  <a:pt x="8" y="0"/>
                  <a:pt x="8" y="40"/>
                  <a:pt x="0" y="48"/>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3" name="Freeform 9"/>
          <p:cNvSpPr>
            <a:spLocks/>
          </p:cNvSpPr>
          <p:nvPr/>
        </p:nvSpPr>
        <p:spPr bwMode="auto">
          <a:xfrm>
            <a:off x="2438400" y="4724400"/>
            <a:ext cx="1219200" cy="1295400"/>
          </a:xfrm>
          <a:custGeom>
            <a:avLst/>
            <a:gdLst/>
            <a:ahLst/>
            <a:cxnLst>
              <a:cxn ang="0">
                <a:pos x="768" y="816"/>
              </a:cxn>
              <a:cxn ang="0">
                <a:pos x="672" y="624"/>
              </a:cxn>
              <a:cxn ang="0">
                <a:pos x="528" y="432"/>
              </a:cxn>
              <a:cxn ang="0">
                <a:pos x="432" y="288"/>
              </a:cxn>
              <a:cxn ang="0">
                <a:pos x="288" y="144"/>
              </a:cxn>
              <a:cxn ang="0">
                <a:pos x="192" y="96"/>
              </a:cxn>
              <a:cxn ang="0">
                <a:pos x="96" y="48"/>
              </a:cxn>
              <a:cxn ang="0">
                <a:pos x="0" y="0"/>
              </a:cxn>
            </a:cxnLst>
            <a:rect l="0" t="0" r="r" b="b"/>
            <a:pathLst>
              <a:path w="768" h="816">
                <a:moveTo>
                  <a:pt x="768" y="816"/>
                </a:moveTo>
                <a:cubicBezTo>
                  <a:pt x="740" y="752"/>
                  <a:pt x="712" y="688"/>
                  <a:pt x="672" y="624"/>
                </a:cubicBezTo>
                <a:cubicBezTo>
                  <a:pt x="632" y="560"/>
                  <a:pt x="568" y="488"/>
                  <a:pt x="528" y="432"/>
                </a:cubicBezTo>
                <a:cubicBezTo>
                  <a:pt x="488" y="376"/>
                  <a:pt x="472" y="336"/>
                  <a:pt x="432" y="288"/>
                </a:cubicBezTo>
                <a:cubicBezTo>
                  <a:pt x="392" y="240"/>
                  <a:pt x="328" y="176"/>
                  <a:pt x="288" y="144"/>
                </a:cubicBezTo>
                <a:cubicBezTo>
                  <a:pt x="248" y="112"/>
                  <a:pt x="224" y="112"/>
                  <a:pt x="192" y="96"/>
                </a:cubicBezTo>
                <a:cubicBezTo>
                  <a:pt x="160" y="80"/>
                  <a:pt x="128" y="64"/>
                  <a:pt x="96" y="48"/>
                </a:cubicBezTo>
                <a:cubicBezTo>
                  <a:pt x="64" y="32"/>
                  <a:pt x="32" y="16"/>
                  <a:pt x="0" y="0"/>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4" name="Freeform 10"/>
          <p:cNvSpPr>
            <a:spLocks/>
          </p:cNvSpPr>
          <p:nvPr/>
        </p:nvSpPr>
        <p:spPr bwMode="auto">
          <a:xfrm>
            <a:off x="1676400" y="4953000"/>
            <a:ext cx="685800" cy="990600"/>
          </a:xfrm>
          <a:custGeom>
            <a:avLst/>
            <a:gdLst/>
            <a:ahLst/>
            <a:cxnLst>
              <a:cxn ang="0">
                <a:pos x="0" y="624"/>
              </a:cxn>
              <a:cxn ang="0">
                <a:pos x="240" y="528"/>
              </a:cxn>
              <a:cxn ang="0">
                <a:pos x="384" y="384"/>
              </a:cxn>
              <a:cxn ang="0">
                <a:pos x="432" y="192"/>
              </a:cxn>
              <a:cxn ang="0">
                <a:pos x="384" y="96"/>
              </a:cxn>
              <a:cxn ang="0">
                <a:pos x="336" y="48"/>
              </a:cxn>
              <a:cxn ang="0">
                <a:pos x="288" y="0"/>
              </a:cxn>
            </a:cxnLst>
            <a:rect l="0" t="0" r="r" b="b"/>
            <a:pathLst>
              <a:path w="432" h="624">
                <a:moveTo>
                  <a:pt x="0" y="624"/>
                </a:moveTo>
                <a:cubicBezTo>
                  <a:pt x="88" y="596"/>
                  <a:pt x="176" y="568"/>
                  <a:pt x="240" y="528"/>
                </a:cubicBezTo>
                <a:cubicBezTo>
                  <a:pt x="304" y="488"/>
                  <a:pt x="352" y="440"/>
                  <a:pt x="384" y="384"/>
                </a:cubicBezTo>
                <a:cubicBezTo>
                  <a:pt x="416" y="328"/>
                  <a:pt x="432" y="240"/>
                  <a:pt x="432" y="192"/>
                </a:cubicBezTo>
                <a:cubicBezTo>
                  <a:pt x="432" y="144"/>
                  <a:pt x="400" y="120"/>
                  <a:pt x="384" y="96"/>
                </a:cubicBezTo>
                <a:cubicBezTo>
                  <a:pt x="368" y="72"/>
                  <a:pt x="352" y="64"/>
                  <a:pt x="336" y="48"/>
                </a:cubicBezTo>
                <a:cubicBezTo>
                  <a:pt x="320" y="32"/>
                  <a:pt x="304" y="16"/>
                  <a:pt x="288" y="0"/>
                </a:cubicBezTo>
              </a:path>
            </a:pathLst>
          </a:custGeom>
          <a:noFill/>
          <a:ln w="57150" cmpd="sng">
            <a:solidFill>
              <a:srgbClr val="BAFF00"/>
            </a:solidFill>
            <a:round/>
            <a:headEnd/>
            <a:tailEnd/>
          </a:ln>
        </p:spPr>
        <p:txBody>
          <a:bodyPr wrap="none" anchor="ctr">
            <a:prstTxWarp prst="textNoShape">
              <a:avLst/>
            </a:prstTxWarp>
          </a:bodyPr>
          <a:lstStyle/>
          <a:p>
            <a:endParaRPr lang="en-US"/>
          </a:p>
        </p:txBody>
      </p:sp>
      <p:sp>
        <p:nvSpPr>
          <p:cNvPr id="47115" name="AutoShape 11"/>
          <p:cNvSpPr>
            <a:spLocks noChangeArrowheads="1"/>
          </p:cNvSpPr>
          <p:nvPr/>
        </p:nvSpPr>
        <p:spPr bwMode="auto">
          <a:xfrm rot="18731616">
            <a:off x="2257425" y="4541838"/>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
        <p:nvSpPr>
          <p:cNvPr id="47116" name="AutoShape 12"/>
          <p:cNvSpPr>
            <a:spLocks noChangeArrowheads="1"/>
          </p:cNvSpPr>
          <p:nvPr/>
        </p:nvSpPr>
        <p:spPr bwMode="auto">
          <a:xfrm rot="12898158">
            <a:off x="1752600" y="4724400"/>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
        <p:nvSpPr>
          <p:cNvPr id="47117" name="AutoShape 13"/>
          <p:cNvSpPr>
            <a:spLocks noChangeArrowheads="1"/>
          </p:cNvSpPr>
          <p:nvPr/>
        </p:nvSpPr>
        <p:spPr bwMode="auto">
          <a:xfrm rot="-3088737">
            <a:off x="2057400" y="4876800"/>
            <a:ext cx="228600" cy="228600"/>
          </a:xfrm>
          <a:prstGeom prst="triangle">
            <a:avLst>
              <a:gd name="adj" fmla="val 50000"/>
            </a:avLst>
          </a:prstGeom>
          <a:solidFill>
            <a:srgbClr val="BAFF00"/>
          </a:solidFill>
          <a:ln w="9525">
            <a:solidFill>
              <a:srgbClr val="BAFF00"/>
            </a:solidFill>
            <a:miter lim="800000"/>
            <a:headEnd/>
            <a:tailEnd/>
          </a:ln>
        </p:spPr>
        <p:txBody>
          <a:bodyPr wrap="none" anchor="ctr">
            <a:prstTxWarp prst="textNoShape">
              <a:avLst/>
            </a:prstTxWarp>
          </a:bodyPr>
          <a:lstStyle/>
          <a:p>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
        <p:nvSpPr>
          <p:cNvPr id="49155"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49165" name="Picture 13"/>
          <p:cNvPicPr>
            <a:picLocks noChangeAspect="1" noChangeArrowheads="1"/>
          </p:cNvPicPr>
          <p:nvPr/>
        </p:nvPicPr>
        <p:blipFill>
          <a:blip r:embed="rId3"/>
          <a:srcRect/>
          <a:stretch>
            <a:fillRect/>
          </a:stretch>
        </p:blipFill>
        <p:spPr bwMode="auto">
          <a:xfrm>
            <a:off x="76200" y="1000125"/>
            <a:ext cx="8991600" cy="5095875"/>
          </a:xfrm>
          <a:prstGeom prst="rect">
            <a:avLst/>
          </a:prstGeom>
          <a:noFill/>
          <a:ln w="9525">
            <a:noFill/>
            <a:miter lim="800000"/>
            <a:headEnd/>
            <a:tailEnd/>
          </a:ln>
        </p:spPr>
      </p:pic>
      <p:sp>
        <p:nvSpPr>
          <p:cNvPr id="49166" name="Rectangle 14"/>
          <p:cNvSpPr>
            <a:spLocks noChangeArrowheads="1"/>
          </p:cNvSpPr>
          <p:nvPr/>
        </p:nvSpPr>
        <p:spPr bwMode="auto">
          <a:xfrm>
            <a:off x="2438400" y="5181600"/>
            <a:ext cx="1676400" cy="381000"/>
          </a:xfrm>
          <a:prstGeom prst="rect">
            <a:avLst/>
          </a:prstGeom>
          <a:solidFill>
            <a:srgbClr val="FF0200">
              <a:alpha val="60001"/>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Debris ball</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49167" name="Line 15"/>
          <p:cNvSpPr>
            <a:spLocks noChangeShapeType="1"/>
          </p:cNvSpPr>
          <p:nvPr/>
        </p:nvSpPr>
        <p:spPr bwMode="auto">
          <a:xfrm flipH="1" flipV="1">
            <a:off x="2057400" y="4876800"/>
            <a:ext cx="381000" cy="304800"/>
          </a:xfrm>
          <a:prstGeom prst="line">
            <a:avLst/>
          </a:prstGeom>
          <a:noFill/>
          <a:ln w="57150">
            <a:solidFill>
              <a:srgbClr val="FF0200"/>
            </a:solidFill>
            <a:round/>
            <a:headEnd/>
            <a:tailEnd type="triangle" w="med" len="med"/>
          </a:ln>
        </p:spPr>
        <p:txBody>
          <a:bodyPr wrap="none" anchor="ctr">
            <a:prstTxWarp prst="textNoShape">
              <a:avLst/>
            </a:prstTxWarp>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76200"/>
            <a:ext cx="7772400" cy="1143000"/>
          </a:xfrm>
          <a:effectLst>
            <a:outerShdw blurRad="63500" dist="38099" dir="2700000" algn="ctr" rotWithShape="0">
              <a:srgbClr val="000000">
                <a:alpha val="74998"/>
              </a:srgbClr>
            </a:outerShdw>
          </a:effectLst>
        </p:spPr>
        <p:txBody>
          <a:bodyPr/>
          <a:lstStyle/>
          <a:p>
            <a:r>
              <a:rPr lang="en-US" sz="3200">
                <a:latin typeface="Palatino" charset="0"/>
              </a:rPr>
              <a:t>Global Tornado Occurrence</a:t>
            </a:r>
            <a:endParaRPr lang="en-US"/>
          </a:p>
        </p:txBody>
      </p:sp>
      <p:pic>
        <p:nvPicPr>
          <p:cNvPr id="3077" name="Picture 5"/>
          <p:cNvPicPr>
            <a:picLocks noChangeAspect="1" noChangeArrowheads="1"/>
          </p:cNvPicPr>
          <p:nvPr/>
        </p:nvPicPr>
        <p:blipFill>
          <a:blip r:embed="rId3"/>
          <a:srcRect/>
          <a:stretch>
            <a:fillRect/>
          </a:stretch>
        </p:blipFill>
        <p:spPr bwMode="auto">
          <a:xfrm>
            <a:off x="381000" y="1371600"/>
            <a:ext cx="8382000" cy="4498975"/>
          </a:xfrm>
          <a:prstGeom prst="rect">
            <a:avLst/>
          </a:prstGeom>
          <a:noFill/>
          <a:ln w="9525">
            <a:noFill/>
            <a:miter lim="800000"/>
            <a:headEnd/>
            <a:tailEnd/>
          </a:ln>
          <a:effectLst/>
        </p:spPr>
      </p:pic>
      <p:sp>
        <p:nvSpPr>
          <p:cNvPr id="3078" name="Rectangle 6"/>
          <p:cNvSpPr>
            <a:spLocks noChangeArrowheads="1"/>
          </p:cNvSpPr>
          <p:nvPr/>
        </p:nvSpPr>
        <p:spPr bwMode="auto">
          <a:xfrm>
            <a:off x="1447800" y="5943600"/>
            <a:ext cx="6400800" cy="9144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algn="ctr" eaLnBrk="1" hangingPunct="1">
              <a:spcBef>
                <a:spcPct val="20000"/>
              </a:spcBef>
            </a:pPr>
            <a:r>
              <a:rPr lang="en-US">
                <a:solidFill>
                  <a:srgbClr val="00FDFF"/>
                </a:solidFill>
                <a:latin typeface="Palatino" charset="0"/>
              </a:rPr>
              <a:t>National Climatic Data Center (NCDC)</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1204" name="Picture 4"/>
          <p:cNvPicPr>
            <a:picLocks noChangeAspect="1" noChangeArrowheads="1"/>
          </p:cNvPicPr>
          <p:nvPr/>
        </p:nvPicPr>
        <p:blipFill>
          <a:blip r:embed="rId3">
            <a:alphaModFix amt="79000"/>
          </a:blip>
          <a:srcRect/>
          <a:stretch>
            <a:fillRect/>
          </a:stretch>
        </p:blipFill>
        <p:spPr bwMode="auto">
          <a:xfrm>
            <a:off x="76200" y="1000125"/>
            <a:ext cx="8991600" cy="5095875"/>
          </a:xfrm>
          <a:prstGeom prst="rect">
            <a:avLst/>
          </a:prstGeom>
          <a:solidFill>
            <a:srgbClr val="000000">
              <a:alpha val="78999"/>
            </a:srgbClr>
          </a:solidFill>
          <a:ln w="9525">
            <a:noFill/>
            <a:miter lim="800000"/>
            <a:headEnd/>
            <a:tailEnd/>
          </a:ln>
        </p:spPr>
      </p:pic>
      <p:sp>
        <p:nvSpPr>
          <p:cNvPr id="51207" name="AutoShape 7"/>
          <p:cNvSpPr>
            <a:spLocks noChangeArrowheads="1"/>
          </p:cNvSpPr>
          <p:nvPr/>
        </p:nvSpPr>
        <p:spPr bwMode="auto">
          <a:xfrm>
            <a:off x="381000" y="11430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1208" name="Rectangle 8"/>
          <p:cNvSpPr>
            <a:spLocks noChangeArrowheads="1"/>
          </p:cNvSpPr>
          <p:nvPr/>
        </p:nvSpPr>
        <p:spPr bwMode="auto">
          <a:xfrm>
            <a:off x="76200" y="685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2" name="Rectangle 2">
            <a:extLst>
              <a:ext uri="{FF2B5EF4-FFF2-40B4-BE49-F238E27FC236}">
                <a16:creationId xmlns:a16="http://schemas.microsoft.com/office/drawing/2014/main" id="{5B2EA55D-513B-547F-B9AB-D779ABE37D6D}"/>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Rectangle 3"/>
          <p:cNvSpPr>
            <a:spLocks noChangeArrowheads="1"/>
          </p:cNvSpPr>
          <p:nvPr/>
        </p:nvSpPr>
        <p:spPr bwMode="auto">
          <a:xfrm>
            <a:off x="1219200" y="62484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Photo from storm chase on June 5, 2010 near Magnolia, IL</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3252" name="Picture 4"/>
          <p:cNvPicPr>
            <a:picLocks noChangeAspect="1" noChangeArrowheads="1"/>
          </p:cNvPicPr>
          <p:nvPr/>
        </p:nvPicPr>
        <p:blipFill>
          <a:blip r:embed="rId3">
            <a:alphaModFix amt="42000"/>
          </a:blip>
          <a:srcRect/>
          <a:stretch>
            <a:fillRect/>
          </a:stretch>
        </p:blipFill>
        <p:spPr bwMode="auto">
          <a:xfrm>
            <a:off x="76200" y="1000125"/>
            <a:ext cx="8991600" cy="5095875"/>
          </a:xfrm>
          <a:prstGeom prst="rect">
            <a:avLst/>
          </a:prstGeom>
          <a:solidFill>
            <a:srgbClr val="000000">
              <a:alpha val="42000"/>
            </a:srgbClr>
          </a:solidFill>
          <a:ln w="9525">
            <a:noFill/>
            <a:miter lim="800000"/>
            <a:headEnd/>
            <a:tailEnd/>
          </a:ln>
        </p:spPr>
      </p:pic>
      <p:pic>
        <p:nvPicPr>
          <p:cNvPr id="53253" name="Picture 5"/>
          <p:cNvPicPr>
            <a:picLocks noChangeAspect="1" noChangeArrowheads="1"/>
          </p:cNvPicPr>
          <p:nvPr/>
        </p:nvPicPr>
        <p:blipFill>
          <a:blip r:embed="rId4"/>
          <a:srcRect/>
          <a:stretch>
            <a:fillRect/>
          </a:stretch>
        </p:blipFill>
        <p:spPr bwMode="auto">
          <a:xfrm>
            <a:off x="2362200" y="1295400"/>
            <a:ext cx="5791200" cy="4332288"/>
          </a:xfrm>
          <a:prstGeom prst="rect">
            <a:avLst/>
          </a:prstGeom>
          <a:noFill/>
          <a:ln w="9525">
            <a:noFill/>
            <a:miter lim="800000"/>
            <a:headEnd/>
            <a:tailEnd/>
          </a:ln>
          <a:effectLst/>
        </p:spPr>
      </p:pic>
      <p:sp>
        <p:nvSpPr>
          <p:cNvPr id="53254" name="AutoShape 6"/>
          <p:cNvSpPr>
            <a:spLocks noChangeArrowheads="1"/>
          </p:cNvSpPr>
          <p:nvPr/>
        </p:nvSpPr>
        <p:spPr bwMode="auto">
          <a:xfrm>
            <a:off x="381000" y="11430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3255" name="Rectangle 7"/>
          <p:cNvSpPr>
            <a:spLocks noChangeArrowheads="1"/>
          </p:cNvSpPr>
          <p:nvPr/>
        </p:nvSpPr>
        <p:spPr bwMode="auto">
          <a:xfrm>
            <a:off x="76200" y="685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2" name="Rectangle 2">
            <a:extLst>
              <a:ext uri="{FF2B5EF4-FFF2-40B4-BE49-F238E27FC236}">
                <a16:creationId xmlns:a16="http://schemas.microsoft.com/office/drawing/2014/main" id="{01F7A4D4-8B54-5FDC-5BB7-5966F295C7F4}"/>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3"/>
          <p:cNvSpPr>
            <a:spLocks noChangeArrowheads="1"/>
          </p:cNvSpPr>
          <p:nvPr/>
        </p:nvSpPr>
        <p:spPr bwMode="auto">
          <a:xfrm>
            <a:off x="1828800" y="63246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Supercell near Tuscaloosa, AL on April 27, 2011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5300" name="Picture 4"/>
          <p:cNvPicPr>
            <a:picLocks noChangeAspect="1" noChangeArrowheads="1"/>
          </p:cNvPicPr>
          <p:nvPr/>
        </p:nvPicPr>
        <p:blipFill>
          <a:blip r:embed="rId3">
            <a:alphaModFix amt="79000"/>
          </a:blip>
          <a:srcRect/>
          <a:stretch>
            <a:fillRect/>
          </a:stretch>
        </p:blipFill>
        <p:spPr bwMode="auto">
          <a:xfrm>
            <a:off x="76200" y="1000125"/>
            <a:ext cx="8991600" cy="5095875"/>
          </a:xfrm>
          <a:prstGeom prst="rect">
            <a:avLst/>
          </a:prstGeom>
          <a:solidFill>
            <a:srgbClr val="000000">
              <a:alpha val="78999"/>
            </a:srgbClr>
          </a:solidFill>
          <a:ln w="9525">
            <a:noFill/>
            <a:miter lim="800000"/>
            <a:headEnd/>
            <a:tailEnd/>
          </a:ln>
        </p:spPr>
      </p:pic>
      <p:sp>
        <p:nvSpPr>
          <p:cNvPr id="55301" name="AutoShape 5"/>
          <p:cNvSpPr>
            <a:spLocks noChangeArrowheads="1"/>
          </p:cNvSpPr>
          <p:nvPr/>
        </p:nvSpPr>
        <p:spPr bwMode="auto">
          <a:xfrm>
            <a:off x="2895600" y="43434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5302" name="Rectangle 6"/>
          <p:cNvSpPr>
            <a:spLocks noChangeArrowheads="1"/>
          </p:cNvSpPr>
          <p:nvPr/>
        </p:nvSpPr>
        <p:spPr bwMode="auto">
          <a:xfrm>
            <a:off x="2514600" y="5638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sp>
        <p:nvSpPr>
          <p:cNvPr id="3" name="Rectangle 2">
            <a:extLst>
              <a:ext uri="{FF2B5EF4-FFF2-40B4-BE49-F238E27FC236}">
                <a16:creationId xmlns:a16="http://schemas.microsoft.com/office/drawing/2014/main" id="{4BEDA43E-D5E5-C742-1565-E3C7753D3C53}"/>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7" name="Rectangle 3"/>
          <p:cNvSpPr>
            <a:spLocks noChangeArrowheads="1"/>
          </p:cNvSpPr>
          <p:nvPr/>
        </p:nvSpPr>
        <p:spPr bwMode="auto">
          <a:xfrm>
            <a:off x="1371600" y="6172200"/>
            <a:ext cx="70866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a:solidFill>
                  <a:schemeClr val="bg1"/>
                </a:solidFill>
                <a:latin typeface="Palatino" charset="0"/>
              </a:rPr>
              <a:t>Photo by Dusty Compton/Tuscaloosa News, 4/27/11</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7348" name="Picture 4"/>
          <p:cNvPicPr>
            <a:picLocks noChangeAspect="1" noChangeArrowheads="1"/>
          </p:cNvPicPr>
          <p:nvPr/>
        </p:nvPicPr>
        <p:blipFill>
          <a:blip r:embed="rId3">
            <a:alphaModFix amt="41000"/>
          </a:blip>
          <a:srcRect/>
          <a:stretch>
            <a:fillRect/>
          </a:stretch>
        </p:blipFill>
        <p:spPr bwMode="auto">
          <a:xfrm>
            <a:off x="76200" y="1000125"/>
            <a:ext cx="8991600" cy="5095875"/>
          </a:xfrm>
          <a:prstGeom prst="rect">
            <a:avLst/>
          </a:prstGeom>
          <a:solidFill>
            <a:srgbClr val="000000">
              <a:alpha val="41000"/>
            </a:srgbClr>
          </a:solidFill>
          <a:ln w="9525">
            <a:noFill/>
            <a:miter lim="800000"/>
            <a:headEnd/>
            <a:tailEnd/>
          </a:ln>
        </p:spPr>
      </p:pic>
      <p:sp>
        <p:nvSpPr>
          <p:cNvPr id="57349" name="AutoShape 5"/>
          <p:cNvSpPr>
            <a:spLocks noChangeArrowheads="1"/>
          </p:cNvSpPr>
          <p:nvPr/>
        </p:nvSpPr>
        <p:spPr bwMode="auto">
          <a:xfrm>
            <a:off x="2895600" y="4343400"/>
            <a:ext cx="1295400" cy="1143000"/>
          </a:xfrm>
          <a:prstGeom prst="star5">
            <a:avLst/>
          </a:prstGeom>
          <a:solidFill>
            <a:srgbClr val="FF9900"/>
          </a:solidFill>
          <a:ln w="19050">
            <a:solidFill>
              <a:schemeClr val="tx2"/>
            </a:solidFill>
            <a:miter lim="800000"/>
            <a:headEnd/>
            <a:tailEnd/>
          </a:ln>
          <a:effectLst>
            <a:outerShdw blurRad="63500" dist="114300" dir="2700000" algn="ctr" rotWithShape="0">
              <a:srgbClr val="000000">
                <a:alpha val="74998"/>
              </a:srgbClr>
            </a:outerShdw>
          </a:effectLst>
        </p:spPr>
        <p:txBody>
          <a:bodyPr wrap="none" anchor="ctr">
            <a:prstTxWarp prst="textNoShape">
              <a:avLst/>
            </a:prstTxWarp>
          </a:bodyPr>
          <a:lstStyle/>
          <a:p>
            <a:endParaRPr lang="en-US"/>
          </a:p>
        </p:txBody>
      </p:sp>
      <p:sp>
        <p:nvSpPr>
          <p:cNvPr id="57350" name="Rectangle 6"/>
          <p:cNvSpPr>
            <a:spLocks noChangeArrowheads="1"/>
          </p:cNvSpPr>
          <p:nvPr/>
        </p:nvSpPr>
        <p:spPr bwMode="auto">
          <a:xfrm>
            <a:off x="2514600" y="5638800"/>
            <a:ext cx="2133600" cy="381000"/>
          </a:xfrm>
          <a:prstGeom prst="rect">
            <a:avLst/>
          </a:prstGeom>
          <a:solidFill>
            <a:srgbClr val="FF9900">
              <a:alpha val="72000"/>
            </a:srgbClr>
          </a:solid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000" b="1">
                <a:solidFill>
                  <a:srgbClr val="000000"/>
                </a:solidFill>
                <a:latin typeface="Palatino" charset="0"/>
              </a:rPr>
              <a:t>Vehicle location</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a:t>
            </a:r>
          </a:p>
        </p:txBody>
      </p:sp>
      <p:pic>
        <p:nvPicPr>
          <p:cNvPr id="57351" name="Picture 7"/>
          <p:cNvPicPr>
            <a:picLocks noChangeAspect="1" noChangeArrowheads="1"/>
          </p:cNvPicPr>
          <p:nvPr/>
        </p:nvPicPr>
        <p:blipFill>
          <a:blip r:embed="rId4"/>
          <a:srcRect/>
          <a:stretch>
            <a:fillRect/>
          </a:stretch>
        </p:blipFill>
        <p:spPr bwMode="auto">
          <a:xfrm>
            <a:off x="3276600" y="1143000"/>
            <a:ext cx="5410200" cy="2974975"/>
          </a:xfrm>
          <a:prstGeom prst="rect">
            <a:avLst/>
          </a:prstGeom>
          <a:noFill/>
          <a:ln w="9525">
            <a:noFill/>
            <a:miter lim="800000"/>
            <a:headEnd/>
            <a:tailEnd/>
          </a:ln>
        </p:spPr>
      </p:pic>
      <p:sp>
        <p:nvSpPr>
          <p:cNvPr id="2" name="Rectangle 2">
            <a:extLst>
              <a:ext uri="{FF2B5EF4-FFF2-40B4-BE49-F238E27FC236}">
                <a16:creationId xmlns:a16="http://schemas.microsoft.com/office/drawing/2014/main" id="{22849CCB-70E8-7D24-A5DD-3FA5D6159C6E}"/>
              </a:ext>
            </a:extLst>
          </p:cNvPr>
          <p:cNvSpPr>
            <a:spLocks noChangeArrowheads="1"/>
          </p:cNvSpPr>
          <p:nvPr/>
        </p:nvSpPr>
        <p:spPr bwMode="auto">
          <a:xfrm>
            <a:off x="76200" y="152400"/>
            <a:ext cx="8839200" cy="685800"/>
          </a:xfrm>
          <a:prstGeom prst="rect">
            <a:avLst/>
          </a:prstGeom>
          <a:noFill/>
          <a:ln w="9525">
            <a:noFill/>
            <a:miter lim="800000"/>
            <a:headEnd/>
            <a:tailEnd/>
          </a:ln>
          <a:effectLst>
            <a:outerShdw blurRad="63500" dist="38099" dir="2700000" algn="ctr" rotWithShape="0">
              <a:srgbClr val="000000">
                <a:alpha val="74998"/>
              </a:srgbClr>
            </a:outerShdw>
          </a:effectLst>
        </p:spPr>
        <p:txBody>
          <a:bodyPr anchor="ctr">
            <a:prstTxWarp prst="textNoShape">
              <a:avLst/>
            </a:prstTxWarp>
          </a:bodyPr>
          <a:lstStyle/>
          <a:p>
            <a:pPr algn="ctr" eaLnBrk="1" hangingPunct="1"/>
            <a:r>
              <a:rPr lang="en-US" sz="3200" dirty="0">
                <a:solidFill>
                  <a:schemeClr val="tx2"/>
                </a:solidFill>
                <a:latin typeface="Palatino" charset="0"/>
              </a:rPr>
              <a:t>Supercell Thunderstorm</a:t>
            </a:r>
            <a:endParaRPr lang="en-US" sz="4400" dirty="0">
              <a:solidFill>
                <a:srgbClr val="00FDFF"/>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12192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Severe weather outbreak</a:t>
            </a:r>
            <a:endParaRPr lang="en-US" dirty="0"/>
          </a:p>
        </p:txBody>
      </p:sp>
      <p:sp>
        <p:nvSpPr>
          <p:cNvPr id="59395" name="Rectangle 3"/>
          <p:cNvSpPr>
            <a:spLocks noGrp="1" noChangeArrowheads="1"/>
          </p:cNvSpPr>
          <p:nvPr>
            <p:ph type="subTitle" idx="1"/>
          </p:nvPr>
        </p:nvSpPr>
        <p:spPr>
          <a:xfrm>
            <a:off x="1371600" y="2819400"/>
            <a:ext cx="6400800" cy="1752600"/>
          </a:xfrm>
          <a:effectLst>
            <a:outerShdw blurRad="63500" dist="38099" dir="2700000" algn="ctr" rotWithShape="0">
              <a:srgbClr val="000000">
                <a:alpha val="74998"/>
              </a:srgbClr>
            </a:outerShdw>
          </a:effectLst>
        </p:spPr>
        <p:txBody>
          <a:bodyPr/>
          <a:lstStyle/>
          <a:p>
            <a:r>
              <a:rPr lang="en-US" sz="2800" dirty="0">
                <a:solidFill>
                  <a:schemeClr val="bg1"/>
                </a:solidFill>
                <a:latin typeface="Palatino" charset="0"/>
              </a:rPr>
              <a:t>May 22, 2014</a:t>
            </a:r>
          </a:p>
          <a:p>
            <a:r>
              <a:rPr lang="en-US" sz="2800" dirty="0">
                <a:solidFill>
                  <a:schemeClr val="bg1"/>
                </a:solidFill>
                <a:latin typeface="Palatino" charset="0"/>
              </a:rPr>
              <a:t>Montgomery and Schenectady County, New York</a:t>
            </a:r>
          </a:p>
          <a:p>
            <a:endParaRPr lang="en-US" sz="2800" dirty="0">
              <a:solidFill>
                <a:schemeClr val="bg1"/>
              </a:solidFill>
              <a:latin typeface="Palatino" charset="0"/>
            </a:endParaRPr>
          </a:p>
        </p:txBody>
      </p:sp>
    </p:spTree>
    <p:extLst>
      <p:ext uri="{BB962C8B-B14F-4D97-AF65-F5344CB8AC3E}">
        <p14:creationId xmlns:p14="http://schemas.microsoft.com/office/powerpoint/2010/main" val="3271210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t="32320" b="5220"/>
          <a:stretch/>
        </p:blipFill>
        <p:spPr>
          <a:xfrm>
            <a:off x="238606" y="1966939"/>
            <a:ext cx="4921349" cy="4098518"/>
          </a:xfrm>
          <a:prstGeom prst="rect">
            <a:avLst/>
          </a:prstGeom>
        </p:spPr>
      </p:pic>
      <p:pic>
        <p:nvPicPr>
          <p:cNvPr id="7" name="Picture 6"/>
          <p:cNvPicPr>
            <a:picLocks noChangeAspect="1"/>
          </p:cNvPicPr>
          <p:nvPr/>
        </p:nvPicPr>
        <p:blipFill rotWithShape="1">
          <a:blip r:embed="rId4"/>
          <a:srcRect t="6479"/>
          <a:stretch/>
        </p:blipFill>
        <p:spPr>
          <a:xfrm>
            <a:off x="4874835" y="1497030"/>
            <a:ext cx="3910312" cy="4880139"/>
          </a:xfrm>
          <a:prstGeom prst="rect">
            <a:avLst/>
          </a:prstGeom>
        </p:spPr>
      </p:pic>
      <p:sp>
        <p:nvSpPr>
          <p:cNvPr id="8" name="TextBox 7"/>
          <p:cNvSpPr txBox="1"/>
          <p:nvPr/>
        </p:nvSpPr>
        <p:spPr>
          <a:xfrm>
            <a:off x="2209800" y="6172200"/>
            <a:ext cx="1821683" cy="461665"/>
          </a:xfrm>
          <a:prstGeom prst="rect">
            <a:avLst/>
          </a:prstGeom>
          <a:noFill/>
        </p:spPr>
        <p:txBody>
          <a:bodyPr wrap="none" rtlCol="0">
            <a:spAutoFit/>
          </a:bodyPr>
          <a:lstStyle/>
          <a:p>
            <a:r>
              <a:rPr lang="en-US" dirty="0">
                <a:latin typeface="Palatino"/>
                <a:cs typeface="Palatino"/>
              </a:rPr>
              <a:t>Source: CBS</a:t>
            </a:r>
          </a:p>
        </p:txBody>
      </p:sp>
      <p:sp>
        <p:nvSpPr>
          <p:cNvPr id="9" name="TextBox 8"/>
          <p:cNvSpPr txBox="1"/>
          <p:nvPr/>
        </p:nvSpPr>
        <p:spPr>
          <a:xfrm>
            <a:off x="228600" y="228600"/>
            <a:ext cx="8774112" cy="954107"/>
          </a:xfrm>
          <a:prstGeom prst="rect">
            <a:avLst/>
          </a:prstGeom>
          <a:noFill/>
        </p:spPr>
        <p:txBody>
          <a:bodyPr wrap="square" rtlCol="0">
            <a:spAutoFit/>
          </a:bodyPr>
          <a:lstStyle/>
          <a:p>
            <a:r>
              <a:rPr lang="en-US" sz="2800" dirty="0">
                <a:solidFill>
                  <a:srgbClr val="FF0000"/>
                </a:solidFill>
                <a:latin typeface="Palatino"/>
                <a:cs typeface="Palatino"/>
              </a:rPr>
              <a:t>1920 UTC:</a:t>
            </a:r>
            <a:r>
              <a:rPr lang="en-US" sz="2800" dirty="0">
                <a:latin typeface="Palatino"/>
                <a:cs typeface="Palatino"/>
              </a:rPr>
              <a:t> 4” (10 cm) hailstone in Amsterdam, NY, tying New York state record</a:t>
            </a:r>
          </a:p>
        </p:txBody>
      </p:sp>
    </p:spTree>
    <p:extLst>
      <p:ext uri="{BB962C8B-B14F-4D97-AF65-F5344CB8AC3E}">
        <p14:creationId xmlns:p14="http://schemas.microsoft.com/office/powerpoint/2010/main" val="7287642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10377288_10203081215604249_1458558730297635802_n.jpg"/>
          <p:cNvPicPr>
            <a:picLocks noChangeAspect="1"/>
          </p:cNvPicPr>
          <p:nvPr/>
        </p:nvPicPr>
        <p:blipFill rotWithShape="1">
          <a:blip r:embed="rId2">
            <a:extLst>
              <a:ext uri="{28A0092B-C50C-407E-A947-70E740481C1C}">
                <a14:useLocalDpi xmlns:a14="http://schemas.microsoft.com/office/drawing/2010/main" val="0"/>
              </a:ext>
            </a:extLst>
          </a:blip>
          <a:srcRect t="3955" b="28629"/>
          <a:stretch/>
        </p:blipFill>
        <p:spPr>
          <a:xfrm>
            <a:off x="548885" y="271532"/>
            <a:ext cx="4937515" cy="5917621"/>
          </a:xfrm>
          <a:prstGeom prst="rect">
            <a:avLst/>
          </a:prstGeom>
        </p:spPr>
      </p:pic>
      <p:sp>
        <p:nvSpPr>
          <p:cNvPr id="2" name="TextBox 1"/>
          <p:cNvSpPr txBox="1"/>
          <p:nvPr/>
        </p:nvSpPr>
        <p:spPr>
          <a:xfrm>
            <a:off x="5562600" y="381000"/>
            <a:ext cx="3505200" cy="1200328"/>
          </a:xfrm>
          <a:prstGeom prst="rect">
            <a:avLst/>
          </a:prstGeom>
          <a:noFill/>
        </p:spPr>
        <p:txBody>
          <a:bodyPr wrap="square" rtlCol="0">
            <a:spAutoFit/>
          </a:bodyPr>
          <a:lstStyle/>
          <a:p>
            <a:r>
              <a:rPr lang="en-US" dirty="0">
                <a:latin typeface="Palatino"/>
                <a:cs typeface="Palatino"/>
              </a:rPr>
              <a:t>Five minutes prior to tornado touchdown west of </a:t>
            </a:r>
            <a:r>
              <a:rPr lang="en-US" dirty="0" err="1">
                <a:latin typeface="Palatino"/>
                <a:cs typeface="Palatino"/>
              </a:rPr>
              <a:t>Mariaville</a:t>
            </a:r>
            <a:r>
              <a:rPr lang="en-US" dirty="0">
                <a:latin typeface="Palatino"/>
                <a:cs typeface="Palatino"/>
              </a:rPr>
              <a:t> Lake</a:t>
            </a:r>
          </a:p>
        </p:txBody>
      </p:sp>
    </p:spTree>
    <p:extLst>
      <p:ext uri="{BB962C8B-B14F-4D97-AF65-F5344CB8AC3E}">
        <p14:creationId xmlns:p14="http://schemas.microsoft.com/office/powerpoint/2010/main" val="17248754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951_REF_CC_B.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569" y="2465283"/>
            <a:ext cx="9023611" cy="3706917"/>
          </a:xfrm>
          <a:prstGeom prst="rect">
            <a:avLst/>
          </a:prstGeom>
        </p:spPr>
      </p:pic>
      <p:sp>
        <p:nvSpPr>
          <p:cNvPr id="7" name="TextBox 6"/>
          <p:cNvSpPr txBox="1"/>
          <p:nvPr/>
        </p:nvSpPr>
        <p:spPr>
          <a:xfrm>
            <a:off x="1140907" y="1965802"/>
            <a:ext cx="1733768" cy="461665"/>
          </a:xfrm>
          <a:prstGeom prst="rect">
            <a:avLst/>
          </a:prstGeom>
          <a:noFill/>
        </p:spPr>
        <p:txBody>
          <a:bodyPr wrap="none" rtlCol="0">
            <a:spAutoFit/>
          </a:bodyPr>
          <a:lstStyle/>
          <a:p>
            <a:r>
              <a:rPr lang="en-US" sz="2400" dirty="0">
                <a:latin typeface="Palatino"/>
                <a:cs typeface="Palatino"/>
              </a:rPr>
              <a:t>Reflectivity</a:t>
            </a:r>
          </a:p>
        </p:txBody>
      </p:sp>
      <p:sp>
        <p:nvSpPr>
          <p:cNvPr id="8" name="TextBox 7"/>
          <p:cNvSpPr txBox="1"/>
          <p:nvPr/>
        </p:nvSpPr>
        <p:spPr>
          <a:xfrm>
            <a:off x="6934200" y="6248400"/>
            <a:ext cx="1544113" cy="461665"/>
          </a:xfrm>
          <a:prstGeom prst="rect">
            <a:avLst/>
          </a:prstGeom>
          <a:noFill/>
        </p:spPr>
        <p:txBody>
          <a:bodyPr wrap="none" rtlCol="0">
            <a:spAutoFit/>
          </a:bodyPr>
          <a:lstStyle/>
          <a:p>
            <a:r>
              <a:rPr lang="en-US" sz="2400" b="1" dirty="0">
                <a:latin typeface="Palatino"/>
                <a:cs typeface="Palatino"/>
              </a:rPr>
              <a:t>1951 UTC</a:t>
            </a:r>
          </a:p>
        </p:txBody>
      </p:sp>
      <p:sp>
        <p:nvSpPr>
          <p:cNvPr id="9" name="TextBox 8"/>
          <p:cNvSpPr txBox="1"/>
          <p:nvPr/>
        </p:nvSpPr>
        <p:spPr>
          <a:xfrm>
            <a:off x="5029200" y="1981200"/>
            <a:ext cx="3289031" cy="461665"/>
          </a:xfrm>
          <a:prstGeom prst="rect">
            <a:avLst/>
          </a:prstGeom>
          <a:noFill/>
        </p:spPr>
        <p:txBody>
          <a:bodyPr wrap="none" rtlCol="0">
            <a:spAutoFit/>
          </a:bodyPr>
          <a:lstStyle/>
          <a:p>
            <a:r>
              <a:rPr lang="en-US" sz="2400" dirty="0">
                <a:latin typeface="Palatino"/>
                <a:cs typeface="Palatino"/>
              </a:rPr>
              <a:t>Correlation Coefficient</a:t>
            </a:r>
          </a:p>
        </p:txBody>
      </p:sp>
      <p:sp>
        <p:nvSpPr>
          <p:cNvPr id="14" name="Rectangle 13"/>
          <p:cNvSpPr/>
          <p:nvPr/>
        </p:nvSpPr>
        <p:spPr>
          <a:xfrm>
            <a:off x="381000" y="304800"/>
            <a:ext cx="8440823" cy="1323439"/>
          </a:xfrm>
          <a:prstGeom prst="rect">
            <a:avLst/>
          </a:prstGeom>
        </p:spPr>
        <p:txBody>
          <a:bodyPr wrap="square">
            <a:spAutoFit/>
          </a:bodyPr>
          <a:lstStyle/>
          <a:p>
            <a:r>
              <a:rPr lang="en-US" sz="2000" b="1" dirty="0"/>
              <a:t>AT 351 PM EDT...NATIONAL WEATHER SERVICE DOPPLER RADAR CONTINUED TO INDICATE A TORNADO ON THE GROUND WITH A TORNADIC DEBRIS SIGNATURE JUST SOUTH OF DUANESBURG IN SCHENECTADY COUNTY</a:t>
            </a:r>
          </a:p>
        </p:txBody>
      </p:sp>
    </p:spTree>
    <p:extLst>
      <p:ext uri="{BB962C8B-B14F-4D97-AF65-F5344CB8AC3E}">
        <p14:creationId xmlns:p14="http://schemas.microsoft.com/office/powerpoint/2010/main" val="323139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7" name="TextBox 6"/>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spTree>
    <p:extLst>
      <p:ext uri="{BB962C8B-B14F-4D97-AF65-F5344CB8AC3E}">
        <p14:creationId xmlns:p14="http://schemas.microsoft.com/office/powerpoint/2010/main" val="16219675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2" name="TextBox 1">
            <a:extLst>
              <a:ext uri="{FF2B5EF4-FFF2-40B4-BE49-F238E27FC236}">
                <a16:creationId xmlns:a16="http://schemas.microsoft.com/office/drawing/2014/main" id="{88A25D79-C464-7626-0CB8-C3E49D5331DF}"/>
              </a:ext>
            </a:extLst>
          </p:cNvPr>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cxnSp>
        <p:nvCxnSpPr>
          <p:cNvPr id="5" name="Straight Arrow Connector 4">
            <a:extLst>
              <a:ext uri="{FF2B5EF4-FFF2-40B4-BE49-F238E27FC236}">
                <a16:creationId xmlns:a16="http://schemas.microsoft.com/office/drawing/2014/main" id="{BDEF683D-A7BA-A1E0-624A-C29BC63B6F21}"/>
              </a:ext>
            </a:extLst>
          </p:cNvPr>
          <p:cNvCxnSpPr/>
          <p:nvPr/>
        </p:nvCxnSpPr>
        <p:spPr bwMode="auto">
          <a:xfrm flipV="1">
            <a:off x="4267200" y="40386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7DA6D2B-B250-49F5-D39C-F514235C6623}"/>
              </a:ext>
            </a:extLst>
          </p:cNvPr>
          <p:cNvCxnSpPr/>
          <p:nvPr/>
        </p:nvCxnSpPr>
        <p:spPr bwMode="auto">
          <a:xfrm flipV="1">
            <a:off x="4419600" y="4191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3102F7BA-B3F0-B6CE-A9E2-0F47E5FCCF56}"/>
              </a:ext>
            </a:extLst>
          </p:cNvPr>
          <p:cNvCxnSpPr/>
          <p:nvPr/>
        </p:nvCxnSpPr>
        <p:spPr bwMode="auto">
          <a:xfrm flipV="1">
            <a:off x="4572000" y="4343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2E902C2-4292-32C8-71EC-545673DE173A}"/>
              </a:ext>
            </a:extLst>
          </p:cNvPr>
          <p:cNvCxnSpPr/>
          <p:nvPr/>
        </p:nvCxnSpPr>
        <p:spPr bwMode="auto">
          <a:xfrm flipV="1">
            <a:off x="4724400" y="4495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A503607-80F8-04B3-D67D-939D778389F6}"/>
              </a:ext>
            </a:extLst>
          </p:cNvPr>
          <p:cNvCxnSpPr/>
          <p:nvPr/>
        </p:nvCxnSpPr>
        <p:spPr bwMode="auto">
          <a:xfrm flipV="1">
            <a:off x="3640667" y="3429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BF40E37-FE04-2130-F5A7-FFDC491BEA09}"/>
              </a:ext>
            </a:extLst>
          </p:cNvPr>
          <p:cNvCxnSpPr/>
          <p:nvPr/>
        </p:nvCxnSpPr>
        <p:spPr bwMode="auto">
          <a:xfrm flipV="1">
            <a:off x="3793067" y="3581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AA635832-9DEC-E921-E090-71C1029BD66B}"/>
              </a:ext>
            </a:extLst>
          </p:cNvPr>
          <p:cNvCxnSpPr/>
          <p:nvPr/>
        </p:nvCxnSpPr>
        <p:spPr bwMode="auto">
          <a:xfrm flipV="1">
            <a:off x="3945467" y="3733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44554C9-9BC9-590C-B563-579F2FB4A35C}"/>
              </a:ext>
            </a:extLst>
          </p:cNvPr>
          <p:cNvCxnSpPr/>
          <p:nvPr/>
        </p:nvCxnSpPr>
        <p:spPr bwMode="auto">
          <a:xfrm flipV="1">
            <a:off x="4097867" y="38862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sp>
        <p:nvSpPr>
          <p:cNvPr id="17" name="TextBox 16">
            <a:extLst>
              <a:ext uri="{FF2B5EF4-FFF2-40B4-BE49-F238E27FC236}">
                <a16:creationId xmlns:a16="http://schemas.microsoft.com/office/drawing/2014/main" id="{4436CE8F-1191-F8B6-6912-AC230376B41E}"/>
              </a:ext>
            </a:extLst>
          </p:cNvPr>
          <p:cNvSpPr txBox="1"/>
          <p:nvPr/>
        </p:nvSpPr>
        <p:spPr>
          <a:xfrm rot="2626217">
            <a:off x="3177823" y="5112943"/>
            <a:ext cx="1981200" cy="646331"/>
          </a:xfrm>
          <a:prstGeom prst="rect">
            <a:avLst/>
          </a:prstGeom>
          <a:noFill/>
        </p:spPr>
        <p:txBody>
          <a:bodyPr wrap="square" rtlCol="0">
            <a:spAutoFit/>
          </a:bodyPr>
          <a:lstStyle/>
          <a:p>
            <a:r>
              <a:rPr lang="en-US" sz="1800" b="1" dirty="0">
                <a:solidFill>
                  <a:schemeClr val="accent4"/>
                </a:solidFill>
              </a:rPr>
              <a:t>MEAN WIND DIRECTION</a:t>
            </a:r>
          </a:p>
        </p:txBody>
      </p:sp>
    </p:spTree>
    <p:extLst>
      <p:ext uri="{BB962C8B-B14F-4D97-AF65-F5344CB8AC3E}">
        <p14:creationId xmlns:p14="http://schemas.microsoft.com/office/powerpoint/2010/main" val="30378879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3"/>
          <a:srcRect/>
          <a:stretch>
            <a:fillRect/>
          </a:stretch>
        </p:blipFill>
        <p:spPr bwMode="auto">
          <a:xfrm>
            <a:off x="0" y="0"/>
            <a:ext cx="9144000" cy="6926263"/>
          </a:xfrm>
          <a:prstGeom prst="rect">
            <a:avLst/>
          </a:prstGeom>
          <a:noFill/>
          <a:ln w="9525">
            <a:noFill/>
            <a:miter lim="800000"/>
            <a:headEnd/>
            <a:tailEnd/>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048000" y="381000"/>
            <a:ext cx="5638800" cy="6094191"/>
          </a:xfrm>
          <a:prstGeom prst="rect">
            <a:avLst/>
          </a:prstGeom>
        </p:spPr>
      </p:pic>
      <p:sp>
        <p:nvSpPr>
          <p:cNvPr id="2" name="TextBox 1">
            <a:extLst>
              <a:ext uri="{FF2B5EF4-FFF2-40B4-BE49-F238E27FC236}">
                <a16:creationId xmlns:a16="http://schemas.microsoft.com/office/drawing/2014/main" id="{88A25D79-C464-7626-0CB8-C3E49D5331DF}"/>
              </a:ext>
            </a:extLst>
          </p:cNvPr>
          <p:cNvSpPr txBox="1"/>
          <p:nvPr/>
        </p:nvSpPr>
        <p:spPr>
          <a:xfrm>
            <a:off x="152400" y="304800"/>
            <a:ext cx="2895600" cy="2308324"/>
          </a:xfrm>
          <a:prstGeom prst="rect">
            <a:avLst/>
          </a:prstGeom>
          <a:noFill/>
        </p:spPr>
        <p:txBody>
          <a:bodyPr wrap="square" rtlCol="0">
            <a:spAutoFit/>
          </a:bodyPr>
          <a:lstStyle/>
          <a:p>
            <a:r>
              <a:rPr lang="en-US" dirty="0">
                <a:latin typeface="Palatino"/>
                <a:cs typeface="Palatino"/>
              </a:rPr>
              <a:t>How does local terrain increase the risk for severe weather in valley locations in New York State?</a:t>
            </a:r>
          </a:p>
        </p:txBody>
      </p:sp>
      <p:cxnSp>
        <p:nvCxnSpPr>
          <p:cNvPr id="5" name="Straight Arrow Connector 4">
            <a:extLst>
              <a:ext uri="{FF2B5EF4-FFF2-40B4-BE49-F238E27FC236}">
                <a16:creationId xmlns:a16="http://schemas.microsoft.com/office/drawing/2014/main" id="{BDEF683D-A7BA-A1E0-624A-C29BC63B6F21}"/>
              </a:ext>
            </a:extLst>
          </p:cNvPr>
          <p:cNvCxnSpPr/>
          <p:nvPr/>
        </p:nvCxnSpPr>
        <p:spPr bwMode="auto">
          <a:xfrm flipV="1">
            <a:off x="4267200" y="40386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17DA6D2B-B250-49F5-D39C-F514235C6623}"/>
              </a:ext>
            </a:extLst>
          </p:cNvPr>
          <p:cNvCxnSpPr/>
          <p:nvPr/>
        </p:nvCxnSpPr>
        <p:spPr bwMode="auto">
          <a:xfrm flipV="1">
            <a:off x="4419600" y="4191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1" name="Straight Arrow Connector 10">
            <a:extLst>
              <a:ext uri="{FF2B5EF4-FFF2-40B4-BE49-F238E27FC236}">
                <a16:creationId xmlns:a16="http://schemas.microsoft.com/office/drawing/2014/main" id="{3102F7BA-B3F0-B6CE-A9E2-0F47E5FCCF56}"/>
              </a:ext>
            </a:extLst>
          </p:cNvPr>
          <p:cNvCxnSpPr/>
          <p:nvPr/>
        </p:nvCxnSpPr>
        <p:spPr bwMode="auto">
          <a:xfrm flipV="1">
            <a:off x="4572000" y="4343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2" name="Straight Arrow Connector 11">
            <a:extLst>
              <a:ext uri="{FF2B5EF4-FFF2-40B4-BE49-F238E27FC236}">
                <a16:creationId xmlns:a16="http://schemas.microsoft.com/office/drawing/2014/main" id="{F2E902C2-4292-32C8-71EC-545673DE173A}"/>
              </a:ext>
            </a:extLst>
          </p:cNvPr>
          <p:cNvCxnSpPr/>
          <p:nvPr/>
        </p:nvCxnSpPr>
        <p:spPr bwMode="auto">
          <a:xfrm flipV="1">
            <a:off x="4724400" y="4495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3" name="Straight Arrow Connector 12">
            <a:extLst>
              <a:ext uri="{FF2B5EF4-FFF2-40B4-BE49-F238E27FC236}">
                <a16:creationId xmlns:a16="http://schemas.microsoft.com/office/drawing/2014/main" id="{DA503607-80F8-04B3-D67D-939D778389F6}"/>
              </a:ext>
            </a:extLst>
          </p:cNvPr>
          <p:cNvCxnSpPr/>
          <p:nvPr/>
        </p:nvCxnSpPr>
        <p:spPr bwMode="auto">
          <a:xfrm flipV="1">
            <a:off x="3640667" y="34290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4" name="Straight Arrow Connector 13">
            <a:extLst>
              <a:ext uri="{FF2B5EF4-FFF2-40B4-BE49-F238E27FC236}">
                <a16:creationId xmlns:a16="http://schemas.microsoft.com/office/drawing/2014/main" id="{2BF40E37-FE04-2130-F5A7-FFDC491BEA09}"/>
              </a:ext>
            </a:extLst>
          </p:cNvPr>
          <p:cNvCxnSpPr/>
          <p:nvPr/>
        </p:nvCxnSpPr>
        <p:spPr bwMode="auto">
          <a:xfrm flipV="1">
            <a:off x="3793067" y="35814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5" name="Straight Arrow Connector 14">
            <a:extLst>
              <a:ext uri="{FF2B5EF4-FFF2-40B4-BE49-F238E27FC236}">
                <a16:creationId xmlns:a16="http://schemas.microsoft.com/office/drawing/2014/main" id="{AA635832-9DEC-E921-E090-71C1029BD66B}"/>
              </a:ext>
            </a:extLst>
          </p:cNvPr>
          <p:cNvCxnSpPr/>
          <p:nvPr/>
        </p:nvCxnSpPr>
        <p:spPr bwMode="auto">
          <a:xfrm flipV="1">
            <a:off x="3945467" y="37338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E44554C9-9BC9-590C-B563-579F2FB4A35C}"/>
              </a:ext>
            </a:extLst>
          </p:cNvPr>
          <p:cNvCxnSpPr/>
          <p:nvPr/>
        </p:nvCxnSpPr>
        <p:spPr bwMode="auto">
          <a:xfrm flipV="1">
            <a:off x="4097867" y="3886200"/>
            <a:ext cx="914400" cy="990600"/>
          </a:xfrm>
          <a:prstGeom prst="straightConnector1">
            <a:avLst/>
          </a:prstGeom>
          <a:solidFill>
            <a:schemeClr val="accent1"/>
          </a:solidFill>
          <a:ln w="53975" cap="flat" cmpd="sng" algn="ctr">
            <a:solidFill>
              <a:schemeClr val="accent4">
                <a:alpha val="73457"/>
              </a:schemeClr>
            </a:solidFill>
            <a:prstDash val="solid"/>
            <a:round/>
            <a:headEnd type="none" w="med" len="med"/>
            <a:tailEnd type="triangle"/>
          </a:ln>
          <a:effectLst/>
        </p:spPr>
      </p:cxnSp>
      <p:sp>
        <p:nvSpPr>
          <p:cNvPr id="17" name="TextBox 16">
            <a:extLst>
              <a:ext uri="{FF2B5EF4-FFF2-40B4-BE49-F238E27FC236}">
                <a16:creationId xmlns:a16="http://schemas.microsoft.com/office/drawing/2014/main" id="{4436CE8F-1191-F8B6-6912-AC230376B41E}"/>
              </a:ext>
            </a:extLst>
          </p:cNvPr>
          <p:cNvSpPr txBox="1"/>
          <p:nvPr/>
        </p:nvSpPr>
        <p:spPr>
          <a:xfrm rot="2626217">
            <a:off x="3177823" y="5112943"/>
            <a:ext cx="1981200" cy="646331"/>
          </a:xfrm>
          <a:prstGeom prst="rect">
            <a:avLst/>
          </a:prstGeom>
          <a:noFill/>
        </p:spPr>
        <p:txBody>
          <a:bodyPr wrap="square" rtlCol="0">
            <a:spAutoFit/>
          </a:bodyPr>
          <a:lstStyle/>
          <a:p>
            <a:r>
              <a:rPr lang="en-US" sz="1800" b="1" dirty="0">
                <a:solidFill>
                  <a:schemeClr val="accent4"/>
                </a:solidFill>
              </a:rPr>
              <a:t>MEAN WIND DIRECTION</a:t>
            </a:r>
          </a:p>
        </p:txBody>
      </p:sp>
      <p:cxnSp>
        <p:nvCxnSpPr>
          <p:cNvPr id="3" name="Straight Arrow Connector 2">
            <a:extLst>
              <a:ext uri="{FF2B5EF4-FFF2-40B4-BE49-F238E27FC236}">
                <a16:creationId xmlns:a16="http://schemas.microsoft.com/office/drawing/2014/main" id="{1CFF7732-4C6E-38B2-1F5E-FE0E764B8157}"/>
              </a:ext>
            </a:extLst>
          </p:cNvPr>
          <p:cNvCxnSpPr>
            <a:cxnSpLocks/>
          </p:cNvCxnSpPr>
          <p:nvPr/>
        </p:nvCxnSpPr>
        <p:spPr bwMode="auto">
          <a:xfrm flipV="1">
            <a:off x="5745131" y="4267200"/>
            <a:ext cx="184441" cy="14478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cxnSp>
        <p:nvCxnSpPr>
          <p:cNvPr id="9" name="Straight Arrow Connector 8">
            <a:extLst>
              <a:ext uri="{FF2B5EF4-FFF2-40B4-BE49-F238E27FC236}">
                <a16:creationId xmlns:a16="http://schemas.microsoft.com/office/drawing/2014/main" id="{092A4DEF-4E9A-185D-2704-17666CAA6195}"/>
              </a:ext>
            </a:extLst>
          </p:cNvPr>
          <p:cNvCxnSpPr>
            <a:cxnSpLocks/>
          </p:cNvCxnSpPr>
          <p:nvPr/>
        </p:nvCxnSpPr>
        <p:spPr bwMode="auto">
          <a:xfrm flipV="1">
            <a:off x="6003781" y="3124200"/>
            <a:ext cx="168419" cy="8001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ED74707A-2D82-749D-806D-A46E7EC1E9B0}"/>
              </a:ext>
            </a:extLst>
          </p:cNvPr>
          <p:cNvCxnSpPr>
            <a:cxnSpLocks/>
          </p:cNvCxnSpPr>
          <p:nvPr/>
        </p:nvCxnSpPr>
        <p:spPr bwMode="auto">
          <a:xfrm flipH="1" flipV="1">
            <a:off x="5257800" y="3399766"/>
            <a:ext cx="609600" cy="342900"/>
          </a:xfrm>
          <a:prstGeom prst="straightConnector1">
            <a:avLst/>
          </a:prstGeom>
          <a:solidFill>
            <a:schemeClr val="accent1"/>
          </a:solidFill>
          <a:ln w="53975" cap="flat" cmpd="sng" algn="ctr">
            <a:solidFill>
              <a:srgbClr val="00FDFF">
                <a:alpha val="73000"/>
              </a:srgbClr>
            </a:solidFill>
            <a:prstDash val="solid"/>
            <a:round/>
            <a:headEnd type="none" w="med" len="med"/>
            <a:tailEnd type="triangle"/>
          </a:ln>
          <a:effectLst/>
        </p:spPr>
      </p:cxnSp>
      <p:sp>
        <p:nvSpPr>
          <p:cNvPr id="21" name="TextBox 20">
            <a:extLst>
              <a:ext uri="{FF2B5EF4-FFF2-40B4-BE49-F238E27FC236}">
                <a16:creationId xmlns:a16="http://schemas.microsoft.com/office/drawing/2014/main" id="{7A37E654-2DE9-3D44-1155-DDECC8F7BAA4}"/>
              </a:ext>
            </a:extLst>
          </p:cNvPr>
          <p:cNvSpPr txBox="1"/>
          <p:nvPr/>
        </p:nvSpPr>
        <p:spPr>
          <a:xfrm rot="21287887">
            <a:off x="4902390" y="2381289"/>
            <a:ext cx="1801629" cy="923330"/>
          </a:xfrm>
          <a:prstGeom prst="rect">
            <a:avLst/>
          </a:prstGeom>
          <a:noFill/>
        </p:spPr>
        <p:txBody>
          <a:bodyPr wrap="square" rtlCol="0">
            <a:spAutoFit/>
          </a:bodyPr>
          <a:lstStyle/>
          <a:p>
            <a:pPr algn="ctr"/>
            <a:r>
              <a:rPr lang="en-US" sz="1800" b="1" dirty="0">
                <a:solidFill>
                  <a:srgbClr val="00FDFF"/>
                </a:solidFill>
              </a:rPr>
              <a:t>VALLEY CHANNELED WIND</a:t>
            </a:r>
          </a:p>
        </p:txBody>
      </p:sp>
    </p:spTree>
    <p:extLst>
      <p:ext uri="{BB962C8B-B14F-4D97-AF65-F5344CB8AC3E}">
        <p14:creationId xmlns:p14="http://schemas.microsoft.com/office/powerpoint/2010/main" val="9137688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UAlbany students and researchers inflating a large white weather balloon.">
            <a:extLst>
              <a:ext uri="{FF2B5EF4-FFF2-40B4-BE49-F238E27FC236}">
                <a16:creationId xmlns:a16="http://schemas.microsoft.com/office/drawing/2014/main" id="{421917B5-7B80-E43E-3075-9DE3500371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599" y="967648"/>
            <a:ext cx="7416800" cy="556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C258F8C-74CB-3A8F-CF43-FFD6566F9D42}"/>
              </a:ext>
            </a:extLst>
          </p:cNvPr>
          <p:cNvSpPr txBox="1"/>
          <p:nvPr/>
        </p:nvSpPr>
        <p:spPr>
          <a:xfrm>
            <a:off x="1441174" y="304800"/>
            <a:ext cx="6261651" cy="461665"/>
          </a:xfrm>
          <a:prstGeom prst="rect">
            <a:avLst/>
          </a:prstGeom>
          <a:noFill/>
        </p:spPr>
        <p:txBody>
          <a:bodyPr wrap="none" rtlCol="0">
            <a:spAutoFit/>
          </a:bodyPr>
          <a:lstStyle/>
          <a:p>
            <a:r>
              <a:rPr lang="en-US" sz="2400" dirty="0">
                <a:latin typeface="Palatino"/>
                <a:cs typeface="Palatino"/>
              </a:rPr>
              <a:t>ICECREAM Field Campaign – Summer 2023</a:t>
            </a:r>
          </a:p>
        </p:txBody>
      </p:sp>
    </p:spTree>
    <p:extLst>
      <p:ext uri="{BB962C8B-B14F-4D97-AF65-F5344CB8AC3E}">
        <p14:creationId xmlns:p14="http://schemas.microsoft.com/office/powerpoint/2010/main" val="2938531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Albany students and researchers smiling for a picture while one student holds an inflated weather balloon.">
            <a:extLst>
              <a:ext uri="{FF2B5EF4-FFF2-40B4-BE49-F238E27FC236}">
                <a16:creationId xmlns:a16="http://schemas.microsoft.com/office/drawing/2014/main" id="{00938B54-E5C0-88AB-891B-3BD950026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0"/>
            <a:ext cx="91424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8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ctrTitle"/>
          </p:nvPr>
        </p:nvSpPr>
        <p:spPr>
          <a:xfrm>
            <a:off x="685800" y="2514600"/>
            <a:ext cx="7772400" cy="1143000"/>
          </a:xfrm>
          <a:effectLst>
            <a:outerShdw blurRad="63500" dist="38099" dir="2700000" algn="ctr" rotWithShape="0">
              <a:srgbClr val="000000">
                <a:alpha val="74998"/>
              </a:srgbClr>
            </a:outerShdw>
          </a:effectLst>
        </p:spPr>
        <p:txBody>
          <a:bodyPr/>
          <a:lstStyle/>
          <a:p>
            <a:r>
              <a:rPr lang="en-US" sz="3600" dirty="0">
                <a:latin typeface="Palatino" charset="0"/>
              </a:rPr>
              <a:t>Tornadoes in New York in 2024</a:t>
            </a:r>
            <a:endParaRPr lang="en-US" dirty="0"/>
          </a:p>
        </p:txBody>
      </p:sp>
    </p:spTree>
    <p:extLst>
      <p:ext uri="{BB962C8B-B14F-4D97-AF65-F5344CB8AC3E}">
        <p14:creationId xmlns:p14="http://schemas.microsoft.com/office/powerpoint/2010/main" val="34394611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a:extLst>
              <a:ext uri="{FF2B5EF4-FFF2-40B4-BE49-F238E27FC236}">
                <a16:creationId xmlns:a16="http://schemas.microsoft.com/office/drawing/2014/main" id="{5EBFCA27-3DF3-8AC0-8F4D-37671B85CB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6800"/>
            <a:ext cx="9144000" cy="555148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Tree>
    <p:extLst>
      <p:ext uri="{BB962C8B-B14F-4D97-AF65-F5344CB8AC3E}">
        <p14:creationId xmlns:p14="http://schemas.microsoft.com/office/powerpoint/2010/main" val="655940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
        <p:nvSpPr>
          <p:cNvPr id="2" name="TextBox 1">
            <a:extLst>
              <a:ext uri="{FF2B5EF4-FFF2-40B4-BE49-F238E27FC236}">
                <a16:creationId xmlns:a16="http://schemas.microsoft.com/office/drawing/2014/main" id="{CB4D6107-4C7A-797A-0D0B-68BBFCB76F98}"/>
              </a:ext>
            </a:extLst>
          </p:cNvPr>
          <p:cNvSpPr txBox="1"/>
          <p:nvPr/>
        </p:nvSpPr>
        <p:spPr>
          <a:xfrm>
            <a:off x="531563" y="975955"/>
            <a:ext cx="3735638" cy="5570756"/>
          </a:xfrm>
          <a:prstGeom prst="rect">
            <a:avLst/>
          </a:prstGeom>
          <a:noFill/>
        </p:spPr>
        <p:txBody>
          <a:bodyPr wrap="none" rtlCol="0">
            <a:spAutoFit/>
          </a:bodyPr>
          <a:lstStyle/>
          <a:p>
            <a:r>
              <a:rPr lang="en-US" sz="2000" dirty="0">
                <a:latin typeface="Palatino" pitchFamily="2" charset="77"/>
                <a:ea typeface="Palatino" pitchFamily="2" charset="77"/>
              </a:rPr>
              <a:t>February 28 – Castle Creek</a:t>
            </a:r>
          </a:p>
          <a:p>
            <a:r>
              <a:rPr lang="en-US" sz="2000" dirty="0">
                <a:latin typeface="Palatino" pitchFamily="2" charset="77"/>
                <a:ea typeface="Palatino" pitchFamily="2" charset="77"/>
              </a:rPr>
              <a:t>June 22 – West Winfield</a:t>
            </a:r>
          </a:p>
          <a:p>
            <a:r>
              <a:rPr lang="en-US" sz="2000" dirty="0">
                <a:latin typeface="Palatino" pitchFamily="2" charset="77"/>
                <a:ea typeface="Palatino" pitchFamily="2" charset="77"/>
              </a:rPr>
              <a:t>July 10 – Arkwright</a:t>
            </a:r>
          </a:p>
          <a:p>
            <a:r>
              <a:rPr lang="en-US" sz="2000" dirty="0">
                <a:latin typeface="Palatino" pitchFamily="2" charset="77"/>
                <a:ea typeface="Palatino" pitchFamily="2" charset="77"/>
              </a:rPr>
              <a:t>July 10 – Aurora</a:t>
            </a:r>
          </a:p>
          <a:p>
            <a:r>
              <a:rPr lang="en-US" sz="2000" dirty="0">
                <a:latin typeface="Palatino" pitchFamily="2" charset="77"/>
                <a:ea typeface="Palatino" pitchFamily="2" charset="77"/>
              </a:rPr>
              <a:t>July 10 – Darien/Alexander</a:t>
            </a:r>
          </a:p>
          <a:p>
            <a:r>
              <a:rPr lang="en-US" sz="2000" dirty="0">
                <a:latin typeface="Palatino" pitchFamily="2" charset="77"/>
                <a:ea typeface="Palatino" pitchFamily="2" charset="77"/>
              </a:rPr>
              <a:t>July 10 – Eden</a:t>
            </a:r>
          </a:p>
          <a:p>
            <a:r>
              <a:rPr lang="en-US" sz="2000" dirty="0">
                <a:latin typeface="Palatino" pitchFamily="2" charset="77"/>
                <a:ea typeface="Palatino" pitchFamily="2" charset="77"/>
              </a:rPr>
              <a:t>July 10 – </a:t>
            </a:r>
            <a:r>
              <a:rPr lang="en-US" sz="2000" dirty="0" err="1">
                <a:latin typeface="Palatino" pitchFamily="2" charset="77"/>
                <a:ea typeface="Palatino" pitchFamily="2" charset="77"/>
              </a:rPr>
              <a:t>Forestport</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10 – Redfield</a:t>
            </a:r>
          </a:p>
          <a:p>
            <a:r>
              <a:rPr lang="en-US" sz="2000" dirty="0">
                <a:latin typeface="Palatino" pitchFamily="2" charset="77"/>
                <a:ea typeface="Palatino" pitchFamily="2" charset="77"/>
              </a:rPr>
              <a:t>July 10 – Wolcott</a:t>
            </a:r>
          </a:p>
          <a:p>
            <a:r>
              <a:rPr lang="en-US" sz="2000" dirty="0">
                <a:latin typeface="Palatino" pitchFamily="2" charset="77"/>
                <a:ea typeface="Palatino" pitchFamily="2" charset="77"/>
              </a:rPr>
              <a:t>July 15 – Canandaigua</a:t>
            </a:r>
          </a:p>
          <a:p>
            <a:r>
              <a:rPr lang="en-US" sz="2000" dirty="0">
                <a:latin typeface="Palatino" pitchFamily="2" charset="77"/>
                <a:ea typeface="Palatino" pitchFamily="2" charset="77"/>
              </a:rPr>
              <a:t>July 15 – </a:t>
            </a:r>
            <a:r>
              <a:rPr lang="en-US" sz="2000" dirty="0" err="1">
                <a:latin typeface="Palatino" pitchFamily="2" charset="77"/>
                <a:ea typeface="Palatino" pitchFamily="2" charset="77"/>
              </a:rPr>
              <a:t>Lincklaen</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15 – Pavilion</a:t>
            </a:r>
          </a:p>
          <a:p>
            <a:r>
              <a:rPr lang="en-US" sz="2000" dirty="0">
                <a:latin typeface="Palatino" pitchFamily="2" charset="77"/>
                <a:ea typeface="Palatino" pitchFamily="2" charset="77"/>
              </a:rPr>
              <a:t>July 15 – Virgil</a:t>
            </a:r>
          </a:p>
          <a:p>
            <a:r>
              <a:rPr lang="en-US" sz="2000" dirty="0">
                <a:latin typeface="Palatino" pitchFamily="2" charset="77"/>
                <a:ea typeface="Palatino" pitchFamily="2" charset="77"/>
              </a:rPr>
              <a:t>July 16 - Canastota</a:t>
            </a:r>
          </a:p>
          <a:p>
            <a:r>
              <a:rPr lang="en-US" sz="2000" dirty="0">
                <a:latin typeface="Palatino" pitchFamily="2" charset="77"/>
                <a:ea typeface="Palatino" pitchFamily="2" charset="77"/>
              </a:rPr>
              <a:t>July 16 – Chestertown</a:t>
            </a:r>
          </a:p>
          <a:p>
            <a:r>
              <a:rPr lang="en-US" sz="2000" dirty="0">
                <a:latin typeface="Palatino" pitchFamily="2" charset="77"/>
                <a:ea typeface="Palatino" pitchFamily="2" charset="77"/>
              </a:rPr>
              <a:t>July 16 – Great Sacandaga Lake</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05AE0674-3BC8-08F6-755A-2424D3F04C26}"/>
              </a:ext>
            </a:extLst>
          </p:cNvPr>
          <p:cNvSpPr txBox="1"/>
          <p:nvPr/>
        </p:nvSpPr>
        <p:spPr>
          <a:xfrm>
            <a:off x="4876800" y="975955"/>
            <a:ext cx="6019800" cy="5016758"/>
          </a:xfrm>
          <a:prstGeom prst="rect">
            <a:avLst/>
          </a:prstGeom>
          <a:noFill/>
        </p:spPr>
        <p:txBody>
          <a:bodyPr wrap="square">
            <a:spAutoFit/>
          </a:bodyPr>
          <a:lstStyle/>
          <a:p>
            <a:r>
              <a:rPr lang="en-US" sz="2000" dirty="0">
                <a:latin typeface="Palatino" pitchFamily="2" charset="77"/>
                <a:ea typeface="Palatino" pitchFamily="2" charset="77"/>
              </a:rPr>
              <a:t>July 16 – Lee Center</a:t>
            </a:r>
          </a:p>
          <a:p>
            <a:r>
              <a:rPr lang="en-US" sz="2000" dirty="0">
                <a:latin typeface="Palatino" pitchFamily="2" charset="77"/>
                <a:ea typeface="Palatino" pitchFamily="2" charset="77"/>
              </a:rPr>
              <a:t>July 16 – Limekiln</a:t>
            </a:r>
          </a:p>
          <a:p>
            <a:r>
              <a:rPr lang="en-US" sz="2000" dirty="0">
                <a:latin typeface="Palatino" pitchFamily="2" charset="77"/>
                <a:ea typeface="Palatino" pitchFamily="2" charset="77"/>
              </a:rPr>
              <a:t>July 16 – Ohio</a:t>
            </a:r>
          </a:p>
          <a:p>
            <a:r>
              <a:rPr lang="en-US" sz="2000" dirty="0">
                <a:latin typeface="Palatino" pitchFamily="2" charset="77"/>
                <a:ea typeface="Palatino" pitchFamily="2" charset="77"/>
              </a:rPr>
              <a:t>July 16 – Oxbow Lake</a:t>
            </a:r>
          </a:p>
          <a:p>
            <a:r>
              <a:rPr lang="en-US" sz="2000" dirty="0">
                <a:latin typeface="Palatino" pitchFamily="2" charset="77"/>
                <a:ea typeface="Palatino" pitchFamily="2" charset="77"/>
              </a:rPr>
              <a:t>July 16 – Rome</a:t>
            </a:r>
          </a:p>
          <a:p>
            <a:r>
              <a:rPr lang="en-US" sz="2000" dirty="0">
                <a:latin typeface="Palatino" pitchFamily="2" charset="77"/>
                <a:ea typeface="Palatino" pitchFamily="2" charset="77"/>
              </a:rPr>
              <a:t>July 16 – Wells</a:t>
            </a:r>
          </a:p>
          <a:p>
            <a:r>
              <a:rPr lang="en-US" sz="2000" dirty="0">
                <a:latin typeface="Palatino" pitchFamily="2" charset="77"/>
                <a:ea typeface="Palatino" pitchFamily="2" charset="77"/>
              </a:rPr>
              <a:t>July 16 – Wilcox Lake</a:t>
            </a:r>
          </a:p>
          <a:p>
            <a:r>
              <a:rPr lang="en-US" sz="2000" dirty="0">
                <a:latin typeface="Palatino" pitchFamily="2" charset="77"/>
                <a:ea typeface="Palatino" pitchFamily="2" charset="77"/>
              </a:rPr>
              <a:t>July 24 – Broadalbin</a:t>
            </a:r>
          </a:p>
          <a:p>
            <a:r>
              <a:rPr lang="en-US" sz="2000" dirty="0">
                <a:latin typeface="Palatino" pitchFamily="2" charset="77"/>
                <a:ea typeface="Palatino" pitchFamily="2" charset="77"/>
              </a:rPr>
              <a:t>July 24 – Orwell</a:t>
            </a:r>
          </a:p>
          <a:p>
            <a:r>
              <a:rPr lang="en-US" sz="2000" dirty="0">
                <a:latin typeface="Palatino" pitchFamily="2" charset="77"/>
                <a:ea typeface="Palatino" pitchFamily="2" charset="77"/>
              </a:rPr>
              <a:t>August 5 – Buffalo</a:t>
            </a:r>
          </a:p>
          <a:p>
            <a:r>
              <a:rPr lang="en-US" sz="2000" dirty="0">
                <a:latin typeface="Palatino" pitchFamily="2" charset="77"/>
                <a:ea typeface="Palatino" pitchFamily="2" charset="77"/>
              </a:rPr>
              <a:t>August 9 – New Paltz</a:t>
            </a:r>
          </a:p>
          <a:p>
            <a:r>
              <a:rPr lang="en-US" sz="2000" dirty="0">
                <a:latin typeface="Palatino" pitchFamily="2" charset="77"/>
                <a:ea typeface="Palatino" pitchFamily="2" charset="77"/>
              </a:rPr>
              <a:t>August 11 – Pike Corner</a:t>
            </a:r>
          </a:p>
          <a:p>
            <a:r>
              <a:rPr lang="en-US" sz="2000" dirty="0">
                <a:latin typeface="Palatino" pitchFamily="2" charset="77"/>
                <a:ea typeface="Palatino" pitchFamily="2" charset="77"/>
              </a:rPr>
              <a:t>September 9 – Grand Island</a:t>
            </a:r>
          </a:p>
          <a:p>
            <a:r>
              <a:rPr lang="en-US" sz="2000" dirty="0">
                <a:latin typeface="Palatino" pitchFamily="2" charset="77"/>
                <a:ea typeface="Palatino" pitchFamily="2" charset="77"/>
              </a:rPr>
              <a:t>September 9 – Pembroke</a:t>
            </a:r>
          </a:p>
          <a:p>
            <a:r>
              <a:rPr lang="en-US" sz="2000" dirty="0">
                <a:latin typeface="Palatino" pitchFamily="2" charset="77"/>
                <a:ea typeface="Palatino" pitchFamily="2" charset="77"/>
              </a:rPr>
              <a:t>September 9 – Wirt/Friendship</a:t>
            </a:r>
          </a:p>
          <a:p>
            <a:r>
              <a:rPr lang="en-US" sz="2000" dirty="0">
                <a:latin typeface="Palatino" pitchFamily="2" charset="77"/>
                <a:ea typeface="Palatino" pitchFamily="2" charset="77"/>
              </a:rPr>
              <a:t>September 9 – Worth</a:t>
            </a:r>
          </a:p>
        </p:txBody>
      </p:sp>
    </p:spTree>
    <p:extLst>
      <p:ext uri="{BB962C8B-B14F-4D97-AF65-F5344CB8AC3E}">
        <p14:creationId xmlns:p14="http://schemas.microsoft.com/office/powerpoint/2010/main" val="32787877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6EA49-BEFD-D3D4-86FC-AB202154CA1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54E8E24-B6AE-2435-3AA6-5140F76E78B3}"/>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pic>
        <p:nvPicPr>
          <p:cNvPr id="6" name="Picture 5" descr="A map of state with several states&#10;&#10;Description automatically generated">
            <a:extLst>
              <a:ext uri="{FF2B5EF4-FFF2-40B4-BE49-F238E27FC236}">
                <a16:creationId xmlns:a16="http://schemas.microsoft.com/office/drawing/2014/main" id="{FDDA54E1-B86C-9CE5-F7DF-84D37BD1E1E1}"/>
              </a:ext>
            </a:extLst>
          </p:cNvPr>
          <p:cNvPicPr>
            <a:picLocks noChangeAspect="1"/>
          </p:cNvPicPr>
          <p:nvPr/>
        </p:nvPicPr>
        <p:blipFill>
          <a:blip r:embed="rId2"/>
          <a:stretch>
            <a:fillRect/>
          </a:stretch>
        </p:blipFill>
        <p:spPr>
          <a:xfrm>
            <a:off x="-1" y="947459"/>
            <a:ext cx="9135057" cy="5148541"/>
          </a:xfrm>
          <a:prstGeom prst="rect">
            <a:avLst/>
          </a:prstGeom>
        </p:spPr>
      </p:pic>
      <p:sp>
        <p:nvSpPr>
          <p:cNvPr id="8" name="TextBox 7">
            <a:extLst>
              <a:ext uri="{FF2B5EF4-FFF2-40B4-BE49-F238E27FC236}">
                <a16:creationId xmlns:a16="http://schemas.microsoft.com/office/drawing/2014/main" id="{2C91DC2B-F965-ACD1-30AD-4074FB13E6C0}"/>
              </a:ext>
            </a:extLst>
          </p:cNvPr>
          <p:cNvSpPr txBox="1"/>
          <p:nvPr/>
        </p:nvSpPr>
        <p:spPr>
          <a:xfrm>
            <a:off x="414627" y="6248400"/>
            <a:ext cx="8305800" cy="369332"/>
          </a:xfrm>
          <a:prstGeom prst="rect">
            <a:avLst/>
          </a:prstGeom>
          <a:noFill/>
        </p:spPr>
        <p:txBody>
          <a:bodyPr wrap="square">
            <a:spAutoFit/>
          </a:bodyPr>
          <a:lstStyle/>
          <a:p>
            <a:pPr algn="ctr"/>
            <a:r>
              <a:rPr lang="en-US" sz="1800" i="1" dirty="0">
                <a:solidFill>
                  <a:schemeClr val="bg1"/>
                </a:solidFill>
                <a:latin typeface="Palatino"/>
                <a:cs typeface="Palatino"/>
              </a:rPr>
              <a:t>Courtesy of the State Weather Risk Communication Center</a:t>
            </a:r>
          </a:p>
        </p:txBody>
      </p:sp>
    </p:spTree>
    <p:extLst>
      <p:ext uri="{BB962C8B-B14F-4D97-AF65-F5344CB8AC3E}">
        <p14:creationId xmlns:p14="http://schemas.microsoft.com/office/powerpoint/2010/main" val="3691950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2310932" y="304800"/>
            <a:ext cx="4522135" cy="461665"/>
          </a:xfrm>
          <a:prstGeom prst="rect">
            <a:avLst/>
          </a:prstGeom>
          <a:noFill/>
        </p:spPr>
        <p:txBody>
          <a:bodyPr wrap="none" rtlCol="0">
            <a:spAutoFit/>
          </a:bodyPr>
          <a:lstStyle/>
          <a:p>
            <a:r>
              <a:rPr lang="en-US" sz="2400" b="1" dirty="0">
                <a:solidFill>
                  <a:schemeClr val="tx2"/>
                </a:solidFill>
                <a:latin typeface="Palatino"/>
                <a:cs typeface="Palatino"/>
              </a:rPr>
              <a:t>2024 New York State tornadoes</a:t>
            </a:r>
          </a:p>
        </p:txBody>
      </p:sp>
      <p:sp>
        <p:nvSpPr>
          <p:cNvPr id="2" name="TextBox 1">
            <a:extLst>
              <a:ext uri="{FF2B5EF4-FFF2-40B4-BE49-F238E27FC236}">
                <a16:creationId xmlns:a16="http://schemas.microsoft.com/office/drawing/2014/main" id="{CB4D6107-4C7A-797A-0D0B-68BBFCB76F98}"/>
              </a:ext>
            </a:extLst>
          </p:cNvPr>
          <p:cNvSpPr txBox="1"/>
          <p:nvPr/>
        </p:nvSpPr>
        <p:spPr>
          <a:xfrm>
            <a:off x="531563" y="975955"/>
            <a:ext cx="3735638" cy="5570756"/>
          </a:xfrm>
          <a:prstGeom prst="rect">
            <a:avLst/>
          </a:prstGeom>
          <a:noFill/>
        </p:spPr>
        <p:txBody>
          <a:bodyPr wrap="none" rtlCol="0">
            <a:spAutoFit/>
          </a:bodyPr>
          <a:lstStyle/>
          <a:p>
            <a:r>
              <a:rPr lang="en-US" sz="2000" dirty="0">
                <a:latin typeface="Palatino" pitchFamily="2" charset="77"/>
                <a:ea typeface="Palatino" pitchFamily="2" charset="77"/>
              </a:rPr>
              <a:t>February 28 – Castle Creek</a:t>
            </a:r>
          </a:p>
          <a:p>
            <a:r>
              <a:rPr lang="en-US" sz="2000" dirty="0">
                <a:latin typeface="Palatino" pitchFamily="2" charset="77"/>
                <a:ea typeface="Palatino" pitchFamily="2" charset="77"/>
              </a:rPr>
              <a:t>June 22 – West Winfield</a:t>
            </a:r>
          </a:p>
          <a:p>
            <a:r>
              <a:rPr lang="en-US" sz="2000" dirty="0">
                <a:solidFill>
                  <a:srgbClr val="00FDFF"/>
                </a:solidFill>
                <a:latin typeface="Palatino" pitchFamily="2" charset="77"/>
                <a:ea typeface="Palatino" pitchFamily="2" charset="77"/>
              </a:rPr>
              <a:t>July 10 – Arkwright</a:t>
            </a:r>
          </a:p>
          <a:p>
            <a:r>
              <a:rPr lang="en-US" sz="2000" dirty="0">
                <a:solidFill>
                  <a:srgbClr val="00FDFF"/>
                </a:solidFill>
                <a:latin typeface="Palatino" pitchFamily="2" charset="77"/>
                <a:ea typeface="Palatino" pitchFamily="2" charset="77"/>
              </a:rPr>
              <a:t>July 10 – Aurora</a:t>
            </a:r>
          </a:p>
          <a:p>
            <a:r>
              <a:rPr lang="en-US" sz="2000" dirty="0">
                <a:solidFill>
                  <a:srgbClr val="00FDFF"/>
                </a:solidFill>
                <a:latin typeface="Palatino" pitchFamily="2" charset="77"/>
                <a:ea typeface="Palatino" pitchFamily="2" charset="77"/>
              </a:rPr>
              <a:t>July 10 – Darien/Alexander</a:t>
            </a:r>
          </a:p>
          <a:p>
            <a:r>
              <a:rPr lang="en-US" sz="2000" dirty="0">
                <a:solidFill>
                  <a:srgbClr val="00FDFF"/>
                </a:solidFill>
                <a:latin typeface="Palatino" pitchFamily="2" charset="77"/>
                <a:ea typeface="Palatino" pitchFamily="2" charset="77"/>
              </a:rPr>
              <a:t>July 10 – Eden</a:t>
            </a:r>
          </a:p>
          <a:p>
            <a:r>
              <a:rPr lang="en-US" sz="2000" dirty="0">
                <a:solidFill>
                  <a:srgbClr val="00FDFF"/>
                </a:solidFill>
                <a:latin typeface="Palatino" pitchFamily="2" charset="77"/>
                <a:ea typeface="Palatino" pitchFamily="2" charset="77"/>
              </a:rPr>
              <a:t>July 10 – </a:t>
            </a:r>
            <a:r>
              <a:rPr lang="en-US" sz="2000" dirty="0" err="1">
                <a:solidFill>
                  <a:srgbClr val="00FDFF"/>
                </a:solidFill>
                <a:latin typeface="Palatino" pitchFamily="2" charset="77"/>
                <a:ea typeface="Palatino" pitchFamily="2" charset="77"/>
              </a:rPr>
              <a:t>Forestport</a:t>
            </a:r>
            <a:endParaRPr lang="en-US" sz="2000" dirty="0">
              <a:solidFill>
                <a:srgbClr val="00FDFF"/>
              </a:solidFill>
              <a:latin typeface="Palatino" pitchFamily="2" charset="77"/>
              <a:ea typeface="Palatino" pitchFamily="2" charset="77"/>
            </a:endParaRPr>
          </a:p>
          <a:p>
            <a:r>
              <a:rPr lang="en-US" sz="2000" dirty="0">
                <a:solidFill>
                  <a:srgbClr val="00FDFF"/>
                </a:solidFill>
                <a:latin typeface="Palatino" pitchFamily="2" charset="77"/>
                <a:ea typeface="Palatino" pitchFamily="2" charset="77"/>
              </a:rPr>
              <a:t>July 10 – Redfield</a:t>
            </a:r>
          </a:p>
          <a:p>
            <a:r>
              <a:rPr lang="en-US" sz="2000" dirty="0">
                <a:solidFill>
                  <a:srgbClr val="00FDFF"/>
                </a:solidFill>
                <a:latin typeface="Palatino" pitchFamily="2" charset="77"/>
                <a:ea typeface="Palatino" pitchFamily="2" charset="77"/>
              </a:rPr>
              <a:t>July 10 – Wolcott</a:t>
            </a:r>
          </a:p>
          <a:p>
            <a:r>
              <a:rPr lang="en-US" sz="2000" dirty="0">
                <a:latin typeface="Palatino" pitchFamily="2" charset="77"/>
                <a:ea typeface="Palatino" pitchFamily="2" charset="77"/>
              </a:rPr>
              <a:t>July 15 – Canandaigua</a:t>
            </a:r>
          </a:p>
          <a:p>
            <a:r>
              <a:rPr lang="en-US" sz="2000" dirty="0">
                <a:latin typeface="Palatino" pitchFamily="2" charset="77"/>
                <a:ea typeface="Palatino" pitchFamily="2" charset="77"/>
              </a:rPr>
              <a:t>July 15 – </a:t>
            </a:r>
            <a:r>
              <a:rPr lang="en-US" sz="2000" dirty="0" err="1">
                <a:latin typeface="Palatino" pitchFamily="2" charset="77"/>
                <a:ea typeface="Palatino" pitchFamily="2" charset="77"/>
              </a:rPr>
              <a:t>Lincklaen</a:t>
            </a:r>
            <a:endParaRPr lang="en-US" sz="2000" dirty="0">
              <a:latin typeface="Palatino" pitchFamily="2" charset="77"/>
              <a:ea typeface="Palatino" pitchFamily="2" charset="77"/>
            </a:endParaRPr>
          </a:p>
          <a:p>
            <a:r>
              <a:rPr lang="en-US" sz="2000" dirty="0">
                <a:latin typeface="Palatino" pitchFamily="2" charset="77"/>
                <a:ea typeface="Palatino" pitchFamily="2" charset="77"/>
              </a:rPr>
              <a:t>July 15 – Pavilion</a:t>
            </a:r>
          </a:p>
          <a:p>
            <a:r>
              <a:rPr lang="en-US" sz="2000" dirty="0">
                <a:latin typeface="Palatino" pitchFamily="2" charset="77"/>
                <a:ea typeface="Palatino" pitchFamily="2" charset="77"/>
              </a:rPr>
              <a:t>July 15 – Virgil</a:t>
            </a:r>
          </a:p>
          <a:p>
            <a:r>
              <a:rPr lang="en-US" sz="2000" dirty="0">
                <a:solidFill>
                  <a:srgbClr val="FFC000"/>
                </a:solidFill>
                <a:latin typeface="Palatino" pitchFamily="2" charset="77"/>
                <a:ea typeface="Palatino" pitchFamily="2" charset="77"/>
              </a:rPr>
              <a:t>July 16 - Canastota</a:t>
            </a:r>
          </a:p>
          <a:p>
            <a:r>
              <a:rPr lang="en-US" sz="2000" dirty="0">
                <a:solidFill>
                  <a:srgbClr val="FFC000"/>
                </a:solidFill>
                <a:latin typeface="Palatino" pitchFamily="2" charset="77"/>
                <a:ea typeface="Palatino" pitchFamily="2" charset="77"/>
              </a:rPr>
              <a:t>July 16 – Chestertown</a:t>
            </a:r>
          </a:p>
          <a:p>
            <a:r>
              <a:rPr lang="en-US" sz="2000" dirty="0">
                <a:solidFill>
                  <a:srgbClr val="FFC000"/>
                </a:solidFill>
                <a:latin typeface="Palatino" pitchFamily="2" charset="77"/>
                <a:ea typeface="Palatino" pitchFamily="2" charset="77"/>
              </a:rPr>
              <a:t>July 16 – Great Sacandaga Lake</a:t>
            </a:r>
          </a:p>
          <a:p>
            <a:endParaRPr lang="en-US" sz="1800" dirty="0">
              <a:latin typeface="Palatino" pitchFamily="2" charset="77"/>
              <a:ea typeface="Palatino" pitchFamily="2" charset="77"/>
            </a:endParaRPr>
          </a:p>
          <a:p>
            <a:endParaRPr lang="en-US" sz="1800" dirty="0">
              <a:latin typeface="Palatino" pitchFamily="2" charset="77"/>
              <a:ea typeface="Palatino" pitchFamily="2" charset="77"/>
            </a:endParaRPr>
          </a:p>
        </p:txBody>
      </p:sp>
      <p:sp>
        <p:nvSpPr>
          <p:cNvPr id="5" name="TextBox 4">
            <a:extLst>
              <a:ext uri="{FF2B5EF4-FFF2-40B4-BE49-F238E27FC236}">
                <a16:creationId xmlns:a16="http://schemas.microsoft.com/office/drawing/2014/main" id="{05AE0674-3BC8-08F6-755A-2424D3F04C26}"/>
              </a:ext>
            </a:extLst>
          </p:cNvPr>
          <p:cNvSpPr txBox="1"/>
          <p:nvPr/>
        </p:nvSpPr>
        <p:spPr>
          <a:xfrm>
            <a:off x="4876800" y="975955"/>
            <a:ext cx="6019800" cy="5016758"/>
          </a:xfrm>
          <a:prstGeom prst="rect">
            <a:avLst/>
          </a:prstGeom>
          <a:noFill/>
        </p:spPr>
        <p:txBody>
          <a:bodyPr wrap="square">
            <a:spAutoFit/>
          </a:bodyPr>
          <a:lstStyle/>
          <a:p>
            <a:r>
              <a:rPr lang="en-US" sz="2000" dirty="0">
                <a:solidFill>
                  <a:srgbClr val="FFC000"/>
                </a:solidFill>
                <a:latin typeface="Palatino" pitchFamily="2" charset="77"/>
                <a:ea typeface="Palatino" pitchFamily="2" charset="77"/>
              </a:rPr>
              <a:t>July 16 – Lee Center</a:t>
            </a:r>
          </a:p>
          <a:p>
            <a:r>
              <a:rPr lang="en-US" sz="2000" dirty="0">
                <a:solidFill>
                  <a:srgbClr val="FFC000"/>
                </a:solidFill>
                <a:latin typeface="Palatino" pitchFamily="2" charset="77"/>
                <a:ea typeface="Palatino" pitchFamily="2" charset="77"/>
              </a:rPr>
              <a:t>July 16 – Limekiln</a:t>
            </a:r>
          </a:p>
          <a:p>
            <a:r>
              <a:rPr lang="en-US" sz="2000" dirty="0">
                <a:solidFill>
                  <a:srgbClr val="FFC000"/>
                </a:solidFill>
                <a:latin typeface="Palatino" pitchFamily="2" charset="77"/>
                <a:ea typeface="Palatino" pitchFamily="2" charset="77"/>
              </a:rPr>
              <a:t>July 16 – Ohio</a:t>
            </a:r>
          </a:p>
          <a:p>
            <a:r>
              <a:rPr lang="en-US" sz="2000" dirty="0">
                <a:solidFill>
                  <a:srgbClr val="FFC000"/>
                </a:solidFill>
                <a:latin typeface="Palatino" pitchFamily="2" charset="77"/>
                <a:ea typeface="Palatino" pitchFamily="2" charset="77"/>
              </a:rPr>
              <a:t>July 16 – Oxbow Lake</a:t>
            </a:r>
          </a:p>
          <a:p>
            <a:r>
              <a:rPr lang="en-US" sz="2000" dirty="0">
                <a:solidFill>
                  <a:srgbClr val="FFC000"/>
                </a:solidFill>
                <a:latin typeface="Palatino" pitchFamily="2" charset="77"/>
                <a:ea typeface="Palatino" pitchFamily="2" charset="77"/>
              </a:rPr>
              <a:t>July 16 – Rome</a:t>
            </a:r>
          </a:p>
          <a:p>
            <a:r>
              <a:rPr lang="en-US" sz="2000" dirty="0">
                <a:solidFill>
                  <a:srgbClr val="FFC000"/>
                </a:solidFill>
                <a:latin typeface="Palatino" pitchFamily="2" charset="77"/>
                <a:ea typeface="Palatino" pitchFamily="2" charset="77"/>
              </a:rPr>
              <a:t>July 16 – Wells</a:t>
            </a:r>
          </a:p>
          <a:p>
            <a:r>
              <a:rPr lang="en-US" sz="2000" dirty="0">
                <a:solidFill>
                  <a:srgbClr val="FFC000"/>
                </a:solidFill>
                <a:latin typeface="Palatino" pitchFamily="2" charset="77"/>
                <a:ea typeface="Palatino" pitchFamily="2" charset="77"/>
              </a:rPr>
              <a:t>July 16 – Wilcox Lake</a:t>
            </a:r>
          </a:p>
          <a:p>
            <a:r>
              <a:rPr lang="en-US" sz="2000" dirty="0">
                <a:latin typeface="Palatino" pitchFamily="2" charset="77"/>
                <a:ea typeface="Palatino" pitchFamily="2" charset="77"/>
              </a:rPr>
              <a:t>July 24 – Broadalbin</a:t>
            </a:r>
          </a:p>
          <a:p>
            <a:r>
              <a:rPr lang="en-US" sz="2000" dirty="0">
                <a:latin typeface="Palatino" pitchFamily="2" charset="77"/>
                <a:ea typeface="Palatino" pitchFamily="2" charset="77"/>
              </a:rPr>
              <a:t>July 24 – Orwell</a:t>
            </a:r>
          </a:p>
          <a:p>
            <a:r>
              <a:rPr lang="en-US" sz="2000" dirty="0">
                <a:latin typeface="Palatino" pitchFamily="2" charset="77"/>
                <a:ea typeface="Palatino" pitchFamily="2" charset="77"/>
              </a:rPr>
              <a:t>August 5 – Buffalo</a:t>
            </a:r>
          </a:p>
          <a:p>
            <a:r>
              <a:rPr lang="en-US" sz="2000" dirty="0">
                <a:latin typeface="Palatino" pitchFamily="2" charset="77"/>
                <a:ea typeface="Palatino" pitchFamily="2" charset="77"/>
              </a:rPr>
              <a:t>August 9 – New Paltz</a:t>
            </a:r>
          </a:p>
          <a:p>
            <a:r>
              <a:rPr lang="en-US" sz="2000" dirty="0">
                <a:latin typeface="Palatino" pitchFamily="2" charset="77"/>
                <a:ea typeface="Palatino" pitchFamily="2" charset="77"/>
              </a:rPr>
              <a:t>August 11 – Pike Corner</a:t>
            </a:r>
          </a:p>
          <a:p>
            <a:r>
              <a:rPr lang="en-US" sz="2000" dirty="0">
                <a:latin typeface="Palatino" pitchFamily="2" charset="77"/>
                <a:ea typeface="Palatino" pitchFamily="2" charset="77"/>
              </a:rPr>
              <a:t>September 9 – Grand Island</a:t>
            </a:r>
          </a:p>
          <a:p>
            <a:r>
              <a:rPr lang="en-US" sz="2000" dirty="0">
                <a:latin typeface="Palatino" pitchFamily="2" charset="77"/>
                <a:ea typeface="Palatino" pitchFamily="2" charset="77"/>
              </a:rPr>
              <a:t>September 9 – Pembroke</a:t>
            </a:r>
          </a:p>
          <a:p>
            <a:r>
              <a:rPr lang="en-US" sz="2000" dirty="0">
                <a:latin typeface="Palatino" pitchFamily="2" charset="77"/>
                <a:ea typeface="Palatino" pitchFamily="2" charset="77"/>
              </a:rPr>
              <a:t>September 9 – Wirt/Friendship</a:t>
            </a:r>
          </a:p>
          <a:p>
            <a:r>
              <a:rPr lang="en-US" sz="2000" dirty="0">
                <a:latin typeface="Palatino" pitchFamily="2" charset="77"/>
                <a:ea typeface="Palatino" pitchFamily="2" charset="77"/>
              </a:rPr>
              <a:t>September 9 – Worth</a:t>
            </a:r>
          </a:p>
        </p:txBody>
      </p:sp>
    </p:spTree>
    <p:extLst>
      <p:ext uri="{BB962C8B-B14F-4D97-AF65-F5344CB8AC3E}">
        <p14:creationId xmlns:p14="http://schemas.microsoft.com/office/powerpoint/2010/main" val="335637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996CA1-7F6D-94F9-EC14-DC07E54A3D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E08D4F0-7719-8B86-E688-CB312ABA1B71}"/>
              </a:ext>
            </a:extLst>
          </p:cNvPr>
          <p:cNvSpPr txBox="1"/>
          <p:nvPr/>
        </p:nvSpPr>
        <p:spPr>
          <a:xfrm>
            <a:off x="1727460" y="228600"/>
            <a:ext cx="5680080" cy="738664"/>
          </a:xfrm>
          <a:prstGeom prst="rect">
            <a:avLst/>
          </a:prstGeom>
          <a:noFill/>
        </p:spPr>
        <p:txBody>
          <a:bodyPr wrap="none" rtlCol="0">
            <a:spAutoFit/>
          </a:bodyPr>
          <a:lstStyle/>
          <a:p>
            <a:pPr algn="ctr"/>
            <a:r>
              <a:rPr lang="en-US" sz="2400" b="1" dirty="0">
                <a:solidFill>
                  <a:schemeClr val="tx2"/>
                </a:solidFill>
                <a:latin typeface="Palatino"/>
                <a:cs typeface="Palatino"/>
              </a:rPr>
              <a:t>July 10–20 severe weather in NYS</a:t>
            </a:r>
          </a:p>
          <a:p>
            <a:pPr algn="ctr"/>
            <a:r>
              <a:rPr lang="en-US" sz="1800" i="1" dirty="0">
                <a:solidFill>
                  <a:schemeClr val="bg1"/>
                </a:solidFill>
                <a:latin typeface="Palatino"/>
                <a:cs typeface="Palatino"/>
              </a:rPr>
              <a:t>Courtesy of the State Weather Risk Communication Center</a:t>
            </a:r>
          </a:p>
        </p:txBody>
      </p:sp>
      <p:pic>
        <p:nvPicPr>
          <p:cNvPr id="6" name="Picture 5" descr="A map with red and yellow squares&#10;&#10;Description automatically generated">
            <a:extLst>
              <a:ext uri="{FF2B5EF4-FFF2-40B4-BE49-F238E27FC236}">
                <a16:creationId xmlns:a16="http://schemas.microsoft.com/office/drawing/2014/main" id="{1F904E09-2005-AD37-4F8C-1E0000CE436D}"/>
              </a:ext>
            </a:extLst>
          </p:cNvPr>
          <p:cNvPicPr>
            <a:picLocks noChangeAspect="1"/>
          </p:cNvPicPr>
          <p:nvPr/>
        </p:nvPicPr>
        <p:blipFill>
          <a:blip r:embed="rId2"/>
          <a:stretch>
            <a:fillRect/>
          </a:stretch>
        </p:blipFill>
        <p:spPr>
          <a:xfrm>
            <a:off x="-1" y="1553645"/>
            <a:ext cx="9135003" cy="3747018"/>
          </a:xfrm>
          <a:prstGeom prst="rect">
            <a:avLst/>
          </a:prstGeom>
        </p:spPr>
      </p:pic>
    </p:spTree>
    <p:extLst>
      <p:ext uri="{BB962C8B-B14F-4D97-AF65-F5344CB8AC3E}">
        <p14:creationId xmlns:p14="http://schemas.microsoft.com/office/powerpoint/2010/main" val="25657542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5122" name="Picture 2" descr="240710_rpts Filtered Reports Graphic">
            <a:extLst>
              <a:ext uri="{FF2B5EF4-FFF2-40B4-BE49-F238E27FC236}">
                <a16:creationId xmlns:a16="http://schemas.microsoft.com/office/drawing/2014/main" id="{5AF4508F-B6C5-B7DD-42E1-1308119D9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838200"/>
            <a:ext cx="7391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0228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p:cNvPicPr>
            <a:picLocks noChangeAspect="1" noChangeArrowheads="1"/>
          </p:cNvPicPr>
          <p:nvPr/>
        </p:nvPicPr>
        <p:blipFill>
          <a:blip r:embed="rId3"/>
          <a:srcRect/>
          <a:stretch>
            <a:fillRect/>
          </a:stretch>
        </p:blipFill>
        <p:spPr bwMode="auto">
          <a:xfrm>
            <a:off x="0" y="493713"/>
            <a:ext cx="9144000" cy="5830887"/>
          </a:xfrm>
          <a:prstGeom prst="rect">
            <a:avLst/>
          </a:prstGeom>
          <a:noFill/>
          <a:ln w="9525">
            <a:noFill/>
            <a:miter lim="800000"/>
            <a:headEnd/>
            <a:tailEnd/>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7170" name="Picture 2">
            <a:extLst>
              <a:ext uri="{FF2B5EF4-FFF2-40B4-BE49-F238E27FC236}">
                <a16:creationId xmlns:a16="http://schemas.microsoft.com/office/drawing/2014/main" id="{2FBCE85A-CF54-6D41-E572-11FDD7BCF9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5725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2674B7-E2F5-42AB-1785-BDD4106C402D}"/>
              </a:ext>
            </a:extLst>
          </p:cNvPr>
          <p:cNvSpPr txBox="1"/>
          <p:nvPr/>
        </p:nvSpPr>
        <p:spPr>
          <a:xfrm>
            <a:off x="6324600" y="6080246"/>
            <a:ext cx="2682914" cy="461665"/>
          </a:xfrm>
          <a:prstGeom prst="rect">
            <a:avLst/>
          </a:prstGeom>
          <a:noFill/>
        </p:spPr>
        <p:txBody>
          <a:bodyPr wrap="none" rtlCol="0">
            <a:spAutoFit/>
          </a:bodyPr>
          <a:lstStyle/>
          <a:p>
            <a:r>
              <a:rPr lang="en-US" sz="2400" dirty="0">
                <a:latin typeface="Palatino"/>
                <a:cs typeface="Palatino"/>
              </a:rPr>
              <a:t>From </a:t>
            </a:r>
            <a:r>
              <a:rPr lang="en-US" sz="2400" dirty="0" err="1">
                <a:latin typeface="Palatino"/>
                <a:cs typeface="Palatino"/>
              </a:rPr>
              <a:t>localsyr.com</a:t>
            </a:r>
            <a:endParaRPr lang="en-US" sz="2400" dirty="0">
              <a:latin typeface="Palatino"/>
              <a:cs typeface="Palatino"/>
            </a:endParaRPr>
          </a:p>
        </p:txBody>
      </p:sp>
    </p:spTree>
    <p:extLst>
      <p:ext uri="{BB962C8B-B14F-4D97-AF65-F5344CB8AC3E}">
        <p14:creationId xmlns:p14="http://schemas.microsoft.com/office/powerpoint/2010/main" val="3418040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8194" name="Picture 2">
            <a:extLst>
              <a:ext uri="{FF2B5EF4-FFF2-40B4-BE49-F238E27FC236}">
                <a16:creationId xmlns:a16="http://schemas.microsoft.com/office/drawing/2014/main" id="{4A4D02ED-78C2-6407-0610-60C59A379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4987D1-14F8-BA99-3020-270F09606A31}"/>
              </a:ext>
            </a:extLst>
          </p:cNvPr>
          <p:cNvSpPr txBox="1"/>
          <p:nvPr/>
        </p:nvSpPr>
        <p:spPr>
          <a:xfrm>
            <a:off x="4800600" y="6322367"/>
            <a:ext cx="4572000" cy="461665"/>
          </a:xfrm>
          <a:prstGeom prst="rect">
            <a:avLst/>
          </a:prstGeom>
          <a:noFill/>
        </p:spPr>
        <p:txBody>
          <a:bodyPr wrap="square">
            <a:spAutoFit/>
          </a:bodyPr>
          <a:lstStyle/>
          <a:p>
            <a:r>
              <a:rPr lang="en-US" sz="2400" dirty="0">
                <a:latin typeface="Palatino"/>
                <a:cs typeface="Palatino"/>
              </a:rPr>
              <a:t>From NWS Lake Charles, LA</a:t>
            </a:r>
          </a:p>
        </p:txBody>
      </p:sp>
      <p:sp>
        <p:nvSpPr>
          <p:cNvPr id="8" name="TextBox 7">
            <a:extLst>
              <a:ext uri="{FF2B5EF4-FFF2-40B4-BE49-F238E27FC236}">
                <a16:creationId xmlns:a16="http://schemas.microsoft.com/office/drawing/2014/main" id="{5DDC1814-18C8-5C78-E196-AC0DB88C2E05}"/>
              </a:ext>
            </a:extLst>
          </p:cNvPr>
          <p:cNvSpPr txBox="1"/>
          <p:nvPr/>
        </p:nvSpPr>
        <p:spPr>
          <a:xfrm>
            <a:off x="5147638" y="774932"/>
            <a:ext cx="4572000" cy="461665"/>
          </a:xfrm>
          <a:prstGeom prst="rect">
            <a:avLst/>
          </a:prstGeom>
          <a:noFill/>
        </p:spPr>
        <p:txBody>
          <a:bodyPr wrap="square">
            <a:spAutoFit/>
          </a:bodyPr>
          <a:lstStyle/>
          <a:p>
            <a:r>
              <a:rPr lang="en-US" sz="2400" b="1" i="1" dirty="0">
                <a:solidFill>
                  <a:srgbClr val="FF0000"/>
                </a:solidFill>
                <a:latin typeface="Palatino"/>
                <a:cs typeface="Palatino"/>
              </a:rPr>
              <a:t>Hurricane Beryl track map</a:t>
            </a:r>
          </a:p>
        </p:txBody>
      </p:sp>
    </p:spTree>
    <p:extLst>
      <p:ext uri="{BB962C8B-B14F-4D97-AF65-F5344CB8AC3E}">
        <p14:creationId xmlns:p14="http://schemas.microsoft.com/office/powerpoint/2010/main" val="31652598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sp>
        <p:nvSpPr>
          <p:cNvPr id="7" name="TextBox 6">
            <a:extLst>
              <a:ext uri="{FF2B5EF4-FFF2-40B4-BE49-F238E27FC236}">
                <a16:creationId xmlns:a16="http://schemas.microsoft.com/office/drawing/2014/main" id="{7E4987D1-14F8-BA99-3020-270F09606A31}"/>
              </a:ext>
            </a:extLst>
          </p:cNvPr>
          <p:cNvSpPr txBox="1"/>
          <p:nvPr/>
        </p:nvSpPr>
        <p:spPr>
          <a:xfrm>
            <a:off x="279401" y="850866"/>
            <a:ext cx="8407399" cy="461665"/>
          </a:xfrm>
          <a:prstGeom prst="rect">
            <a:avLst/>
          </a:prstGeom>
          <a:noFill/>
        </p:spPr>
        <p:txBody>
          <a:bodyPr wrap="square">
            <a:spAutoFit/>
          </a:bodyPr>
          <a:lstStyle/>
          <a:p>
            <a:r>
              <a:rPr lang="en-US" sz="2400" dirty="0">
                <a:solidFill>
                  <a:srgbClr val="00FDFF"/>
                </a:solidFill>
                <a:latin typeface="Palatino"/>
                <a:cs typeface="Palatino"/>
              </a:rPr>
              <a:t>Storm Prediction Center – 1300 UTC outlook</a:t>
            </a:r>
          </a:p>
        </p:txBody>
      </p:sp>
      <p:sp>
        <p:nvSpPr>
          <p:cNvPr id="3" name="TextBox 2">
            <a:extLst>
              <a:ext uri="{FF2B5EF4-FFF2-40B4-BE49-F238E27FC236}">
                <a16:creationId xmlns:a16="http://schemas.microsoft.com/office/drawing/2014/main" id="{890A463D-2142-89B4-09CE-FCE36523AFE1}"/>
              </a:ext>
            </a:extLst>
          </p:cNvPr>
          <p:cNvSpPr txBox="1"/>
          <p:nvPr/>
        </p:nvSpPr>
        <p:spPr>
          <a:xfrm>
            <a:off x="183444" y="1447800"/>
            <a:ext cx="8777110" cy="4770537"/>
          </a:xfrm>
          <a:prstGeom prst="rect">
            <a:avLst/>
          </a:prstGeom>
          <a:noFill/>
        </p:spPr>
        <p:txBody>
          <a:bodyPr wrap="square">
            <a:spAutoFit/>
          </a:bodyPr>
          <a:lstStyle/>
          <a:p>
            <a:r>
              <a:rPr lang="en-US" sz="1600" dirty="0"/>
              <a:t>...Northeastern CONUS... Scattered thunderstorms are expected to develop along/ahead of the cold front , especially near the prefrontal trough (with that activity ultimately evolving upscale into a line. All severe hazards will be possible from relatively discrete convection (including potential for several supercells) from the early-stage, pre-linear regime, and perhaps even in the warm sector to its east. </a:t>
            </a:r>
            <a:r>
              <a:rPr lang="en-US" sz="1600" b="1" dirty="0">
                <a:solidFill>
                  <a:srgbClr val="FFFF00"/>
                </a:solidFill>
              </a:rPr>
              <a:t>Tornado potential should be relatively maximized near the warm front, where backed near-surface winds</a:t>
            </a:r>
            <a:r>
              <a:rPr lang="en-US" sz="1600" dirty="0"/>
              <a:t> will contribute to enlarged low-level hodographs and enhanced storm-relative flow in the boundary layer. The corridor of greatest tornado probabilities is narrow, and may need to be shifted around today as mesoscale trends suggest (especially with regard to warm-frontal position). However, at least marginally favorable low-level shear for embedded </a:t>
            </a:r>
            <a:r>
              <a:rPr lang="en-US" sz="1600" dirty="0" err="1"/>
              <a:t>supercellular</a:t>
            </a:r>
            <a:r>
              <a:rPr lang="en-US" sz="1600" dirty="0"/>
              <a:t> or QLCS mesovortex tornado potential is possible as far south as the western/upper Chesapeake Bay region. </a:t>
            </a:r>
          </a:p>
          <a:p>
            <a:endParaRPr lang="en-US" sz="1600" b="1" dirty="0">
              <a:solidFill>
                <a:srgbClr val="FFFF00"/>
              </a:solidFill>
            </a:endParaRPr>
          </a:p>
          <a:p>
            <a:r>
              <a:rPr lang="en-US" sz="1600" b="1" dirty="0">
                <a:solidFill>
                  <a:srgbClr val="FFFF00"/>
                </a:solidFill>
              </a:rPr>
              <a:t>Ample low-level moisture is in place, and will continue over the area, with surface dewpoints commonly in the upper 60s to low 70s along and south of the warm front. This will contribute to low LCL </a:t>
            </a:r>
            <a:r>
              <a:rPr lang="en-US" sz="1600" dirty="0"/>
              <a:t>and, in concert with diurnal heating that satellite imagery suggests should be common, will yield peak/</a:t>
            </a:r>
            <a:r>
              <a:rPr lang="en-US" sz="1600" dirty="0" err="1"/>
              <a:t>preconvective</a:t>
            </a:r>
            <a:r>
              <a:rPr lang="en-US" sz="1600" dirty="0"/>
              <a:t> MLCAPE in the 1500-2000 J/kg range ahead of the main convective band. Activity should weaken in and near eastern parts of the "slight" to "marginal" probabilities this evening as it encounters a more-stable boundary layer.</a:t>
            </a:r>
          </a:p>
        </p:txBody>
      </p:sp>
    </p:spTree>
    <p:extLst>
      <p:ext uri="{BB962C8B-B14F-4D97-AF65-F5344CB8AC3E}">
        <p14:creationId xmlns:p14="http://schemas.microsoft.com/office/powerpoint/2010/main" val="2762239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7679B68-1437-4567-331D-4FC424A3CA70}"/>
              </a:ext>
            </a:extLst>
          </p:cNvPr>
          <p:cNvSpPr/>
          <p:nvPr/>
        </p:nvSpPr>
        <p:spPr bwMode="auto">
          <a:xfrm>
            <a:off x="3312583" y="1152034"/>
            <a:ext cx="5562600" cy="5099050"/>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pic>
        <p:nvPicPr>
          <p:cNvPr id="10242" name="Picture 2">
            <a:extLst>
              <a:ext uri="{FF2B5EF4-FFF2-40B4-BE49-F238E27FC236}">
                <a16:creationId xmlns:a16="http://schemas.microsoft.com/office/drawing/2014/main" id="{26C8C60F-07F5-EFEF-8C0C-3331E9C066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41667" b="26191"/>
          <a:stretch/>
        </p:blipFill>
        <p:spPr bwMode="auto">
          <a:xfrm>
            <a:off x="3086073" y="1219200"/>
            <a:ext cx="5681159" cy="503188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A8928B5-D7A9-6C24-F2CD-DCDA2710C879}"/>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sp>
        <p:nvSpPr>
          <p:cNvPr id="6" name="TextBox 5">
            <a:extLst>
              <a:ext uri="{FF2B5EF4-FFF2-40B4-BE49-F238E27FC236}">
                <a16:creationId xmlns:a16="http://schemas.microsoft.com/office/drawing/2014/main" id="{66EC83D7-547C-BB23-C1CA-0F4DB5A5DC39}"/>
              </a:ext>
            </a:extLst>
          </p:cNvPr>
          <p:cNvSpPr txBox="1"/>
          <p:nvPr/>
        </p:nvSpPr>
        <p:spPr>
          <a:xfrm>
            <a:off x="443204" y="1224844"/>
            <a:ext cx="2087431" cy="2308324"/>
          </a:xfrm>
          <a:prstGeom prst="rect">
            <a:avLst/>
          </a:prstGeom>
          <a:noFill/>
        </p:spPr>
        <p:txBody>
          <a:bodyPr wrap="none" rtlCol="0">
            <a:spAutoFit/>
          </a:bodyPr>
          <a:lstStyle/>
          <a:p>
            <a:r>
              <a:rPr lang="en-US" sz="2000" dirty="0">
                <a:latin typeface="Palatino"/>
                <a:cs typeface="Palatino"/>
              </a:rPr>
              <a:t>Albany, NY</a:t>
            </a:r>
          </a:p>
          <a:p>
            <a:r>
              <a:rPr lang="en-US" sz="2000" dirty="0">
                <a:latin typeface="Palatino"/>
                <a:cs typeface="Palatino"/>
              </a:rPr>
              <a:t>Weather balloon</a:t>
            </a:r>
          </a:p>
          <a:p>
            <a:r>
              <a:rPr lang="en-US" sz="2000" dirty="0">
                <a:latin typeface="Palatino"/>
                <a:cs typeface="Palatino"/>
              </a:rPr>
              <a:t> launch</a:t>
            </a:r>
          </a:p>
          <a:p>
            <a:endParaRPr lang="en-US" sz="2000" dirty="0">
              <a:latin typeface="Palatino"/>
              <a:cs typeface="Palatino"/>
            </a:endParaRPr>
          </a:p>
          <a:p>
            <a:r>
              <a:rPr lang="en-US" sz="2000" dirty="0">
                <a:latin typeface="Palatino"/>
                <a:cs typeface="Palatino"/>
              </a:rPr>
              <a:t>1800 UTC</a:t>
            </a:r>
          </a:p>
          <a:p>
            <a:r>
              <a:rPr lang="en-US" sz="2000" dirty="0">
                <a:latin typeface="Palatino"/>
                <a:cs typeface="Palatino"/>
              </a:rPr>
              <a:t>(early afternoon)</a:t>
            </a:r>
          </a:p>
          <a:p>
            <a:endParaRPr lang="en-US" sz="2400" dirty="0">
              <a:latin typeface="Palatino"/>
              <a:cs typeface="Palatino"/>
            </a:endParaRPr>
          </a:p>
        </p:txBody>
      </p:sp>
    </p:spTree>
    <p:extLst>
      <p:ext uri="{BB962C8B-B14F-4D97-AF65-F5344CB8AC3E}">
        <p14:creationId xmlns:p14="http://schemas.microsoft.com/office/powerpoint/2010/main" val="30590248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8928B5-D7A9-6C24-F2CD-DCDA2710C879}"/>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4" name="Picture 3" descr="A screenshot of a map&#10;&#10;Description automatically generated">
            <a:extLst>
              <a:ext uri="{FF2B5EF4-FFF2-40B4-BE49-F238E27FC236}">
                <a16:creationId xmlns:a16="http://schemas.microsoft.com/office/drawing/2014/main" id="{7313E728-3192-F723-CAB8-67C81F31CB82}"/>
              </a:ext>
            </a:extLst>
          </p:cNvPr>
          <p:cNvPicPr>
            <a:picLocks noChangeAspect="1"/>
          </p:cNvPicPr>
          <p:nvPr/>
        </p:nvPicPr>
        <p:blipFill>
          <a:blip r:embed="rId2"/>
          <a:stretch>
            <a:fillRect/>
          </a:stretch>
        </p:blipFill>
        <p:spPr>
          <a:xfrm>
            <a:off x="685799" y="637822"/>
            <a:ext cx="7772400" cy="5652654"/>
          </a:xfrm>
          <a:prstGeom prst="rect">
            <a:avLst/>
          </a:prstGeom>
        </p:spPr>
      </p:pic>
      <p:sp>
        <p:nvSpPr>
          <p:cNvPr id="6" name="TextBox 5">
            <a:extLst>
              <a:ext uri="{FF2B5EF4-FFF2-40B4-BE49-F238E27FC236}">
                <a16:creationId xmlns:a16="http://schemas.microsoft.com/office/drawing/2014/main" id="{8B940A6C-5F7C-7123-9E7E-6163CD1067F1}"/>
              </a:ext>
            </a:extLst>
          </p:cNvPr>
          <p:cNvSpPr txBox="1"/>
          <p:nvPr/>
        </p:nvSpPr>
        <p:spPr>
          <a:xfrm>
            <a:off x="3996361" y="6315618"/>
            <a:ext cx="486607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RadarScope</a:t>
            </a:r>
            <a:r>
              <a:rPr lang="en-US" sz="2000" i="1" dirty="0">
                <a:solidFill>
                  <a:schemeClr val="accent4">
                    <a:lumMod val="90000"/>
                  </a:schemeClr>
                </a:solidFill>
                <a:latin typeface="Palatino"/>
                <a:cs typeface="Palatino"/>
              </a:rPr>
              <a:t>, courtesy of Erik Creighton</a:t>
            </a:r>
          </a:p>
          <a:p>
            <a:endParaRPr lang="en-US" sz="2400" dirty="0">
              <a:latin typeface="Palatino"/>
              <a:cs typeface="Palatino"/>
            </a:endParaRPr>
          </a:p>
        </p:txBody>
      </p:sp>
      <p:sp>
        <p:nvSpPr>
          <p:cNvPr id="7" name="TextBox 6">
            <a:extLst>
              <a:ext uri="{FF2B5EF4-FFF2-40B4-BE49-F238E27FC236}">
                <a16:creationId xmlns:a16="http://schemas.microsoft.com/office/drawing/2014/main" id="{534B055B-C9A0-125B-0E59-9C581B8714F8}"/>
              </a:ext>
            </a:extLst>
          </p:cNvPr>
          <p:cNvSpPr txBox="1"/>
          <p:nvPr/>
        </p:nvSpPr>
        <p:spPr>
          <a:xfrm>
            <a:off x="533400" y="6315618"/>
            <a:ext cx="2892138" cy="769441"/>
          </a:xfrm>
          <a:prstGeom prst="rect">
            <a:avLst/>
          </a:prstGeom>
          <a:noFill/>
        </p:spPr>
        <p:txBody>
          <a:bodyPr wrap="none" rtlCol="0">
            <a:spAutoFit/>
          </a:bodyPr>
          <a:lstStyle/>
          <a:p>
            <a:pPr algn="ctr"/>
            <a:r>
              <a:rPr lang="en-US" sz="2000" b="1" dirty="0">
                <a:solidFill>
                  <a:srgbClr val="00FDFF"/>
                </a:solidFill>
                <a:latin typeface="Palatino"/>
                <a:cs typeface="Palatino"/>
              </a:rPr>
              <a:t>BGM radar – 1304 UTC</a:t>
            </a:r>
          </a:p>
          <a:p>
            <a:endParaRPr lang="en-US" sz="2400" dirty="0">
              <a:latin typeface="Palatino"/>
              <a:cs typeface="Palatino"/>
            </a:endParaRPr>
          </a:p>
        </p:txBody>
      </p:sp>
    </p:spTree>
    <p:extLst>
      <p:ext uri="{BB962C8B-B14F-4D97-AF65-F5344CB8AC3E}">
        <p14:creationId xmlns:p14="http://schemas.microsoft.com/office/powerpoint/2010/main" val="2027887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7AE22-64B6-15B9-AB37-0551C12F71EE}"/>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6B3B1312-A630-9F36-AEA8-4C891030F625}"/>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4" name="Picture 3" descr="A screenshot of a computer screen&#10;&#10;Description automatically generated">
            <a:extLst>
              <a:ext uri="{FF2B5EF4-FFF2-40B4-BE49-F238E27FC236}">
                <a16:creationId xmlns:a16="http://schemas.microsoft.com/office/drawing/2014/main" id="{7AD9D4BD-EFE4-09FD-0F2B-1696A4AC6DC6}"/>
              </a:ext>
            </a:extLst>
          </p:cNvPr>
          <p:cNvPicPr>
            <a:picLocks noChangeAspect="1"/>
          </p:cNvPicPr>
          <p:nvPr/>
        </p:nvPicPr>
        <p:blipFill>
          <a:blip r:embed="rId2"/>
          <a:stretch>
            <a:fillRect/>
          </a:stretch>
        </p:blipFill>
        <p:spPr>
          <a:xfrm>
            <a:off x="685799" y="671946"/>
            <a:ext cx="7772400" cy="5652654"/>
          </a:xfrm>
          <a:prstGeom prst="rect">
            <a:avLst/>
          </a:prstGeom>
        </p:spPr>
      </p:pic>
      <p:sp>
        <p:nvSpPr>
          <p:cNvPr id="6" name="TextBox 5">
            <a:extLst>
              <a:ext uri="{FF2B5EF4-FFF2-40B4-BE49-F238E27FC236}">
                <a16:creationId xmlns:a16="http://schemas.microsoft.com/office/drawing/2014/main" id="{D9EBEF15-DA22-699E-8F7B-2DE87D2B4ECE}"/>
              </a:ext>
            </a:extLst>
          </p:cNvPr>
          <p:cNvSpPr txBox="1"/>
          <p:nvPr/>
        </p:nvSpPr>
        <p:spPr>
          <a:xfrm>
            <a:off x="3996361" y="6315618"/>
            <a:ext cx="486607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RadarScope</a:t>
            </a:r>
            <a:r>
              <a:rPr lang="en-US" sz="2000" i="1" dirty="0">
                <a:solidFill>
                  <a:schemeClr val="accent4">
                    <a:lumMod val="90000"/>
                  </a:schemeClr>
                </a:solidFill>
                <a:latin typeface="Palatino"/>
                <a:cs typeface="Palatino"/>
              </a:rPr>
              <a:t>, courtesy of Erik Creighton</a:t>
            </a:r>
          </a:p>
          <a:p>
            <a:endParaRPr lang="en-US" sz="2400" dirty="0">
              <a:latin typeface="Palatino"/>
              <a:cs typeface="Palatino"/>
            </a:endParaRPr>
          </a:p>
        </p:txBody>
      </p:sp>
      <p:sp>
        <p:nvSpPr>
          <p:cNvPr id="7" name="TextBox 6">
            <a:extLst>
              <a:ext uri="{FF2B5EF4-FFF2-40B4-BE49-F238E27FC236}">
                <a16:creationId xmlns:a16="http://schemas.microsoft.com/office/drawing/2014/main" id="{841AC0EB-7C8B-94A0-93C5-4233C4599564}"/>
              </a:ext>
            </a:extLst>
          </p:cNvPr>
          <p:cNvSpPr txBox="1"/>
          <p:nvPr/>
        </p:nvSpPr>
        <p:spPr>
          <a:xfrm>
            <a:off x="596719" y="6315618"/>
            <a:ext cx="2765501" cy="769441"/>
          </a:xfrm>
          <a:prstGeom prst="rect">
            <a:avLst/>
          </a:prstGeom>
          <a:noFill/>
        </p:spPr>
        <p:txBody>
          <a:bodyPr wrap="none" rtlCol="0">
            <a:spAutoFit/>
          </a:bodyPr>
          <a:lstStyle/>
          <a:p>
            <a:pPr algn="ctr"/>
            <a:r>
              <a:rPr lang="en-US" sz="2000" b="1">
                <a:solidFill>
                  <a:srgbClr val="00FDFF"/>
                </a:solidFill>
                <a:latin typeface="Palatino"/>
                <a:cs typeface="Palatino"/>
              </a:rPr>
              <a:t>TYX </a:t>
            </a:r>
            <a:r>
              <a:rPr lang="en-US" sz="2000" b="1" dirty="0">
                <a:solidFill>
                  <a:srgbClr val="00FDFF"/>
                </a:solidFill>
                <a:latin typeface="Palatino"/>
                <a:cs typeface="Palatino"/>
              </a:rPr>
              <a:t>radar </a:t>
            </a:r>
            <a:r>
              <a:rPr lang="en-US" sz="2000" b="1">
                <a:solidFill>
                  <a:srgbClr val="00FDFF"/>
                </a:solidFill>
                <a:latin typeface="Palatino"/>
                <a:cs typeface="Palatino"/>
              </a:rPr>
              <a:t>– 1317 </a:t>
            </a:r>
            <a:r>
              <a:rPr lang="en-US" sz="2000" b="1" dirty="0">
                <a:solidFill>
                  <a:srgbClr val="00FDFF"/>
                </a:solidFill>
                <a:latin typeface="Palatino"/>
                <a:cs typeface="Palatino"/>
              </a:rPr>
              <a:t>UTC</a:t>
            </a:r>
          </a:p>
          <a:p>
            <a:endParaRPr lang="en-US" sz="2400" dirty="0">
              <a:latin typeface="Palatino"/>
              <a:cs typeface="Palatino"/>
            </a:endParaRPr>
          </a:p>
        </p:txBody>
      </p:sp>
    </p:spTree>
    <p:extLst>
      <p:ext uri="{BB962C8B-B14F-4D97-AF65-F5344CB8AC3E}">
        <p14:creationId xmlns:p14="http://schemas.microsoft.com/office/powerpoint/2010/main" val="2848291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tornado in the sky&#10;&#10;Description automatically generated">
            <a:extLst>
              <a:ext uri="{FF2B5EF4-FFF2-40B4-BE49-F238E27FC236}">
                <a16:creationId xmlns:a16="http://schemas.microsoft.com/office/drawing/2014/main" id="{D078A46D-2075-E7B1-9A5D-108B8F4532EE}"/>
              </a:ext>
            </a:extLst>
          </p:cNvPr>
          <p:cNvPicPr>
            <a:picLocks noChangeAspect="1"/>
          </p:cNvPicPr>
          <p:nvPr/>
        </p:nvPicPr>
        <p:blipFill>
          <a:blip r:embed="rId2"/>
          <a:stretch>
            <a:fillRect/>
          </a:stretch>
        </p:blipFill>
        <p:spPr>
          <a:xfrm>
            <a:off x="4800600" y="688975"/>
            <a:ext cx="3518998" cy="5480050"/>
          </a:xfrm>
          <a:prstGeom prst="rect">
            <a:avLst/>
          </a:prstGeom>
        </p:spPr>
      </p:pic>
      <p:sp>
        <p:nvSpPr>
          <p:cNvPr id="8" name="TextBox 7">
            <a:extLst>
              <a:ext uri="{FF2B5EF4-FFF2-40B4-BE49-F238E27FC236}">
                <a16:creationId xmlns:a16="http://schemas.microsoft.com/office/drawing/2014/main" id="{B02EF1ED-9D45-05CB-C63C-03EA9F4E9A37}"/>
              </a:ext>
            </a:extLst>
          </p:cNvPr>
          <p:cNvSpPr txBox="1"/>
          <p:nvPr/>
        </p:nvSpPr>
        <p:spPr>
          <a:xfrm>
            <a:off x="3996361" y="147935"/>
            <a:ext cx="1151277" cy="461665"/>
          </a:xfrm>
          <a:prstGeom prst="rect">
            <a:avLst/>
          </a:prstGeom>
          <a:noFill/>
        </p:spPr>
        <p:txBody>
          <a:bodyPr wrap="none" rtlCol="0">
            <a:spAutoFit/>
          </a:bodyPr>
          <a:lstStyle/>
          <a:p>
            <a:r>
              <a:rPr lang="en-US" sz="2400" b="1" dirty="0">
                <a:solidFill>
                  <a:schemeClr val="tx2"/>
                </a:solidFill>
                <a:latin typeface="Palatino"/>
                <a:cs typeface="Palatino"/>
              </a:rPr>
              <a:t>July 10</a:t>
            </a:r>
          </a:p>
        </p:txBody>
      </p:sp>
      <p:pic>
        <p:nvPicPr>
          <p:cNvPr id="10" name="Picture 9" descr="A window with a machine in the air&#10;&#10;Description automatically generated with medium confidence">
            <a:extLst>
              <a:ext uri="{FF2B5EF4-FFF2-40B4-BE49-F238E27FC236}">
                <a16:creationId xmlns:a16="http://schemas.microsoft.com/office/drawing/2014/main" id="{BC02BD0F-47F1-C075-B4A3-0586561C8D3E}"/>
              </a:ext>
            </a:extLst>
          </p:cNvPr>
          <p:cNvPicPr>
            <a:picLocks noChangeAspect="1"/>
          </p:cNvPicPr>
          <p:nvPr/>
        </p:nvPicPr>
        <p:blipFill>
          <a:blip r:embed="rId3"/>
          <a:stretch>
            <a:fillRect/>
          </a:stretch>
        </p:blipFill>
        <p:spPr>
          <a:xfrm>
            <a:off x="1040664" y="688975"/>
            <a:ext cx="3518998" cy="5483225"/>
          </a:xfrm>
          <a:prstGeom prst="rect">
            <a:avLst/>
          </a:prstGeom>
        </p:spPr>
      </p:pic>
      <p:sp>
        <p:nvSpPr>
          <p:cNvPr id="12" name="TextBox 11">
            <a:extLst>
              <a:ext uri="{FF2B5EF4-FFF2-40B4-BE49-F238E27FC236}">
                <a16:creationId xmlns:a16="http://schemas.microsoft.com/office/drawing/2014/main" id="{48F35552-2A0F-7BC1-4004-2D5332A12164}"/>
              </a:ext>
            </a:extLst>
          </p:cNvPr>
          <p:cNvSpPr txBox="1"/>
          <p:nvPr/>
        </p:nvSpPr>
        <p:spPr>
          <a:xfrm>
            <a:off x="6271010" y="5715000"/>
            <a:ext cx="2198166"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AccuWeather</a:t>
            </a:r>
          </a:p>
          <a:p>
            <a:endParaRPr lang="en-US" sz="2400" dirty="0">
              <a:latin typeface="Palatino"/>
              <a:cs typeface="Palatino"/>
            </a:endParaRPr>
          </a:p>
        </p:txBody>
      </p:sp>
      <p:sp>
        <p:nvSpPr>
          <p:cNvPr id="7" name="TextBox 6">
            <a:extLst>
              <a:ext uri="{FF2B5EF4-FFF2-40B4-BE49-F238E27FC236}">
                <a16:creationId xmlns:a16="http://schemas.microsoft.com/office/drawing/2014/main" id="{67B0C67B-82D7-B7E9-A401-38DA87975AC8}"/>
              </a:ext>
            </a:extLst>
          </p:cNvPr>
          <p:cNvSpPr txBox="1"/>
          <p:nvPr/>
        </p:nvSpPr>
        <p:spPr>
          <a:xfrm>
            <a:off x="1657419" y="5398095"/>
            <a:ext cx="2914580" cy="1077218"/>
          </a:xfrm>
          <a:prstGeom prst="rect">
            <a:avLst/>
          </a:prstGeom>
          <a:noFill/>
        </p:spPr>
        <p:txBody>
          <a:bodyPr wrap="none" rtlCol="0">
            <a:spAutoFit/>
          </a:bodyPr>
          <a:lstStyle/>
          <a:p>
            <a:pPr algn="r"/>
            <a:r>
              <a:rPr lang="en-US" sz="2000" i="1" dirty="0">
                <a:solidFill>
                  <a:schemeClr val="accent4">
                    <a:lumMod val="90000"/>
                  </a:schemeClr>
                </a:solidFill>
                <a:latin typeface="Palatino"/>
                <a:cs typeface="Palatino"/>
              </a:rPr>
              <a:t>From </a:t>
            </a:r>
            <a:r>
              <a:rPr lang="en-US" sz="2000" i="1" dirty="0" err="1">
                <a:solidFill>
                  <a:schemeClr val="accent4">
                    <a:lumMod val="90000"/>
                  </a:schemeClr>
                </a:solidFill>
                <a:latin typeface="Palatino"/>
                <a:cs typeface="Palatino"/>
              </a:rPr>
              <a:t>FoxWeather</a:t>
            </a:r>
            <a:r>
              <a:rPr lang="en-US" sz="2000" i="1" dirty="0">
                <a:solidFill>
                  <a:schemeClr val="accent4">
                    <a:lumMod val="90000"/>
                  </a:schemeClr>
                </a:solidFill>
                <a:latin typeface="Palatino"/>
                <a:cs typeface="Palatino"/>
              </a:rPr>
              <a:t> </a:t>
            </a:r>
          </a:p>
          <a:p>
            <a:pPr algn="r"/>
            <a:r>
              <a:rPr lang="en-US" sz="2000" i="1" dirty="0">
                <a:solidFill>
                  <a:schemeClr val="accent4">
                    <a:lumMod val="90000"/>
                  </a:schemeClr>
                </a:solidFill>
                <a:latin typeface="Palatino"/>
                <a:cs typeface="Palatino"/>
              </a:rPr>
              <a:t>courtesy of Brandon Mead</a:t>
            </a:r>
          </a:p>
          <a:p>
            <a:endParaRPr lang="en-US" sz="2400" dirty="0">
              <a:latin typeface="Palatino"/>
              <a:cs typeface="Palatino"/>
            </a:endParaRPr>
          </a:p>
        </p:txBody>
      </p:sp>
      <p:sp>
        <p:nvSpPr>
          <p:cNvPr id="13" name="TextBox 12">
            <a:extLst>
              <a:ext uri="{FF2B5EF4-FFF2-40B4-BE49-F238E27FC236}">
                <a16:creationId xmlns:a16="http://schemas.microsoft.com/office/drawing/2014/main" id="{D6016648-BAD6-58BC-D67A-C89C972C0758}"/>
              </a:ext>
            </a:extLst>
          </p:cNvPr>
          <p:cNvSpPr txBox="1"/>
          <p:nvPr/>
        </p:nvSpPr>
        <p:spPr>
          <a:xfrm>
            <a:off x="1040664" y="6116428"/>
            <a:ext cx="1935145" cy="769441"/>
          </a:xfrm>
          <a:prstGeom prst="rect">
            <a:avLst/>
          </a:prstGeom>
          <a:noFill/>
        </p:spPr>
        <p:txBody>
          <a:bodyPr wrap="none" rtlCol="0">
            <a:spAutoFit/>
          </a:bodyPr>
          <a:lstStyle/>
          <a:p>
            <a:pPr algn="ctr"/>
            <a:r>
              <a:rPr lang="en-US" sz="2000" b="1" dirty="0">
                <a:solidFill>
                  <a:srgbClr val="00FDFF"/>
                </a:solidFill>
                <a:latin typeface="Palatino"/>
                <a:cs typeface="Palatino"/>
              </a:rPr>
              <a:t>Arkwright, NY</a:t>
            </a:r>
          </a:p>
          <a:p>
            <a:endParaRPr lang="en-US" sz="2400" dirty="0">
              <a:latin typeface="Palatino"/>
              <a:cs typeface="Palatino"/>
            </a:endParaRPr>
          </a:p>
        </p:txBody>
      </p:sp>
      <p:sp>
        <p:nvSpPr>
          <p:cNvPr id="14" name="TextBox 13">
            <a:extLst>
              <a:ext uri="{FF2B5EF4-FFF2-40B4-BE49-F238E27FC236}">
                <a16:creationId xmlns:a16="http://schemas.microsoft.com/office/drawing/2014/main" id="{EDBDE14D-3154-C2F4-E64F-8E155352B2EB}"/>
              </a:ext>
            </a:extLst>
          </p:cNvPr>
          <p:cNvSpPr txBox="1"/>
          <p:nvPr/>
        </p:nvSpPr>
        <p:spPr>
          <a:xfrm>
            <a:off x="4800600" y="6116428"/>
            <a:ext cx="1297150" cy="769441"/>
          </a:xfrm>
          <a:prstGeom prst="rect">
            <a:avLst/>
          </a:prstGeom>
          <a:noFill/>
        </p:spPr>
        <p:txBody>
          <a:bodyPr wrap="none" rtlCol="0">
            <a:spAutoFit/>
          </a:bodyPr>
          <a:lstStyle/>
          <a:p>
            <a:pPr algn="ctr"/>
            <a:r>
              <a:rPr lang="en-US" sz="2000" b="1" dirty="0">
                <a:solidFill>
                  <a:srgbClr val="00FDFF"/>
                </a:solidFill>
                <a:latin typeface="Palatino"/>
                <a:cs typeface="Palatino"/>
              </a:rPr>
              <a:t>Eden, NY</a:t>
            </a:r>
          </a:p>
          <a:p>
            <a:endParaRPr lang="en-US" sz="2400" dirty="0">
              <a:latin typeface="Palatino"/>
              <a:cs typeface="Palatino"/>
            </a:endParaRPr>
          </a:p>
        </p:txBody>
      </p:sp>
    </p:spTree>
    <p:extLst>
      <p:ext uri="{BB962C8B-B14F-4D97-AF65-F5344CB8AC3E}">
        <p14:creationId xmlns:p14="http://schemas.microsoft.com/office/powerpoint/2010/main" val="40577463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pic>
        <p:nvPicPr>
          <p:cNvPr id="6146" name="Picture 2" descr="240716_rpts Filtered Reports Graphic">
            <a:extLst>
              <a:ext uri="{FF2B5EF4-FFF2-40B4-BE49-F238E27FC236}">
                <a16:creationId xmlns:a16="http://schemas.microsoft.com/office/drawing/2014/main" id="{746A0836-C6B5-93C5-024B-E78A87F38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6300" y="838200"/>
            <a:ext cx="7391400" cy="5181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65104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pic>
        <p:nvPicPr>
          <p:cNvPr id="12290" name="Picture 2">
            <a:extLst>
              <a:ext uri="{FF2B5EF4-FFF2-40B4-BE49-F238E27FC236}">
                <a16:creationId xmlns:a16="http://schemas.microsoft.com/office/drawing/2014/main" id="{CFD64C0D-F434-2D56-F2CD-0CC5AE0071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4899" y="766465"/>
            <a:ext cx="6934200" cy="545145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1DDA2C9-5B22-C9A5-54C9-34230BEA439B}"/>
              </a:ext>
            </a:extLst>
          </p:cNvPr>
          <p:cNvSpPr txBox="1"/>
          <p:nvPr/>
        </p:nvSpPr>
        <p:spPr>
          <a:xfrm>
            <a:off x="2269125" y="6294863"/>
            <a:ext cx="4605748" cy="769441"/>
          </a:xfrm>
          <a:prstGeom prst="rect">
            <a:avLst/>
          </a:prstGeom>
          <a:noFill/>
        </p:spPr>
        <p:txBody>
          <a:bodyPr wrap="none" rtlCol="0">
            <a:spAutoFit/>
          </a:bodyPr>
          <a:lstStyle/>
          <a:p>
            <a:r>
              <a:rPr lang="en-US" sz="2000" b="1" dirty="0">
                <a:solidFill>
                  <a:srgbClr val="92D050"/>
                </a:solidFill>
                <a:latin typeface="Palatino"/>
                <a:cs typeface="Palatino"/>
              </a:rPr>
              <a:t>Anomalously high moisture available</a:t>
            </a:r>
          </a:p>
          <a:p>
            <a:endParaRPr lang="en-US" sz="2400" dirty="0">
              <a:latin typeface="Palatino"/>
              <a:cs typeface="Palatino"/>
            </a:endParaRPr>
          </a:p>
        </p:txBody>
      </p:sp>
      <p:sp>
        <p:nvSpPr>
          <p:cNvPr id="3" name="5-Point Star 2">
            <a:extLst>
              <a:ext uri="{FF2B5EF4-FFF2-40B4-BE49-F238E27FC236}">
                <a16:creationId xmlns:a16="http://schemas.microsoft.com/office/drawing/2014/main" id="{1741233F-18B0-27DD-0D41-52AE2C9E9588}"/>
              </a:ext>
            </a:extLst>
          </p:cNvPr>
          <p:cNvSpPr/>
          <p:nvPr/>
        </p:nvSpPr>
        <p:spPr bwMode="auto">
          <a:xfrm>
            <a:off x="5486400" y="3200400"/>
            <a:ext cx="383941" cy="291792"/>
          </a:xfrm>
          <a:prstGeom prst="star5">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0924054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sp>
        <p:nvSpPr>
          <p:cNvPr id="2" name="TextBox 1">
            <a:extLst>
              <a:ext uri="{FF2B5EF4-FFF2-40B4-BE49-F238E27FC236}">
                <a16:creationId xmlns:a16="http://schemas.microsoft.com/office/drawing/2014/main" id="{E1DDA2C9-5B22-C9A5-54C9-34230BEA439B}"/>
              </a:ext>
            </a:extLst>
          </p:cNvPr>
          <p:cNvSpPr txBox="1"/>
          <p:nvPr/>
        </p:nvSpPr>
        <p:spPr>
          <a:xfrm>
            <a:off x="2522399" y="6213968"/>
            <a:ext cx="4099199" cy="769441"/>
          </a:xfrm>
          <a:prstGeom prst="rect">
            <a:avLst/>
          </a:prstGeom>
          <a:noFill/>
        </p:spPr>
        <p:txBody>
          <a:bodyPr wrap="none" rtlCol="0">
            <a:spAutoFit/>
          </a:bodyPr>
          <a:lstStyle/>
          <a:p>
            <a:r>
              <a:rPr lang="en-US" sz="2000" b="1" dirty="0">
                <a:solidFill>
                  <a:schemeClr val="tx2"/>
                </a:solidFill>
                <a:latin typeface="Palatino"/>
                <a:cs typeface="Palatino"/>
              </a:rPr>
              <a:t>Anomalously warm temperatures</a:t>
            </a:r>
          </a:p>
          <a:p>
            <a:endParaRPr lang="en-US" sz="2400" dirty="0">
              <a:latin typeface="Palatino"/>
              <a:cs typeface="Palatino"/>
            </a:endParaRPr>
          </a:p>
        </p:txBody>
      </p:sp>
      <p:pic>
        <p:nvPicPr>
          <p:cNvPr id="13314" name="Picture 2">
            <a:extLst>
              <a:ext uri="{FF2B5EF4-FFF2-40B4-BE49-F238E27FC236}">
                <a16:creationId xmlns:a16="http://schemas.microsoft.com/office/drawing/2014/main" id="{C89AC4C2-36DA-E3AE-8930-8F0E16D8F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8440" y="811329"/>
            <a:ext cx="6812559" cy="5357775"/>
          </a:xfrm>
          <a:prstGeom prst="rect">
            <a:avLst/>
          </a:prstGeom>
          <a:noFill/>
          <a:extLst>
            <a:ext uri="{909E8E84-426E-40DD-AFC4-6F175D3DCCD1}">
              <a14:hiddenFill xmlns:a14="http://schemas.microsoft.com/office/drawing/2010/main">
                <a:solidFill>
                  <a:srgbClr val="FFFFFF"/>
                </a:solidFill>
              </a14:hiddenFill>
            </a:ext>
          </a:extLst>
        </p:spPr>
      </p:pic>
      <p:sp>
        <p:nvSpPr>
          <p:cNvPr id="5" name="5-Point Star 4">
            <a:extLst>
              <a:ext uri="{FF2B5EF4-FFF2-40B4-BE49-F238E27FC236}">
                <a16:creationId xmlns:a16="http://schemas.microsoft.com/office/drawing/2014/main" id="{0FC085E6-ED02-596C-A5E6-DF476370C809}"/>
              </a:ext>
            </a:extLst>
          </p:cNvPr>
          <p:cNvSpPr/>
          <p:nvPr/>
        </p:nvSpPr>
        <p:spPr bwMode="auto">
          <a:xfrm>
            <a:off x="5486400" y="3200400"/>
            <a:ext cx="383941" cy="291792"/>
          </a:xfrm>
          <a:prstGeom prst="star5">
            <a:avLst/>
          </a:prstGeom>
          <a:solidFill>
            <a:srgbClr val="00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23104436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a:srcRect l="3816" r="4581"/>
          <a:stretch>
            <a:fillRect/>
          </a:stretch>
        </p:blipFill>
        <p:spPr bwMode="auto">
          <a:xfrm>
            <a:off x="0" y="0"/>
            <a:ext cx="9144000" cy="6843713"/>
          </a:xfrm>
          <a:prstGeom prst="rect">
            <a:avLst/>
          </a:prstGeom>
          <a:noFill/>
          <a:ln w="9525">
            <a:noFill/>
            <a:miter lim="800000"/>
            <a:headEnd/>
            <a:tailEnd/>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sp>
        <p:nvSpPr>
          <p:cNvPr id="2" name="TextBox 1">
            <a:extLst>
              <a:ext uri="{FF2B5EF4-FFF2-40B4-BE49-F238E27FC236}">
                <a16:creationId xmlns:a16="http://schemas.microsoft.com/office/drawing/2014/main" id="{E1DDA2C9-5B22-C9A5-54C9-34230BEA439B}"/>
              </a:ext>
            </a:extLst>
          </p:cNvPr>
          <p:cNvSpPr txBox="1"/>
          <p:nvPr/>
        </p:nvSpPr>
        <p:spPr>
          <a:xfrm>
            <a:off x="1541207" y="6258174"/>
            <a:ext cx="6231193" cy="769441"/>
          </a:xfrm>
          <a:prstGeom prst="rect">
            <a:avLst/>
          </a:prstGeom>
          <a:noFill/>
        </p:spPr>
        <p:txBody>
          <a:bodyPr wrap="none" rtlCol="0">
            <a:spAutoFit/>
          </a:bodyPr>
          <a:lstStyle/>
          <a:p>
            <a:pPr algn="ctr"/>
            <a:r>
              <a:rPr lang="en-US" sz="2000" b="1" dirty="0">
                <a:solidFill>
                  <a:srgbClr val="00FDFF"/>
                </a:solidFill>
                <a:latin typeface="Palatino"/>
                <a:cs typeface="Palatino"/>
              </a:rPr>
              <a:t>Previous evening:  Midwest thunderstorm complex </a:t>
            </a:r>
          </a:p>
          <a:p>
            <a:endParaRPr lang="en-US" sz="2400" dirty="0">
              <a:latin typeface="Palatino"/>
              <a:cs typeface="Palatino"/>
            </a:endParaRPr>
          </a:p>
        </p:txBody>
      </p:sp>
      <p:pic>
        <p:nvPicPr>
          <p:cNvPr id="6" name="Picture 5" descr="A map of the united states with a colorful cloud&#10;&#10;Description automatically generated with medium confidence">
            <a:extLst>
              <a:ext uri="{FF2B5EF4-FFF2-40B4-BE49-F238E27FC236}">
                <a16:creationId xmlns:a16="http://schemas.microsoft.com/office/drawing/2014/main" id="{9033FBF9-EBF2-1E41-E8E5-D5BFD5BC237B}"/>
              </a:ext>
            </a:extLst>
          </p:cNvPr>
          <p:cNvPicPr>
            <a:picLocks noChangeAspect="1"/>
          </p:cNvPicPr>
          <p:nvPr/>
        </p:nvPicPr>
        <p:blipFill>
          <a:blip r:embed="rId2"/>
          <a:stretch>
            <a:fillRect/>
          </a:stretch>
        </p:blipFill>
        <p:spPr>
          <a:xfrm>
            <a:off x="1447799" y="891660"/>
            <a:ext cx="6248400" cy="5366514"/>
          </a:xfrm>
          <a:prstGeom prst="rect">
            <a:avLst/>
          </a:prstGeom>
        </p:spPr>
      </p:pic>
      <p:sp>
        <p:nvSpPr>
          <p:cNvPr id="7" name="TextBox 6">
            <a:extLst>
              <a:ext uri="{FF2B5EF4-FFF2-40B4-BE49-F238E27FC236}">
                <a16:creationId xmlns:a16="http://schemas.microsoft.com/office/drawing/2014/main" id="{9FEBD21E-1859-C2F6-C55B-CD9839DA5232}"/>
              </a:ext>
            </a:extLst>
          </p:cNvPr>
          <p:cNvSpPr txBox="1"/>
          <p:nvPr/>
        </p:nvSpPr>
        <p:spPr>
          <a:xfrm>
            <a:off x="4187167" y="5783759"/>
            <a:ext cx="3525965"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Image from </a:t>
            </a:r>
            <a:r>
              <a:rPr lang="en-US" sz="2000" i="1" dirty="0" err="1">
                <a:solidFill>
                  <a:schemeClr val="accent4">
                    <a:lumMod val="90000"/>
                  </a:schemeClr>
                </a:solidFill>
                <a:latin typeface="Palatino"/>
                <a:cs typeface="Palatino"/>
              </a:rPr>
              <a:t>ral.ucar.edu</a:t>
            </a:r>
            <a:r>
              <a:rPr lang="en-US" sz="2000" i="1" dirty="0">
                <a:solidFill>
                  <a:schemeClr val="accent4">
                    <a:lumMod val="90000"/>
                  </a:schemeClr>
                </a:solidFill>
                <a:latin typeface="Palatino"/>
                <a:cs typeface="Palatino"/>
              </a:rPr>
              <a:t>/weather</a:t>
            </a:r>
          </a:p>
          <a:p>
            <a:endParaRPr lang="en-US" sz="2400" dirty="0">
              <a:latin typeface="Palatino"/>
              <a:cs typeface="Palatino"/>
            </a:endParaRPr>
          </a:p>
        </p:txBody>
      </p:sp>
    </p:spTree>
    <p:extLst>
      <p:ext uri="{BB962C8B-B14F-4D97-AF65-F5344CB8AC3E}">
        <p14:creationId xmlns:p14="http://schemas.microsoft.com/office/powerpoint/2010/main" val="6129208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pic>
        <p:nvPicPr>
          <p:cNvPr id="15362" name="Picture 2" descr="Radar Image">
            <a:extLst>
              <a:ext uri="{FF2B5EF4-FFF2-40B4-BE49-F238E27FC236}">
                <a16:creationId xmlns:a16="http://schemas.microsoft.com/office/drawing/2014/main" id="{45372847-BA03-3134-D00E-EFED8ABA89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838200"/>
            <a:ext cx="7340600" cy="55054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76E5215-94BC-A73C-3B64-4EC1BF6488DA}"/>
              </a:ext>
            </a:extLst>
          </p:cNvPr>
          <p:cNvSpPr txBox="1"/>
          <p:nvPr/>
        </p:nvSpPr>
        <p:spPr>
          <a:xfrm>
            <a:off x="5935118" y="6343650"/>
            <a:ext cx="2270493"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NWS–Albany</a:t>
            </a:r>
          </a:p>
          <a:p>
            <a:endParaRPr lang="en-US" sz="2400" dirty="0">
              <a:latin typeface="Palatino"/>
              <a:cs typeface="Palatino"/>
            </a:endParaRPr>
          </a:p>
        </p:txBody>
      </p:sp>
    </p:spTree>
    <p:extLst>
      <p:ext uri="{BB962C8B-B14F-4D97-AF65-F5344CB8AC3E}">
        <p14:creationId xmlns:p14="http://schemas.microsoft.com/office/powerpoint/2010/main" val="37798482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Photo">
            <a:extLst>
              <a:ext uri="{FF2B5EF4-FFF2-40B4-BE49-F238E27FC236}">
                <a16:creationId xmlns:a16="http://schemas.microsoft.com/office/drawing/2014/main" id="{985FAC1D-5984-B8AF-C657-6F780294A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771525"/>
            <a:ext cx="7086600" cy="53149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3F605E7-D6CD-402F-673D-ED13FEF062C0}"/>
              </a:ext>
            </a:extLst>
          </p:cNvPr>
          <p:cNvSpPr txBox="1"/>
          <p:nvPr/>
        </p:nvSpPr>
        <p:spPr>
          <a:xfrm>
            <a:off x="3996361" y="304800"/>
            <a:ext cx="1151277" cy="461665"/>
          </a:xfrm>
          <a:prstGeom prst="rect">
            <a:avLst/>
          </a:prstGeom>
          <a:noFill/>
        </p:spPr>
        <p:txBody>
          <a:bodyPr wrap="none" rtlCol="0">
            <a:spAutoFit/>
          </a:bodyPr>
          <a:lstStyle/>
          <a:p>
            <a:r>
              <a:rPr lang="en-US" sz="2400" b="1" dirty="0">
                <a:solidFill>
                  <a:schemeClr val="tx2"/>
                </a:solidFill>
                <a:latin typeface="Palatino"/>
                <a:cs typeface="Palatino"/>
              </a:rPr>
              <a:t>July 16</a:t>
            </a:r>
          </a:p>
        </p:txBody>
      </p:sp>
      <p:sp>
        <p:nvSpPr>
          <p:cNvPr id="5" name="TextBox 4">
            <a:extLst>
              <a:ext uri="{FF2B5EF4-FFF2-40B4-BE49-F238E27FC236}">
                <a16:creationId xmlns:a16="http://schemas.microsoft.com/office/drawing/2014/main" id="{3068EC6A-A27E-D4B5-8BC1-1CE91365531C}"/>
              </a:ext>
            </a:extLst>
          </p:cNvPr>
          <p:cNvSpPr txBox="1"/>
          <p:nvPr/>
        </p:nvSpPr>
        <p:spPr>
          <a:xfrm>
            <a:off x="5715000" y="6090323"/>
            <a:ext cx="2270493" cy="769441"/>
          </a:xfrm>
          <a:prstGeom prst="rect">
            <a:avLst/>
          </a:prstGeom>
          <a:noFill/>
        </p:spPr>
        <p:txBody>
          <a:bodyPr wrap="none" rtlCol="0">
            <a:spAutoFit/>
          </a:bodyPr>
          <a:lstStyle/>
          <a:p>
            <a:r>
              <a:rPr lang="en-US" sz="2000" i="1" dirty="0">
                <a:solidFill>
                  <a:schemeClr val="accent4">
                    <a:lumMod val="90000"/>
                  </a:schemeClr>
                </a:solidFill>
                <a:latin typeface="Palatino"/>
                <a:cs typeface="Palatino"/>
              </a:rPr>
              <a:t>From NWS–Albany</a:t>
            </a:r>
          </a:p>
          <a:p>
            <a:endParaRPr lang="en-US" sz="2400" dirty="0">
              <a:latin typeface="Palatino"/>
              <a:cs typeface="Palatino"/>
            </a:endParaRPr>
          </a:p>
        </p:txBody>
      </p:sp>
      <p:sp>
        <p:nvSpPr>
          <p:cNvPr id="6" name="TextBox 5">
            <a:extLst>
              <a:ext uri="{FF2B5EF4-FFF2-40B4-BE49-F238E27FC236}">
                <a16:creationId xmlns:a16="http://schemas.microsoft.com/office/drawing/2014/main" id="{65D52E6B-7CC2-5491-6FC1-419735AE9DC2}"/>
              </a:ext>
            </a:extLst>
          </p:cNvPr>
          <p:cNvSpPr txBox="1"/>
          <p:nvPr/>
        </p:nvSpPr>
        <p:spPr>
          <a:xfrm>
            <a:off x="914400" y="6090322"/>
            <a:ext cx="2763898" cy="769441"/>
          </a:xfrm>
          <a:prstGeom prst="rect">
            <a:avLst/>
          </a:prstGeom>
          <a:noFill/>
        </p:spPr>
        <p:txBody>
          <a:bodyPr wrap="none" rtlCol="0">
            <a:spAutoFit/>
          </a:bodyPr>
          <a:lstStyle/>
          <a:p>
            <a:pPr algn="ctr"/>
            <a:r>
              <a:rPr lang="en-US" sz="2000" b="1" dirty="0">
                <a:solidFill>
                  <a:srgbClr val="00FDFF"/>
                </a:solidFill>
                <a:latin typeface="Palatino"/>
                <a:cs typeface="Palatino"/>
              </a:rPr>
              <a:t>Oxbow Lake, NY EF-1</a:t>
            </a:r>
          </a:p>
          <a:p>
            <a:endParaRPr lang="en-US" sz="2400" dirty="0">
              <a:latin typeface="Palatino"/>
              <a:cs typeface="Palatino"/>
            </a:endParaRPr>
          </a:p>
        </p:txBody>
      </p:sp>
    </p:spTree>
    <p:extLst>
      <p:ext uri="{BB962C8B-B14F-4D97-AF65-F5344CB8AC3E}">
        <p14:creationId xmlns:p14="http://schemas.microsoft.com/office/powerpoint/2010/main" val="3598613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9013C19-DDA7-2D15-FADB-03B140D80D4C}"/>
              </a:ext>
            </a:extLst>
          </p:cNvPr>
          <p:cNvSpPr txBox="1"/>
          <p:nvPr/>
        </p:nvSpPr>
        <p:spPr>
          <a:xfrm>
            <a:off x="3795185" y="304800"/>
            <a:ext cx="1553630" cy="461665"/>
          </a:xfrm>
          <a:prstGeom prst="rect">
            <a:avLst/>
          </a:prstGeom>
          <a:noFill/>
        </p:spPr>
        <p:txBody>
          <a:bodyPr wrap="none" rtlCol="0">
            <a:spAutoFit/>
          </a:bodyPr>
          <a:lstStyle/>
          <a:p>
            <a:r>
              <a:rPr lang="en-US" sz="2400" b="1" dirty="0">
                <a:solidFill>
                  <a:schemeClr val="tx2"/>
                </a:solidFill>
                <a:latin typeface="Palatino"/>
                <a:cs typeface="Palatino"/>
              </a:rPr>
              <a:t>Summary</a:t>
            </a:r>
          </a:p>
        </p:txBody>
      </p:sp>
      <p:sp>
        <p:nvSpPr>
          <p:cNvPr id="2" name="Rectangle 3">
            <a:extLst>
              <a:ext uri="{FF2B5EF4-FFF2-40B4-BE49-F238E27FC236}">
                <a16:creationId xmlns:a16="http://schemas.microsoft.com/office/drawing/2014/main" id="{3CBB7809-49C5-FD82-3EE0-360D1A94E8C5}"/>
              </a:ext>
            </a:extLst>
          </p:cNvPr>
          <p:cNvSpPr txBox="1">
            <a:spLocks noChangeArrowheads="1"/>
          </p:cNvSpPr>
          <p:nvPr/>
        </p:nvSpPr>
        <p:spPr bwMode="auto">
          <a:xfrm>
            <a:off x="304800" y="984956"/>
            <a:ext cx="8534400" cy="5562600"/>
          </a:xfrm>
          <a:prstGeom prst="rect">
            <a:avLst/>
          </a:prstGeom>
          <a:noFill/>
          <a:ln w="9525">
            <a:noFill/>
            <a:miter lim="800000"/>
            <a:headEnd/>
            <a:tailEnd/>
          </a:ln>
          <a:effectLst>
            <a:outerShdw blurRad="63500" dist="38099" dir="2700000" algn="ctr" rotWithShape="0">
              <a:srgbClr val="000000">
                <a:alpha val="74998"/>
              </a:srgbClr>
            </a:outerShdw>
          </a:effec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eaLnBrk="1" hangingPunct="1"/>
            <a:r>
              <a:rPr lang="en-US" kern="0" dirty="0">
                <a:solidFill>
                  <a:schemeClr val="bg1"/>
                </a:solidFill>
                <a:latin typeface="Palatino" charset="0"/>
              </a:rPr>
              <a:t>2024 was a record-breaking year, with </a:t>
            </a:r>
            <a:r>
              <a:rPr lang="en-US" b="1" kern="0" dirty="0">
                <a:solidFill>
                  <a:schemeClr val="bg1"/>
                </a:solidFill>
                <a:latin typeface="Palatino" charset="0"/>
              </a:rPr>
              <a:t>32 tornadoes</a:t>
            </a:r>
            <a:r>
              <a:rPr lang="en-US" kern="0" dirty="0">
                <a:solidFill>
                  <a:schemeClr val="bg1"/>
                </a:solidFill>
                <a:latin typeface="Palatino" charset="0"/>
              </a:rPr>
              <a:t> confirmed in New York State</a:t>
            </a:r>
          </a:p>
          <a:p>
            <a:pPr lvl="1" eaLnBrk="1" hangingPunct="1"/>
            <a:r>
              <a:rPr lang="en-US" kern="0" dirty="0">
                <a:solidFill>
                  <a:schemeClr val="bg1"/>
                </a:solidFill>
                <a:latin typeface="Palatino" charset="0"/>
              </a:rPr>
              <a:t>Max intensity EF-2, Rome</a:t>
            </a:r>
          </a:p>
          <a:p>
            <a:pPr eaLnBrk="1" hangingPunct="1"/>
            <a:r>
              <a:rPr lang="en-US" kern="0" dirty="0">
                <a:solidFill>
                  <a:schemeClr val="bg1"/>
                </a:solidFill>
                <a:latin typeface="Palatino" charset="0"/>
              </a:rPr>
              <a:t>2024 NYS tornadoes were primarily a result of two significant events</a:t>
            </a:r>
          </a:p>
          <a:p>
            <a:pPr lvl="1" eaLnBrk="1" hangingPunct="1"/>
            <a:r>
              <a:rPr lang="en-US" kern="0" dirty="0">
                <a:solidFill>
                  <a:schemeClr val="bg1"/>
                </a:solidFill>
                <a:latin typeface="Palatino" charset="0"/>
              </a:rPr>
              <a:t>”Forcing”</a:t>
            </a:r>
          </a:p>
          <a:p>
            <a:pPr lvl="1" eaLnBrk="1" hangingPunct="1"/>
            <a:r>
              <a:rPr lang="en-US" kern="0" dirty="0">
                <a:solidFill>
                  <a:schemeClr val="bg1"/>
                </a:solidFill>
                <a:latin typeface="Palatino" charset="0"/>
              </a:rPr>
              <a:t>Wind shear</a:t>
            </a:r>
          </a:p>
          <a:p>
            <a:pPr lvl="1" eaLnBrk="1" hangingPunct="1"/>
            <a:r>
              <a:rPr lang="en-US" kern="0" dirty="0">
                <a:solidFill>
                  <a:schemeClr val="bg1"/>
                </a:solidFill>
                <a:latin typeface="Palatino" charset="0"/>
              </a:rPr>
              <a:t>Instability</a:t>
            </a:r>
          </a:p>
          <a:p>
            <a:pPr lvl="1" eaLnBrk="1" hangingPunct="1"/>
            <a:endParaRPr lang="en-US" kern="0" dirty="0">
              <a:solidFill>
                <a:schemeClr val="bg1"/>
              </a:solidFill>
              <a:latin typeface="Palatino" charset="0"/>
            </a:endParaRPr>
          </a:p>
          <a:p>
            <a:pPr marL="457200" lvl="1" indent="0" algn="ctr" eaLnBrk="1" hangingPunct="1">
              <a:buNone/>
            </a:pPr>
            <a:r>
              <a:rPr lang="en-US" i="1" kern="0" dirty="0">
                <a:solidFill>
                  <a:srgbClr val="00FDFF"/>
                </a:solidFill>
                <a:latin typeface="Palatino" charset="0"/>
              </a:rPr>
              <a:t>Questions?</a:t>
            </a:r>
          </a:p>
          <a:p>
            <a:pPr eaLnBrk="1" hangingPunct="1"/>
            <a:endParaRPr lang="en-US" kern="0" dirty="0">
              <a:solidFill>
                <a:srgbClr val="00FDFF"/>
              </a:solidFill>
              <a:latin typeface="Palatino" charset="0"/>
            </a:endParaRPr>
          </a:p>
        </p:txBody>
      </p:sp>
    </p:spTree>
    <p:extLst>
      <p:ext uri="{BB962C8B-B14F-4D97-AF65-F5344CB8AC3E}">
        <p14:creationId xmlns:p14="http://schemas.microsoft.com/office/powerpoint/2010/main" val="17593095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4"/>
          <p:cNvSpPr>
            <a:spLocks noGrp="1" noChangeArrowheads="1"/>
          </p:cNvSpPr>
          <p:nvPr>
            <p:ph type="title"/>
          </p:nvPr>
        </p:nvSpPr>
        <p:spPr>
          <a:xfrm>
            <a:off x="6858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3317" name="Rectangle 5"/>
          <p:cNvSpPr>
            <a:spLocks noChangeArrowheads="1"/>
          </p:cNvSpPr>
          <p:nvPr/>
        </p:nvSpPr>
        <p:spPr bwMode="auto">
          <a:xfrm>
            <a:off x="381000" y="762000"/>
            <a:ext cx="8382000" cy="5257800"/>
          </a:xfrm>
          <a:prstGeom prst="rect">
            <a:avLst/>
          </a:prstGeom>
          <a:noFill/>
          <a:ln w="9525">
            <a:noFill/>
            <a:miter lim="800000"/>
            <a:headEnd/>
            <a:tailEnd/>
          </a:ln>
          <a:effectLst>
            <a:outerShdw blurRad="63500" dist="38099" dir="2700000" algn="ctr" rotWithShape="0">
              <a:srgbClr val="000000">
                <a:alpha val="74998"/>
              </a:srgbClr>
            </a:outerShdw>
          </a:effectLst>
        </p:spPr>
        <p:txBody>
          <a:bodyPr>
            <a:prstTxWarp prst="textNoShape">
              <a:avLst/>
            </a:prstTxWarp>
          </a:bodyPr>
          <a:lstStyle/>
          <a:p>
            <a:pPr marL="342900" indent="-342900" eaLnBrk="1" hangingPunct="1">
              <a:spcBef>
                <a:spcPct val="20000"/>
              </a:spcBef>
            </a:pPr>
            <a:r>
              <a:rPr lang="en-US" sz="2800">
                <a:solidFill>
                  <a:schemeClr val="bg1"/>
                </a:solidFill>
                <a:latin typeface="Palatino" charset="0"/>
              </a:rPr>
              <a:t>Perfect combination of . . . </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 Warm, moist air at surface</a:t>
            </a:r>
          </a:p>
          <a:p>
            <a:pPr marL="342900" indent="-342900" eaLnBrk="1" hangingPunct="1">
              <a:spcBef>
                <a:spcPct val="20000"/>
              </a:spcBef>
            </a:pPr>
            <a:r>
              <a:rPr lang="en-US" sz="2800">
                <a:solidFill>
                  <a:schemeClr val="bg1"/>
                </a:solidFill>
                <a:latin typeface="Palatino" charset="0"/>
              </a:rPr>
              <a:t>	• Cool, dry air aloft (&gt; ~2 km above surface)</a:t>
            </a:r>
          </a:p>
          <a:p>
            <a:pPr marL="342900" indent="-342900" eaLnBrk="1" hangingPunct="1">
              <a:spcBef>
                <a:spcPct val="20000"/>
              </a:spcBef>
            </a:pPr>
            <a:r>
              <a:rPr lang="en-US" sz="2800">
                <a:solidFill>
                  <a:schemeClr val="bg1"/>
                </a:solidFill>
                <a:latin typeface="Palatino" charset="0"/>
              </a:rPr>
              <a:t>		-Instability</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a:solidFill>
                  <a:schemeClr val="bg1"/>
                </a:solidFill>
                <a:latin typeface="Palatino" charset="0"/>
              </a:rPr>
              <a:t>	• Coupled with this is often a change in wind speed and direction with height</a:t>
            </a:r>
          </a:p>
          <a:p>
            <a:pPr marL="342900" indent="-342900" eaLnBrk="1" hangingPunct="1">
              <a:spcBef>
                <a:spcPct val="20000"/>
              </a:spcBef>
            </a:pPr>
            <a:r>
              <a:rPr lang="en-US" sz="2800">
                <a:solidFill>
                  <a:schemeClr val="bg1"/>
                </a:solidFill>
                <a:latin typeface="Palatino" charset="0"/>
              </a:rPr>
              <a:t>		-Wind shear</a:t>
            </a:r>
          </a:p>
          <a:p>
            <a:pPr marL="342900" indent="-342900" eaLnBrk="1" hangingPunct="1">
              <a:spcBef>
                <a:spcPct val="20000"/>
              </a:spcBef>
            </a:pPr>
            <a:endParaRPr lang="en-US" sz="2800">
              <a:solidFill>
                <a:schemeClr val="bg1"/>
              </a:solidFill>
              <a:latin typeface="Palatino" charset="0"/>
            </a:endParaRPr>
          </a:p>
          <a:p>
            <a:pPr marL="342900" indent="-342900" eaLnBrk="1" hangingPunct="1">
              <a:spcBef>
                <a:spcPct val="20000"/>
              </a:spcBef>
            </a:pPr>
            <a:r>
              <a:rPr lang="en-US" sz="2800" i="1">
                <a:solidFill>
                  <a:schemeClr val="bg1"/>
                </a:solidFill>
                <a:latin typeface="Palatino" charset="0"/>
              </a:rPr>
              <a:t>Why are these tornado ingredients, and why are they such a common occurrence in Tornado Alley?</a:t>
            </a:r>
            <a:endParaRPr lang="en-US" sz="2800">
              <a:solidFill>
                <a:schemeClr val="bg1"/>
              </a:solidFill>
              <a:latin typeface="Palatino"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0" name="Picture 4"/>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4341" name="Text Box 5"/>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4357" name="Oval 21"/>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4358" name="AutoShape 22"/>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59" name="AutoShape 23"/>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0" name="AutoShape 24"/>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1" name="AutoShape 25"/>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4362" name="Rectangle 26"/>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srcRect/>
          <a:stretch>
            <a:fillRect/>
          </a:stretch>
        </p:blipFill>
        <p:spPr bwMode="auto">
          <a:xfrm>
            <a:off x="914400" y="914400"/>
            <a:ext cx="7620000" cy="5330825"/>
          </a:xfrm>
          <a:prstGeom prst="rect">
            <a:avLst/>
          </a:prstGeom>
          <a:noFill/>
          <a:ln w="9525">
            <a:noFill/>
            <a:miter lim="800000"/>
            <a:headEnd/>
            <a:tailEnd/>
          </a:ln>
          <a:effectLst/>
        </p:spPr>
      </p:pic>
      <p:sp>
        <p:nvSpPr>
          <p:cNvPr id="15363" name="Text Box 3"/>
          <p:cNvSpPr txBox="1">
            <a:spLocks noChangeArrowheads="1"/>
          </p:cNvSpPr>
          <p:nvPr/>
        </p:nvSpPr>
        <p:spPr bwMode="auto">
          <a:xfrm>
            <a:off x="4114800" y="3352800"/>
            <a:ext cx="609600" cy="701675"/>
          </a:xfrm>
          <a:prstGeom prst="rect">
            <a:avLst/>
          </a:prstGeom>
          <a:noFill/>
          <a:ln w="9525">
            <a:noFill/>
            <a:miter lim="800000"/>
            <a:headEnd/>
            <a:tailEnd/>
          </a:ln>
        </p:spPr>
        <p:txBody>
          <a:bodyPr>
            <a:prstTxWarp prst="textNoShape">
              <a:avLst/>
            </a:prstTxWarp>
            <a:spAutoFit/>
          </a:bodyPr>
          <a:lstStyle/>
          <a:p>
            <a:pPr>
              <a:spcBef>
                <a:spcPct val="50000"/>
              </a:spcBef>
            </a:pPr>
            <a:r>
              <a:rPr lang="en-US" sz="4000" b="1">
                <a:solidFill>
                  <a:srgbClr val="FF0200"/>
                </a:solidFill>
                <a:latin typeface="Palatino" charset="0"/>
              </a:rPr>
              <a:t>L</a:t>
            </a:r>
            <a:endParaRPr lang="en-US"/>
          </a:p>
        </p:txBody>
      </p:sp>
      <p:sp>
        <p:nvSpPr>
          <p:cNvPr id="15364" name="Oval 4"/>
          <p:cNvSpPr>
            <a:spLocks noChangeArrowheads="1"/>
          </p:cNvSpPr>
          <p:nvPr/>
        </p:nvSpPr>
        <p:spPr bwMode="auto">
          <a:xfrm>
            <a:off x="3733800" y="3048000"/>
            <a:ext cx="1295400" cy="1295400"/>
          </a:xfrm>
          <a:prstGeom prst="ellipse">
            <a:avLst/>
          </a:prstGeom>
          <a:noFill/>
          <a:ln w="76200">
            <a:solidFill>
              <a:srgbClr val="000000"/>
            </a:solidFill>
            <a:round/>
            <a:headEnd/>
            <a:tailEnd/>
          </a:ln>
        </p:spPr>
        <p:txBody>
          <a:bodyPr wrap="none" anchor="ctr">
            <a:prstTxWarp prst="textNoShape">
              <a:avLst/>
            </a:prstTxWarp>
          </a:bodyPr>
          <a:lstStyle/>
          <a:p>
            <a:endParaRPr lang="en-US"/>
          </a:p>
        </p:txBody>
      </p:sp>
      <p:sp>
        <p:nvSpPr>
          <p:cNvPr id="15365" name="AutoShape 5"/>
          <p:cNvSpPr>
            <a:spLocks noChangeArrowheads="1"/>
          </p:cNvSpPr>
          <p:nvPr/>
        </p:nvSpPr>
        <p:spPr bwMode="auto">
          <a:xfrm flipV="1">
            <a:off x="3549650" y="3654425"/>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6" name="AutoShape 6"/>
          <p:cNvSpPr>
            <a:spLocks noChangeArrowheads="1"/>
          </p:cNvSpPr>
          <p:nvPr/>
        </p:nvSpPr>
        <p:spPr bwMode="auto">
          <a:xfrm>
            <a:off x="4829175" y="3473450"/>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7" name="AutoShape 7"/>
          <p:cNvSpPr>
            <a:spLocks noChangeArrowheads="1"/>
          </p:cNvSpPr>
          <p:nvPr/>
        </p:nvSpPr>
        <p:spPr bwMode="auto">
          <a:xfrm rot="-5400000">
            <a:off x="4097338" y="2897188"/>
            <a:ext cx="381000" cy="304800"/>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8" name="AutoShape 8"/>
          <p:cNvSpPr>
            <a:spLocks noChangeArrowheads="1"/>
          </p:cNvSpPr>
          <p:nvPr/>
        </p:nvSpPr>
        <p:spPr bwMode="auto">
          <a:xfrm rot="5400000" flipH="1">
            <a:off x="4206876" y="4165600"/>
            <a:ext cx="381000" cy="339725"/>
          </a:xfrm>
          <a:prstGeom prst="triangle">
            <a:avLst>
              <a:gd name="adj" fmla="val 50000"/>
            </a:avLst>
          </a:prstGeom>
          <a:solidFill>
            <a:srgbClr val="000000"/>
          </a:solidFill>
          <a:ln w="9525">
            <a:noFill/>
            <a:miter lim="800000"/>
            <a:headEnd/>
            <a:tailEnd/>
          </a:ln>
        </p:spPr>
        <p:txBody>
          <a:bodyPr wrap="none" anchor="ctr">
            <a:prstTxWarp prst="textNoShape">
              <a:avLst/>
            </a:prstTxWarp>
          </a:bodyPr>
          <a:lstStyle/>
          <a:p>
            <a:endParaRPr lang="en-US"/>
          </a:p>
        </p:txBody>
      </p:sp>
      <p:sp>
        <p:nvSpPr>
          <p:cNvPr id="15369" name="Rectangle 9"/>
          <p:cNvSpPr>
            <a:spLocks noGrp="1" noChangeArrowheads="1"/>
          </p:cNvSpPr>
          <p:nvPr>
            <p:ph type="title"/>
          </p:nvPr>
        </p:nvSpPr>
        <p:spPr>
          <a:xfrm>
            <a:off x="762000" y="0"/>
            <a:ext cx="7772400" cy="838200"/>
          </a:xfrm>
          <a:noFill/>
          <a:ln/>
          <a:effectLst>
            <a:outerShdw blurRad="63500" dist="38099" dir="2700000" algn="ctr" rotWithShape="0">
              <a:srgbClr val="000000">
                <a:alpha val="74998"/>
              </a:srgbClr>
            </a:outerShdw>
          </a:effectLst>
        </p:spPr>
        <p:txBody>
          <a:bodyPr/>
          <a:lstStyle/>
          <a:p>
            <a:r>
              <a:rPr lang="en-US" sz="3200">
                <a:latin typeface="Palatino" charset="0"/>
              </a:rPr>
              <a:t>Why “Tornado Alley”?</a:t>
            </a:r>
            <a:endParaRPr lang="en-US"/>
          </a:p>
        </p:txBody>
      </p:sp>
      <p:sp>
        <p:nvSpPr>
          <p:cNvPr id="15370" name="Freeform 10"/>
          <p:cNvSpPr>
            <a:spLocks/>
          </p:cNvSpPr>
          <p:nvPr/>
        </p:nvSpPr>
        <p:spPr bwMode="auto">
          <a:xfrm>
            <a:off x="2274888" y="239553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1" name="Freeform 11"/>
          <p:cNvSpPr>
            <a:spLocks/>
          </p:cNvSpPr>
          <p:nvPr/>
        </p:nvSpPr>
        <p:spPr bwMode="auto">
          <a:xfrm>
            <a:off x="2286000" y="2971800"/>
            <a:ext cx="554038"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2" name="Freeform 12"/>
          <p:cNvSpPr>
            <a:spLocks/>
          </p:cNvSpPr>
          <p:nvPr/>
        </p:nvSpPr>
        <p:spPr bwMode="auto">
          <a:xfrm>
            <a:off x="2579688" y="37099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3" name="Freeform 13"/>
          <p:cNvSpPr>
            <a:spLocks/>
          </p:cNvSpPr>
          <p:nvPr/>
        </p:nvSpPr>
        <p:spPr bwMode="auto">
          <a:xfrm>
            <a:off x="3027363" y="2590800"/>
            <a:ext cx="554037" cy="228600"/>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4" name="Freeform 14"/>
          <p:cNvSpPr>
            <a:spLocks/>
          </p:cNvSpPr>
          <p:nvPr/>
        </p:nvSpPr>
        <p:spPr bwMode="auto">
          <a:xfrm>
            <a:off x="3103563" y="4548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5" name="Freeform 15"/>
          <p:cNvSpPr>
            <a:spLocks/>
          </p:cNvSpPr>
          <p:nvPr/>
        </p:nvSpPr>
        <p:spPr bwMode="auto">
          <a:xfrm>
            <a:off x="3036888" y="3405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6" name="Freeform 16"/>
          <p:cNvSpPr>
            <a:spLocks/>
          </p:cNvSpPr>
          <p:nvPr/>
        </p:nvSpPr>
        <p:spPr bwMode="auto">
          <a:xfrm>
            <a:off x="3189288" y="3919538"/>
            <a:ext cx="554037" cy="27146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7" name="Freeform 17"/>
          <p:cNvSpPr>
            <a:spLocks/>
          </p:cNvSpPr>
          <p:nvPr/>
        </p:nvSpPr>
        <p:spPr bwMode="auto">
          <a:xfrm>
            <a:off x="2493963" y="1881188"/>
            <a:ext cx="554037" cy="176212"/>
          </a:xfrm>
          <a:custGeom>
            <a:avLst/>
            <a:gdLst/>
            <a:ahLst/>
            <a:cxnLst>
              <a:cxn ang="0">
                <a:pos x="0" y="96"/>
              </a:cxn>
              <a:cxn ang="0">
                <a:pos x="118" y="57"/>
              </a:cxn>
              <a:cxn ang="0">
                <a:pos x="182" y="17"/>
              </a:cxn>
              <a:cxn ang="0">
                <a:pos x="196" y="3"/>
              </a:cxn>
              <a:cxn ang="0">
                <a:pos x="236" y="57"/>
              </a:cxn>
              <a:cxn ang="0">
                <a:pos x="290" y="96"/>
              </a:cxn>
              <a:cxn ang="0">
                <a:pos x="349" y="111"/>
              </a:cxn>
            </a:cxnLst>
            <a:rect l="0" t="0" r="r" b="b"/>
            <a:pathLst>
              <a:path w="349" h="111">
                <a:moveTo>
                  <a:pt x="0" y="96"/>
                </a:moveTo>
                <a:cubicBezTo>
                  <a:pt x="51" y="83"/>
                  <a:pt x="76" y="82"/>
                  <a:pt x="118" y="57"/>
                </a:cubicBezTo>
                <a:cubicBezTo>
                  <a:pt x="190" y="12"/>
                  <a:pt x="142" y="30"/>
                  <a:pt x="182" y="17"/>
                </a:cubicBezTo>
                <a:cubicBezTo>
                  <a:pt x="186" y="12"/>
                  <a:pt x="189" y="0"/>
                  <a:pt x="196" y="3"/>
                </a:cubicBezTo>
                <a:cubicBezTo>
                  <a:pt x="238" y="17"/>
                  <a:pt x="217" y="32"/>
                  <a:pt x="236" y="57"/>
                </a:cubicBezTo>
                <a:cubicBezTo>
                  <a:pt x="247" y="71"/>
                  <a:pt x="272" y="90"/>
                  <a:pt x="290" y="96"/>
                </a:cubicBezTo>
                <a:cubicBezTo>
                  <a:pt x="309" y="109"/>
                  <a:pt x="325" y="111"/>
                  <a:pt x="349" y="111"/>
                </a:cubicBezTo>
              </a:path>
            </a:pathLst>
          </a:custGeom>
          <a:noFill/>
          <a:ln w="38100" cmpd="sng">
            <a:solidFill>
              <a:srgbClr val="3C2C10"/>
            </a:solidFill>
            <a:round/>
            <a:headEnd/>
            <a:tailEnd/>
          </a:ln>
        </p:spPr>
        <p:txBody>
          <a:bodyPr wrap="none" anchor="ctr">
            <a:prstTxWarp prst="textNoShape">
              <a:avLst/>
            </a:prstTxWarp>
          </a:bodyPr>
          <a:lstStyle/>
          <a:p>
            <a:endParaRPr lang="en-US"/>
          </a:p>
        </p:txBody>
      </p:sp>
      <p:sp>
        <p:nvSpPr>
          <p:cNvPr id="15379" name="Freeform 19"/>
          <p:cNvSpPr>
            <a:spLocks/>
          </p:cNvSpPr>
          <p:nvPr/>
        </p:nvSpPr>
        <p:spPr bwMode="auto">
          <a:xfrm rot="20537933" flipH="1">
            <a:off x="4953000" y="4419600"/>
            <a:ext cx="76200" cy="1752600"/>
          </a:xfrm>
          <a:custGeom>
            <a:avLst/>
            <a:gdLst/>
            <a:ahLst/>
            <a:cxnLst>
              <a:cxn ang="0">
                <a:pos x="0" y="1344"/>
              </a:cxn>
              <a:cxn ang="0">
                <a:pos x="96" y="1152"/>
              </a:cxn>
              <a:cxn ang="0">
                <a:pos x="192" y="672"/>
              </a:cxn>
              <a:cxn ang="0">
                <a:pos x="192" y="432"/>
              </a:cxn>
              <a:cxn ang="0">
                <a:pos x="144" y="192"/>
              </a:cxn>
              <a:cxn ang="0">
                <a:pos x="96" y="0"/>
              </a:cxn>
            </a:cxnLst>
            <a:rect l="0" t="0" r="r" b="b"/>
            <a:pathLst>
              <a:path w="208" h="1344">
                <a:moveTo>
                  <a:pt x="0" y="1344"/>
                </a:moveTo>
                <a:cubicBezTo>
                  <a:pt x="32" y="1304"/>
                  <a:pt x="64" y="1264"/>
                  <a:pt x="96" y="1152"/>
                </a:cubicBezTo>
                <a:cubicBezTo>
                  <a:pt x="128" y="1040"/>
                  <a:pt x="176" y="792"/>
                  <a:pt x="192" y="672"/>
                </a:cubicBezTo>
                <a:cubicBezTo>
                  <a:pt x="208" y="552"/>
                  <a:pt x="200" y="512"/>
                  <a:pt x="192" y="432"/>
                </a:cubicBezTo>
                <a:cubicBezTo>
                  <a:pt x="184" y="352"/>
                  <a:pt x="160" y="264"/>
                  <a:pt x="144" y="192"/>
                </a:cubicBezTo>
                <a:cubicBezTo>
                  <a:pt x="128" y="120"/>
                  <a:pt x="112" y="60"/>
                  <a:pt x="96"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5380" name="Freeform 20"/>
          <p:cNvSpPr>
            <a:spLocks/>
          </p:cNvSpPr>
          <p:nvPr/>
        </p:nvSpPr>
        <p:spPr bwMode="auto">
          <a:xfrm>
            <a:off x="5016500" y="3962400"/>
            <a:ext cx="850900" cy="1981200"/>
          </a:xfrm>
          <a:custGeom>
            <a:avLst/>
            <a:gdLst/>
            <a:ahLst/>
            <a:cxnLst>
              <a:cxn ang="0">
                <a:pos x="536" y="1248"/>
              </a:cxn>
              <a:cxn ang="0">
                <a:pos x="440" y="1104"/>
              </a:cxn>
              <a:cxn ang="0">
                <a:pos x="344" y="864"/>
              </a:cxn>
              <a:cxn ang="0">
                <a:pos x="56" y="240"/>
              </a:cxn>
              <a:cxn ang="0">
                <a:pos x="8" y="0"/>
              </a:cxn>
            </a:cxnLst>
            <a:rect l="0" t="0" r="r" b="b"/>
            <a:pathLst>
              <a:path w="536" h="1248">
                <a:moveTo>
                  <a:pt x="536" y="1248"/>
                </a:moveTo>
                <a:cubicBezTo>
                  <a:pt x="504" y="1208"/>
                  <a:pt x="472" y="1168"/>
                  <a:pt x="440" y="1104"/>
                </a:cubicBezTo>
                <a:cubicBezTo>
                  <a:pt x="408" y="1040"/>
                  <a:pt x="408" y="1008"/>
                  <a:pt x="344" y="864"/>
                </a:cubicBezTo>
                <a:cubicBezTo>
                  <a:pt x="280" y="720"/>
                  <a:pt x="112" y="384"/>
                  <a:pt x="56" y="240"/>
                </a:cubicBezTo>
                <a:cubicBezTo>
                  <a:pt x="0" y="96"/>
                  <a:pt x="4" y="48"/>
                  <a:pt x="8" y="0"/>
                </a:cubicBezTo>
              </a:path>
            </a:pathLst>
          </a:custGeom>
          <a:noFill/>
          <a:ln w="76200" cmpd="sng">
            <a:solidFill>
              <a:srgbClr val="00AD16"/>
            </a:solidFill>
            <a:round/>
            <a:headEnd/>
            <a:tailEnd/>
          </a:ln>
        </p:spPr>
        <p:txBody>
          <a:bodyPr wrap="none" anchor="ctr">
            <a:prstTxWarp prst="textNoShape">
              <a:avLst/>
            </a:prstTxWarp>
          </a:bodyPr>
          <a:lstStyle/>
          <a:p>
            <a:endParaRPr lang="en-US"/>
          </a:p>
        </p:txBody>
      </p:sp>
      <p:sp>
        <p:nvSpPr>
          <p:cNvPr id="15381" name="AutoShape 21"/>
          <p:cNvSpPr>
            <a:spLocks noChangeArrowheads="1"/>
          </p:cNvSpPr>
          <p:nvPr/>
        </p:nvSpPr>
        <p:spPr bwMode="auto">
          <a:xfrm rot="-755492">
            <a:off x="4511675" y="4251325"/>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
        <p:nvSpPr>
          <p:cNvPr id="15382" name="AutoShape 22"/>
          <p:cNvSpPr>
            <a:spLocks noChangeArrowheads="1"/>
          </p:cNvSpPr>
          <p:nvPr/>
        </p:nvSpPr>
        <p:spPr bwMode="auto">
          <a:xfrm rot="-755492">
            <a:off x="4800600" y="3733800"/>
            <a:ext cx="381000" cy="304800"/>
          </a:xfrm>
          <a:prstGeom prst="triangle">
            <a:avLst>
              <a:gd name="adj" fmla="val 52500"/>
            </a:avLst>
          </a:prstGeom>
          <a:solidFill>
            <a:srgbClr val="00AD16"/>
          </a:solidFill>
          <a:ln w="9525">
            <a:solidFill>
              <a:srgbClr val="00AD16"/>
            </a:solidFill>
            <a:miter lim="800000"/>
            <a:headEnd/>
            <a:tailEnd/>
          </a:ln>
        </p:spPr>
        <p:txBody>
          <a:bodyPr wrap="none" anchor="ctr">
            <a:prstTxWarp prst="textNoShape">
              <a:avLst/>
            </a:prstTxWarp>
          </a:bodyPr>
          <a:lstStyle/>
          <a:p>
            <a:endParaRPr lang="en-US"/>
          </a:p>
        </p:txBody>
      </p:sp>
    </p:spTree>
  </p:cSld>
  <p:clrMapOvr>
    <a:masterClrMapping/>
  </p:clrMapOvr>
</p:sld>
</file>

<file path=ppt/theme/theme1.xml><?xml version="1.0" encoding="utf-8"?>
<a:theme xmlns:a="http://schemas.openxmlformats.org/drawingml/2006/main" name="Blank Presentation">
  <a:themeElements>
    <a:clrScheme name="">
      <a:dk1>
        <a:srgbClr val="FFFFFF"/>
      </a:dk1>
      <a:lt1>
        <a:srgbClr val="FFFFFF"/>
      </a:lt1>
      <a:dk2>
        <a:srgbClr val="FFFA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4253</TotalTime>
  <Words>1572</Words>
  <Application>Microsoft Macintosh PowerPoint</Application>
  <PresentationFormat>On-screen Show (4:3)</PresentationFormat>
  <Paragraphs>341</Paragraphs>
  <Slides>63</Slides>
  <Notes>35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63</vt:i4>
      </vt:variant>
    </vt:vector>
  </HeadingPairs>
  <TitlesOfParts>
    <vt:vector size="66" baseType="lpstr">
      <vt:lpstr>Arial</vt:lpstr>
      <vt:lpstr>Palatino</vt:lpstr>
      <vt:lpstr>Blank Presentation</vt:lpstr>
      <vt:lpstr>Tornadoes, rotating thunderstorms, and a look back at the 2024 severe weather season in New York</vt:lpstr>
      <vt:lpstr>Outline</vt:lpstr>
      <vt:lpstr>Global Tornado Occurrence</vt:lpstr>
      <vt:lpstr>PowerPoint Presentation</vt:lpstr>
      <vt:lpstr>PowerPoint Presentation</vt:lpstr>
      <vt:lpstr>PowerPoint Presentation</vt:lpstr>
      <vt:lpstr>Why “Tornado Alley”?</vt:lpstr>
      <vt:lpstr>Why “Tornado Alley”?</vt:lpstr>
      <vt:lpstr>Why “Tornado Alley”?</vt:lpstr>
      <vt:lpstr>Why “Tornado Alley”?</vt:lpstr>
      <vt:lpstr>Why “Tornado Alley”?</vt:lpstr>
      <vt:lpstr>Why “Tornado Alley”?</vt:lpstr>
      <vt:lpstr>Why “Tornado Alley”?</vt:lpstr>
      <vt:lpstr>Now we have convection (cumulonimbus).   How do we get ROTATION?</vt:lpstr>
      <vt:lpstr>Vertical wind shear Change in wind speed and direction with height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Severe weather outbreak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Tornadoes in New York in 2024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R Lazear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Severe Weather and Storm Chasing</dc:title>
  <dc:creator>R Lazear</dc:creator>
  <cp:lastModifiedBy>Lazear, Ross</cp:lastModifiedBy>
  <cp:revision>37</cp:revision>
  <dcterms:created xsi:type="dcterms:W3CDTF">2013-09-24T14:03:43Z</dcterms:created>
  <dcterms:modified xsi:type="dcterms:W3CDTF">2024-10-24T21:28:53Z</dcterms:modified>
</cp:coreProperties>
</file>