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D5572"/>
    <a:srgbClr val="3657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3E40-E971-CD40-AE51-B7BE76C2DF32}" type="datetimeFigureOut">
              <a:rPr lang="en-US" smtClean="0"/>
              <a:pPr/>
              <a:t>1/16/13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232-A9B8-EE4A-B416-84879A6D7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3E40-E971-CD40-AE51-B7BE76C2DF32}" type="datetimeFigureOut">
              <a:rPr lang="en-US" smtClean="0"/>
              <a:pPr/>
              <a:t>1/16/13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232-A9B8-EE4A-B416-84879A6D7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3E40-E971-CD40-AE51-B7BE76C2DF32}" type="datetimeFigureOut">
              <a:rPr lang="en-US" smtClean="0"/>
              <a:pPr/>
              <a:t>1/16/13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232-A9B8-EE4A-B416-84879A6D7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3E40-E971-CD40-AE51-B7BE76C2DF32}" type="datetimeFigureOut">
              <a:rPr lang="en-US" smtClean="0"/>
              <a:pPr/>
              <a:t>1/16/13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232-A9B8-EE4A-B416-84879A6D7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3E40-E971-CD40-AE51-B7BE76C2DF32}" type="datetimeFigureOut">
              <a:rPr lang="en-US" smtClean="0"/>
              <a:pPr/>
              <a:t>1/16/13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232-A9B8-EE4A-B416-84879A6D7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3E40-E971-CD40-AE51-B7BE76C2DF32}" type="datetimeFigureOut">
              <a:rPr lang="en-US" smtClean="0"/>
              <a:pPr/>
              <a:t>1/16/13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232-A9B8-EE4A-B416-84879A6D7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3E40-E971-CD40-AE51-B7BE76C2DF32}" type="datetimeFigureOut">
              <a:rPr lang="en-US" smtClean="0"/>
              <a:pPr/>
              <a:t>1/16/13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232-A9B8-EE4A-B416-84879A6D7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3E40-E971-CD40-AE51-B7BE76C2DF32}" type="datetimeFigureOut">
              <a:rPr lang="en-US" smtClean="0"/>
              <a:pPr/>
              <a:t>1/16/13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232-A9B8-EE4A-B416-84879A6D7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3E40-E971-CD40-AE51-B7BE76C2DF32}" type="datetimeFigureOut">
              <a:rPr lang="en-US" smtClean="0"/>
              <a:pPr/>
              <a:t>1/16/13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232-A9B8-EE4A-B416-84879A6D7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3E40-E971-CD40-AE51-B7BE76C2DF32}" type="datetimeFigureOut">
              <a:rPr lang="en-US" smtClean="0"/>
              <a:pPr/>
              <a:t>1/16/13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232-A9B8-EE4A-B416-84879A6D7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3E40-E971-CD40-AE51-B7BE76C2DF32}" type="datetimeFigureOut">
              <a:rPr lang="en-US" smtClean="0"/>
              <a:pPr/>
              <a:t>1/16/13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232-A9B8-EE4A-B416-84879A6D7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0">
              <a:srgbClr val="3657FF"/>
            </a:gs>
            <a:gs pos="100000">
              <a:srgbClr val="0D557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F3E40-E971-CD40-AE51-B7BE76C2DF32}" type="datetimeFigureOut">
              <a:rPr lang="en-US" smtClean="0"/>
              <a:pPr/>
              <a:t>1/16/13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FE232-A9B8-EE4A-B416-84879A6D7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300mb_1412.pdf" TargetMode="External"/><Relationship Id="rId4" Type="http://schemas.openxmlformats.org/officeDocument/2006/relationships/hyperlink" Target="http://www.atmos.albany.edu/products/namsndg/sndgalb.html" TargetMode="External"/><Relationship Id="rId5" Type="http://schemas.openxmlformats.org/officeDocument/2006/relationships/hyperlink" Target="http://www.atmos.albany.edu/facstaff/ralazear/wrf/" TargetMode="External"/><Relationship Id="rId6" Type="http://schemas.openxmlformats.org/officeDocument/2006/relationships/hyperlink" Target="http://www.atmos.albany.edu/facstaff/ralazear/trop/gfs_trop_noam_flash.html" TargetMode="External"/><Relationship Id="rId7" Type="http://schemas.openxmlformats.org/officeDocument/2006/relationships/hyperlink" Target="http://www.atmos.albany.edu/student/kgriffin/maps" TargetMode="External"/><Relationship Id="rId8" Type="http://schemas.openxmlformats.org/officeDocument/2006/relationships/hyperlink" Target="http://www.atmos.albany.edu/student/jkenyon/charts/26-Dec-10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tmos.albany.edu/facstaff/ralazear/mapwall/thetagd_1.gi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tarchive.geol.iastate.edu/" TargetMode="External"/><Relationship Id="rId3" Type="http://schemas.openxmlformats.org/officeDocument/2006/relationships/hyperlink" Target="http://nomads.ncdc.noaa.gov/modeldata/cmd_pgbh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nidata.ucar.edu/software/gempak/help_and_documentation/manua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272" y="2873917"/>
            <a:ext cx="83803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GEMPAK:  General Meteorological Package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272" y="389369"/>
            <a:ext cx="83803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GEMPAK:  General Meteorological Package</a:t>
            </a:r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52272" y="1251143"/>
            <a:ext cx="8380358" cy="550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Used in conjunction with AWIPS operationally (NWS, SPC, HPC, etc.)</a:t>
            </a:r>
          </a:p>
          <a:p>
            <a:endParaRPr lang="en-US" sz="2000" dirty="0" smtClean="0">
              <a:solidFill>
                <a:schemeClr val="bg2">
                  <a:lumMod val="40000"/>
                  <a:lumOff val="60000"/>
                </a:schemeClr>
              </a:solidFill>
              <a:latin typeface="Palatino"/>
              <a:cs typeface="Palatino"/>
            </a:endParaRP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Uses gridded or observed data to create</a:t>
            </a: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	-Isobaric/isentropic/</a:t>
            </a:r>
            <a:r>
              <a:rPr lang="en-US" sz="2000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isertelic</a:t>
            </a:r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 plots of model and/or reanalysis data</a:t>
            </a: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	-Surface observations from METAR data</a:t>
            </a: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	-Upper air observations from RAOB data</a:t>
            </a: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	-Soundings from RAOB data or model data</a:t>
            </a: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	-Time-height sections</a:t>
            </a: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	-Radar</a:t>
            </a: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	-Satellite</a:t>
            </a: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	-</a:t>
            </a:r>
            <a:r>
              <a:rPr lang="en-US" sz="2000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Meteograms</a:t>
            </a:r>
            <a:endParaRPr lang="en-US" sz="2000" dirty="0" smtClean="0">
              <a:solidFill>
                <a:schemeClr val="bg2">
                  <a:lumMod val="40000"/>
                  <a:lumOff val="60000"/>
                </a:schemeClr>
              </a:solidFill>
              <a:latin typeface="Palatino"/>
              <a:cs typeface="Palatino"/>
            </a:endParaRP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	-and more…</a:t>
            </a:r>
          </a:p>
          <a:p>
            <a:endParaRPr lang="en-US" sz="2000" dirty="0" smtClean="0">
              <a:solidFill>
                <a:schemeClr val="bg2">
                  <a:lumMod val="40000"/>
                  <a:lumOff val="60000"/>
                </a:schemeClr>
              </a:solidFill>
              <a:latin typeface="Palatino"/>
              <a:cs typeface="Palatino"/>
            </a:endParaRP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Can also create your own variables or vertical levels within a grid file</a:t>
            </a:r>
          </a:p>
          <a:p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endParaRPr lang="en-US" dirty="0" smtClean="0">
              <a:solidFill>
                <a:schemeClr val="bg2"/>
              </a:solidFill>
              <a:latin typeface="Palatino"/>
              <a:cs typeface="Palatino"/>
            </a:endParaRPr>
          </a:p>
          <a:p>
            <a:endParaRPr lang="en-US" dirty="0" smtClean="0">
              <a:solidFill>
                <a:schemeClr val="bg2"/>
              </a:solidFill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272" y="389369"/>
            <a:ext cx="83803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GEMPAK:  General Meteorological Package</a:t>
            </a:r>
          </a:p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52272" y="1251143"/>
            <a:ext cx="8380358" cy="3724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Web examples…</a:t>
            </a:r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Palatino"/>
                <a:cs typeface="Palatino"/>
                <a:hlinkClick r:id="rId2"/>
              </a:rPr>
              <a:t>Surface observations</a:t>
            </a:r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Palatino"/>
                <a:cs typeface="Palatino"/>
                <a:hlinkClick r:id="rId3" action="ppaction://hlinkfile"/>
              </a:rPr>
              <a:t>Upper air observations</a:t>
            </a:r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Palatino"/>
                <a:cs typeface="Palatino"/>
                <a:hlinkClick r:id="rId4"/>
              </a:rPr>
              <a:t>Soundings</a:t>
            </a:r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Palatino"/>
                <a:cs typeface="Palatino"/>
                <a:hlinkClick r:id="rId5"/>
              </a:rPr>
              <a:t>UAlbany WRF graphics (R. Lazear)</a:t>
            </a:r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Palatino"/>
                <a:cs typeface="Palatino"/>
                <a:hlinkClick r:id="rId6"/>
              </a:rPr>
              <a:t>Dynamic Tropopause / 2 panel maps (R. Lazear)</a:t>
            </a:r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Palatino"/>
                <a:cs typeface="Palatino"/>
                <a:hlinkClick r:id="rId7"/>
              </a:rPr>
              <a:t>Kyle Griffin’s GFS/Analyses</a:t>
            </a:r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Palatino"/>
                <a:cs typeface="Palatino"/>
                <a:hlinkClick r:id="rId8"/>
              </a:rPr>
              <a:t>Other variables used in synoptic and mesoscale analysis (J. Kenyon) </a:t>
            </a:r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endParaRPr lang="en-US" dirty="0" smtClean="0">
              <a:solidFill>
                <a:schemeClr val="bg2"/>
              </a:solidFill>
              <a:latin typeface="Palatino"/>
              <a:cs typeface="Palatino"/>
            </a:endParaRPr>
          </a:p>
          <a:p>
            <a:endParaRPr lang="en-US" dirty="0" smtClean="0">
              <a:solidFill>
                <a:schemeClr val="bg2"/>
              </a:solidFill>
              <a:latin typeface="Palatino"/>
              <a:cs typeface="Palatin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272" y="389369"/>
            <a:ext cx="83803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GEMPAK:  General Meteorological Package</a:t>
            </a:r>
          </a:p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52272" y="1251143"/>
            <a:ext cx="850087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Where is the data?</a:t>
            </a:r>
          </a:p>
          <a:p>
            <a:endParaRPr lang="en-US" sz="2000" dirty="0" smtClean="0">
              <a:solidFill>
                <a:schemeClr val="bg2">
                  <a:lumMod val="40000"/>
                  <a:lumOff val="60000"/>
                </a:schemeClr>
              </a:solidFill>
              <a:latin typeface="Palatino"/>
              <a:cs typeface="Palatino"/>
            </a:endParaRP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/data1/gempak   :   surface and upper air data</a:t>
            </a: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/data1/gempak/hds (or $HDS/)   :   model data</a:t>
            </a: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/data1/archive/gempak   :   archive back one year</a:t>
            </a: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/data7/nmc2   :   GEFS and various GFS/NAM grids</a:t>
            </a: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/</a:t>
            </a:r>
            <a:r>
              <a:rPr lang="en-US" sz="2000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ncep/ncep_ncar</a:t>
            </a:r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   :   Reanalysis data 1948-current</a:t>
            </a: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/gfs1/1deganl   :   1-degree GFS analyses, 2004-current</a:t>
            </a:r>
          </a:p>
          <a:p>
            <a:endParaRPr lang="en-US" sz="2000" dirty="0" smtClean="0">
              <a:solidFill>
                <a:schemeClr val="bg2">
                  <a:lumMod val="40000"/>
                  <a:lumOff val="60000"/>
                </a:schemeClr>
              </a:solidFill>
              <a:latin typeface="Palatino"/>
              <a:cs typeface="Palatino"/>
            </a:endParaRP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Web:</a:t>
            </a:r>
          </a:p>
          <a:p>
            <a:endParaRPr lang="en-US" sz="2000" dirty="0" smtClean="0">
              <a:solidFill>
                <a:schemeClr val="bg2">
                  <a:lumMod val="40000"/>
                  <a:lumOff val="60000"/>
                </a:schemeClr>
              </a:solidFill>
              <a:latin typeface="Palatino"/>
              <a:cs typeface="Palatino"/>
            </a:endParaRP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  <a:hlinkClick r:id="rId2"/>
              </a:rPr>
              <a:t>Iowa State GEMPAK archive</a:t>
            </a:r>
            <a:endParaRPr lang="en-US" sz="2000" dirty="0" smtClean="0">
              <a:solidFill>
                <a:schemeClr val="bg2">
                  <a:lumMod val="40000"/>
                  <a:lumOff val="60000"/>
                </a:schemeClr>
              </a:solidFill>
              <a:latin typeface="Palatino"/>
              <a:cs typeface="Palatino"/>
            </a:endParaRPr>
          </a:p>
          <a:p>
            <a:endParaRPr lang="en-US" sz="2000" dirty="0" smtClean="0">
              <a:solidFill>
                <a:schemeClr val="bg2">
                  <a:lumMod val="40000"/>
                  <a:lumOff val="60000"/>
                </a:schemeClr>
              </a:solidFill>
              <a:latin typeface="Palatino"/>
              <a:cs typeface="Palatino"/>
            </a:endParaRP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  <a:hlinkClick r:id="rId3"/>
              </a:rPr>
              <a:t>NOMADS server (NCDC)</a:t>
            </a:r>
            <a:endParaRPr lang="en-US" sz="2000" dirty="0" smtClean="0">
              <a:solidFill>
                <a:schemeClr val="bg2">
                  <a:lumMod val="40000"/>
                  <a:lumOff val="60000"/>
                </a:schemeClr>
              </a:solidFill>
              <a:latin typeface="Palatino"/>
              <a:cs typeface="Palatino"/>
            </a:endParaRP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	-Must use </a:t>
            </a:r>
            <a:r>
              <a:rPr lang="en-US" sz="2000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dcgrib</a:t>
            </a:r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 to convert data from grib2 to </a:t>
            </a:r>
            <a:r>
              <a:rPr lang="en-US" sz="2000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gempak</a:t>
            </a:r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 format (.gem)</a:t>
            </a: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	-Sample script:  /share/</a:t>
            </a:r>
            <a:r>
              <a:rPr lang="en-US" sz="2000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ralazear/wget_cfsr.sc</a:t>
            </a:r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 (H. </a:t>
            </a:r>
            <a:r>
              <a:rPr lang="en-US" sz="2000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Attard</a:t>
            </a:r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)</a:t>
            </a:r>
          </a:p>
          <a:p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endParaRPr lang="en-US" dirty="0" smtClean="0">
              <a:solidFill>
                <a:schemeClr val="bg2"/>
              </a:solidFill>
              <a:latin typeface="Palatino"/>
              <a:cs typeface="Palatino"/>
            </a:endParaRPr>
          </a:p>
          <a:p>
            <a:endParaRPr lang="en-US" dirty="0" smtClean="0">
              <a:solidFill>
                <a:schemeClr val="bg2"/>
              </a:solidFill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272" y="389369"/>
            <a:ext cx="83803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GEMPAK:  General Meteorological Package</a:t>
            </a:r>
          </a:p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52272" y="1251143"/>
            <a:ext cx="850087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Now to take a look at the GEMPAK interface . . .</a:t>
            </a:r>
          </a:p>
          <a:p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endParaRPr lang="en-US" dirty="0" smtClean="0">
              <a:solidFill>
                <a:schemeClr val="bg2"/>
              </a:solidFill>
              <a:latin typeface="Palatino"/>
              <a:cs typeface="Palatino"/>
            </a:endParaRPr>
          </a:p>
          <a:p>
            <a:endParaRPr lang="en-US" dirty="0" smtClean="0">
              <a:solidFill>
                <a:schemeClr val="bg2"/>
              </a:solidFill>
              <a:latin typeface="Palatino"/>
              <a:cs typeface="Palatin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272" y="389369"/>
            <a:ext cx="83803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GEMPAK:  General Meteorological Package</a:t>
            </a:r>
          </a:p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52272" y="1251143"/>
            <a:ext cx="8500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GEMPAK help is available!</a:t>
            </a:r>
          </a:p>
          <a:p>
            <a:endParaRPr lang="en-US" sz="2000" dirty="0" smtClean="0">
              <a:solidFill>
                <a:schemeClr val="bg2">
                  <a:lumMod val="40000"/>
                  <a:lumOff val="60000"/>
                </a:schemeClr>
              </a:solidFill>
              <a:latin typeface="Palatino"/>
              <a:cs typeface="Palatino"/>
            </a:endParaRPr>
          </a:p>
          <a:p>
            <a:r>
              <a:rPr lang="en-US" sz="2000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phelp</a:t>
            </a:r>
            <a:endParaRPr lang="en-US" sz="2000" dirty="0" smtClean="0">
              <a:solidFill>
                <a:schemeClr val="bg2">
                  <a:lumMod val="40000"/>
                  <a:lumOff val="60000"/>
                </a:schemeClr>
              </a:solidFill>
              <a:latin typeface="Palatino"/>
              <a:cs typeface="Palatino"/>
            </a:endParaRP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</a:rPr>
              <a:t>	-Works on any variable and GEMPAK program</a:t>
            </a:r>
          </a:p>
          <a:p>
            <a:endParaRPr lang="en-US" sz="2000" dirty="0" smtClean="0">
              <a:solidFill>
                <a:schemeClr val="bg2">
                  <a:lumMod val="40000"/>
                  <a:lumOff val="60000"/>
                </a:schemeClr>
              </a:solidFill>
              <a:latin typeface="Palatino"/>
              <a:cs typeface="Palatino"/>
            </a:endParaRPr>
          </a:p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Palatino"/>
                <a:cs typeface="Palatino"/>
                <a:hlinkClick r:id="rId2"/>
              </a:rPr>
              <a:t>GEMPAK user manual</a:t>
            </a:r>
            <a:endParaRPr lang="en-US" sz="2000" dirty="0" smtClean="0">
              <a:solidFill>
                <a:schemeClr val="bg2">
                  <a:lumMod val="40000"/>
                  <a:lumOff val="60000"/>
                </a:schemeClr>
              </a:solidFill>
              <a:latin typeface="Palatino"/>
              <a:cs typeface="Palatino"/>
            </a:endParaRPr>
          </a:p>
          <a:p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endParaRPr lang="en-US" dirty="0" smtClean="0">
              <a:solidFill>
                <a:schemeClr val="bg2"/>
              </a:solidFill>
              <a:latin typeface="Palatino"/>
              <a:cs typeface="Palatino"/>
            </a:endParaRPr>
          </a:p>
          <a:p>
            <a:endParaRPr lang="en-US" dirty="0" smtClean="0">
              <a:solidFill>
                <a:schemeClr val="bg2"/>
              </a:solidFill>
              <a:latin typeface="Palatino"/>
              <a:cs typeface="Palatin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B00"/>
      </a:lt1>
      <a:dk2>
        <a:srgbClr val="1F497D"/>
      </a:dk2>
      <a:lt2>
        <a:srgbClr val="84FFF9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322</Words>
  <Application>Microsoft Macintosh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University @ Albany, SUNY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Ross A. Lazear</dc:creator>
  <cp:lastModifiedBy>Ross A. Lazear</cp:lastModifiedBy>
  <cp:revision>4</cp:revision>
  <dcterms:created xsi:type="dcterms:W3CDTF">2013-01-16T23:46:59Z</dcterms:created>
  <dcterms:modified xsi:type="dcterms:W3CDTF">2013-01-16T23:47:46Z</dcterms:modified>
</cp:coreProperties>
</file>