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4F0"/>
    <a:srgbClr val="00FF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6" d="100"/>
          <a:sy n="156" d="100"/>
        </p:scale>
        <p:origin x="-128" y="-7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7D59-72B5-3F42-B8A4-4DC275958CD0}" type="datetimeFigureOut">
              <a:rPr lang="en-US" smtClean="0"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5CF9-22BC-F644-AD6A-9945FA8B4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8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7D59-72B5-3F42-B8A4-4DC275958CD0}" type="datetimeFigureOut">
              <a:rPr lang="en-US" smtClean="0"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5CF9-22BC-F644-AD6A-9945FA8B4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85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7D59-72B5-3F42-B8A4-4DC275958CD0}" type="datetimeFigureOut">
              <a:rPr lang="en-US" smtClean="0"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5CF9-22BC-F644-AD6A-9945FA8B4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584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7D59-72B5-3F42-B8A4-4DC275958CD0}" type="datetimeFigureOut">
              <a:rPr lang="en-US" smtClean="0"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5CF9-22BC-F644-AD6A-9945FA8B4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40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7D59-72B5-3F42-B8A4-4DC275958CD0}" type="datetimeFigureOut">
              <a:rPr lang="en-US" smtClean="0"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5CF9-22BC-F644-AD6A-9945FA8B4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93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7D59-72B5-3F42-B8A4-4DC275958CD0}" type="datetimeFigureOut">
              <a:rPr lang="en-US" smtClean="0"/>
              <a:t>9/5/16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5CF9-22BC-F644-AD6A-9945FA8B4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355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7D59-72B5-3F42-B8A4-4DC275958CD0}" type="datetimeFigureOut">
              <a:rPr lang="en-US" smtClean="0"/>
              <a:t>9/5/16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5CF9-22BC-F644-AD6A-9945FA8B4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82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7D59-72B5-3F42-B8A4-4DC275958CD0}" type="datetimeFigureOut">
              <a:rPr lang="en-US" smtClean="0"/>
              <a:t>9/5/16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5CF9-22BC-F644-AD6A-9945FA8B4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90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7D59-72B5-3F42-B8A4-4DC275958CD0}" type="datetimeFigureOut">
              <a:rPr lang="en-US" smtClean="0"/>
              <a:t>9/5/16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5CF9-22BC-F644-AD6A-9945FA8B4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5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7D59-72B5-3F42-B8A4-4DC275958CD0}" type="datetimeFigureOut">
              <a:rPr lang="en-US" smtClean="0"/>
              <a:t>9/5/16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5CF9-22BC-F644-AD6A-9945FA8B4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90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7D59-72B5-3F42-B8A4-4DC275958CD0}" type="datetimeFigureOut">
              <a:rPr lang="en-US" smtClean="0"/>
              <a:t>9/5/16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5CF9-22BC-F644-AD6A-9945FA8B4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04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7D59-72B5-3F42-B8A4-4DC275958CD0}" type="datetimeFigureOut">
              <a:rPr lang="en-US" smtClean="0"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45CF9-22BC-F644-AD6A-9945FA8B4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44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5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2110" y="154684"/>
            <a:ext cx="891402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FF00"/>
                </a:solidFill>
                <a:latin typeface="Palatino"/>
                <a:cs typeface="Palatino"/>
              </a:rPr>
              <a:t>UAlbany</a:t>
            </a:r>
            <a:r>
              <a:rPr lang="en-US" b="1" dirty="0" smtClean="0">
                <a:solidFill>
                  <a:srgbClr val="FFFF00"/>
                </a:solidFill>
                <a:latin typeface="Palatino"/>
                <a:cs typeface="Palatino"/>
              </a:rPr>
              <a:t> Major Academic Pathways: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  <a:latin typeface="Palatino"/>
                <a:cs typeface="Palatino"/>
              </a:rPr>
              <a:t>Atmospheric Science B.S.</a:t>
            </a:r>
          </a:p>
          <a:p>
            <a:endParaRPr lang="en-US" b="1" dirty="0">
              <a:solidFill>
                <a:srgbClr val="FFFF00"/>
              </a:solidFill>
              <a:latin typeface="Palatino"/>
              <a:cs typeface="Palatino"/>
            </a:endParaRPr>
          </a:p>
          <a:p>
            <a:endParaRPr lang="en-US" b="1" dirty="0" smtClean="0">
              <a:solidFill>
                <a:srgbClr val="FFFF00"/>
              </a:solidFill>
              <a:latin typeface="Palatino"/>
              <a:cs typeface="Palatino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165086" y="1031847"/>
            <a:ext cx="43168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FFFF00"/>
                </a:solidFill>
                <a:latin typeface="Palatino"/>
                <a:cs typeface="Palatino"/>
              </a:rPr>
              <a:t>First year fall</a:t>
            </a:r>
          </a:p>
          <a:p>
            <a:endParaRPr lang="en-US" b="1" dirty="0">
              <a:solidFill>
                <a:srgbClr val="FFFF00"/>
              </a:solidFill>
              <a:latin typeface="Palatino"/>
              <a:cs typeface="Palatino"/>
            </a:endParaRPr>
          </a:p>
          <a:p>
            <a:endParaRPr lang="en-US" b="1" dirty="0" smtClean="0">
              <a:solidFill>
                <a:srgbClr val="FFFF00"/>
              </a:solidFill>
              <a:latin typeface="Palatino"/>
              <a:cs typeface="Palatino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05382" y="1031847"/>
            <a:ext cx="43168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FFFF00"/>
                </a:solidFill>
                <a:latin typeface="Palatino"/>
                <a:cs typeface="Palatino"/>
              </a:rPr>
              <a:t>First year spring</a:t>
            </a:r>
          </a:p>
          <a:p>
            <a:endParaRPr lang="en-US" b="1" dirty="0">
              <a:solidFill>
                <a:srgbClr val="FFFF00"/>
              </a:solidFill>
              <a:latin typeface="Palatino"/>
              <a:cs typeface="Palatino"/>
            </a:endParaRPr>
          </a:p>
          <a:p>
            <a:endParaRPr lang="en-US" b="1" dirty="0" smtClean="0">
              <a:solidFill>
                <a:srgbClr val="FFFF00"/>
              </a:solidFill>
              <a:latin typeface="Palatino"/>
              <a:cs typeface="Palatino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81028" y="1733463"/>
            <a:ext cx="4396433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FFFC"/>
                </a:solidFill>
                <a:latin typeface="Palatino"/>
                <a:cs typeface="Palatino"/>
              </a:rPr>
              <a:t>Calculus I</a:t>
            </a:r>
          </a:p>
          <a:p>
            <a:r>
              <a:rPr lang="en-US" sz="2800" b="1" dirty="0" smtClean="0">
                <a:solidFill>
                  <a:srgbClr val="00FFFC"/>
                </a:solidFill>
                <a:latin typeface="Palatino"/>
                <a:cs typeface="Palatino"/>
              </a:rPr>
              <a:t>Physics I + Lab</a:t>
            </a:r>
          </a:p>
          <a:p>
            <a:r>
              <a:rPr lang="en-US" sz="2800" b="1" dirty="0" smtClean="0">
                <a:solidFill>
                  <a:srgbClr val="00FFFC"/>
                </a:solidFill>
                <a:latin typeface="Palatino"/>
                <a:cs typeface="Palatino"/>
              </a:rPr>
              <a:t>Chemistry I</a:t>
            </a:r>
          </a:p>
          <a:p>
            <a:endParaRPr lang="en-US" sz="2800" b="1" dirty="0" smtClean="0">
              <a:solidFill>
                <a:srgbClr val="00FFFC"/>
              </a:solidFill>
              <a:latin typeface="Palatino"/>
              <a:cs typeface="Palatino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Palatino"/>
                <a:cs typeface="Palatino"/>
              </a:rPr>
              <a:t>Freshman Seminar(?)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Palatino"/>
                <a:cs typeface="Palatino"/>
              </a:rPr>
              <a:t>Gen-</a:t>
            </a:r>
            <a:r>
              <a:rPr lang="en-US" sz="2800" dirty="0" err="1" smtClean="0">
                <a:solidFill>
                  <a:schemeClr val="bg1"/>
                </a:solidFill>
                <a:latin typeface="Palatino"/>
                <a:cs typeface="Palatino"/>
              </a:rPr>
              <a:t>ed</a:t>
            </a:r>
            <a:r>
              <a:rPr lang="en-US" sz="2800" dirty="0" smtClean="0">
                <a:solidFill>
                  <a:schemeClr val="bg1"/>
                </a:solidFill>
                <a:latin typeface="Palatino"/>
                <a:cs typeface="Palatino"/>
              </a:rPr>
              <a:t>/elective</a:t>
            </a:r>
            <a:endParaRPr lang="en-US" sz="2800" dirty="0">
              <a:solidFill>
                <a:srgbClr val="FFFF00"/>
              </a:solidFill>
              <a:latin typeface="Palatino"/>
              <a:cs typeface="Palatino"/>
            </a:endParaRPr>
          </a:p>
          <a:p>
            <a:endParaRPr lang="en-US" b="1" dirty="0" smtClean="0">
              <a:solidFill>
                <a:srgbClr val="FFFF00"/>
              </a:solidFill>
              <a:latin typeface="Palatino"/>
              <a:cs typeface="Palatino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77461" y="1733463"/>
            <a:ext cx="4396433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FFFC"/>
                </a:solidFill>
                <a:latin typeface="Palatino"/>
                <a:cs typeface="Palatino"/>
              </a:rPr>
              <a:t>Calculus II</a:t>
            </a:r>
          </a:p>
          <a:p>
            <a:r>
              <a:rPr lang="en-US" sz="2800" b="1" dirty="0" smtClean="0">
                <a:solidFill>
                  <a:srgbClr val="00FFFC"/>
                </a:solidFill>
                <a:latin typeface="Palatino"/>
                <a:cs typeface="Palatino"/>
              </a:rPr>
              <a:t>Physics II</a:t>
            </a:r>
          </a:p>
          <a:p>
            <a:endParaRPr lang="en-US" sz="2800" b="1" dirty="0" smtClean="0">
              <a:solidFill>
                <a:srgbClr val="00FFFC"/>
              </a:solidFill>
              <a:latin typeface="Palatino"/>
              <a:cs typeface="Palatino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Palatino"/>
                <a:cs typeface="Palatino"/>
              </a:rPr>
              <a:t>Gen-</a:t>
            </a:r>
            <a:r>
              <a:rPr lang="en-US" sz="2800" dirty="0" err="1" smtClean="0">
                <a:solidFill>
                  <a:schemeClr val="bg1"/>
                </a:solidFill>
                <a:latin typeface="Palatino"/>
                <a:cs typeface="Palatino"/>
              </a:rPr>
              <a:t>ed</a:t>
            </a:r>
            <a:r>
              <a:rPr lang="en-US" sz="2800" dirty="0" smtClean="0">
                <a:solidFill>
                  <a:schemeClr val="bg1"/>
                </a:solidFill>
                <a:latin typeface="Palatino"/>
                <a:cs typeface="Palatino"/>
              </a:rPr>
              <a:t>/elective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Palatino"/>
                <a:cs typeface="Palatino"/>
              </a:rPr>
              <a:t>Gen-</a:t>
            </a:r>
            <a:r>
              <a:rPr lang="en-US" sz="2800" dirty="0" err="1" smtClean="0">
                <a:solidFill>
                  <a:schemeClr val="bg1"/>
                </a:solidFill>
                <a:latin typeface="Palatino"/>
                <a:cs typeface="Palatino"/>
              </a:rPr>
              <a:t>ed</a:t>
            </a:r>
            <a:r>
              <a:rPr lang="en-US" sz="2800" dirty="0" smtClean="0">
                <a:solidFill>
                  <a:schemeClr val="bg1"/>
                </a:solidFill>
                <a:latin typeface="Palatino"/>
                <a:cs typeface="Palatino"/>
              </a:rPr>
              <a:t>/elective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Palatino"/>
                <a:cs typeface="Palatino"/>
              </a:rPr>
              <a:t>Gen-</a:t>
            </a:r>
            <a:r>
              <a:rPr lang="en-US" sz="2800" dirty="0" err="1" smtClean="0">
                <a:solidFill>
                  <a:schemeClr val="bg1"/>
                </a:solidFill>
                <a:latin typeface="Palatino"/>
                <a:cs typeface="Palatino"/>
              </a:rPr>
              <a:t>ed</a:t>
            </a:r>
            <a:r>
              <a:rPr lang="en-US" sz="2800" dirty="0" smtClean="0">
                <a:solidFill>
                  <a:schemeClr val="bg1"/>
                </a:solidFill>
                <a:latin typeface="Palatino"/>
                <a:cs typeface="Palatino"/>
              </a:rPr>
              <a:t>/elective</a:t>
            </a:r>
            <a:endParaRPr lang="en-US" sz="2800" dirty="0">
              <a:solidFill>
                <a:srgbClr val="FFFF00"/>
              </a:solidFill>
              <a:latin typeface="Palatino"/>
              <a:cs typeface="Palatino"/>
            </a:endParaRPr>
          </a:p>
          <a:p>
            <a:endParaRPr lang="en-US" b="1" dirty="0" smtClean="0">
              <a:solidFill>
                <a:srgbClr val="FFFF00"/>
              </a:solidFill>
              <a:latin typeface="Palatino"/>
              <a:cs typeface="Palatino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630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5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2110" y="154684"/>
            <a:ext cx="891402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FF00"/>
                </a:solidFill>
                <a:latin typeface="Palatino"/>
                <a:cs typeface="Palatino"/>
              </a:rPr>
              <a:t>UAlbany</a:t>
            </a:r>
            <a:r>
              <a:rPr lang="en-US" b="1" dirty="0" smtClean="0">
                <a:solidFill>
                  <a:srgbClr val="FFFF00"/>
                </a:solidFill>
                <a:latin typeface="Palatino"/>
                <a:cs typeface="Palatino"/>
              </a:rPr>
              <a:t> Major Academic Pathways: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  <a:latin typeface="Palatino"/>
                <a:cs typeface="Palatino"/>
              </a:rPr>
              <a:t>Atmospheric Science B.S.</a:t>
            </a:r>
          </a:p>
          <a:p>
            <a:endParaRPr lang="en-US" b="1" dirty="0">
              <a:solidFill>
                <a:srgbClr val="FFFF00"/>
              </a:solidFill>
              <a:latin typeface="Palatino"/>
              <a:cs typeface="Palatino"/>
            </a:endParaRPr>
          </a:p>
          <a:p>
            <a:endParaRPr lang="en-US" b="1" dirty="0" smtClean="0">
              <a:solidFill>
                <a:srgbClr val="FFFF00"/>
              </a:solidFill>
              <a:latin typeface="Palatino"/>
              <a:cs typeface="Palatino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165086" y="1031847"/>
            <a:ext cx="43168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FFFF00"/>
                </a:solidFill>
                <a:latin typeface="Palatino"/>
                <a:cs typeface="Palatino"/>
              </a:rPr>
              <a:t>Second year fall</a:t>
            </a:r>
          </a:p>
          <a:p>
            <a:endParaRPr lang="en-US" b="1" dirty="0">
              <a:solidFill>
                <a:srgbClr val="FFFF00"/>
              </a:solidFill>
              <a:latin typeface="Palatino"/>
              <a:cs typeface="Palatino"/>
            </a:endParaRPr>
          </a:p>
          <a:p>
            <a:endParaRPr lang="en-US" b="1" dirty="0" smtClean="0">
              <a:solidFill>
                <a:srgbClr val="FFFF00"/>
              </a:solidFill>
              <a:latin typeface="Palatino"/>
              <a:cs typeface="Palatino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05382" y="1031847"/>
            <a:ext cx="43168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FFFF00"/>
                </a:solidFill>
                <a:latin typeface="Palatino"/>
                <a:cs typeface="Palatino"/>
              </a:rPr>
              <a:t>Second year spring</a:t>
            </a:r>
          </a:p>
          <a:p>
            <a:endParaRPr lang="en-US" b="1" dirty="0">
              <a:solidFill>
                <a:srgbClr val="FFFF00"/>
              </a:solidFill>
              <a:latin typeface="Palatino"/>
              <a:cs typeface="Palatino"/>
            </a:endParaRPr>
          </a:p>
          <a:p>
            <a:endParaRPr lang="en-US" b="1" dirty="0" smtClean="0">
              <a:solidFill>
                <a:srgbClr val="FFFF00"/>
              </a:solidFill>
              <a:latin typeface="Palatino"/>
              <a:cs typeface="Palatino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3768" y="1733463"/>
            <a:ext cx="4607615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FFFC"/>
                </a:solidFill>
                <a:latin typeface="Palatino"/>
                <a:cs typeface="Palatino"/>
              </a:rPr>
              <a:t>ATM 209 – Weather Workshop</a:t>
            </a:r>
          </a:p>
          <a:p>
            <a:endParaRPr lang="en-US" sz="2800" b="1" dirty="0" smtClean="0">
              <a:solidFill>
                <a:srgbClr val="00FFFC"/>
              </a:solidFill>
              <a:latin typeface="Palatino"/>
              <a:cs typeface="Palatino"/>
            </a:endParaRPr>
          </a:p>
          <a:p>
            <a:r>
              <a:rPr lang="en-US" sz="2800" b="1" dirty="0" smtClean="0">
                <a:solidFill>
                  <a:srgbClr val="00FFFC"/>
                </a:solidFill>
                <a:latin typeface="Palatino"/>
                <a:cs typeface="Palatino"/>
              </a:rPr>
              <a:t>ATM 210 – Atmos. Structure, Thermo, Circ.</a:t>
            </a:r>
          </a:p>
          <a:p>
            <a:endParaRPr lang="en-US" sz="2800" b="1" dirty="0" smtClean="0">
              <a:solidFill>
                <a:srgbClr val="00FFFC"/>
              </a:solidFill>
              <a:latin typeface="Palatino"/>
              <a:cs typeface="Palatino"/>
            </a:endParaRPr>
          </a:p>
          <a:p>
            <a:r>
              <a:rPr lang="en-US" sz="2800" b="1" dirty="0" smtClean="0">
                <a:solidFill>
                  <a:srgbClr val="00FFFC"/>
                </a:solidFill>
                <a:latin typeface="Palatino"/>
                <a:cs typeface="Palatino"/>
              </a:rPr>
              <a:t>Calculus III</a:t>
            </a:r>
          </a:p>
          <a:p>
            <a:endParaRPr lang="en-US" sz="2800" b="1" dirty="0" smtClean="0">
              <a:solidFill>
                <a:srgbClr val="00FFFC"/>
              </a:solidFill>
              <a:latin typeface="Palatino"/>
              <a:cs typeface="Palatino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Palatino"/>
                <a:cs typeface="Palatino"/>
              </a:rPr>
              <a:t>Gen-</a:t>
            </a:r>
            <a:r>
              <a:rPr lang="en-US" sz="2800" dirty="0" err="1" smtClean="0">
                <a:solidFill>
                  <a:schemeClr val="bg1"/>
                </a:solidFill>
                <a:latin typeface="Palatino"/>
                <a:cs typeface="Palatino"/>
              </a:rPr>
              <a:t>ed</a:t>
            </a:r>
            <a:r>
              <a:rPr lang="en-US" sz="2800" dirty="0" smtClean="0">
                <a:solidFill>
                  <a:schemeClr val="bg1"/>
                </a:solidFill>
                <a:latin typeface="Palatino"/>
                <a:cs typeface="Palatino"/>
              </a:rPr>
              <a:t>/elective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Palatino"/>
                <a:cs typeface="Palatino"/>
              </a:rPr>
              <a:t>Gen-</a:t>
            </a:r>
            <a:r>
              <a:rPr lang="en-US" sz="2800" dirty="0" err="1" smtClean="0">
                <a:solidFill>
                  <a:schemeClr val="bg1"/>
                </a:solidFill>
                <a:latin typeface="Palatino"/>
                <a:cs typeface="Palatino"/>
              </a:rPr>
              <a:t>ed</a:t>
            </a:r>
            <a:r>
              <a:rPr lang="en-US" sz="2800" dirty="0" smtClean="0">
                <a:solidFill>
                  <a:schemeClr val="bg1"/>
                </a:solidFill>
                <a:latin typeface="Palatino"/>
                <a:cs typeface="Palatino"/>
              </a:rPr>
              <a:t>/elective</a:t>
            </a:r>
            <a:endParaRPr lang="en-US" sz="2800" dirty="0">
              <a:solidFill>
                <a:srgbClr val="FFFF00"/>
              </a:solidFill>
              <a:latin typeface="Palatino"/>
              <a:cs typeface="Palatino"/>
            </a:endParaRPr>
          </a:p>
          <a:p>
            <a:endParaRPr lang="en-US" b="1" dirty="0" smtClean="0">
              <a:solidFill>
                <a:srgbClr val="FFFF00"/>
              </a:solidFill>
              <a:latin typeface="Palatino"/>
              <a:cs typeface="Palatino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41383" y="1733463"/>
            <a:ext cx="3966539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FFFC"/>
                </a:solidFill>
                <a:latin typeface="Palatino"/>
                <a:cs typeface="Palatino"/>
              </a:rPr>
              <a:t>ATM 211 – Weather Analysis and Forecasting</a:t>
            </a:r>
          </a:p>
          <a:p>
            <a:endParaRPr lang="en-US" sz="2800" b="1" dirty="0">
              <a:solidFill>
                <a:srgbClr val="00FFFC"/>
              </a:solidFill>
              <a:latin typeface="Palatino"/>
              <a:cs typeface="Palatino"/>
            </a:endParaRPr>
          </a:p>
          <a:p>
            <a:r>
              <a:rPr lang="en-US" sz="2800" b="1" dirty="0" smtClean="0">
                <a:solidFill>
                  <a:srgbClr val="00FFFC"/>
                </a:solidFill>
                <a:latin typeface="Palatino"/>
                <a:cs typeface="Palatino"/>
              </a:rPr>
              <a:t>ATM 315 – </a:t>
            </a:r>
            <a:r>
              <a:rPr lang="en-US" sz="2800" b="1" dirty="0" err="1" smtClean="0">
                <a:solidFill>
                  <a:srgbClr val="00FFFC"/>
                </a:solidFill>
                <a:latin typeface="Palatino"/>
                <a:cs typeface="Palatino"/>
              </a:rPr>
              <a:t>Env</a:t>
            </a:r>
            <a:r>
              <a:rPr lang="en-US" sz="2800" b="1" dirty="0" smtClean="0">
                <a:solidFill>
                  <a:srgbClr val="00FFFC"/>
                </a:solidFill>
                <a:latin typeface="Palatino"/>
                <a:cs typeface="Palatino"/>
              </a:rPr>
              <a:t>. Stats.</a:t>
            </a:r>
          </a:p>
          <a:p>
            <a:endParaRPr lang="en-US" sz="2800" b="1" dirty="0">
              <a:solidFill>
                <a:srgbClr val="00FFFC"/>
              </a:solidFill>
              <a:latin typeface="Palatino"/>
              <a:cs typeface="Palatino"/>
            </a:endParaRPr>
          </a:p>
          <a:p>
            <a:r>
              <a:rPr lang="en-US" sz="2800" b="1" dirty="0" smtClean="0">
                <a:solidFill>
                  <a:srgbClr val="00FFFC"/>
                </a:solidFill>
                <a:latin typeface="Palatino"/>
                <a:cs typeface="Palatino"/>
              </a:rPr>
              <a:t>Differential Equations</a:t>
            </a:r>
          </a:p>
          <a:p>
            <a:endParaRPr lang="en-US" sz="2800" b="1" dirty="0" smtClean="0">
              <a:solidFill>
                <a:srgbClr val="00FFFC"/>
              </a:solidFill>
              <a:latin typeface="Palatino"/>
              <a:cs typeface="Palatino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Palatino"/>
                <a:cs typeface="Palatino"/>
              </a:rPr>
              <a:t>Gen-</a:t>
            </a:r>
            <a:r>
              <a:rPr lang="en-US" sz="2800" dirty="0" err="1" smtClean="0">
                <a:solidFill>
                  <a:schemeClr val="bg1"/>
                </a:solidFill>
                <a:latin typeface="Palatino"/>
                <a:cs typeface="Palatino"/>
              </a:rPr>
              <a:t>ed</a:t>
            </a:r>
            <a:r>
              <a:rPr lang="en-US" sz="2800" dirty="0" smtClean="0">
                <a:solidFill>
                  <a:schemeClr val="bg1"/>
                </a:solidFill>
                <a:latin typeface="Palatino"/>
                <a:cs typeface="Palatino"/>
              </a:rPr>
              <a:t>/elective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Palatino"/>
                <a:cs typeface="Palatino"/>
              </a:rPr>
              <a:t>Gen-</a:t>
            </a:r>
            <a:r>
              <a:rPr lang="en-US" sz="2800" dirty="0" err="1" smtClean="0">
                <a:solidFill>
                  <a:schemeClr val="bg1"/>
                </a:solidFill>
                <a:latin typeface="Palatino"/>
                <a:cs typeface="Palatino"/>
              </a:rPr>
              <a:t>ed</a:t>
            </a:r>
            <a:r>
              <a:rPr lang="en-US" sz="2800" dirty="0" smtClean="0">
                <a:solidFill>
                  <a:schemeClr val="bg1"/>
                </a:solidFill>
                <a:latin typeface="Palatino"/>
                <a:cs typeface="Palatino"/>
              </a:rPr>
              <a:t>/elective</a:t>
            </a:r>
          </a:p>
          <a:p>
            <a:endParaRPr lang="en-US" b="1" dirty="0" smtClean="0">
              <a:solidFill>
                <a:srgbClr val="FFFF00"/>
              </a:solidFill>
              <a:latin typeface="Palatino"/>
              <a:cs typeface="Palatino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729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5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2110" y="154684"/>
            <a:ext cx="891402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FF00"/>
                </a:solidFill>
                <a:latin typeface="Palatino"/>
                <a:cs typeface="Palatino"/>
              </a:rPr>
              <a:t>UAlbany</a:t>
            </a:r>
            <a:r>
              <a:rPr lang="en-US" b="1" dirty="0" smtClean="0">
                <a:solidFill>
                  <a:srgbClr val="FFFF00"/>
                </a:solidFill>
                <a:latin typeface="Palatino"/>
                <a:cs typeface="Palatino"/>
              </a:rPr>
              <a:t> Major Academic Pathways: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  <a:latin typeface="Palatino"/>
                <a:cs typeface="Palatino"/>
              </a:rPr>
              <a:t>Atmospheric Science B.S.</a:t>
            </a:r>
          </a:p>
          <a:p>
            <a:endParaRPr lang="en-US" b="1" dirty="0">
              <a:solidFill>
                <a:srgbClr val="FFFF00"/>
              </a:solidFill>
              <a:latin typeface="Palatino"/>
              <a:cs typeface="Palatino"/>
            </a:endParaRPr>
          </a:p>
          <a:p>
            <a:endParaRPr lang="en-US" b="1" dirty="0" smtClean="0">
              <a:solidFill>
                <a:srgbClr val="FFFF00"/>
              </a:solidFill>
              <a:latin typeface="Palatino"/>
              <a:cs typeface="Palatino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165086" y="1031847"/>
            <a:ext cx="43168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FFFF00"/>
                </a:solidFill>
                <a:latin typeface="Palatino"/>
                <a:cs typeface="Palatino"/>
              </a:rPr>
              <a:t>Third year fall</a:t>
            </a:r>
          </a:p>
          <a:p>
            <a:endParaRPr lang="en-US" b="1" dirty="0">
              <a:solidFill>
                <a:srgbClr val="FFFF00"/>
              </a:solidFill>
              <a:latin typeface="Palatino"/>
              <a:cs typeface="Palatino"/>
            </a:endParaRPr>
          </a:p>
          <a:p>
            <a:endParaRPr lang="en-US" b="1" dirty="0" smtClean="0">
              <a:solidFill>
                <a:srgbClr val="FFFF00"/>
              </a:solidFill>
              <a:latin typeface="Palatino"/>
              <a:cs typeface="Palatino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05382" y="1031847"/>
            <a:ext cx="43168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FFFF00"/>
                </a:solidFill>
                <a:latin typeface="Palatino"/>
                <a:cs typeface="Palatino"/>
              </a:rPr>
              <a:t>Third year spring</a:t>
            </a:r>
          </a:p>
          <a:p>
            <a:endParaRPr lang="en-US" b="1" dirty="0">
              <a:solidFill>
                <a:srgbClr val="FFFF00"/>
              </a:solidFill>
              <a:latin typeface="Palatino"/>
              <a:cs typeface="Palatino"/>
            </a:endParaRPr>
          </a:p>
          <a:p>
            <a:endParaRPr lang="en-US" b="1" dirty="0" smtClean="0">
              <a:solidFill>
                <a:srgbClr val="FFFF00"/>
              </a:solidFill>
              <a:latin typeface="Palatino"/>
              <a:cs typeface="Palatino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3768" y="1733463"/>
            <a:ext cx="443666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FFFC"/>
                </a:solidFill>
                <a:latin typeface="Palatino"/>
                <a:cs typeface="Palatino"/>
              </a:rPr>
              <a:t>ATM 316 - Atmos. Dynamics I</a:t>
            </a:r>
          </a:p>
          <a:p>
            <a:endParaRPr lang="en-US" sz="2400" b="1" dirty="0">
              <a:solidFill>
                <a:srgbClr val="00FFFC"/>
              </a:solidFill>
              <a:latin typeface="Palatino"/>
              <a:cs typeface="Palatino"/>
            </a:endParaRPr>
          </a:p>
          <a:p>
            <a:r>
              <a:rPr lang="en-US" sz="2400" b="1" dirty="0" smtClean="0">
                <a:solidFill>
                  <a:srgbClr val="00FFFC"/>
                </a:solidFill>
                <a:latin typeface="Palatino"/>
                <a:cs typeface="Palatino"/>
              </a:rPr>
              <a:t>ATM 320 - Atmos. Thermodynamics</a:t>
            </a:r>
          </a:p>
          <a:p>
            <a:endParaRPr lang="en-US" sz="2400" b="1" dirty="0">
              <a:solidFill>
                <a:schemeClr val="accent4">
                  <a:lumMod val="60000"/>
                  <a:lumOff val="40000"/>
                </a:schemeClr>
              </a:solidFill>
              <a:latin typeface="Palatino"/>
              <a:cs typeface="Palatino"/>
            </a:endParaRPr>
          </a:p>
          <a:p>
            <a:r>
              <a:rPr lang="en-US" sz="2400" b="1" dirty="0" smtClean="0">
                <a:solidFill>
                  <a:srgbClr val="FF64F0"/>
                </a:solidFill>
                <a:latin typeface="Palatino"/>
                <a:cs typeface="Palatino"/>
              </a:rPr>
              <a:t>Severe and Hazardous Weather </a:t>
            </a:r>
            <a:r>
              <a:rPr lang="en-US" sz="2400" b="1" dirty="0" smtClean="0">
                <a:solidFill>
                  <a:schemeClr val="bg1"/>
                </a:solidFill>
                <a:latin typeface="Palatino"/>
                <a:cs typeface="Palatino"/>
              </a:rPr>
              <a:t>or</a:t>
            </a:r>
            <a:r>
              <a:rPr lang="en-US" sz="2400" b="1" dirty="0" smtClean="0">
                <a:solidFill>
                  <a:srgbClr val="00FFFC"/>
                </a:solidFill>
                <a:latin typeface="Palatino"/>
                <a:cs typeface="Palatino"/>
              </a:rPr>
              <a:t> </a:t>
            </a:r>
            <a:r>
              <a:rPr lang="en-US" sz="2400" b="1" dirty="0" smtClean="0">
                <a:solidFill>
                  <a:srgbClr val="FF64F0"/>
                </a:solidFill>
                <a:latin typeface="Palatino"/>
                <a:cs typeface="Palatino"/>
              </a:rPr>
              <a:t>Water and Climate Change</a:t>
            </a:r>
          </a:p>
          <a:p>
            <a:endParaRPr lang="en-US" sz="2400" b="1" dirty="0" smtClean="0">
              <a:solidFill>
                <a:srgbClr val="00FFFC"/>
              </a:solidFill>
              <a:latin typeface="Palatino"/>
              <a:cs typeface="Palatino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Palatino"/>
                <a:cs typeface="Palatino"/>
              </a:rPr>
              <a:t>Gen-</a:t>
            </a:r>
            <a:r>
              <a:rPr lang="en-US" sz="2400" dirty="0" err="1" smtClean="0">
                <a:solidFill>
                  <a:schemeClr val="bg1"/>
                </a:solidFill>
                <a:latin typeface="Palatino"/>
                <a:cs typeface="Palatino"/>
              </a:rPr>
              <a:t>ed</a:t>
            </a:r>
            <a:r>
              <a:rPr lang="en-US" sz="2400" dirty="0" smtClean="0">
                <a:solidFill>
                  <a:schemeClr val="bg1"/>
                </a:solidFill>
                <a:latin typeface="Palatino"/>
                <a:cs typeface="Palatino"/>
              </a:rPr>
              <a:t>/elective/minor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Palatino"/>
                <a:cs typeface="Palatino"/>
              </a:rPr>
              <a:t>Gen-</a:t>
            </a:r>
            <a:r>
              <a:rPr lang="en-US" sz="2400" dirty="0" err="1" smtClean="0">
                <a:solidFill>
                  <a:schemeClr val="bg1"/>
                </a:solidFill>
                <a:latin typeface="Palatino"/>
                <a:cs typeface="Palatino"/>
              </a:rPr>
              <a:t>ed</a:t>
            </a:r>
            <a:r>
              <a:rPr lang="en-US" sz="2400" dirty="0" smtClean="0">
                <a:solidFill>
                  <a:schemeClr val="bg1"/>
                </a:solidFill>
                <a:latin typeface="Palatino"/>
                <a:cs typeface="Palatino"/>
              </a:rPr>
              <a:t>/elective/minor</a:t>
            </a:r>
            <a:endParaRPr lang="en-US" sz="2400" dirty="0">
              <a:solidFill>
                <a:srgbClr val="FFFF00"/>
              </a:solidFill>
              <a:latin typeface="Palatino"/>
              <a:cs typeface="Palatino"/>
            </a:endParaRPr>
          </a:p>
          <a:p>
            <a:endParaRPr lang="en-US" b="1" dirty="0" smtClean="0">
              <a:solidFill>
                <a:srgbClr val="FFFF00"/>
              </a:solidFill>
              <a:latin typeface="Palatino"/>
              <a:cs typeface="Palatino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41383" y="1733463"/>
            <a:ext cx="3966539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FFFC"/>
                </a:solidFill>
                <a:latin typeface="Palatino"/>
                <a:cs typeface="Palatino"/>
              </a:rPr>
              <a:t>ATM 317 – Atmos. Dynamics II</a:t>
            </a:r>
          </a:p>
          <a:p>
            <a:endParaRPr lang="en-US" sz="2400" b="1" dirty="0">
              <a:solidFill>
                <a:srgbClr val="00FFFC"/>
              </a:solidFill>
              <a:latin typeface="Palatino"/>
              <a:cs typeface="Palatino"/>
            </a:endParaRPr>
          </a:p>
          <a:p>
            <a:r>
              <a:rPr lang="en-US" sz="2400" b="1" dirty="0" smtClean="0">
                <a:solidFill>
                  <a:srgbClr val="00FFFC"/>
                </a:solidFill>
                <a:latin typeface="Palatino"/>
                <a:cs typeface="Palatino"/>
              </a:rPr>
              <a:t>ATM 321 – Physical </a:t>
            </a:r>
            <a:r>
              <a:rPr lang="en-US" sz="2400" b="1" dirty="0" err="1" smtClean="0">
                <a:solidFill>
                  <a:srgbClr val="00FFFC"/>
                </a:solidFill>
                <a:latin typeface="Palatino"/>
                <a:cs typeface="Palatino"/>
              </a:rPr>
              <a:t>Meteo</a:t>
            </a:r>
            <a:r>
              <a:rPr lang="en-US" sz="2400" b="1" dirty="0" smtClean="0">
                <a:solidFill>
                  <a:srgbClr val="00FFFC"/>
                </a:solidFill>
                <a:latin typeface="Palatino"/>
                <a:cs typeface="Palatino"/>
              </a:rPr>
              <a:t>.</a:t>
            </a:r>
          </a:p>
          <a:p>
            <a:endParaRPr lang="en-US" sz="2400" b="1" dirty="0">
              <a:solidFill>
                <a:srgbClr val="00FFFC"/>
              </a:solidFill>
              <a:latin typeface="Palatino"/>
              <a:cs typeface="Palatino"/>
            </a:endParaRPr>
          </a:p>
          <a:p>
            <a:r>
              <a:rPr lang="en-US" sz="2400" b="1" dirty="0" smtClean="0">
                <a:solidFill>
                  <a:srgbClr val="00FFFC"/>
                </a:solidFill>
                <a:latin typeface="Palatino"/>
                <a:cs typeface="Palatino"/>
              </a:rPr>
              <a:t>ATM 350 – </a:t>
            </a:r>
            <a:r>
              <a:rPr lang="en-US" sz="2400" b="1" dirty="0" err="1" smtClean="0">
                <a:solidFill>
                  <a:srgbClr val="00FFFC"/>
                </a:solidFill>
                <a:latin typeface="Palatino"/>
                <a:cs typeface="Palatino"/>
              </a:rPr>
              <a:t>Meteo</a:t>
            </a:r>
            <a:r>
              <a:rPr lang="en-US" sz="2400" b="1" dirty="0" smtClean="0">
                <a:solidFill>
                  <a:srgbClr val="00FFFC"/>
                </a:solidFill>
                <a:latin typeface="Palatino"/>
                <a:cs typeface="Palatino"/>
              </a:rPr>
              <a:t>. Data and Visualization</a:t>
            </a:r>
          </a:p>
          <a:p>
            <a:endParaRPr lang="en-US" sz="2400" b="1" dirty="0" smtClean="0">
              <a:solidFill>
                <a:srgbClr val="00FFFC"/>
              </a:solidFill>
              <a:latin typeface="Palatino"/>
              <a:cs typeface="Palatino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Palatino"/>
                <a:cs typeface="Palatino"/>
              </a:rPr>
              <a:t>Gen-</a:t>
            </a:r>
            <a:r>
              <a:rPr lang="en-US" sz="2400" dirty="0" err="1" smtClean="0">
                <a:solidFill>
                  <a:schemeClr val="bg1"/>
                </a:solidFill>
                <a:latin typeface="Palatino"/>
                <a:cs typeface="Palatino"/>
              </a:rPr>
              <a:t>ed</a:t>
            </a:r>
            <a:r>
              <a:rPr lang="en-US" sz="2400" dirty="0" smtClean="0">
                <a:solidFill>
                  <a:schemeClr val="bg1"/>
                </a:solidFill>
                <a:latin typeface="Palatino"/>
                <a:cs typeface="Palatino"/>
              </a:rPr>
              <a:t>/elective/minor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Palatino"/>
                <a:cs typeface="Palatino"/>
              </a:rPr>
              <a:t>Elective/minor</a:t>
            </a:r>
          </a:p>
          <a:p>
            <a:endParaRPr lang="en-US" b="1" dirty="0" smtClean="0">
              <a:solidFill>
                <a:srgbClr val="FFFF00"/>
              </a:solidFill>
              <a:latin typeface="Palatino"/>
              <a:cs typeface="Palatino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823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5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2110" y="154684"/>
            <a:ext cx="891402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FF00"/>
                </a:solidFill>
                <a:latin typeface="Palatino"/>
                <a:cs typeface="Palatino"/>
              </a:rPr>
              <a:t>UAlbany</a:t>
            </a:r>
            <a:r>
              <a:rPr lang="en-US" b="1" dirty="0" smtClean="0">
                <a:solidFill>
                  <a:srgbClr val="FFFF00"/>
                </a:solidFill>
                <a:latin typeface="Palatino"/>
                <a:cs typeface="Palatino"/>
              </a:rPr>
              <a:t> Major Academic Pathways: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  <a:latin typeface="Palatino"/>
                <a:cs typeface="Palatino"/>
              </a:rPr>
              <a:t>Atmospheric Science B.S.</a:t>
            </a:r>
          </a:p>
          <a:p>
            <a:endParaRPr lang="en-US" b="1" dirty="0">
              <a:solidFill>
                <a:srgbClr val="FFFF00"/>
              </a:solidFill>
              <a:latin typeface="Palatino"/>
              <a:cs typeface="Palatino"/>
            </a:endParaRPr>
          </a:p>
          <a:p>
            <a:endParaRPr lang="en-US" b="1" dirty="0" smtClean="0">
              <a:solidFill>
                <a:srgbClr val="FFFF00"/>
              </a:solidFill>
              <a:latin typeface="Palatino"/>
              <a:cs typeface="Palatino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165086" y="1031847"/>
            <a:ext cx="43168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FFFF00"/>
                </a:solidFill>
                <a:latin typeface="Palatino"/>
                <a:cs typeface="Palatino"/>
              </a:rPr>
              <a:t>Fourth year fall</a:t>
            </a:r>
          </a:p>
          <a:p>
            <a:endParaRPr lang="en-US" b="1" dirty="0">
              <a:solidFill>
                <a:srgbClr val="FFFF00"/>
              </a:solidFill>
              <a:latin typeface="Palatino"/>
              <a:cs typeface="Palatino"/>
            </a:endParaRPr>
          </a:p>
          <a:p>
            <a:endParaRPr lang="en-US" b="1" dirty="0" smtClean="0">
              <a:solidFill>
                <a:srgbClr val="FFFF00"/>
              </a:solidFill>
              <a:latin typeface="Palatino"/>
              <a:cs typeface="Palatino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05382" y="1031847"/>
            <a:ext cx="43168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FFFF00"/>
                </a:solidFill>
                <a:latin typeface="Palatino"/>
                <a:cs typeface="Palatino"/>
              </a:rPr>
              <a:t>Fourth year spring</a:t>
            </a:r>
          </a:p>
          <a:p>
            <a:endParaRPr lang="en-US" b="1" dirty="0">
              <a:solidFill>
                <a:srgbClr val="FFFF00"/>
              </a:solidFill>
              <a:latin typeface="Palatino"/>
              <a:cs typeface="Palatino"/>
            </a:endParaRPr>
          </a:p>
          <a:p>
            <a:endParaRPr lang="en-US" b="1" dirty="0" smtClean="0">
              <a:solidFill>
                <a:srgbClr val="FFFF00"/>
              </a:solidFill>
              <a:latin typeface="Palatino"/>
              <a:cs typeface="Palatino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3768" y="1733463"/>
            <a:ext cx="443666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FFFC"/>
                </a:solidFill>
                <a:latin typeface="Palatino"/>
                <a:cs typeface="Palatino"/>
              </a:rPr>
              <a:t>ATM 418 – Atm. Dynamics III</a:t>
            </a:r>
          </a:p>
          <a:p>
            <a:endParaRPr lang="en-US" sz="2400" b="1" dirty="0">
              <a:solidFill>
                <a:schemeClr val="accent4">
                  <a:lumMod val="60000"/>
                  <a:lumOff val="40000"/>
                </a:schemeClr>
              </a:solidFill>
              <a:latin typeface="Palatino"/>
              <a:cs typeface="Palatino"/>
            </a:endParaRPr>
          </a:p>
          <a:p>
            <a:r>
              <a:rPr lang="en-US" sz="2400" b="1" dirty="0" smtClean="0">
                <a:solidFill>
                  <a:srgbClr val="FF64F0"/>
                </a:solidFill>
                <a:latin typeface="Palatino"/>
                <a:cs typeface="Palatino"/>
              </a:rPr>
              <a:t>ATM 400 – Synoptic </a:t>
            </a:r>
            <a:r>
              <a:rPr lang="en-US" sz="2400" b="1" dirty="0" err="1" smtClean="0">
                <a:solidFill>
                  <a:srgbClr val="FF64F0"/>
                </a:solidFill>
                <a:latin typeface="Palatino"/>
                <a:cs typeface="Palatino"/>
              </a:rPr>
              <a:t>Meteo</a:t>
            </a:r>
            <a:r>
              <a:rPr lang="en-US" sz="2400" b="1" dirty="0" smtClean="0">
                <a:solidFill>
                  <a:srgbClr val="FF64F0"/>
                </a:solidFill>
                <a:latin typeface="Palatino"/>
                <a:cs typeface="Palatino"/>
              </a:rPr>
              <a:t>.</a:t>
            </a:r>
          </a:p>
          <a:p>
            <a:endParaRPr lang="en-US" sz="2400" b="1" dirty="0" smtClean="0">
              <a:solidFill>
                <a:srgbClr val="00FFFC"/>
              </a:solidFill>
              <a:latin typeface="Palatino"/>
              <a:cs typeface="Palatino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Palatino"/>
                <a:cs typeface="Palatino"/>
              </a:rPr>
              <a:t>Elective/minor/internship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Palatino"/>
                <a:cs typeface="Palatino"/>
              </a:rPr>
              <a:t>Elective/minor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Palatino"/>
                <a:cs typeface="Palatino"/>
              </a:rPr>
              <a:t>Research?</a:t>
            </a:r>
          </a:p>
          <a:p>
            <a:endParaRPr lang="en-US" b="1" dirty="0" smtClean="0">
              <a:solidFill>
                <a:srgbClr val="FFFF00"/>
              </a:solidFill>
              <a:latin typeface="Palatino"/>
              <a:cs typeface="Palatino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41383" y="1733463"/>
            <a:ext cx="3966539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FFFC"/>
                </a:solidFill>
                <a:latin typeface="Palatino"/>
                <a:cs typeface="Palatino"/>
              </a:rPr>
              <a:t>ATM 419 – Numerical Weather Prediction</a:t>
            </a:r>
          </a:p>
          <a:p>
            <a:endParaRPr lang="en-US" sz="2400" b="1" dirty="0" smtClean="0">
              <a:solidFill>
                <a:srgbClr val="00FFFC"/>
              </a:solidFill>
              <a:latin typeface="Palatino"/>
              <a:cs typeface="Palatino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Palatino"/>
                <a:cs typeface="Palatino"/>
              </a:rPr>
              <a:t>Elective/minor/internship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Palatino"/>
                <a:cs typeface="Palatino"/>
              </a:rPr>
              <a:t>Elective/minor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Palatino"/>
                <a:cs typeface="Palatino"/>
              </a:rPr>
              <a:t>Elective/minor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Palatino"/>
                <a:cs typeface="Palatino"/>
              </a:rPr>
              <a:t>Research?</a:t>
            </a:r>
          </a:p>
          <a:p>
            <a:endParaRPr lang="en-US" b="1" dirty="0" smtClean="0">
              <a:solidFill>
                <a:srgbClr val="FFFF00"/>
              </a:solidFill>
              <a:latin typeface="Palatino"/>
              <a:cs typeface="Palatino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541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5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2110" y="154684"/>
            <a:ext cx="89140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Palatino"/>
                <a:cs typeface="Palatino"/>
              </a:rPr>
              <a:t>Elective courses in Atmospheric Science (300-level and up)</a:t>
            </a:r>
          </a:p>
          <a:p>
            <a:endParaRPr lang="en-US" b="1" dirty="0">
              <a:solidFill>
                <a:srgbClr val="FFFF00"/>
              </a:solidFill>
              <a:latin typeface="Palatino"/>
              <a:cs typeface="Palatino"/>
            </a:endParaRPr>
          </a:p>
          <a:p>
            <a:endParaRPr lang="en-US" b="1" dirty="0" smtClean="0">
              <a:solidFill>
                <a:srgbClr val="FFFF00"/>
              </a:solidFill>
              <a:latin typeface="Palatino"/>
              <a:cs typeface="Palatino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2110" y="683240"/>
            <a:ext cx="4436662" cy="6463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FFFC"/>
                </a:solidFill>
                <a:latin typeface="Palatino"/>
                <a:cs typeface="Palatino"/>
              </a:rPr>
              <a:t>ATM 301 – Surface Hydrology and Hydrometeorology</a:t>
            </a:r>
          </a:p>
          <a:p>
            <a:endParaRPr lang="en-US" b="1" dirty="0">
              <a:solidFill>
                <a:srgbClr val="00FFFC"/>
              </a:solidFill>
              <a:latin typeface="Palatino"/>
              <a:cs typeface="Palatino"/>
            </a:endParaRPr>
          </a:p>
          <a:p>
            <a:r>
              <a:rPr lang="en-US" b="1" dirty="0" smtClean="0">
                <a:solidFill>
                  <a:srgbClr val="00FFFC"/>
                </a:solidFill>
                <a:latin typeface="Palatino"/>
                <a:cs typeface="Palatino"/>
              </a:rPr>
              <a:t>ATM 304 – Air Quality and Air Pollution</a:t>
            </a:r>
          </a:p>
          <a:p>
            <a:endParaRPr lang="en-US" b="1" dirty="0" smtClean="0">
              <a:solidFill>
                <a:srgbClr val="00FFFC"/>
              </a:solidFill>
              <a:latin typeface="Palatino"/>
              <a:cs typeface="Palatino"/>
            </a:endParaRPr>
          </a:p>
          <a:p>
            <a:r>
              <a:rPr lang="en-US" b="1" dirty="0" smtClean="0">
                <a:solidFill>
                  <a:srgbClr val="00FFFC"/>
                </a:solidFill>
                <a:latin typeface="Palatino"/>
                <a:cs typeface="Palatino"/>
              </a:rPr>
              <a:t>ATM 305 – Global Physical Climatology</a:t>
            </a:r>
          </a:p>
          <a:p>
            <a:endParaRPr lang="en-US" b="1" dirty="0">
              <a:solidFill>
                <a:srgbClr val="00FFFC"/>
              </a:solidFill>
              <a:latin typeface="Palatino"/>
              <a:cs typeface="Palatino"/>
            </a:endParaRPr>
          </a:p>
          <a:p>
            <a:r>
              <a:rPr lang="en-US" b="1" dirty="0" smtClean="0">
                <a:solidFill>
                  <a:srgbClr val="00FFFC"/>
                </a:solidFill>
                <a:latin typeface="Palatino"/>
                <a:cs typeface="Palatino"/>
              </a:rPr>
              <a:t>ATM 306 – Climate Variability and Climate Change</a:t>
            </a:r>
          </a:p>
          <a:p>
            <a:endParaRPr lang="en-US" b="1" dirty="0">
              <a:solidFill>
                <a:srgbClr val="00FFFC"/>
              </a:solidFill>
              <a:latin typeface="Palatino"/>
              <a:cs typeface="Palatino"/>
            </a:endParaRPr>
          </a:p>
          <a:p>
            <a:r>
              <a:rPr lang="en-US" b="1" dirty="0" smtClean="0">
                <a:solidFill>
                  <a:srgbClr val="00FFFC"/>
                </a:solidFill>
                <a:latin typeface="Palatino"/>
                <a:cs typeface="Palatino"/>
              </a:rPr>
              <a:t>ATM 307 – Atmos. Chemistry</a:t>
            </a:r>
          </a:p>
          <a:p>
            <a:endParaRPr lang="en-US" b="1" dirty="0">
              <a:solidFill>
                <a:srgbClr val="00FFFC"/>
              </a:solidFill>
              <a:latin typeface="Palatino"/>
              <a:cs typeface="Palatino"/>
            </a:endParaRPr>
          </a:p>
          <a:p>
            <a:r>
              <a:rPr lang="en-US" b="1" dirty="0" smtClean="0">
                <a:solidFill>
                  <a:srgbClr val="00FFFC"/>
                </a:solidFill>
                <a:latin typeface="Palatino"/>
                <a:cs typeface="Palatino"/>
              </a:rPr>
              <a:t>ATM 311 – Severe and Hazardous Weather</a:t>
            </a:r>
          </a:p>
          <a:p>
            <a:endParaRPr lang="en-US" b="1" dirty="0">
              <a:solidFill>
                <a:srgbClr val="00FFFC"/>
              </a:solidFill>
              <a:latin typeface="Palatino"/>
              <a:cs typeface="Palatino"/>
            </a:endParaRPr>
          </a:p>
          <a:p>
            <a:r>
              <a:rPr lang="en-US" b="1" dirty="0" smtClean="0">
                <a:solidFill>
                  <a:srgbClr val="00FFFC"/>
                </a:solidFill>
                <a:latin typeface="Palatino"/>
                <a:cs typeface="Palatino"/>
              </a:rPr>
              <a:t>ATM 327 – Meteorological and Environmental Measurement</a:t>
            </a:r>
          </a:p>
          <a:p>
            <a:endParaRPr lang="en-US" b="1" dirty="0">
              <a:solidFill>
                <a:srgbClr val="00FFFC"/>
              </a:solidFill>
              <a:latin typeface="Palatino"/>
              <a:cs typeface="Palatino"/>
            </a:endParaRPr>
          </a:p>
          <a:p>
            <a:r>
              <a:rPr lang="en-US" b="1" dirty="0" smtClean="0">
                <a:solidFill>
                  <a:srgbClr val="00FFFC"/>
                </a:solidFill>
                <a:latin typeface="Palatino"/>
                <a:cs typeface="Palatino"/>
              </a:rPr>
              <a:t>ATM 335 – Meteorological Remote Sensing</a:t>
            </a:r>
          </a:p>
          <a:p>
            <a:endParaRPr lang="en-US" b="1" dirty="0" smtClean="0">
              <a:solidFill>
                <a:srgbClr val="FFFF00"/>
              </a:solidFill>
              <a:latin typeface="Palatino"/>
              <a:cs typeface="Palatino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40219" y="683240"/>
            <a:ext cx="4436662" cy="6463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FFFC"/>
                </a:solidFill>
                <a:latin typeface="Palatino"/>
                <a:cs typeface="Palatino"/>
              </a:rPr>
              <a:t>ATM 400 – Synoptic Meteorology I</a:t>
            </a:r>
          </a:p>
          <a:p>
            <a:endParaRPr lang="en-US" b="1" dirty="0">
              <a:solidFill>
                <a:srgbClr val="00FFFC"/>
              </a:solidFill>
              <a:latin typeface="Palatino"/>
              <a:cs typeface="Palatino"/>
            </a:endParaRPr>
          </a:p>
          <a:p>
            <a:r>
              <a:rPr lang="en-US" b="1" dirty="0" smtClean="0">
                <a:solidFill>
                  <a:srgbClr val="00FFFC"/>
                </a:solidFill>
                <a:latin typeface="Palatino"/>
                <a:cs typeface="Palatino"/>
              </a:rPr>
              <a:t>ATM 401 – Synoptic Meteorology II</a:t>
            </a:r>
          </a:p>
          <a:p>
            <a:endParaRPr lang="en-US" b="1" dirty="0">
              <a:solidFill>
                <a:srgbClr val="00FFFC"/>
              </a:solidFill>
              <a:latin typeface="Palatino"/>
              <a:cs typeface="Palatino"/>
            </a:endParaRPr>
          </a:p>
          <a:p>
            <a:r>
              <a:rPr lang="en-US" b="1" dirty="0" smtClean="0">
                <a:solidFill>
                  <a:srgbClr val="00FFFC"/>
                </a:solidFill>
                <a:latin typeface="Palatino"/>
                <a:cs typeface="Palatino"/>
              </a:rPr>
              <a:t>ATM 405 – Water and Climate Change</a:t>
            </a:r>
          </a:p>
          <a:p>
            <a:endParaRPr lang="en-US" b="1" dirty="0">
              <a:solidFill>
                <a:srgbClr val="00FFFC"/>
              </a:solidFill>
              <a:latin typeface="Palatino"/>
              <a:cs typeface="Palatino"/>
            </a:endParaRPr>
          </a:p>
          <a:p>
            <a:r>
              <a:rPr lang="en-US" b="1" dirty="0" smtClean="0">
                <a:solidFill>
                  <a:srgbClr val="00FFFC"/>
                </a:solidFill>
                <a:latin typeface="Palatino"/>
                <a:cs typeface="Palatino"/>
              </a:rPr>
              <a:t>ATM 409 – Atmospheric Precipitation Processes</a:t>
            </a:r>
          </a:p>
          <a:p>
            <a:endParaRPr lang="en-US" b="1" dirty="0">
              <a:solidFill>
                <a:srgbClr val="00FFFC"/>
              </a:solidFill>
              <a:latin typeface="Palatino"/>
              <a:cs typeface="Palatino"/>
            </a:endParaRPr>
          </a:p>
          <a:p>
            <a:r>
              <a:rPr lang="en-US" b="1" dirty="0" smtClean="0">
                <a:solidFill>
                  <a:srgbClr val="00FFFC"/>
                </a:solidFill>
                <a:latin typeface="Palatino"/>
                <a:cs typeface="Palatino"/>
              </a:rPr>
              <a:t>ATM 413 – Weather, Climate Change, and Societal Impacts</a:t>
            </a:r>
          </a:p>
          <a:p>
            <a:endParaRPr lang="en-US" b="1" dirty="0">
              <a:solidFill>
                <a:srgbClr val="00FFFC"/>
              </a:solidFill>
              <a:latin typeface="Palatino"/>
              <a:cs typeface="Palatino"/>
            </a:endParaRPr>
          </a:p>
          <a:p>
            <a:r>
              <a:rPr lang="en-US" b="1" dirty="0" smtClean="0">
                <a:solidFill>
                  <a:srgbClr val="00FFFC"/>
                </a:solidFill>
                <a:latin typeface="Palatino"/>
                <a:cs typeface="Palatino"/>
              </a:rPr>
              <a:t>ATM 414 – Air Pollution Meteorology</a:t>
            </a:r>
          </a:p>
          <a:p>
            <a:endParaRPr lang="en-US" b="1" dirty="0">
              <a:solidFill>
                <a:srgbClr val="00FFFC"/>
              </a:solidFill>
              <a:latin typeface="Palatino"/>
              <a:cs typeface="Palatino"/>
            </a:endParaRPr>
          </a:p>
          <a:p>
            <a:r>
              <a:rPr lang="en-US" b="1" dirty="0" smtClean="0">
                <a:solidFill>
                  <a:srgbClr val="00FFFC"/>
                </a:solidFill>
                <a:latin typeface="Palatino"/>
                <a:cs typeface="Palatino"/>
              </a:rPr>
              <a:t>ATM 415 – Climate Laboratory</a:t>
            </a:r>
          </a:p>
          <a:p>
            <a:endParaRPr lang="en-US" b="1" dirty="0">
              <a:solidFill>
                <a:srgbClr val="00FFFC"/>
              </a:solidFill>
              <a:latin typeface="Palatino"/>
              <a:cs typeface="Palatino"/>
            </a:endParaRPr>
          </a:p>
          <a:p>
            <a:r>
              <a:rPr lang="en-US" b="1" dirty="0" smtClean="0">
                <a:solidFill>
                  <a:srgbClr val="00FFFC"/>
                </a:solidFill>
                <a:latin typeface="Palatino"/>
                <a:cs typeface="Palatino"/>
              </a:rPr>
              <a:t>ATM 421 – Tropical Meteorology</a:t>
            </a:r>
          </a:p>
          <a:p>
            <a:endParaRPr lang="en-US" b="1" dirty="0">
              <a:solidFill>
                <a:srgbClr val="00FFFC"/>
              </a:solidFill>
              <a:latin typeface="Palatino"/>
              <a:cs typeface="Palatino"/>
            </a:endParaRPr>
          </a:p>
          <a:p>
            <a:r>
              <a:rPr lang="en-US" b="1" dirty="0" smtClean="0">
                <a:solidFill>
                  <a:srgbClr val="00FFFC"/>
                </a:solidFill>
                <a:latin typeface="Palatino"/>
                <a:cs typeface="Palatino"/>
              </a:rPr>
              <a:t>ATM 480 – Special Topics in Atmospheric Science</a:t>
            </a:r>
          </a:p>
          <a:p>
            <a:endParaRPr lang="en-US" b="1" dirty="0" smtClean="0">
              <a:solidFill>
                <a:srgbClr val="FFFF00"/>
              </a:solidFill>
              <a:latin typeface="Palatino"/>
              <a:cs typeface="Palatino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56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387</Words>
  <Application>Microsoft Macintosh PowerPoint</Application>
  <PresentationFormat>On-screen Show (4:3)</PresentationFormat>
  <Paragraphs>142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at Albany, DAES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Ross Lazear</dc:creator>
  <cp:lastModifiedBy>Ross Lazear</cp:lastModifiedBy>
  <cp:revision>3</cp:revision>
  <dcterms:created xsi:type="dcterms:W3CDTF">2016-09-05T17:21:33Z</dcterms:created>
  <dcterms:modified xsi:type="dcterms:W3CDTF">2016-09-05T17:37:55Z</dcterms:modified>
</cp:coreProperties>
</file>