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F0"/>
    <a:srgbClr val="00F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128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8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8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4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5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8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9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9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0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27D59-72B5-3F42-B8A4-4DC275958CD0}" type="datetimeFigureOut">
              <a:rPr lang="en-US" smtClean="0"/>
              <a:t>9/5/16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45CF9-22BC-F644-AD6A-9945FA8B4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4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110" y="154684"/>
            <a:ext cx="89140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Palatino"/>
                <a:cs typeface="Palatino"/>
              </a:rPr>
              <a:t>UAlbany</a:t>
            </a:r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 Major Academic Pathways: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Atmospheric Science B.S.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5086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First year fall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05382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First year spring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1028" y="1733463"/>
            <a:ext cx="439643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Calculus I</a:t>
            </a: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Physics I + Lab</a:t>
            </a: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Chemistry I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Freshman Seminar(?)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  <a:endParaRPr lang="en-US" sz="2800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77461" y="1733463"/>
            <a:ext cx="439643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Calculus II</a:t>
            </a: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Physics II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  <a:endParaRPr lang="en-US" sz="2800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3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110" y="154684"/>
            <a:ext cx="89140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Palatino"/>
                <a:cs typeface="Palatino"/>
              </a:rPr>
              <a:t>UAlbany</a:t>
            </a:r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 Major Academic Pathways: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Atmospheric Science B.S.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5086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Second year fall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05382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Second year spring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768" y="1733463"/>
            <a:ext cx="460761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ATM 209 – Weather Workshop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ATM 210 – Atmos. Structure, Thermo, Circ.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Calculus III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  <a:endParaRPr lang="en-US" sz="2800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1383" y="1733463"/>
            <a:ext cx="396653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ATM 211 – Weather Analysis and Forecasting</a:t>
            </a:r>
          </a:p>
          <a:p>
            <a:endParaRPr lang="en-US" sz="2800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ATM 315 – </a:t>
            </a:r>
            <a:r>
              <a:rPr lang="en-US" sz="2800" b="1" dirty="0" err="1" smtClean="0">
                <a:solidFill>
                  <a:srgbClr val="00FFFC"/>
                </a:solidFill>
                <a:latin typeface="Palatino"/>
                <a:cs typeface="Palatino"/>
              </a:rPr>
              <a:t>Env</a:t>
            </a:r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. Stats.</a:t>
            </a:r>
          </a:p>
          <a:p>
            <a:endParaRPr lang="en-US" sz="2800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b="1" dirty="0" smtClean="0">
                <a:solidFill>
                  <a:srgbClr val="00FFFC"/>
                </a:solidFill>
                <a:latin typeface="Palatino"/>
                <a:cs typeface="Palatino"/>
              </a:rPr>
              <a:t>Differential Equations</a:t>
            </a:r>
          </a:p>
          <a:p>
            <a:endParaRPr lang="en-US" sz="28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8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800" dirty="0" smtClean="0">
                <a:solidFill>
                  <a:schemeClr val="bg1"/>
                </a:solidFill>
                <a:latin typeface="Palatino"/>
                <a:cs typeface="Palatino"/>
              </a:rPr>
              <a:t>/elective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72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110" y="154684"/>
            <a:ext cx="89140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Palatino"/>
                <a:cs typeface="Palatino"/>
              </a:rPr>
              <a:t>UAlbany</a:t>
            </a:r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 Major Academic Pathways: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Atmospheric Science B.S.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5086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Third year fall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05382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Third year spring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768" y="1733463"/>
            <a:ext cx="443666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316 - Atmos. Dynamics I</a:t>
            </a:r>
          </a:p>
          <a:p>
            <a:endParaRPr lang="en-US" sz="2400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320 - Atmos. Thermodynamics</a:t>
            </a:r>
          </a:p>
          <a:p>
            <a:endParaRPr lang="en-US" sz="2400" b="1" dirty="0">
              <a:solidFill>
                <a:schemeClr val="accent4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sz="2400" b="1" dirty="0" smtClean="0">
                <a:solidFill>
                  <a:srgbClr val="FF64F0"/>
                </a:solidFill>
                <a:latin typeface="Palatino"/>
                <a:cs typeface="Palatino"/>
              </a:rPr>
              <a:t>Severe and Hazardous Weather </a:t>
            </a:r>
            <a:r>
              <a:rPr lang="en-US" sz="2400" b="1" dirty="0" smtClean="0">
                <a:solidFill>
                  <a:schemeClr val="bg1"/>
                </a:solidFill>
                <a:latin typeface="Palatino"/>
                <a:cs typeface="Palatino"/>
              </a:rPr>
              <a:t>or</a:t>
            </a:r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 </a:t>
            </a:r>
            <a:r>
              <a:rPr lang="en-US" sz="2400" b="1" dirty="0" smtClean="0">
                <a:solidFill>
                  <a:srgbClr val="FF64F0"/>
                </a:solidFill>
                <a:latin typeface="Palatino"/>
                <a:cs typeface="Palatino"/>
              </a:rPr>
              <a:t>Water and Climate Change</a:t>
            </a:r>
          </a:p>
          <a:p>
            <a:endParaRPr lang="en-US" sz="24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4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/elective/minor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4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/elective/minor</a:t>
            </a:r>
            <a:endParaRPr lang="en-US" sz="2400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1383" y="1733463"/>
            <a:ext cx="396653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317 – Atmos. Dynamics II</a:t>
            </a:r>
          </a:p>
          <a:p>
            <a:endParaRPr lang="en-US" sz="2400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321 – Physical </a:t>
            </a:r>
            <a:r>
              <a:rPr lang="en-US" sz="2400" b="1" dirty="0" err="1" smtClean="0">
                <a:solidFill>
                  <a:srgbClr val="00FFFC"/>
                </a:solidFill>
                <a:latin typeface="Palatino"/>
                <a:cs typeface="Palatino"/>
              </a:rPr>
              <a:t>Meteo</a:t>
            </a:r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.</a:t>
            </a:r>
          </a:p>
          <a:p>
            <a:endParaRPr lang="en-US" sz="2400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350 – </a:t>
            </a:r>
            <a:r>
              <a:rPr lang="en-US" sz="2400" b="1" dirty="0" err="1" smtClean="0">
                <a:solidFill>
                  <a:srgbClr val="00FFFC"/>
                </a:solidFill>
                <a:latin typeface="Palatino"/>
                <a:cs typeface="Palatino"/>
              </a:rPr>
              <a:t>Meteo</a:t>
            </a:r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. Data and Visualization</a:t>
            </a:r>
          </a:p>
          <a:p>
            <a:endParaRPr lang="en-US" sz="24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Gen-</a:t>
            </a:r>
            <a:r>
              <a:rPr lang="en-US" sz="2400" dirty="0" err="1" smtClean="0">
                <a:solidFill>
                  <a:schemeClr val="bg1"/>
                </a:solidFill>
                <a:latin typeface="Palatino"/>
                <a:cs typeface="Palatino"/>
              </a:rPr>
              <a:t>ed</a:t>
            </a:r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/elective/minor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2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110" y="154684"/>
            <a:ext cx="89140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Palatino"/>
                <a:cs typeface="Palatino"/>
              </a:rPr>
              <a:t>UAlbany</a:t>
            </a:r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 Major Academic Pathways: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Atmospheric Science B.S.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5086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Fourth year fall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05382" y="1031847"/>
            <a:ext cx="43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FF00"/>
                </a:solidFill>
                <a:latin typeface="Palatino"/>
                <a:cs typeface="Palatino"/>
              </a:rPr>
              <a:t>Fourth year spring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3768" y="1733463"/>
            <a:ext cx="443666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418 – Atm. Dynamics III</a:t>
            </a:r>
          </a:p>
          <a:p>
            <a:endParaRPr lang="en-US" sz="2400" b="1" dirty="0">
              <a:solidFill>
                <a:schemeClr val="accent4">
                  <a:lumMod val="60000"/>
                  <a:lumOff val="40000"/>
                </a:schemeClr>
              </a:solidFill>
              <a:latin typeface="Palatino"/>
              <a:cs typeface="Palatino"/>
            </a:endParaRPr>
          </a:p>
          <a:p>
            <a:r>
              <a:rPr lang="en-US" sz="2400" b="1" dirty="0" smtClean="0">
                <a:solidFill>
                  <a:srgbClr val="FF64F0"/>
                </a:solidFill>
                <a:latin typeface="Palatino"/>
                <a:cs typeface="Palatino"/>
              </a:rPr>
              <a:t>ATM 400 – Synoptic </a:t>
            </a:r>
            <a:r>
              <a:rPr lang="en-US" sz="2400" b="1" dirty="0" err="1" smtClean="0">
                <a:solidFill>
                  <a:srgbClr val="FF64F0"/>
                </a:solidFill>
                <a:latin typeface="Palatino"/>
                <a:cs typeface="Palatino"/>
              </a:rPr>
              <a:t>Meteo</a:t>
            </a:r>
            <a:r>
              <a:rPr lang="en-US" sz="2400" b="1" dirty="0" smtClean="0">
                <a:solidFill>
                  <a:srgbClr val="FF64F0"/>
                </a:solidFill>
                <a:latin typeface="Palatino"/>
                <a:cs typeface="Palatino"/>
              </a:rPr>
              <a:t>.</a:t>
            </a:r>
          </a:p>
          <a:p>
            <a:endParaRPr lang="en-US" sz="24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Elective/minor/internship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Research?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1383" y="1733463"/>
            <a:ext cx="396653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FFFC"/>
                </a:solidFill>
                <a:latin typeface="Palatino"/>
                <a:cs typeface="Palatino"/>
              </a:rPr>
              <a:t>ATM 419 – Numerical Weather Prediction</a:t>
            </a:r>
          </a:p>
          <a:p>
            <a:endParaRPr lang="en-US" sz="2400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Elective/minor/internship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Elective/minor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Palatino"/>
                <a:cs typeface="Palatino"/>
              </a:rPr>
              <a:t>Research?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4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110" y="154684"/>
            <a:ext cx="89140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Palatino"/>
                <a:cs typeface="Palatino"/>
              </a:rPr>
              <a:t>Elective courses in Atmospheric Science (300-level and up)</a:t>
            </a:r>
          </a:p>
          <a:p>
            <a:endParaRPr lang="en-US" b="1" dirty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110" y="683240"/>
            <a:ext cx="4436662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301 – Surface Hydrology and Hydrometeorology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304 – Air Quality and Air Pollution</a:t>
            </a:r>
          </a:p>
          <a:p>
            <a:endParaRPr lang="en-US" b="1" dirty="0" smtClean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305 – Global Physical Climatology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306 – Climate Variability and Climate Change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307 – Atmos. Chemistry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311 – Severe and Hazardous Weather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327 – Meteorological and Environmental Measurement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335 – Meteorological Remote Sensing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40219" y="683240"/>
            <a:ext cx="4436662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400 – Synoptic Meteorology I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401 – Synoptic Meteorology II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405 – Water and Climate Change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409 – Atmospheric Precipitation Processes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413 – Weather, Climate Change, and Societal Impacts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414 – Air Pollution Meteorology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415 – Climate Laboratory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421 – Tropical Meteorology</a:t>
            </a:r>
          </a:p>
          <a:p>
            <a:endParaRPr lang="en-US" b="1" dirty="0">
              <a:solidFill>
                <a:srgbClr val="00FFFC"/>
              </a:solidFill>
              <a:latin typeface="Palatino"/>
              <a:cs typeface="Palatino"/>
            </a:endParaRPr>
          </a:p>
          <a:p>
            <a:r>
              <a:rPr lang="en-US" b="1" dirty="0" smtClean="0">
                <a:solidFill>
                  <a:srgbClr val="00FFFC"/>
                </a:solidFill>
                <a:latin typeface="Palatino"/>
                <a:cs typeface="Palatino"/>
              </a:rPr>
              <a:t>ATM 480 – Special Topics in Atmospheric Science</a:t>
            </a:r>
          </a:p>
          <a:p>
            <a:endParaRPr lang="en-US" b="1" dirty="0" smtClean="0">
              <a:solidFill>
                <a:srgbClr val="FFFF00"/>
              </a:solidFill>
              <a:latin typeface="Palatino"/>
              <a:cs typeface="Palatino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387</Words>
  <Application>Microsoft Macintosh PowerPoint</Application>
  <PresentationFormat>On-screen Show (4:3)</PresentationFormat>
  <Paragraphs>142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Albany, DAES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Lazear</dc:creator>
  <cp:lastModifiedBy>Ross Lazear</cp:lastModifiedBy>
  <cp:revision>3</cp:revision>
  <dcterms:created xsi:type="dcterms:W3CDTF">2016-09-05T17:21:33Z</dcterms:created>
  <dcterms:modified xsi:type="dcterms:W3CDTF">2016-09-05T17:37:55Z</dcterms:modified>
</cp:coreProperties>
</file>