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>
      <p:cViewPr varScale="1">
        <p:scale>
          <a:sx n="104" d="100"/>
          <a:sy n="104" d="100"/>
        </p:scale>
        <p:origin x="-496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25025-65E9-9395-0F5D-705F6B423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CDE5A9-A89F-8F6F-15DA-41FF3602A8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CB647-8AF2-342D-B668-369AA8F6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66E4A-4782-124A-8A3F-E81EC8084862}" type="datetimeFigureOut">
              <a:rPr lang="en-US" smtClean="0"/>
              <a:t>1/5/23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DC750-2F40-26CA-829F-11F17C430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9935B-E5A9-81AA-220F-3543D1879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7F49-192A-204E-B7E4-AE2327335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299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03BFC-D50E-ECB9-0546-7491FE668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E7C2AD-7A0E-7FB6-87D0-8C49BAF59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1E745-70FE-180E-ADCF-74FC57384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66E4A-4782-124A-8A3F-E81EC8084862}" type="datetimeFigureOut">
              <a:rPr lang="en-US" smtClean="0"/>
              <a:t>1/5/23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D9A8E-71A7-8389-09B3-F5E261103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A1203-4BBE-B291-F673-E51C6D44B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7F49-192A-204E-B7E4-AE2327335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90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112A11-85BD-FF7D-155E-7D5913341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D6C53-0DB2-7244-14D5-894A22167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34918-6859-C5B1-F48F-1D442B48E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66E4A-4782-124A-8A3F-E81EC8084862}" type="datetimeFigureOut">
              <a:rPr lang="en-US" smtClean="0"/>
              <a:t>1/5/23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E49F0-9280-CD8B-4321-655690D65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D2D93-6A2E-3602-FB6C-B26D536A1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7F49-192A-204E-B7E4-AE2327335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066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AD152-08A4-1113-823E-996062CA5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63E7A-C49E-41F9-31BB-2B46801E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F39CD4-3F3E-4F6E-1FE8-7AC3F915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66E4A-4782-124A-8A3F-E81EC8084862}" type="datetimeFigureOut">
              <a:rPr lang="en-US" smtClean="0"/>
              <a:t>1/5/23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AEBB6-D995-4DBE-B489-63B57E6E0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16087-C197-3928-D4DE-2D101C443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7F49-192A-204E-B7E4-AE2327335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58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287CF-79DB-0A82-D68A-5EC5BE52E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616A6-DF3F-F175-2E31-5AC150D2F7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67093-B710-C776-7888-D86E61BCA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66E4A-4782-124A-8A3F-E81EC8084862}" type="datetimeFigureOut">
              <a:rPr lang="en-US" smtClean="0"/>
              <a:t>1/5/23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13F376-B419-666D-C591-482B209DA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461DB-59D5-F24F-7634-CCACCC959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7F49-192A-204E-B7E4-AE2327335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055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6F801-FDD8-CA70-81F1-5A1C086DC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C1DAC-9E97-533E-F892-74EF9F2098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64F75A-7721-75C4-76FD-0D555C2CC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8F4D27-F38E-B28A-CAB1-321881914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66E4A-4782-124A-8A3F-E81EC8084862}" type="datetimeFigureOut">
              <a:rPr lang="en-US" smtClean="0"/>
              <a:t>1/5/23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D46AB3-D94E-7F23-CB18-F0228FA4C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EA227-9118-8513-97B0-582342CCE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7F49-192A-204E-B7E4-AE2327335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118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42F0A-3F04-9997-41A5-8F3528F0A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04C93-A823-A033-DBA4-79240B6EA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6A6C64-B75F-45D5-80E8-CDDB128C5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A1DD5-89A5-A8C9-E17A-912B156DB2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E3022C-7373-C0AE-7146-AB6B39DEE7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A5B33C-C4D4-95B4-F651-2D19A64BC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66E4A-4782-124A-8A3F-E81EC8084862}" type="datetimeFigureOut">
              <a:rPr lang="en-US" smtClean="0"/>
              <a:t>1/5/23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259ADC-4D07-D9DA-B256-AF8A6C42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D0F12F-151D-D7C9-AAD7-7793F13AB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7F49-192A-204E-B7E4-AE2327335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93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D0346-EF36-6D9C-88E2-9C739CACA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DFF9D0-2429-62DD-4DEB-9A64AB7E9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66E4A-4782-124A-8A3F-E81EC8084862}" type="datetimeFigureOut">
              <a:rPr lang="en-US" smtClean="0"/>
              <a:t>1/5/23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6896D6-BB70-781A-0987-33C174D63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6FF325-167C-2D6D-3961-DC91E3165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7F49-192A-204E-B7E4-AE2327335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0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0D81C-4156-17DD-6845-78A2FFE40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66E4A-4782-124A-8A3F-E81EC8084862}" type="datetimeFigureOut">
              <a:rPr lang="en-US" smtClean="0"/>
              <a:t>1/5/23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5EADCF-DBAF-9A0A-EF31-0F63D7273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8BA91-2AEC-A7BA-ECD0-7D6AF7090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7F49-192A-204E-B7E4-AE2327335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99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5A0EB-CEBE-A6A6-0830-997A3E840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DB2BA-6F71-AD30-E46C-892A395CD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8ADC16-FF68-B6E2-3A6D-C24578E59D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B90DB-BC98-05E2-F022-7550EA1BB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66E4A-4782-124A-8A3F-E81EC8084862}" type="datetimeFigureOut">
              <a:rPr lang="en-US" smtClean="0"/>
              <a:t>1/5/23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1E4F95-2CB2-DB9F-3DA5-34D82B7C0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D552DF-5A54-3D05-7C37-9117FFBBB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7F49-192A-204E-B7E4-AE2327335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301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64449-ABE1-CB5E-6874-65A81356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409227-75F1-31E9-F577-0AF28579BA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0BCAF9-24B0-0301-0A5B-3BC05E1493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C9598C-3E6F-2902-D00A-2EBE2A99D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66E4A-4782-124A-8A3F-E81EC8084862}" type="datetimeFigureOut">
              <a:rPr lang="en-US" smtClean="0"/>
              <a:t>1/5/23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2858E3-7F03-4188-7B7C-FA2F069E8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61201C-2D60-49E3-A079-013F2854B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7F49-192A-204E-B7E4-AE2327335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996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9E683C-082B-0F17-E3DE-4C8B1EF0F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ED77A-5D1B-0E43-771F-2ECEE9431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CE160-0B17-52E5-4122-10FB4C888E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66E4A-4782-124A-8A3F-E81EC8084862}" type="datetimeFigureOut">
              <a:rPr lang="en-US" smtClean="0"/>
              <a:t>1/5/23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ED484-71EA-8013-DFD0-5C2D755F7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600EE-EA45-D111-ECE3-7F26CC7CB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37F49-192A-204E-B7E4-AE2327335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89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FED768-B0F2-D639-7421-4F75109AB3F5}"/>
              </a:ext>
            </a:extLst>
          </p:cNvPr>
          <p:cNvPicPr>
            <a:picLocks/>
          </p:cNvPicPr>
          <p:nvPr/>
        </p:nvPicPr>
        <p:blipFill rotWithShape="1">
          <a:blip r:embed="rId2">
            <a:alphaModFix/>
          </a:blip>
          <a:srcRect t="8952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9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78F04E0F-E1EF-B4DF-33EC-59CB0618B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A4EC6A-599C-87DB-CB44-0AA882F78D50}"/>
              </a:ext>
            </a:extLst>
          </p:cNvPr>
          <p:cNvSpPr txBox="1"/>
          <p:nvPr/>
        </p:nvSpPr>
        <p:spPr>
          <a:xfrm>
            <a:off x="8072736" y="6371393"/>
            <a:ext cx="5961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Perpetua" panose="02020502060401020303" pitchFamily="18" charset="77"/>
              </a:rPr>
              <a:t>Weather Map Room</a:t>
            </a:r>
          </a:p>
        </p:txBody>
      </p:sp>
    </p:spTree>
    <p:extLst>
      <p:ext uri="{BB962C8B-B14F-4D97-AF65-F5344CB8AC3E}">
        <p14:creationId xmlns:p14="http://schemas.microsoft.com/office/powerpoint/2010/main" val="2220419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CEED5FC1-1C59-D410-1500-9C7DA73B3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951" y="1"/>
            <a:ext cx="8471049" cy="6857999"/>
          </a:xfrm>
          <a:prstGeom prst="rect">
            <a:avLst/>
          </a:prstGeom>
        </p:spPr>
      </p:pic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C8510E5F-603D-72F7-0356-2F0DF46B5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406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FB1F91AD-0A54-5C72-343B-94A90BEE1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6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">
            <a:extLst>
              <a:ext uri="{FF2B5EF4-FFF2-40B4-BE49-F238E27FC236}">
                <a16:creationId xmlns:a16="http://schemas.microsoft.com/office/drawing/2014/main" id="{686137A8-DA29-97ED-9F3F-6310794B3A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0" t="2523" r="27132"/>
          <a:stretch/>
        </p:blipFill>
        <p:spPr bwMode="auto">
          <a:xfrm>
            <a:off x="5159976" y="0"/>
            <a:ext cx="75623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116A6C-1C5E-D496-9B84-BFDE8197DB0B}"/>
              </a:ext>
            </a:extLst>
          </p:cNvPr>
          <p:cNvSpPr txBox="1"/>
          <p:nvPr/>
        </p:nvSpPr>
        <p:spPr>
          <a:xfrm>
            <a:off x="8653502" y="5951263"/>
            <a:ext cx="5961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Perpetua" panose="02020502060401020303" pitchFamily="18" charset="77"/>
              </a:rPr>
              <a:t>Whiteface Mountain field station</a:t>
            </a:r>
          </a:p>
          <a:p>
            <a:r>
              <a:rPr lang="en-US" sz="2000" b="1" dirty="0">
                <a:solidFill>
                  <a:srgbClr val="FFFF00"/>
                </a:solidFill>
                <a:latin typeface="Perpetua" panose="02020502060401020303" pitchFamily="18" charset="77"/>
              </a:rPr>
              <a:t>and the view from the summit</a:t>
            </a:r>
          </a:p>
        </p:txBody>
      </p:sp>
    </p:spTree>
    <p:extLst>
      <p:ext uri="{BB962C8B-B14F-4D97-AF65-F5344CB8AC3E}">
        <p14:creationId xmlns:p14="http://schemas.microsoft.com/office/powerpoint/2010/main" val="3471444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looking at a large globe&#10;&#10;Description automatically generated with low confidence">
            <a:extLst>
              <a:ext uri="{FF2B5EF4-FFF2-40B4-BE49-F238E27FC236}">
                <a16:creationId xmlns:a16="http://schemas.microsoft.com/office/drawing/2014/main" id="{AD160D2F-A5F4-CEB0-8ED5-110A4F7CD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129" y="0"/>
            <a:ext cx="10589741" cy="687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36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6E6A93-B6F2-B40A-DB41-1CAFF6574E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8245" b="5927"/>
          <a:stretch/>
        </p:blipFill>
        <p:spPr>
          <a:xfrm>
            <a:off x="61785" y="0"/>
            <a:ext cx="12059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11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7456AC-687A-F20E-80A4-BFC5FE99D1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0509" b="8855"/>
          <a:stretch/>
        </p:blipFill>
        <p:spPr>
          <a:xfrm>
            <a:off x="0" y="611659"/>
            <a:ext cx="12199751" cy="56346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077AA6-6BB1-8614-EC42-ECC899262B1C}"/>
              </a:ext>
            </a:extLst>
          </p:cNvPr>
          <p:cNvSpPr txBox="1"/>
          <p:nvPr/>
        </p:nvSpPr>
        <p:spPr>
          <a:xfrm>
            <a:off x="6939140" y="5747261"/>
            <a:ext cx="5961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Perpetua" panose="02020502060401020303" pitchFamily="18" charset="77"/>
              </a:rPr>
              <a:t>Our view of the Catskills from the 4</a:t>
            </a:r>
            <a:r>
              <a:rPr lang="en-US" sz="2000" b="1" baseline="30000" dirty="0">
                <a:solidFill>
                  <a:srgbClr val="FFFF00"/>
                </a:solidFill>
                <a:latin typeface="Perpetua" panose="02020502060401020303" pitchFamily="18" charset="77"/>
              </a:rPr>
              <a:t>th</a:t>
            </a:r>
            <a:r>
              <a:rPr lang="en-US" sz="2000" b="1" dirty="0">
                <a:solidFill>
                  <a:srgbClr val="FFFF00"/>
                </a:solidFill>
                <a:latin typeface="Perpetua" panose="02020502060401020303" pitchFamily="18" charset="77"/>
              </a:rPr>
              <a:t> floor</a:t>
            </a:r>
          </a:p>
        </p:txBody>
      </p:sp>
    </p:spTree>
    <p:extLst>
      <p:ext uri="{BB962C8B-B14F-4D97-AF65-F5344CB8AC3E}">
        <p14:creationId xmlns:p14="http://schemas.microsoft.com/office/powerpoint/2010/main" val="3084494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at computers&#10;&#10;Description automatically generated with medium confidence">
            <a:extLst>
              <a:ext uri="{FF2B5EF4-FFF2-40B4-BE49-F238E27FC236}">
                <a16:creationId xmlns:a16="http://schemas.microsoft.com/office/drawing/2014/main" id="{ED5F9DFF-1D3B-E21E-66FE-E796C0638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589" y="-15616"/>
            <a:ext cx="9164821" cy="68736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02ABE0-54CC-D6C2-186B-E5C3D1E86268}"/>
              </a:ext>
            </a:extLst>
          </p:cNvPr>
          <p:cNvSpPr txBox="1"/>
          <p:nvPr/>
        </p:nvSpPr>
        <p:spPr>
          <a:xfrm>
            <a:off x="1655804" y="6365100"/>
            <a:ext cx="7945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Perpetua" panose="02020502060401020303" pitchFamily="18" charset="77"/>
              </a:rPr>
              <a:t>National Weather Service – Albany (4</a:t>
            </a:r>
            <a:r>
              <a:rPr lang="en-US" sz="2000" b="1" baseline="30000" dirty="0">
                <a:solidFill>
                  <a:srgbClr val="FFFF00"/>
                </a:solidFill>
                <a:latin typeface="Perpetua" panose="02020502060401020303" pitchFamily="18" charset="77"/>
              </a:rPr>
              <a:t>th</a:t>
            </a:r>
            <a:r>
              <a:rPr lang="en-US" sz="2000" b="1" dirty="0">
                <a:solidFill>
                  <a:srgbClr val="FFFF00"/>
                </a:solidFill>
                <a:latin typeface="Perpetua" panose="02020502060401020303" pitchFamily="18" charset="77"/>
              </a:rPr>
              <a:t> floor ETEC)</a:t>
            </a:r>
          </a:p>
        </p:txBody>
      </p:sp>
    </p:spTree>
    <p:extLst>
      <p:ext uri="{BB962C8B-B14F-4D97-AF65-F5344CB8AC3E}">
        <p14:creationId xmlns:p14="http://schemas.microsoft.com/office/powerpoint/2010/main" val="1185589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.jpg">
            <a:extLst>
              <a:ext uri="{FF2B5EF4-FFF2-40B4-BE49-F238E27FC236}">
                <a16:creationId xmlns:a16="http://schemas.microsoft.com/office/drawing/2014/main" id="{39F8C70C-0E2D-7198-C0EC-1159E3A0AC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75" y="636373"/>
            <a:ext cx="10984330" cy="55852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5D3BCF-30E0-02F6-0D85-41B537CDFEBA}"/>
              </a:ext>
            </a:extLst>
          </p:cNvPr>
          <p:cNvSpPr txBox="1"/>
          <p:nvPr/>
        </p:nvSpPr>
        <p:spPr>
          <a:xfrm>
            <a:off x="970826" y="5598981"/>
            <a:ext cx="5961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Perpetua" panose="02020502060401020303" pitchFamily="18" charset="77"/>
              </a:rPr>
              <a:t>Geophysical Science Fluids Lab</a:t>
            </a:r>
          </a:p>
        </p:txBody>
      </p:sp>
    </p:spTree>
    <p:extLst>
      <p:ext uri="{BB962C8B-B14F-4D97-AF65-F5344CB8AC3E}">
        <p14:creationId xmlns:p14="http://schemas.microsoft.com/office/powerpoint/2010/main" val="2435865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in a boat&#10;&#10;Description automatically generated with medium confidence">
            <a:extLst>
              <a:ext uri="{FF2B5EF4-FFF2-40B4-BE49-F238E27FC236}">
                <a16:creationId xmlns:a16="http://schemas.microsoft.com/office/drawing/2014/main" id="{D866B997-43BF-7C7B-38DD-5E9C037E6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413" y="693038"/>
            <a:ext cx="6723019" cy="5042264"/>
          </a:xfrm>
          <a:prstGeom prst="rect">
            <a:avLst/>
          </a:prstGeom>
        </p:spPr>
      </p:pic>
      <p:pic>
        <p:nvPicPr>
          <p:cNvPr id="3" name="Picture 2" descr="A group of people in a lab&#10;&#10;Description automatically generated with low confidence">
            <a:extLst>
              <a:ext uri="{FF2B5EF4-FFF2-40B4-BE49-F238E27FC236}">
                <a16:creationId xmlns:a16="http://schemas.microsoft.com/office/drawing/2014/main" id="{FA490A71-0346-31F2-F31F-B0BE7F903B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81" r="10849"/>
          <a:stretch/>
        </p:blipFill>
        <p:spPr>
          <a:xfrm>
            <a:off x="180702" y="1528354"/>
            <a:ext cx="5107577" cy="504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94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desk with a large screen behind him&#10;&#10;Description automatically generated with low confidence">
            <a:extLst>
              <a:ext uri="{FF2B5EF4-FFF2-40B4-BE49-F238E27FC236}">
                <a16:creationId xmlns:a16="http://schemas.microsoft.com/office/drawing/2014/main" id="{72500021-7FBD-B0AE-44FE-FD60A024A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374" y="0"/>
            <a:ext cx="875325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B7B13B-83C6-6B18-CBFB-FB0AEC0FF53D}"/>
              </a:ext>
            </a:extLst>
          </p:cNvPr>
          <p:cNvSpPr txBox="1"/>
          <p:nvPr/>
        </p:nvSpPr>
        <p:spPr>
          <a:xfrm>
            <a:off x="7491967" y="6457890"/>
            <a:ext cx="5961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Perpetua" panose="02020502060401020303" pitchFamily="18" charset="77"/>
              </a:rPr>
              <a:t>New York State </a:t>
            </a:r>
            <a:r>
              <a:rPr lang="en-US" sz="2000" b="1" dirty="0" err="1">
                <a:solidFill>
                  <a:srgbClr val="FFFF00"/>
                </a:solidFill>
                <a:latin typeface="Perpetua" panose="02020502060401020303" pitchFamily="18" charset="77"/>
              </a:rPr>
              <a:t>Mesonet</a:t>
            </a:r>
            <a:endParaRPr lang="en-US" sz="2000" b="1" dirty="0">
              <a:solidFill>
                <a:srgbClr val="FFFF00"/>
              </a:solidFill>
              <a:latin typeface="Perpetua" panose="02020502060401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08708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AES faculty and students observe the &quot;Science on a Sphere&quot; globe inside ETEC.">
            <a:extLst>
              <a:ext uri="{FF2B5EF4-FFF2-40B4-BE49-F238E27FC236}">
                <a16:creationId xmlns:a16="http://schemas.microsoft.com/office/drawing/2014/main" id="{5D8D8DB6-3775-708C-C60F-393DC16A9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C12538-51FB-2A21-830A-939659CE7FAD}"/>
              </a:ext>
            </a:extLst>
          </p:cNvPr>
          <p:cNvSpPr txBox="1"/>
          <p:nvPr/>
        </p:nvSpPr>
        <p:spPr>
          <a:xfrm>
            <a:off x="6230685" y="118874"/>
            <a:ext cx="5961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Perpetua" panose="02020502060401020303" pitchFamily="18" charset="77"/>
              </a:rPr>
              <a:t>Science on a Sphere</a:t>
            </a:r>
          </a:p>
        </p:txBody>
      </p:sp>
    </p:spTree>
    <p:extLst>
      <p:ext uri="{BB962C8B-B14F-4D97-AF65-F5344CB8AC3E}">
        <p14:creationId xmlns:p14="http://schemas.microsoft.com/office/powerpoint/2010/main" val="3677235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44</Words>
  <Application>Microsoft Macintosh PowerPoint</Application>
  <PresentationFormat>Widescreen</PresentationFormat>
  <Paragraphs>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Perpetua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Lazear, Ross</dc:creator>
  <cp:lastModifiedBy>Lazear, Ross</cp:lastModifiedBy>
  <cp:revision>2</cp:revision>
  <dcterms:created xsi:type="dcterms:W3CDTF">2023-01-05T19:38:49Z</dcterms:created>
  <dcterms:modified xsi:type="dcterms:W3CDTF">2023-01-05T21:20:30Z</dcterms:modified>
</cp:coreProperties>
</file>