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0B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4"/>
    <p:restoredTop sz="94656"/>
  </p:normalViewPr>
  <p:slideViewPr>
    <p:cSldViewPr snapToGrid="0" snapToObjects="1">
      <p:cViewPr varScale="1">
        <p:scale>
          <a:sx n="85" d="100"/>
          <a:sy n="85" d="100"/>
        </p:scale>
        <p:origin x="192" y="3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0DE20C-655E-9644-9341-FC7E0A39DD78}" type="datetimeFigureOut">
              <a:rPr lang="en-US" smtClean="0"/>
              <a:t>3/19/20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5A987D-BF7F-644A-BB50-A47AA21DBE3E}" type="slidenum">
              <a:rPr lang="en-US" smtClean="0"/>
              <a:t>‹#›</a:t>
            </a:fld>
            <a:endParaRPr lang="en-US"/>
          </a:p>
        </p:txBody>
      </p:sp>
    </p:spTree>
    <p:extLst>
      <p:ext uri="{BB962C8B-B14F-4D97-AF65-F5344CB8AC3E}">
        <p14:creationId xmlns:p14="http://schemas.microsoft.com/office/powerpoint/2010/main" val="855999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6D2E40-A860-344D-9813-A016264E844D}" type="slidenum">
              <a:rPr lang="en-US" sz="1200">
                <a:latin typeface="Calibri" charset="0"/>
              </a:rPr>
              <a:pPr eaLnBrk="1" hangingPunct="1"/>
              <a:t>1</a:t>
            </a:fld>
            <a:endParaRPr lang="en-US" sz="1200">
              <a:latin typeface="Calibri" charset="0"/>
            </a:endParaRPr>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536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atin typeface="Calibri" charset="0"/>
                <a:ea typeface="ＭＳ Ｐゴシック" charset="0"/>
                <a:cs typeface="ＭＳ Ｐゴシック" charset="0"/>
              </a:rPr>
              <a:t>Intro</a:t>
            </a:r>
          </a:p>
          <a:p>
            <a:pPr marL="171450" indent="-171450" eaLnBrk="1" hangingPunct="1">
              <a:spcBef>
                <a:spcPct val="0"/>
              </a:spcBef>
              <a:buFontTx/>
              <a:buChar char="•"/>
            </a:pPr>
            <a:r>
              <a:rPr lang="en-US">
                <a:latin typeface="Calibri" charset="0"/>
                <a:ea typeface="ＭＳ Ｐゴシック" charset="0"/>
                <a:cs typeface="ＭＳ Ｐゴシック" charset="0"/>
              </a:rPr>
              <a:t>Welcome &amp; congrats</a:t>
            </a:r>
          </a:p>
          <a:p>
            <a:pPr marL="171450" indent="-171450" eaLnBrk="1" hangingPunct="1">
              <a:spcBef>
                <a:spcPct val="0"/>
              </a:spcBef>
              <a:buFontTx/>
              <a:buChar char="•"/>
            </a:pPr>
            <a:r>
              <a:rPr lang="en-US">
                <a:latin typeface="Calibri" charset="0"/>
                <a:ea typeface="ＭＳ Ｐゴシック" charset="0"/>
                <a:cs typeface="ＭＳ Ｐゴシック" charset="0"/>
              </a:rPr>
              <a:t>Great community. World-class education at state-school cost</a:t>
            </a:r>
          </a:p>
        </p:txBody>
      </p:sp>
    </p:spTree>
    <p:extLst>
      <p:ext uri="{BB962C8B-B14F-4D97-AF65-F5344CB8AC3E}">
        <p14:creationId xmlns:p14="http://schemas.microsoft.com/office/powerpoint/2010/main" val="793317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6D2E40-A860-344D-9813-A016264E844D}" type="slidenum">
              <a:rPr lang="en-US" sz="1200">
                <a:latin typeface="Calibri" charset="0"/>
              </a:rPr>
              <a:pPr eaLnBrk="1" hangingPunct="1"/>
              <a:t>2</a:t>
            </a:fld>
            <a:endParaRPr lang="en-US" sz="1200">
              <a:latin typeface="Calibri" charset="0"/>
            </a:endParaRPr>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536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atin typeface="Calibri" charset="0"/>
                <a:ea typeface="ＭＳ Ｐゴシック" charset="0"/>
                <a:cs typeface="ＭＳ Ｐゴシック" charset="0"/>
              </a:rPr>
              <a:t>Intro</a:t>
            </a:r>
          </a:p>
          <a:p>
            <a:pPr marL="171450" indent="-171450" eaLnBrk="1" hangingPunct="1">
              <a:spcBef>
                <a:spcPct val="0"/>
              </a:spcBef>
              <a:buFontTx/>
              <a:buChar char="•"/>
            </a:pPr>
            <a:r>
              <a:rPr lang="en-US">
                <a:latin typeface="Calibri" charset="0"/>
                <a:ea typeface="ＭＳ Ｐゴシック" charset="0"/>
                <a:cs typeface="ＭＳ Ｐゴシック" charset="0"/>
              </a:rPr>
              <a:t>Welcome &amp; congrats</a:t>
            </a:r>
          </a:p>
          <a:p>
            <a:pPr marL="171450" indent="-171450" eaLnBrk="1" hangingPunct="1">
              <a:spcBef>
                <a:spcPct val="0"/>
              </a:spcBef>
              <a:buFontTx/>
              <a:buChar char="•"/>
            </a:pPr>
            <a:r>
              <a:rPr lang="en-US">
                <a:latin typeface="Calibri" charset="0"/>
                <a:ea typeface="ＭＳ Ｐゴシック" charset="0"/>
                <a:cs typeface="ＭＳ Ｐゴシック" charset="0"/>
              </a:rPr>
              <a:t>Great community. World-class education at state-school cost</a:t>
            </a:r>
          </a:p>
        </p:txBody>
      </p:sp>
    </p:spTree>
    <p:extLst>
      <p:ext uri="{BB962C8B-B14F-4D97-AF65-F5344CB8AC3E}">
        <p14:creationId xmlns:p14="http://schemas.microsoft.com/office/powerpoint/2010/main" val="295351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8F65D4-A26A-A04E-9830-40CCFC4D6233}" type="slidenum">
              <a:rPr lang="en-US" sz="1200">
                <a:latin typeface="Calibri" charset="0"/>
              </a:rPr>
              <a:pPr eaLnBrk="1" hangingPunct="1"/>
              <a:t>3</a:t>
            </a:fld>
            <a:endParaRPr lang="en-US" sz="1200">
              <a:latin typeface="Calibri" charset="0"/>
            </a:endParaRPr>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94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The bachelor of science degree in atmospheric science prepares our students in 3 fundamental areas: synoptic meteorology(how weather observations are collected, how do we forecast weather in to the future); dynamic meteorology (the physics which govern the atmosphere, how those physics are handled in computer models to make forecasts); physical meteorology (how clouds and precipitation form, how air pollution forms, why the ozone layer exists)</a:t>
            </a:r>
          </a:p>
        </p:txBody>
      </p:sp>
    </p:spTree>
    <p:extLst>
      <p:ext uri="{BB962C8B-B14F-4D97-AF65-F5344CB8AC3E}">
        <p14:creationId xmlns:p14="http://schemas.microsoft.com/office/powerpoint/2010/main" val="1183669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3394D4-F229-5B44-95EF-34E231971B7F}" type="slidenum">
              <a:rPr lang="en-US" sz="1200">
                <a:latin typeface="Calibri" charset="0"/>
              </a:rPr>
              <a:pPr eaLnBrk="1" hangingPunct="1"/>
              <a:t>4</a:t>
            </a:fld>
            <a:endParaRPr lang="en-US" sz="1200">
              <a:latin typeface="Calibri" charset="0"/>
            </a:endParaRPr>
          </a:p>
        </p:txBody>
      </p:sp>
      <p:sp>
        <p:nvSpPr>
          <p:cNvPr id="21506"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15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The bachelor of science degree in environmental science prepares our students in the core environmental issues of how humans interact with the environment around us and the use of natural resources. Our majors choose one of three concentrations: climate (what control variability of Earth’s climate (like El Nino), how climate has changed in the past and how it will change in future); biology (ecology and sustainability, which is becoming an increasingly bigger issue); geography (land-use planning and geographical information systems, how do we plan in a smarter way to minimize costs and impacts to the environment)</a:t>
            </a:r>
          </a:p>
        </p:txBody>
      </p:sp>
    </p:spTree>
    <p:extLst>
      <p:ext uri="{BB962C8B-B14F-4D97-AF65-F5344CB8AC3E}">
        <p14:creationId xmlns:p14="http://schemas.microsoft.com/office/powerpoint/2010/main" val="939279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AB5D37-95B2-7F4F-8F7C-1864A16FBED9}" type="slidenum">
              <a:rPr lang="en-US" sz="1200">
                <a:latin typeface="Calibri" charset="0"/>
              </a:rPr>
              <a:pPr eaLnBrk="1" hangingPunct="1"/>
              <a:t>6</a:t>
            </a:fld>
            <a:endParaRPr lang="en-US" sz="1200">
              <a:latin typeface="Calibri" charset="0"/>
            </a:endParaRPr>
          </a:p>
        </p:txBody>
      </p:sp>
      <p:sp>
        <p:nvSpPr>
          <p:cNvPr id="26626"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662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Another big asset to the students is that their professors are all leaders in atmospheric and environmental research. This allows for hot off the press, topical items to make it in to the classroom. For instance, this time last year, I was using data from Hurricane Sandy in my own class to challenge students to analyze the system and appreciate how unusual the storm was, using knowledge from the class and previous classes. This also allows us to offer an wide array of unique classes.</a:t>
            </a:r>
          </a:p>
        </p:txBody>
      </p:sp>
    </p:spTree>
    <p:extLst>
      <p:ext uri="{BB962C8B-B14F-4D97-AF65-F5344CB8AC3E}">
        <p14:creationId xmlns:p14="http://schemas.microsoft.com/office/powerpoint/2010/main" val="418911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FF297A-088F-C549-A2BB-680104B45406}" type="slidenum">
              <a:rPr lang="en-US" sz="1200">
                <a:latin typeface="Calibri" charset="0"/>
              </a:rPr>
              <a:pPr eaLnBrk="1" hangingPunct="1"/>
              <a:t>7</a:t>
            </a:fld>
            <a:endParaRPr lang="en-US" sz="1200">
              <a:latin typeface="Calibri" charset="0"/>
            </a:endParaRPr>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867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This also allows for opportunities from hands-on research and internships. Internships with the National Weather Service, which is located very near campus. Some undergraduates even get to go out into the field. This particular example was from a lightning study, showing one of our recent undergraduates standing by some of the photography equipment.</a:t>
            </a:r>
          </a:p>
        </p:txBody>
      </p:sp>
    </p:spTree>
    <p:extLst>
      <p:ext uri="{BB962C8B-B14F-4D97-AF65-F5344CB8AC3E}">
        <p14:creationId xmlns:p14="http://schemas.microsoft.com/office/powerpoint/2010/main" val="792821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6B7C15C-891A-9743-AA1C-0D2DC380A275}" type="slidenum">
              <a:rPr lang="en-US" sz="1200">
                <a:latin typeface="Calibri" charset="0"/>
              </a:rPr>
              <a:pPr eaLnBrk="1" hangingPunct="1"/>
              <a:t>8</a:t>
            </a:fld>
            <a:endParaRPr lang="en-US" sz="1200">
              <a:latin typeface="Calibri" charset="0"/>
            </a:endParaRPr>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45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We have an array of state-of-art resources within the department. The first is our electronic map room, which is an interactive wall of maps that can be displayed from satellite images, to radar, to student-generated products that allow one to analyze the atmosphere and environment. The second is the Whiteface observatory, where real-time measurements of the atmosphere, from its chemistry to clouds is collected for analysis. We just had a group of undergraduates visit the observatory a couple weeks ago.</a:t>
            </a:r>
          </a:p>
        </p:txBody>
      </p:sp>
    </p:spTree>
    <p:extLst>
      <p:ext uri="{BB962C8B-B14F-4D97-AF65-F5344CB8AC3E}">
        <p14:creationId xmlns:p14="http://schemas.microsoft.com/office/powerpoint/2010/main" val="1766127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468CAD-120F-7D4E-B328-F6137FBEAD35}" type="slidenum">
              <a:rPr lang="en-US" sz="1200">
                <a:latin typeface="Calibri" charset="0"/>
              </a:rPr>
              <a:pPr eaLnBrk="1" hangingPunct="1"/>
              <a:t>9</a:t>
            </a:fld>
            <a:endParaRPr lang="en-US" sz="1200">
              <a:latin typeface="Calibri" charset="0"/>
            </a:endParaRPr>
          </a:p>
        </p:txBody>
      </p:sp>
      <p:sp>
        <p:nvSpPr>
          <p:cNvPr id="3072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072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What can I do with an atmospheric science of environment science degree and the answer is that there is a demand for atmospheric and environmental scientists in a variety of fields: consulting, insurance, transportation, research, planning, economics, education, media, forensics, and government.</a:t>
            </a:r>
          </a:p>
        </p:txBody>
      </p:sp>
    </p:spTree>
    <p:extLst>
      <p:ext uri="{BB962C8B-B14F-4D97-AF65-F5344CB8AC3E}">
        <p14:creationId xmlns:p14="http://schemas.microsoft.com/office/powerpoint/2010/main" val="1862154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0B11F3-7C88-014C-9E6B-5DAEA85BDF4F}" type="datetimeFigureOut">
              <a:rPr lang="en-US" smtClean="0"/>
              <a:t>3/19/20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DF2930-E204-844C-A93F-16BAD18B1C44}" type="slidenum">
              <a:rPr lang="en-US" smtClean="0"/>
              <a:t>‹#›</a:t>
            </a:fld>
            <a:endParaRPr lang="en-US"/>
          </a:p>
        </p:txBody>
      </p:sp>
    </p:spTree>
    <p:extLst>
      <p:ext uri="{BB962C8B-B14F-4D97-AF65-F5344CB8AC3E}">
        <p14:creationId xmlns:p14="http://schemas.microsoft.com/office/powerpoint/2010/main" val="14958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0B11F3-7C88-014C-9E6B-5DAEA85BDF4F}" type="datetimeFigureOut">
              <a:rPr lang="en-US" smtClean="0"/>
              <a:t>3/19/20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DF2930-E204-844C-A93F-16BAD18B1C44}" type="slidenum">
              <a:rPr lang="en-US" smtClean="0"/>
              <a:t>‹#›</a:t>
            </a:fld>
            <a:endParaRPr lang="en-US"/>
          </a:p>
        </p:txBody>
      </p:sp>
    </p:spTree>
    <p:extLst>
      <p:ext uri="{BB962C8B-B14F-4D97-AF65-F5344CB8AC3E}">
        <p14:creationId xmlns:p14="http://schemas.microsoft.com/office/powerpoint/2010/main" val="1926022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0B11F3-7C88-014C-9E6B-5DAEA85BDF4F}" type="datetimeFigureOut">
              <a:rPr lang="en-US" smtClean="0"/>
              <a:t>3/19/20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DF2930-E204-844C-A93F-16BAD18B1C44}" type="slidenum">
              <a:rPr lang="en-US" smtClean="0"/>
              <a:t>‹#›</a:t>
            </a:fld>
            <a:endParaRPr lang="en-US"/>
          </a:p>
        </p:txBody>
      </p:sp>
    </p:spTree>
    <p:extLst>
      <p:ext uri="{BB962C8B-B14F-4D97-AF65-F5344CB8AC3E}">
        <p14:creationId xmlns:p14="http://schemas.microsoft.com/office/powerpoint/2010/main" val="1643398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0B11F3-7C88-014C-9E6B-5DAEA85BDF4F}" type="datetimeFigureOut">
              <a:rPr lang="en-US" smtClean="0"/>
              <a:t>3/19/20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DF2930-E204-844C-A93F-16BAD18B1C44}" type="slidenum">
              <a:rPr lang="en-US" smtClean="0"/>
              <a:t>‹#›</a:t>
            </a:fld>
            <a:endParaRPr lang="en-US"/>
          </a:p>
        </p:txBody>
      </p:sp>
    </p:spTree>
    <p:extLst>
      <p:ext uri="{BB962C8B-B14F-4D97-AF65-F5344CB8AC3E}">
        <p14:creationId xmlns:p14="http://schemas.microsoft.com/office/powerpoint/2010/main" val="1529026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0B11F3-7C88-014C-9E6B-5DAEA85BDF4F}" type="datetimeFigureOut">
              <a:rPr lang="en-US" smtClean="0"/>
              <a:t>3/19/20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DF2930-E204-844C-A93F-16BAD18B1C44}" type="slidenum">
              <a:rPr lang="en-US" smtClean="0"/>
              <a:t>‹#›</a:t>
            </a:fld>
            <a:endParaRPr lang="en-US"/>
          </a:p>
        </p:txBody>
      </p:sp>
    </p:spTree>
    <p:extLst>
      <p:ext uri="{BB962C8B-B14F-4D97-AF65-F5344CB8AC3E}">
        <p14:creationId xmlns:p14="http://schemas.microsoft.com/office/powerpoint/2010/main" val="1558914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0B11F3-7C88-014C-9E6B-5DAEA85BDF4F}" type="datetimeFigureOut">
              <a:rPr lang="en-US" smtClean="0"/>
              <a:t>3/19/20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DF2930-E204-844C-A93F-16BAD18B1C44}" type="slidenum">
              <a:rPr lang="en-US" smtClean="0"/>
              <a:t>‹#›</a:t>
            </a:fld>
            <a:endParaRPr lang="en-US"/>
          </a:p>
        </p:txBody>
      </p:sp>
    </p:spTree>
    <p:extLst>
      <p:ext uri="{BB962C8B-B14F-4D97-AF65-F5344CB8AC3E}">
        <p14:creationId xmlns:p14="http://schemas.microsoft.com/office/powerpoint/2010/main" val="1371054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0B11F3-7C88-014C-9E6B-5DAEA85BDF4F}" type="datetimeFigureOut">
              <a:rPr lang="en-US" smtClean="0"/>
              <a:t>3/19/20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DF2930-E204-844C-A93F-16BAD18B1C44}" type="slidenum">
              <a:rPr lang="en-US" smtClean="0"/>
              <a:t>‹#›</a:t>
            </a:fld>
            <a:endParaRPr lang="en-US"/>
          </a:p>
        </p:txBody>
      </p:sp>
    </p:spTree>
    <p:extLst>
      <p:ext uri="{BB962C8B-B14F-4D97-AF65-F5344CB8AC3E}">
        <p14:creationId xmlns:p14="http://schemas.microsoft.com/office/powerpoint/2010/main" val="809163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0B11F3-7C88-014C-9E6B-5DAEA85BDF4F}" type="datetimeFigureOut">
              <a:rPr lang="en-US" smtClean="0"/>
              <a:t>3/19/20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DF2930-E204-844C-A93F-16BAD18B1C44}" type="slidenum">
              <a:rPr lang="en-US" smtClean="0"/>
              <a:t>‹#›</a:t>
            </a:fld>
            <a:endParaRPr lang="en-US"/>
          </a:p>
        </p:txBody>
      </p:sp>
    </p:spTree>
    <p:extLst>
      <p:ext uri="{BB962C8B-B14F-4D97-AF65-F5344CB8AC3E}">
        <p14:creationId xmlns:p14="http://schemas.microsoft.com/office/powerpoint/2010/main" val="1742895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0B11F3-7C88-014C-9E6B-5DAEA85BDF4F}" type="datetimeFigureOut">
              <a:rPr lang="en-US" smtClean="0"/>
              <a:t>3/19/20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DF2930-E204-844C-A93F-16BAD18B1C44}" type="slidenum">
              <a:rPr lang="en-US" smtClean="0"/>
              <a:t>‹#›</a:t>
            </a:fld>
            <a:endParaRPr lang="en-US"/>
          </a:p>
        </p:txBody>
      </p:sp>
    </p:spTree>
    <p:extLst>
      <p:ext uri="{BB962C8B-B14F-4D97-AF65-F5344CB8AC3E}">
        <p14:creationId xmlns:p14="http://schemas.microsoft.com/office/powerpoint/2010/main" val="1159840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0B11F3-7C88-014C-9E6B-5DAEA85BDF4F}" type="datetimeFigureOut">
              <a:rPr lang="en-US" smtClean="0"/>
              <a:t>3/19/20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DF2930-E204-844C-A93F-16BAD18B1C44}" type="slidenum">
              <a:rPr lang="en-US" smtClean="0"/>
              <a:t>‹#›</a:t>
            </a:fld>
            <a:endParaRPr lang="en-US"/>
          </a:p>
        </p:txBody>
      </p:sp>
    </p:spTree>
    <p:extLst>
      <p:ext uri="{BB962C8B-B14F-4D97-AF65-F5344CB8AC3E}">
        <p14:creationId xmlns:p14="http://schemas.microsoft.com/office/powerpoint/2010/main" val="737564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0B11F3-7C88-014C-9E6B-5DAEA85BDF4F}" type="datetimeFigureOut">
              <a:rPr lang="en-US" smtClean="0"/>
              <a:t>3/19/20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DF2930-E204-844C-A93F-16BAD18B1C44}" type="slidenum">
              <a:rPr lang="en-US" smtClean="0"/>
              <a:t>‹#›</a:t>
            </a:fld>
            <a:endParaRPr lang="en-US"/>
          </a:p>
        </p:txBody>
      </p:sp>
    </p:spTree>
    <p:extLst>
      <p:ext uri="{BB962C8B-B14F-4D97-AF65-F5344CB8AC3E}">
        <p14:creationId xmlns:p14="http://schemas.microsoft.com/office/powerpoint/2010/main" val="9682518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0B11F3-7C88-014C-9E6B-5DAEA85BDF4F}" type="datetimeFigureOut">
              <a:rPr lang="en-US" smtClean="0"/>
              <a:t>3/19/20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DF2930-E204-844C-A93F-16BAD18B1C44}" type="slidenum">
              <a:rPr lang="en-US" smtClean="0"/>
              <a:t>‹#›</a:t>
            </a:fld>
            <a:endParaRPr lang="en-US"/>
          </a:p>
        </p:txBody>
      </p:sp>
    </p:spTree>
    <p:extLst>
      <p:ext uri="{BB962C8B-B14F-4D97-AF65-F5344CB8AC3E}">
        <p14:creationId xmlns:p14="http://schemas.microsoft.com/office/powerpoint/2010/main" val="18791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microsoft.com/office/2007/relationships/hdphoto" Target="../media/hdphoto1.wdp"/><Relationship Id="rId12" Type="http://schemas.openxmlformats.org/officeDocument/2006/relationships/image" Target="../media/image9.png"/><Relationship Id="rId13" Type="http://schemas.openxmlformats.org/officeDocument/2006/relationships/image" Target="../media/image10.jpg"/><Relationship Id="rId14" Type="http://schemas.openxmlformats.org/officeDocument/2006/relationships/image" Target="../media/image11.png"/><Relationship Id="rId15" Type="http://schemas.openxmlformats.org/officeDocument/2006/relationships/image" Target="../media/image12.png"/><Relationship Id="rId16" Type="http://schemas.openxmlformats.org/officeDocument/2006/relationships/image" Target="../media/image13.png"/><Relationship Id="rId17" Type="http://schemas.openxmlformats.org/officeDocument/2006/relationships/image" Target="../media/image14.png"/><Relationship Id="rId18"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jp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jpg"/><Relationship Id="rId9" Type="http://schemas.openxmlformats.org/officeDocument/2006/relationships/image" Target="../media/image7.png"/><Relationship Id="rId10" Type="http://schemas.openxmlformats.org/officeDocument/2006/relationships/image" Target="../media/image8.jpeg"/></Relationships>
</file>

<file path=ppt/slides/_rels/slide10.xml.rels><?xml version="1.0" encoding="UTF-8" standalone="yes"?>
<Relationships xmlns="http://schemas.openxmlformats.org/package/2006/relationships"><Relationship Id="rId11" Type="http://schemas.openxmlformats.org/officeDocument/2006/relationships/image" Target="../media/image68.png"/><Relationship Id="rId12" Type="http://schemas.openxmlformats.org/officeDocument/2006/relationships/image" Target="../media/image69.png"/><Relationship Id="rId13"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image" Target="../media/image38.png"/><Relationship Id="rId3" Type="http://schemas.openxmlformats.org/officeDocument/2006/relationships/image" Target="../media/image62.png"/><Relationship Id="rId4" Type="http://schemas.openxmlformats.org/officeDocument/2006/relationships/image" Target="../media/image41.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3.png"/><Relationship Id="rId9" Type="http://schemas.openxmlformats.org/officeDocument/2006/relationships/image" Target="../media/image66.png"/><Relationship Id="rId10" Type="http://schemas.openxmlformats.org/officeDocument/2006/relationships/image" Target="../media/image6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1" Type="http://schemas.microsoft.com/office/2007/relationships/hdphoto" Target="../media/hdphoto1.wdp"/><Relationship Id="rId12" Type="http://schemas.openxmlformats.org/officeDocument/2006/relationships/image" Target="../media/image9.png"/><Relationship Id="rId13" Type="http://schemas.openxmlformats.org/officeDocument/2006/relationships/image" Target="../media/image10.jpg"/><Relationship Id="rId14" Type="http://schemas.openxmlformats.org/officeDocument/2006/relationships/image" Target="../media/image11.png"/><Relationship Id="rId15" Type="http://schemas.openxmlformats.org/officeDocument/2006/relationships/image" Target="../media/image12.png"/><Relationship Id="rId16"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jp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jpg"/><Relationship Id="rId9" Type="http://schemas.openxmlformats.org/officeDocument/2006/relationships/image" Target="../media/image7.png"/><Relationship Id="rId10"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3.png"/><Relationship Id="rId6" Type="http://schemas.openxmlformats.org/officeDocument/2006/relationships/image" Target="../media/image18.jpeg"/><Relationship Id="rId7" Type="http://schemas.openxmlformats.org/officeDocument/2006/relationships/image" Target="../media/image19.jpeg"/><Relationship Id="rId8"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1.jp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1" Type="http://schemas.openxmlformats.org/officeDocument/2006/relationships/image" Target="../media/image33.png"/><Relationship Id="rId12" Type="http://schemas.openxmlformats.org/officeDocument/2006/relationships/image" Target="../media/image3.png"/><Relationship Id="rId13" Type="http://schemas.openxmlformats.org/officeDocument/2006/relationships/image" Target="../media/image34.png"/><Relationship Id="rId14" Type="http://schemas.openxmlformats.org/officeDocument/2006/relationships/image" Target="../media/image35.png"/><Relationship Id="rId15"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s>
</file>

<file path=ppt/slides/_rels/slide7.xml.rels><?xml version="1.0" encoding="UTF-8" standalone="yes"?>
<Relationships xmlns="http://schemas.openxmlformats.org/package/2006/relationships"><Relationship Id="rId11" Type="http://schemas.openxmlformats.org/officeDocument/2006/relationships/image" Target="../media/image44.png"/><Relationship Id="rId12" Type="http://schemas.openxmlformats.org/officeDocument/2006/relationships/image" Target="../media/image45.png"/><Relationship Id="rId13" Type="http://schemas.microsoft.com/office/2007/relationships/hdphoto" Target="../media/hdphoto2.wdp"/><Relationship Id="rId14" Type="http://schemas.openxmlformats.org/officeDocument/2006/relationships/image" Target="../media/image46.png"/><Relationship Id="rId15" Type="http://schemas.microsoft.com/office/2007/relationships/hdphoto" Target="../media/hdphoto3.wdp"/><Relationship Id="rId16" Type="http://schemas.openxmlformats.org/officeDocument/2006/relationships/image" Target="../media/image24.png"/><Relationship Id="rId17" Type="http://schemas.openxmlformats.org/officeDocument/2006/relationships/image" Target="../media/image47.png"/><Relationship Id="rId18"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3.png"/><Relationship Id="rId10" Type="http://schemas.openxmlformats.org/officeDocument/2006/relationships/image" Target="../media/image43.png"/></Relationships>
</file>

<file path=ppt/slides/_rels/slide8.xml.rels><?xml version="1.0" encoding="UTF-8" standalone="yes"?>
<Relationships xmlns="http://schemas.openxmlformats.org/package/2006/relationships"><Relationship Id="rId11" Type="http://schemas.openxmlformats.org/officeDocument/2006/relationships/image" Target="../media/image55.png"/><Relationship Id="rId12" Type="http://schemas.openxmlformats.org/officeDocument/2006/relationships/image" Target="../media/image23.png"/><Relationship Id="rId13"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jpeg"/><Relationship Id="rId8" Type="http://schemas.microsoft.com/office/2007/relationships/hdphoto" Target="../media/hdphoto4.wdp"/><Relationship Id="rId9" Type="http://schemas.openxmlformats.org/officeDocument/2006/relationships/image" Target="../media/image54.png"/><Relationship Id="rId10"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png"/><Relationship Id="rId5" Type="http://schemas.openxmlformats.org/officeDocument/2006/relationships/image" Target="../media/image59.jpeg"/><Relationship Id="rId6" Type="http://schemas.openxmlformats.org/officeDocument/2006/relationships/image" Target="../media/image60.png"/><Relationship Id="rId7" Type="http://schemas.openxmlformats.org/officeDocument/2006/relationships/image" Target="../media/image61.jpeg"/><Relationship Id="rId8" Type="http://schemas.microsoft.com/office/2007/relationships/hdphoto" Target="../media/hdphoto5.wdp"/><Relationship Id="rId9"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0"/>
            <a:ext cx="9144000" cy="6858000"/>
          </a:xfrm>
          <a:prstGeom prst="rect">
            <a:avLst/>
          </a:prstGeom>
          <a:solidFill>
            <a:srgbClr val="280C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p:cNvPicPr>
            <a:picLocks noChangeAspect="1"/>
          </p:cNvPicPr>
          <p:nvPr/>
        </p:nvPicPr>
        <p:blipFill rotWithShape="1">
          <a:blip r:embed="rId3"/>
          <a:srcRect l="10746" r="2338"/>
          <a:stretch/>
        </p:blipFill>
        <p:spPr>
          <a:xfrm>
            <a:off x="7467601" y="5760720"/>
            <a:ext cx="1821941" cy="1097280"/>
          </a:xfrm>
          <a:prstGeom prst="rect">
            <a:avLst/>
          </a:prstGeom>
          <a:solidFill>
            <a:srgbClr val="660066"/>
          </a:solidFill>
        </p:spPr>
      </p:pic>
      <p:pic>
        <p:nvPicPr>
          <p:cNvPr id="11" name="Picture 10" descr="PHOTO-2019-09-17-16-54-51.jpg"/>
          <p:cNvPicPr>
            <a:picLocks noChangeAspect="1"/>
          </p:cNvPicPr>
          <p:nvPr/>
        </p:nvPicPr>
        <p:blipFill rotWithShape="1">
          <a:blip r:embed="rId4">
            <a:extLst>
              <a:ext uri="{28A0092B-C50C-407E-A947-70E740481C1C}">
                <a14:useLocalDpi xmlns:a14="http://schemas.microsoft.com/office/drawing/2010/main" val="0"/>
              </a:ext>
            </a:extLst>
          </a:blip>
          <a:srcRect l="9898" t="20180" r="15618" b="33769"/>
          <a:stretch/>
        </p:blipFill>
        <p:spPr>
          <a:xfrm>
            <a:off x="6477000" y="5742432"/>
            <a:ext cx="1365504" cy="1115568"/>
          </a:xfrm>
          <a:prstGeom prst="rect">
            <a:avLst/>
          </a:prstGeom>
        </p:spPr>
      </p:pic>
      <p:pic>
        <p:nvPicPr>
          <p:cNvPr id="2" name="Picture 1"/>
          <p:cNvPicPr>
            <a:picLocks noChangeAspect="1"/>
          </p:cNvPicPr>
          <p:nvPr/>
        </p:nvPicPr>
        <p:blipFill>
          <a:blip r:embed="rId5"/>
          <a:stretch>
            <a:fillRect/>
          </a:stretch>
        </p:blipFill>
        <p:spPr>
          <a:xfrm>
            <a:off x="1524000" y="-1"/>
            <a:ext cx="9144000" cy="2474707"/>
          </a:xfrm>
          <a:prstGeom prst="rect">
            <a:avLst/>
          </a:prstGeom>
        </p:spPr>
      </p:pic>
      <p:pic>
        <p:nvPicPr>
          <p:cNvPr id="14" name="Picture 13" descr="Screen Shot 2013-04-17 at 2.33.48 PM.png"/>
          <p:cNvPicPr>
            <a:picLocks noChangeAspect="1"/>
          </p:cNvPicPr>
          <p:nvPr/>
        </p:nvPicPr>
        <p:blipFill rotWithShape="1">
          <a:blip r:embed="rId6">
            <a:extLst>
              <a:ext uri="{28A0092B-C50C-407E-A947-70E740481C1C}">
                <a14:useLocalDpi xmlns:a14="http://schemas.microsoft.com/office/drawing/2010/main" val="0"/>
              </a:ext>
            </a:extLst>
          </a:blip>
          <a:srcRect l="13733"/>
          <a:stretch/>
        </p:blipFill>
        <p:spPr>
          <a:xfrm>
            <a:off x="9206946" y="4722990"/>
            <a:ext cx="1455304" cy="1068211"/>
          </a:xfrm>
          <a:prstGeom prst="rect">
            <a:avLst/>
          </a:prstGeom>
          <a:solidFill>
            <a:srgbClr val="660066"/>
          </a:solidFill>
        </p:spPr>
      </p:pic>
      <p:pic>
        <p:nvPicPr>
          <p:cNvPr id="20" name="Picture 19"/>
          <p:cNvPicPr>
            <a:picLocks noChangeAspect="1"/>
          </p:cNvPicPr>
          <p:nvPr/>
        </p:nvPicPr>
        <p:blipFill rotWithShape="1">
          <a:blip r:embed="rId7"/>
          <a:srcRect t="13395" b="19132"/>
          <a:stretch/>
        </p:blipFill>
        <p:spPr>
          <a:xfrm>
            <a:off x="6464393" y="2532249"/>
            <a:ext cx="1458381" cy="1099560"/>
          </a:xfrm>
          <a:prstGeom prst="rect">
            <a:avLst/>
          </a:prstGeom>
          <a:solidFill>
            <a:srgbClr val="660066"/>
          </a:solidFill>
        </p:spPr>
      </p:pic>
      <p:pic>
        <p:nvPicPr>
          <p:cNvPr id="21" name="Picture 20" descr="photo5_resized.jpg"/>
          <p:cNvPicPr>
            <a:picLocks noChangeAspect="1"/>
          </p:cNvPicPr>
          <p:nvPr/>
        </p:nvPicPr>
        <p:blipFill rotWithShape="1">
          <a:blip r:embed="rId8">
            <a:extLst>
              <a:ext uri="{28A0092B-C50C-407E-A947-70E740481C1C}">
                <a14:useLocalDpi xmlns:a14="http://schemas.microsoft.com/office/drawing/2010/main" val="0"/>
              </a:ext>
            </a:extLst>
          </a:blip>
          <a:srcRect l="15790" t="14330"/>
          <a:stretch/>
        </p:blipFill>
        <p:spPr>
          <a:xfrm>
            <a:off x="6464393" y="4691112"/>
            <a:ext cx="1623421" cy="1097280"/>
          </a:xfrm>
          <a:prstGeom prst="rect">
            <a:avLst/>
          </a:prstGeom>
          <a:solidFill>
            <a:srgbClr val="660066"/>
          </a:solidFill>
        </p:spPr>
      </p:pic>
      <p:pic>
        <p:nvPicPr>
          <p:cNvPr id="25" name="Picture 24" descr="image046.png"/>
          <p:cNvPicPr>
            <a:picLocks noChangeAspect="1"/>
          </p:cNvPicPr>
          <p:nvPr/>
        </p:nvPicPr>
        <p:blipFill rotWithShape="1">
          <a:blip r:embed="rId9">
            <a:extLst>
              <a:ext uri="{28A0092B-C50C-407E-A947-70E740481C1C}">
                <a14:useLocalDpi xmlns:a14="http://schemas.microsoft.com/office/drawing/2010/main" val="0"/>
              </a:ext>
            </a:extLst>
          </a:blip>
          <a:srcRect l="8455" r="25898" b="29463"/>
          <a:stretch/>
        </p:blipFill>
        <p:spPr>
          <a:xfrm>
            <a:off x="9222930" y="3581400"/>
            <a:ext cx="1447800" cy="1168570"/>
          </a:xfrm>
          <a:prstGeom prst="rect">
            <a:avLst/>
          </a:prstGeom>
          <a:solidFill>
            <a:srgbClr val="660066"/>
          </a:solidFill>
          <a:effectLst/>
        </p:spPr>
      </p:pic>
      <p:pic>
        <p:nvPicPr>
          <p:cNvPr id="28" name="Picture 27" descr="Screen Shot 2013-04-17 at 3.39.03 PM.png"/>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8800"/>
                    </a14:imgEffect>
                    <a14:imgEffect>
                      <a14:saturation sat="300000"/>
                    </a14:imgEffect>
                  </a14:imgLayer>
                </a14:imgProps>
              </a:ext>
              <a:ext uri="{28A0092B-C50C-407E-A947-70E740481C1C}">
                <a14:useLocalDpi xmlns:a14="http://schemas.microsoft.com/office/drawing/2010/main" val="0"/>
              </a:ext>
            </a:extLst>
          </a:blip>
          <a:srcRect l="39672" r="8011" b="28137"/>
          <a:stretch/>
        </p:blipFill>
        <p:spPr>
          <a:xfrm>
            <a:off x="7850228" y="4724401"/>
            <a:ext cx="1369973" cy="1068224"/>
          </a:xfrm>
          <a:prstGeom prst="rect">
            <a:avLst/>
          </a:prstGeom>
          <a:solidFill>
            <a:srgbClr val="660066"/>
          </a:solidFill>
        </p:spPr>
      </p:pic>
      <p:pic>
        <p:nvPicPr>
          <p:cNvPr id="5" name="Picture 4"/>
          <p:cNvPicPr>
            <a:picLocks noChangeAspect="1"/>
          </p:cNvPicPr>
          <p:nvPr/>
        </p:nvPicPr>
        <p:blipFill>
          <a:blip r:embed="rId12"/>
          <a:stretch>
            <a:fillRect/>
          </a:stretch>
        </p:blipFill>
        <p:spPr>
          <a:xfrm>
            <a:off x="7848600" y="3505200"/>
            <a:ext cx="1371600" cy="1209600"/>
          </a:xfrm>
          <a:prstGeom prst="rect">
            <a:avLst/>
          </a:prstGeom>
        </p:spPr>
      </p:pic>
      <p:pic>
        <p:nvPicPr>
          <p:cNvPr id="22" name="Picture 21" descr="photo1_resized.jpg"/>
          <p:cNvPicPr>
            <a:picLocks noChangeAspect="1"/>
          </p:cNvPicPr>
          <p:nvPr/>
        </p:nvPicPr>
        <p:blipFill rotWithShape="1">
          <a:blip r:embed="rId13">
            <a:extLst>
              <a:ext uri="{28A0092B-C50C-407E-A947-70E740481C1C}">
                <a14:useLocalDpi xmlns:a14="http://schemas.microsoft.com/office/drawing/2010/main" val="0"/>
              </a:ext>
            </a:extLst>
          </a:blip>
          <a:srcRect l="11695"/>
          <a:stretch/>
        </p:blipFill>
        <p:spPr>
          <a:xfrm>
            <a:off x="6466420" y="3627121"/>
            <a:ext cx="1382181" cy="1097280"/>
          </a:xfrm>
          <a:prstGeom prst="rect">
            <a:avLst/>
          </a:prstGeom>
          <a:solidFill>
            <a:srgbClr val="660066"/>
          </a:solidFill>
        </p:spPr>
      </p:pic>
      <p:pic>
        <p:nvPicPr>
          <p:cNvPr id="23" name="Picture 22" descr="Screen Shot 2013-04-17 at 2.35.33 PM.png"/>
          <p:cNvPicPr>
            <a:picLocks noChangeAspect="1"/>
          </p:cNvPicPr>
          <p:nvPr/>
        </p:nvPicPr>
        <p:blipFill rotWithShape="1">
          <a:blip r:embed="rId14">
            <a:extLst>
              <a:ext uri="{28A0092B-C50C-407E-A947-70E740481C1C}">
                <a14:useLocalDpi xmlns:a14="http://schemas.microsoft.com/office/drawing/2010/main" val="0"/>
              </a:ext>
            </a:extLst>
          </a:blip>
          <a:srcRect l="2653" t="358" r="15106" b="-358"/>
          <a:stretch/>
        </p:blipFill>
        <p:spPr>
          <a:xfrm>
            <a:off x="7848601" y="2514600"/>
            <a:ext cx="1425299" cy="1097280"/>
          </a:xfrm>
          <a:prstGeom prst="rect">
            <a:avLst/>
          </a:prstGeom>
          <a:solidFill>
            <a:srgbClr val="660066"/>
          </a:solidFill>
        </p:spPr>
      </p:pic>
      <p:pic>
        <p:nvPicPr>
          <p:cNvPr id="24" name="Picture 23" descr="Screen Shot 2013-04-17 at 3.01.41 PM.png"/>
          <p:cNvPicPr>
            <a:picLocks noChangeAspect="1"/>
          </p:cNvPicPr>
          <p:nvPr/>
        </p:nvPicPr>
        <p:blipFill rotWithShape="1">
          <a:blip r:embed="rId15">
            <a:extLst>
              <a:ext uri="{28A0092B-C50C-407E-A947-70E740481C1C}">
                <a14:useLocalDpi xmlns:a14="http://schemas.microsoft.com/office/drawing/2010/main" val="0"/>
              </a:ext>
            </a:extLst>
          </a:blip>
          <a:srcRect l="9459" t="2658" r="24627" b="8432"/>
          <a:stretch/>
        </p:blipFill>
        <p:spPr>
          <a:xfrm>
            <a:off x="9220200" y="2438401"/>
            <a:ext cx="1447800" cy="1181263"/>
          </a:xfrm>
          <a:prstGeom prst="rect">
            <a:avLst/>
          </a:prstGeom>
          <a:solidFill>
            <a:srgbClr val="660066"/>
          </a:solidFill>
        </p:spPr>
      </p:pic>
      <p:sp>
        <p:nvSpPr>
          <p:cNvPr id="26" name="Rectangle 25"/>
          <p:cNvSpPr/>
          <p:nvPr/>
        </p:nvSpPr>
        <p:spPr>
          <a:xfrm>
            <a:off x="1524000" y="2438400"/>
            <a:ext cx="9144000" cy="76200"/>
          </a:xfrm>
          <a:prstGeom prst="rect">
            <a:avLst/>
          </a:prstGeom>
          <a:solidFill>
            <a:srgbClr val="FFD12E"/>
          </a:solidFill>
          <a:ln>
            <a:noFill/>
          </a:ln>
          <a:effectLst/>
        </p:spPr>
        <p:style>
          <a:lnRef idx="1">
            <a:schemeClr val="accent1"/>
          </a:lnRef>
          <a:fillRef idx="3">
            <a:schemeClr val="accent1"/>
          </a:fillRef>
          <a:effectRef idx="2">
            <a:schemeClr val="accent1"/>
          </a:effectRef>
          <a:fontRef idx="minor">
            <a:schemeClr val="lt1"/>
          </a:fontRef>
        </p:style>
        <p:txBody>
          <a:bodyPr lIns="73150" tIns="36575" rIns="73150" bIns="36575" rtlCol="0" anchor="ctr"/>
          <a:lstStyle/>
          <a:p>
            <a:pPr algn="ctr"/>
            <a:endParaRPr lang="en-US"/>
          </a:p>
        </p:txBody>
      </p:sp>
      <p:sp>
        <p:nvSpPr>
          <p:cNvPr id="6" name="Rectangle 5"/>
          <p:cNvSpPr/>
          <p:nvPr/>
        </p:nvSpPr>
        <p:spPr>
          <a:xfrm>
            <a:off x="1524000" y="2514601"/>
            <a:ext cx="4995864" cy="3877985"/>
          </a:xfrm>
          <a:prstGeom prst="rect">
            <a:avLst/>
          </a:prstGeom>
        </p:spPr>
        <p:txBody>
          <a:bodyPr wrap="square">
            <a:spAutoFit/>
          </a:bodyPr>
          <a:lstStyle/>
          <a:p>
            <a:pPr algn="ctr"/>
            <a:r>
              <a:rPr lang="en-US" sz="2000" dirty="0">
                <a:solidFill>
                  <a:schemeClr val="bg1"/>
                </a:solidFill>
              </a:rPr>
              <a:t>Department of </a:t>
            </a:r>
          </a:p>
          <a:p>
            <a:pPr algn="ctr"/>
            <a:r>
              <a:rPr lang="en-US" sz="2800" dirty="0">
                <a:solidFill>
                  <a:schemeClr val="bg1"/>
                </a:solidFill>
              </a:rPr>
              <a:t>Atmospheric &amp; Environmental Sciences </a:t>
            </a:r>
          </a:p>
          <a:p>
            <a:pPr algn="ctr"/>
            <a:r>
              <a:rPr lang="en-US" dirty="0">
                <a:solidFill>
                  <a:schemeClr val="bg1"/>
                </a:solidFill>
              </a:rPr>
              <a:t>DAES </a:t>
            </a:r>
          </a:p>
          <a:p>
            <a:pPr algn="ctr"/>
            <a:endParaRPr lang="en-US" dirty="0">
              <a:solidFill>
                <a:schemeClr val="bg1"/>
              </a:solidFill>
            </a:endParaRPr>
          </a:p>
          <a:p>
            <a:pPr algn="ctr"/>
            <a:r>
              <a:rPr lang="en-US" dirty="0" smtClean="0">
                <a:solidFill>
                  <a:schemeClr val="bg1"/>
                </a:solidFill>
              </a:rPr>
              <a:t>Contact me at:</a:t>
            </a:r>
          </a:p>
          <a:p>
            <a:pPr algn="ctr"/>
            <a:endParaRPr lang="en-US" dirty="0" smtClean="0">
              <a:solidFill>
                <a:schemeClr val="bg1"/>
              </a:solidFill>
            </a:endParaRPr>
          </a:p>
          <a:p>
            <a:pPr algn="ctr"/>
            <a:r>
              <a:rPr lang="en-US" dirty="0" smtClean="0">
                <a:solidFill>
                  <a:schemeClr val="bg1"/>
                </a:solidFill>
              </a:rPr>
              <a:t>Ross Lazear</a:t>
            </a:r>
          </a:p>
          <a:p>
            <a:pPr algn="ctr"/>
            <a:r>
              <a:rPr lang="en-US" dirty="0" err="1" smtClean="0">
                <a:solidFill>
                  <a:schemeClr val="bg1"/>
                </a:solidFill>
              </a:rPr>
              <a:t>rlazear@albany.edu</a:t>
            </a:r>
            <a:endParaRPr lang="en-US" dirty="0" smtClean="0">
              <a:solidFill>
                <a:schemeClr val="bg1"/>
              </a:solidFill>
            </a:endParaRPr>
          </a:p>
          <a:p>
            <a:pPr algn="ctr"/>
            <a:endParaRPr lang="en-US" dirty="0">
              <a:solidFill>
                <a:schemeClr val="bg1"/>
              </a:solidFill>
            </a:endParaRPr>
          </a:p>
          <a:p>
            <a:pPr algn="ctr"/>
            <a:r>
              <a:rPr lang="en-US" dirty="0">
                <a:solidFill>
                  <a:schemeClr val="bg1"/>
                </a:solidFill>
              </a:rPr>
              <a:t>Web:  http://</a:t>
            </a:r>
            <a:r>
              <a:rPr lang="en-US" dirty="0" err="1">
                <a:solidFill>
                  <a:schemeClr val="bg1"/>
                </a:solidFill>
              </a:rPr>
              <a:t>www.albany.edu</a:t>
            </a:r>
            <a:r>
              <a:rPr lang="en-US" dirty="0">
                <a:solidFill>
                  <a:schemeClr val="bg1"/>
                </a:solidFill>
              </a:rPr>
              <a:t>/</a:t>
            </a:r>
            <a:r>
              <a:rPr lang="en-US" dirty="0" err="1">
                <a:solidFill>
                  <a:schemeClr val="bg1"/>
                </a:solidFill>
              </a:rPr>
              <a:t>atmos</a:t>
            </a:r>
            <a:r>
              <a:rPr lang="en-US" dirty="0">
                <a:solidFill>
                  <a:schemeClr val="bg1"/>
                </a:solidFill>
              </a:rPr>
              <a:t>/</a:t>
            </a:r>
          </a:p>
          <a:p>
            <a:pPr algn="ctr"/>
            <a:endParaRPr lang="en-US" dirty="0">
              <a:solidFill>
                <a:schemeClr val="bg1"/>
              </a:solidFill>
            </a:endParaRPr>
          </a:p>
        </p:txBody>
      </p:sp>
      <p:pic>
        <p:nvPicPr>
          <p:cNvPr id="7" name="Picture 6"/>
          <p:cNvPicPr>
            <a:picLocks noChangeAspect="1"/>
          </p:cNvPicPr>
          <p:nvPr/>
        </p:nvPicPr>
        <p:blipFill rotWithShape="1">
          <a:blip r:embed="rId16"/>
          <a:srcRect l="12475" t="13478" r="22878" b="21829"/>
          <a:stretch/>
        </p:blipFill>
        <p:spPr>
          <a:xfrm>
            <a:off x="4114801" y="6096000"/>
            <a:ext cx="550077" cy="525828"/>
          </a:xfrm>
          <a:prstGeom prst="ellipse">
            <a:avLst/>
          </a:prstGeom>
        </p:spPr>
      </p:pic>
      <p:pic>
        <p:nvPicPr>
          <p:cNvPr id="8" name="Picture 7"/>
          <p:cNvPicPr>
            <a:picLocks noChangeAspect="1"/>
          </p:cNvPicPr>
          <p:nvPr/>
        </p:nvPicPr>
        <p:blipFill rotWithShape="1">
          <a:blip r:embed="rId17"/>
          <a:srcRect l="10888" t="19163" r="12461" b="23247"/>
          <a:stretch/>
        </p:blipFill>
        <p:spPr>
          <a:xfrm>
            <a:off x="3429001" y="6096000"/>
            <a:ext cx="546617" cy="508142"/>
          </a:xfrm>
          <a:prstGeom prst="ellipse">
            <a:avLst/>
          </a:prstGeom>
        </p:spPr>
      </p:pic>
      <p:pic>
        <p:nvPicPr>
          <p:cNvPr id="10" name="Picture 9"/>
          <p:cNvPicPr>
            <a:picLocks noChangeAspect="1"/>
          </p:cNvPicPr>
          <p:nvPr/>
        </p:nvPicPr>
        <p:blipFill>
          <a:blip r:embed="rId18"/>
          <a:stretch>
            <a:fillRect/>
          </a:stretch>
        </p:blipFill>
        <p:spPr>
          <a:xfrm>
            <a:off x="9245600" y="5791200"/>
            <a:ext cx="1422400" cy="1066800"/>
          </a:xfrm>
          <a:prstGeom prst="rect">
            <a:avLst/>
          </a:prstGeom>
        </p:spPr>
      </p:pic>
    </p:spTree>
    <p:extLst>
      <p:ext uri="{BB962C8B-B14F-4D97-AF65-F5344CB8AC3E}">
        <p14:creationId xmlns:p14="http://schemas.microsoft.com/office/powerpoint/2010/main" val="3921867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965062"/>
            <a:ext cx="7772400" cy="4216539"/>
          </a:xfrm>
          <a:prstGeom prst="rect">
            <a:avLst/>
          </a:prstGeom>
          <a:noFill/>
        </p:spPr>
        <p:txBody>
          <a:bodyPr>
            <a:spAutoFit/>
          </a:bodyPr>
          <a:lstStyle/>
          <a:p>
            <a:pPr>
              <a:defRPr/>
            </a:pPr>
            <a:r>
              <a:rPr lang="en-US" sz="2800" b="1" dirty="0">
                <a:latin typeface="+mj-lt"/>
              </a:rPr>
              <a:t>Where some of our recent graduates are now:</a:t>
            </a:r>
          </a:p>
          <a:p>
            <a:pPr marL="285750" indent="-285750">
              <a:buFont typeface="Arial"/>
              <a:buChar char="•"/>
              <a:defRPr/>
            </a:pPr>
            <a:r>
              <a:rPr lang="en-US" sz="2400" dirty="0">
                <a:latin typeface="+mj-lt"/>
              </a:rPr>
              <a:t>Graduate school</a:t>
            </a:r>
          </a:p>
          <a:p>
            <a:pPr marL="285750" indent="-285750">
              <a:buFont typeface="Arial"/>
              <a:buChar char="•"/>
              <a:defRPr/>
            </a:pPr>
            <a:r>
              <a:rPr lang="en-US" sz="2400" dirty="0">
                <a:latin typeface="+mj-lt"/>
              </a:rPr>
              <a:t>National Weather Service</a:t>
            </a:r>
          </a:p>
          <a:p>
            <a:pPr marL="285750" indent="-285750">
              <a:buFont typeface="Arial"/>
              <a:buChar char="•"/>
              <a:defRPr/>
            </a:pPr>
            <a:r>
              <a:rPr lang="en-US" sz="2400" dirty="0">
                <a:latin typeface="+mj-lt"/>
              </a:rPr>
              <a:t>United States Geological Survey</a:t>
            </a:r>
          </a:p>
          <a:p>
            <a:pPr marL="285750" indent="-285750">
              <a:buFont typeface="Arial"/>
              <a:buChar char="•"/>
              <a:defRPr/>
            </a:pPr>
            <a:r>
              <a:rPr lang="en-US" sz="2400" dirty="0">
                <a:latin typeface="+mj-lt"/>
              </a:rPr>
              <a:t>US &amp; NY Environmental Protection</a:t>
            </a:r>
          </a:p>
          <a:p>
            <a:pPr marL="285750" indent="-285750">
              <a:buFont typeface="Arial"/>
              <a:buChar char="•"/>
              <a:defRPr/>
            </a:pPr>
            <a:r>
              <a:rPr lang="en-US" sz="2400" dirty="0">
                <a:latin typeface="+mj-lt"/>
              </a:rPr>
              <a:t>Renewable energy companies</a:t>
            </a:r>
          </a:p>
          <a:p>
            <a:pPr marL="285750" indent="-285750">
              <a:buFont typeface="Arial"/>
              <a:buChar char="•"/>
              <a:defRPr/>
            </a:pPr>
            <a:r>
              <a:rPr lang="en-US" sz="2400" dirty="0">
                <a:latin typeface="+mj-lt"/>
              </a:rPr>
              <a:t>The Weather Channel</a:t>
            </a:r>
          </a:p>
          <a:p>
            <a:pPr marL="285750" indent="-285750">
              <a:buFont typeface="Arial"/>
              <a:buChar char="•"/>
              <a:defRPr/>
            </a:pPr>
            <a:r>
              <a:rPr lang="en-US" sz="2400" dirty="0">
                <a:latin typeface="+mj-lt"/>
              </a:rPr>
              <a:t>New York State </a:t>
            </a:r>
            <a:r>
              <a:rPr lang="en-US" sz="2400" dirty="0" err="1">
                <a:latin typeface="+mj-lt"/>
              </a:rPr>
              <a:t>Mesonet</a:t>
            </a:r>
            <a:endParaRPr lang="en-US" sz="2400" dirty="0">
              <a:latin typeface="+mj-lt"/>
            </a:endParaRPr>
          </a:p>
          <a:p>
            <a:pPr marL="285750" indent="-285750">
              <a:buFont typeface="Arial"/>
              <a:buChar char="•"/>
              <a:defRPr/>
            </a:pPr>
            <a:r>
              <a:rPr lang="en-US" sz="2400" dirty="0">
                <a:latin typeface="+mj-lt"/>
              </a:rPr>
              <a:t>Environmental Consulting</a:t>
            </a:r>
          </a:p>
          <a:p>
            <a:pPr marL="285750" indent="-285750">
              <a:buFont typeface="Arial"/>
              <a:buChar char="•"/>
              <a:defRPr/>
            </a:pPr>
            <a:r>
              <a:rPr lang="en-US" sz="2400" dirty="0">
                <a:latin typeface="+mj-lt"/>
              </a:rPr>
              <a:t>Emergency Preparedness</a:t>
            </a:r>
          </a:p>
          <a:p>
            <a:pPr marL="285750" indent="-285750">
              <a:buFont typeface="Arial"/>
              <a:buChar char="•"/>
              <a:defRPr/>
            </a:pPr>
            <a:r>
              <a:rPr lang="en-US" sz="2400" dirty="0">
                <a:latin typeface="+mj-lt"/>
              </a:rPr>
              <a:t>Risk assessment in Insurance/Financial sectors</a:t>
            </a:r>
          </a:p>
        </p:txBody>
      </p:sp>
      <p:pic>
        <p:nvPicPr>
          <p:cNvPr id="3174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91600" y="914400"/>
            <a:ext cx="1676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7985950" y="5562600"/>
            <a:ext cx="2667000" cy="1143000"/>
          </a:xfrm>
          <a:prstGeom prst="rect">
            <a:avLst/>
          </a:prstGeom>
          <a:solidFill>
            <a:schemeClr val="accent4">
              <a:lumMod val="50000"/>
            </a:schemeClr>
          </a:solidFill>
        </p:spPr>
      </p:pic>
      <p:pic>
        <p:nvPicPr>
          <p:cNvPr id="3174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5867400"/>
            <a:ext cx="1658938"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5334000"/>
            <a:ext cx="1485900" cy="148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1"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5207448"/>
            <a:ext cx="2133600" cy="164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2"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00801" y="1371600"/>
            <a:ext cx="2759075"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p:nvPicPr>
        <p:blipFill rotWithShape="1">
          <a:blip r:embed="rId8"/>
          <a:srcRect t="69629" b="-1"/>
          <a:stretch/>
        </p:blipFill>
        <p:spPr>
          <a:xfrm>
            <a:off x="1524000" y="1"/>
            <a:ext cx="9144000" cy="751611"/>
          </a:xfrm>
          <a:prstGeom prst="rect">
            <a:avLst/>
          </a:prstGeom>
        </p:spPr>
      </p:pic>
      <p:pic>
        <p:nvPicPr>
          <p:cNvPr id="7" name="Picture 6"/>
          <p:cNvPicPr>
            <a:picLocks noChangeAspect="1"/>
          </p:cNvPicPr>
          <p:nvPr/>
        </p:nvPicPr>
        <p:blipFill>
          <a:blip r:embed="rId9"/>
          <a:stretch>
            <a:fillRect/>
          </a:stretch>
        </p:blipFill>
        <p:spPr>
          <a:xfrm>
            <a:off x="8670926" y="5029200"/>
            <a:ext cx="1997075" cy="431800"/>
          </a:xfrm>
          <a:prstGeom prst="rect">
            <a:avLst/>
          </a:prstGeom>
        </p:spPr>
      </p:pic>
      <p:pic>
        <p:nvPicPr>
          <p:cNvPr id="8" name="Picture 7" descr="imgres.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20001" y="3276601"/>
            <a:ext cx="1183409" cy="1183409"/>
          </a:xfrm>
          <a:prstGeom prst="rect">
            <a:avLst/>
          </a:prstGeom>
        </p:spPr>
      </p:pic>
      <p:pic>
        <p:nvPicPr>
          <p:cNvPr id="9" name="Picture 8"/>
          <p:cNvPicPr>
            <a:picLocks noChangeAspect="1"/>
          </p:cNvPicPr>
          <p:nvPr/>
        </p:nvPicPr>
        <p:blipFill>
          <a:blip r:embed="rId11"/>
          <a:stretch>
            <a:fillRect/>
          </a:stretch>
        </p:blipFill>
        <p:spPr>
          <a:xfrm>
            <a:off x="6019800" y="3200400"/>
            <a:ext cx="1447800" cy="1447800"/>
          </a:xfrm>
          <a:prstGeom prst="rect">
            <a:avLst/>
          </a:prstGeom>
        </p:spPr>
      </p:pic>
      <p:pic>
        <p:nvPicPr>
          <p:cNvPr id="14" name="Picture 13"/>
          <p:cNvPicPr>
            <a:picLocks noChangeAspect="1"/>
          </p:cNvPicPr>
          <p:nvPr/>
        </p:nvPicPr>
        <p:blipFill>
          <a:blip r:embed="rId12"/>
          <a:stretch>
            <a:fillRect/>
          </a:stretch>
        </p:blipFill>
        <p:spPr>
          <a:xfrm>
            <a:off x="6705600" y="2667001"/>
            <a:ext cx="2590800" cy="465805"/>
          </a:xfrm>
          <a:prstGeom prst="rect">
            <a:avLst/>
          </a:prstGeom>
        </p:spPr>
      </p:pic>
      <p:pic>
        <p:nvPicPr>
          <p:cNvPr id="2" name="Picture 1"/>
          <p:cNvPicPr>
            <a:picLocks noChangeAspect="1"/>
          </p:cNvPicPr>
          <p:nvPr/>
        </p:nvPicPr>
        <p:blipFill rotWithShape="1">
          <a:blip r:embed="rId13"/>
          <a:srcRect l="-27" r="64218"/>
          <a:stretch/>
        </p:blipFill>
        <p:spPr>
          <a:xfrm>
            <a:off x="8382000" y="4267200"/>
            <a:ext cx="2073394" cy="762000"/>
          </a:xfrm>
          <a:prstGeom prst="rect">
            <a:avLst/>
          </a:prstGeom>
        </p:spPr>
      </p:pic>
    </p:spTree>
    <p:extLst>
      <p:ext uri="{BB962C8B-B14F-4D97-AF65-F5344CB8AC3E}">
        <p14:creationId xmlns:p14="http://schemas.microsoft.com/office/powerpoint/2010/main" val="19503004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3200"/>
            <a:ext cx="12192000" cy="6431074"/>
          </a:xfrm>
          <a:prstGeom prst="rect">
            <a:avLst/>
          </a:prstGeom>
        </p:spPr>
      </p:pic>
    </p:spTree>
    <p:extLst>
      <p:ext uri="{BB962C8B-B14F-4D97-AF65-F5344CB8AC3E}">
        <p14:creationId xmlns:p14="http://schemas.microsoft.com/office/powerpoint/2010/main" val="1223697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
            <a:ext cx="12192000" cy="6463658"/>
          </a:xfrm>
          <a:prstGeom prst="rect">
            <a:avLst/>
          </a:prstGeom>
        </p:spPr>
      </p:pic>
    </p:spTree>
    <p:extLst>
      <p:ext uri="{BB962C8B-B14F-4D97-AF65-F5344CB8AC3E}">
        <p14:creationId xmlns:p14="http://schemas.microsoft.com/office/powerpoint/2010/main" val="15260002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3200"/>
            <a:ext cx="12192000" cy="6444850"/>
          </a:xfrm>
          <a:prstGeom prst="rect">
            <a:avLst/>
          </a:prstGeom>
        </p:spPr>
      </p:pic>
    </p:spTree>
    <p:extLst>
      <p:ext uri="{BB962C8B-B14F-4D97-AF65-F5344CB8AC3E}">
        <p14:creationId xmlns:p14="http://schemas.microsoft.com/office/powerpoint/2010/main" val="889552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900"/>
            <a:ext cx="12192000" cy="6403163"/>
          </a:xfrm>
          <a:prstGeom prst="rect">
            <a:avLst/>
          </a:prstGeom>
        </p:spPr>
      </p:pic>
    </p:spTree>
    <p:extLst>
      <p:ext uri="{BB962C8B-B14F-4D97-AF65-F5344CB8AC3E}">
        <p14:creationId xmlns:p14="http://schemas.microsoft.com/office/powerpoint/2010/main" val="4215625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800"/>
            <a:ext cx="12192000" cy="6492151"/>
          </a:xfrm>
          <a:prstGeom prst="rect">
            <a:avLst/>
          </a:prstGeom>
        </p:spPr>
      </p:pic>
    </p:spTree>
    <p:extLst>
      <p:ext uri="{BB962C8B-B14F-4D97-AF65-F5344CB8AC3E}">
        <p14:creationId xmlns:p14="http://schemas.microsoft.com/office/powerpoint/2010/main" val="6531255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
            <a:ext cx="12192000" cy="6474781"/>
          </a:xfrm>
          <a:prstGeom prst="rect">
            <a:avLst/>
          </a:prstGeom>
        </p:spPr>
      </p:pic>
    </p:spTree>
    <p:extLst>
      <p:ext uri="{BB962C8B-B14F-4D97-AF65-F5344CB8AC3E}">
        <p14:creationId xmlns:p14="http://schemas.microsoft.com/office/powerpoint/2010/main" val="12922830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0"/>
            <a:ext cx="9599177" cy="6858000"/>
          </a:xfrm>
          <a:prstGeom prst="rect">
            <a:avLst/>
          </a:prstGeom>
        </p:spPr>
      </p:pic>
    </p:spTree>
    <p:extLst>
      <p:ext uri="{BB962C8B-B14F-4D97-AF65-F5344CB8AC3E}">
        <p14:creationId xmlns:p14="http://schemas.microsoft.com/office/powerpoint/2010/main" val="18994017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0517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0"/>
            <a:ext cx="9144000" cy="6858000"/>
          </a:xfrm>
          <a:prstGeom prst="rect">
            <a:avLst/>
          </a:prstGeom>
          <a:solidFill>
            <a:srgbClr val="280C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p:cNvPicPr>
            <a:picLocks noChangeAspect="1"/>
          </p:cNvPicPr>
          <p:nvPr/>
        </p:nvPicPr>
        <p:blipFill rotWithShape="1">
          <a:blip r:embed="rId3"/>
          <a:srcRect l="10746" r="2338"/>
          <a:stretch/>
        </p:blipFill>
        <p:spPr>
          <a:xfrm>
            <a:off x="7467601" y="5760720"/>
            <a:ext cx="1821941" cy="1097280"/>
          </a:xfrm>
          <a:prstGeom prst="rect">
            <a:avLst/>
          </a:prstGeom>
          <a:solidFill>
            <a:srgbClr val="660066"/>
          </a:solidFill>
        </p:spPr>
      </p:pic>
      <p:pic>
        <p:nvPicPr>
          <p:cNvPr id="11" name="Picture 10" descr="PHOTO-2019-09-17-16-54-51.jpg"/>
          <p:cNvPicPr>
            <a:picLocks noChangeAspect="1"/>
          </p:cNvPicPr>
          <p:nvPr/>
        </p:nvPicPr>
        <p:blipFill rotWithShape="1">
          <a:blip r:embed="rId4">
            <a:extLst>
              <a:ext uri="{28A0092B-C50C-407E-A947-70E740481C1C}">
                <a14:useLocalDpi xmlns:a14="http://schemas.microsoft.com/office/drawing/2010/main" val="0"/>
              </a:ext>
            </a:extLst>
          </a:blip>
          <a:srcRect l="9898" t="20180" r="15618" b="33769"/>
          <a:stretch/>
        </p:blipFill>
        <p:spPr>
          <a:xfrm>
            <a:off x="6477000" y="5742432"/>
            <a:ext cx="1365504" cy="1115568"/>
          </a:xfrm>
          <a:prstGeom prst="rect">
            <a:avLst/>
          </a:prstGeom>
        </p:spPr>
      </p:pic>
      <p:pic>
        <p:nvPicPr>
          <p:cNvPr id="2" name="Picture 1"/>
          <p:cNvPicPr>
            <a:picLocks noChangeAspect="1"/>
          </p:cNvPicPr>
          <p:nvPr/>
        </p:nvPicPr>
        <p:blipFill>
          <a:blip r:embed="rId5"/>
          <a:stretch>
            <a:fillRect/>
          </a:stretch>
        </p:blipFill>
        <p:spPr>
          <a:xfrm>
            <a:off x="1524000" y="-1"/>
            <a:ext cx="9144000" cy="2474707"/>
          </a:xfrm>
          <a:prstGeom prst="rect">
            <a:avLst/>
          </a:prstGeom>
        </p:spPr>
      </p:pic>
      <p:pic>
        <p:nvPicPr>
          <p:cNvPr id="14" name="Picture 13" descr="Screen Shot 2013-04-17 at 2.33.48 PM.png"/>
          <p:cNvPicPr>
            <a:picLocks noChangeAspect="1"/>
          </p:cNvPicPr>
          <p:nvPr/>
        </p:nvPicPr>
        <p:blipFill rotWithShape="1">
          <a:blip r:embed="rId6">
            <a:extLst>
              <a:ext uri="{28A0092B-C50C-407E-A947-70E740481C1C}">
                <a14:useLocalDpi xmlns:a14="http://schemas.microsoft.com/office/drawing/2010/main" val="0"/>
              </a:ext>
            </a:extLst>
          </a:blip>
          <a:srcRect l="13733"/>
          <a:stretch/>
        </p:blipFill>
        <p:spPr>
          <a:xfrm>
            <a:off x="9206946" y="4722990"/>
            <a:ext cx="1455304" cy="1068211"/>
          </a:xfrm>
          <a:prstGeom prst="rect">
            <a:avLst/>
          </a:prstGeom>
          <a:solidFill>
            <a:srgbClr val="660066"/>
          </a:solidFill>
        </p:spPr>
      </p:pic>
      <p:pic>
        <p:nvPicPr>
          <p:cNvPr id="20" name="Picture 19"/>
          <p:cNvPicPr>
            <a:picLocks noChangeAspect="1"/>
          </p:cNvPicPr>
          <p:nvPr/>
        </p:nvPicPr>
        <p:blipFill rotWithShape="1">
          <a:blip r:embed="rId7"/>
          <a:srcRect t="13395" b="19132"/>
          <a:stretch/>
        </p:blipFill>
        <p:spPr>
          <a:xfrm>
            <a:off x="6464393" y="2532249"/>
            <a:ext cx="1458381" cy="1099560"/>
          </a:xfrm>
          <a:prstGeom prst="rect">
            <a:avLst/>
          </a:prstGeom>
          <a:solidFill>
            <a:srgbClr val="660066"/>
          </a:solidFill>
        </p:spPr>
      </p:pic>
      <p:pic>
        <p:nvPicPr>
          <p:cNvPr id="21" name="Picture 20" descr="photo5_resized.jpg"/>
          <p:cNvPicPr>
            <a:picLocks noChangeAspect="1"/>
          </p:cNvPicPr>
          <p:nvPr/>
        </p:nvPicPr>
        <p:blipFill rotWithShape="1">
          <a:blip r:embed="rId8">
            <a:extLst>
              <a:ext uri="{28A0092B-C50C-407E-A947-70E740481C1C}">
                <a14:useLocalDpi xmlns:a14="http://schemas.microsoft.com/office/drawing/2010/main" val="0"/>
              </a:ext>
            </a:extLst>
          </a:blip>
          <a:srcRect l="15790" t="14330"/>
          <a:stretch/>
        </p:blipFill>
        <p:spPr>
          <a:xfrm>
            <a:off x="6464393" y="4691112"/>
            <a:ext cx="1623421" cy="1097280"/>
          </a:xfrm>
          <a:prstGeom prst="rect">
            <a:avLst/>
          </a:prstGeom>
          <a:solidFill>
            <a:srgbClr val="660066"/>
          </a:solidFill>
        </p:spPr>
      </p:pic>
      <p:pic>
        <p:nvPicPr>
          <p:cNvPr id="25" name="Picture 24" descr="image046.png"/>
          <p:cNvPicPr>
            <a:picLocks noChangeAspect="1"/>
          </p:cNvPicPr>
          <p:nvPr/>
        </p:nvPicPr>
        <p:blipFill rotWithShape="1">
          <a:blip r:embed="rId9">
            <a:extLst>
              <a:ext uri="{28A0092B-C50C-407E-A947-70E740481C1C}">
                <a14:useLocalDpi xmlns:a14="http://schemas.microsoft.com/office/drawing/2010/main" val="0"/>
              </a:ext>
            </a:extLst>
          </a:blip>
          <a:srcRect l="8455" r="25898" b="29463"/>
          <a:stretch/>
        </p:blipFill>
        <p:spPr>
          <a:xfrm>
            <a:off x="9222930" y="3581400"/>
            <a:ext cx="1447800" cy="1168570"/>
          </a:xfrm>
          <a:prstGeom prst="rect">
            <a:avLst/>
          </a:prstGeom>
          <a:solidFill>
            <a:srgbClr val="660066"/>
          </a:solidFill>
          <a:effectLst/>
        </p:spPr>
      </p:pic>
      <p:pic>
        <p:nvPicPr>
          <p:cNvPr id="28" name="Picture 27" descr="Screen Shot 2013-04-17 at 3.39.03 PM.png"/>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8800"/>
                    </a14:imgEffect>
                    <a14:imgEffect>
                      <a14:saturation sat="300000"/>
                    </a14:imgEffect>
                  </a14:imgLayer>
                </a14:imgProps>
              </a:ext>
              <a:ext uri="{28A0092B-C50C-407E-A947-70E740481C1C}">
                <a14:useLocalDpi xmlns:a14="http://schemas.microsoft.com/office/drawing/2010/main" val="0"/>
              </a:ext>
            </a:extLst>
          </a:blip>
          <a:srcRect l="39672" r="8011" b="28137"/>
          <a:stretch/>
        </p:blipFill>
        <p:spPr>
          <a:xfrm>
            <a:off x="7850228" y="4724401"/>
            <a:ext cx="1369973" cy="1068224"/>
          </a:xfrm>
          <a:prstGeom prst="rect">
            <a:avLst/>
          </a:prstGeom>
          <a:solidFill>
            <a:srgbClr val="660066"/>
          </a:solidFill>
        </p:spPr>
      </p:pic>
      <p:pic>
        <p:nvPicPr>
          <p:cNvPr id="5" name="Picture 4"/>
          <p:cNvPicPr>
            <a:picLocks noChangeAspect="1"/>
          </p:cNvPicPr>
          <p:nvPr/>
        </p:nvPicPr>
        <p:blipFill>
          <a:blip r:embed="rId12"/>
          <a:stretch>
            <a:fillRect/>
          </a:stretch>
        </p:blipFill>
        <p:spPr>
          <a:xfrm>
            <a:off x="7848600" y="3505200"/>
            <a:ext cx="1371600" cy="1209600"/>
          </a:xfrm>
          <a:prstGeom prst="rect">
            <a:avLst/>
          </a:prstGeom>
        </p:spPr>
      </p:pic>
      <p:pic>
        <p:nvPicPr>
          <p:cNvPr id="22" name="Picture 21" descr="photo1_resized.jpg"/>
          <p:cNvPicPr>
            <a:picLocks noChangeAspect="1"/>
          </p:cNvPicPr>
          <p:nvPr/>
        </p:nvPicPr>
        <p:blipFill rotWithShape="1">
          <a:blip r:embed="rId13">
            <a:extLst>
              <a:ext uri="{28A0092B-C50C-407E-A947-70E740481C1C}">
                <a14:useLocalDpi xmlns:a14="http://schemas.microsoft.com/office/drawing/2010/main" val="0"/>
              </a:ext>
            </a:extLst>
          </a:blip>
          <a:srcRect l="11695"/>
          <a:stretch/>
        </p:blipFill>
        <p:spPr>
          <a:xfrm>
            <a:off x="6466420" y="3627121"/>
            <a:ext cx="1382181" cy="1097280"/>
          </a:xfrm>
          <a:prstGeom prst="rect">
            <a:avLst/>
          </a:prstGeom>
          <a:solidFill>
            <a:srgbClr val="660066"/>
          </a:solidFill>
        </p:spPr>
      </p:pic>
      <p:pic>
        <p:nvPicPr>
          <p:cNvPr id="23" name="Picture 22" descr="Screen Shot 2013-04-17 at 2.35.33 PM.png"/>
          <p:cNvPicPr>
            <a:picLocks noChangeAspect="1"/>
          </p:cNvPicPr>
          <p:nvPr/>
        </p:nvPicPr>
        <p:blipFill rotWithShape="1">
          <a:blip r:embed="rId14">
            <a:extLst>
              <a:ext uri="{28A0092B-C50C-407E-A947-70E740481C1C}">
                <a14:useLocalDpi xmlns:a14="http://schemas.microsoft.com/office/drawing/2010/main" val="0"/>
              </a:ext>
            </a:extLst>
          </a:blip>
          <a:srcRect l="2653" t="358" r="15106" b="-358"/>
          <a:stretch/>
        </p:blipFill>
        <p:spPr>
          <a:xfrm>
            <a:off x="7848601" y="2514600"/>
            <a:ext cx="1425299" cy="1097280"/>
          </a:xfrm>
          <a:prstGeom prst="rect">
            <a:avLst/>
          </a:prstGeom>
          <a:solidFill>
            <a:srgbClr val="660066"/>
          </a:solidFill>
        </p:spPr>
      </p:pic>
      <p:pic>
        <p:nvPicPr>
          <p:cNvPr id="24" name="Picture 23" descr="Screen Shot 2013-04-17 at 3.01.41 PM.png"/>
          <p:cNvPicPr>
            <a:picLocks noChangeAspect="1"/>
          </p:cNvPicPr>
          <p:nvPr/>
        </p:nvPicPr>
        <p:blipFill rotWithShape="1">
          <a:blip r:embed="rId15">
            <a:extLst>
              <a:ext uri="{28A0092B-C50C-407E-A947-70E740481C1C}">
                <a14:useLocalDpi xmlns:a14="http://schemas.microsoft.com/office/drawing/2010/main" val="0"/>
              </a:ext>
            </a:extLst>
          </a:blip>
          <a:srcRect l="9459" t="2658" r="24627" b="8432"/>
          <a:stretch/>
        </p:blipFill>
        <p:spPr>
          <a:xfrm>
            <a:off x="9220200" y="2438401"/>
            <a:ext cx="1447800" cy="1181263"/>
          </a:xfrm>
          <a:prstGeom prst="rect">
            <a:avLst/>
          </a:prstGeom>
          <a:solidFill>
            <a:srgbClr val="660066"/>
          </a:solidFill>
        </p:spPr>
      </p:pic>
      <p:sp>
        <p:nvSpPr>
          <p:cNvPr id="26" name="Rectangle 25"/>
          <p:cNvSpPr/>
          <p:nvPr/>
        </p:nvSpPr>
        <p:spPr>
          <a:xfrm>
            <a:off x="1524000" y="2438400"/>
            <a:ext cx="9144000" cy="76200"/>
          </a:xfrm>
          <a:prstGeom prst="rect">
            <a:avLst/>
          </a:prstGeom>
          <a:solidFill>
            <a:srgbClr val="FFD12E"/>
          </a:solidFill>
          <a:ln>
            <a:noFill/>
          </a:ln>
          <a:effectLst/>
        </p:spPr>
        <p:style>
          <a:lnRef idx="1">
            <a:schemeClr val="accent1"/>
          </a:lnRef>
          <a:fillRef idx="3">
            <a:schemeClr val="accent1"/>
          </a:fillRef>
          <a:effectRef idx="2">
            <a:schemeClr val="accent1"/>
          </a:effectRef>
          <a:fontRef idx="minor">
            <a:schemeClr val="lt1"/>
          </a:fontRef>
        </p:style>
        <p:txBody>
          <a:bodyPr lIns="73150" tIns="36575" rIns="73150" bIns="36575" rtlCol="0" anchor="ctr"/>
          <a:lstStyle/>
          <a:p>
            <a:pPr algn="ctr"/>
            <a:endParaRPr lang="en-US"/>
          </a:p>
        </p:txBody>
      </p:sp>
      <p:pic>
        <p:nvPicPr>
          <p:cNvPr id="10" name="Picture 9"/>
          <p:cNvPicPr>
            <a:picLocks noChangeAspect="1"/>
          </p:cNvPicPr>
          <p:nvPr/>
        </p:nvPicPr>
        <p:blipFill>
          <a:blip r:embed="rId16"/>
          <a:stretch>
            <a:fillRect/>
          </a:stretch>
        </p:blipFill>
        <p:spPr>
          <a:xfrm>
            <a:off x="9245600" y="5791200"/>
            <a:ext cx="1422400" cy="1066800"/>
          </a:xfrm>
          <a:prstGeom prst="rect">
            <a:avLst/>
          </a:prstGeom>
        </p:spPr>
      </p:pic>
      <p:sp>
        <p:nvSpPr>
          <p:cNvPr id="29" name="Rectangle 28"/>
          <p:cNvSpPr/>
          <p:nvPr/>
        </p:nvSpPr>
        <p:spPr>
          <a:xfrm>
            <a:off x="1524000" y="2879746"/>
            <a:ext cx="4995864" cy="2819233"/>
          </a:xfrm>
          <a:prstGeom prst="rect">
            <a:avLst/>
          </a:prstGeom>
        </p:spPr>
        <p:txBody>
          <a:bodyPr wrap="square">
            <a:spAutoFit/>
          </a:bodyPr>
          <a:lstStyle/>
          <a:p>
            <a:pPr algn="ctr"/>
            <a:r>
              <a:rPr lang="en-US" sz="2400" dirty="0" smtClean="0">
                <a:solidFill>
                  <a:schemeClr val="bg1"/>
                </a:solidFill>
              </a:rPr>
              <a:t>16 </a:t>
            </a:r>
            <a:r>
              <a:rPr lang="en-US" sz="2400" dirty="0">
                <a:solidFill>
                  <a:schemeClr val="bg1"/>
                </a:solidFill>
              </a:rPr>
              <a:t>faculty in DAES</a:t>
            </a:r>
          </a:p>
          <a:p>
            <a:pPr algn="ctr"/>
            <a:r>
              <a:rPr lang="en-US" sz="2400" dirty="0">
                <a:solidFill>
                  <a:schemeClr val="bg1"/>
                </a:solidFill>
              </a:rPr>
              <a:t>16 faculty in ASRC</a:t>
            </a:r>
          </a:p>
          <a:p>
            <a:pPr algn="ctr">
              <a:lnSpc>
                <a:spcPct val="130000"/>
              </a:lnSpc>
            </a:pPr>
            <a:endParaRPr lang="en-US" sz="2400" dirty="0">
              <a:solidFill>
                <a:schemeClr val="bg1"/>
              </a:solidFill>
            </a:endParaRPr>
          </a:p>
          <a:p>
            <a:pPr algn="ctr"/>
            <a:r>
              <a:rPr lang="en-US" sz="2400" dirty="0">
                <a:solidFill>
                  <a:schemeClr val="bg1"/>
                </a:solidFill>
              </a:rPr>
              <a:t>B.S. in Atmospheric Sciences </a:t>
            </a:r>
            <a:r>
              <a:rPr lang="en-US" sz="1600" i="1" dirty="0">
                <a:solidFill>
                  <a:schemeClr val="bg1"/>
                </a:solidFill>
              </a:rPr>
              <a:t>Meteorology</a:t>
            </a:r>
          </a:p>
          <a:p>
            <a:pPr algn="ctr">
              <a:lnSpc>
                <a:spcPct val="150000"/>
              </a:lnSpc>
            </a:pPr>
            <a:endParaRPr lang="en-US" sz="1600" dirty="0">
              <a:solidFill>
                <a:schemeClr val="bg1"/>
              </a:solidFill>
            </a:endParaRPr>
          </a:p>
          <a:p>
            <a:pPr algn="ctr">
              <a:lnSpc>
                <a:spcPct val="150000"/>
              </a:lnSpc>
            </a:pPr>
            <a:r>
              <a:rPr lang="en-US" sz="2400" dirty="0">
                <a:solidFill>
                  <a:schemeClr val="bg1"/>
                </a:solidFill>
              </a:rPr>
              <a:t>B.S. in Environmental Sciences </a:t>
            </a:r>
          </a:p>
          <a:p>
            <a:pPr algn="ctr"/>
            <a:endParaRPr lang="en-US" sz="1400" i="1" dirty="0">
              <a:solidFill>
                <a:schemeClr val="bg1"/>
              </a:solidFill>
            </a:endParaRPr>
          </a:p>
        </p:txBody>
      </p:sp>
    </p:spTree>
    <p:extLst>
      <p:ext uri="{BB962C8B-B14F-4D97-AF65-F5344CB8AC3E}">
        <p14:creationId xmlns:p14="http://schemas.microsoft.com/office/powerpoint/2010/main" val="17097503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3"/>
          <p:cNvPicPr>
            <a:picLocks noChangeAspect="1"/>
          </p:cNvPicPr>
          <p:nvPr/>
        </p:nvPicPr>
        <p:blipFill rotWithShape="1">
          <a:blip r:embed="rId3">
            <a:extLst>
              <a:ext uri="{28A0092B-C50C-407E-A947-70E740481C1C}">
                <a14:useLocalDpi xmlns:a14="http://schemas.microsoft.com/office/drawing/2010/main" val="0"/>
              </a:ext>
            </a:extLst>
          </a:blip>
          <a:srcRect t="5598" r="9157" b="5213"/>
          <a:stretch/>
        </p:blipFill>
        <p:spPr bwMode="auto">
          <a:xfrm>
            <a:off x="8305800" y="3048001"/>
            <a:ext cx="2362200" cy="166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Rectangle 4"/>
          <p:cNvSpPr>
            <a:spLocks noChangeArrowheads="1"/>
          </p:cNvSpPr>
          <p:nvPr/>
        </p:nvSpPr>
        <p:spPr bwMode="auto">
          <a:xfrm>
            <a:off x="1676400" y="1143001"/>
            <a:ext cx="8382000" cy="486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defRPr/>
            </a:pPr>
            <a:r>
              <a:rPr lang="en-US" sz="2800" b="1" dirty="0">
                <a:solidFill>
                  <a:srgbClr val="280C3E"/>
                </a:solidFill>
                <a:latin typeface="+mj-lt"/>
              </a:rPr>
              <a:t>B.S. in Atmospheric Science</a:t>
            </a:r>
          </a:p>
          <a:p>
            <a:pPr>
              <a:defRPr/>
            </a:pPr>
            <a:r>
              <a:rPr lang="en-US" sz="2400" dirty="0">
                <a:solidFill>
                  <a:srgbClr val="280C3E"/>
                </a:solidFill>
                <a:latin typeface="+mj-lt"/>
              </a:rPr>
              <a:t> 	</a:t>
            </a:r>
          </a:p>
          <a:p>
            <a:pPr>
              <a:lnSpc>
                <a:spcPct val="120000"/>
              </a:lnSpc>
              <a:defRPr/>
            </a:pPr>
            <a:r>
              <a:rPr lang="en-US" sz="2400" dirty="0">
                <a:solidFill>
                  <a:srgbClr val="280C3E"/>
                </a:solidFill>
                <a:latin typeface="+mj-lt"/>
              </a:rPr>
              <a:t>Broad foundation in four fundamental areas:</a:t>
            </a:r>
          </a:p>
          <a:p>
            <a:pPr marL="914400" indent="6350">
              <a:lnSpc>
                <a:spcPct val="120000"/>
              </a:lnSpc>
              <a:buFont typeface="Arial"/>
              <a:buChar char="•"/>
              <a:defRPr/>
            </a:pPr>
            <a:r>
              <a:rPr lang="en-US" sz="2400" dirty="0">
                <a:solidFill>
                  <a:srgbClr val="280C3E"/>
                </a:solidFill>
                <a:latin typeface="+mj-lt"/>
              </a:rPr>
              <a:t> </a:t>
            </a:r>
            <a:r>
              <a:rPr lang="en-US" sz="2400" b="1" dirty="0">
                <a:solidFill>
                  <a:srgbClr val="280C3E"/>
                </a:solidFill>
                <a:latin typeface="+mj-lt"/>
              </a:rPr>
              <a:t>Synoptic </a:t>
            </a:r>
          </a:p>
          <a:p>
            <a:pPr marL="1371600" lvl="1" indent="6350">
              <a:lnSpc>
                <a:spcPct val="120000"/>
              </a:lnSpc>
              <a:buFont typeface="Arial"/>
              <a:buChar char="•"/>
              <a:defRPr/>
            </a:pPr>
            <a:r>
              <a:rPr lang="en-US" sz="2400" dirty="0">
                <a:solidFill>
                  <a:srgbClr val="280C3E"/>
                </a:solidFill>
                <a:latin typeface="+mj-lt"/>
              </a:rPr>
              <a:t> Observations and weather forecasting</a:t>
            </a:r>
          </a:p>
          <a:p>
            <a:pPr marL="914400" indent="6350">
              <a:lnSpc>
                <a:spcPct val="120000"/>
              </a:lnSpc>
              <a:buFont typeface="Arial"/>
              <a:buChar char="•"/>
              <a:defRPr/>
            </a:pPr>
            <a:r>
              <a:rPr lang="en-US" sz="2400" dirty="0">
                <a:solidFill>
                  <a:srgbClr val="280C3E"/>
                </a:solidFill>
                <a:latin typeface="+mj-lt"/>
              </a:rPr>
              <a:t> </a:t>
            </a:r>
            <a:r>
              <a:rPr lang="en-US" sz="2400" b="1" dirty="0">
                <a:solidFill>
                  <a:srgbClr val="280C3E"/>
                </a:solidFill>
                <a:latin typeface="+mj-lt"/>
              </a:rPr>
              <a:t>Dynamic</a:t>
            </a:r>
          </a:p>
          <a:p>
            <a:pPr marL="1371600" lvl="1" indent="6350">
              <a:lnSpc>
                <a:spcPct val="120000"/>
              </a:lnSpc>
              <a:buFont typeface="Arial"/>
              <a:buChar char="•"/>
              <a:defRPr/>
            </a:pPr>
            <a:r>
              <a:rPr lang="en-US" sz="2400" dirty="0">
                <a:solidFill>
                  <a:srgbClr val="280C3E"/>
                </a:solidFill>
                <a:latin typeface="+mj-lt"/>
              </a:rPr>
              <a:t> Theory and computer modeling </a:t>
            </a:r>
          </a:p>
          <a:p>
            <a:pPr marL="914400" indent="6350">
              <a:lnSpc>
                <a:spcPct val="120000"/>
              </a:lnSpc>
              <a:buFont typeface="Arial"/>
              <a:buChar char="•"/>
              <a:defRPr/>
            </a:pPr>
            <a:r>
              <a:rPr lang="en-US" sz="2400" dirty="0">
                <a:solidFill>
                  <a:srgbClr val="280C3E"/>
                </a:solidFill>
                <a:latin typeface="+mj-lt"/>
              </a:rPr>
              <a:t> </a:t>
            </a:r>
            <a:r>
              <a:rPr lang="en-US" sz="2400" b="1" dirty="0">
                <a:solidFill>
                  <a:srgbClr val="280C3E"/>
                </a:solidFill>
                <a:latin typeface="+mj-lt"/>
              </a:rPr>
              <a:t>Physical</a:t>
            </a:r>
          </a:p>
          <a:p>
            <a:pPr marL="1371600" lvl="1" indent="6350">
              <a:lnSpc>
                <a:spcPct val="120000"/>
              </a:lnSpc>
              <a:buFont typeface="Arial"/>
              <a:buChar char="•"/>
              <a:defRPr/>
            </a:pPr>
            <a:r>
              <a:rPr lang="en-US" sz="2400" dirty="0">
                <a:solidFill>
                  <a:srgbClr val="280C3E"/>
                </a:solidFill>
                <a:latin typeface="+mj-lt"/>
              </a:rPr>
              <a:t> Clouds and atmospheric chemistry</a:t>
            </a:r>
          </a:p>
          <a:p>
            <a:pPr marL="914400" indent="6350">
              <a:lnSpc>
                <a:spcPct val="120000"/>
              </a:lnSpc>
              <a:buFont typeface="Arial"/>
              <a:buChar char="•"/>
              <a:defRPr/>
            </a:pPr>
            <a:r>
              <a:rPr lang="en-US" sz="2400" dirty="0">
                <a:solidFill>
                  <a:srgbClr val="280C3E"/>
                </a:solidFill>
                <a:latin typeface="+mj-lt"/>
              </a:rPr>
              <a:t> </a:t>
            </a:r>
            <a:r>
              <a:rPr lang="en-US" sz="2400" b="1" dirty="0">
                <a:solidFill>
                  <a:srgbClr val="280C3E"/>
                </a:solidFill>
                <a:latin typeface="+mj-lt"/>
              </a:rPr>
              <a:t>Climate</a:t>
            </a:r>
          </a:p>
          <a:p>
            <a:pPr marL="1371600" lvl="1" indent="6350">
              <a:lnSpc>
                <a:spcPct val="120000"/>
              </a:lnSpc>
              <a:buFont typeface="Arial"/>
              <a:buChar char="•"/>
              <a:defRPr/>
            </a:pPr>
            <a:r>
              <a:rPr lang="en-US" sz="2400" dirty="0">
                <a:solidFill>
                  <a:srgbClr val="280C3E"/>
                </a:solidFill>
                <a:latin typeface="+mj-lt"/>
              </a:rPr>
              <a:t> Land-ocean-atmosphere processes</a:t>
            </a:r>
          </a:p>
        </p:txBody>
      </p:sp>
      <p:pic>
        <p:nvPicPr>
          <p:cNvPr id="18435" name="Picture 2"/>
          <p:cNvPicPr>
            <a:picLocks noChangeAspect="1"/>
          </p:cNvPicPr>
          <p:nvPr/>
        </p:nvPicPr>
        <p:blipFill rotWithShape="1">
          <a:blip r:embed="rId4">
            <a:extLst>
              <a:ext uri="{28A0092B-C50C-407E-A947-70E740481C1C}">
                <a14:useLocalDpi xmlns:a14="http://schemas.microsoft.com/office/drawing/2010/main" val="0"/>
              </a:ext>
            </a:extLst>
          </a:blip>
          <a:srcRect t="-1" b="44065"/>
          <a:stretch/>
        </p:blipFill>
        <p:spPr bwMode="auto">
          <a:xfrm>
            <a:off x="8305884" y="5715000"/>
            <a:ext cx="236211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rotWithShape="1">
          <a:blip r:embed="rId5"/>
          <a:srcRect t="69629" b="-1"/>
          <a:stretch/>
        </p:blipFill>
        <p:spPr>
          <a:xfrm>
            <a:off x="1524000" y="1"/>
            <a:ext cx="9144000" cy="751611"/>
          </a:xfrm>
          <a:prstGeom prst="rect">
            <a:avLst/>
          </a:prstGeom>
        </p:spPr>
      </p:pic>
      <p:pic>
        <p:nvPicPr>
          <p:cNvPr id="2" name="Picture 1" descr="img_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5800" y="4572001"/>
            <a:ext cx="2362200" cy="1201119"/>
          </a:xfrm>
          <a:prstGeom prst="rect">
            <a:avLst/>
          </a:prstGeom>
        </p:spPr>
      </p:pic>
      <p:pic>
        <p:nvPicPr>
          <p:cNvPr id="3" name="Picture 2" descr="img_3.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5800" y="1905000"/>
            <a:ext cx="2362200" cy="1205122"/>
          </a:xfrm>
          <a:prstGeom prst="rect">
            <a:avLst/>
          </a:prstGeom>
        </p:spPr>
      </p:pic>
      <p:pic>
        <p:nvPicPr>
          <p:cNvPr id="4" name="Picture 3" descr="img_4.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5800" y="730908"/>
            <a:ext cx="2362200" cy="1205122"/>
          </a:xfrm>
          <a:prstGeom prst="rect">
            <a:avLst/>
          </a:prstGeom>
        </p:spPr>
      </p:pic>
    </p:spTree>
    <p:extLst>
      <p:ext uri="{BB962C8B-B14F-4D97-AF65-F5344CB8AC3E}">
        <p14:creationId xmlns:p14="http://schemas.microsoft.com/office/powerpoint/2010/main" val="11312462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4"/>
          <p:cNvSpPr>
            <a:spLocks noChangeArrowheads="1"/>
          </p:cNvSpPr>
          <p:nvPr/>
        </p:nvSpPr>
        <p:spPr bwMode="auto">
          <a:xfrm>
            <a:off x="1676400" y="1143000"/>
            <a:ext cx="8382000" cy="3022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defRPr/>
            </a:pPr>
            <a:r>
              <a:rPr lang="en-US" sz="2800" b="1" dirty="0">
                <a:solidFill>
                  <a:srgbClr val="280C3E"/>
                </a:solidFill>
              </a:rPr>
              <a:t>B.S. in Environmental Science</a:t>
            </a:r>
          </a:p>
          <a:p>
            <a:pPr>
              <a:defRPr/>
            </a:pPr>
            <a:endParaRPr lang="en-US" sz="2400" dirty="0">
              <a:solidFill>
                <a:srgbClr val="280C3E"/>
              </a:solidFill>
            </a:endParaRPr>
          </a:p>
          <a:p>
            <a:pPr>
              <a:defRPr/>
            </a:pPr>
            <a:r>
              <a:rPr lang="en-US" sz="2400" dirty="0">
                <a:solidFill>
                  <a:srgbClr val="280C3E"/>
                </a:solidFill>
              </a:rPr>
              <a:t>          Core environmental fundamentals + four specializations:</a:t>
            </a:r>
          </a:p>
          <a:p>
            <a:pPr marL="1263650" indent="-342900">
              <a:lnSpc>
                <a:spcPct val="120000"/>
              </a:lnSpc>
              <a:buFont typeface="Arial"/>
              <a:buChar char="•"/>
              <a:defRPr/>
            </a:pPr>
            <a:r>
              <a:rPr lang="en-US" sz="2400" b="1" dirty="0">
                <a:solidFill>
                  <a:srgbClr val="280C3E"/>
                </a:solidFill>
              </a:rPr>
              <a:t>Climate Change</a:t>
            </a:r>
            <a:r>
              <a:rPr lang="en-US" sz="2400" dirty="0">
                <a:solidFill>
                  <a:srgbClr val="280C3E"/>
                </a:solidFill>
              </a:rPr>
              <a:t>: </a:t>
            </a:r>
            <a:r>
              <a:rPr lang="en-US" sz="2000" dirty="0">
                <a:solidFill>
                  <a:srgbClr val="280C3E"/>
                </a:solidFill>
              </a:rPr>
              <a:t>long-term variability and change</a:t>
            </a:r>
          </a:p>
          <a:p>
            <a:pPr marL="1263650" indent="-342900">
              <a:lnSpc>
                <a:spcPct val="120000"/>
              </a:lnSpc>
              <a:buFont typeface="Arial"/>
              <a:buChar char="•"/>
              <a:defRPr/>
            </a:pPr>
            <a:r>
              <a:rPr lang="en-US" sz="2400" b="1" dirty="0">
                <a:solidFill>
                  <a:srgbClr val="280C3E"/>
                </a:solidFill>
              </a:rPr>
              <a:t>Ecosystems</a:t>
            </a:r>
            <a:r>
              <a:rPr lang="en-US" sz="2400" dirty="0">
                <a:solidFill>
                  <a:srgbClr val="280C3E"/>
                </a:solidFill>
              </a:rPr>
              <a:t>: </a:t>
            </a:r>
            <a:r>
              <a:rPr lang="en-US" sz="2000" dirty="0">
                <a:solidFill>
                  <a:srgbClr val="280C3E"/>
                </a:solidFill>
              </a:rPr>
              <a:t>ecology, biodiversity, sustainability</a:t>
            </a:r>
          </a:p>
          <a:p>
            <a:pPr marL="1257300" indent="-342900">
              <a:lnSpc>
                <a:spcPct val="120000"/>
              </a:lnSpc>
              <a:buFont typeface="Arial"/>
              <a:buChar char="•"/>
              <a:defRPr/>
            </a:pPr>
            <a:r>
              <a:rPr lang="en-US" sz="2400" b="1" dirty="0">
                <a:solidFill>
                  <a:srgbClr val="280C3E"/>
                </a:solidFill>
              </a:rPr>
              <a:t>Geography</a:t>
            </a:r>
            <a:r>
              <a:rPr lang="en-US" sz="2400" dirty="0">
                <a:solidFill>
                  <a:srgbClr val="280C3E"/>
                </a:solidFill>
              </a:rPr>
              <a:t>: </a:t>
            </a:r>
            <a:r>
              <a:rPr lang="en-US" sz="2000" dirty="0">
                <a:solidFill>
                  <a:srgbClr val="280C3E"/>
                </a:solidFill>
              </a:rPr>
              <a:t>land-use planning, resource management, GIS</a:t>
            </a:r>
          </a:p>
          <a:p>
            <a:pPr marL="1257300" indent="-342900">
              <a:lnSpc>
                <a:spcPct val="120000"/>
              </a:lnSpc>
              <a:buFont typeface="Arial"/>
              <a:buChar char="•"/>
              <a:defRPr/>
            </a:pPr>
            <a:r>
              <a:rPr lang="en-US" sz="2400" b="1" dirty="0">
                <a:solidFill>
                  <a:srgbClr val="280C3E"/>
                </a:solidFill>
              </a:rPr>
              <a:t>Sustainability Science and Policy </a:t>
            </a:r>
          </a:p>
        </p:txBody>
      </p:sp>
      <p:sp>
        <p:nvSpPr>
          <p:cNvPr id="3" name="Rectangle 2"/>
          <p:cNvSpPr/>
          <p:nvPr/>
        </p:nvSpPr>
        <p:spPr>
          <a:xfrm>
            <a:off x="3124201" y="4191000"/>
            <a:ext cx="4995983" cy="923330"/>
          </a:xfrm>
          <a:prstGeom prst="rect">
            <a:avLst/>
          </a:prstGeom>
        </p:spPr>
        <p:txBody>
          <a:bodyPr wrap="none">
            <a:spAutoFit/>
          </a:bodyPr>
          <a:lstStyle/>
          <a:p>
            <a:pPr>
              <a:defRPr/>
            </a:pPr>
            <a:r>
              <a:rPr lang="en-US" u="sng" dirty="0">
                <a:solidFill>
                  <a:srgbClr val="660066"/>
                </a:solidFill>
              </a:rPr>
              <a:t>Also available:</a:t>
            </a:r>
          </a:p>
          <a:p>
            <a:pPr marL="285750" indent="-285750">
              <a:buFont typeface="Arial"/>
              <a:buChar char="•"/>
              <a:defRPr/>
            </a:pPr>
            <a:r>
              <a:rPr lang="en-US" dirty="0">
                <a:solidFill>
                  <a:srgbClr val="660066"/>
                </a:solidFill>
              </a:rPr>
              <a:t>Sustainability Minor</a:t>
            </a:r>
          </a:p>
          <a:p>
            <a:pPr marL="285750" indent="-285750">
              <a:buFont typeface="Arial"/>
              <a:buChar char="•"/>
              <a:defRPr/>
            </a:pPr>
            <a:r>
              <a:rPr lang="en-US" dirty="0">
                <a:solidFill>
                  <a:srgbClr val="660066"/>
                </a:solidFill>
              </a:rPr>
              <a:t>Geographic information systems (GIS) certificate</a:t>
            </a:r>
          </a:p>
        </p:txBody>
      </p:sp>
      <p:pic>
        <p:nvPicPr>
          <p:cNvPr id="8" name="Picture 7"/>
          <p:cNvPicPr>
            <a:picLocks noChangeAspect="1"/>
          </p:cNvPicPr>
          <p:nvPr/>
        </p:nvPicPr>
        <p:blipFill rotWithShape="1">
          <a:blip r:embed="rId3"/>
          <a:srcRect t="69629" b="-1"/>
          <a:stretch/>
        </p:blipFill>
        <p:spPr>
          <a:xfrm>
            <a:off x="1524000" y="1"/>
            <a:ext cx="9144000" cy="751611"/>
          </a:xfrm>
          <a:prstGeom prst="rect">
            <a:avLst/>
          </a:prstGeom>
        </p:spPr>
      </p:pic>
      <p:pic>
        <p:nvPicPr>
          <p:cNvPr id="6" name="Picture 5" descr="PHOTO-2019-09-17-16-54-51(1).jpg"/>
          <p:cNvPicPr>
            <a:picLocks noChangeAspect="1"/>
          </p:cNvPicPr>
          <p:nvPr/>
        </p:nvPicPr>
        <p:blipFill rotWithShape="1">
          <a:blip r:embed="rId4">
            <a:extLst>
              <a:ext uri="{28A0092B-C50C-407E-A947-70E740481C1C}">
                <a14:useLocalDpi xmlns:a14="http://schemas.microsoft.com/office/drawing/2010/main" val="0"/>
              </a:ext>
            </a:extLst>
          </a:blip>
          <a:srcRect t="15997" r="1689" b="30667"/>
          <a:stretch/>
        </p:blipFill>
        <p:spPr>
          <a:xfrm>
            <a:off x="1524001" y="5257800"/>
            <a:ext cx="2212277" cy="1600200"/>
          </a:xfrm>
          <a:prstGeom prst="rect">
            <a:avLst/>
          </a:prstGeom>
        </p:spPr>
      </p:pic>
      <p:pic>
        <p:nvPicPr>
          <p:cNvPr id="7" name="Picture 6"/>
          <p:cNvPicPr>
            <a:picLocks noChangeAspect="1"/>
          </p:cNvPicPr>
          <p:nvPr/>
        </p:nvPicPr>
        <p:blipFill>
          <a:blip r:embed="rId5"/>
          <a:stretch>
            <a:fillRect/>
          </a:stretch>
        </p:blipFill>
        <p:spPr>
          <a:xfrm>
            <a:off x="6096000" y="5257800"/>
            <a:ext cx="2400300" cy="1600200"/>
          </a:xfrm>
          <a:prstGeom prst="rect">
            <a:avLst/>
          </a:prstGeom>
        </p:spPr>
      </p:pic>
      <p:pic>
        <p:nvPicPr>
          <p:cNvPr id="10" name="Picture 9"/>
          <p:cNvPicPr>
            <a:picLocks noChangeAspect="1"/>
          </p:cNvPicPr>
          <p:nvPr/>
        </p:nvPicPr>
        <p:blipFill>
          <a:blip r:embed="rId6"/>
          <a:stretch>
            <a:fillRect/>
          </a:stretch>
        </p:blipFill>
        <p:spPr>
          <a:xfrm>
            <a:off x="3733800" y="5257800"/>
            <a:ext cx="2399820" cy="1600200"/>
          </a:xfrm>
          <a:prstGeom prst="rect">
            <a:avLst/>
          </a:prstGeom>
        </p:spPr>
      </p:pic>
      <p:pic>
        <p:nvPicPr>
          <p:cNvPr id="11" name="Picture 10"/>
          <p:cNvPicPr>
            <a:picLocks noChangeAspect="1"/>
          </p:cNvPicPr>
          <p:nvPr/>
        </p:nvPicPr>
        <p:blipFill>
          <a:blip r:embed="rId7"/>
          <a:stretch>
            <a:fillRect/>
          </a:stretch>
        </p:blipFill>
        <p:spPr>
          <a:xfrm>
            <a:off x="8458201" y="5230042"/>
            <a:ext cx="2220047" cy="1665035"/>
          </a:xfrm>
          <a:prstGeom prst="rect">
            <a:avLst/>
          </a:prstGeom>
        </p:spPr>
      </p:pic>
    </p:spTree>
    <p:extLst>
      <p:ext uri="{BB962C8B-B14F-4D97-AF65-F5344CB8AC3E}">
        <p14:creationId xmlns:p14="http://schemas.microsoft.com/office/powerpoint/2010/main" val="1786197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2514600" y="1066800"/>
            <a:ext cx="71628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800" dirty="0">
                <a:solidFill>
                  <a:schemeClr val="tx2"/>
                </a:solidFill>
                <a:latin typeface="Calibri" charset="0"/>
              </a:rPr>
              <a:t>	</a:t>
            </a:r>
            <a:r>
              <a:rPr lang="en-US" sz="2800" b="1" dirty="0">
                <a:solidFill>
                  <a:srgbClr val="280C3E"/>
                </a:solidFill>
                <a:latin typeface="Calibri" charset="0"/>
              </a:rPr>
              <a:t>B.S. in Atmospheric Science</a:t>
            </a:r>
          </a:p>
          <a:p>
            <a:r>
              <a:rPr lang="en-US" sz="2800" b="1" dirty="0">
                <a:solidFill>
                  <a:srgbClr val="280C3E"/>
                </a:solidFill>
                <a:latin typeface="Calibri" charset="0"/>
              </a:rPr>
              <a:t> 	B.S. in Environmental Science </a:t>
            </a:r>
          </a:p>
        </p:txBody>
      </p:sp>
      <p:sp>
        <p:nvSpPr>
          <p:cNvPr id="8" name="TextBox 7"/>
          <p:cNvSpPr txBox="1"/>
          <p:nvPr/>
        </p:nvSpPr>
        <p:spPr>
          <a:xfrm>
            <a:off x="2514600" y="2362200"/>
            <a:ext cx="6858000" cy="4044184"/>
          </a:xfrm>
          <a:prstGeom prst="rect">
            <a:avLst/>
          </a:prstGeom>
          <a:noFill/>
          <a:ln>
            <a:solidFill>
              <a:srgbClr val="000000"/>
            </a:solidFill>
          </a:ln>
        </p:spPr>
        <p:txBody>
          <a:bodyPr>
            <a:spAutoFit/>
          </a:bodyPr>
          <a:lstStyle/>
          <a:p>
            <a:pPr>
              <a:defRPr/>
            </a:pPr>
            <a:r>
              <a:rPr lang="en-US" sz="2800" dirty="0"/>
              <a:t>Key attributes of curriculum:</a:t>
            </a:r>
          </a:p>
          <a:p>
            <a:pPr>
              <a:defRPr/>
            </a:pPr>
            <a:endParaRPr lang="en-US" sz="2800" dirty="0"/>
          </a:p>
          <a:p>
            <a:pPr marL="742950" lvl="1" indent="-285750">
              <a:lnSpc>
                <a:spcPct val="120000"/>
              </a:lnSpc>
              <a:buFont typeface="Arial"/>
              <a:buChar char="•"/>
              <a:defRPr/>
            </a:pPr>
            <a:r>
              <a:rPr lang="en-US" sz="2400" dirty="0"/>
              <a:t>Firm foundation in science</a:t>
            </a:r>
          </a:p>
          <a:p>
            <a:pPr marL="742950" lvl="1" indent="-285750">
              <a:lnSpc>
                <a:spcPct val="120000"/>
              </a:lnSpc>
              <a:buFont typeface="Arial"/>
              <a:buChar char="•"/>
              <a:defRPr/>
            </a:pPr>
            <a:r>
              <a:rPr lang="en-US" sz="2400" dirty="0"/>
              <a:t>Firm connections to applications &amp; society</a:t>
            </a:r>
          </a:p>
          <a:p>
            <a:pPr marL="742950" lvl="1" indent="-285750">
              <a:lnSpc>
                <a:spcPct val="120000"/>
              </a:lnSpc>
              <a:buFont typeface="Arial"/>
              <a:buChar char="•"/>
              <a:defRPr/>
            </a:pPr>
            <a:r>
              <a:rPr lang="en-US" sz="2400" dirty="0"/>
              <a:t>Small class sizes</a:t>
            </a:r>
          </a:p>
          <a:p>
            <a:pPr marL="742950" lvl="1" indent="-285750">
              <a:lnSpc>
                <a:spcPct val="120000"/>
              </a:lnSpc>
              <a:buFont typeface="Arial"/>
              <a:buChar char="•"/>
              <a:defRPr/>
            </a:pPr>
            <a:r>
              <a:rPr lang="en-US" sz="2400" dirty="0"/>
              <a:t>Professors are available and interested</a:t>
            </a:r>
          </a:p>
          <a:p>
            <a:pPr marL="742950" lvl="1" indent="-285750">
              <a:lnSpc>
                <a:spcPct val="120000"/>
              </a:lnSpc>
              <a:buFont typeface="Arial"/>
              <a:buChar char="•"/>
              <a:defRPr/>
            </a:pPr>
            <a:r>
              <a:rPr lang="en-US" sz="2400" dirty="0"/>
              <a:t>Professors are active leading researchers</a:t>
            </a:r>
          </a:p>
          <a:p>
            <a:pPr marL="742950" lvl="1" indent="-285750">
              <a:lnSpc>
                <a:spcPct val="120000"/>
              </a:lnSpc>
              <a:buFont typeface="Arial"/>
              <a:buChar char="•"/>
              <a:defRPr/>
            </a:pPr>
            <a:r>
              <a:rPr lang="en-US" sz="2400" dirty="0"/>
              <a:t>Hands on learning: </a:t>
            </a:r>
            <a:r>
              <a:rPr lang="en-US" sz="2400" i="1" dirty="0"/>
              <a:t>computing, labs, field </a:t>
            </a:r>
          </a:p>
          <a:p>
            <a:pPr marL="742950" lvl="1" indent="-285750">
              <a:lnSpc>
                <a:spcPct val="120000"/>
              </a:lnSpc>
              <a:buFont typeface="Arial"/>
              <a:buChar char="•"/>
              <a:defRPr/>
            </a:pPr>
            <a:r>
              <a:rPr lang="en-US" sz="2400" dirty="0"/>
              <a:t>Internship &amp; research opportunities</a:t>
            </a:r>
          </a:p>
        </p:txBody>
      </p:sp>
      <p:pic>
        <p:nvPicPr>
          <p:cNvPr id="6" name="Picture 5"/>
          <p:cNvPicPr>
            <a:picLocks noChangeAspect="1"/>
          </p:cNvPicPr>
          <p:nvPr/>
        </p:nvPicPr>
        <p:blipFill rotWithShape="1">
          <a:blip r:embed="rId2"/>
          <a:srcRect t="69629" b="-1"/>
          <a:stretch/>
        </p:blipFill>
        <p:spPr>
          <a:xfrm>
            <a:off x="1524000" y="1"/>
            <a:ext cx="9144000" cy="751611"/>
          </a:xfrm>
          <a:prstGeom prst="rect">
            <a:avLst/>
          </a:prstGeom>
        </p:spPr>
      </p:pic>
    </p:spTree>
    <p:extLst>
      <p:ext uri="{BB962C8B-B14F-4D97-AF65-F5344CB8AC3E}">
        <p14:creationId xmlns:p14="http://schemas.microsoft.com/office/powerpoint/2010/main" val="3144186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676400" y="1371600"/>
            <a:ext cx="1828800" cy="2359152"/>
          </a:xfrm>
          <a:prstGeom prst="rect">
            <a:avLst/>
          </a:prstGeom>
        </p:spPr>
      </p:pic>
      <p:pic>
        <p:nvPicPr>
          <p:cNvPr id="2560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6400" y="4800600"/>
            <a:ext cx="1100138" cy="110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9425" y="3657600"/>
            <a:ext cx="106203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6400" y="2438400"/>
            <a:ext cx="1100138"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0" y="1371601"/>
            <a:ext cx="1123950" cy="103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752601" y="762001"/>
            <a:ext cx="8659813" cy="461963"/>
          </a:xfrm>
          <a:prstGeom prst="rect">
            <a:avLst/>
          </a:prstGeom>
          <a:noFill/>
        </p:spPr>
        <p:txBody>
          <a:bodyPr wrap="none">
            <a:spAutoFit/>
          </a:bodyPr>
          <a:lstStyle/>
          <a:p>
            <a:pPr>
              <a:defRPr/>
            </a:pPr>
            <a:r>
              <a:rPr lang="en-US" sz="2400" dirty="0">
                <a:solidFill>
                  <a:srgbClr val="280C3E"/>
                </a:solidFill>
                <a:latin typeface="+mj-lt"/>
              </a:rPr>
              <a:t>Leaders in atmospheric and environmental research (and teaching!)</a:t>
            </a:r>
          </a:p>
        </p:txBody>
      </p:sp>
      <p:grpSp>
        <p:nvGrpSpPr>
          <p:cNvPr id="25607" name="Group 1"/>
          <p:cNvGrpSpPr>
            <a:grpSpLocks/>
          </p:cNvGrpSpPr>
          <p:nvPr/>
        </p:nvGrpSpPr>
        <p:grpSpPr bwMode="auto">
          <a:xfrm>
            <a:off x="3733801" y="1905001"/>
            <a:ext cx="2682673" cy="2119429"/>
            <a:chOff x="2438400" y="1371600"/>
            <a:chExt cx="4243388" cy="3352800"/>
          </a:xfrm>
        </p:grpSpPr>
        <p:pic>
          <p:nvPicPr>
            <p:cNvPr id="25623"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1371600"/>
              <a:ext cx="4243388"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6" name="TextBox 4"/>
            <p:cNvSpPr txBox="1">
              <a:spLocks noChangeArrowheads="1"/>
            </p:cNvSpPr>
            <p:nvPr/>
          </p:nvSpPr>
          <p:spPr bwMode="auto">
            <a:xfrm>
              <a:off x="5640014" y="4267156"/>
              <a:ext cx="1040100" cy="4016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a:solidFill>
                    <a:schemeClr val="bg1"/>
                  </a:solidFill>
                </a:rPr>
                <a:t>SANDY</a:t>
              </a:r>
            </a:p>
          </p:txBody>
        </p:sp>
      </p:grpSp>
      <p:grpSp>
        <p:nvGrpSpPr>
          <p:cNvPr id="25608" name="Group 4"/>
          <p:cNvGrpSpPr>
            <a:grpSpLocks/>
          </p:cNvGrpSpPr>
          <p:nvPr/>
        </p:nvGrpSpPr>
        <p:grpSpPr bwMode="auto">
          <a:xfrm>
            <a:off x="6572250" y="1981201"/>
            <a:ext cx="2577950" cy="1998663"/>
            <a:chOff x="3593702" y="1295400"/>
            <a:chExt cx="2893363" cy="2242553"/>
          </a:xfrm>
        </p:grpSpPr>
        <p:pic>
          <p:nvPicPr>
            <p:cNvPr id="25621" name="Picture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657599" y="1295400"/>
              <a:ext cx="2794000" cy="2242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4"/>
            <p:cNvSpPr txBox="1">
              <a:spLocks noChangeArrowheads="1"/>
            </p:cNvSpPr>
            <p:nvPr/>
          </p:nvSpPr>
          <p:spPr bwMode="auto">
            <a:xfrm>
              <a:off x="3593702" y="1380898"/>
              <a:ext cx="2893363" cy="28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a:solidFill>
                    <a:schemeClr val="bg1"/>
                  </a:solidFill>
                </a:rPr>
                <a:t>South American glaciers and climate </a:t>
              </a:r>
            </a:p>
          </p:txBody>
        </p:sp>
      </p:grpSp>
      <p:grpSp>
        <p:nvGrpSpPr>
          <p:cNvPr id="25610" name="Group 10"/>
          <p:cNvGrpSpPr>
            <a:grpSpLocks/>
          </p:cNvGrpSpPr>
          <p:nvPr/>
        </p:nvGrpSpPr>
        <p:grpSpPr bwMode="auto">
          <a:xfrm>
            <a:off x="6477000" y="4114800"/>
            <a:ext cx="2725738" cy="1676400"/>
            <a:chOff x="3429000" y="3733800"/>
            <a:chExt cx="2726325" cy="1676400"/>
          </a:xfrm>
        </p:grpSpPr>
        <p:pic>
          <p:nvPicPr>
            <p:cNvPr id="25619" name="Picture 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3733800"/>
              <a:ext cx="272632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Box 4"/>
            <p:cNvSpPr txBox="1">
              <a:spLocks noChangeArrowheads="1"/>
            </p:cNvSpPr>
            <p:nvPr/>
          </p:nvSpPr>
          <p:spPr bwMode="auto">
            <a:xfrm>
              <a:off x="3505216" y="5105400"/>
              <a:ext cx="2043553"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a:solidFill>
                    <a:schemeClr val="bg1"/>
                  </a:solidFill>
                </a:rPr>
                <a:t>Congo rainforest “browning”</a:t>
              </a:r>
            </a:p>
          </p:txBody>
        </p:sp>
      </p:grpSp>
      <p:sp>
        <p:nvSpPr>
          <p:cNvPr id="18" name="TextBox 4"/>
          <p:cNvSpPr txBox="1">
            <a:spLocks noChangeArrowheads="1"/>
          </p:cNvSpPr>
          <p:nvPr/>
        </p:nvSpPr>
        <p:spPr bwMode="auto">
          <a:xfrm>
            <a:off x="1752600" y="6096000"/>
            <a:ext cx="966788"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a:solidFill>
                  <a:schemeClr val="bg1"/>
                </a:solidFill>
              </a:rPr>
              <a:t>Polar vortex</a:t>
            </a:r>
          </a:p>
        </p:txBody>
      </p:sp>
      <p:grpSp>
        <p:nvGrpSpPr>
          <p:cNvPr id="25612" name="Group 9"/>
          <p:cNvGrpSpPr>
            <a:grpSpLocks/>
          </p:cNvGrpSpPr>
          <p:nvPr/>
        </p:nvGrpSpPr>
        <p:grpSpPr bwMode="auto">
          <a:xfrm>
            <a:off x="3810000" y="4114800"/>
            <a:ext cx="2628900" cy="1752600"/>
            <a:chOff x="152400" y="3581400"/>
            <a:chExt cx="2971800" cy="1981200"/>
          </a:xfrm>
        </p:grpSpPr>
        <p:pic>
          <p:nvPicPr>
            <p:cNvPr id="25617" name="Picture 1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3581400"/>
              <a:ext cx="29718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Box 4"/>
            <p:cNvSpPr txBox="1">
              <a:spLocks noChangeArrowheads="1"/>
            </p:cNvSpPr>
            <p:nvPr/>
          </p:nvSpPr>
          <p:spPr bwMode="auto">
            <a:xfrm>
              <a:off x="152400" y="5257524"/>
              <a:ext cx="1444598" cy="287035"/>
            </a:xfrm>
            <a:prstGeom prst="rect">
              <a:avLst/>
            </a:prstGeom>
            <a:solidFill>
              <a:schemeClr val="bg1">
                <a:lumMod val="85000"/>
              </a:schemeClr>
            </a:solid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a:t>Lake-effect snow</a:t>
              </a:r>
            </a:p>
          </p:txBody>
        </p:sp>
      </p:grpSp>
      <p:sp>
        <p:nvSpPr>
          <p:cNvPr id="24" name="TextBox 4"/>
          <p:cNvSpPr txBox="1">
            <a:spLocks noChangeArrowheads="1"/>
          </p:cNvSpPr>
          <p:nvPr/>
        </p:nvSpPr>
        <p:spPr bwMode="auto">
          <a:xfrm>
            <a:off x="1676400" y="1371600"/>
            <a:ext cx="1828800"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a:solidFill>
                  <a:schemeClr val="bg1"/>
                </a:solidFill>
              </a:rPr>
              <a:t>Tree ring &amp; cave research</a:t>
            </a:r>
          </a:p>
        </p:txBody>
      </p:sp>
      <p:sp>
        <p:nvSpPr>
          <p:cNvPr id="23567" name="TextBox 12"/>
          <p:cNvSpPr txBox="1">
            <a:spLocks noChangeArrowheads="1"/>
          </p:cNvSpPr>
          <p:nvPr/>
        </p:nvSpPr>
        <p:spPr bwMode="auto">
          <a:xfrm>
            <a:off x="3810000" y="6096001"/>
            <a:ext cx="6096000" cy="646331"/>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t>3 American Meteorology Society teaching award winners on faculty. More than any other department in the US!!</a:t>
            </a:r>
          </a:p>
        </p:txBody>
      </p:sp>
      <p:sp>
        <p:nvSpPr>
          <p:cNvPr id="25616" name="TextBox 13"/>
          <p:cNvSpPr txBox="1">
            <a:spLocks noChangeArrowheads="1"/>
          </p:cNvSpPr>
          <p:nvPr/>
        </p:nvSpPr>
        <p:spPr bwMode="auto">
          <a:xfrm>
            <a:off x="4114800" y="1219200"/>
            <a:ext cx="44196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solidFill>
                  <a:srgbClr val="280C3E"/>
                </a:solidFill>
              </a:rPr>
              <a:t>20 faculty -  $2-4M/</a:t>
            </a:r>
            <a:r>
              <a:rPr lang="en-US" sz="1800" dirty="0" err="1">
                <a:solidFill>
                  <a:srgbClr val="280C3E"/>
                </a:solidFill>
              </a:rPr>
              <a:t>yr</a:t>
            </a:r>
            <a:r>
              <a:rPr lang="en-US" sz="1800" dirty="0">
                <a:solidFill>
                  <a:srgbClr val="280C3E"/>
                </a:solidFill>
              </a:rPr>
              <a:t> in research funding</a:t>
            </a:r>
          </a:p>
        </p:txBody>
      </p:sp>
      <p:pic>
        <p:nvPicPr>
          <p:cNvPr id="26" name="Picture 25"/>
          <p:cNvPicPr>
            <a:picLocks noChangeAspect="1"/>
          </p:cNvPicPr>
          <p:nvPr/>
        </p:nvPicPr>
        <p:blipFill rotWithShape="1">
          <a:blip r:embed="rId12"/>
          <a:srcRect t="69629" b="-1"/>
          <a:stretch/>
        </p:blipFill>
        <p:spPr>
          <a:xfrm>
            <a:off x="1524000" y="1"/>
            <a:ext cx="9144000" cy="751611"/>
          </a:xfrm>
          <a:prstGeom prst="rect">
            <a:avLst/>
          </a:prstGeom>
        </p:spPr>
      </p:pic>
      <p:pic>
        <p:nvPicPr>
          <p:cNvPr id="4" name="Picture 3"/>
          <p:cNvPicPr>
            <a:picLocks noChangeAspect="1"/>
          </p:cNvPicPr>
          <p:nvPr/>
        </p:nvPicPr>
        <p:blipFill>
          <a:blip r:embed="rId13"/>
          <a:stretch>
            <a:fillRect/>
          </a:stretch>
        </p:blipFill>
        <p:spPr>
          <a:xfrm>
            <a:off x="1752601" y="3810000"/>
            <a:ext cx="1613243" cy="1905000"/>
          </a:xfrm>
          <a:prstGeom prst="rect">
            <a:avLst/>
          </a:prstGeom>
        </p:spPr>
      </p:pic>
      <p:pic>
        <p:nvPicPr>
          <p:cNvPr id="3" name="Picture 2"/>
          <p:cNvPicPr>
            <a:picLocks noChangeAspect="1"/>
          </p:cNvPicPr>
          <p:nvPr/>
        </p:nvPicPr>
        <p:blipFill>
          <a:blip r:embed="rId14"/>
          <a:stretch>
            <a:fillRect/>
          </a:stretch>
        </p:blipFill>
        <p:spPr>
          <a:xfrm>
            <a:off x="1752600" y="5410200"/>
            <a:ext cx="1600200" cy="1271810"/>
          </a:xfrm>
          <a:prstGeom prst="rect">
            <a:avLst/>
          </a:prstGeom>
        </p:spPr>
      </p:pic>
      <p:pic>
        <p:nvPicPr>
          <p:cNvPr id="5" name="Picture 4" descr="163_Corbosiero.jp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6400" y="4783490"/>
            <a:ext cx="609600" cy="916270"/>
          </a:xfrm>
          <a:prstGeom prst="rect">
            <a:avLst/>
          </a:prstGeom>
        </p:spPr>
      </p:pic>
      <p:sp>
        <p:nvSpPr>
          <p:cNvPr id="6" name="TextBox 5"/>
          <p:cNvSpPr txBox="1"/>
          <p:nvPr/>
        </p:nvSpPr>
        <p:spPr>
          <a:xfrm>
            <a:off x="1676400" y="3733801"/>
            <a:ext cx="1752600" cy="276999"/>
          </a:xfrm>
          <a:prstGeom prst="rect">
            <a:avLst/>
          </a:prstGeom>
          <a:noFill/>
        </p:spPr>
        <p:txBody>
          <a:bodyPr wrap="square" rtlCol="0">
            <a:spAutoFit/>
          </a:bodyPr>
          <a:lstStyle/>
          <a:p>
            <a:pPr algn="ctr"/>
            <a:r>
              <a:rPr lang="en-US" sz="1200" dirty="0"/>
              <a:t>The Weather Channel</a:t>
            </a:r>
          </a:p>
        </p:txBody>
      </p:sp>
      <p:sp>
        <p:nvSpPr>
          <p:cNvPr id="7" name="TextBox 6"/>
          <p:cNvSpPr txBox="1"/>
          <p:nvPr/>
        </p:nvSpPr>
        <p:spPr>
          <a:xfrm>
            <a:off x="1600200" y="5486401"/>
            <a:ext cx="651140" cy="276999"/>
          </a:xfrm>
          <a:prstGeom prst="rect">
            <a:avLst/>
          </a:prstGeom>
          <a:noFill/>
        </p:spPr>
        <p:txBody>
          <a:bodyPr wrap="none" rtlCol="0">
            <a:spAutoFit/>
          </a:bodyPr>
          <a:lstStyle/>
          <a:p>
            <a:r>
              <a:rPr lang="en-US" sz="1200" dirty="0">
                <a:solidFill>
                  <a:schemeClr val="bg1"/>
                </a:solidFill>
              </a:rPr>
              <a:t>MSNBC</a:t>
            </a:r>
          </a:p>
        </p:txBody>
      </p:sp>
    </p:spTree>
    <p:extLst>
      <p:ext uri="{BB962C8B-B14F-4D97-AF65-F5344CB8AC3E}">
        <p14:creationId xmlns:p14="http://schemas.microsoft.com/office/powerpoint/2010/main" val="16236385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62200" y="762001"/>
            <a:ext cx="7399682" cy="461665"/>
          </a:xfrm>
          <a:prstGeom prst="rect">
            <a:avLst/>
          </a:prstGeom>
          <a:noFill/>
        </p:spPr>
        <p:txBody>
          <a:bodyPr wrap="none">
            <a:spAutoFit/>
          </a:bodyPr>
          <a:lstStyle/>
          <a:p>
            <a:pPr>
              <a:defRPr/>
            </a:pPr>
            <a:r>
              <a:rPr lang="en-US" sz="2400" dirty="0">
                <a:solidFill>
                  <a:srgbClr val="280C3E"/>
                </a:solidFill>
                <a:latin typeface="+mj-lt"/>
              </a:rPr>
              <a:t>Hands-on research, internships and student involvement</a:t>
            </a:r>
          </a:p>
        </p:txBody>
      </p:sp>
      <p:pic>
        <p:nvPicPr>
          <p:cNvPr id="27653" name="Picture 9" descr="Screen Shot 2013-10-18 at 4.46.4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371600"/>
            <a:ext cx="3163888"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590800"/>
            <a:ext cx="1676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2514600"/>
            <a:ext cx="1720850"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8"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4343400"/>
            <a:ext cx="2514600" cy="1764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659"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3429000"/>
            <a:ext cx="1658938" cy="6096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27660"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35098" y="6276429"/>
            <a:ext cx="4394200" cy="60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rotWithShape="1">
          <a:blip r:embed="rId9"/>
          <a:srcRect t="69629" b="-1"/>
          <a:stretch/>
        </p:blipFill>
        <p:spPr>
          <a:xfrm>
            <a:off x="1524000" y="1"/>
            <a:ext cx="9144000" cy="751611"/>
          </a:xfrm>
          <a:prstGeom prst="rect">
            <a:avLst/>
          </a:prstGeom>
        </p:spPr>
      </p:pic>
      <p:pic>
        <p:nvPicPr>
          <p:cNvPr id="4" name="Picture 3"/>
          <p:cNvPicPr>
            <a:picLocks noChangeAspect="1"/>
          </p:cNvPicPr>
          <p:nvPr/>
        </p:nvPicPr>
        <p:blipFill>
          <a:blip r:embed="rId10"/>
          <a:stretch>
            <a:fillRect/>
          </a:stretch>
        </p:blipFill>
        <p:spPr>
          <a:xfrm>
            <a:off x="7696200" y="1371600"/>
            <a:ext cx="2832862" cy="1206500"/>
          </a:xfrm>
          <a:prstGeom prst="rect">
            <a:avLst/>
          </a:prstGeom>
          <a:ln>
            <a:solidFill>
              <a:srgbClr val="FFFF00"/>
            </a:solidFill>
          </a:ln>
        </p:spPr>
      </p:pic>
      <p:pic>
        <p:nvPicPr>
          <p:cNvPr id="5" name="Picture 4" descr="mp_logo_s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4000" y="3124201"/>
            <a:ext cx="1447800" cy="1075099"/>
          </a:xfrm>
          <a:prstGeom prst="rect">
            <a:avLst/>
          </a:prstGeom>
        </p:spPr>
      </p:pic>
      <p:pic>
        <p:nvPicPr>
          <p:cNvPr id="8" name="Picture 7" descr="Mesonet-Logo-2015-v1.png"/>
          <p:cNvPicPr>
            <a:picLocks noChangeAspect="1"/>
          </p:cNvPicPr>
          <p:nvPr/>
        </p:nvPicPr>
        <p:blipFill>
          <a:blip r:embed="rId12">
            <a:extLst>
              <a:ext uri="{BEBA8EAE-BF5A-486C-A8C5-ECC9F3942E4B}">
                <a14:imgProps xmlns:a14="http://schemas.microsoft.com/office/drawing/2010/main">
                  <a14:imgLayer r:embed="rId1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029200" y="1295400"/>
            <a:ext cx="2489200" cy="1066800"/>
          </a:xfrm>
          <a:prstGeom prst="rect">
            <a:avLst/>
          </a:prstGeom>
          <a:ln>
            <a:noFill/>
          </a:ln>
          <a:effectLst>
            <a:outerShdw blurRad="292100" dist="139700" dir="2700000" algn="tl" rotWithShape="0">
              <a:srgbClr val="333333">
                <a:alpha val="65000"/>
              </a:srgbClr>
            </a:outerShdw>
          </a:effectLst>
        </p:spPr>
      </p:pic>
      <p:pic>
        <p:nvPicPr>
          <p:cNvPr id="9" name="Picture 8" descr="dhses-white.png"/>
          <p:cNvPicPr>
            <a:picLocks noChangeAspect="1"/>
          </p:cNvPicPr>
          <p:nvPr/>
        </p:nvPicPr>
        <p:blipFill>
          <a:blip r:embed="rId14" cstate="print">
            <a:duotone>
              <a:prstClr val="black"/>
              <a:schemeClr val="accent4">
                <a:tint val="45000"/>
                <a:satMod val="400000"/>
              </a:schemeClr>
            </a:duotone>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400800" y="6096000"/>
            <a:ext cx="4114800" cy="81337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16"/>
          <a:stretch>
            <a:fillRect/>
          </a:stretch>
        </p:blipFill>
        <p:spPr>
          <a:xfrm>
            <a:off x="2209800" y="4248150"/>
            <a:ext cx="2895600" cy="2171700"/>
          </a:xfrm>
          <a:prstGeom prst="rect">
            <a:avLst/>
          </a:prstGeom>
        </p:spPr>
      </p:pic>
      <p:pic>
        <p:nvPicPr>
          <p:cNvPr id="10" name="Picture 9"/>
          <p:cNvPicPr>
            <a:picLocks noChangeAspect="1"/>
          </p:cNvPicPr>
          <p:nvPr/>
        </p:nvPicPr>
        <p:blipFill>
          <a:blip r:embed="rId17"/>
          <a:stretch>
            <a:fillRect/>
          </a:stretch>
        </p:blipFill>
        <p:spPr>
          <a:xfrm>
            <a:off x="8001000" y="3124200"/>
            <a:ext cx="2540000" cy="1905000"/>
          </a:xfrm>
          <a:prstGeom prst="rect">
            <a:avLst/>
          </a:prstGeom>
        </p:spPr>
      </p:pic>
      <p:pic>
        <p:nvPicPr>
          <p:cNvPr id="12" name="Picture 11" descr="Logo CREATE png.big.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077200" y="4953001"/>
            <a:ext cx="2286000" cy="1285473"/>
          </a:xfrm>
          <a:prstGeom prst="rect">
            <a:avLst/>
          </a:prstGeom>
        </p:spPr>
      </p:pic>
    </p:spTree>
    <p:extLst>
      <p:ext uri="{BB962C8B-B14F-4D97-AF65-F5344CB8AC3E}">
        <p14:creationId xmlns:p14="http://schemas.microsoft.com/office/powerpoint/2010/main" val="11963873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026400" y="685800"/>
            <a:ext cx="2641600" cy="1981200"/>
          </a:xfrm>
          <a:prstGeom prst="rect">
            <a:avLst/>
          </a:prstGeom>
        </p:spPr>
      </p:pic>
      <p:pic>
        <p:nvPicPr>
          <p:cNvPr id="8" name="Picture 7"/>
          <p:cNvPicPr>
            <a:picLocks noChangeAspect="1"/>
          </p:cNvPicPr>
          <p:nvPr/>
        </p:nvPicPr>
        <p:blipFill>
          <a:blip r:embed="rId4"/>
          <a:stretch>
            <a:fillRect/>
          </a:stretch>
        </p:blipFill>
        <p:spPr>
          <a:xfrm>
            <a:off x="4648201" y="685800"/>
            <a:ext cx="3548533" cy="1524000"/>
          </a:xfrm>
          <a:prstGeom prst="rect">
            <a:avLst/>
          </a:prstGeom>
        </p:spPr>
      </p:pic>
      <p:pic>
        <p:nvPicPr>
          <p:cNvPr id="5" name="Picture 4"/>
          <p:cNvPicPr>
            <a:picLocks noChangeAspect="1"/>
          </p:cNvPicPr>
          <p:nvPr/>
        </p:nvPicPr>
        <p:blipFill>
          <a:blip r:embed="rId5"/>
          <a:stretch>
            <a:fillRect/>
          </a:stretch>
        </p:blipFill>
        <p:spPr>
          <a:xfrm>
            <a:off x="4953001" y="4187810"/>
            <a:ext cx="3119987" cy="2670191"/>
          </a:xfrm>
          <a:prstGeom prst="rect">
            <a:avLst/>
          </a:prstGeom>
        </p:spPr>
      </p:pic>
      <p:pic>
        <p:nvPicPr>
          <p:cNvPr id="23553"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209800"/>
            <a:ext cx="3520938"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5" name="Picture 5"/>
          <p:cNvPicPr>
            <a:picLocks noChangeAspect="1"/>
          </p:cNvPicPr>
          <p:nvPr/>
        </p:nvPicPr>
        <p:blipFill rotWithShape="1">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b="12193"/>
          <a:stretch/>
        </p:blipFill>
        <p:spPr bwMode="auto">
          <a:xfrm>
            <a:off x="1524001" y="685800"/>
            <a:ext cx="3452813" cy="22748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23556" name="Picture 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4419600"/>
            <a:ext cx="3675626" cy="24384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3200401" y="4495801"/>
            <a:ext cx="1907493" cy="695575"/>
          </a:xfrm>
          <a:prstGeom prst="rect">
            <a:avLst/>
          </a:prstGeom>
          <a:noFill/>
        </p:spPr>
        <p:txBody>
          <a:bodyPr wrap="none">
            <a:spAutoFit/>
          </a:bodyPr>
          <a:lstStyle/>
          <a:p>
            <a:pPr algn="ctr">
              <a:lnSpc>
                <a:spcPct val="80000"/>
              </a:lnSpc>
              <a:defRPr/>
            </a:pPr>
            <a:r>
              <a:rPr lang="en-US" sz="2400" dirty="0">
                <a:latin typeface="+mj-lt"/>
              </a:rPr>
              <a:t>Whiteface Mt</a:t>
            </a:r>
          </a:p>
          <a:p>
            <a:pPr algn="ctr">
              <a:lnSpc>
                <a:spcPct val="80000"/>
              </a:lnSpc>
              <a:defRPr/>
            </a:pPr>
            <a:r>
              <a:rPr lang="en-US" sz="2400" dirty="0">
                <a:latin typeface="+mj-lt"/>
              </a:rPr>
              <a:t>observatory</a:t>
            </a:r>
          </a:p>
        </p:txBody>
      </p:sp>
      <p:sp>
        <p:nvSpPr>
          <p:cNvPr id="12" name="TextBox 11"/>
          <p:cNvSpPr txBox="1"/>
          <p:nvPr/>
        </p:nvSpPr>
        <p:spPr>
          <a:xfrm>
            <a:off x="5867400" y="2286001"/>
            <a:ext cx="2222500" cy="461963"/>
          </a:xfrm>
          <a:prstGeom prst="rect">
            <a:avLst/>
          </a:prstGeom>
          <a:noFill/>
          <a:ln>
            <a:noFill/>
          </a:ln>
        </p:spPr>
        <p:txBody>
          <a:bodyPr wrap="none">
            <a:spAutoFit/>
          </a:bodyPr>
          <a:lstStyle/>
          <a:p>
            <a:pPr>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Instrumentation</a:t>
            </a:r>
          </a:p>
        </p:txBody>
      </p:sp>
      <p:pic>
        <p:nvPicPr>
          <p:cNvPr id="14" name="Picture 13"/>
          <p:cNvPicPr>
            <a:picLocks noChangeAspect="1"/>
          </p:cNvPicPr>
          <p:nvPr/>
        </p:nvPicPr>
        <p:blipFill rotWithShape="1">
          <a:blip r:embed="rId10"/>
          <a:srcRect t="69629" b="-1"/>
          <a:stretch/>
        </p:blipFill>
        <p:spPr>
          <a:xfrm>
            <a:off x="1524000" y="1"/>
            <a:ext cx="9144000" cy="751611"/>
          </a:xfrm>
          <a:prstGeom prst="rect">
            <a:avLst/>
          </a:prstGeom>
        </p:spPr>
      </p:pic>
      <p:sp>
        <p:nvSpPr>
          <p:cNvPr id="15" name="TextBox 14"/>
          <p:cNvSpPr txBox="1"/>
          <p:nvPr/>
        </p:nvSpPr>
        <p:spPr>
          <a:xfrm>
            <a:off x="5257800" y="1828800"/>
            <a:ext cx="1652760" cy="369332"/>
          </a:xfrm>
          <a:prstGeom prst="rect">
            <a:avLst/>
          </a:prstGeom>
          <a:noFill/>
        </p:spPr>
        <p:txBody>
          <a:bodyPr wrap="none" rtlCol="0">
            <a:spAutoFit/>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Student Groups</a:t>
            </a:r>
          </a:p>
        </p:txBody>
      </p:sp>
      <p:sp>
        <p:nvSpPr>
          <p:cNvPr id="16" name="TextBox 15"/>
          <p:cNvSpPr txBox="1"/>
          <p:nvPr/>
        </p:nvSpPr>
        <p:spPr>
          <a:xfrm>
            <a:off x="5181600" y="6488668"/>
            <a:ext cx="1660006" cy="369332"/>
          </a:xfrm>
          <a:prstGeom prst="rect">
            <a:avLst/>
          </a:prstGeom>
          <a:noFill/>
        </p:spPr>
        <p:txBody>
          <a:bodyPr wrap="none" rtlCol="0">
            <a:spAutoFit/>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Local Field Trips</a:t>
            </a:r>
          </a:p>
        </p:txBody>
      </p:sp>
      <p:pic>
        <p:nvPicPr>
          <p:cNvPr id="17" name="Picture 16"/>
          <p:cNvPicPr>
            <a:picLocks noChangeAspect="1"/>
          </p:cNvPicPr>
          <p:nvPr/>
        </p:nvPicPr>
        <p:blipFill rotWithShape="1">
          <a:blip r:embed="rId11"/>
          <a:srcRect t="8256" b="15884"/>
          <a:stretch/>
        </p:blipFill>
        <p:spPr>
          <a:xfrm>
            <a:off x="1524000" y="2976992"/>
            <a:ext cx="3429000" cy="1448047"/>
          </a:xfrm>
          <a:prstGeom prst="rect">
            <a:avLst/>
          </a:prstGeom>
        </p:spPr>
      </p:pic>
      <p:pic>
        <p:nvPicPr>
          <p:cNvPr id="4" name="Picture 3"/>
          <p:cNvPicPr>
            <a:picLocks noChangeAspect="1"/>
          </p:cNvPicPr>
          <p:nvPr/>
        </p:nvPicPr>
        <p:blipFill>
          <a:blip r:embed="rId12"/>
          <a:stretch>
            <a:fillRect/>
          </a:stretch>
        </p:blipFill>
        <p:spPr>
          <a:xfrm>
            <a:off x="8010275" y="2667000"/>
            <a:ext cx="2667000" cy="1778356"/>
          </a:xfrm>
          <a:prstGeom prst="rect">
            <a:avLst/>
          </a:prstGeom>
        </p:spPr>
      </p:pic>
      <p:sp>
        <p:nvSpPr>
          <p:cNvPr id="20" name="TextBox 19"/>
          <p:cNvSpPr txBox="1"/>
          <p:nvPr/>
        </p:nvSpPr>
        <p:spPr>
          <a:xfrm>
            <a:off x="8077200" y="2667001"/>
            <a:ext cx="2514600" cy="646331"/>
          </a:xfrm>
          <a:prstGeom prst="rect">
            <a:avLst/>
          </a:prstGeom>
          <a:noFill/>
        </p:spPr>
        <p:txBody>
          <a:bodyPr wrap="square" rtlCol="0">
            <a:spAutoFit/>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International Summer schools</a:t>
            </a:r>
          </a:p>
        </p:txBody>
      </p:sp>
      <p:pic>
        <p:nvPicPr>
          <p:cNvPr id="10" name="Picture 9"/>
          <p:cNvPicPr>
            <a:picLocks noChangeAspect="1"/>
          </p:cNvPicPr>
          <p:nvPr/>
        </p:nvPicPr>
        <p:blipFill>
          <a:blip r:embed="rId13"/>
          <a:stretch>
            <a:fillRect/>
          </a:stretch>
        </p:blipFill>
        <p:spPr>
          <a:xfrm>
            <a:off x="7950200" y="4419600"/>
            <a:ext cx="3251200" cy="2438400"/>
          </a:xfrm>
          <a:prstGeom prst="rect">
            <a:avLst/>
          </a:prstGeom>
        </p:spPr>
      </p:pic>
      <p:sp>
        <p:nvSpPr>
          <p:cNvPr id="22" name="TextBox 21"/>
          <p:cNvSpPr txBox="1"/>
          <p:nvPr/>
        </p:nvSpPr>
        <p:spPr>
          <a:xfrm>
            <a:off x="8071316" y="4495800"/>
            <a:ext cx="2394117" cy="369332"/>
          </a:xfrm>
          <a:prstGeom prst="rect">
            <a:avLst/>
          </a:prstGeom>
          <a:noFill/>
        </p:spPr>
        <p:txBody>
          <a:bodyPr wrap="none" rtlCol="0">
            <a:spAutoFit/>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Faculty-led trips abroad</a:t>
            </a:r>
          </a:p>
        </p:txBody>
      </p:sp>
    </p:spTree>
    <p:extLst>
      <p:ext uri="{BB962C8B-B14F-4D97-AF65-F5344CB8AC3E}">
        <p14:creationId xmlns:p14="http://schemas.microsoft.com/office/powerpoint/2010/main" val="19606565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Screen Shot 2013-10-18 at 5.21.3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1" y="4267200"/>
            <a:ext cx="2448899"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1676400" y="4622383"/>
            <a:ext cx="3124200" cy="2083217"/>
          </a:xfrm>
          <a:prstGeom prst="rect">
            <a:avLst/>
          </a:prstGeom>
        </p:spPr>
      </p:pic>
      <p:pic>
        <p:nvPicPr>
          <p:cNvPr id="29701" name="Picture 1" descr="Screen Shot 2013-10-18 at 5.20.25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76401" y="3352800"/>
            <a:ext cx="3157629"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rotWithShape="1">
          <a:blip r:embed="rId6"/>
          <a:srcRect t="22126" b="-22125"/>
          <a:stretch/>
        </p:blipFill>
        <p:spPr>
          <a:xfrm>
            <a:off x="1676400" y="1755648"/>
            <a:ext cx="3124200" cy="2084832"/>
          </a:xfrm>
          <a:prstGeom prst="rect">
            <a:avLst/>
          </a:prstGeom>
        </p:spPr>
      </p:pic>
      <p:sp>
        <p:nvSpPr>
          <p:cNvPr id="10" name="TextBox 9"/>
          <p:cNvSpPr txBox="1"/>
          <p:nvPr/>
        </p:nvSpPr>
        <p:spPr>
          <a:xfrm>
            <a:off x="1752600" y="838201"/>
            <a:ext cx="8763000" cy="830263"/>
          </a:xfrm>
          <a:prstGeom prst="rect">
            <a:avLst/>
          </a:prstGeom>
          <a:noFill/>
        </p:spPr>
        <p:txBody>
          <a:bodyPr>
            <a:spAutoFit/>
          </a:bodyPr>
          <a:lstStyle/>
          <a:p>
            <a:pPr algn="ctr">
              <a:defRPr/>
            </a:pPr>
            <a:r>
              <a:rPr lang="en-US" sz="2400" dirty="0">
                <a:solidFill>
                  <a:srgbClr val="660066"/>
                </a:solidFill>
                <a:latin typeface="+mj-lt"/>
              </a:rPr>
              <a:t>Demand for atmospheric and environmental scientists </a:t>
            </a:r>
          </a:p>
          <a:p>
            <a:pPr algn="ctr">
              <a:defRPr/>
            </a:pPr>
            <a:r>
              <a:rPr lang="en-US" sz="2400" dirty="0">
                <a:solidFill>
                  <a:srgbClr val="660066"/>
                </a:solidFill>
                <a:latin typeface="+mj-lt"/>
              </a:rPr>
              <a:t>in a variety of fields</a:t>
            </a:r>
          </a:p>
        </p:txBody>
      </p:sp>
      <p:sp>
        <p:nvSpPr>
          <p:cNvPr id="11" name="TextBox 10"/>
          <p:cNvSpPr txBox="1"/>
          <p:nvPr/>
        </p:nvSpPr>
        <p:spPr>
          <a:xfrm>
            <a:off x="7086600" y="1600200"/>
            <a:ext cx="3200400" cy="4926990"/>
          </a:xfrm>
          <a:prstGeom prst="rect">
            <a:avLst/>
          </a:prstGeom>
          <a:noFill/>
        </p:spPr>
        <p:txBody>
          <a:bodyPr>
            <a:spAutoFit/>
          </a:bodyPr>
          <a:lstStyle/>
          <a:p>
            <a:pPr algn="ctr">
              <a:lnSpc>
                <a:spcPct val="110000"/>
              </a:lnSpc>
              <a:defRPr/>
            </a:pPr>
            <a:r>
              <a:rPr lang="en-US" sz="2600" dirty="0">
                <a:solidFill>
                  <a:srgbClr val="660066"/>
                </a:solidFill>
                <a:latin typeface="+mj-lt"/>
              </a:rPr>
              <a:t>Academics</a:t>
            </a:r>
          </a:p>
          <a:p>
            <a:pPr algn="ctr">
              <a:lnSpc>
                <a:spcPct val="110000"/>
              </a:lnSpc>
              <a:defRPr/>
            </a:pPr>
            <a:r>
              <a:rPr lang="en-US" sz="2600" dirty="0">
                <a:solidFill>
                  <a:srgbClr val="660066"/>
                </a:solidFill>
                <a:latin typeface="+mj-lt"/>
              </a:rPr>
              <a:t>Consulting</a:t>
            </a:r>
          </a:p>
          <a:p>
            <a:pPr algn="ctr">
              <a:lnSpc>
                <a:spcPct val="110000"/>
              </a:lnSpc>
              <a:defRPr/>
            </a:pPr>
            <a:r>
              <a:rPr lang="en-US" sz="2600" dirty="0">
                <a:solidFill>
                  <a:srgbClr val="660066"/>
                </a:solidFill>
                <a:latin typeface="+mj-lt"/>
              </a:rPr>
              <a:t>Economics</a:t>
            </a:r>
          </a:p>
          <a:p>
            <a:pPr algn="ctr">
              <a:lnSpc>
                <a:spcPct val="110000"/>
              </a:lnSpc>
              <a:defRPr/>
            </a:pPr>
            <a:r>
              <a:rPr lang="en-US" sz="2600" dirty="0">
                <a:solidFill>
                  <a:srgbClr val="660066"/>
                </a:solidFill>
                <a:latin typeface="+mj-lt"/>
              </a:rPr>
              <a:t>Education</a:t>
            </a:r>
          </a:p>
          <a:p>
            <a:pPr algn="ctr">
              <a:lnSpc>
                <a:spcPct val="110000"/>
              </a:lnSpc>
              <a:defRPr/>
            </a:pPr>
            <a:r>
              <a:rPr lang="en-US" sz="2600" dirty="0">
                <a:solidFill>
                  <a:srgbClr val="660066"/>
                </a:solidFill>
                <a:latin typeface="+mj-lt"/>
              </a:rPr>
              <a:t>Forensics</a:t>
            </a:r>
          </a:p>
          <a:p>
            <a:pPr algn="ctr">
              <a:lnSpc>
                <a:spcPct val="110000"/>
              </a:lnSpc>
              <a:defRPr/>
            </a:pPr>
            <a:r>
              <a:rPr lang="en-US" sz="2600" dirty="0">
                <a:solidFill>
                  <a:srgbClr val="660066"/>
                </a:solidFill>
                <a:latin typeface="+mj-lt"/>
              </a:rPr>
              <a:t>Government</a:t>
            </a:r>
          </a:p>
          <a:p>
            <a:pPr algn="ctr">
              <a:lnSpc>
                <a:spcPct val="110000"/>
              </a:lnSpc>
              <a:defRPr/>
            </a:pPr>
            <a:r>
              <a:rPr lang="en-US" sz="2600" dirty="0">
                <a:solidFill>
                  <a:srgbClr val="660066"/>
                </a:solidFill>
                <a:latin typeface="+mj-lt"/>
              </a:rPr>
              <a:t>Insurance</a:t>
            </a:r>
          </a:p>
          <a:p>
            <a:pPr algn="ctr">
              <a:lnSpc>
                <a:spcPct val="110000"/>
              </a:lnSpc>
              <a:defRPr/>
            </a:pPr>
            <a:r>
              <a:rPr lang="en-US" sz="2600" dirty="0">
                <a:solidFill>
                  <a:srgbClr val="660066"/>
                </a:solidFill>
                <a:latin typeface="+mj-lt"/>
              </a:rPr>
              <a:t>Media</a:t>
            </a:r>
          </a:p>
          <a:p>
            <a:pPr algn="ctr">
              <a:lnSpc>
                <a:spcPct val="110000"/>
              </a:lnSpc>
              <a:defRPr/>
            </a:pPr>
            <a:r>
              <a:rPr lang="en-US" sz="2600" dirty="0">
                <a:solidFill>
                  <a:srgbClr val="660066"/>
                </a:solidFill>
                <a:latin typeface="+mj-lt"/>
              </a:rPr>
              <a:t>Planning</a:t>
            </a:r>
          </a:p>
          <a:p>
            <a:pPr algn="ctr">
              <a:lnSpc>
                <a:spcPct val="110000"/>
              </a:lnSpc>
              <a:defRPr/>
            </a:pPr>
            <a:r>
              <a:rPr lang="en-US" sz="2600" dirty="0">
                <a:solidFill>
                  <a:srgbClr val="660066"/>
                </a:solidFill>
                <a:latin typeface="+mj-lt"/>
              </a:rPr>
              <a:t>Research</a:t>
            </a:r>
          </a:p>
          <a:p>
            <a:pPr algn="ctr">
              <a:lnSpc>
                <a:spcPct val="110000"/>
              </a:lnSpc>
              <a:defRPr/>
            </a:pPr>
            <a:r>
              <a:rPr lang="en-US" sz="2600" dirty="0">
                <a:solidFill>
                  <a:srgbClr val="660066"/>
                </a:solidFill>
                <a:latin typeface="+mj-lt"/>
              </a:rPr>
              <a:t>Transportation</a:t>
            </a:r>
            <a:endParaRPr lang="en-US" sz="2800" dirty="0">
              <a:solidFill>
                <a:srgbClr val="660066"/>
              </a:solidFill>
              <a:latin typeface="+mj-lt"/>
            </a:endParaRPr>
          </a:p>
        </p:txBody>
      </p:sp>
      <p:pic>
        <p:nvPicPr>
          <p:cNvPr id="29702" name="Picture 4"/>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800600" y="1752601"/>
            <a:ext cx="2065338" cy="253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rotWithShape="1">
          <a:blip r:embed="rId9"/>
          <a:srcRect t="69629" b="-1"/>
          <a:stretch/>
        </p:blipFill>
        <p:spPr>
          <a:xfrm>
            <a:off x="1524000" y="1"/>
            <a:ext cx="9144000" cy="751611"/>
          </a:xfrm>
          <a:prstGeom prst="rect">
            <a:avLst/>
          </a:prstGeom>
        </p:spPr>
      </p:pic>
    </p:spTree>
    <p:extLst>
      <p:ext uri="{BB962C8B-B14F-4D97-AF65-F5344CB8AC3E}">
        <p14:creationId xmlns:p14="http://schemas.microsoft.com/office/powerpoint/2010/main" val="7896212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2064</TotalTime>
  <Words>794</Words>
  <Application>Microsoft Macintosh PowerPoint</Application>
  <PresentationFormat>Widescreen</PresentationFormat>
  <Paragraphs>111</Paragraphs>
  <Slides>18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Calibri</vt:lpstr>
      <vt:lpstr>Calibri Light</vt:lpstr>
      <vt:lpstr>ＭＳ Ｐゴシック</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8</cp:revision>
  <dcterms:created xsi:type="dcterms:W3CDTF">2020-03-19T16:01:06Z</dcterms:created>
  <dcterms:modified xsi:type="dcterms:W3CDTF">2020-03-21T02:25:13Z</dcterms:modified>
</cp:coreProperties>
</file>