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286" r:id="rId3"/>
    <p:sldId id="267" r:id="rId4"/>
    <p:sldId id="268" r:id="rId5"/>
    <p:sldId id="285" r:id="rId6"/>
    <p:sldId id="257" r:id="rId7"/>
    <p:sldId id="278" r:id="rId8"/>
    <p:sldId id="277" r:id="rId9"/>
    <p:sldId id="279" r:id="rId10"/>
    <p:sldId id="284" r:id="rId11"/>
    <p:sldId id="300" r:id="rId12"/>
    <p:sldId id="299" r:id="rId13"/>
    <p:sldId id="290" r:id="rId14"/>
    <p:sldId id="293" r:id="rId15"/>
    <p:sldId id="296" r:id="rId16"/>
    <p:sldId id="291" r:id="rId17"/>
    <p:sldId id="292" r:id="rId18"/>
    <p:sldId id="294" r:id="rId19"/>
    <p:sldId id="295" r:id="rId20"/>
    <p:sldId id="298" r:id="rId21"/>
    <p:sldId id="297" r:id="rId22"/>
    <p:sldId id="280" r:id="rId23"/>
    <p:sldId id="288" r:id="rId24"/>
    <p:sldId id="289" r:id="rId25"/>
    <p:sldId id="283" r:id="rId26"/>
    <p:sldId id="287"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2E"/>
    <a:srgbClr val="280C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0"/>
    <p:restoredTop sz="94637"/>
  </p:normalViewPr>
  <p:slideViewPr>
    <p:cSldViewPr>
      <p:cViewPr varScale="1">
        <p:scale>
          <a:sx n="154" d="100"/>
          <a:sy n="154" d="100"/>
        </p:scale>
        <p:origin x="2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60FD1615-7560-EA43-997F-E3CA62E2C619}" type="datetime1">
              <a:rPr lang="en-US"/>
              <a:pPr>
                <a:defRPr/>
              </a:pPr>
              <a:t>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52C8DD05-4B24-1B4A-B15D-A2C8608B2311}" type="slidenum">
              <a:rPr lang="en-US"/>
              <a:pPr>
                <a:defRPr/>
              </a:pPr>
              <a:t>‹#›</a:t>
            </a:fld>
            <a:endParaRPr lang="en-US"/>
          </a:p>
        </p:txBody>
      </p:sp>
    </p:spTree>
    <p:extLst>
      <p:ext uri="{BB962C8B-B14F-4D97-AF65-F5344CB8AC3E}">
        <p14:creationId xmlns:p14="http://schemas.microsoft.com/office/powerpoint/2010/main" val="38341026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1</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5BBC09-0472-B244-86B8-5051AA31C618}" type="slidenum">
              <a:rPr lang="en-US" sz="1200">
                <a:latin typeface="Calibri" charset="0"/>
              </a:rPr>
              <a:pPr eaLnBrk="1" hangingPunct="1"/>
              <a:t>2</a:t>
            </a:fld>
            <a:endParaRPr lang="en-US" sz="1200">
              <a:latin typeface="Calibri"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Nature of degrees</a:t>
            </a:r>
          </a:p>
          <a:p>
            <a:pPr marL="171450" indent="-171450" eaLnBrk="1" hangingPunct="1">
              <a:spcBef>
                <a:spcPct val="0"/>
              </a:spcBef>
              <a:buFontTx/>
              <a:buChar char="•"/>
            </a:pPr>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8F65D4-A26A-A04E-9830-40CCFC4D6233}" type="slidenum">
              <a:rPr lang="en-US" sz="1200">
                <a:latin typeface="Calibri" charset="0"/>
              </a:rPr>
              <a:pPr eaLnBrk="1" hangingPunct="1"/>
              <a:t>3</a:t>
            </a:fld>
            <a:endParaRPr lang="en-US" sz="1200">
              <a:latin typeface="Calibri"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atmospheric science prepares our students in 3 fundamental areas: synoptic meteorology(how weather observations are collected, how do we forecast weather in to the future); dynamic meteorology (the physics which govern the atmosphere, how those physics are handled in computer models to make forecasts); physical meteorology (how clouds and precipitation form, how air pollution forms, why the ozone layer exists)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3394D4-F229-5B44-95EF-34E231971B7F}" type="slidenum">
              <a:rPr lang="en-US" sz="1200">
                <a:latin typeface="Calibri" charset="0"/>
              </a:rPr>
              <a:pPr eaLnBrk="1" hangingPunct="1"/>
              <a:t>4</a:t>
            </a:fld>
            <a:endParaRPr lang="en-US" sz="1200">
              <a:latin typeface="Calibri"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environmental science prepares our students in the core environmental issues of how humans interact with the environment around us and the use of natural resources. Our majors choose one of three concentrations: climate (what control variability of Earth’s climate (like El Nino), how climate has changed in the past and how it will change in future); biology (ecology and sustainability, which is becoming an increasingly bigger issue); geography (land-use planning and geographical information systems, how do we plan in a smarter way to minimize costs and impacts to the environment)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B5D37-95B2-7F4F-8F7C-1864A16FBED9}" type="slidenum">
              <a:rPr lang="en-US" sz="1200">
                <a:latin typeface="Calibri" charset="0"/>
              </a:rPr>
              <a:pPr eaLnBrk="1" hangingPunct="1"/>
              <a:t>6</a:t>
            </a:fld>
            <a:endParaRPr lang="en-US" sz="1200">
              <a:latin typeface="Calibri"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Another big asset to the students is that their professors are all leaders in atmospheric and environmental research. This allows for hot off the press, topical items to make it in to the classroom. For instance, this time last year, I was using data from Hurricane Sandy in my own class to challenge students to analyze the system and appreciate how unusual the storm was, using knowledge from the class and previous classes. This also allows us to offer an wide array of unique classes.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FF297A-088F-C549-A2BB-680104B45406}" type="slidenum">
              <a:rPr lang="en-US" sz="1200">
                <a:latin typeface="Calibri" charset="0"/>
              </a:rPr>
              <a:pPr eaLnBrk="1" hangingPunct="1"/>
              <a:t>7</a:t>
            </a:fld>
            <a:endParaRPr lang="en-US" sz="1200">
              <a:latin typeface="Calibri"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This also allows for opportunities from hands-on research and internships. Internships with the National Weather Service, which is located very near campus. Some undergraduates even get to go out into the field. This particular example was from a lightning study, showing one of our recent undergraduates standing by some of the photography equipment.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B7C15C-891A-9743-AA1C-0D2DC380A275}" type="slidenum">
              <a:rPr lang="en-US" sz="1200">
                <a:latin typeface="Calibri" charset="0"/>
              </a:rPr>
              <a:pPr eaLnBrk="1" hangingPunct="1"/>
              <a:t>8</a:t>
            </a:fld>
            <a:endParaRPr lang="en-US" sz="1200">
              <a:latin typeface="Calibri"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We have an array of state-of-art resources within the department. The first is our electronic map room, which is an interactive wall of maps that can be displayed from satellite images, to radar, to student-generated products that allow one to analyze the atmosphere and environment. The second is the Whiteface observatory, where real-time measurements of the atmosphere, from its chemistry to clouds is collected for analysis. We just had a group of undergraduates visit the observatory a couple weeks ago.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468CAD-120F-7D4E-B328-F6137FBEAD35}" type="slidenum">
              <a:rPr lang="en-US" sz="1200">
                <a:latin typeface="Calibri" charset="0"/>
              </a:rPr>
              <a:pPr eaLnBrk="1" hangingPunct="1"/>
              <a:t>9</a:t>
            </a:fld>
            <a:endParaRPr lang="en-US" sz="1200">
              <a:latin typeface="Calibri"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can I do with an atmospheric science of environment science degree and the answer is that there is a demand for atmospheric and environmental scientists in a variety of fields: consulting, insurance, transportation, research, planning, economics, education, media, forensics, and government.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1BD23F-1B5D-414E-8E9F-2764934B705D}" type="slidenum">
              <a:rPr lang="en-US" sz="1200">
                <a:latin typeface="Calibri" charset="0"/>
              </a:rPr>
              <a:pPr eaLnBrk="1" hangingPunct="1"/>
              <a:t>22</a:t>
            </a:fld>
            <a:endParaRPr lang="en-US" sz="1200">
              <a:latin typeface="Calibri"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In conclusion, why decide to major in atmospheric or environmental science? It’s dynamic: the atmosphere is always changing and always surprising us. It’s electic: you learn some of everything: math, physics, chemistry, biology. It’s challenging: we are here to challenge your students to think and apply themselves so they can succeed in the world to solve challenging problems. It’s impactful: weather and environmental issues are billions of dollars in the GDP. It’s desired: businesses and society desires expertise in this area and job/salary prospects are good as a result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1D140D7-3512-EE4B-94EC-AC3474DE8E32}" type="datetime1">
              <a:rPr lang="en-US"/>
              <a:pPr>
                <a:defRPr/>
              </a:pPr>
              <a:t>2/5/19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2ECEA8-6259-0F4F-998A-96E9E67BB833}" type="slidenum">
              <a:rPr lang="en-US"/>
              <a:pPr>
                <a:defRPr/>
              </a:pPr>
              <a:t>‹#›</a:t>
            </a:fld>
            <a:endParaRPr lang="en-US"/>
          </a:p>
        </p:txBody>
      </p:sp>
    </p:spTree>
    <p:extLst>
      <p:ext uri="{BB962C8B-B14F-4D97-AF65-F5344CB8AC3E}">
        <p14:creationId xmlns:p14="http://schemas.microsoft.com/office/powerpoint/2010/main" val="3034289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929288-832C-4846-BFDD-9EDC5E1BE575}" type="datetime1">
              <a:rPr lang="en-US"/>
              <a:pPr>
                <a:defRPr/>
              </a:pPr>
              <a:t>2/5/19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61964A-BF16-3945-997E-A3E17F33B1CF}" type="slidenum">
              <a:rPr lang="en-US"/>
              <a:pPr>
                <a:defRPr/>
              </a:pPr>
              <a:t>‹#›</a:t>
            </a:fld>
            <a:endParaRPr lang="en-US"/>
          </a:p>
        </p:txBody>
      </p:sp>
    </p:spTree>
    <p:extLst>
      <p:ext uri="{BB962C8B-B14F-4D97-AF65-F5344CB8AC3E}">
        <p14:creationId xmlns:p14="http://schemas.microsoft.com/office/powerpoint/2010/main" val="4087213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3F5F5F-C03F-2A49-AFFC-E38750482270}" type="datetime1">
              <a:rPr lang="en-US"/>
              <a:pPr>
                <a:defRPr/>
              </a:pPr>
              <a:t>2/5/19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40A3D0-B089-834F-B089-61744ECF59B3}" type="slidenum">
              <a:rPr lang="en-US"/>
              <a:pPr>
                <a:defRPr/>
              </a:pPr>
              <a:t>‹#›</a:t>
            </a:fld>
            <a:endParaRPr lang="en-US"/>
          </a:p>
        </p:txBody>
      </p:sp>
    </p:spTree>
    <p:extLst>
      <p:ext uri="{BB962C8B-B14F-4D97-AF65-F5344CB8AC3E}">
        <p14:creationId xmlns:p14="http://schemas.microsoft.com/office/powerpoint/2010/main" val="413298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5D0765-CBAC-3F49-B9AE-342E6E7149D3}" type="datetime1">
              <a:rPr lang="en-US"/>
              <a:pPr>
                <a:defRPr/>
              </a:pPr>
              <a:t>2/5/19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714F99-C8FF-5C4A-9942-25784B14A051}" type="slidenum">
              <a:rPr lang="en-US"/>
              <a:pPr>
                <a:defRPr/>
              </a:pPr>
              <a:t>‹#›</a:t>
            </a:fld>
            <a:endParaRPr lang="en-US"/>
          </a:p>
        </p:txBody>
      </p:sp>
    </p:spTree>
    <p:extLst>
      <p:ext uri="{BB962C8B-B14F-4D97-AF65-F5344CB8AC3E}">
        <p14:creationId xmlns:p14="http://schemas.microsoft.com/office/powerpoint/2010/main" val="330147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D3C0BCC-B3E1-334D-BCCB-56E829B23443}" type="datetime1">
              <a:rPr lang="en-US"/>
              <a:pPr>
                <a:defRPr/>
              </a:pPr>
              <a:t>2/5/19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E2B6A5-A149-0B42-9F6F-968B08666C74}" type="slidenum">
              <a:rPr lang="en-US"/>
              <a:pPr>
                <a:defRPr/>
              </a:pPr>
              <a:t>‹#›</a:t>
            </a:fld>
            <a:endParaRPr lang="en-US"/>
          </a:p>
        </p:txBody>
      </p:sp>
    </p:spTree>
    <p:extLst>
      <p:ext uri="{BB962C8B-B14F-4D97-AF65-F5344CB8AC3E}">
        <p14:creationId xmlns:p14="http://schemas.microsoft.com/office/powerpoint/2010/main" val="119175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90528D-682D-024C-9633-D632F03562CE}" type="datetime1">
              <a:rPr lang="en-US"/>
              <a:pPr>
                <a:defRPr/>
              </a:pPr>
              <a:t>2/5/19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1E0885-B9D8-B644-8605-E281DFD0A68A}" type="slidenum">
              <a:rPr lang="en-US"/>
              <a:pPr>
                <a:defRPr/>
              </a:pPr>
              <a:t>‹#›</a:t>
            </a:fld>
            <a:endParaRPr lang="en-US"/>
          </a:p>
        </p:txBody>
      </p:sp>
    </p:spTree>
    <p:extLst>
      <p:ext uri="{BB962C8B-B14F-4D97-AF65-F5344CB8AC3E}">
        <p14:creationId xmlns:p14="http://schemas.microsoft.com/office/powerpoint/2010/main" val="412607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96D006-5614-CC4A-9DCB-D040AE5D37D6}" type="datetime1">
              <a:rPr lang="en-US"/>
              <a:pPr>
                <a:defRPr/>
              </a:pPr>
              <a:t>2/5/19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38E126C-4D2B-424D-8D38-C0B0A50EE725}" type="slidenum">
              <a:rPr lang="en-US"/>
              <a:pPr>
                <a:defRPr/>
              </a:pPr>
              <a:t>‹#›</a:t>
            </a:fld>
            <a:endParaRPr lang="en-US"/>
          </a:p>
        </p:txBody>
      </p:sp>
    </p:spTree>
    <p:extLst>
      <p:ext uri="{BB962C8B-B14F-4D97-AF65-F5344CB8AC3E}">
        <p14:creationId xmlns:p14="http://schemas.microsoft.com/office/powerpoint/2010/main" val="392519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4704F67-9020-DE4D-A33A-E228D3A5054B}" type="datetime1">
              <a:rPr lang="en-US"/>
              <a:pPr>
                <a:defRPr/>
              </a:pPr>
              <a:t>2/5/19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10147B-E3EF-C644-B653-FE93FA6CF4D1}" type="slidenum">
              <a:rPr lang="en-US"/>
              <a:pPr>
                <a:defRPr/>
              </a:pPr>
              <a:t>‹#›</a:t>
            </a:fld>
            <a:endParaRPr lang="en-US"/>
          </a:p>
        </p:txBody>
      </p:sp>
    </p:spTree>
    <p:extLst>
      <p:ext uri="{BB962C8B-B14F-4D97-AF65-F5344CB8AC3E}">
        <p14:creationId xmlns:p14="http://schemas.microsoft.com/office/powerpoint/2010/main" val="2946172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FD6DFD-E343-8C40-BCA9-AC5D8D831D80}" type="datetime1">
              <a:rPr lang="en-US"/>
              <a:pPr>
                <a:defRPr/>
              </a:pPr>
              <a:t>2/5/19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C7AD3E-EFEA-4842-8CFC-48A629E90A34}" type="slidenum">
              <a:rPr lang="en-US"/>
              <a:pPr>
                <a:defRPr/>
              </a:pPr>
              <a:t>‹#›</a:t>
            </a:fld>
            <a:endParaRPr lang="en-US"/>
          </a:p>
        </p:txBody>
      </p:sp>
    </p:spTree>
    <p:extLst>
      <p:ext uri="{BB962C8B-B14F-4D97-AF65-F5344CB8AC3E}">
        <p14:creationId xmlns:p14="http://schemas.microsoft.com/office/powerpoint/2010/main" val="467397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F30271-9459-0044-B7AD-FE5A5747BACE}" type="datetime1">
              <a:rPr lang="en-US"/>
              <a:pPr>
                <a:defRPr/>
              </a:pPr>
              <a:t>2/5/19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D4AB8F-3CDE-7146-A2C3-164062180D4C}" type="slidenum">
              <a:rPr lang="en-US"/>
              <a:pPr>
                <a:defRPr/>
              </a:pPr>
              <a:t>‹#›</a:t>
            </a:fld>
            <a:endParaRPr lang="en-US"/>
          </a:p>
        </p:txBody>
      </p:sp>
    </p:spTree>
    <p:extLst>
      <p:ext uri="{BB962C8B-B14F-4D97-AF65-F5344CB8AC3E}">
        <p14:creationId xmlns:p14="http://schemas.microsoft.com/office/powerpoint/2010/main" val="208514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EA61177-4FD4-3D4F-9780-54ACDC9BC1CA}" type="datetime1">
              <a:rPr lang="en-US"/>
              <a:pPr>
                <a:defRPr/>
              </a:pPr>
              <a:t>2/5/19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4BEBEE-8198-4246-A510-80CDAB564D89}" type="slidenum">
              <a:rPr lang="en-US"/>
              <a:pPr>
                <a:defRPr/>
              </a:pPr>
              <a:t>‹#›</a:t>
            </a:fld>
            <a:endParaRPr lang="en-US"/>
          </a:p>
        </p:txBody>
      </p:sp>
    </p:spTree>
    <p:extLst>
      <p:ext uri="{BB962C8B-B14F-4D97-AF65-F5344CB8AC3E}">
        <p14:creationId xmlns:p14="http://schemas.microsoft.com/office/powerpoint/2010/main" val="1198293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34A12D70-1B69-2A48-AF01-453E256B1271}" type="datetime1">
              <a:rPr lang="en-US"/>
              <a:pPr>
                <a:defRPr/>
              </a:pPr>
              <a:t>2/5/19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AB3F25FC-23AD-3446-B730-65C5144851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jpg"/><Relationship Id="rId1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jpe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jpg"/><Relationship Id="rId4" Type="http://schemas.openxmlformats.org/officeDocument/2006/relationships/image" Target="../media/image43.pn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jp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jpe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4.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6.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microsoft.com/office/2007/relationships/hdphoto" Target="../media/hdphoto3.wdp"/><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49.png"/><Relationship Id="rId2" Type="http://schemas.openxmlformats.org/officeDocument/2006/relationships/notesSlide" Target="../notesSlides/notesSlide6.xml"/><Relationship Id="rId16"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50.png"/><Relationship Id="rId7" Type="http://schemas.microsoft.com/office/2007/relationships/hdphoto" Target="../media/hdphoto4.wdp"/><Relationship Id="rId12"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6.jpeg"/><Relationship Id="rId5" Type="http://schemas.openxmlformats.org/officeDocument/2006/relationships/image" Target="../media/image20.jpeg"/><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 Id="rId1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9.jpe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1.jpeg"/><Relationship Id="rId10" Type="http://schemas.microsoft.com/office/2007/relationships/hdphoto" Target="../media/hdphoto7.wdp"/><Relationship Id="rId4" Type="http://schemas.openxmlformats.org/officeDocument/2006/relationships/image" Target="../media/image60.jpeg"/><Relationship Id="rId9"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0" y="-1"/>
            <a:ext cx="9144000" cy="2474707"/>
          </a:xfrm>
          <a:prstGeom prst="rect">
            <a:avLst/>
          </a:prstGeom>
        </p:spPr>
      </p:pic>
      <p:pic>
        <p:nvPicPr>
          <p:cNvPr id="12" name="Picture 11" descr="shapeimage_4.jpg"/>
          <p:cNvPicPr>
            <a:picLocks noChangeAspect="1"/>
          </p:cNvPicPr>
          <p:nvPr/>
        </p:nvPicPr>
        <p:blipFill rotWithShape="1">
          <a:blip r:embed="rId4">
            <a:extLst>
              <a:ext uri="{28A0092B-C50C-407E-A947-70E740481C1C}">
                <a14:useLocalDpi xmlns:a14="http://schemas.microsoft.com/office/drawing/2010/main" val="0"/>
              </a:ext>
            </a:extLst>
          </a:blip>
          <a:srcRect l="8071" b="3757"/>
          <a:stretch/>
        </p:blipFill>
        <p:spPr>
          <a:xfrm>
            <a:off x="4953000" y="5752158"/>
            <a:ext cx="2051623" cy="1097280"/>
          </a:xfrm>
          <a:prstGeom prst="rect">
            <a:avLst/>
          </a:prstGeom>
          <a:solidFill>
            <a:srgbClr val="660066"/>
          </a:solidFill>
          <a:effectLst/>
        </p:spPr>
      </p:pic>
      <p:pic>
        <p:nvPicPr>
          <p:cNvPr id="14" name="Picture 13" descr="Screen Shot 2013-04-17 at 2.33.48 PM.png"/>
          <p:cNvPicPr>
            <a:picLocks noChangeAspect="1"/>
          </p:cNvPicPr>
          <p:nvPr/>
        </p:nvPicPr>
        <p:blipFill rotWithShape="1">
          <a:blip r:embed="rId5">
            <a:extLst>
              <a:ext uri="{28A0092B-C50C-407E-A947-70E740481C1C}">
                <a14:useLocalDpi xmlns:a14="http://schemas.microsoft.com/office/drawing/2010/main" val="0"/>
              </a:ext>
            </a:extLst>
          </a:blip>
          <a:srcRect l="13733"/>
          <a:stretch/>
        </p:blipFill>
        <p:spPr>
          <a:xfrm>
            <a:off x="7682946" y="4722989"/>
            <a:ext cx="1455304" cy="1068211"/>
          </a:xfrm>
          <a:prstGeom prst="rect">
            <a:avLst/>
          </a:prstGeom>
          <a:solidFill>
            <a:srgbClr val="660066"/>
          </a:solidFill>
        </p:spPr>
      </p:pic>
      <p:pic>
        <p:nvPicPr>
          <p:cNvPr id="20" name="Picture 19"/>
          <p:cNvPicPr>
            <a:picLocks noChangeAspect="1"/>
          </p:cNvPicPr>
          <p:nvPr/>
        </p:nvPicPr>
        <p:blipFill rotWithShape="1">
          <a:blip r:embed="rId6"/>
          <a:srcRect t="13395" b="19132"/>
          <a:stretch/>
        </p:blipFill>
        <p:spPr>
          <a:xfrm>
            <a:off x="4940392"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7">
            <a:extLst>
              <a:ext uri="{28A0092B-C50C-407E-A947-70E740481C1C}">
                <a14:useLocalDpi xmlns:a14="http://schemas.microsoft.com/office/drawing/2010/main" val="0"/>
              </a:ext>
            </a:extLst>
          </a:blip>
          <a:srcRect l="15790" t="14330"/>
          <a:stretch/>
        </p:blipFill>
        <p:spPr>
          <a:xfrm>
            <a:off x="4940392"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8">
            <a:extLst>
              <a:ext uri="{28A0092B-C50C-407E-A947-70E740481C1C}">
                <a14:useLocalDpi xmlns:a14="http://schemas.microsoft.com/office/drawing/2010/main" val="0"/>
              </a:ext>
            </a:extLst>
          </a:blip>
          <a:srcRect l="8455" r="25898" b="29463"/>
          <a:stretch/>
        </p:blipFill>
        <p:spPr>
          <a:xfrm>
            <a:off x="7698930" y="3581400"/>
            <a:ext cx="1447800" cy="1168570"/>
          </a:xfrm>
          <a:prstGeom prst="rect">
            <a:avLst/>
          </a:prstGeom>
          <a:solidFill>
            <a:srgbClr val="660066"/>
          </a:solidFill>
          <a:effectLst/>
        </p:spPr>
      </p:pic>
      <p:pic>
        <p:nvPicPr>
          <p:cNvPr id="27" name="Picture 26"/>
          <p:cNvPicPr>
            <a:picLocks noChangeAspect="1"/>
          </p:cNvPicPr>
          <p:nvPr/>
        </p:nvPicPr>
        <p:blipFill rotWithShape="1">
          <a:blip r:embed="rId9"/>
          <a:srcRect l="10746" r="2338"/>
          <a:stretch/>
        </p:blipFill>
        <p:spPr>
          <a:xfrm>
            <a:off x="6324600" y="5778764"/>
            <a:ext cx="1821941" cy="1097280"/>
          </a:xfrm>
          <a:prstGeom prst="rect">
            <a:avLst/>
          </a:prstGeom>
          <a:solidFill>
            <a:srgbClr val="660066"/>
          </a:solidFill>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6326227"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6324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4942419"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6324600" y="2514600"/>
            <a:ext cx="1425299" cy="1097280"/>
          </a:xfrm>
          <a:prstGeom prst="rect">
            <a:avLst/>
          </a:prstGeom>
          <a:solidFill>
            <a:srgbClr val="660066"/>
          </a:solidFill>
        </p:spPr>
      </p:pic>
      <p:pic>
        <p:nvPicPr>
          <p:cNvPr id="4" name="Picture 3"/>
          <p:cNvPicPr>
            <a:picLocks noChangeAspect="1"/>
          </p:cNvPicPr>
          <p:nvPr/>
        </p:nvPicPr>
        <p:blipFill rotWithShape="1">
          <a:blip r:embed="rId15"/>
          <a:srcRect r="50000"/>
          <a:stretch/>
        </p:blipFill>
        <p:spPr>
          <a:xfrm>
            <a:off x="7709790" y="5791200"/>
            <a:ext cx="1434210" cy="1143000"/>
          </a:xfrm>
          <a:prstGeom prst="rect">
            <a:avLst/>
          </a:prstGeom>
        </p:spPr>
      </p:pic>
      <p:pic>
        <p:nvPicPr>
          <p:cNvPr id="24" name="Picture 23" descr="Screen Shot 2013-04-17 at 3.01.41 PM.png"/>
          <p:cNvPicPr>
            <a:picLocks noChangeAspect="1"/>
          </p:cNvPicPr>
          <p:nvPr/>
        </p:nvPicPr>
        <p:blipFill rotWithShape="1">
          <a:blip r:embed="rId16">
            <a:extLst>
              <a:ext uri="{28A0092B-C50C-407E-A947-70E740481C1C}">
                <a14:useLocalDpi xmlns:a14="http://schemas.microsoft.com/office/drawing/2010/main" val="0"/>
              </a:ext>
            </a:extLst>
          </a:blip>
          <a:srcRect l="9459" t="2658" r="24627" b="8432"/>
          <a:stretch/>
        </p:blipFill>
        <p:spPr>
          <a:xfrm>
            <a:off x="7696200" y="2438400"/>
            <a:ext cx="1447800" cy="1181263"/>
          </a:xfrm>
          <a:prstGeom prst="rect">
            <a:avLst/>
          </a:prstGeom>
          <a:solidFill>
            <a:srgbClr val="660066"/>
          </a:solidFill>
        </p:spPr>
      </p:pic>
      <p:sp>
        <p:nvSpPr>
          <p:cNvPr id="26" name="Rectangle 25"/>
          <p:cNvSpPr/>
          <p:nvPr/>
        </p:nvSpPr>
        <p:spPr>
          <a:xfrm>
            <a:off x="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6" name="Rectangle 5"/>
          <p:cNvSpPr/>
          <p:nvPr/>
        </p:nvSpPr>
        <p:spPr>
          <a:xfrm>
            <a:off x="0" y="2514600"/>
            <a:ext cx="4995864" cy="3877985"/>
          </a:xfrm>
          <a:prstGeom prst="rect">
            <a:avLst/>
          </a:prstGeom>
        </p:spPr>
        <p:txBody>
          <a:bodyPr wrap="square">
            <a:spAutoFit/>
          </a:bodyPr>
          <a:lstStyle/>
          <a:p>
            <a:pPr algn="ctr"/>
            <a:r>
              <a:rPr lang="en-US" sz="2000" dirty="0">
                <a:solidFill>
                  <a:schemeClr val="bg1"/>
                </a:solidFill>
              </a:rPr>
              <a:t>Department of </a:t>
            </a:r>
          </a:p>
          <a:p>
            <a:pPr algn="ctr"/>
            <a:r>
              <a:rPr lang="en-US" sz="2800" dirty="0">
                <a:solidFill>
                  <a:schemeClr val="bg1"/>
                </a:solidFill>
              </a:rPr>
              <a:t>Atmospheric &amp; Environmental Sciences </a:t>
            </a:r>
          </a:p>
          <a:p>
            <a:pPr algn="ctr"/>
            <a:r>
              <a:rPr lang="en-US" dirty="0">
                <a:solidFill>
                  <a:schemeClr val="bg1"/>
                </a:solidFill>
              </a:rPr>
              <a:t>DAES </a:t>
            </a:r>
          </a:p>
          <a:p>
            <a:pPr algn="ctr"/>
            <a:endParaRPr lang="en-US" dirty="0">
              <a:solidFill>
                <a:schemeClr val="bg1"/>
              </a:solidFill>
            </a:endParaRPr>
          </a:p>
          <a:p>
            <a:pPr algn="ctr"/>
            <a:r>
              <a:rPr lang="en-US" dirty="0">
                <a:solidFill>
                  <a:schemeClr val="bg1"/>
                </a:solidFill>
              </a:rPr>
              <a:t>Main Office:</a:t>
            </a:r>
          </a:p>
          <a:p>
            <a:pPr algn="ctr"/>
            <a:r>
              <a:rPr lang="en-US" dirty="0">
                <a:solidFill>
                  <a:schemeClr val="bg1"/>
                </a:solidFill>
              </a:rPr>
              <a:t>Earth Science (ES) 351</a:t>
            </a:r>
          </a:p>
          <a:p>
            <a:pPr algn="ctr"/>
            <a:endParaRPr lang="en-US" dirty="0">
              <a:solidFill>
                <a:schemeClr val="bg1"/>
              </a:solidFill>
            </a:endParaRPr>
          </a:p>
          <a:p>
            <a:pPr algn="ctr"/>
            <a:r>
              <a:rPr lang="en-US" dirty="0">
                <a:solidFill>
                  <a:schemeClr val="bg1"/>
                </a:solidFill>
              </a:rPr>
              <a:t>Phone: (518) 442-4556 </a:t>
            </a:r>
          </a:p>
          <a:p>
            <a:pPr algn="ctr"/>
            <a:endParaRPr lang="en-US" dirty="0">
              <a:solidFill>
                <a:schemeClr val="bg1"/>
              </a:solidFill>
            </a:endParaRPr>
          </a:p>
          <a:p>
            <a:pPr algn="ctr"/>
            <a:r>
              <a:rPr lang="en-US" dirty="0">
                <a:solidFill>
                  <a:schemeClr val="bg1"/>
                </a:solidFill>
              </a:rPr>
              <a:t>Web:  http://</a:t>
            </a:r>
            <a:r>
              <a:rPr lang="en-US" dirty="0" err="1">
                <a:solidFill>
                  <a:schemeClr val="bg1"/>
                </a:solidFill>
              </a:rPr>
              <a:t>www.albany.edu</a:t>
            </a:r>
            <a:r>
              <a:rPr lang="en-US" dirty="0">
                <a:solidFill>
                  <a:schemeClr val="bg1"/>
                </a:solidFill>
              </a:rPr>
              <a:t>/</a:t>
            </a:r>
            <a:r>
              <a:rPr lang="en-US" dirty="0" err="1">
                <a:solidFill>
                  <a:schemeClr val="bg1"/>
                </a:solidFill>
              </a:rPr>
              <a:t>atmos</a:t>
            </a:r>
            <a:r>
              <a:rPr lang="en-US" dirty="0">
                <a:solidFill>
                  <a:schemeClr val="bg1"/>
                </a:solidFill>
              </a:rPr>
              <a:t>/</a:t>
            </a:r>
          </a:p>
          <a:p>
            <a:pPr algn="ctr"/>
            <a:endParaRPr lang="en-US" dirty="0">
              <a:solidFill>
                <a:schemeClr val="bg1"/>
              </a:solidFill>
            </a:endParaRPr>
          </a:p>
        </p:txBody>
      </p:sp>
      <p:pic>
        <p:nvPicPr>
          <p:cNvPr id="7" name="Picture 6"/>
          <p:cNvPicPr>
            <a:picLocks noChangeAspect="1"/>
          </p:cNvPicPr>
          <p:nvPr/>
        </p:nvPicPr>
        <p:blipFill rotWithShape="1">
          <a:blip r:embed="rId17"/>
          <a:srcRect l="12475" t="13478" r="22878" b="21829"/>
          <a:stretch/>
        </p:blipFill>
        <p:spPr>
          <a:xfrm>
            <a:off x="2590800" y="6096000"/>
            <a:ext cx="550077" cy="525828"/>
          </a:xfrm>
          <a:prstGeom prst="ellipse">
            <a:avLst/>
          </a:prstGeom>
        </p:spPr>
      </p:pic>
      <p:pic>
        <p:nvPicPr>
          <p:cNvPr id="8" name="Picture 7"/>
          <p:cNvPicPr>
            <a:picLocks noChangeAspect="1"/>
          </p:cNvPicPr>
          <p:nvPr/>
        </p:nvPicPr>
        <p:blipFill rotWithShape="1">
          <a:blip r:embed="rId18"/>
          <a:srcRect l="10888" t="19163" r="12461" b="23247"/>
          <a:stretch/>
        </p:blipFill>
        <p:spPr>
          <a:xfrm>
            <a:off x="1905000" y="6096000"/>
            <a:ext cx="546617" cy="508142"/>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65061"/>
            <a:ext cx="7772400" cy="4216539"/>
          </a:xfrm>
          <a:prstGeom prst="rect">
            <a:avLst/>
          </a:prstGeom>
          <a:noFill/>
        </p:spPr>
        <p:txBody>
          <a:bodyPr>
            <a:spAutoFit/>
          </a:bodyPr>
          <a:lstStyle/>
          <a:p>
            <a:pPr>
              <a:defRPr/>
            </a:pPr>
            <a:r>
              <a:rPr lang="en-US" sz="2800" b="1" dirty="0">
                <a:latin typeface="+mj-lt"/>
              </a:rPr>
              <a:t>Where some of our recent graduates are now:</a:t>
            </a:r>
          </a:p>
          <a:p>
            <a:pPr marL="285750" indent="-285750">
              <a:buFont typeface="Arial"/>
              <a:buChar char="•"/>
              <a:defRPr/>
            </a:pPr>
            <a:r>
              <a:rPr lang="en-US" sz="2400" dirty="0">
                <a:latin typeface="+mj-lt"/>
              </a:rPr>
              <a:t>Graduate school</a:t>
            </a:r>
          </a:p>
          <a:p>
            <a:pPr marL="285750" indent="-285750">
              <a:buFont typeface="Arial"/>
              <a:buChar char="•"/>
              <a:defRPr/>
            </a:pPr>
            <a:r>
              <a:rPr lang="en-US" sz="2400" dirty="0">
                <a:latin typeface="+mj-lt"/>
              </a:rPr>
              <a:t>National Weather Service</a:t>
            </a:r>
          </a:p>
          <a:p>
            <a:pPr marL="285750" indent="-285750">
              <a:buFont typeface="Arial"/>
              <a:buChar char="•"/>
              <a:defRPr/>
            </a:pPr>
            <a:r>
              <a:rPr lang="en-US" sz="2400" dirty="0">
                <a:latin typeface="+mj-lt"/>
              </a:rPr>
              <a:t>United States Geological Survey</a:t>
            </a:r>
          </a:p>
          <a:p>
            <a:pPr marL="285750" indent="-285750">
              <a:buFont typeface="Arial"/>
              <a:buChar char="•"/>
              <a:defRPr/>
            </a:pPr>
            <a:r>
              <a:rPr lang="en-US" sz="2400" dirty="0">
                <a:latin typeface="+mj-lt"/>
              </a:rPr>
              <a:t>US &amp; NY Environmental Protection</a:t>
            </a:r>
          </a:p>
          <a:p>
            <a:pPr marL="285750" indent="-285750">
              <a:buFont typeface="Arial"/>
              <a:buChar char="•"/>
              <a:defRPr/>
            </a:pPr>
            <a:r>
              <a:rPr lang="en-US" sz="2400" dirty="0">
                <a:latin typeface="+mj-lt"/>
              </a:rPr>
              <a:t>Renewable energy companies</a:t>
            </a:r>
          </a:p>
          <a:p>
            <a:pPr marL="285750" indent="-285750">
              <a:buFont typeface="Arial"/>
              <a:buChar char="•"/>
              <a:defRPr/>
            </a:pPr>
            <a:r>
              <a:rPr lang="en-US" sz="2400" dirty="0">
                <a:latin typeface="+mj-lt"/>
              </a:rPr>
              <a:t>The Weather Channel</a:t>
            </a:r>
          </a:p>
          <a:p>
            <a:pPr marL="285750" indent="-285750">
              <a:buFont typeface="Arial"/>
              <a:buChar char="•"/>
              <a:defRPr/>
            </a:pPr>
            <a:r>
              <a:rPr lang="en-US" sz="2400" dirty="0">
                <a:latin typeface="+mj-lt"/>
              </a:rPr>
              <a:t>New York State </a:t>
            </a:r>
            <a:r>
              <a:rPr lang="en-US" sz="2400" dirty="0" err="1">
                <a:latin typeface="+mj-lt"/>
              </a:rPr>
              <a:t>Mesonet</a:t>
            </a:r>
            <a:endParaRPr lang="en-US" sz="2400" dirty="0">
              <a:latin typeface="+mj-lt"/>
            </a:endParaRPr>
          </a:p>
          <a:p>
            <a:pPr marL="285750" indent="-285750">
              <a:buFont typeface="Arial"/>
              <a:buChar char="•"/>
              <a:defRPr/>
            </a:pPr>
            <a:r>
              <a:rPr lang="en-US" sz="2400" dirty="0">
                <a:latin typeface="+mj-lt"/>
              </a:rPr>
              <a:t>Environmental Consulting</a:t>
            </a:r>
          </a:p>
          <a:p>
            <a:pPr marL="285750" indent="-285750">
              <a:buFont typeface="Arial"/>
              <a:buChar char="•"/>
              <a:defRPr/>
            </a:pPr>
            <a:r>
              <a:rPr lang="en-US" sz="2400" dirty="0">
                <a:latin typeface="+mj-lt"/>
              </a:rPr>
              <a:t>Emergency Preparedness</a:t>
            </a:r>
          </a:p>
          <a:p>
            <a:pPr marL="285750" indent="-285750">
              <a:buFont typeface="Arial"/>
              <a:buChar char="•"/>
              <a:defRPr/>
            </a:pPr>
            <a:r>
              <a:rPr lang="en-US" sz="2400" dirty="0">
                <a:latin typeface="+mj-lt"/>
              </a:rPr>
              <a:t>Risk assessment in Insurance/Financial sectors</a:t>
            </a: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914400"/>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461950" y="5562600"/>
            <a:ext cx="2667000" cy="1143000"/>
          </a:xfrm>
          <a:prstGeom prst="rect">
            <a:avLst/>
          </a:prstGeom>
          <a:solidFill>
            <a:schemeClr val="accent4">
              <a:lumMod val="50000"/>
            </a:schemeClr>
          </a:solidFill>
        </p:spPr>
      </p:pic>
      <p:pic>
        <p:nvPicPr>
          <p:cNvPr id="3174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867400"/>
            <a:ext cx="165893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0"/>
            <a:ext cx="14859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207447"/>
            <a:ext cx="2133600" cy="164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371600"/>
            <a:ext cx="275907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rotWithShape="1">
          <a:blip r:embed="rId8"/>
          <a:srcRect t="69629" b="-1"/>
          <a:stretch/>
        </p:blipFill>
        <p:spPr>
          <a:xfrm>
            <a:off x="0" y="0"/>
            <a:ext cx="9144000" cy="751611"/>
          </a:xfrm>
          <a:prstGeom prst="rect">
            <a:avLst/>
          </a:prstGeom>
        </p:spPr>
      </p:pic>
      <p:pic>
        <p:nvPicPr>
          <p:cNvPr id="7" name="Picture 6"/>
          <p:cNvPicPr>
            <a:picLocks noChangeAspect="1"/>
          </p:cNvPicPr>
          <p:nvPr/>
        </p:nvPicPr>
        <p:blipFill>
          <a:blip r:embed="rId9"/>
          <a:stretch>
            <a:fillRect/>
          </a:stretch>
        </p:blipFill>
        <p:spPr>
          <a:xfrm>
            <a:off x="7146925" y="5029200"/>
            <a:ext cx="1997075" cy="431800"/>
          </a:xfrm>
          <a:prstGeom prst="rect">
            <a:avLst/>
          </a:prstGeom>
        </p:spPr>
      </p:pic>
      <p:pic>
        <p:nvPicPr>
          <p:cNvPr id="8" name="Picture 7" descr="imgre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2800" y="3352800"/>
            <a:ext cx="1183409" cy="1183409"/>
          </a:xfrm>
          <a:prstGeom prst="rect">
            <a:avLst/>
          </a:prstGeom>
        </p:spPr>
      </p:pic>
      <p:pic>
        <p:nvPicPr>
          <p:cNvPr id="9" name="Picture 8"/>
          <p:cNvPicPr>
            <a:picLocks noChangeAspect="1"/>
          </p:cNvPicPr>
          <p:nvPr/>
        </p:nvPicPr>
        <p:blipFill>
          <a:blip r:embed="rId11"/>
          <a:stretch>
            <a:fillRect/>
          </a:stretch>
        </p:blipFill>
        <p:spPr>
          <a:xfrm>
            <a:off x="5486400" y="3276600"/>
            <a:ext cx="1447800" cy="1447800"/>
          </a:xfrm>
          <a:prstGeom prst="rect">
            <a:avLst/>
          </a:prstGeom>
        </p:spPr>
      </p:pic>
      <p:pic>
        <p:nvPicPr>
          <p:cNvPr id="14" name="Picture 13"/>
          <p:cNvPicPr>
            <a:picLocks noChangeAspect="1"/>
          </p:cNvPicPr>
          <p:nvPr/>
        </p:nvPicPr>
        <p:blipFill>
          <a:blip r:embed="rId12"/>
          <a:stretch>
            <a:fillRect/>
          </a:stretch>
        </p:blipFill>
        <p:spPr>
          <a:xfrm>
            <a:off x="6172200" y="2743200"/>
            <a:ext cx="2590800" cy="4658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B5F30-16EE-2140-AFCC-80860B648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645"/>
            <a:ext cx="9144000" cy="6766709"/>
          </a:xfrm>
          <a:prstGeom prst="rect">
            <a:avLst/>
          </a:prstGeom>
        </p:spPr>
      </p:pic>
    </p:spTree>
    <p:extLst>
      <p:ext uri="{BB962C8B-B14F-4D97-AF65-F5344CB8AC3E}">
        <p14:creationId xmlns:p14="http://schemas.microsoft.com/office/powerpoint/2010/main" val="229915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37220-69A4-484C-AA8D-BE1E25D9D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000"/>
            <a:ext cx="9144000" cy="6040000"/>
          </a:xfrm>
          <a:prstGeom prst="rect">
            <a:avLst/>
          </a:prstGeom>
        </p:spPr>
      </p:pic>
    </p:spTree>
    <p:extLst>
      <p:ext uri="{BB962C8B-B14F-4D97-AF65-F5344CB8AC3E}">
        <p14:creationId xmlns:p14="http://schemas.microsoft.com/office/powerpoint/2010/main" val="304269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1C24222-5DFE-7346-9E57-C8EFB7C7D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312"/>
            <a:ext cx="9144000" cy="6187375"/>
          </a:xfrm>
          <a:prstGeom prst="rect">
            <a:avLst/>
          </a:prstGeom>
        </p:spPr>
      </p:pic>
    </p:spTree>
    <p:extLst>
      <p:ext uri="{BB962C8B-B14F-4D97-AF65-F5344CB8AC3E}">
        <p14:creationId xmlns:p14="http://schemas.microsoft.com/office/powerpoint/2010/main" val="1426524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732CB-59F0-4B41-A313-9F846C1F2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289" y="0"/>
            <a:ext cx="5661422" cy="6858000"/>
          </a:xfrm>
          <a:prstGeom prst="rect">
            <a:avLst/>
          </a:prstGeom>
        </p:spPr>
      </p:pic>
    </p:spTree>
    <p:extLst>
      <p:ext uri="{BB962C8B-B14F-4D97-AF65-F5344CB8AC3E}">
        <p14:creationId xmlns:p14="http://schemas.microsoft.com/office/powerpoint/2010/main" val="160276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B3583-2B0E-4F44-9184-61C84A314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932"/>
            <a:ext cx="9144000" cy="5934135"/>
          </a:xfrm>
          <a:prstGeom prst="rect">
            <a:avLst/>
          </a:prstGeom>
        </p:spPr>
      </p:pic>
    </p:spTree>
    <p:extLst>
      <p:ext uri="{BB962C8B-B14F-4D97-AF65-F5344CB8AC3E}">
        <p14:creationId xmlns:p14="http://schemas.microsoft.com/office/powerpoint/2010/main" val="1555190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A95FF-6419-8A47-BD1E-695A44BE8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233"/>
            <a:ext cx="9144000" cy="6607534"/>
          </a:xfrm>
          <a:prstGeom prst="rect">
            <a:avLst/>
          </a:prstGeom>
        </p:spPr>
      </p:pic>
    </p:spTree>
    <p:extLst>
      <p:ext uri="{BB962C8B-B14F-4D97-AF65-F5344CB8AC3E}">
        <p14:creationId xmlns:p14="http://schemas.microsoft.com/office/powerpoint/2010/main" val="1512501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CB8CE7-4BEA-574A-BC3B-BF1B072AD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524"/>
            <a:ext cx="9144000" cy="6038952"/>
          </a:xfrm>
          <a:prstGeom prst="rect">
            <a:avLst/>
          </a:prstGeom>
        </p:spPr>
      </p:pic>
    </p:spTree>
    <p:extLst>
      <p:ext uri="{BB962C8B-B14F-4D97-AF65-F5344CB8AC3E}">
        <p14:creationId xmlns:p14="http://schemas.microsoft.com/office/powerpoint/2010/main" val="1714511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E98C7-1342-C447-A25C-4EFD05F1E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9" y="0"/>
            <a:ext cx="9122861" cy="6858000"/>
          </a:xfrm>
          <a:prstGeom prst="rect">
            <a:avLst/>
          </a:prstGeom>
        </p:spPr>
      </p:pic>
    </p:spTree>
    <p:extLst>
      <p:ext uri="{BB962C8B-B14F-4D97-AF65-F5344CB8AC3E}">
        <p14:creationId xmlns:p14="http://schemas.microsoft.com/office/powerpoint/2010/main" val="4181935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E5DB2-9F04-C34F-A1A1-A3518E1D7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
            <a:ext cx="6302862" cy="6019800"/>
          </a:xfrm>
          <a:prstGeom prst="rect">
            <a:avLst/>
          </a:prstGeom>
        </p:spPr>
      </p:pic>
    </p:spTree>
    <p:extLst>
      <p:ext uri="{BB962C8B-B14F-4D97-AF65-F5344CB8AC3E}">
        <p14:creationId xmlns:p14="http://schemas.microsoft.com/office/powerpoint/2010/main" val="130439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0" y="-1"/>
            <a:ext cx="9144000" cy="2474707"/>
          </a:xfrm>
          <a:prstGeom prst="rect">
            <a:avLst/>
          </a:prstGeom>
        </p:spPr>
      </p:pic>
      <p:pic>
        <p:nvPicPr>
          <p:cNvPr id="12" name="Picture 11" descr="shapeimage_4.jpg"/>
          <p:cNvPicPr>
            <a:picLocks noChangeAspect="1"/>
          </p:cNvPicPr>
          <p:nvPr/>
        </p:nvPicPr>
        <p:blipFill rotWithShape="1">
          <a:blip r:embed="rId4">
            <a:extLst>
              <a:ext uri="{28A0092B-C50C-407E-A947-70E740481C1C}">
                <a14:useLocalDpi xmlns:a14="http://schemas.microsoft.com/office/drawing/2010/main" val="0"/>
              </a:ext>
            </a:extLst>
          </a:blip>
          <a:srcRect l="8071" b="3757"/>
          <a:stretch/>
        </p:blipFill>
        <p:spPr>
          <a:xfrm>
            <a:off x="4953000" y="5752158"/>
            <a:ext cx="2051623" cy="1097280"/>
          </a:xfrm>
          <a:prstGeom prst="rect">
            <a:avLst/>
          </a:prstGeom>
          <a:solidFill>
            <a:srgbClr val="660066"/>
          </a:solidFill>
          <a:effectLst/>
        </p:spPr>
      </p:pic>
      <p:pic>
        <p:nvPicPr>
          <p:cNvPr id="13" name="Picture 12" descr="Screen Shot 2013-04-17 at 2.33.48 PM.png"/>
          <p:cNvPicPr>
            <a:picLocks noChangeAspect="1"/>
          </p:cNvPicPr>
          <p:nvPr/>
        </p:nvPicPr>
        <p:blipFill rotWithShape="1">
          <a:blip r:embed="rId5">
            <a:extLst>
              <a:ext uri="{28A0092B-C50C-407E-A947-70E740481C1C}">
                <a14:useLocalDpi xmlns:a14="http://schemas.microsoft.com/office/drawing/2010/main" val="0"/>
              </a:ext>
            </a:extLst>
          </a:blip>
          <a:srcRect l="13733"/>
          <a:stretch/>
        </p:blipFill>
        <p:spPr>
          <a:xfrm>
            <a:off x="7682946" y="4722989"/>
            <a:ext cx="1455304" cy="1068211"/>
          </a:xfrm>
          <a:prstGeom prst="rect">
            <a:avLst/>
          </a:prstGeom>
          <a:solidFill>
            <a:srgbClr val="660066"/>
          </a:solidFill>
        </p:spPr>
      </p:pic>
      <p:pic>
        <p:nvPicPr>
          <p:cNvPr id="14" name="Picture 13"/>
          <p:cNvPicPr>
            <a:picLocks noChangeAspect="1"/>
          </p:cNvPicPr>
          <p:nvPr/>
        </p:nvPicPr>
        <p:blipFill rotWithShape="1">
          <a:blip r:embed="rId6"/>
          <a:srcRect t="13395" b="19132"/>
          <a:stretch/>
        </p:blipFill>
        <p:spPr>
          <a:xfrm>
            <a:off x="4940392" y="2532249"/>
            <a:ext cx="1458381" cy="1099560"/>
          </a:xfrm>
          <a:prstGeom prst="rect">
            <a:avLst/>
          </a:prstGeom>
          <a:solidFill>
            <a:srgbClr val="660066"/>
          </a:solidFill>
        </p:spPr>
      </p:pic>
      <p:pic>
        <p:nvPicPr>
          <p:cNvPr id="15" name="Picture 14" descr="photo5_resized.jpg"/>
          <p:cNvPicPr>
            <a:picLocks noChangeAspect="1"/>
          </p:cNvPicPr>
          <p:nvPr/>
        </p:nvPicPr>
        <p:blipFill rotWithShape="1">
          <a:blip r:embed="rId7">
            <a:extLst>
              <a:ext uri="{28A0092B-C50C-407E-A947-70E740481C1C}">
                <a14:useLocalDpi xmlns:a14="http://schemas.microsoft.com/office/drawing/2010/main" val="0"/>
              </a:ext>
            </a:extLst>
          </a:blip>
          <a:srcRect l="15790" t="14330"/>
          <a:stretch/>
        </p:blipFill>
        <p:spPr>
          <a:xfrm>
            <a:off x="4940392" y="4691112"/>
            <a:ext cx="1623421" cy="1097280"/>
          </a:xfrm>
          <a:prstGeom prst="rect">
            <a:avLst/>
          </a:prstGeom>
          <a:solidFill>
            <a:srgbClr val="660066"/>
          </a:solidFill>
        </p:spPr>
      </p:pic>
      <p:pic>
        <p:nvPicPr>
          <p:cNvPr id="16" name="Picture 15" descr="image046.png"/>
          <p:cNvPicPr>
            <a:picLocks noChangeAspect="1"/>
          </p:cNvPicPr>
          <p:nvPr/>
        </p:nvPicPr>
        <p:blipFill rotWithShape="1">
          <a:blip r:embed="rId8">
            <a:extLst>
              <a:ext uri="{28A0092B-C50C-407E-A947-70E740481C1C}">
                <a14:useLocalDpi xmlns:a14="http://schemas.microsoft.com/office/drawing/2010/main" val="0"/>
              </a:ext>
            </a:extLst>
          </a:blip>
          <a:srcRect l="8455" r="25898" b="29463"/>
          <a:stretch/>
        </p:blipFill>
        <p:spPr>
          <a:xfrm>
            <a:off x="7698930" y="3581400"/>
            <a:ext cx="1447800" cy="1168570"/>
          </a:xfrm>
          <a:prstGeom prst="rect">
            <a:avLst/>
          </a:prstGeom>
          <a:solidFill>
            <a:srgbClr val="660066"/>
          </a:solidFill>
          <a:effectLst/>
        </p:spPr>
      </p:pic>
      <p:pic>
        <p:nvPicPr>
          <p:cNvPr id="17" name="Picture 16"/>
          <p:cNvPicPr>
            <a:picLocks noChangeAspect="1"/>
          </p:cNvPicPr>
          <p:nvPr/>
        </p:nvPicPr>
        <p:blipFill rotWithShape="1">
          <a:blip r:embed="rId9"/>
          <a:srcRect l="10746" r="2338"/>
          <a:stretch/>
        </p:blipFill>
        <p:spPr>
          <a:xfrm>
            <a:off x="6324600" y="5778764"/>
            <a:ext cx="1821941" cy="1097280"/>
          </a:xfrm>
          <a:prstGeom prst="rect">
            <a:avLst/>
          </a:prstGeom>
          <a:solidFill>
            <a:srgbClr val="660066"/>
          </a:solidFill>
        </p:spPr>
      </p:pic>
      <p:pic>
        <p:nvPicPr>
          <p:cNvPr id="18" name="Picture 1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6326227" y="4724401"/>
            <a:ext cx="1369973" cy="1068224"/>
          </a:xfrm>
          <a:prstGeom prst="rect">
            <a:avLst/>
          </a:prstGeom>
          <a:solidFill>
            <a:srgbClr val="660066"/>
          </a:solidFill>
        </p:spPr>
      </p:pic>
      <p:pic>
        <p:nvPicPr>
          <p:cNvPr id="19" name="Picture 18"/>
          <p:cNvPicPr>
            <a:picLocks noChangeAspect="1"/>
          </p:cNvPicPr>
          <p:nvPr/>
        </p:nvPicPr>
        <p:blipFill>
          <a:blip r:embed="rId12"/>
          <a:stretch>
            <a:fillRect/>
          </a:stretch>
        </p:blipFill>
        <p:spPr>
          <a:xfrm>
            <a:off x="6324600" y="3505200"/>
            <a:ext cx="1371600" cy="1209600"/>
          </a:xfrm>
          <a:prstGeom prst="rect">
            <a:avLst/>
          </a:prstGeom>
        </p:spPr>
      </p:pic>
      <p:pic>
        <p:nvPicPr>
          <p:cNvPr id="20" name="Picture 19"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4942419" y="3627121"/>
            <a:ext cx="1382181" cy="1097280"/>
          </a:xfrm>
          <a:prstGeom prst="rect">
            <a:avLst/>
          </a:prstGeom>
          <a:solidFill>
            <a:srgbClr val="660066"/>
          </a:solidFill>
        </p:spPr>
      </p:pic>
      <p:pic>
        <p:nvPicPr>
          <p:cNvPr id="21" name="Picture 20"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6324600" y="2514600"/>
            <a:ext cx="1425299" cy="1097280"/>
          </a:xfrm>
          <a:prstGeom prst="rect">
            <a:avLst/>
          </a:prstGeom>
          <a:solidFill>
            <a:srgbClr val="660066"/>
          </a:solidFill>
        </p:spPr>
      </p:pic>
      <p:pic>
        <p:nvPicPr>
          <p:cNvPr id="22" name="Picture 21"/>
          <p:cNvPicPr>
            <a:picLocks noChangeAspect="1"/>
          </p:cNvPicPr>
          <p:nvPr/>
        </p:nvPicPr>
        <p:blipFill rotWithShape="1">
          <a:blip r:embed="rId15"/>
          <a:srcRect r="50000"/>
          <a:stretch/>
        </p:blipFill>
        <p:spPr>
          <a:xfrm>
            <a:off x="7709790" y="5791200"/>
            <a:ext cx="1434210" cy="1143000"/>
          </a:xfrm>
          <a:prstGeom prst="rect">
            <a:avLst/>
          </a:prstGeom>
        </p:spPr>
      </p:pic>
      <p:pic>
        <p:nvPicPr>
          <p:cNvPr id="23" name="Picture 22" descr="Screen Shot 2013-04-17 at 3.01.41 PM.png"/>
          <p:cNvPicPr>
            <a:picLocks noChangeAspect="1"/>
          </p:cNvPicPr>
          <p:nvPr/>
        </p:nvPicPr>
        <p:blipFill rotWithShape="1">
          <a:blip r:embed="rId16">
            <a:extLst>
              <a:ext uri="{28A0092B-C50C-407E-A947-70E740481C1C}">
                <a14:useLocalDpi xmlns:a14="http://schemas.microsoft.com/office/drawing/2010/main" val="0"/>
              </a:ext>
            </a:extLst>
          </a:blip>
          <a:srcRect l="9459" t="2658" r="24627" b="8432"/>
          <a:stretch/>
        </p:blipFill>
        <p:spPr>
          <a:xfrm>
            <a:off x="7696200" y="2438400"/>
            <a:ext cx="1447800" cy="1181263"/>
          </a:xfrm>
          <a:prstGeom prst="rect">
            <a:avLst/>
          </a:prstGeom>
          <a:solidFill>
            <a:srgbClr val="660066"/>
          </a:solidFill>
        </p:spPr>
      </p:pic>
      <p:sp>
        <p:nvSpPr>
          <p:cNvPr id="24" name="Rectangle 23"/>
          <p:cNvSpPr/>
          <p:nvPr/>
        </p:nvSpPr>
        <p:spPr>
          <a:xfrm>
            <a:off x="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25" name="Rectangle 24"/>
          <p:cNvSpPr/>
          <p:nvPr/>
        </p:nvSpPr>
        <p:spPr>
          <a:xfrm>
            <a:off x="0" y="2879745"/>
            <a:ext cx="4995864" cy="3065455"/>
          </a:xfrm>
          <a:prstGeom prst="rect">
            <a:avLst/>
          </a:prstGeom>
        </p:spPr>
        <p:txBody>
          <a:bodyPr wrap="square">
            <a:spAutoFit/>
          </a:bodyPr>
          <a:lstStyle/>
          <a:p>
            <a:pPr algn="ctr"/>
            <a:r>
              <a:rPr lang="en-US" sz="2400" dirty="0">
                <a:solidFill>
                  <a:schemeClr val="bg1"/>
                </a:solidFill>
              </a:rPr>
              <a:t>20 faculty in DAES</a:t>
            </a:r>
          </a:p>
          <a:p>
            <a:pPr algn="ctr"/>
            <a:r>
              <a:rPr lang="en-US" sz="2400" dirty="0">
                <a:solidFill>
                  <a:schemeClr val="bg1"/>
                </a:solidFill>
              </a:rPr>
              <a:t>16 faculty in ASRC</a:t>
            </a:r>
          </a:p>
          <a:p>
            <a:pPr algn="ctr">
              <a:lnSpc>
                <a:spcPct val="130000"/>
              </a:lnSpc>
            </a:pPr>
            <a:endParaRPr lang="en-US" sz="2400" dirty="0">
              <a:solidFill>
                <a:schemeClr val="bg1"/>
              </a:solidFill>
            </a:endParaRPr>
          </a:p>
          <a:p>
            <a:pPr algn="ctr"/>
            <a:r>
              <a:rPr lang="en-US" sz="2400" dirty="0">
                <a:solidFill>
                  <a:schemeClr val="bg1"/>
                </a:solidFill>
              </a:rPr>
              <a:t>B.S. in Atmospheric Sciences </a:t>
            </a:r>
            <a:r>
              <a:rPr lang="en-US" sz="1600" i="1" dirty="0">
                <a:solidFill>
                  <a:schemeClr val="bg1"/>
                </a:solidFill>
              </a:rPr>
              <a:t>Meteorology</a:t>
            </a:r>
          </a:p>
          <a:p>
            <a:pPr algn="ctr">
              <a:lnSpc>
                <a:spcPct val="150000"/>
              </a:lnSpc>
            </a:pPr>
            <a:endParaRPr lang="en-US" sz="1600" dirty="0">
              <a:solidFill>
                <a:schemeClr val="bg1"/>
              </a:solidFill>
            </a:endParaRPr>
          </a:p>
          <a:p>
            <a:pPr algn="ctr">
              <a:lnSpc>
                <a:spcPct val="150000"/>
              </a:lnSpc>
            </a:pPr>
            <a:r>
              <a:rPr lang="en-US" sz="2400" dirty="0">
                <a:solidFill>
                  <a:schemeClr val="bg1"/>
                </a:solidFill>
              </a:rPr>
              <a:t>B.S. in Environmental Sciences </a:t>
            </a:r>
          </a:p>
          <a:p>
            <a:pPr algn="ctr"/>
            <a:endParaRPr lang="en-US" sz="1400" i="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9DFEB-E4D4-4D40-BCBA-9273FA0A6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72"/>
            <a:ext cx="9144000" cy="6792256"/>
          </a:xfrm>
          <a:prstGeom prst="rect">
            <a:avLst/>
          </a:prstGeom>
        </p:spPr>
      </p:pic>
    </p:spTree>
    <p:extLst>
      <p:ext uri="{BB962C8B-B14F-4D97-AF65-F5344CB8AC3E}">
        <p14:creationId xmlns:p14="http://schemas.microsoft.com/office/powerpoint/2010/main" val="85192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A69355-EBBA-4C49-90A0-081F17C7F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73"/>
            <a:ext cx="9144000" cy="6823653"/>
          </a:xfrm>
          <a:prstGeom prst="rect">
            <a:avLst/>
          </a:prstGeom>
        </p:spPr>
      </p:pic>
    </p:spTree>
    <p:extLst>
      <p:ext uri="{BB962C8B-B14F-4D97-AF65-F5344CB8AC3E}">
        <p14:creationId xmlns:p14="http://schemas.microsoft.com/office/powerpoint/2010/main" val="4004038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3"/>
          <p:cNvPicPr>
            <a:picLocks noChangeAspect="1"/>
          </p:cNvPicPr>
          <p:nvPr/>
        </p:nvPicPr>
        <p:blipFill>
          <a:blip r:embed="rId3">
            <a:alphaModFix amt="47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71900" y="685800"/>
            <a:ext cx="5334000" cy="5334000"/>
          </a:xfrm>
          <a:prstGeom prst="rect">
            <a:avLst/>
          </a:prstGeom>
          <a:noFill/>
          <a:ln>
            <a:noFill/>
          </a:ln>
          <a:extLst>
            <a:ext uri="{909E8E84-426E-40dd-AFC4-6F175D3DCCD1}">
              <a14:hiddenFill xmlns:a14="http://schemas.microsoft.com/office/drawing/2010/main" xmlns="">
                <a:solidFill>
                  <a:srgbClr val="FFFFFF">
                    <a:alpha val="47058"/>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4"/>
          <p:cNvSpPr txBox="1">
            <a:spLocks noChangeArrowheads="1"/>
          </p:cNvSpPr>
          <p:nvPr/>
        </p:nvSpPr>
        <p:spPr bwMode="auto">
          <a:xfrm>
            <a:off x="1752600" y="5410200"/>
            <a:ext cx="716280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2800" b="1" dirty="0">
                <a:solidFill>
                  <a:schemeClr val="bg1"/>
                </a:solidFill>
                <a:latin typeface="Calibri" charset="0"/>
              </a:rPr>
              <a:t>University at Albany</a:t>
            </a:r>
          </a:p>
          <a:p>
            <a:pPr eaLnBrk="1" hangingPunct="1">
              <a:spcBef>
                <a:spcPct val="50000"/>
              </a:spcBef>
            </a:pPr>
            <a:r>
              <a:rPr lang="en-GB" sz="2800" b="1" dirty="0">
                <a:solidFill>
                  <a:schemeClr val="bg1"/>
                </a:solidFill>
                <a:latin typeface="Calibri" charset="0"/>
              </a:rPr>
              <a:t>Atmospheric and Environmental Sciences</a:t>
            </a:r>
            <a:endParaRPr lang="en-US" sz="2800" b="1" dirty="0">
              <a:solidFill>
                <a:schemeClr val="bg1"/>
              </a:solidFill>
              <a:latin typeface="Calibri" charset="0"/>
            </a:endParaRPr>
          </a:p>
        </p:txBody>
      </p:sp>
      <p:pic>
        <p:nvPicPr>
          <p:cNvPr id="3277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334000"/>
            <a:ext cx="1077913"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28600" y="304800"/>
            <a:ext cx="6934200" cy="3786188"/>
          </a:xfrm>
          <a:prstGeom prst="rect">
            <a:avLst/>
          </a:prstGeom>
          <a:noFill/>
        </p:spPr>
        <p:txBody>
          <a:bodyPr>
            <a:spAutoFit/>
          </a:bodyPr>
          <a:lstStyle/>
          <a:p>
            <a:pPr>
              <a:defRPr/>
            </a:pPr>
            <a:r>
              <a:rPr lang="en-US" sz="2800" dirty="0">
                <a:solidFill>
                  <a:schemeClr val="bg1"/>
                </a:solidFill>
              </a:rPr>
              <a:t>Atmospheric &amp; Environmental Sciences</a:t>
            </a:r>
          </a:p>
          <a:p>
            <a:pPr>
              <a:defRPr/>
            </a:pPr>
            <a:endParaRPr lang="en-US" sz="2800" dirty="0">
              <a:solidFill>
                <a:schemeClr val="bg1"/>
              </a:solidFill>
            </a:endParaRPr>
          </a:p>
          <a:p>
            <a:pPr marL="285750" indent="-285750">
              <a:buFont typeface="Arial"/>
              <a:buChar char="•"/>
              <a:defRPr/>
            </a:pPr>
            <a:r>
              <a:rPr lang="en-US" sz="2400" i="1" dirty="0">
                <a:solidFill>
                  <a:schemeClr val="bg1"/>
                </a:solidFill>
              </a:rPr>
              <a:t>Affects us all</a:t>
            </a:r>
          </a:p>
          <a:p>
            <a:pPr marL="285750" indent="-285750">
              <a:buFont typeface="Arial"/>
              <a:buChar char="•"/>
              <a:defRPr/>
            </a:pPr>
            <a:r>
              <a:rPr lang="en-US" sz="2400" i="1" dirty="0">
                <a:solidFill>
                  <a:schemeClr val="bg1"/>
                </a:solidFill>
              </a:rPr>
              <a:t>Dynamic</a:t>
            </a:r>
          </a:p>
          <a:p>
            <a:pPr marL="285750" indent="-285750">
              <a:buFont typeface="Arial"/>
              <a:buChar char="•"/>
              <a:defRPr/>
            </a:pPr>
            <a:r>
              <a:rPr lang="en-US" sz="2400" i="1" dirty="0">
                <a:solidFill>
                  <a:schemeClr val="bg1"/>
                </a:solidFill>
              </a:rPr>
              <a:t>Interdisciplinary</a:t>
            </a:r>
          </a:p>
          <a:p>
            <a:pPr marL="285750" indent="-285750">
              <a:buFont typeface="Arial"/>
              <a:buChar char="•"/>
              <a:defRPr/>
            </a:pPr>
            <a:r>
              <a:rPr lang="en-US" sz="2400" i="1" dirty="0">
                <a:solidFill>
                  <a:schemeClr val="bg1"/>
                </a:solidFill>
              </a:rPr>
              <a:t>Impactful</a:t>
            </a:r>
          </a:p>
          <a:p>
            <a:pPr marL="285750" indent="-285750">
              <a:buFont typeface="Arial"/>
              <a:buChar char="•"/>
              <a:defRPr/>
            </a:pPr>
            <a:r>
              <a:rPr lang="en-US" sz="2400" i="1" dirty="0">
                <a:solidFill>
                  <a:schemeClr val="bg1"/>
                </a:solidFill>
              </a:rPr>
              <a:t>Marketable</a:t>
            </a:r>
          </a:p>
          <a:p>
            <a:pPr marL="285750" indent="-285750">
              <a:buFont typeface="Arial"/>
              <a:buChar char="•"/>
              <a:defRPr/>
            </a:pPr>
            <a:endParaRPr lang="en-US" dirty="0">
              <a:solidFill>
                <a:schemeClr val="bg1"/>
              </a:solidFill>
            </a:endParaRPr>
          </a:p>
          <a:p>
            <a:pPr marL="285750" indent="-285750">
              <a:buFont typeface="Arial"/>
              <a:buChar char="•"/>
              <a:defRPr/>
            </a:pPr>
            <a:endParaRPr lang="en-US" dirty="0">
              <a:solidFill>
                <a:schemeClr val="bg1"/>
              </a:solidFill>
            </a:endParaRPr>
          </a:p>
          <a:p>
            <a:pPr>
              <a:defRPr/>
            </a:pPr>
            <a:r>
              <a:rPr lang="en-US" sz="2800" dirty="0">
                <a:solidFill>
                  <a:schemeClr val="bg1"/>
                </a:solidFill>
              </a:rPr>
              <a:t>Come join 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9629" b="-1"/>
          <a:stretch/>
        </p:blipFill>
        <p:spPr>
          <a:xfrm>
            <a:off x="0" y="0"/>
            <a:ext cx="9144000" cy="751611"/>
          </a:xfrm>
          <a:prstGeom prst="rect">
            <a:avLst/>
          </a:prstGeom>
        </p:spPr>
      </p:pic>
      <p:pic>
        <p:nvPicPr>
          <p:cNvPr id="4" name="Picture 3"/>
          <p:cNvPicPr>
            <a:picLocks noChangeAspect="1"/>
          </p:cNvPicPr>
          <p:nvPr/>
        </p:nvPicPr>
        <p:blipFill>
          <a:blip r:embed="rId3"/>
          <a:stretch>
            <a:fillRect/>
          </a:stretch>
        </p:blipFill>
        <p:spPr>
          <a:xfrm>
            <a:off x="685800" y="784494"/>
            <a:ext cx="7620000" cy="6073506"/>
          </a:xfrm>
          <a:prstGeom prst="rect">
            <a:avLst/>
          </a:prstGeom>
        </p:spPr>
      </p:pic>
    </p:spTree>
    <p:extLst>
      <p:ext uri="{BB962C8B-B14F-4D97-AF65-F5344CB8AC3E}">
        <p14:creationId xmlns:p14="http://schemas.microsoft.com/office/powerpoint/2010/main" val="2211192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9629" b="-1"/>
          <a:stretch/>
        </p:blipFill>
        <p:spPr>
          <a:xfrm>
            <a:off x="0" y="0"/>
            <a:ext cx="9144000" cy="751611"/>
          </a:xfrm>
          <a:prstGeom prst="rect">
            <a:avLst/>
          </a:prstGeom>
        </p:spPr>
      </p:pic>
      <p:pic>
        <p:nvPicPr>
          <p:cNvPr id="2" name="Picture 1"/>
          <p:cNvPicPr>
            <a:picLocks noChangeAspect="1"/>
          </p:cNvPicPr>
          <p:nvPr/>
        </p:nvPicPr>
        <p:blipFill>
          <a:blip r:embed="rId3"/>
          <a:stretch>
            <a:fillRect/>
          </a:stretch>
        </p:blipFill>
        <p:spPr>
          <a:xfrm>
            <a:off x="838200" y="797205"/>
            <a:ext cx="7273945" cy="5832196"/>
          </a:xfrm>
          <a:prstGeom prst="rect">
            <a:avLst/>
          </a:prstGeom>
        </p:spPr>
      </p:pic>
    </p:spTree>
    <p:extLst>
      <p:ext uri="{BB962C8B-B14F-4D97-AF65-F5344CB8AC3E}">
        <p14:creationId xmlns:p14="http://schemas.microsoft.com/office/powerpoint/2010/main" val="4263120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914400" y="990600"/>
            <a:ext cx="6934200"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u="sng"/>
              <a:t>Degree Requirements for the Major in Atmospheric Science</a:t>
            </a:r>
          </a:p>
          <a:p>
            <a:endParaRPr lang="en-US"/>
          </a:p>
          <a:p>
            <a:r>
              <a:rPr lang="en-US"/>
              <a:t>General Program B.S.: </a:t>
            </a:r>
          </a:p>
          <a:p>
            <a:r>
              <a:rPr lang="en-US"/>
              <a:t>A minimum of 66 credits for the combined major and minor </a:t>
            </a:r>
          </a:p>
          <a:p>
            <a:endParaRPr lang="en-US"/>
          </a:p>
          <a:p>
            <a:r>
              <a:rPr lang="en-US"/>
              <a:t>including: A ATM 209, 210, 211, 316, 317, 320, 350, 418, 425; at least 12 additional credits from A ATM 301 and higher level courses (excluding A ATM 304) and including one of A ATM 311 and 405; A CHM 120 or 130 or T CHM 130; A MAT 111 or 112 or 118 or T MAT 118; A MAT 113 or 119 or T MAT 119; A MAT 214, 311; A PHY 140 or 141 or T PHY 141; A PHY 145; A PHY 150 or 151 or T PHY 151; A PHY 240.</a:t>
            </a:r>
          </a:p>
          <a:p>
            <a:endParaRPr lang="en-US"/>
          </a:p>
          <a:p>
            <a:r>
              <a:rPr lang="en-US"/>
              <a:t> No more than 6 credits from A ATM 490, 497, 498 or 499 may be applied toward the major requirements; further, a maximum of 3 credits from A ATM 490 will apply.</a:t>
            </a:r>
          </a:p>
        </p:txBody>
      </p:sp>
      <p:pic>
        <p:nvPicPr>
          <p:cNvPr id="3" name="Picture 2"/>
          <p:cNvPicPr>
            <a:picLocks noChangeAspect="1"/>
          </p:cNvPicPr>
          <p:nvPr/>
        </p:nvPicPr>
        <p:blipFill rotWithShape="1">
          <a:blip r:embed="rId2"/>
          <a:srcRect t="69629" b="-1"/>
          <a:stretch/>
        </p:blipFill>
        <p:spPr>
          <a:xfrm>
            <a:off x="0" y="0"/>
            <a:ext cx="9144000" cy="75161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457200" y="685800"/>
            <a:ext cx="80772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t>General Program B.S.: </a:t>
            </a:r>
          </a:p>
          <a:p>
            <a:endParaRPr lang="en-US" dirty="0"/>
          </a:p>
          <a:p>
            <a:r>
              <a:rPr lang="en-US" dirty="0"/>
              <a:t>A minimum of 65 credits for the combined major and minor including: A ATM 210, A ATM/A ENV 315, 327, A BIO 120, A CHM 120 or 130 or T CHM 130, A CHM 121 or 131 or T CHM 131, A ENV/A GEO/A GOG 201, A ENV 250, 490, A GEO 221, A MAT 111 or 112 or 118 or T MAT 118, A MAT 113 or 119 or T MAT 119, A PHY 140 or 141 or T PHY 141, A PHY 150 or 151 or T PHY 151; the completion of one of three 21-credit specializations.</a:t>
            </a:r>
          </a:p>
          <a:p>
            <a:endParaRPr lang="en-US" dirty="0"/>
          </a:p>
          <a:p>
            <a:endParaRPr lang="en-US" dirty="0"/>
          </a:p>
        </p:txBody>
      </p:sp>
      <p:sp>
        <p:nvSpPr>
          <p:cNvPr id="35842" name="Rectangle 2"/>
          <p:cNvSpPr>
            <a:spLocks noChangeArrowheads="1"/>
          </p:cNvSpPr>
          <p:nvPr/>
        </p:nvSpPr>
        <p:spPr bwMode="auto">
          <a:xfrm>
            <a:off x="3276600" y="685800"/>
            <a:ext cx="52514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u="sng" dirty="0"/>
              <a:t>Degree Requirements: Environmental Science</a:t>
            </a:r>
          </a:p>
        </p:txBody>
      </p:sp>
      <p:sp>
        <p:nvSpPr>
          <p:cNvPr id="35843" name="Rectangle 3"/>
          <p:cNvSpPr>
            <a:spLocks noChangeArrowheads="1"/>
          </p:cNvSpPr>
          <p:nvPr/>
        </p:nvSpPr>
        <p:spPr bwMode="auto">
          <a:xfrm>
            <a:off x="152400" y="3048000"/>
            <a:ext cx="8839200"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b="1"/>
              <a:t>Ecosystems Specialization:</a:t>
            </a:r>
            <a:r>
              <a:rPr lang="en-US" sz="1400"/>
              <a:t> 22 credits overall. Required courses (10 credits): A BIO 212, 327, 402. Elective courses (12 credits): A ANT 418, 419, A ATM 301, A BIO 308, 311, 321, 329, 343, 427, A ENV 250, 496, A GOG 496/A USP 456, R POS 266, R PAD 366, H SPH 321, H SPH/H EHS 323, H SPH 332. A maximum of 6 credits may be taken from R PAD 366, R POS 266, H SPH 321.</a:t>
            </a:r>
          </a:p>
          <a:p>
            <a:r>
              <a:rPr lang="en-US" sz="1400" b="1"/>
              <a:t>Climate Change Specialization: </a:t>
            </a:r>
            <a:r>
              <a:rPr lang="en-US" sz="1400"/>
              <a:t>21 credits overall. Required courses (12 credits): A ATM 306, 405, A ENV 415, 450. Elective courses (9 credits): A ATM 301, 304, 307, 335, 413, 414, A ENV 496, A MAT 113, R PAD 366, R POS 266, 399, H SPH 321. A maximum of 6 credits may be taken from R PAD 366, R POS 266, 399, H SPH 321.</a:t>
            </a:r>
          </a:p>
          <a:p>
            <a:r>
              <a:rPr lang="en-US" sz="1400" b="1"/>
              <a:t>Geography Specialization:</a:t>
            </a:r>
            <a:r>
              <a:rPr lang="en-US" sz="1400"/>
              <a:t> 22 credits overall. Required courses (10 credits): A GOG/A USP 220, A GOG 290, A GOG 496/A USP 456. Elective courses (12 credits): at least 6 credits from A GOG 304, A GOG/A USP 330, A GOG 344, A GOG/A LCS 354, A GOG/A USP 375, A GOG 414, A GOG/A USP 430, 460, A GOG 484, 485; A ATM 301, 405, A ENV/A GEO 250, A ENV 496. (Selecting A GOG 414, 484, and 485 as electives completes the GIS Certificate.)</a:t>
            </a:r>
          </a:p>
          <a:p>
            <a:r>
              <a:rPr lang="en-US" sz="1400" b="1"/>
              <a:t>Sustainability Science and Policy Specialization:</a:t>
            </a:r>
            <a:r>
              <a:rPr lang="en-US" sz="1400"/>
              <a:t> 21 credits overall. Required courses (9 credits): A ATM 304, A ENV/A GEO 250, R POS 399. Elective courses (12 credits): A ANT 418, A ATM 405, 413, A BIO 311, A ENV 496, A GOG/A USP 220, A GOG 344, A GOG/A USP 430, 460, A GOG 496 or A USP 456, R PAD 366, R POS 266, H SPH 321, H SPH/H EHS 323, H SPH 332.</a:t>
            </a:r>
          </a:p>
          <a:p>
            <a:endParaRPr lang="en-US" sz="1400"/>
          </a:p>
        </p:txBody>
      </p:sp>
      <p:pic>
        <p:nvPicPr>
          <p:cNvPr id="5" name="Picture 4"/>
          <p:cNvPicPr>
            <a:picLocks noChangeAspect="1"/>
          </p:cNvPicPr>
          <p:nvPr/>
        </p:nvPicPr>
        <p:blipFill rotWithShape="1">
          <a:blip r:embed="rId2"/>
          <a:srcRect t="69629" b="-1"/>
          <a:stretch/>
        </p:blipFill>
        <p:spPr>
          <a:xfrm>
            <a:off x="0" y="0"/>
            <a:ext cx="9144000" cy="7516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p:cNvPicPr>
            <a:picLocks noChangeAspect="1"/>
          </p:cNvPicPr>
          <p:nvPr/>
        </p:nvPicPr>
        <p:blipFill rotWithShape="1">
          <a:blip r:embed="rId3">
            <a:extLst>
              <a:ext uri="{28A0092B-C50C-407E-A947-70E740481C1C}">
                <a14:useLocalDpi xmlns:a14="http://schemas.microsoft.com/office/drawing/2010/main" val="0"/>
              </a:ext>
            </a:extLst>
          </a:blip>
          <a:srcRect t="5598" r="9157" b="5213"/>
          <a:stretch/>
        </p:blipFill>
        <p:spPr bwMode="auto">
          <a:xfrm>
            <a:off x="6781800" y="3048000"/>
            <a:ext cx="2362200" cy="16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4"/>
          <p:cNvSpPr>
            <a:spLocks noChangeArrowheads="1"/>
          </p:cNvSpPr>
          <p:nvPr/>
        </p:nvSpPr>
        <p:spPr bwMode="auto">
          <a:xfrm>
            <a:off x="152400" y="1143000"/>
            <a:ext cx="8382000" cy="486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800" b="1" dirty="0">
                <a:solidFill>
                  <a:srgbClr val="280C3E"/>
                </a:solidFill>
                <a:latin typeface="+mj-lt"/>
              </a:rPr>
              <a:t>B.S. in Atmospheric Science</a:t>
            </a:r>
          </a:p>
          <a:p>
            <a:pPr>
              <a:defRPr/>
            </a:pPr>
            <a:r>
              <a:rPr lang="en-US" sz="2400" dirty="0">
                <a:solidFill>
                  <a:srgbClr val="280C3E"/>
                </a:solidFill>
                <a:latin typeface="+mj-lt"/>
              </a:rPr>
              <a:t> 	</a:t>
            </a:r>
          </a:p>
          <a:p>
            <a:pPr>
              <a:lnSpc>
                <a:spcPct val="120000"/>
              </a:lnSpc>
              <a:defRPr/>
            </a:pPr>
            <a:r>
              <a:rPr lang="en-US" sz="2400" dirty="0">
                <a:solidFill>
                  <a:srgbClr val="280C3E"/>
                </a:solidFill>
                <a:latin typeface="+mj-lt"/>
              </a:rPr>
              <a:t>Broad foundation in four fundamental areas:</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Synoptic </a:t>
            </a:r>
          </a:p>
          <a:p>
            <a:pPr marL="1371600" lvl="1" indent="6350">
              <a:lnSpc>
                <a:spcPct val="120000"/>
              </a:lnSpc>
              <a:buFont typeface="Arial"/>
              <a:buChar char="•"/>
              <a:defRPr/>
            </a:pPr>
            <a:r>
              <a:rPr lang="en-US" sz="2400" dirty="0">
                <a:solidFill>
                  <a:srgbClr val="280C3E"/>
                </a:solidFill>
                <a:latin typeface="+mj-lt"/>
              </a:rPr>
              <a:t> Observations and weather forecasting</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Dynamic</a:t>
            </a:r>
          </a:p>
          <a:p>
            <a:pPr marL="1371600" lvl="1" indent="6350">
              <a:lnSpc>
                <a:spcPct val="120000"/>
              </a:lnSpc>
              <a:buFont typeface="Arial"/>
              <a:buChar char="•"/>
              <a:defRPr/>
            </a:pPr>
            <a:r>
              <a:rPr lang="en-US" sz="2400" dirty="0">
                <a:solidFill>
                  <a:srgbClr val="280C3E"/>
                </a:solidFill>
                <a:latin typeface="+mj-lt"/>
              </a:rPr>
              <a:t> Theory and computer modeling </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Physical</a:t>
            </a:r>
          </a:p>
          <a:p>
            <a:pPr marL="1371600" lvl="1" indent="6350">
              <a:lnSpc>
                <a:spcPct val="120000"/>
              </a:lnSpc>
              <a:buFont typeface="Arial"/>
              <a:buChar char="•"/>
              <a:defRPr/>
            </a:pPr>
            <a:r>
              <a:rPr lang="en-US" sz="2400" dirty="0">
                <a:solidFill>
                  <a:srgbClr val="280C3E"/>
                </a:solidFill>
                <a:latin typeface="+mj-lt"/>
              </a:rPr>
              <a:t> Clouds and atmospheric chemistry</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Climate</a:t>
            </a:r>
          </a:p>
          <a:p>
            <a:pPr marL="1371600" lvl="1" indent="6350">
              <a:lnSpc>
                <a:spcPct val="120000"/>
              </a:lnSpc>
              <a:buFont typeface="Arial"/>
              <a:buChar char="•"/>
              <a:defRPr/>
            </a:pPr>
            <a:r>
              <a:rPr lang="en-US" sz="2400" dirty="0">
                <a:solidFill>
                  <a:srgbClr val="280C3E"/>
                </a:solidFill>
                <a:latin typeface="+mj-lt"/>
              </a:rPr>
              <a:t> Land-ocean-atmosphere processes</a:t>
            </a:r>
          </a:p>
        </p:txBody>
      </p:sp>
      <p:pic>
        <p:nvPicPr>
          <p:cNvPr id="18435" name="Picture 2"/>
          <p:cNvPicPr>
            <a:picLocks noChangeAspect="1"/>
          </p:cNvPicPr>
          <p:nvPr/>
        </p:nvPicPr>
        <p:blipFill rotWithShape="1">
          <a:blip r:embed="rId4">
            <a:extLst>
              <a:ext uri="{28A0092B-C50C-407E-A947-70E740481C1C}">
                <a14:useLocalDpi xmlns:a14="http://schemas.microsoft.com/office/drawing/2010/main" val="0"/>
              </a:ext>
            </a:extLst>
          </a:blip>
          <a:srcRect t="-1" b="44065"/>
          <a:stretch/>
        </p:blipFill>
        <p:spPr bwMode="auto">
          <a:xfrm>
            <a:off x="6781884" y="5715000"/>
            <a:ext cx="236211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5"/>
          <a:srcRect t="69629" b="-1"/>
          <a:stretch/>
        </p:blipFill>
        <p:spPr>
          <a:xfrm>
            <a:off x="0" y="0"/>
            <a:ext cx="9144000" cy="751611"/>
          </a:xfrm>
          <a:prstGeom prst="rect">
            <a:avLst/>
          </a:prstGeom>
        </p:spPr>
      </p:pic>
      <p:pic>
        <p:nvPicPr>
          <p:cNvPr id="2" name="Picture 1" descr="img_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4572000"/>
            <a:ext cx="2362200" cy="1201119"/>
          </a:xfrm>
          <a:prstGeom prst="rect">
            <a:avLst/>
          </a:prstGeom>
        </p:spPr>
      </p:pic>
      <p:pic>
        <p:nvPicPr>
          <p:cNvPr id="3" name="Picture 2" descr="img_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1905000"/>
            <a:ext cx="2362200" cy="1205122"/>
          </a:xfrm>
          <a:prstGeom prst="rect">
            <a:avLst/>
          </a:prstGeom>
        </p:spPr>
      </p:pic>
      <p:pic>
        <p:nvPicPr>
          <p:cNvPr id="4" name="Picture 3" descr="img_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800" y="730908"/>
            <a:ext cx="2362200" cy="12051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52400" y="1143000"/>
            <a:ext cx="8382000" cy="3022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2800" b="1" dirty="0">
                <a:solidFill>
                  <a:srgbClr val="280C3E"/>
                </a:solidFill>
                <a:latin typeface="+mn-lt"/>
              </a:rPr>
              <a:t>B.S. in Environmental Science</a:t>
            </a:r>
          </a:p>
          <a:p>
            <a:pPr>
              <a:defRPr/>
            </a:pPr>
            <a:endParaRPr lang="en-US" sz="2400" dirty="0">
              <a:solidFill>
                <a:srgbClr val="280C3E"/>
              </a:solidFill>
              <a:latin typeface="+mn-lt"/>
            </a:endParaRPr>
          </a:p>
          <a:p>
            <a:pPr>
              <a:defRPr/>
            </a:pPr>
            <a:r>
              <a:rPr lang="en-US" sz="2400" dirty="0">
                <a:solidFill>
                  <a:srgbClr val="280C3E"/>
                </a:solidFill>
                <a:latin typeface="+mn-lt"/>
              </a:rPr>
              <a:t>          Core environmental fundamentals + four specializations:</a:t>
            </a:r>
          </a:p>
          <a:p>
            <a:pPr marL="1263650" indent="-342900">
              <a:lnSpc>
                <a:spcPct val="120000"/>
              </a:lnSpc>
              <a:buFont typeface="Arial"/>
              <a:buChar char="•"/>
              <a:defRPr/>
            </a:pPr>
            <a:r>
              <a:rPr lang="en-US" sz="2400" b="1" dirty="0">
                <a:solidFill>
                  <a:srgbClr val="280C3E"/>
                </a:solidFill>
                <a:latin typeface="+mn-lt"/>
              </a:rPr>
              <a:t>Climate Change</a:t>
            </a:r>
            <a:r>
              <a:rPr lang="en-US" sz="2400" dirty="0">
                <a:solidFill>
                  <a:srgbClr val="280C3E"/>
                </a:solidFill>
                <a:latin typeface="+mn-lt"/>
              </a:rPr>
              <a:t>: </a:t>
            </a:r>
            <a:r>
              <a:rPr lang="en-US" sz="2000" dirty="0">
                <a:solidFill>
                  <a:srgbClr val="280C3E"/>
                </a:solidFill>
                <a:latin typeface="+mn-lt"/>
              </a:rPr>
              <a:t>long-term variability and change</a:t>
            </a:r>
          </a:p>
          <a:p>
            <a:pPr marL="1263650" indent="-342900">
              <a:lnSpc>
                <a:spcPct val="120000"/>
              </a:lnSpc>
              <a:buFont typeface="Arial"/>
              <a:buChar char="•"/>
              <a:defRPr/>
            </a:pPr>
            <a:r>
              <a:rPr lang="en-US" sz="2400" b="1" dirty="0">
                <a:solidFill>
                  <a:srgbClr val="280C3E"/>
                </a:solidFill>
                <a:latin typeface="+mn-lt"/>
              </a:rPr>
              <a:t>Ecosystems</a:t>
            </a:r>
            <a:r>
              <a:rPr lang="en-US" sz="2400" dirty="0">
                <a:solidFill>
                  <a:srgbClr val="280C3E"/>
                </a:solidFill>
                <a:latin typeface="+mn-lt"/>
              </a:rPr>
              <a:t>: </a:t>
            </a:r>
            <a:r>
              <a:rPr lang="en-US" sz="2000" dirty="0">
                <a:solidFill>
                  <a:srgbClr val="280C3E"/>
                </a:solidFill>
                <a:latin typeface="+mn-lt"/>
              </a:rPr>
              <a:t>ecology, biodiversity, sustainability</a:t>
            </a:r>
          </a:p>
          <a:p>
            <a:pPr marL="1257300" indent="-342900">
              <a:lnSpc>
                <a:spcPct val="120000"/>
              </a:lnSpc>
              <a:buFont typeface="Arial"/>
              <a:buChar char="•"/>
              <a:defRPr/>
            </a:pPr>
            <a:r>
              <a:rPr lang="en-US" sz="2400" b="1" dirty="0">
                <a:solidFill>
                  <a:srgbClr val="280C3E"/>
                </a:solidFill>
                <a:latin typeface="+mn-lt"/>
              </a:rPr>
              <a:t>Geography</a:t>
            </a:r>
            <a:r>
              <a:rPr lang="en-US" sz="2400" dirty="0">
                <a:solidFill>
                  <a:srgbClr val="280C3E"/>
                </a:solidFill>
                <a:latin typeface="+mn-lt"/>
              </a:rPr>
              <a:t>: </a:t>
            </a:r>
            <a:r>
              <a:rPr lang="en-US" sz="2000" dirty="0">
                <a:solidFill>
                  <a:srgbClr val="280C3E"/>
                </a:solidFill>
                <a:latin typeface="+mn-lt"/>
              </a:rPr>
              <a:t>land-use planning, resource management, GIS</a:t>
            </a:r>
          </a:p>
          <a:p>
            <a:pPr marL="1257300" indent="-342900">
              <a:lnSpc>
                <a:spcPct val="120000"/>
              </a:lnSpc>
              <a:buFont typeface="Arial"/>
              <a:buChar char="•"/>
              <a:defRPr/>
            </a:pPr>
            <a:r>
              <a:rPr lang="en-US" sz="2400" b="1" dirty="0">
                <a:solidFill>
                  <a:srgbClr val="280C3E"/>
                </a:solidFill>
                <a:latin typeface="+mn-lt"/>
              </a:rPr>
              <a:t>Sustainability Science and Policy </a:t>
            </a:r>
          </a:p>
        </p:txBody>
      </p:sp>
      <p:pic>
        <p:nvPicPr>
          <p:cNvPr id="204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257800"/>
            <a:ext cx="2899330" cy="15494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20484" name="Picture 6"/>
          <p:cNvPicPr>
            <a:picLocks noChangeAspect="1"/>
          </p:cNvPicPr>
          <p:nvPr/>
        </p:nvPicPr>
        <p:blipFill rotWithShape="1">
          <a:blip r:embed="rId4">
            <a:extLst>
              <a:ext uri="{28A0092B-C50C-407E-A947-70E740481C1C}">
                <a14:useLocalDpi xmlns:a14="http://schemas.microsoft.com/office/drawing/2010/main" val="0"/>
              </a:ext>
            </a:extLst>
          </a:blip>
          <a:srcRect l="28000"/>
          <a:stretch/>
        </p:blipFill>
        <p:spPr bwMode="auto">
          <a:xfrm>
            <a:off x="0" y="5257800"/>
            <a:ext cx="1371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600200" y="4191000"/>
            <a:ext cx="5455340" cy="923330"/>
          </a:xfrm>
          <a:prstGeom prst="rect">
            <a:avLst/>
          </a:prstGeom>
        </p:spPr>
        <p:txBody>
          <a:bodyPr wrap="none">
            <a:spAutoFit/>
          </a:bodyPr>
          <a:lstStyle/>
          <a:p>
            <a:pPr>
              <a:defRPr/>
            </a:pPr>
            <a:r>
              <a:rPr lang="en-US" u="sng" dirty="0">
                <a:solidFill>
                  <a:srgbClr val="660066"/>
                </a:solidFill>
              </a:rPr>
              <a:t>Also available:</a:t>
            </a:r>
          </a:p>
          <a:p>
            <a:pPr marL="285750" indent="-285750">
              <a:buFont typeface="Arial"/>
              <a:buChar char="•"/>
              <a:defRPr/>
            </a:pPr>
            <a:r>
              <a:rPr lang="en-US" dirty="0">
                <a:solidFill>
                  <a:srgbClr val="660066"/>
                </a:solidFill>
              </a:rPr>
              <a:t>Sustainability Minor</a:t>
            </a:r>
          </a:p>
          <a:p>
            <a:pPr marL="285750" indent="-285750">
              <a:buFont typeface="Arial"/>
              <a:buChar char="•"/>
              <a:defRPr/>
            </a:pPr>
            <a:r>
              <a:rPr lang="en-US" dirty="0">
                <a:solidFill>
                  <a:srgbClr val="660066"/>
                </a:solidFill>
              </a:rPr>
              <a:t>Geographic information systems (GIS) certificate</a:t>
            </a:r>
          </a:p>
        </p:txBody>
      </p:sp>
      <p:pic>
        <p:nvPicPr>
          <p:cNvPr id="8" name="Picture 7"/>
          <p:cNvPicPr>
            <a:picLocks noChangeAspect="1"/>
          </p:cNvPicPr>
          <p:nvPr/>
        </p:nvPicPr>
        <p:blipFill rotWithShape="1">
          <a:blip r:embed="rId5"/>
          <a:srcRect t="69629" b="-1"/>
          <a:stretch/>
        </p:blipFill>
        <p:spPr>
          <a:xfrm>
            <a:off x="0" y="0"/>
            <a:ext cx="9144000" cy="751611"/>
          </a:xfrm>
          <a:prstGeom prst="rect">
            <a:avLst/>
          </a:prstGeom>
        </p:spPr>
      </p:pic>
      <p:pic>
        <p:nvPicPr>
          <p:cNvPr id="2" name="Picture 1" descr="img_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5243512"/>
            <a:ext cx="3175160" cy="1614488"/>
          </a:xfrm>
          <a:prstGeom prst="rect">
            <a:avLst/>
          </a:prstGeom>
        </p:spPr>
      </p:pic>
      <p:pic>
        <p:nvPicPr>
          <p:cNvPr id="4" name="Picture 3" descr="img_2.jpg"/>
          <p:cNvPicPr>
            <a:picLocks noChangeAspect="1"/>
          </p:cNvPicPr>
          <p:nvPr/>
        </p:nvPicPr>
        <p:blipFill rotWithShape="1">
          <a:blip r:embed="rId7">
            <a:extLst>
              <a:ext uri="{28A0092B-C50C-407E-A947-70E740481C1C}">
                <a14:useLocalDpi xmlns:a14="http://schemas.microsoft.com/office/drawing/2010/main" val="0"/>
              </a:ext>
            </a:extLst>
          </a:blip>
          <a:srcRect l="36653" r="6462"/>
          <a:stretch/>
        </p:blipFill>
        <p:spPr>
          <a:xfrm>
            <a:off x="7315200" y="5223319"/>
            <a:ext cx="1828800" cy="1634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90600" y="1066800"/>
            <a:ext cx="7162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dirty="0">
                <a:solidFill>
                  <a:schemeClr val="tx2"/>
                </a:solidFill>
                <a:latin typeface="Calibri" charset="0"/>
              </a:rPr>
              <a:t>	</a:t>
            </a:r>
            <a:r>
              <a:rPr lang="en-US" sz="2800" b="1" dirty="0">
                <a:solidFill>
                  <a:srgbClr val="280C3E"/>
                </a:solidFill>
                <a:latin typeface="Calibri" charset="0"/>
              </a:rPr>
              <a:t>B.S. in Atmospheric Science</a:t>
            </a:r>
          </a:p>
          <a:p>
            <a:r>
              <a:rPr lang="en-US" sz="2800" b="1" dirty="0">
                <a:solidFill>
                  <a:srgbClr val="280C3E"/>
                </a:solidFill>
                <a:latin typeface="Calibri" charset="0"/>
              </a:rPr>
              <a:t> 	B.S. in Environmental Science </a:t>
            </a:r>
          </a:p>
        </p:txBody>
      </p:sp>
      <p:sp>
        <p:nvSpPr>
          <p:cNvPr id="8" name="TextBox 7"/>
          <p:cNvSpPr txBox="1"/>
          <p:nvPr/>
        </p:nvSpPr>
        <p:spPr>
          <a:xfrm>
            <a:off x="990600" y="2362200"/>
            <a:ext cx="6858000" cy="4044184"/>
          </a:xfrm>
          <a:prstGeom prst="rect">
            <a:avLst/>
          </a:prstGeom>
          <a:noFill/>
          <a:ln>
            <a:solidFill>
              <a:srgbClr val="000000"/>
            </a:solidFill>
          </a:ln>
        </p:spPr>
        <p:txBody>
          <a:bodyPr>
            <a:spAutoFit/>
          </a:bodyPr>
          <a:lstStyle/>
          <a:p>
            <a:pPr>
              <a:defRPr/>
            </a:pPr>
            <a:r>
              <a:rPr lang="en-US" sz="2800" dirty="0"/>
              <a:t>Key attributes of curriculum:</a:t>
            </a:r>
          </a:p>
          <a:p>
            <a:pPr>
              <a:defRPr/>
            </a:pPr>
            <a:endParaRPr lang="en-US" sz="2800" dirty="0"/>
          </a:p>
          <a:p>
            <a:pPr marL="742950" lvl="1" indent="-285750">
              <a:lnSpc>
                <a:spcPct val="120000"/>
              </a:lnSpc>
              <a:buFont typeface="Arial"/>
              <a:buChar char="•"/>
              <a:defRPr/>
            </a:pPr>
            <a:r>
              <a:rPr lang="en-US" sz="2400" dirty="0"/>
              <a:t>Firm foundation in science</a:t>
            </a:r>
          </a:p>
          <a:p>
            <a:pPr marL="742950" lvl="1" indent="-285750">
              <a:lnSpc>
                <a:spcPct val="120000"/>
              </a:lnSpc>
              <a:buFont typeface="Arial"/>
              <a:buChar char="•"/>
              <a:defRPr/>
            </a:pPr>
            <a:r>
              <a:rPr lang="en-US" sz="2400" dirty="0"/>
              <a:t>Firm connections to applications &amp; society</a:t>
            </a:r>
          </a:p>
          <a:p>
            <a:pPr marL="742950" lvl="1" indent="-285750">
              <a:lnSpc>
                <a:spcPct val="120000"/>
              </a:lnSpc>
              <a:buFont typeface="Arial"/>
              <a:buChar char="•"/>
              <a:defRPr/>
            </a:pPr>
            <a:r>
              <a:rPr lang="en-US" sz="2400" dirty="0"/>
              <a:t>Small class sizes</a:t>
            </a:r>
          </a:p>
          <a:p>
            <a:pPr marL="742950" lvl="1" indent="-285750">
              <a:lnSpc>
                <a:spcPct val="120000"/>
              </a:lnSpc>
              <a:buFont typeface="Arial"/>
              <a:buChar char="•"/>
              <a:defRPr/>
            </a:pPr>
            <a:r>
              <a:rPr lang="en-US" sz="2400" dirty="0"/>
              <a:t>Professors are available and interested</a:t>
            </a:r>
          </a:p>
          <a:p>
            <a:pPr marL="742950" lvl="1" indent="-285750">
              <a:lnSpc>
                <a:spcPct val="120000"/>
              </a:lnSpc>
              <a:buFont typeface="Arial"/>
              <a:buChar char="•"/>
              <a:defRPr/>
            </a:pPr>
            <a:r>
              <a:rPr lang="en-US" sz="2400" dirty="0"/>
              <a:t>Professors are active leading researchers</a:t>
            </a:r>
          </a:p>
          <a:p>
            <a:pPr marL="742950" lvl="1" indent="-285750">
              <a:lnSpc>
                <a:spcPct val="120000"/>
              </a:lnSpc>
              <a:buFont typeface="Arial"/>
              <a:buChar char="•"/>
              <a:defRPr/>
            </a:pPr>
            <a:r>
              <a:rPr lang="en-US" sz="2400" dirty="0"/>
              <a:t>Hands on learning: </a:t>
            </a:r>
            <a:r>
              <a:rPr lang="en-US" sz="2400" i="1" dirty="0"/>
              <a:t>computing, labs, field </a:t>
            </a:r>
          </a:p>
          <a:p>
            <a:pPr marL="742950" lvl="1" indent="-285750">
              <a:lnSpc>
                <a:spcPct val="120000"/>
              </a:lnSpc>
              <a:buFont typeface="Arial"/>
              <a:buChar char="•"/>
              <a:defRPr/>
            </a:pPr>
            <a:r>
              <a:rPr lang="en-US" sz="2400" dirty="0"/>
              <a:t>Internship &amp; research opportunities</a:t>
            </a:r>
          </a:p>
        </p:txBody>
      </p:sp>
      <p:pic>
        <p:nvPicPr>
          <p:cNvPr id="6" name="Picture 5"/>
          <p:cNvPicPr>
            <a:picLocks noChangeAspect="1"/>
          </p:cNvPicPr>
          <p:nvPr/>
        </p:nvPicPr>
        <p:blipFill rotWithShape="1">
          <a:blip r:embed="rId2"/>
          <a:srcRect t="69629" b="-1"/>
          <a:stretch/>
        </p:blipFill>
        <p:spPr>
          <a:xfrm>
            <a:off x="0" y="0"/>
            <a:ext cx="9144000" cy="751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00600"/>
            <a:ext cx="1100138"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425" y="3657600"/>
            <a:ext cx="106203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438400"/>
            <a:ext cx="1100138"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371600"/>
            <a:ext cx="1123950" cy="103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228600" y="762000"/>
            <a:ext cx="8659813" cy="461963"/>
          </a:xfrm>
          <a:prstGeom prst="rect">
            <a:avLst/>
          </a:prstGeom>
          <a:noFill/>
        </p:spPr>
        <p:txBody>
          <a:bodyPr wrap="none">
            <a:spAutoFit/>
          </a:bodyPr>
          <a:lstStyle/>
          <a:p>
            <a:pPr>
              <a:defRPr/>
            </a:pPr>
            <a:r>
              <a:rPr lang="en-US" sz="2400" dirty="0">
                <a:solidFill>
                  <a:srgbClr val="280C3E"/>
                </a:solidFill>
                <a:latin typeface="+mj-lt"/>
              </a:rPr>
              <a:t>Leaders in atmospheric and environmental research (and teaching!)</a:t>
            </a:r>
          </a:p>
        </p:txBody>
      </p:sp>
      <p:grpSp>
        <p:nvGrpSpPr>
          <p:cNvPr id="25607" name="Group 1"/>
          <p:cNvGrpSpPr>
            <a:grpSpLocks/>
          </p:cNvGrpSpPr>
          <p:nvPr/>
        </p:nvGrpSpPr>
        <p:grpSpPr bwMode="auto">
          <a:xfrm>
            <a:off x="2209800" y="1905000"/>
            <a:ext cx="2806700" cy="2133600"/>
            <a:chOff x="2438400" y="1371600"/>
            <a:chExt cx="4439571" cy="3375218"/>
          </a:xfrm>
        </p:grpSpPr>
        <p:pic>
          <p:nvPicPr>
            <p:cNvPr id="25623"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1371600"/>
              <a:ext cx="424338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6" name="TextBox 4"/>
            <p:cNvSpPr txBox="1">
              <a:spLocks noChangeArrowheads="1"/>
            </p:cNvSpPr>
            <p:nvPr/>
          </p:nvSpPr>
          <p:spPr bwMode="auto">
            <a:xfrm>
              <a:off x="5640014" y="4267156"/>
              <a:ext cx="1237957" cy="47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SANDY</a:t>
              </a:r>
            </a:p>
          </p:txBody>
        </p:sp>
      </p:grpSp>
      <p:grpSp>
        <p:nvGrpSpPr>
          <p:cNvPr id="25608" name="Group 4"/>
          <p:cNvGrpSpPr>
            <a:grpSpLocks/>
          </p:cNvGrpSpPr>
          <p:nvPr/>
        </p:nvGrpSpPr>
        <p:grpSpPr bwMode="auto">
          <a:xfrm>
            <a:off x="5048250" y="1981200"/>
            <a:ext cx="2546350" cy="1998663"/>
            <a:chOff x="3593702" y="1295400"/>
            <a:chExt cx="2857897" cy="2242553"/>
          </a:xfrm>
        </p:grpSpPr>
        <p:pic>
          <p:nvPicPr>
            <p:cNvPr id="25621"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7599" y="1295400"/>
              <a:ext cx="2794000" cy="2242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4"/>
            <p:cNvSpPr txBox="1">
              <a:spLocks noChangeArrowheads="1"/>
            </p:cNvSpPr>
            <p:nvPr/>
          </p:nvSpPr>
          <p:spPr bwMode="auto">
            <a:xfrm>
              <a:off x="3593702" y="1380898"/>
              <a:ext cx="2544312" cy="254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South American glaciers and climate </a:t>
              </a:r>
            </a:p>
          </p:txBody>
        </p:sp>
      </p:grpSp>
      <p:grpSp>
        <p:nvGrpSpPr>
          <p:cNvPr id="25610" name="Group 10"/>
          <p:cNvGrpSpPr>
            <a:grpSpLocks/>
          </p:cNvGrpSpPr>
          <p:nvPr/>
        </p:nvGrpSpPr>
        <p:grpSpPr bwMode="auto">
          <a:xfrm>
            <a:off x="4953000" y="4114800"/>
            <a:ext cx="2725738" cy="1676400"/>
            <a:chOff x="3429000" y="3733800"/>
            <a:chExt cx="2726325" cy="1676400"/>
          </a:xfrm>
        </p:grpSpPr>
        <p:pic>
          <p:nvPicPr>
            <p:cNvPr id="25619"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733800"/>
              <a:ext cx="27263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4"/>
            <p:cNvSpPr txBox="1">
              <a:spLocks noChangeArrowheads="1"/>
            </p:cNvSpPr>
            <p:nvPr/>
          </p:nvSpPr>
          <p:spPr bwMode="auto">
            <a:xfrm>
              <a:off x="3505216" y="5105400"/>
              <a:ext cx="2043553"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Congo rainforest “browning”</a:t>
              </a:r>
            </a:p>
          </p:txBody>
        </p:sp>
      </p:grpSp>
      <p:sp>
        <p:nvSpPr>
          <p:cNvPr id="18" name="TextBox 4"/>
          <p:cNvSpPr txBox="1">
            <a:spLocks noChangeArrowheads="1"/>
          </p:cNvSpPr>
          <p:nvPr/>
        </p:nvSpPr>
        <p:spPr bwMode="auto">
          <a:xfrm>
            <a:off x="228600" y="6096000"/>
            <a:ext cx="966788"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Polar vortex</a:t>
            </a:r>
          </a:p>
        </p:txBody>
      </p:sp>
      <p:grpSp>
        <p:nvGrpSpPr>
          <p:cNvPr id="25612" name="Group 9"/>
          <p:cNvGrpSpPr>
            <a:grpSpLocks/>
          </p:cNvGrpSpPr>
          <p:nvPr/>
        </p:nvGrpSpPr>
        <p:grpSpPr bwMode="auto">
          <a:xfrm>
            <a:off x="2286000" y="4114800"/>
            <a:ext cx="2628900" cy="1752600"/>
            <a:chOff x="152400" y="3581400"/>
            <a:chExt cx="2971800" cy="1981200"/>
          </a:xfrm>
        </p:grpSpPr>
        <p:pic>
          <p:nvPicPr>
            <p:cNvPr id="25617" name="Picture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3581400"/>
              <a:ext cx="29718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4"/>
            <p:cNvSpPr txBox="1">
              <a:spLocks noChangeArrowheads="1"/>
            </p:cNvSpPr>
            <p:nvPr/>
          </p:nvSpPr>
          <p:spPr bwMode="auto">
            <a:xfrm>
              <a:off x="152400" y="5257524"/>
              <a:ext cx="1286704" cy="254828"/>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t>Lake-effect snow</a:t>
              </a:r>
            </a:p>
          </p:txBody>
        </p:sp>
      </p:grpSp>
      <p:pic>
        <p:nvPicPr>
          <p:cNvPr id="25613" name="Picture 7"/>
          <p:cNvPicPr>
            <a:picLocks noChangeAspect="1"/>
          </p:cNvPicPr>
          <p:nvPr/>
        </p:nvPicPr>
        <p:blipFill>
          <a:blip r:embed="rId11">
            <a:extLst>
              <a:ext uri="{28A0092B-C50C-407E-A947-70E740481C1C}">
                <a14:useLocalDpi xmlns:a14="http://schemas.microsoft.com/office/drawing/2010/main" val="0"/>
              </a:ext>
            </a:extLst>
          </a:blip>
          <a:srcRect r="41081"/>
          <a:stretch>
            <a:fillRect/>
          </a:stretch>
        </p:blipFill>
        <p:spPr bwMode="auto">
          <a:xfrm>
            <a:off x="304800" y="1371600"/>
            <a:ext cx="1657350" cy="2209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4" name="TextBox 4"/>
          <p:cNvSpPr txBox="1">
            <a:spLocks noChangeArrowheads="1"/>
          </p:cNvSpPr>
          <p:nvPr/>
        </p:nvSpPr>
        <p:spPr bwMode="auto">
          <a:xfrm>
            <a:off x="990600" y="1828800"/>
            <a:ext cx="696913"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rgbClr val="000000"/>
                </a:solidFill>
              </a:rPr>
              <a:t>drought</a:t>
            </a:r>
          </a:p>
        </p:txBody>
      </p:sp>
      <p:sp>
        <p:nvSpPr>
          <p:cNvPr id="23567" name="TextBox 12"/>
          <p:cNvSpPr txBox="1">
            <a:spLocks noChangeArrowheads="1"/>
          </p:cNvSpPr>
          <p:nvPr/>
        </p:nvSpPr>
        <p:spPr bwMode="auto">
          <a:xfrm>
            <a:off x="2286000" y="6096000"/>
            <a:ext cx="6096000" cy="646331"/>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3 American Meteorology Society teaching award winners on faculty. More than any other department in the US!!</a:t>
            </a:r>
          </a:p>
        </p:txBody>
      </p:sp>
      <p:sp>
        <p:nvSpPr>
          <p:cNvPr id="25616" name="TextBox 13"/>
          <p:cNvSpPr txBox="1">
            <a:spLocks noChangeArrowheads="1"/>
          </p:cNvSpPr>
          <p:nvPr/>
        </p:nvSpPr>
        <p:spPr bwMode="auto">
          <a:xfrm>
            <a:off x="2590800" y="1219200"/>
            <a:ext cx="4419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280C3E"/>
                </a:solidFill>
              </a:rPr>
              <a:t>20 faculty </a:t>
            </a:r>
          </a:p>
          <a:p>
            <a:pPr algn="ctr" eaLnBrk="1" hangingPunct="1"/>
            <a:r>
              <a:rPr lang="en-US" sz="1800" dirty="0">
                <a:solidFill>
                  <a:srgbClr val="280C3E"/>
                </a:solidFill>
              </a:rPr>
              <a:t>$2-4M/</a:t>
            </a:r>
            <a:r>
              <a:rPr lang="en-US" sz="1800" dirty="0" err="1">
                <a:solidFill>
                  <a:srgbClr val="280C3E"/>
                </a:solidFill>
              </a:rPr>
              <a:t>yr</a:t>
            </a:r>
            <a:r>
              <a:rPr lang="en-US" sz="1800" dirty="0">
                <a:solidFill>
                  <a:srgbClr val="280C3E"/>
                </a:solidFill>
              </a:rPr>
              <a:t> in research funding</a:t>
            </a:r>
          </a:p>
        </p:txBody>
      </p:sp>
      <p:pic>
        <p:nvPicPr>
          <p:cNvPr id="26" name="Picture 25"/>
          <p:cNvPicPr>
            <a:picLocks noChangeAspect="1"/>
          </p:cNvPicPr>
          <p:nvPr/>
        </p:nvPicPr>
        <p:blipFill rotWithShape="1">
          <a:blip r:embed="rId12"/>
          <a:srcRect t="69629" b="-1"/>
          <a:stretch/>
        </p:blipFill>
        <p:spPr>
          <a:xfrm>
            <a:off x="0" y="0"/>
            <a:ext cx="9144000" cy="751611"/>
          </a:xfrm>
          <a:prstGeom prst="rect">
            <a:avLst/>
          </a:prstGeom>
        </p:spPr>
      </p:pic>
      <p:pic>
        <p:nvPicPr>
          <p:cNvPr id="4" name="Picture 3"/>
          <p:cNvPicPr>
            <a:picLocks noChangeAspect="1"/>
          </p:cNvPicPr>
          <p:nvPr/>
        </p:nvPicPr>
        <p:blipFill>
          <a:blip r:embed="rId13"/>
          <a:stretch>
            <a:fillRect/>
          </a:stretch>
        </p:blipFill>
        <p:spPr>
          <a:xfrm>
            <a:off x="228600" y="3810000"/>
            <a:ext cx="1613243" cy="1905000"/>
          </a:xfrm>
          <a:prstGeom prst="rect">
            <a:avLst/>
          </a:prstGeom>
        </p:spPr>
      </p:pic>
      <p:pic>
        <p:nvPicPr>
          <p:cNvPr id="3" name="Picture 2"/>
          <p:cNvPicPr>
            <a:picLocks noChangeAspect="1"/>
          </p:cNvPicPr>
          <p:nvPr/>
        </p:nvPicPr>
        <p:blipFill>
          <a:blip r:embed="rId14"/>
          <a:stretch>
            <a:fillRect/>
          </a:stretch>
        </p:blipFill>
        <p:spPr>
          <a:xfrm>
            <a:off x="228600" y="5410200"/>
            <a:ext cx="1600200" cy="1271810"/>
          </a:xfrm>
          <a:prstGeom prst="rect">
            <a:avLst/>
          </a:prstGeom>
        </p:spPr>
      </p:pic>
      <p:pic>
        <p:nvPicPr>
          <p:cNvPr id="5" name="Picture 4" descr="163_Corbosiero.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400" y="4783490"/>
            <a:ext cx="609600" cy="916270"/>
          </a:xfrm>
          <a:prstGeom prst="rect">
            <a:avLst/>
          </a:prstGeom>
        </p:spPr>
      </p:pic>
      <p:sp>
        <p:nvSpPr>
          <p:cNvPr id="6" name="TextBox 5"/>
          <p:cNvSpPr txBox="1"/>
          <p:nvPr/>
        </p:nvSpPr>
        <p:spPr>
          <a:xfrm>
            <a:off x="152400" y="3733800"/>
            <a:ext cx="1752600" cy="276999"/>
          </a:xfrm>
          <a:prstGeom prst="rect">
            <a:avLst/>
          </a:prstGeom>
          <a:noFill/>
        </p:spPr>
        <p:txBody>
          <a:bodyPr wrap="square" rtlCol="0">
            <a:spAutoFit/>
          </a:bodyPr>
          <a:lstStyle/>
          <a:p>
            <a:pPr algn="ctr"/>
            <a:r>
              <a:rPr lang="en-US" sz="1200" dirty="0"/>
              <a:t>The Weather Channel</a:t>
            </a:r>
          </a:p>
        </p:txBody>
      </p:sp>
      <p:sp>
        <p:nvSpPr>
          <p:cNvPr id="7" name="TextBox 6"/>
          <p:cNvSpPr txBox="1"/>
          <p:nvPr/>
        </p:nvSpPr>
        <p:spPr>
          <a:xfrm>
            <a:off x="76200" y="5486400"/>
            <a:ext cx="740407" cy="276999"/>
          </a:xfrm>
          <a:prstGeom prst="rect">
            <a:avLst/>
          </a:prstGeom>
          <a:noFill/>
        </p:spPr>
        <p:txBody>
          <a:bodyPr wrap="none" rtlCol="0">
            <a:spAutoFit/>
          </a:bodyPr>
          <a:lstStyle/>
          <a:p>
            <a:r>
              <a:rPr lang="en-US" sz="1200" dirty="0">
                <a:solidFill>
                  <a:schemeClr val="bg1"/>
                </a:solidFill>
              </a:rPr>
              <a:t>MSNBC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762000"/>
            <a:ext cx="7399682" cy="461665"/>
          </a:xfrm>
          <a:prstGeom prst="rect">
            <a:avLst/>
          </a:prstGeom>
          <a:noFill/>
        </p:spPr>
        <p:txBody>
          <a:bodyPr wrap="none">
            <a:spAutoFit/>
          </a:bodyPr>
          <a:lstStyle/>
          <a:p>
            <a:pPr>
              <a:defRPr/>
            </a:pPr>
            <a:r>
              <a:rPr lang="en-US" sz="2400" dirty="0">
                <a:solidFill>
                  <a:srgbClr val="280C3E"/>
                </a:solidFill>
                <a:latin typeface="+mj-lt"/>
              </a:rPr>
              <a:t>Hands-on research, internships and student involvement</a:t>
            </a:r>
          </a:p>
        </p:txBody>
      </p:sp>
      <p:pic>
        <p:nvPicPr>
          <p:cNvPr id="2765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819400"/>
            <a:ext cx="198278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3" name="Picture 9" descr="Screen Shot 2013-10-18 at 4.46.41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316388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590800"/>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648200"/>
            <a:ext cx="3886200" cy="161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7"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514600"/>
            <a:ext cx="17208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8"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267200"/>
            <a:ext cx="2514600" cy="176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9"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5486400"/>
            <a:ext cx="1658938" cy="6096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7660"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098" y="6276428"/>
            <a:ext cx="43942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rotWithShape="1">
          <a:blip r:embed="rId11"/>
          <a:srcRect t="69629" b="-1"/>
          <a:stretch/>
        </p:blipFill>
        <p:spPr>
          <a:xfrm>
            <a:off x="0" y="0"/>
            <a:ext cx="9144000" cy="751611"/>
          </a:xfrm>
          <a:prstGeom prst="rect">
            <a:avLst/>
          </a:prstGeom>
        </p:spPr>
      </p:pic>
      <p:pic>
        <p:nvPicPr>
          <p:cNvPr id="4" name="Picture 3"/>
          <p:cNvPicPr>
            <a:picLocks noChangeAspect="1"/>
          </p:cNvPicPr>
          <p:nvPr/>
        </p:nvPicPr>
        <p:blipFill>
          <a:blip r:embed="rId12"/>
          <a:stretch>
            <a:fillRect/>
          </a:stretch>
        </p:blipFill>
        <p:spPr>
          <a:xfrm>
            <a:off x="6172200" y="1371600"/>
            <a:ext cx="2832862" cy="1206500"/>
          </a:xfrm>
          <a:prstGeom prst="rect">
            <a:avLst/>
          </a:prstGeom>
          <a:ln>
            <a:solidFill>
              <a:srgbClr val="FFFF00"/>
            </a:solidFill>
          </a:ln>
        </p:spPr>
      </p:pic>
      <p:pic>
        <p:nvPicPr>
          <p:cNvPr id="5" name="Picture 4" descr="mp_logo_s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5400" y="2895600"/>
            <a:ext cx="1447800" cy="1075099"/>
          </a:xfrm>
          <a:prstGeom prst="rect">
            <a:avLst/>
          </a:prstGeom>
        </p:spPr>
      </p:pic>
      <p:pic>
        <p:nvPicPr>
          <p:cNvPr id="6" name="Picture 5" descr="nygov-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730890"/>
            <a:ext cx="1384300" cy="838200"/>
          </a:xfrm>
          <a:prstGeom prst="rect">
            <a:avLst/>
          </a:prstGeom>
        </p:spPr>
      </p:pic>
      <p:pic>
        <p:nvPicPr>
          <p:cNvPr id="8" name="Picture 7" descr="Mesonet-Logo-2015-v1.png"/>
          <p:cNvPicPr>
            <a:picLocks noChangeAspect="1"/>
          </p:cNvPicPr>
          <p:nvPr/>
        </p:nvPicPr>
        <p:blipFill>
          <a:blip r:embed="rId15">
            <a:extLst>
              <a:ext uri="{BEBA8EAE-BF5A-486C-A8C5-ECC9F3942E4B}">
                <a14:imgProps xmlns:a14="http://schemas.microsoft.com/office/drawing/2010/main">
                  <a14:imgLayer r:embed="rId1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05200" y="1295400"/>
            <a:ext cx="2489200" cy="1066800"/>
          </a:xfrm>
          <a:prstGeom prst="rect">
            <a:avLst/>
          </a:prstGeom>
          <a:ln>
            <a:noFill/>
          </a:ln>
          <a:effectLst>
            <a:outerShdw blurRad="292100" dist="139700" dir="2700000" algn="tl" rotWithShape="0">
              <a:srgbClr val="333333">
                <a:alpha val="65000"/>
              </a:srgbClr>
            </a:outerShdw>
          </a:effectLst>
        </p:spPr>
      </p:pic>
      <p:pic>
        <p:nvPicPr>
          <p:cNvPr id="9" name="Picture 8" descr="dhses-white.png"/>
          <p:cNvPicPr>
            <a:picLocks noChangeAspect="1"/>
          </p:cNvPicPr>
          <p:nvPr/>
        </p:nvPicPr>
        <p:blipFill>
          <a:blip r:embed="rId17" cstate="print">
            <a:duotone>
              <a:prstClr val="black"/>
              <a:schemeClr val="accent4">
                <a:tint val="45000"/>
                <a:satMod val="400000"/>
              </a:schemeClr>
            </a:duotone>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876800" y="6096000"/>
            <a:ext cx="4114800" cy="81337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95467" y="4343400"/>
            <a:ext cx="3548533" cy="1511300"/>
          </a:xfrm>
          <a:prstGeom prst="rect">
            <a:avLst/>
          </a:prstGeom>
        </p:spPr>
      </p:pic>
      <p:pic>
        <p:nvPicPr>
          <p:cNvPr id="7" name="Picture 6"/>
          <p:cNvPicPr>
            <a:picLocks noChangeAspect="1"/>
          </p:cNvPicPr>
          <p:nvPr/>
        </p:nvPicPr>
        <p:blipFill>
          <a:blip r:embed="rId4"/>
          <a:stretch>
            <a:fillRect/>
          </a:stretch>
        </p:blipFill>
        <p:spPr>
          <a:xfrm>
            <a:off x="6029325" y="5726075"/>
            <a:ext cx="3119437" cy="1131925"/>
          </a:xfrm>
          <a:prstGeom prst="rect">
            <a:avLst/>
          </a:prstGeom>
        </p:spPr>
      </p:pic>
      <p:pic>
        <p:nvPicPr>
          <p:cNvPr id="19" name="Picture 18" descr="img_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2971799"/>
            <a:ext cx="2743200" cy="139949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bright="40000"/>
                    </a14:imgEffect>
                  </a14:imgLayer>
                </a14:imgProps>
              </a:ext>
            </a:extLst>
          </a:blip>
          <a:stretch>
            <a:fillRect/>
          </a:stretch>
        </p:blipFill>
        <p:spPr>
          <a:xfrm>
            <a:off x="3078247" y="685800"/>
            <a:ext cx="3551153" cy="1676400"/>
          </a:xfrm>
          <a:prstGeom prst="rect">
            <a:avLst/>
          </a:prstGeom>
        </p:spPr>
      </p:pic>
      <p:pic>
        <p:nvPicPr>
          <p:cNvPr id="5" name="Picture 4"/>
          <p:cNvPicPr>
            <a:picLocks noChangeAspect="1"/>
          </p:cNvPicPr>
          <p:nvPr/>
        </p:nvPicPr>
        <p:blipFill>
          <a:blip r:embed="rId8"/>
          <a:stretch>
            <a:fillRect/>
          </a:stretch>
        </p:blipFill>
        <p:spPr>
          <a:xfrm>
            <a:off x="3412436" y="4191000"/>
            <a:ext cx="3119987" cy="2670191"/>
          </a:xfrm>
          <a:prstGeom prst="rect">
            <a:avLst/>
          </a:prstGeom>
        </p:spPr>
      </p:pic>
      <p:pic>
        <p:nvPicPr>
          <p:cNvPr id="2" name="Picture 1"/>
          <p:cNvPicPr>
            <a:picLocks noChangeAspect="1"/>
          </p:cNvPicPr>
          <p:nvPr/>
        </p:nvPicPr>
        <p:blipFill rotWithShape="1">
          <a:blip r:embed="rId9"/>
          <a:srcRect l="17902" r="17161"/>
          <a:stretch/>
        </p:blipFill>
        <p:spPr>
          <a:xfrm>
            <a:off x="6204692" y="685800"/>
            <a:ext cx="2971800" cy="2327021"/>
          </a:xfrm>
          <a:prstGeom prst="rect">
            <a:avLst/>
          </a:prstGeom>
        </p:spPr>
      </p:pic>
      <p:pic>
        <p:nvPicPr>
          <p:cNvPr id="23553"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2286000"/>
            <a:ext cx="3520938"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5"/>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b="12193"/>
          <a:stretch/>
        </p:blipFill>
        <p:spPr bwMode="auto">
          <a:xfrm>
            <a:off x="0" y="685800"/>
            <a:ext cx="3452813" cy="22748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3556" name="Pictur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4419600"/>
            <a:ext cx="3675626" cy="2438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676400" y="4495800"/>
            <a:ext cx="1907493" cy="695575"/>
          </a:xfrm>
          <a:prstGeom prst="rect">
            <a:avLst/>
          </a:prstGeom>
          <a:noFill/>
        </p:spPr>
        <p:txBody>
          <a:bodyPr wrap="none">
            <a:spAutoFit/>
          </a:bodyPr>
          <a:lstStyle/>
          <a:p>
            <a:pPr algn="ctr">
              <a:lnSpc>
                <a:spcPct val="80000"/>
              </a:lnSpc>
              <a:defRPr/>
            </a:pPr>
            <a:r>
              <a:rPr lang="en-US" sz="2400" dirty="0">
                <a:latin typeface="+mj-lt"/>
              </a:rPr>
              <a:t>Whiteface Mt</a:t>
            </a:r>
          </a:p>
          <a:p>
            <a:pPr algn="ctr">
              <a:lnSpc>
                <a:spcPct val="80000"/>
              </a:lnSpc>
              <a:defRPr/>
            </a:pPr>
            <a:r>
              <a:rPr lang="en-US" sz="2400" dirty="0">
                <a:latin typeface="+mj-lt"/>
              </a:rPr>
              <a:t>observatory</a:t>
            </a:r>
          </a:p>
        </p:txBody>
      </p:sp>
      <p:sp>
        <p:nvSpPr>
          <p:cNvPr id="11" name="TextBox 10"/>
          <p:cNvSpPr txBox="1"/>
          <p:nvPr/>
        </p:nvSpPr>
        <p:spPr>
          <a:xfrm>
            <a:off x="6656387" y="3886200"/>
            <a:ext cx="2487613" cy="461963"/>
          </a:xfrm>
          <a:prstGeom prst="rect">
            <a:avLst/>
          </a:prstGeom>
          <a:noFill/>
          <a:ln>
            <a:noFill/>
          </a:ln>
        </p:spPr>
        <p:txBody>
          <a:bodyPr wrap="none">
            <a:spAutoFit/>
          </a:bodyPr>
          <a:lstStyle/>
          <a:p>
            <a:pP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Fluid dynamics lab</a:t>
            </a:r>
          </a:p>
        </p:txBody>
      </p:sp>
      <p:sp>
        <p:nvSpPr>
          <p:cNvPr id="12" name="TextBox 11"/>
          <p:cNvSpPr txBox="1"/>
          <p:nvPr/>
        </p:nvSpPr>
        <p:spPr>
          <a:xfrm>
            <a:off x="4343400" y="2286000"/>
            <a:ext cx="2222500" cy="461963"/>
          </a:xfrm>
          <a:prstGeom prst="rect">
            <a:avLst/>
          </a:prstGeom>
          <a:noFill/>
          <a:ln>
            <a:noFill/>
          </a:ln>
        </p:spPr>
        <p:txBody>
          <a:bodyPr wrap="none">
            <a:spAutoFit/>
          </a:bodyPr>
          <a:lstStyle/>
          <a:p>
            <a:pP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Instrumentation</a:t>
            </a:r>
          </a:p>
        </p:txBody>
      </p:sp>
      <p:pic>
        <p:nvPicPr>
          <p:cNvPr id="14" name="Picture 13"/>
          <p:cNvPicPr>
            <a:picLocks noChangeAspect="1"/>
          </p:cNvPicPr>
          <p:nvPr/>
        </p:nvPicPr>
        <p:blipFill rotWithShape="1">
          <a:blip r:embed="rId14"/>
          <a:srcRect t="69629" b="-1"/>
          <a:stretch/>
        </p:blipFill>
        <p:spPr>
          <a:xfrm>
            <a:off x="0" y="0"/>
            <a:ext cx="9144000" cy="751611"/>
          </a:xfrm>
          <a:prstGeom prst="rect">
            <a:avLst/>
          </a:prstGeom>
        </p:spPr>
      </p:pic>
      <p:sp>
        <p:nvSpPr>
          <p:cNvPr id="13" name="TextBox 12"/>
          <p:cNvSpPr txBox="1"/>
          <p:nvPr/>
        </p:nvSpPr>
        <p:spPr>
          <a:xfrm>
            <a:off x="6887688" y="6493949"/>
            <a:ext cx="2276021" cy="369332"/>
          </a:xfrm>
          <a:prstGeom prst="rect">
            <a:avLst/>
          </a:prstGeom>
          <a:noFill/>
        </p:spPr>
        <p:txBody>
          <a:bodyPr wrap="none" rtlCol="0">
            <a:spAutoFit/>
          </a:bodyPr>
          <a:lstStyle/>
          <a:p>
            <a:r>
              <a:rPr lang="en-US" dirty="0"/>
              <a:t>Environmental Data</a:t>
            </a:r>
          </a:p>
        </p:txBody>
      </p:sp>
      <p:sp>
        <p:nvSpPr>
          <p:cNvPr id="15" name="TextBox 14"/>
          <p:cNvSpPr txBox="1"/>
          <p:nvPr/>
        </p:nvSpPr>
        <p:spPr>
          <a:xfrm>
            <a:off x="7315200" y="5410200"/>
            <a:ext cx="1801507" cy="369332"/>
          </a:xfrm>
          <a:prstGeom prst="rect">
            <a:avLst/>
          </a:prstGeom>
          <a:noFill/>
        </p:spPr>
        <p:txBody>
          <a:bodyPr wrap="non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Student Groups</a:t>
            </a:r>
          </a:p>
        </p:txBody>
      </p:sp>
      <p:sp>
        <p:nvSpPr>
          <p:cNvPr id="16" name="TextBox 15"/>
          <p:cNvSpPr txBox="1"/>
          <p:nvPr/>
        </p:nvSpPr>
        <p:spPr>
          <a:xfrm>
            <a:off x="3581400" y="6482736"/>
            <a:ext cx="1249335" cy="369332"/>
          </a:xfrm>
          <a:prstGeom prst="rect">
            <a:avLst/>
          </a:prstGeom>
          <a:noFill/>
        </p:spPr>
        <p:txBody>
          <a:bodyPr wrap="non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Field Trips</a:t>
            </a:r>
          </a:p>
        </p:txBody>
      </p:sp>
      <p:pic>
        <p:nvPicPr>
          <p:cNvPr id="17" name="Picture 16"/>
          <p:cNvPicPr>
            <a:picLocks noChangeAspect="1"/>
          </p:cNvPicPr>
          <p:nvPr/>
        </p:nvPicPr>
        <p:blipFill rotWithShape="1">
          <a:blip r:embed="rId15"/>
          <a:srcRect t="8256" b="15884"/>
          <a:stretch/>
        </p:blipFill>
        <p:spPr>
          <a:xfrm>
            <a:off x="0" y="2976991"/>
            <a:ext cx="3429000" cy="144804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Screen Shot 2013-10-18 at 5.2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267200"/>
            <a:ext cx="2448899"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228600" y="838200"/>
            <a:ext cx="8763000" cy="830263"/>
          </a:xfrm>
          <a:prstGeom prst="rect">
            <a:avLst/>
          </a:prstGeom>
          <a:noFill/>
        </p:spPr>
        <p:txBody>
          <a:bodyPr>
            <a:spAutoFit/>
          </a:bodyPr>
          <a:lstStyle/>
          <a:p>
            <a:pPr algn="ctr">
              <a:defRPr/>
            </a:pPr>
            <a:r>
              <a:rPr lang="en-US" sz="2400" dirty="0">
                <a:solidFill>
                  <a:srgbClr val="660066"/>
                </a:solidFill>
                <a:latin typeface="+mj-lt"/>
              </a:rPr>
              <a:t>Demand for atmospheric and environmental scientists </a:t>
            </a:r>
          </a:p>
          <a:p>
            <a:pPr algn="ctr">
              <a:defRPr/>
            </a:pPr>
            <a:r>
              <a:rPr lang="en-US" sz="2400" dirty="0">
                <a:solidFill>
                  <a:srgbClr val="660066"/>
                </a:solidFill>
                <a:latin typeface="+mj-lt"/>
              </a:rPr>
              <a:t>in a variety of fields</a:t>
            </a:r>
          </a:p>
        </p:txBody>
      </p:sp>
      <p:sp>
        <p:nvSpPr>
          <p:cNvPr id="11" name="TextBox 10"/>
          <p:cNvSpPr txBox="1"/>
          <p:nvPr/>
        </p:nvSpPr>
        <p:spPr>
          <a:xfrm>
            <a:off x="5562600" y="1600200"/>
            <a:ext cx="3200400" cy="4926990"/>
          </a:xfrm>
          <a:prstGeom prst="rect">
            <a:avLst/>
          </a:prstGeom>
          <a:noFill/>
        </p:spPr>
        <p:txBody>
          <a:bodyPr>
            <a:spAutoFit/>
          </a:bodyPr>
          <a:lstStyle/>
          <a:p>
            <a:pPr algn="ctr">
              <a:lnSpc>
                <a:spcPct val="110000"/>
              </a:lnSpc>
              <a:defRPr/>
            </a:pPr>
            <a:r>
              <a:rPr lang="en-US" sz="2600" dirty="0">
                <a:solidFill>
                  <a:srgbClr val="660066"/>
                </a:solidFill>
                <a:latin typeface="+mj-lt"/>
              </a:rPr>
              <a:t>Academics</a:t>
            </a:r>
          </a:p>
          <a:p>
            <a:pPr algn="ctr">
              <a:lnSpc>
                <a:spcPct val="110000"/>
              </a:lnSpc>
              <a:defRPr/>
            </a:pPr>
            <a:r>
              <a:rPr lang="en-US" sz="2600" dirty="0">
                <a:solidFill>
                  <a:srgbClr val="660066"/>
                </a:solidFill>
                <a:latin typeface="+mj-lt"/>
              </a:rPr>
              <a:t>Consulting</a:t>
            </a:r>
          </a:p>
          <a:p>
            <a:pPr algn="ctr">
              <a:lnSpc>
                <a:spcPct val="110000"/>
              </a:lnSpc>
              <a:defRPr/>
            </a:pPr>
            <a:r>
              <a:rPr lang="en-US" sz="2600" dirty="0">
                <a:solidFill>
                  <a:srgbClr val="660066"/>
                </a:solidFill>
                <a:latin typeface="+mj-lt"/>
              </a:rPr>
              <a:t>Economics</a:t>
            </a:r>
          </a:p>
          <a:p>
            <a:pPr algn="ctr">
              <a:lnSpc>
                <a:spcPct val="110000"/>
              </a:lnSpc>
              <a:defRPr/>
            </a:pPr>
            <a:r>
              <a:rPr lang="en-US" sz="2600" dirty="0">
                <a:solidFill>
                  <a:srgbClr val="660066"/>
                </a:solidFill>
                <a:latin typeface="+mj-lt"/>
              </a:rPr>
              <a:t>Education</a:t>
            </a:r>
          </a:p>
          <a:p>
            <a:pPr algn="ctr">
              <a:lnSpc>
                <a:spcPct val="110000"/>
              </a:lnSpc>
              <a:defRPr/>
            </a:pPr>
            <a:r>
              <a:rPr lang="en-US" sz="2600" dirty="0">
                <a:solidFill>
                  <a:srgbClr val="660066"/>
                </a:solidFill>
                <a:latin typeface="+mj-lt"/>
              </a:rPr>
              <a:t>Forensics</a:t>
            </a:r>
          </a:p>
          <a:p>
            <a:pPr algn="ctr">
              <a:lnSpc>
                <a:spcPct val="110000"/>
              </a:lnSpc>
              <a:defRPr/>
            </a:pPr>
            <a:r>
              <a:rPr lang="en-US" sz="2600" dirty="0">
                <a:solidFill>
                  <a:srgbClr val="660066"/>
                </a:solidFill>
                <a:latin typeface="+mj-lt"/>
              </a:rPr>
              <a:t>Government</a:t>
            </a:r>
          </a:p>
          <a:p>
            <a:pPr algn="ctr">
              <a:lnSpc>
                <a:spcPct val="110000"/>
              </a:lnSpc>
              <a:defRPr/>
            </a:pPr>
            <a:r>
              <a:rPr lang="en-US" sz="2600" dirty="0">
                <a:solidFill>
                  <a:srgbClr val="660066"/>
                </a:solidFill>
                <a:latin typeface="+mj-lt"/>
              </a:rPr>
              <a:t>Insurance</a:t>
            </a:r>
          </a:p>
          <a:p>
            <a:pPr algn="ctr">
              <a:lnSpc>
                <a:spcPct val="110000"/>
              </a:lnSpc>
              <a:defRPr/>
            </a:pPr>
            <a:r>
              <a:rPr lang="en-US" sz="2600" dirty="0">
                <a:solidFill>
                  <a:srgbClr val="660066"/>
                </a:solidFill>
                <a:latin typeface="+mj-lt"/>
              </a:rPr>
              <a:t>Media</a:t>
            </a:r>
          </a:p>
          <a:p>
            <a:pPr algn="ctr">
              <a:lnSpc>
                <a:spcPct val="110000"/>
              </a:lnSpc>
              <a:defRPr/>
            </a:pPr>
            <a:r>
              <a:rPr lang="en-US" sz="2600" dirty="0">
                <a:solidFill>
                  <a:srgbClr val="660066"/>
                </a:solidFill>
                <a:latin typeface="+mj-lt"/>
              </a:rPr>
              <a:t>Planning</a:t>
            </a:r>
          </a:p>
          <a:p>
            <a:pPr algn="ctr">
              <a:lnSpc>
                <a:spcPct val="110000"/>
              </a:lnSpc>
              <a:defRPr/>
            </a:pPr>
            <a:r>
              <a:rPr lang="en-US" sz="2600" dirty="0">
                <a:solidFill>
                  <a:srgbClr val="660066"/>
                </a:solidFill>
                <a:latin typeface="+mj-lt"/>
              </a:rPr>
              <a:t>Research</a:t>
            </a:r>
          </a:p>
          <a:p>
            <a:pPr algn="ctr">
              <a:lnSpc>
                <a:spcPct val="110000"/>
              </a:lnSpc>
              <a:defRPr/>
            </a:pPr>
            <a:r>
              <a:rPr lang="en-US" sz="2600" dirty="0">
                <a:solidFill>
                  <a:srgbClr val="660066"/>
                </a:solidFill>
                <a:latin typeface="+mj-lt"/>
              </a:rPr>
              <a:t>Transportation</a:t>
            </a:r>
            <a:endParaRPr lang="en-US" sz="2800" dirty="0">
              <a:solidFill>
                <a:srgbClr val="660066"/>
              </a:solidFill>
              <a:latin typeface="+mj-lt"/>
            </a:endParaRPr>
          </a:p>
        </p:txBody>
      </p:sp>
      <p:pic>
        <p:nvPicPr>
          <p:cNvPr id="29701" name="Picture 1" descr="Screen Shot 2013-10-18 at 5.20.2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3157629"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4"/>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6600" y="1752600"/>
            <a:ext cx="2065338"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rotWithShape="1">
          <a:blip r:embed="rId7"/>
          <a:srcRect t="69629" b="-1"/>
          <a:stretch/>
        </p:blipFill>
        <p:spPr>
          <a:xfrm>
            <a:off x="0" y="0"/>
            <a:ext cx="9144000" cy="751611"/>
          </a:xfrm>
          <a:prstGeom prst="rect">
            <a:avLst/>
          </a:prstGeom>
        </p:spPr>
      </p:pic>
      <p:pic>
        <p:nvPicPr>
          <p:cNvPr id="5" name="Picture 4" descr="Major-release-Routes-risk-profiling-and-analytics.jpg"/>
          <p:cNvPicPr>
            <a:picLocks noChangeAspect="1"/>
          </p:cNvPicPr>
          <p:nvPr/>
        </p:nvPicPr>
        <p:blipFill rotWithShape="1">
          <a:blip r:embed="rId8">
            <a:extLst>
              <a:ext uri="{28A0092B-C50C-407E-A947-70E740481C1C}">
                <a14:useLocalDpi xmlns:a14="http://schemas.microsoft.com/office/drawing/2010/main" val="0"/>
              </a:ext>
            </a:extLst>
          </a:blip>
          <a:srcRect l="5111"/>
          <a:stretch/>
        </p:blipFill>
        <p:spPr>
          <a:xfrm>
            <a:off x="169877" y="3505200"/>
            <a:ext cx="3106724" cy="1295400"/>
          </a:xfrm>
          <a:prstGeom prst="rect">
            <a:avLst/>
          </a:prstGeom>
        </p:spPr>
      </p:pic>
      <p:pic>
        <p:nvPicPr>
          <p:cNvPr id="6" name="Picture 5" descr="sk-2017_04_article_main_mobile.jpg"/>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9249" b="565"/>
          <a:stretch/>
        </p:blipFill>
        <p:spPr>
          <a:xfrm>
            <a:off x="152400" y="4800600"/>
            <a:ext cx="2950343" cy="189423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4777</TotalTime>
  <Words>1321</Words>
  <Application>Microsoft Macintosh PowerPoint</Application>
  <PresentationFormat>On-screen Show (4:3)</PresentationFormat>
  <Paragraphs>140</Paragraphs>
  <Slides>26</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ＭＳ Ｐゴシック</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DEAS University at Albany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 Thorncroft</dc:creator>
  <cp:lastModifiedBy>Ross Lazear</cp:lastModifiedBy>
  <cp:revision>90</cp:revision>
  <dcterms:created xsi:type="dcterms:W3CDTF">2012-10-13T01:24:53Z</dcterms:created>
  <dcterms:modified xsi:type="dcterms:W3CDTF">2019-02-06T04:46:51Z</dcterms:modified>
</cp:coreProperties>
</file>