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86" d="100"/>
          <a:sy n="186" d="100"/>
        </p:scale>
        <p:origin x="-168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CA5B48-ED86-1E40-B60E-C6485F1D364D}" type="datetimeFigureOut">
              <a:rPr lang="en-US" smtClean="0"/>
              <a:t>7/13/17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E14913-F6F2-E44B-AB89-8E9607460289}" type="slidenum">
              <a:rPr lang="en-US" smtClean="0"/>
              <a:t>‹#›</a:t>
            </a:fld>
            <a:endParaRPr lang="en-US"/>
          </a:p>
        </p:txBody>
      </p:sp>
    </p:spTree>
    <p:extLst>
      <p:ext uri="{BB962C8B-B14F-4D97-AF65-F5344CB8AC3E}">
        <p14:creationId xmlns:p14="http://schemas.microsoft.com/office/powerpoint/2010/main" val="2796792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2</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3</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B5D37-95B2-7F4F-8F7C-1864A16FBED9}" type="slidenum">
              <a:rPr lang="en-US" sz="1200">
                <a:latin typeface="Calibri" charset="0"/>
              </a:rPr>
              <a:pPr eaLnBrk="1" hangingPunct="1"/>
              <a:t>5</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Another big asset to the students is that their professors are all leaders in atmospheric and environmental research. This allows for hot off the press, topical items to make it in to the classroom. For instance, this time last year, I was using data from Hurricane Sandy in my own class to challenge students to analyze the system and appreciate how unusual the storm was, using knowledge from the class and previous classes. This also allows us to offer an wide array of unique classes.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6</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7</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88AE5C-0312-0049-9624-AE8CFDD1EDC3}" type="datetimeFigureOut">
              <a:rPr lang="en-US" smtClean="0"/>
              <a:t>7/13/17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347548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AE5C-0312-0049-9624-AE8CFDD1EDC3}" type="datetimeFigureOut">
              <a:rPr lang="en-US" smtClean="0"/>
              <a:t>7/13/17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376895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AE5C-0312-0049-9624-AE8CFDD1EDC3}" type="datetimeFigureOut">
              <a:rPr lang="en-US" smtClean="0"/>
              <a:t>7/13/17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387836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AE5C-0312-0049-9624-AE8CFDD1EDC3}" type="datetimeFigureOut">
              <a:rPr lang="en-US" smtClean="0"/>
              <a:t>7/13/17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154422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8AE5C-0312-0049-9624-AE8CFDD1EDC3}" type="datetimeFigureOut">
              <a:rPr lang="en-US" smtClean="0"/>
              <a:t>7/13/17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416117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8AE5C-0312-0049-9624-AE8CFDD1EDC3}" type="datetimeFigureOut">
              <a:rPr lang="en-US" smtClean="0"/>
              <a:t>7/13/17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3715569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8AE5C-0312-0049-9624-AE8CFDD1EDC3}" type="datetimeFigureOut">
              <a:rPr lang="en-US" smtClean="0"/>
              <a:t>7/13/17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24571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8AE5C-0312-0049-9624-AE8CFDD1EDC3}" type="datetimeFigureOut">
              <a:rPr lang="en-US" smtClean="0"/>
              <a:t>7/13/17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228540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8AE5C-0312-0049-9624-AE8CFDD1EDC3}" type="datetimeFigureOut">
              <a:rPr lang="en-US" smtClean="0"/>
              <a:t>7/13/17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231495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8AE5C-0312-0049-9624-AE8CFDD1EDC3}" type="datetimeFigureOut">
              <a:rPr lang="en-US" smtClean="0"/>
              <a:t>7/13/17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92746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8AE5C-0312-0049-9624-AE8CFDD1EDC3}" type="datetimeFigureOut">
              <a:rPr lang="en-US" smtClean="0"/>
              <a:t>7/13/17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DBB14-F991-3646-A8EA-7BC4721D09B9}" type="slidenum">
              <a:rPr lang="en-US" smtClean="0"/>
              <a:t>‹#›</a:t>
            </a:fld>
            <a:endParaRPr lang="en-US"/>
          </a:p>
        </p:txBody>
      </p:sp>
    </p:spTree>
    <p:extLst>
      <p:ext uri="{BB962C8B-B14F-4D97-AF65-F5344CB8AC3E}">
        <p14:creationId xmlns:p14="http://schemas.microsoft.com/office/powerpoint/2010/main" val="16008468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8AE5C-0312-0049-9624-AE8CFDD1EDC3}" type="datetimeFigureOut">
              <a:rPr lang="en-US" smtClean="0"/>
              <a:t>7/13/17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DBB14-F991-3646-A8EA-7BC4721D09B9}" type="slidenum">
              <a:rPr lang="en-US" smtClean="0"/>
              <a:t>‹#›</a:t>
            </a:fld>
            <a:endParaRPr lang="en-US"/>
          </a:p>
        </p:txBody>
      </p:sp>
    </p:spTree>
    <p:extLst>
      <p:ext uri="{BB962C8B-B14F-4D97-AF65-F5344CB8AC3E}">
        <p14:creationId xmlns:p14="http://schemas.microsoft.com/office/powerpoint/2010/main" val="869558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1.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6.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microsoft.com/office/2007/relationships/hdphoto" Target="../media/hdphoto2.wdp"/><Relationship Id="rId17" Type="http://schemas.openxmlformats.org/officeDocument/2006/relationships/image" Target="../media/image49.png"/><Relationship Id="rId18"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microsoft.com/office/2007/relationships/hdphoto" Target="../media/hdphoto4.wdp"/><Relationship Id="rId7" Type="http://schemas.openxmlformats.org/officeDocument/2006/relationships/image" Target="../media/image1.png"/><Relationship Id="rId8" Type="http://schemas.openxmlformats.org/officeDocument/2006/relationships/image" Target="../media/image53.jpg"/><Relationship Id="rId9" Type="http://schemas.openxmlformats.org/officeDocument/2006/relationships/image" Target="../media/image54.jpeg"/><Relationship Id="rId10"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0" y="-1"/>
            <a:ext cx="9144000" cy="2474707"/>
          </a:xfrm>
          <a:prstGeom prst="rect">
            <a:avLst/>
          </a:prstGeom>
        </p:spPr>
      </p:pic>
      <p:pic>
        <p:nvPicPr>
          <p:cNvPr id="12" name="Picture 11" descr="shapeimage_4.jpg"/>
          <p:cNvPicPr>
            <a:picLocks noChangeAspect="1"/>
          </p:cNvPicPr>
          <p:nvPr/>
        </p:nvPicPr>
        <p:blipFill rotWithShape="1">
          <a:blip r:embed="rId4">
            <a:extLst>
              <a:ext uri="{28A0092B-C50C-407E-A947-70E740481C1C}">
                <a14:useLocalDpi xmlns:a14="http://schemas.microsoft.com/office/drawing/2010/main" val="0"/>
              </a:ext>
            </a:extLst>
          </a:blip>
          <a:srcRect l="8071" b="3757"/>
          <a:stretch/>
        </p:blipFill>
        <p:spPr>
          <a:xfrm>
            <a:off x="4953000" y="5752158"/>
            <a:ext cx="2051623" cy="1097280"/>
          </a:xfrm>
          <a:prstGeom prst="rect">
            <a:avLst/>
          </a:prstGeom>
          <a:solidFill>
            <a:srgbClr val="660066"/>
          </a:solidFill>
          <a:effectLst/>
        </p:spPr>
      </p:pic>
      <p:pic>
        <p:nvPicPr>
          <p:cNvPr id="14" name="Picture 13" descr="Screen Shot 2013-04-17 at 2.33.48 PM.png"/>
          <p:cNvPicPr>
            <a:picLocks noChangeAspect="1"/>
          </p:cNvPicPr>
          <p:nvPr/>
        </p:nvPicPr>
        <p:blipFill rotWithShape="1">
          <a:blip r:embed="rId5">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20" name="Picture 19"/>
          <p:cNvPicPr>
            <a:picLocks noChangeAspect="1"/>
          </p:cNvPicPr>
          <p:nvPr/>
        </p:nvPicPr>
        <p:blipFill rotWithShape="1">
          <a:blip r:embed="rId6"/>
          <a:srcRect t="13395" b="19132"/>
          <a:stretch/>
        </p:blipFill>
        <p:spPr>
          <a:xfrm>
            <a:off x="4940392"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7">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8">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27" name="Picture 26"/>
          <p:cNvPicPr>
            <a:picLocks noChangeAspect="1"/>
          </p:cNvPicPr>
          <p:nvPr/>
        </p:nvPicPr>
        <p:blipFill rotWithShape="1">
          <a:blip r:embed="rId9"/>
          <a:srcRect l="10746" r="2338"/>
          <a:stretch/>
        </p:blipFill>
        <p:spPr>
          <a:xfrm>
            <a:off x="6324600" y="5778764"/>
            <a:ext cx="1821941" cy="1097280"/>
          </a:xfrm>
          <a:prstGeom prst="rect">
            <a:avLst/>
          </a:prstGeom>
          <a:solidFill>
            <a:srgbClr val="660066"/>
          </a:solidFill>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6324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4" name="Picture 3"/>
          <p:cNvPicPr>
            <a:picLocks noChangeAspect="1"/>
          </p:cNvPicPr>
          <p:nvPr/>
        </p:nvPicPr>
        <p:blipFill rotWithShape="1">
          <a:blip r:embed="rId15"/>
          <a:srcRect r="50000"/>
          <a:stretch/>
        </p:blipFill>
        <p:spPr>
          <a:xfrm>
            <a:off x="7709790" y="5791200"/>
            <a:ext cx="1434210" cy="1143000"/>
          </a:xfrm>
          <a:prstGeom prst="rect">
            <a:avLst/>
          </a:prstGeom>
        </p:spPr>
      </p:pic>
      <p:pic>
        <p:nvPicPr>
          <p:cNvPr id="24" name="Picture 23" descr="Screen Shot 2013-04-17 at 3.01.41 PM.png"/>
          <p:cNvPicPr>
            <a:picLocks noChangeAspect="1"/>
          </p:cNvPicPr>
          <p:nvPr/>
        </p:nvPicPr>
        <p:blipFill rotWithShape="1">
          <a:blip r:embed="rId16">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6" name="Rectangle 25"/>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0" y="2514600"/>
            <a:ext cx="4995864" cy="3877985"/>
          </a:xfrm>
          <a:prstGeom prst="rect">
            <a:avLst/>
          </a:prstGeom>
        </p:spPr>
        <p:txBody>
          <a:bodyPr wrap="square">
            <a:spAutoFit/>
          </a:bodyPr>
          <a:lstStyle/>
          <a:p>
            <a:pPr algn="ctr"/>
            <a:r>
              <a:rPr lang="en-US" sz="2000" dirty="0" smtClean="0">
                <a:solidFill>
                  <a:schemeClr val="bg1"/>
                </a:solidFill>
              </a:rPr>
              <a:t>Department of </a:t>
            </a:r>
          </a:p>
          <a:p>
            <a:pPr algn="ctr"/>
            <a:r>
              <a:rPr lang="en-US" sz="2800" dirty="0" smtClean="0">
                <a:solidFill>
                  <a:schemeClr val="bg1"/>
                </a:solidFill>
              </a:rPr>
              <a:t>Atmospheric &amp; Environmental Sciences </a:t>
            </a:r>
          </a:p>
          <a:p>
            <a:pPr algn="ctr"/>
            <a:r>
              <a:rPr lang="en-US" dirty="0" smtClean="0">
                <a:solidFill>
                  <a:schemeClr val="bg1"/>
                </a:solidFill>
              </a:rPr>
              <a:t>DAES </a:t>
            </a:r>
          </a:p>
          <a:p>
            <a:pPr algn="ctr"/>
            <a:endParaRPr lang="en-US" dirty="0" smtClean="0">
              <a:solidFill>
                <a:schemeClr val="bg1"/>
              </a:solidFill>
            </a:endParaRPr>
          </a:p>
          <a:p>
            <a:pPr algn="ctr"/>
            <a:r>
              <a:rPr lang="en-US" dirty="0" smtClean="0">
                <a:solidFill>
                  <a:schemeClr val="bg1"/>
                </a:solidFill>
              </a:rPr>
              <a:t>Main Office:</a:t>
            </a:r>
          </a:p>
          <a:p>
            <a:pPr algn="ctr"/>
            <a:r>
              <a:rPr lang="en-US" dirty="0" smtClean="0">
                <a:solidFill>
                  <a:schemeClr val="bg1"/>
                </a:solidFill>
              </a:rPr>
              <a:t>Earth Science (ES) 351</a:t>
            </a:r>
          </a:p>
          <a:p>
            <a:pPr algn="ctr"/>
            <a:endParaRPr lang="en-US" dirty="0" smtClean="0">
              <a:solidFill>
                <a:schemeClr val="bg1"/>
              </a:solidFill>
            </a:endParaRPr>
          </a:p>
          <a:p>
            <a:pPr algn="ctr"/>
            <a:r>
              <a:rPr lang="en-US" dirty="0" smtClean="0">
                <a:solidFill>
                  <a:schemeClr val="bg1"/>
                </a:solidFill>
              </a:rPr>
              <a:t>Phone: (518) 442-4556 </a:t>
            </a:r>
          </a:p>
          <a:p>
            <a:pPr algn="ctr"/>
            <a:endParaRPr lang="en-US" dirty="0" smtClean="0">
              <a:solidFill>
                <a:schemeClr val="bg1"/>
              </a:solidFill>
            </a:endParaRPr>
          </a:p>
          <a:p>
            <a:pPr algn="ctr"/>
            <a:r>
              <a:rPr lang="en-US" dirty="0" smtClean="0">
                <a:solidFill>
                  <a:schemeClr val="bg1"/>
                </a:solidFill>
              </a:rPr>
              <a:t>Web:  http://</a:t>
            </a:r>
            <a:r>
              <a:rPr lang="en-US" dirty="0" err="1" smtClean="0">
                <a:solidFill>
                  <a:schemeClr val="bg1"/>
                </a:solidFill>
              </a:rPr>
              <a:t>www.albany.edu</a:t>
            </a:r>
            <a:r>
              <a:rPr lang="en-US" dirty="0" smtClean="0">
                <a:solidFill>
                  <a:schemeClr val="bg1"/>
                </a:solidFill>
              </a:rPr>
              <a:t>/</a:t>
            </a:r>
            <a:r>
              <a:rPr lang="en-US" dirty="0" err="1" smtClean="0">
                <a:solidFill>
                  <a:schemeClr val="bg1"/>
                </a:solidFill>
              </a:rPr>
              <a:t>atmos</a:t>
            </a:r>
            <a:r>
              <a:rPr lang="en-US" dirty="0" smtClean="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7"/>
          <a:srcRect l="12475" t="13478" r="22878" b="21829"/>
          <a:stretch/>
        </p:blipFill>
        <p:spPr>
          <a:xfrm>
            <a:off x="2590800" y="6096000"/>
            <a:ext cx="550077" cy="525828"/>
          </a:xfrm>
          <a:prstGeom prst="ellipse">
            <a:avLst/>
          </a:prstGeom>
        </p:spPr>
      </p:pic>
      <p:pic>
        <p:nvPicPr>
          <p:cNvPr id="8" name="Picture 7"/>
          <p:cNvPicPr>
            <a:picLocks noChangeAspect="1"/>
          </p:cNvPicPr>
          <p:nvPr/>
        </p:nvPicPr>
        <p:blipFill rotWithShape="1">
          <a:blip r:embed="rId18"/>
          <a:srcRect l="10888" t="19163" r="12461" b="23247"/>
          <a:stretch/>
        </p:blipFill>
        <p:spPr>
          <a:xfrm>
            <a:off x="1905000" y="6096000"/>
            <a:ext cx="546617" cy="508142"/>
          </a:xfrm>
          <a:prstGeom prst="ellipse">
            <a:avLst/>
          </a:prstGeom>
        </p:spPr>
      </p:pic>
    </p:spTree>
    <p:extLst>
      <p:ext uri="{BB962C8B-B14F-4D97-AF65-F5344CB8AC3E}">
        <p14:creationId xmlns:p14="http://schemas.microsoft.com/office/powerpoint/2010/main" val="31418234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6781800" y="3048000"/>
            <a:ext cx="2362200" cy="16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52400" y="1143000"/>
            <a:ext cx="8382000" cy="48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mj-lt"/>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mj-lt"/>
              </a:rPr>
              <a:t>Broad foundation in </a:t>
            </a:r>
            <a:r>
              <a:rPr lang="en-US" sz="2400" dirty="0" smtClean="0">
                <a:solidFill>
                  <a:srgbClr val="280C3E"/>
                </a:solidFill>
                <a:latin typeface="+mj-lt"/>
              </a:rPr>
              <a:t>four fundamental </a:t>
            </a:r>
            <a:r>
              <a:rPr lang="en-US" sz="2400" dirty="0">
                <a:solidFill>
                  <a:srgbClr val="280C3E"/>
                </a:solidFill>
                <a:latin typeface="+mj-lt"/>
              </a:rPr>
              <a:t>areas:</a:t>
            </a:r>
          </a:p>
          <a:p>
            <a:pPr marL="914400" indent="6350">
              <a:lnSpc>
                <a:spcPct val="120000"/>
              </a:lnSpc>
              <a:buFont typeface="Arial"/>
              <a:buChar char="•"/>
              <a:defRPr/>
            </a:pPr>
            <a:r>
              <a:rPr lang="en-US" sz="2400" dirty="0" smtClean="0">
                <a:solidFill>
                  <a:srgbClr val="280C3E"/>
                </a:solidFill>
                <a:latin typeface="+mj-lt"/>
              </a:rPr>
              <a:t> </a:t>
            </a:r>
            <a:r>
              <a:rPr lang="en-US" sz="2400" b="1" dirty="0" smtClean="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a:t>
            </a:r>
            <a:r>
              <a:rPr lang="en-US" sz="2400" dirty="0" smtClean="0">
                <a:solidFill>
                  <a:srgbClr val="280C3E"/>
                </a:solidFill>
                <a:latin typeface="+mj-lt"/>
              </a:rPr>
              <a:t>Observations </a:t>
            </a:r>
            <a:r>
              <a:rPr lang="en-US" sz="2400" dirty="0">
                <a:solidFill>
                  <a:srgbClr val="280C3E"/>
                </a:solidFill>
                <a:latin typeface="+mj-lt"/>
              </a:rPr>
              <a:t>and weather </a:t>
            </a:r>
            <a:r>
              <a:rPr lang="en-US" sz="2400" dirty="0" smtClean="0">
                <a:solidFill>
                  <a:srgbClr val="280C3E"/>
                </a:solidFill>
                <a:latin typeface="+mj-lt"/>
              </a:rPr>
              <a:t>forecasting</a:t>
            </a:r>
            <a:endParaRPr lang="en-US" sz="2400" dirty="0">
              <a:solidFill>
                <a:srgbClr val="280C3E"/>
              </a:solidFill>
              <a:latin typeface="+mj-lt"/>
            </a:endParaRPr>
          </a:p>
          <a:p>
            <a:pPr marL="914400" indent="6350">
              <a:lnSpc>
                <a:spcPct val="120000"/>
              </a:lnSpc>
              <a:buFont typeface="Arial"/>
              <a:buChar char="•"/>
              <a:defRPr/>
            </a:pPr>
            <a:r>
              <a:rPr lang="en-US" sz="2400" dirty="0" smtClean="0">
                <a:solidFill>
                  <a:srgbClr val="280C3E"/>
                </a:solidFill>
                <a:latin typeface="+mj-lt"/>
              </a:rPr>
              <a:t> </a:t>
            </a:r>
            <a:r>
              <a:rPr lang="en-US" sz="2400" b="1" dirty="0" smtClean="0">
                <a:solidFill>
                  <a:srgbClr val="280C3E"/>
                </a:solidFill>
                <a:latin typeface="+mj-lt"/>
              </a:rPr>
              <a:t>Dynamic</a:t>
            </a:r>
          </a:p>
          <a:p>
            <a:pPr marL="1371600" lvl="1" indent="6350">
              <a:lnSpc>
                <a:spcPct val="120000"/>
              </a:lnSpc>
              <a:buFont typeface="Arial"/>
              <a:buChar char="•"/>
              <a:defRPr/>
            </a:pPr>
            <a:r>
              <a:rPr lang="en-US" sz="2400" dirty="0" smtClean="0">
                <a:solidFill>
                  <a:srgbClr val="280C3E"/>
                </a:solidFill>
                <a:latin typeface="+mj-lt"/>
              </a:rPr>
              <a:t> Theory </a:t>
            </a:r>
            <a:r>
              <a:rPr lang="en-US" sz="2400" dirty="0">
                <a:solidFill>
                  <a:srgbClr val="280C3E"/>
                </a:solidFill>
                <a:latin typeface="+mj-lt"/>
              </a:rPr>
              <a:t>and computer </a:t>
            </a:r>
            <a:r>
              <a:rPr lang="en-US" sz="2400" dirty="0" smtClean="0">
                <a:solidFill>
                  <a:srgbClr val="280C3E"/>
                </a:solidFill>
                <a:latin typeface="+mj-lt"/>
              </a:rPr>
              <a:t>modeling </a:t>
            </a:r>
            <a:endParaRPr lang="en-US" sz="2400" dirty="0">
              <a:solidFill>
                <a:srgbClr val="280C3E"/>
              </a:solidFill>
              <a:latin typeface="+mj-lt"/>
            </a:endParaRPr>
          </a:p>
          <a:p>
            <a:pPr marL="914400" indent="6350">
              <a:lnSpc>
                <a:spcPct val="120000"/>
              </a:lnSpc>
              <a:buFont typeface="Arial"/>
              <a:buChar char="•"/>
              <a:defRPr/>
            </a:pPr>
            <a:r>
              <a:rPr lang="en-US" sz="2400" dirty="0" smtClean="0">
                <a:solidFill>
                  <a:srgbClr val="280C3E"/>
                </a:solidFill>
                <a:latin typeface="+mj-lt"/>
              </a:rPr>
              <a:t> </a:t>
            </a:r>
            <a:r>
              <a:rPr lang="en-US" sz="2400" b="1" dirty="0" smtClean="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a:t>
            </a:r>
            <a:r>
              <a:rPr lang="en-US" sz="2400" dirty="0" smtClean="0">
                <a:solidFill>
                  <a:srgbClr val="280C3E"/>
                </a:solidFill>
                <a:latin typeface="+mj-lt"/>
              </a:rPr>
              <a:t>Clouds </a:t>
            </a:r>
            <a:r>
              <a:rPr lang="en-US" sz="2400" dirty="0">
                <a:solidFill>
                  <a:srgbClr val="280C3E"/>
                </a:solidFill>
                <a:latin typeface="+mj-lt"/>
              </a:rPr>
              <a:t>and atmospheric </a:t>
            </a:r>
            <a:r>
              <a:rPr lang="en-US" sz="2400" dirty="0" smtClean="0">
                <a:solidFill>
                  <a:srgbClr val="280C3E"/>
                </a:solidFill>
                <a:latin typeface="+mj-lt"/>
              </a:rPr>
              <a:t>chemistry</a:t>
            </a:r>
          </a:p>
          <a:p>
            <a:pPr marL="914400" indent="6350">
              <a:lnSpc>
                <a:spcPct val="120000"/>
              </a:lnSpc>
              <a:buFont typeface="Arial"/>
              <a:buChar char="•"/>
              <a:defRPr/>
            </a:pPr>
            <a:r>
              <a:rPr lang="en-US" sz="2400" dirty="0">
                <a:solidFill>
                  <a:srgbClr val="280C3E"/>
                </a:solidFill>
                <a:latin typeface="+mj-lt"/>
              </a:rPr>
              <a:t> </a:t>
            </a:r>
            <a:r>
              <a:rPr lang="en-US" sz="2400" b="1" dirty="0" smtClean="0">
                <a:solidFill>
                  <a:srgbClr val="280C3E"/>
                </a:solidFill>
                <a:latin typeface="+mj-lt"/>
              </a:rPr>
              <a:t>Climate</a:t>
            </a:r>
          </a:p>
          <a:p>
            <a:pPr marL="1371600" lvl="1" indent="6350">
              <a:lnSpc>
                <a:spcPct val="120000"/>
              </a:lnSpc>
              <a:buFont typeface="Arial"/>
              <a:buChar char="•"/>
              <a:defRPr/>
            </a:pPr>
            <a:r>
              <a:rPr lang="en-US" sz="2400" dirty="0" smtClean="0">
                <a:solidFill>
                  <a:srgbClr val="280C3E"/>
                </a:solidFill>
                <a:latin typeface="+mj-lt"/>
              </a:rPr>
              <a:t> Land-ocean-atmosphere processes</a:t>
            </a:r>
            <a:endParaRPr lang="en-US" sz="2400" dirty="0">
              <a:solidFill>
                <a:srgbClr val="280C3E"/>
              </a:solidFill>
              <a:latin typeface="+mj-lt"/>
            </a:endParaRP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6781884" y="5715000"/>
            <a:ext cx="23621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0"/>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730908"/>
            <a:ext cx="2362200" cy="1205122"/>
          </a:xfrm>
          <a:prstGeom prst="rect">
            <a:avLst/>
          </a:prstGeom>
        </p:spPr>
      </p:pic>
    </p:spTree>
    <p:extLst>
      <p:ext uri="{BB962C8B-B14F-4D97-AF65-F5344CB8AC3E}">
        <p14:creationId xmlns:p14="http://schemas.microsoft.com/office/powerpoint/2010/main" val="32009068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52400" y="1143000"/>
            <a:ext cx="8382000" cy="302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mn-lt"/>
              </a:rPr>
              <a:t>B.S. in Environmental Science</a:t>
            </a:r>
          </a:p>
          <a:p>
            <a:pPr>
              <a:defRPr/>
            </a:pPr>
            <a:endParaRPr lang="en-US" sz="2400" dirty="0">
              <a:solidFill>
                <a:srgbClr val="280C3E"/>
              </a:solidFill>
              <a:latin typeface="+mn-lt"/>
            </a:endParaRPr>
          </a:p>
          <a:p>
            <a:pPr>
              <a:defRPr/>
            </a:pPr>
            <a:r>
              <a:rPr lang="en-US" sz="2400" dirty="0" smtClean="0">
                <a:solidFill>
                  <a:srgbClr val="280C3E"/>
                </a:solidFill>
                <a:latin typeface="+mn-lt"/>
              </a:rPr>
              <a:t>          Core </a:t>
            </a:r>
            <a:r>
              <a:rPr lang="en-US" sz="2400" dirty="0">
                <a:solidFill>
                  <a:srgbClr val="280C3E"/>
                </a:solidFill>
                <a:latin typeface="+mn-lt"/>
              </a:rPr>
              <a:t>environmental fundamentals </a:t>
            </a:r>
            <a:r>
              <a:rPr lang="en-US" sz="2400" dirty="0" smtClean="0">
                <a:solidFill>
                  <a:srgbClr val="280C3E"/>
                </a:solidFill>
                <a:latin typeface="+mn-lt"/>
              </a:rPr>
              <a:t>+ four specializations</a:t>
            </a:r>
            <a:r>
              <a:rPr lang="en-US" sz="2400" dirty="0">
                <a:solidFill>
                  <a:srgbClr val="280C3E"/>
                </a:solidFill>
                <a:latin typeface="+mn-lt"/>
              </a:rPr>
              <a:t>:</a:t>
            </a:r>
          </a:p>
          <a:p>
            <a:pPr marL="1263650" indent="-342900">
              <a:lnSpc>
                <a:spcPct val="120000"/>
              </a:lnSpc>
              <a:buFont typeface="Arial"/>
              <a:buChar char="•"/>
              <a:defRPr/>
            </a:pPr>
            <a:r>
              <a:rPr lang="en-US" sz="2400" b="1" dirty="0" smtClean="0">
                <a:solidFill>
                  <a:srgbClr val="280C3E"/>
                </a:solidFill>
                <a:latin typeface="+mn-lt"/>
              </a:rPr>
              <a:t>Climate Change</a:t>
            </a:r>
            <a:r>
              <a:rPr lang="en-US" sz="2400" dirty="0" smtClean="0">
                <a:solidFill>
                  <a:srgbClr val="280C3E"/>
                </a:solidFill>
                <a:latin typeface="+mn-lt"/>
              </a:rPr>
              <a:t>: </a:t>
            </a:r>
            <a:r>
              <a:rPr lang="en-US" sz="2000" dirty="0" smtClean="0">
                <a:solidFill>
                  <a:srgbClr val="280C3E"/>
                </a:solidFill>
                <a:latin typeface="+mn-lt"/>
              </a:rPr>
              <a:t>long</a:t>
            </a:r>
            <a:r>
              <a:rPr lang="en-US" sz="2000" dirty="0">
                <a:solidFill>
                  <a:srgbClr val="280C3E"/>
                </a:solidFill>
                <a:latin typeface="+mn-lt"/>
              </a:rPr>
              <a:t>-term variability and </a:t>
            </a:r>
            <a:r>
              <a:rPr lang="en-US" sz="2000" dirty="0" smtClean="0">
                <a:solidFill>
                  <a:srgbClr val="280C3E"/>
                </a:solidFill>
                <a:latin typeface="+mn-lt"/>
              </a:rPr>
              <a:t>change</a:t>
            </a:r>
            <a:endParaRPr lang="en-US" sz="2000" dirty="0">
              <a:solidFill>
                <a:srgbClr val="280C3E"/>
              </a:solidFill>
              <a:latin typeface="+mn-lt"/>
            </a:endParaRPr>
          </a:p>
          <a:p>
            <a:pPr marL="1263650" indent="-342900">
              <a:lnSpc>
                <a:spcPct val="120000"/>
              </a:lnSpc>
              <a:buFont typeface="Arial"/>
              <a:buChar char="•"/>
              <a:defRPr/>
            </a:pPr>
            <a:r>
              <a:rPr lang="en-US" sz="2400" b="1" dirty="0" smtClean="0">
                <a:solidFill>
                  <a:srgbClr val="280C3E"/>
                </a:solidFill>
                <a:latin typeface="+mn-lt"/>
              </a:rPr>
              <a:t>Ecosystems</a:t>
            </a:r>
            <a:r>
              <a:rPr lang="en-US" sz="2400" dirty="0" smtClean="0">
                <a:solidFill>
                  <a:srgbClr val="280C3E"/>
                </a:solidFill>
                <a:latin typeface="+mn-lt"/>
              </a:rPr>
              <a:t>: </a:t>
            </a:r>
            <a:r>
              <a:rPr lang="en-US" sz="2000" dirty="0" smtClean="0">
                <a:solidFill>
                  <a:srgbClr val="280C3E"/>
                </a:solidFill>
                <a:latin typeface="+mn-lt"/>
              </a:rPr>
              <a:t>ecology</a:t>
            </a:r>
            <a:r>
              <a:rPr lang="en-US" sz="2000" dirty="0">
                <a:solidFill>
                  <a:srgbClr val="280C3E"/>
                </a:solidFill>
                <a:latin typeface="+mn-lt"/>
              </a:rPr>
              <a:t>, biodiversity, </a:t>
            </a:r>
            <a:r>
              <a:rPr lang="en-US" sz="2000" dirty="0" smtClean="0">
                <a:solidFill>
                  <a:srgbClr val="280C3E"/>
                </a:solidFill>
                <a:latin typeface="+mn-lt"/>
              </a:rPr>
              <a:t>sustainability</a:t>
            </a:r>
            <a:endParaRPr lang="en-US" sz="2000" dirty="0">
              <a:solidFill>
                <a:srgbClr val="280C3E"/>
              </a:solidFill>
              <a:latin typeface="+mn-lt"/>
            </a:endParaRPr>
          </a:p>
          <a:p>
            <a:pPr marL="1257300" indent="-342900">
              <a:lnSpc>
                <a:spcPct val="120000"/>
              </a:lnSpc>
              <a:buFont typeface="Arial"/>
              <a:buChar char="•"/>
              <a:defRPr/>
            </a:pPr>
            <a:r>
              <a:rPr lang="en-US" sz="2400" b="1" dirty="0" smtClean="0">
                <a:solidFill>
                  <a:srgbClr val="280C3E"/>
                </a:solidFill>
                <a:latin typeface="+mn-lt"/>
              </a:rPr>
              <a:t>Geography</a:t>
            </a:r>
            <a:r>
              <a:rPr lang="en-US" sz="2400" dirty="0" smtClean="0">
                <a:solidFill>
                  <a:srgbClr val="280C3E"/>
                </a:solidFill>
                <a:latin typeface="+mn-lt"/>
              </a:rPr>
              <a:t>: </a:t>
            </a:r>
            <a:r>
              <a:rPr lang="en-US" sz="2000" dirty="0" smtClean="0">
                <a:solidFill>
                  <a:srgbClr val="280C3E"/>
                </a:solidFill>
                <a:latin typeface="+mn-lt"/>
              </a:rPr>
              <a:t>land</a:t>
            </a:r>
            <a:r>
              <a:rPr lang="en-US" sz="2000" dirty="0">
                <a:solidFill>
                  <a:srgbClr val="280C3E"/>
                </a:solidFill>
                <a:latin typeface="+mn-lt"/>
              </a:rPr>
              <a:t>-use planning, resource management, </a:t>
            </a:r>
            <a:r>
              <a:rPr lang="en-US" sz="2000" dirty="0" smtClean="0">
                <a:solidFill>
                  <a:srgbClr val="280C3E"/>
                </a:solidFill>
                <a:latin typeface="+mn-lt"/>
              </a:rPr>
              <a:t>GIS</a:t>
            </a:r>
            <a:endParaRPr lang="en-US" sz="2000" dirty="0">
              <a:solidFill>
                <a:srgbClr val="280C3E"/>
              </a:solidFill>
              <a:latin typeface="+mn-lt"/>
            </a:endParaRPr>
          </a:p>
          <a:p>
            <a:pPr marL="1257300" indent="-342900">
              <a:lnSpc>
                <a:spcPct val="120000"/>
              </a:lnSpc>
              <a:buFont typeface="Arial"/>
              <a:buChar char="•"/>
              <a:defRPr/>
            </a:pPr>
            <a:r>
              <a:rPr lang="en-US" sz="2400" b="1" dirty="0" smtClean="0">
                <a:solidFill>
                  <a:srgbClr val="280C3E"/>
                </a:solidFill>
                <a:latin typeface="+mn-lt"/>
              </a:rPr>
              <a:t>Sustainability </a:t>
            </a:r>
            <a:r>
              <a:rPr lang="en-US" sz="2400" b="1" dirty="0">
                <a:solidFill>
                  <a:srgbClr val="280C3E"/>
                </a:solidFill>
                <a:latin typeface="+mn-lt"/>
              </a:rPr>
              <a:t>Science and Policy </a:t>
            </a:r>
          </a:p>
        </p:txBody>
      </p:sp>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57800"/>
            <a:ext cx="2899330" cy="154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6"/>
          <p:cNvPicPr>
            <a:picLocks noChangeAspect="1"/>
          </p:cNvPicPr>
          <p:nvPr/>
        </p:nvPicPr>
        <p:blipFill rotWithShape="1">
          <a:blip r:embed="rId4">
            <a:extLst>
              <a:ext uri="{28A0092B-C50C-407E-A947-70E740481C1C}">
                <a14:useLocalDpi xmlns:a14="http://schemas.microsoft.com/office/drawing/2010/main" val="0"/>
              </a:ext>
            </a:extLst>
          </a:blip>
          <a:srcRect l="28000"/>
          <a:stretch/>
        </p:blipFill>
        <p:spPr bwMode="auto">
          <a:xfrm>
            <a:off x="0" y="5257800"/>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00200" y="4191000"/>
            <a:ext cx="5455340"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a:t>
            </a:r>
          </a:p>
          <a:p>
            <a:pPr marL="285750" indent="-285750">
              <a:buFont typeface="Arial"/>
              <a:buChar char="•"/>
              <a:defRPr/>
            </a:pPr>
            <a:r>
              <a:rPr lang="en-US" dirty="0">
                <a:solidFill>
                  <a:srgbClr val="660066"/>
                </a:solidFill>
              </a:rPr>
              <a:t>Geographic information systems </a:t>
            </a:r>
            <a:r>
              <a:rPr lang="en-US" dirty="0" smtClean="0">
                <a:solidFill>
                  <a:srgbClr val="660066"/>
                </a:solidFill>
              </a:rPr>
              <a:t>(GIS) certificate</a:t>
            </a:r>
            <a:endParaRPr lang="en-US" dirty="0">
              <a:solidFill>
                <a:srgbClr val="660066"/>
              </a:solidFill>
            </a:endParaRPr>
          </a:p>
        </p:txBody>
      </p:sp>
      <p:pic>
        <p:nvPicPr>
          <p:cNvPr id="8" name="Picture 7"/>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5243512"/>
            <a:ext cx="3175160" cy="1614488"/>
          </a:xfrm>
          <a:prstGeom prst="rect">
            <a:avLst/>
          </a:prstGeom>
        </p:spPr>
      </p:pic>
      <p:pic>
        <p:nvPicPr>
          <p:cNvPr id="4" name="Picture 3" descr="img_2.jpg"/>
          <p:cNvPicPr>
            <a:picLocks noChangeAspect="1"/>
          </p:cNvPicPr>
          <p:nvPr/>
        </p:nvPicPr>
        <p:blipFill rotWithShape="1">
          <a:blip r:embed="rId7">
            <a:extLst>
              <a:ext uri="{28A0092B-C50C-407E-A947-70E740481C1C}">
                <a14:useLocalDpi xmlns:a14="http://schemas.microsoft.com/office/drawing/2010/main" val="0"/>
              </a:ext>
            </a:extLst>
          </a:blip>
          <a:srcRect l="36653" r="6462"/>
          <a:stretch/>
        </p:blipFill>
        <p:spPr>
          <a:xfrm>
            <a:off x="7315200" y="5223319"/>
            <a:ext cx="1828800" cy="1634681"/>
          </a:xfrm>
          <a:prstGeom prst="rect">
            <a:avLst/>
          </a:prstGeom>
        </p:spPr>
      </p:pic>
    </p:spTree>
    <p:extLst>
      <p:ext uri="{BB962C8B-B14F-4D97-AF65-F5344CB8AC3E}">
        <p14:creationId xmlns:p14="http://schemas.microsoft.com/office/powerpoint/2010/main" val="3166246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902928"/>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B.S. in Environmental Science </a:t>
            </a:r>
          </a:p>
        </p:txBody>
      </p:sp>
      <p:sp>
        <p:nvSpPr>
          <p:cNvPr id="8" name="TextBox 7"/>
          <p:cNvSpPr txBox="1"/>
          <p:nvPr/>
        </p:nvSpPr>
        <p:spPr>
          <a:xfrm>
            <a:off x="990600" y="2054935"/>
            <a:ext cx="6858000" cy="3613296"/>
          </a:xfrm>
          <a:prstGeom prst="rect">
            <a:avLst/>
          </a:prstGeom>
          <a:noFill/>
          <a:ln>
            <a:solidFill>
              <a:srgbClr val="000000"/>
            </a:solidFill>
          </a:ln>
        </p:spPr>
        <p:txBody>
          <a:bodyPr>
            <a:spAutoFit/>
          </a:bodyPr>
          <a:lstStyle/>
          <a:p>
            <a:pPr>
              <a:defRPr/>
            </a:pPr>
            <a:r>
              <a:rPr lang="en-US" sz="2800" dirty="0"/>
              <a:t>Key attributes of curriculum</a:t>
            </a:r>
            <a:r>
              <a:rPr lang="en-US" sz="2800" dirty="0" smtClean="0"/>
              <a:t>:</a:t>
            </a:r>
            <a:endParaRPr lang="en-US" sz="2800" dirty="0" smtClean="0"/>
          </a:p>
          <a:p>
            <a:pPr marL="742950" lvl="1" indent="-285750">
              <a:lnSpc>
                <a:spcPct val="120000"/>
              </a:lnSpc>
              <a:buFont typeface="Arial"/>
              <a:buChar char="•"/>
              <a:defRPr/>
            </a:pPr>
            <a:r>
              <a:rPr lang="en-US" sz="2400" dirty="0" smtClean="0"/>
              <a:t>Firm </a:t>
            </a:r>
            <a:r>
              <a:rPr lang="en-US" sz="2400" dirty="0"/>
              <a:t>foundation in science</a:t>
            </a:r>
          </a:p>
          <a:p>
            <a:pPr marL="742950" lvl="1" indent="-285750">
              <a:lnSpc>
                <a:spcPct val="120000"/>
              </a:lnSpc>
              <a:buFont typeface="Arial"/>
              <a:buChar char="•"/>
              <a:defRPr/>
            </a:pPr>
            <a:r>
              <a:rPr lang="en-US" sz="2400" dirty="0" smtClean="0"/>
              <a:t>Connections to </a:t>
            </a:r>
            <a:r>
              <a:rPr lang="en-US" sz="2400" dirty="0"/>
              <a:t>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available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t>
            </a:r>
            <a:r>
              <a:rPr lang="en-US" sz="2400" dirty="0" smtClean="0"/>
              <a:t>&amp; research </a:t>
            </a:r>
            <a:r>
              <a:rPr lang="en-US" sz="2400" dirty="0"/>
              <a:t>opportunities</a:t>
            </a:r>
          </a:p>
        </p:txBody>
      </p:sp>
      <p:pic>
        <p:nvPicPr>
          <p:cNvPr id="6" name="Picture 5"/>
          <p:cNvPicPr>
            <a:picLocks noChangeAspect="1"/>
          </p:cNvPicPr>
          <p:nvPr/>
        </p:nvPicPr>
        <p:blipFill rotWithShape="1">
          <a:blip r:embed="rId2"/>
          <a:srcRect t="69629" b="-1"/>
          <a:stretch/>
        </p:blipFill>
        <p:spPr>
          <a:xfrm>
            <a:off x="0" y="0"/>
            <a:ext cx="9144000" cy="751611"/>
          </a:xfrm>
          <a:prstGeom prst="rect">
            <a:avLst/>
          </a:prstGeom>
        </p:spPr>
      </p:pic>
      <p:sp>
        <p:nvSpPr>
          <p:cNvPr id="5" name="Rectangle 4"/>
          <p:cNvSpPr>
            <a:spLocks noChangeArrowheads="1"/>
          </p:cNvSpPr>
          <p:nvPr/>
        </p:nvSpPr>
        <p:spPr bwMode="auto">
          <a:xfrm>
            <a:off x="990600" y="5962556"/>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smtClean="0">
                <a:solidFill>
                  <a:srgbClr val="280C3E"/>
                </a:solidFill>
                <a:latin typeface="Calibri" charset="0"/>
              </a:rPr>
              <a:t>M.S. and Ph.D. in Atmospheric Science</a:t>
            </a:r>
            <a:endParaRPr lang="en-US" sz="2800" b="1" dirty="0">
              <a:solidFill>
                <a:srgbClr val="280C3E"/>
              </a:solidFill>
              <a:latin typeface="Calibri" charset="0"/>
            </a:endParaRPr>
          </a:p>
        </p:txBody>
      </p:sp>
    </p:spTree>
    <p:extLst>
      <p:ext uri="{BB962C8B-B14F-4D97-AF65-F5344CB8AC3E}">
        <p14:creationId xmlns:p14="http://schemas.microsoft.com/office/powerpoint/2010/main" val="432082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00600"/>
            <a:ext cx="1100138"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425" y="3657600"/>
            <a:ext cx="10620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438400"/>
            <a:ext cx="11001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371600"/>
            <a:ext cx="11239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8600" y="762000"/>
            <a:ext cx="8659813" cy="461963"/>
          </a:xfrm>
          <a:prstGeom prst="rect">
            <a:avLst/>
          </a:prstGeom>
          <a:noFill/>
        </p:spPr>
        <p:txBody>
          <a:bodyPr wrap="none">
            <a:spAutoFit/>
          </a:bodyPr>
          <a:lstStyle/>
          <a:p>
            <a:pPr>
              <a:defRPr/>
            </a:pPr>
            <a:r>
              <a:rPr lang="en-US" sz="2400" dirty="0">
                <a:solidFill>
                  <a:srgbClr val="280C3E"/>
                </a:solidFill>
                <a:latin typeface="+mj-lt"/>
              </a:rPr>
              <a:t>Leaders in atmospheric and environmental research (and teaching!)</a:t>
            </a:r>
          </a:p>
        </p:txBody>
      </p:sp>
      <p:grpSp>
        <p:nvGrpSpPr>
          <p:cNvPr id="25607" name="Group 1"/>
          <p:cNvGrpSpPr>
            <a:grpSpLocks/>
          </p:cNvGrpSpPr>
          <p:nvPr/>
        </p:nvGrpSpPr>
        <p:grpSpPr bwMode="auto">
          <a:xfrm>
            <a:off x="2209800" y="1905000"/>
            <a:ext cx="2806700" cy="2133600"/>
            <a:chOff x="2438400" y="1371600"/>
            <a:chExt cx="4439571" cy="3375218"/>
          </a:xfrm>
        </p:grpSpPr>
        <p:pic>
          <p:nvPicPr>
            <p:cNvPr id="25623"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371600"/>
              <a:ext cx="42433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4"/>
            <p:cNvSpPr txBox="1">
              <a:spLocks noChangeArrowheads="1"/>
            </p:cNvSpPr>
            <p:nvPr/>
          </p:nvSpPr>
          <p:spPr bwMode="auto">
            <a:xfrm>
              <a:off x="5640014" y="4267156"/>
              <a:ext cx="1237957" cy="4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SANDY</a:t>
              </a:r>
            </a:p>
          </p:txBody>
        </p:sp>
      </p:grpSp>
      <p:grpSp>
        <p:nvGrpSpPr>
          <p:cNvPr id="25608" name="Group 4"/>
          <p:cNvGrpSpPr>
            <a:grpSpLocks/>
          </p:cNvGrpSpPr>
          <p:nvPr/>
        </p:nvGrpSpPr>
        <p:grpSpPr bwMode="auto">
          <a:xfrm>
            <a:off x="5048250" y="1981200"/>
            <a:ext cx="2546350" cy="1998663"/>
            <a:chOff x="3593702" y="1295400"/>
            <a:chExt cx="2857897" cy="2242553"/>
          </a:xfrm>
        </p:grpSpPr>
        <p:pic>
          <p:nvPicPr>
            <p:cNvPr id="25621"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599" y="1295400"/>
              <a:ext cx="2794000" cy="224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3593702" y="1380898"/>
              <a:ext cx="2544312" cy="25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South American glaciers and climate </a:t>
              </a:r>
            </a:p>
          </p:txBody>
        </p:sp>
      </p:grpSp>
      <p:grpSp>
        <p:nvGrpSpPr>
          <p:cNvPr id="25610" name="Group 10"/>
          <p:cNvGrpSpPr>
            <a:grpSpLocks/>
          </p:cNvGrpSpPr>
          <p:nvPr/>
        </p:nvGrpSpPr>
        <p:grpSpPr bwMode="auto">
          <a:xfrm>
            <a:off x="4953000" y="4114800"/>
            <a:ext cx="2725738" cy="1676400"/>
            <a:chOff x="3429000" y="3733800"/>
            <a:chExt cx="2726325" cy="1676400"/>
          </a:xfrm>
        </p:grpSpPr>
        <p:pic>
          <p:nvPicPr>
            <p:cNvPr id="25619"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733800"/>
              <a:ext cx="27263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
            <p:cNvSpPr txBox="1">
              <a:spLocks noChangeArrowheads="1"/>
            </p:cNvSpPr>
            <p:nvPr/>
          </p:nvSpPr>
          <p:spPr bwMode="auto">
            <a:xfrm>
              <a:off x="3505216" y="5105400"/>
              <a:ext cx="204355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Congo rainforest “browning”</a:t>
              </a:r>
            </a:p>
          </p:txBody>
        </p:sp>
      </p:grpSp>
      <p:sp>
        <p:nvSpPr>
          <p:cNvPr id="18" name="TextBox 4"/>
          <p:cNvSpPr txBox="1">
            <a:spLocks noChangeArrowheads="1"/>
          </p:cNvSpPr>
          <p:nvPr/>
        </p:nvSpPr>
        <p:spPr bwMode="auto">
          <a:xfrm>
            <a:off x="228600" y="6096000"/>
            <a:ext cx="9667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chemeClr val="bg1"/>
                </a:solidFill>
              </a:rPr>
              <a:t>Polar vortex</a:t>
            </a:r>
          </a:p>
        </p:txBody>
      </p:sp>
      <p:grpSp>
        <p:nvGrpSpPr>
          <p:cNvPr id="25612" name="Group 9"/>
          <p:cNvGrpSpPr>
            <a:grpSpLocks/>
          </p:cNvGrpSpPr>
          <p:nvPr/>
        </p:nvGrpSpPr>
        <p:grpSpPr bwMode="auto">
          <a:xfrm>
            <a:off x="2286000" y="4114800"/>
            <a:ext cx="2628900" cy="1752600"/>
            <a:chOff x="152400" y="3581400"/>
            <a:chExt cx="2971800" cy="1981200"/>
          </a:xfrm>
        </p:grpSpPr>
        <p:pic>
          <p:nvPicPr>
            <p:cNvPr id="25617"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35814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152400" y="5257524"/>
              <a:ext cx="1286704" cy="254828"/>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t>Lake-effect snow</a:t>
              </a:r>
            </a:p>
          </p:txBody>
        </p:sp>
      </p:grpSp>
      <p:pic>
        <p:nvPicPr>
          <p:cNvPr id="25613" name="Picture 7"/>
          <p:cNvPicPr>
            <a:picLocks noChangeAspect="1"/>
          </p:cNvPicPr>
          <p:nvPr/>
        </p:nvPicPr>
        <p:blipFill>
          <a:blip r:embed="rId11">
            <a:extLst>
              <a:ext uri="{28A0092B-C50C-407E-A947-70E740481C1C}">
                <a14:useLocalDpi xmlns:a14="http://schemas.microsoft.com/office/drawing/2010/main" val="0"/>
              </a:ext>
            </a:extLst>
          </a:blip>
          <a:srcRect r="41081"/>
          <a:stretch>
            <a:fillRect/>
          </a:stretch>
        </p:blipFill>
        <p:spPr bwMode="auto">
          <a:xfrm>
            <a:off x="304800" y="1371600"/>
            <a:ext cx="165735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4"/>
          <p:cNvSpPr txBox="1">
            <a:spLocks noChangeArrowheads="1"/>
          </p:cNvSpPr>
          <p:nvPr/>
        </p:nvSpPr>
        <p:spPr bwMode="auto">
          <a:xfrm>
            <a:off x="990600" y="1828800"/>
            <a:ext cx="696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smtClean="0">
                <a:solidFill>
                  <a:srgbClr val="000000"/>
                </a:solidFill>
              </a:rPr>
              <a:t>drought</a:t>
            </a:r>
          </a:p>
        </p:txBody>
      </p:sp>
      <p:sp>
        <p:nvSpPr>
          <p:cNvPr id="23567" name="TextBox 12"/>
          <p:cNvSpPr txBox="1">
            <a:spLocks noChangeArrowheads="1"/>
          </p:cNvSpPr>
          <p:nvPr/>
        </p:nvSpPr>
        <p:spPr bwMode="auto">
          <a:xfrm>
            <a:off x="2286000" y="6096000"/>
            <a:ext cx="6096000"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3 American Meteorology Society teaching award winners on faculty. More than any other </a:t>
            </a:r>
            <a:r>
              <a:rPr lang="en-US" sz="1800" dirty="0" smtClean="0"/>
              <a:t>department in the US!</a:t>
            </a:r>
            <a:r>
              <a:rPr lang="en-US" sz="1800" dirty="0"/>
              <a:t>!</a:t>
            </a:r>
          </a:p>
        </p:txBody>
      </p:sp>
      <p:sp>
        <p:nvSpPr>
          <p:cNvPr id="25616" name="TextBox 13"/>
          <p:cNvSpPr txBox="1">
            <a:spLocks noChangeArrowheads="1"/>
          </p:cNvSpPr>
          <p:nvPr/>
        </p:nvSpPr>
        <p:spPr bwMode="auto">
          <a:xfrm>
            <a:off x="2590800" y="12192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280C3E"/>
                </a:solidFill>
              </a:rPr>
              <a:t>20 faculty </a:t>
            </a:r>
          </a:p>
          <a:p>
            <a:pPr algn="ctr" eaLnBrk="1" hangingPunct="1"/>
            <a:r>
              <a:rPr lang="en-US" sz="1800" dirty="0">
                <a:solidFill>
                  <a:srgbClr val="280C3E"/>
                </a:solidFill>
              </a:rPr>
              <a:t>$2-4M/</a:t>
            </a:r>
            <a:r>
              <a:rPr lang="en-US" sz="1800" dirty="0" err="1">
                <a:solidFill>
                  <a:srgbClr val="280C3E"/>
                </a:solidFill>
              </a:rPr>
              <a:t>yr</a:t>
            </a:r>
            <a:r>
              <a:rPr lang="en-US" sz="1800" dirty="0">
                <a:solidFill>
                  <a:srgbClr val="280C3E"/>
                </a:solidFill>
              </a:rPr>
              <a:t> in research funding</a:t>
            </a:r>
          </a:p>
        </p:txBody>
      </p:sp>
      <p:pic>
        <p:nvPicPr>
          <p:cNvPr id="26" name="Picture 25"/>
          <p:cNvPicPr>
            <a:picLocks noChangeAspect="1"/>
          </p:cNvPicPr>
          <p:nvPr/>
        </p:nvPicPr>
        <p:blipFill rotWithShape="1">
          <a:blip r:embed="rId12"/>
          <a:srcRect t="69629" b="-1"/>
          <a:stretch/>
        </p:blipFill>
        <p:spPr>
          <a:xfrm>
            <a:off x="0" y="0"/>
            <a:ext cx="9144000" cy="751611"/>
          </a:xfrm>
          <a:prstGeom prst="rect">
            <a:avLst/>
          </a:prstGeom>
        </p:spPr>
      </p:pic>
      <p:pic>
        <p:nvPicPr>
          <p:cNvPr id="4" name="Picture 3"/>
          <p:cNvPicPr>
            <a:picLocks noChangeAspect="1"/>
          </p:cNvPicPr>
          <p:nvPr/>
        </p:nvPicPr>
        <p:blipFill>
          <a:blip r:embed="rId13"/>
          <a:stretch>
            <a:fillRect/>
          </a:stretch>
        </p:blipFill>
        <p:spPr>
          <a:xfrm>
            <a:off x="228600" y="3810000"/>
            <a:ext cx="1613243" cy="1905000"/>
          </a:xfrm>
          <a:prstGeom prst="rect">
            <a:avLst/>
          </a:prstGeom>
        </p:spPr>
      </p:pic>
      <p:pic>
        <p:nvPicPr>
          <p:cNvPr id="3" name="Picture 2"/>
          <p:cNvPicPr>
            <a:picLocks noChangeAspect="1"/>
          </p:cNvPicPr>
          <p:nvPr/>
        </p:nvPicPr>
        <p:blipFill>
          <a:blip r:embed="rId14"/>
          <a:stretch>
            <a:fillRect/>
          </a:stretch>
        </p:blipFill>
        <p:spPr>
          <a:xfrm>
            <a:off x="228600" y="5410200"/>
            <a:ext cx="1600200" cy="1271810"/>
          </a:xfrm>
          <a:prstGeom prst="rect">
            <a:avLst/>
          </a:prstGeom>
        </p:spPr>
      </p:pic>
      <p:pic>
        <p:nvPicPr>
          <p:cNvPr id="5" name="Picture 4" descr="163_Corbosiero.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4783490"/>
            <a:ext cx="609600" cy="916270"/>
          </a:xfrm>
          <a:prstGeom prst="rect">
            <a:avLst/>
          </a:prstGeom>
        </p:spPr>
      </p:pic>
      <p:sp>
        <p:nvSpPr>
          <p:cNvPr id="6" name="TextBox 5"/>
          <p:cNvSpPr txBox="1"/>
          <p:nvPr/>
        </p:nvSpPr>
        <p:spPr>
          <a:xfrm>
            <a:off x="152400" y="3733800"/>
            <a:ext cx="1752600" cy="276999"/>
          </a:xfrm>
          <a:prstGeom prst="rect">
            <a:avLst/>
          </a:prstGeom>
          <a:noFill/>
        </p:spPr>
        <p:txBody>
          <a:bodyPr wrap="square" rtlCol="0">
            <a:spAutoFit/>
          </a:bodyPr>
          <a:lstStyle/>
          <a:p>
            <a:pPr algn="ctr"/>
            <a:r>
              <a:rPr lang="en-US" sz="1200" dirty="0" smtClean="0"/>
              <a:t>The Weather Channel</a:t>
            </a:r>
            <a:endParaRPr lang="en-US" sz="1200" dirty="0"/>
          </a:p>
        </p:txBody>
      </p:sp>
      <p:sp>
        <p:nvSpPr>
          <p:cNvPr id="7" name="TextBox 6"/>
          <p:cNvSpPr txBox="1"/>
          <p:nvPr/>
        </p:nvSpPr>
        <p:spPr>
          <a:xfrm>
            <a:off x="152400" y="5410200"/>
            <a:ext cx="563726" cy="307777"/>
          </a:xfrm>
          <a:prstGeom prst="rect">
            <a:avLst/>
          </a:prstGeom>
          <a:noFill/>
        </p:spPr>
        <p:txBody>
          <a:bodyPr wrap="none" rtlCol="0">
            <a:spAutoFit/>
          </a:bodyPr>
          <a:lstStyle/>
          <a:p>
            <a:r>
              <a:rPr lang="en-US" sz="1400" dirty="0" smtClean="0">
                <a:solidFill>
                  <a:schemeClr val="bg1"/>
                </a:solidFill>
              </a:rPr>
              <a:t>NPR</a:t>
            </a:r>
            <a:endParaRPr lang="en-US" sz="1400" dirty="0">
              <a:solidFill>
                <a:schemeClr val="bg1"/>
              </a:solidFill>
            </a:endParaRPr>
          </a:p>
        </p:txBody>
      </p:sp>
    </p:spTree>
    <p:extLst>
      <p:ext uri="{BB962C8B-B14F-4D97-AF65-F5344CB8AC3E}">
        <p14:creationId xmlns:p14="http://schemas.microsoft.com/office/powerpoint/2010/main" val="1580522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762000"/>
            <a:ext cx="7399682" cy="461665"/>
          </a:xfrm>
          <a:prstGeom prst="rect">
            <a:avLst/>
          </a:prstGeom>
          <a:noFill/>
        </p:spPr>
        <p:txBody>
          <a:bodyPr wrap="none">
            <a:spAutoFit/>
          </a:bodyPr>
          <a:lstStyle/>
          <a:p>
            <a:pPr>
              <a:defRPr/>
            </a:pPr>
            <a:r>
              <a:rPr lang="en-US" sz="2400" dirty="0" smtClean="0">
                <a:solidFill>
                  <a:srgbClr val="280C3E"/>
                </a:solidFill>
                <a:latin typeface="+mj-lt"/>
              </a:rPr>
              <a:t>Hands</a:t>
            </a:r>
            <a:r>
              <a:rPr lang="en-US" sz="2400" dirty="0">
                <a:solidFill>
                  <a:srgbClr val="280C3E"/>
                </a:solidFill>
                <a:latin typeface="+mj-lt"/>
              </a:rPr>
              <a:t>-on </a:t>
            </a:r>
            <a:r>
              <a:rPr lang="en-US" sz="2400" dirty="0" smtClean="0">
                <a:solidFill>
                  <a:srgbClr val="280C3E"/>
                </a:solidFill>
                <a:latin typeface="+mj-lt"/>
              </a:rPr>
              <a:t>research, internships and student involvement</a:t>
            </a:r>
            <a:endParaRPr lang="en-US" sz="2400" dirty="0">
              <a:solidFill>
                <a:srgbClr val="280C3E"/>
              </a:solidFill>
              <a:latin typeface="+mj-lt"/>
            </a:endParaRPr>
          </a:p>
        </p:txBody>
      </p:sp>
      <p:pic>
        <p:nvPicPr>
          <p:cNvPr id="2765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1982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Screen Shot 2013-10-18 at 4.46.4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31638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90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648200"/>
            <a:ext cx="38862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514600"/>
            <a:ext cx="1720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2672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9"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5486400"/>
            <a:ext cx="1658938"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60"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98" y="6276428"/>
            <a:ext cx="43942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11"/>
          <a:srcRect t="69629" b="-1"/>
          <a:stretch/>
        </p:blipFill>
        <p:spPr>
          <a:xfrm>
            <a:off x="0" y="0"/>
            <a:ext cx="9144000" cy="751611"/>
          </a:xfrm>
          <a:prstGeom prst="rect">
            <a:avLst/>
          </a:prstGeom>
        </p:spPr>
      </p:pic>
      <p:pic>
        <p:nvPicPr>
          <p:cNvPr id="4" name="Picture 3"/>
          <p:cNvPicPr>
            <a:picLocks noChangeAspect="1"/>
          </p:cNvPicPr>
          <p:nvPr/>
        </p:nvPicPr>
        <p:blipFill>
          <a:blip r:embed="rId12"/>
          <a:stretch>
            <a:fillRect/>
          </a:stretch>
        </p:blipFill>
        <p:spPr>
          <a:xfrm>
            <a:off x="6172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5400" y="2895600"/>
            <a:ext cx="1447800" cy="1075099"/>
          </a:xfrm>
          <a:prstGeom prst="rect">
            <a:avLst/>
          </a:prstGeom>
        </p:spPr>
      </p:pic>
      <p:pic>
        <p:nvPicPr>
          <p:cNvPr id="6" name="Picture 5" descr="nygov-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730890"/>
            <a:ext cx="1384300" cy="838200"/>
          </a:xfrm>
          <a:prstGeom prst="rect">
            <a:avLst/>
          </a:prstGeom>
        </p:spPr>
      </p:pic>
      <p:pic>
        <p:nvPicPr>
          <p:cNvPr id="8" name="Picture 7" descr="Mesonet-Logo-2015-v1.png"/>
          <p:cNvPicPr>
            <a:picLocks noChangeAspect="1"/>
          </p:cNvPicPr>
          <p:nvPr/>
        </p:nvPicPr>
        <p:blipFill>
          <a:blip r:embed="rId15">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05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7" cstate="print">
            <a:duotone>
              <a:prstClr val="black"/>
              <a:schemeClr val="accent4">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76800" y="6096000"/>
            <a:ext cx="4114800" cy="813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20282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267200"/>
            <a:ext cx="244889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 y="838200"/>
            <a:ext cx="8763000" cy="830263"/>
          </a:xfrm>
          <a:prstGeom prst="rect">
            <a:avLst/>
          </a:prstGeom>
          <a:noFill/>
        </p:spPr>
        <p:txBody>
          <a:bodyPr>
            <a:spAutoFit/>
          </a:bodyPr>
          <a:lstStyle/>
          <a:p>
            <a:pPr algn="ctr">
              <a:defRPr/>
            </a:pPr>
            <a:r>
              <a:rPr lang="en-US" sz="2400" dirty="0">
                <a:solidFill>
                  <a:srgbClr val="660066"/>
                </a:solidFill>
                <a:latin typeface="+mj-lt"/>
              </a:rPr>
              <a:t>Demand for atmospheric and environmental scientists </a:t>
            </a:r>
            <a:endParaRPr lang="en-US" sz="2400" dirty="0" smtClean="0">
              <a:solidFill>
                <a:srgbClr val="660066"/>
              </a:solidFill>
              <a:latin typeface="+mj-lt"/>
            </a:endParaRPr>
          </a:p>
          <a:p>
            <a:pPr algn="ctr">
              <a:defRPr/>
            </a:pPr>
            <a:r>
              <a:rPr lang="en-US" sz="2400" dirty="0" smtClean="0">
                <a:solidFill>
                  <a:srgbClr val="660066"/>
                </a:solidFill>
                <a:latin typeface="+mj-lt"/>
              </a:rPr>
              <a:t>in </a:t>
            </a:r>
            <a:r>
              <a:rPr lang="en-US" sz="2400" dirty="0">
                <a:solidFill>
                  <a:srgbClr val="660066"/>
                </a:solidFill>
                <a:latin typeface="+mj-lt"/>
              </a:rPr>
              <a:t>a variety of fields</a:t>
            </a:r>
          </a:p>
        </p:txBody>
      </p:sp>
      <p:sp>
        <p:nvSpPr>
          <p:cNvPr id="11" name="TextBox 10"/>
          <p:cNvSpPr txBox="1"/>
          <p:nvPr/>
        </p:nvSpPr>
        <p:spPr>
          <a:xfrm>
            <a:off x="5562600" y="1600200"/>
            <a:ext cx="3200400" cy="4926990"/>
          </a:xfrm>
          <a:prstGeom prst="rect">
            <a:avLst/>
          </a:prstGeom>
          <a:noFill/>
        </p:spPr>
        <p:txBody>
          <a:bodyPr>
            <a:spAutoFit/>
          </a:bodyPr>
          <a:lstStyle/>
          <a:p>
            <a:pPr algn="ctr">
              <a:lnSpc>
                <a:spcPct val="110000"/>
              </a:lnSpc>
              <a:defRPr/>
            </a:pPr>
            <a:r>
              <a:rPr lang="en-US" sz="2600" dirty="0">
                <a:solidFill>
                  <a:srgbClr val="660066"/>
                </a:solidFill>
                <a:latin typeface="+mj-lt"/>
              </a:rPr>
              <a:t>Academics</a:t>
            </a:r>
          </a:p>
          <a:p>
            <a:pPr algn="ctr">
              <a:lnSpc>
                <a:spcPct val="110000"/>
              </a:lnSpc>
              <a:defRPr/>
            </a:pPr>
            <a:r>
              <a:rPr lang="en-US" sz="2600" dirty="0" smtClean="0">
                <a:solidFill>
                  <a:srgbClr val="660066"/>
                </a:solidFill>
                <a:latin typeface="+mj-lt"/>
              </a:rPr>
              <a:t>Consulting</a:t>
            </a:r>
            <a:endParaRPr lang="en-US" sz="2600" dirty="0">
              <a:solidFill>
                <a:srgbClr val="660066"/>
              </a:solidFill>
              <a:latin typeface="+mj-lt"/>
            </a:endParaRPr>
          </a:p>
          <a:p>
            <a:pPr algn="ctr">
              <a:lnSpc>
                <a:spcPct val="110000"/>
              </a:lnSpc>
              <a:defRPr/>
            </a:pPr>
            <a:r>
              <a:rPr lang="en-US" sz="2600" dirty="0">
                <a:solidFill>
                  <a:srgbClr val="660066"/>
                </a:solidFill>
                <a:latin typeface="+mj-lt"/>
              </a:rPr>
              <a:t>Economics</a:t>
            </a:r>
          </a:p>
          <a:p>
            <a:pPr algn="ctr">
              <a:lnSpc>
                <a:spcPct val="110000"/>
              </a:lnSpc>
              <a:defRPr/>
            </a:pPr>
            <a:r>
              <a:rPr lang="en-US" sz="2600" dirty="0">
                <a:solidFill>
                  <a:srgbClr val="660066"/>
                </a:solidFill>
                <a:latin typeface="+mj-lt"/>
              </a:rPr>
              <a:t>Education</a:t>
            </a:r>
          </a:p>
          <a:p>
            <a:pPr algn="ctr">
              <a:lnSpc>
                <a:spcPct val="110000"/>
              </a:lnSpc>
              <a:defRPr/>
            </a:pPr>
            <a:r>
              <a:rPr lang="en-US" sz="2600" dirty="0" smtClean="0">
                <a:solidFill>
                  <a:srgbClr val="660066"/>
                </a:solidFill>
                <a:latin typeface="+mj-lt"/>
              </a:rPr>
              <a:t>Forensics</a:t>
            </a:r>
          </a:p>
          <a:p>
            <a:pPr algn="ctr">
              <a:lnSpc>
                <a:spcPct val="110000"/>
              </a:lnSpc>
              <a:defRPr/>
            </a:pPr>
            <a:r>
              <a:rPr lang="en-US" sz="2600" dirty="0" smtClean="0">
                <a:solidFill>
                  <a:srgbClr val="660066"/>
                </a:solidFill>
                <a:latin typeface="+mj-lt"/>
              </a:rPr>
              <a:t>Government</a:t>
            </a:r>
            <a:endParaRPr lang="en-US" sz="2600" dirty="0">
              <a:solidFill>
                <a:srgbClr val="660066"/>
              </a:solidFill>
              <a:latin typeface="+mj-lt"/>
            </a:endParaRPr>
          </a:p>
          <a:p>
            <a:pPr algn="ctr">
              <a:lnSpc>
                <a:spcPct val="110000"/>
              </a:lnSpc>
              <a:defRPr/>
            </a:pPr>
            <a:r>
              <a:rPr lang="en-US" sz="2600" dirty="0" smtClean="0">
                <a:solidFill>
                  <a:srgbClr val="660066"/>
                </a:solidFill>
                <a:latin typeface="+mj-lt"/>
              </a:rPr>
              <a:t>Insurance</a:t>
            </a:r>
          </a:p>
          <a:p>
            <a:pPr algn="ctr">
              <a:lnSpc>
                <a:spcPct val="110000"/>
              </a:lnSpc>
              <a:defRPr/>
            </a:pPr>
            <a:r>
              <a:rPr lang="en-US" sz="2600" dirty="0" smtClean="0">
                <a:solidFill>
                  <a:srgbClr val="660066"/>
                </a:solidFill>
                <a:latin typeface="+mj-lt"/>
              </a:rPr>
              <a:t>Media</a:t>
            </a:r>
            <a:endParaRPr lang="en-US" sz="2600" dirty="0">
              <a:solidFill>
                <a:srgbClr val="660066"/>
              </a:solidFill>
              <a:latin typeface="+mj-lt"/>
            </a:endParaRPr>
          </a:p>
          <a:p>
            <a:pPr algn="ctr">
              <a:lnSpc>
                <a:spcPct val="110000"/>
              </a:lnSpc>
              <a:defRPr/>
            </a:pPr>
            <a:r>
              <a:rPr lang="en-US" sz="2600" dirty="0" smtClean="0">
                <a:solidFill>
                  <a:srgbClr val="660066"/>
                </a:solidFill>
                <a:latin typeface="+mj-lt"/>
              </a:rPr>
              <a:t>Planning</a:t>
            </a:r>
          </a:p>
          <a:p>
            <a:pPr algn="ctr">
              <a:lnSpc>
                <a:spcPct val="110000"/>
              </a:lnSpc>
              <a:defRPr/>
            </a:pPr>
            <a:r>
              <a:rPr lang="en-US" sz="2600" dirty="0" smtClean="0">
                <a:solidFill>
                  <a:srgbClr val="660066"/>
                </a:solidFill>
                <a:latin typeface="+mj-lt"/>
              </a:rPr>
              <a:t>Research</a:t>
            </a:r>
            <a:endParaRPr lang="en-US" sz="2600" dirty="0">
              <a:solidFill>
                <a:srgbClr val="660066"/>
              </a:solidFill>
              <a:latin typeface="+mj-lt"/>
            </a:endParaRPr>
          </a:p>
          <a:p>
            <a:pPr algn="ctr">
              <a:lnSpc>
                <a:spcPct val="110000"/>
              </a:lnSpc>
              <a:defRPr/>
            </a:pPr>
            <a:r>
              <a:rPr lang="en-US" sz="2600" dirty="0" smtClean="0">
                <a:solidFill>
                  <a:srgbClr val="660066"/>
                </a:solidFill>
                <a:latin typeface="+mj-lt"/>
              </a:rPr>
              <a:t>Transportation</a:t>
            </a:r>
            <a:endParaRPr lang="en-US" sz="2800" dirty="0">
              <a:solidFill>
                <a:srgbClr val="660066"/>
              </a:solidFill>
              <a:latin typeface="+mj-lt"/>
            </a:endParaRPr>
          </a:p>
        </p:txBody>
      </p:sp>
      <p:pic>
        <p:nvPicPr>
          <p:cNvPr id="29701" name="Picture 1" descr="Screen Shot 2013-10-18 at 5.20.2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315762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6600" y="1752600"/>
            <a:ext cx="206533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7"/>
          <a:srcRect t="69629" b="-1"/>
          <a:stretch/>
        </p:blipFill>
        <p:spPr>
          <a:xfrm>
            <a:off x="0" y="0"/>
            <a:ext cx="9144000" cy="751611"/>
          </a:xfrm>
          <a:prstGeom prst="rect">
            <a:avLst/>
          </a:prstGeom>
        </p:spPr>
      </p:pic>
      <p:pic>
        <p:nvPicPr>
          <p:cNvPr id="5" name="Picture 4" descr="Major-release-Routes-risk-profiling-and-analytics.jpg"/>
          <p:cNvPicPr>
            <a:picLocks noChangeAspect="1"/>
          </p:cNvPicPr>
          <p:nvPr/>
        </p:nvPicPr>
        <p:blipFill rotWithShape="1">
          <a:blip r:embed="rId8">
            <a:extLst>
              <a:ext uri="{28A0092B-C50C-407E-A947-70E740481C1C}">
                <a14:useLocalDpi xmlns:a14="http://schemas.microsoft.com/office/drawing/2010/main" val="0"/>
              </a:ext>
            </a:extLst>
          </a:blip>
          <a:srcRect l="5111"/>
          <a:stretch/>
        </p:blipFill>
        <p:spPr>
          <a:xfrm>
            <a:off x="169877" y="3505200"/>
            <a:ext cx="3106724" cy="1295400"/>
          </a:xfrm>
          <a:prstGeom prst="rect">
            <a:avLst/>
          </a:prstGeom>
        </p:spPr>
      </p:pic>
      <p:pic>
        <p:nvPicPr>
          <p:cNvPr id="6" name="Picture 5" descr="sk-2017_04_article_main_mobile.jpg"/>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9249" b="565"/>
          <a:stretch/>
        </p:blipFill>
        <p:spPr>
          <a:xfrm>
            <a:off x="152400" y="4800600"/>
            <a:ext cx="2950343" cy="1894236"/>
          </a:xfrm>
          <a:prstGeom prst="rect">
            <a:avLst/>
          </a:prstGeom>
        </p:spPr>
      </p:pic>
    </p:spTree>
    <p:extLst>
      <p:ext uri="{BB962C8B-B14F-4D97-AF65-F5344CB8AC3E}">
        <p14:creationId xmlns:p14="http://schemas.microsoft.com/office/powerpoint/2010/main" val="2564150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445</TotalTime>
  <Words>652</Words>
  <Application>Microsoft Macintosh PowerPoint</Application>
  <PresentationFormat>On-screen Show (4:3)</PresentationFormat>
  <Paragraphs>82</Paragraphs>
  <Slides>7</Slides>
  <Notes>6</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Ross Lazear</cp:lastModifiedBy>
  <cp:revision>4</cp:revision>
  <dcterms:created xsi:type="dcterms:W3CDTF">2017-07-13T14:21:34Z</dcterms:created>
  <dcterms:modified xsi:type="dcterms:W3CDTF">2017-07-13T21:47:31Z</dcterms:modified>
</cp:coreProperties>
</file>