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7" r:id="rId21"/>
    <p:sldId id="279" r:id="rId22"/>
    <p:sldId id="278" r:id="rId23"/>
    <p:sldId id="2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FF"/>
    <a:srgbClr val="3417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0726EE-AAEA-264E-BE53-DCD333605E56}" v="1545" dt="2024-05-07T01:41:12.808"/>
    <p1510:client id="{EBBDD386-95A5-A4CC-AB92-7787A9ACF09C}" v="40" dt="2024-05-07T01:04:25.0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37"/>
    <p:restoredTop sz="94695"/>
  </p:normalViewPr>
  <p:slideViewPr>
    <p:cSldViewPr snapToGrid="0">
      <p:cViewPr>
        <p:scale>
          <a:sx n="77" d="100"/>
          <a:sy n="77" d="100"/>
        </p:scale>
        <p:origin x="280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09897-5A92-884B-8376-F2853AC742C8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4B580-FA1F-F645-889F-EA006F512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8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4B580-FA1F-F645-889F-EA006F5128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13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4B580-FA1F-F645-889F-EA006F5128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07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4B580-FA1F-F645-889F-EA006F5128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21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4B580-FA1F-F645-889F-EA006F5128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38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4B580-FA1F-F645-889F-EA006F5128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48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4B580-FA1F-F645-889F-EA006F51286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55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4B580-FA1F-F645-889F-EA006F51286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514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4B580-FA1F-F645-889F-EA006F51286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89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4B580-FA1F-F645-889F-EA006F51286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323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4B580-FA1F-F645-889F-EA006F51286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151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4B580-FA1F-F645-889F-EA006F51286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80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4B580-FA1F-F645-889F-EA006F5128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51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4B580-FA1F-F645-889F-EA006F51286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195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4B580-FA1F-F645-889F-EA006F51286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153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4B580-FA1F-F645-889F-EA006F51286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008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4B580-FA1F-F645-889F-EA006F51286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81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4B580-FA1F-F645-889F-EA006F5128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49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4B580-FA1F-F645-889F-EA006F5128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4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4B580-FA1F-F645-889F-EA006F5128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45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4B580-FA1F-F645-889F-EA006F5128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90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4B580-FA1F-F645-889F-EA006F5128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45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4B580-FA1F-F645-889F-EA006F5128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22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4B580-FA1F-F645-889F-EA006F5128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66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C57D0-B41B-6909-DA43-5E79BF224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D3A94C-B1AB-F268-A095-146AFD19B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9A4F2-4589-5009-92B7-09D78E503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5156E-37C9-9448-B275-FA455A92DD47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BD191-897F-4C40-62C4-C779AE8E4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6E2E0-A3EF-461B-6038-DE93B1067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39346-998A-F54A-B9A9-F29C81C8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84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3EE17-A792-502F-C4CB-C260A8A65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FA470C-4588-842C-754F-8A5E90B12A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8B686-CDEB-257A-334E-72628B9E2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5156E-37C9-9448-B275-FA455A92DD47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96B57-19F6-144C-2E10-3C9D5B1AF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C86FD-83A5-60FB-3FAF-51ABD86A4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39346-998A-F54A-B9A9-F29C81C8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23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4C459C-4907-69CC-A91C-0F1F9FBF1C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8778C3-8F75-A1D0-B34A-97F4B3387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F2EFA-5CA1-AB51-A4D2-2661ABA9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5156E-37C9-9448-B275-FA455A92DD47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5C70D-3764-0BDC-89FE-0022427E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2293E-705E-702C-1AE1-F226557E5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39346-998A-F54A-B9A9-F29C81C8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15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3FA0B-3F86-2296-7626-2D97FAF6A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D2BD3-5D9C-8D75-54CE-E30540D16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02BFF5-F491-60C2-0729-4EF57017A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5156E-37C9-9448-B275-FA455A92DD47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C140C-2A6E-5A30-AA52-97E9C8010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590D7-29F0-31E9-CE8F-75D9F435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39346-998A-F54A-B9A9-F29C81C8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6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F2172-9D87-676E-28CB-350289D0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F5DF6D-79E3-0B73-C9BD-E03F94FDD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DB6C5-483C-E706-7CCE-9B68075B6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5156E-37C9-9448-B275-FA455A92DD47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BC9A2-85C5-A56B-0786-91EDE4FCF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3CCFD-3C6B-05C1-29E5-F8B57A33C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39346-998A-F54A-B9A9-F29C81C8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056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02853-E630-8781-FE40-ED58065D2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6337D-4A8F-6979-7DBB-3540881F0C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30ADC1-BB92-5910-4745-8AB80DCF8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ECB8D-0120-A142-8286-F6DA7842F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5156E-37C9-9448-B275-FA455A92DD47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F8C2E5-CF2F-4507-5501-C75ADEE39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B5F695-9CA7-8D74-089F-8E3978F14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39346-998A-F54A-B9A9-F29C81C8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54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6EA56-46C1-6A1A-6217-508E1C9F4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3C7562-BE37-014C-C031-C066C2621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E2E0C-6A3F-FDBD-CE4A-3836FD2BD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6931F2-406B-68D9-73F5-2E9232ED81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ADA94F-4089-5465-0675-4770A758E1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26DB0B-0E6C-5685-A4B0-80A051C28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5156E-37C9-9448-B275-FA455A92DD47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1F4A8E-3A49-348F-A20B-22D5D892A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7624D9-1AF2-8E81-513A-C655D1D89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39346-998A-F54A-B9A9-F29C81C8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96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13420-60F2-DA0E-4ACA-B1ED20112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FA991E-3E3E-AE28-4B5A-77C4AFBA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5156E-37C9-9448-B275-FA455A92DD47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FA00B3-98C6-2EFF-694C-B9F95F2DE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A4A30-7CC9-FBB8-F033-DEB16AAC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39346-998A-F54A-B9A9-F29C81C8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095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9D7D4A-9A8E-A0C1-8B0D-EF125A4B3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5156E-37C9-9448-B275-FA455A92DD47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466866-035F-61AB-FFC2-7FD419B46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2AEF6A-9131-07AB-AB1D-DD4B8B566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39346-998A-F54A-B9A9-F29C81C8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26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49090-2FB4-3FCF-4FF4-A6D8EAAD2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76720-E1BA-CF87-02BC-C34FA0C75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AAC29-4B47-4142-B6CC-B45A1F934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75B48-F701-F42B-6CD9-75D930960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5156E-37C9-9448-B275-FA455A92DD47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CA0FD4-130E-CD84-31C5-E9A32573E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27B98-45F8-C205-4A9B-98251A6F1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39346-998A-F54A-B9A9-F29C81C8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72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11412-9A56-E7A6-CE7D-8EB5FB2E9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983B58-45FF-E5D4-A6E8-4334E48FA3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44A82F-4B2F-ADE2-94D6-3534755B2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D3701-BB0E-7A2B-54A4-5B9264EEB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5156E-37C9-9448-B275-FA455A92DD47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006E26-64AB-A675-F23E-974AD39BE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E4313-22F8-2E3A-F5F8-F13D9360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39346-998A-F54A-B9A9-F29C81C8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52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C174C9-A13E-5359-0F7C-619E5E0CA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CBD51-98A9-8764-0E36-7F0F241E9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1B658-CD3D-1B3D-39B2-66190E6E39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75156E-37C9-9448-B275-FA455A92DD47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82B22-FE63-2489-B89F-D4566867FF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0CD2C-6FC6-6135-F283-34151EF61B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A39346-998A-F54A-B9A9-F29C81C8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0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6B2D4A-731D-8A76-3B7F-D728110EC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174B">
              <a:alpha val="5887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E6EE4F-1EDB-56B1-AD74-059018E3120C}"/>
              </a:ext>
            </a:extLst>
          </p:cNvPr>
          <p:cNvSpPr txBox="1"/>
          <p:nvPr/>
        </p:nvSpPr>
        <p:spPr>
          <a:xfrm>
            <a:off x="694944" y="786384"/>
            <a:ext cx="10625328" cy="120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2F03C6-6B77-9B21-C37C-3447DAE361B3}"/>
              </a:ext>
            </a:extLst>
          </p:cNvPr>
          <p:cNvSpPr txBox="1"/>
          <p:nvPr/>
        </p:nvSpPr>
        <p:spPr>
          <a:xfrm>
            <a:off x="0" y="397824"/>
            <a:ext cx="12192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A Python-based Recipe for Weather and Climate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Reanalysis Visualization for the Science-on-a-Sphere</a:t>
            </a: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en-US" sz="36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Kevin Tyle</a:t>
            </a:r>
          </a:p>
          <a:p>
            <a:pPr algn="ctr"/>
            <a:r>
              <a:rPr lang="en-US" sz="36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Ross Lazear</a:t>
            </a: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en-US" sz="3200" dirty="0">
                <a:solidFill>
                  <a:srgbClr val="00FA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Department of Atmospheric and Environmental Sciences</a:t>
            </a:r>
          </a:p>
          <a:p>
            <a:pPr algn="ctr"/>
            <a:r>
              <a:rPr lang="en-US" sz="3200" dirty="0">
                <a:solidFill>
                  <a:srgbClr val="00FA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University at Albany</a:t>
            </a:r>
          </a:p>
          <a:p>
            <a:pPr algn="ctr"/>
            <a:r>
              <a:rPr lang="en-US" sz="3200" dirty="0">
                <a:solidFill>
                  <a:srgbClr val="00FA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Albany, New York</a:t>
            </a:r>
          </a:p>
        </p:txBody>
      </p:sp>
    </p:spTree>
    <p:extLst>
      <p:ext uri="{BB962C8B-B14F-4D97-AF65-F5344CB8AC3E}">
        <p14:creationId xmlns:p14="http://schemas.microsoft.com/office/powerpoint/2010/main" val="2612710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6B2D4A-731D-8A76-3B7F-D728110ECE81}"/>
              </a:ext>
            </a:extLst>
          </p:cNvPr>
          <p:cNvSpPr/>
          <p:nvPr/>
        </p:nvSpPr>
        <p:spPr>
          <a:xfrm>
            <a:off x="-155816" y="0"/>
            <a:ext cx="12192000" cy="6858000"/>
          </a:xfrm>
          <a:prstGeom prst="rect">
            <a:avLst/>
          </a:prstGeom>
          <a:solidFill>
            <a:srgbClr val="34174B">
              <a:alpha val="5887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E6EE4F-1EDB-56B1-AD74-059018E3120C}"/>
              </a:ext>
            </a:extLst>
          </p:cNvPr>
          <p:cNvSpPr txBox="1"/>
          <p:nvPr/>
        </p:nvSpPr>
        <p:spPr>
          <a:xfrm>
            <a:off x="694944" y="786384"/>
            <a:ext cx="10625328" cy="120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2F03C6-6B77-9B21-C37C-3447DAE361B3}"/>
              </a:ext>
            </a:extLst>
          </p:cNvPr>
          <p:cNvSpPr txBox="1"/>
          <p:nvPr/>
        </p:nvSpPr>
        <p:spPr>
          <a:xfrm>
            <a:off x="0" y="17836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ETEC Building - UAlbany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571B21-41ED-C4A1-78A5-07D2CE36EA47}"/>
              </a:ext>
            </a:extLst>
          </p:cNvPr>
          <p:cNvSpPr txBox="1"/>
          <p:nvPr/>
        </p:nvSpPr>
        <p:spPr>
          <a:xfrm>
            <a:off x="402336" y="818227"/>
            <a:ext cx="1139342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endParaRPr lang="en-US" sz="36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45EFE8-E727-928C-4D8F-FBA1CB546337}"/>
              </a:ext>
            </a:extLst>
          </p:cNvPr>
          <p:cNvSpPr txBox="1"/>
          <p:nvPr/>
        </p:nvSpPr>
        <p:spPr>
          <a:xfrm>
            <a:off x="388737" y="5425689"/>
            <a:ext cx="4713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FA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Weather observation deck</a:t>
            </a:r>
            <a:endParaRPr lang="en-US" sz="2800" dirty="0">
              <a:solidFill>
                <a:srgbClr val="00FA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10" name="Picture 9" descr="A couple of people sitting at a table with a computer&#10;&#10;Description automatically generated">
            <a:extLst>
              <a:ext uri="{FF2B5EF4-FFF2-40B4-BE49-F238E27FC236}">
                <a16:creationId xmlns:a16="http://schemas.microsoft.com/office/drawing/2014/main" id="{152827E8-048E-0B77-6600-1F0D98C0C4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23" t="1025" r="9318" b="-1"/>
          <a:stretch/>
        </p:blipFill>
        <p:spPr>
          <a:xfrm>
            <a:off x="973023" y="1212447"/>
            <a:ext cx="3632368" cy="3819022"/>
          </a:xfrm>
          <a:prstGeom prst="rect">
            <a:avLst/>
          </a:prstGeom>
        </p:spPr>
      </p:pic>
      <p:pic>
        <p:nvPicPr>
          <p:cNvPr id="13" name="Picture 12" descr="A large glass wall with a railing and trees in the background&#10;&#10;Description automatically generated">
            <a:extLst>
              <a:ext uri="{FF2B5EF4-FFF2-40B4-BE49-F238E27FC236}">
                <a16:creationId xmlns:a16="http://schemas.microsoft.com/office/drawing/2014/main" id="{4F0BD3D9-EB23-9510-FCF2-A255CA973C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17025" r="32"/>
          <a:stretch/>
        </p:blipFill>
        <p:spPr>
          <a:xfrm>
            <a:off x="5647138" y="2013560"/>
            <a:ext cx="5908664" cy="41515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32809A9-E8B0-B90A-90F0-10C34CEEFF2E}"/>
              </a:ext>
            </a:extLst>
          </p:cNvPr>
          <p:cNvSpPr txBox="1"/>
          <p:nvPr/>
        </p:nvSpPr>
        <p:spPr>
          <a:xfrm>
            <a:off x="5411608" y="1394787"/>
            <a:ext cx="5908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FA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Views of the Catskills</a:t>
            </a:r>
            <a:endParaRPr lang="en-US" sz="2800" dirty="0">
              <a:solidFill>
                <a:srgbClr val="00FA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67248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6B2D4A-731D-8A76-3B7F-D728110EC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174B">
              <a:alpha val="5887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E6EE4F-1EDB-56B1-AD74-059018E3120C}"/>
              </a:ext>
            </a:extLst>
          </p:cNvPr>
          <p:cNvSpPr txBox="1"/>
          <p:nvPr/>
        </p:nvSpPr>
        <p:spPr>
          <a:xfrm>
            <a:off x="694944" y="786384"/>
            <a:ext cx="10625328" cy="120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2F03C6-6B77-9B21-C37C-3447DAE361B3}"/>
              </a:ext>
            </a:extLst>
          </p:cNvPr>
          <p:cNvSpPr txBox="1"/>
          <p:nvPr/>
        </p:nvSpPr>
        <p:spPr>
          <a:xfrm>
            <a:off x="0" y="17836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ETEC Building - UAlbany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571B21-41ED-C4A1-78A5-07D2CE36EA47}"/>
              </a:ext>
            </a:extLst>
          </p:cNvPr>
          <p:cNvSpPr txBox="1"/>
          <p:nvPr/>
        </p:nvSpPr>
        <p:spPr>
          <a:xfrm>
            <a:off x="402336" y="818227"/>
            <a:ext cx="1139342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endParaRPr lang="en-US" sz="36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578944DF-71CC-968C-CE38-1CD689AAD9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479" r="23875" b="-1"/>
          <a:stretch/>
        </p:blipFill>
        <p:spPr>
          <a:xfrm>
            <a:off x="396240" y="786384"/>
            <a:ext cx="5085306" cy="5034154"/>
          </a:xfrm>
          <a:prstGeom prst="rect">
            <a:avLst/>
          </a:prstGeom>
        </p:spPr>
      </p:pic>
      <p:pic>
        <p:nvPicPr>
          <p:cNvPr id="7" name="Picture 6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507E6EA5-1C6D-7444-5CA1-DB8CAEF292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14" t="9039" r="26329" b="17189"/>
          <a:stretch/>
        </p:blipFill>
        <p:spPr>
          <a:xfrm>
            <a:off x="6357372" y="2147246"/>
            <a:ext cx="4962900" cy="43867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B54059-5944-394A-FA8A-5BC81185B702}"/>
              </a:ext>
            </a:extLst>
          </p:cNvPr>
          <p:cNvSpPr txBox="1"/>
          <p:nvPr/>
        </p:nvSpPr>
        <p:spPr>
          <a:xfrm>
            <a:off x="6606424" y="972081"/>
            <a:ext cx="4713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FA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First-year students touring geothermal system</a:t>
            </a:r>
            <a:endParaRPr lang="en-US" sz="2800" dirty="0">
              <a:solidFill>
                <a:srgbClr val="00FA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8D4BA2-4A64-37DF-3CD6-45E94011153E}"/>
              </a:ext>
            </a:extLst>
          </p:cNvPr>
          <p:cNvSpPr txBox="1"/>
          <p:nvPr/>
        </p:nvSpPr>
        <p:spPr>
          <a:xfrm>
            <a:off x="581969" y="5919748"/>
            <a:ext cx="4713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FA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“</a:t>
            </a:r>
            <a:r>
              <a:rPr lang="en-US" sz="2800" b="1" dirty="0" err="1">
                <a:solidFill>
                  <a:srgbClr val="00FA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Collaboratorium</a:t>
            </a:r>
            <a:r>
              <a:rPr lang="en-US" sz="2800" b="1" dirty="0">
                <a:solidFill>
                  <a:srgbClr val="00FA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”</a:t>
            </a:r>
            <a:endParaRPr lang="en-US" sz="2800" dirty="0">
              <a:solidFill>
                <a:srgbClr val="00FA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40649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6B2D4A-731D-8A76-3B7F-D728110EC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174B">
              <a:alpha val="5887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E6EE4F-1EDB-56B1-AD74-059018E3120C}"/>
              </a:ext>
            </a:extLst>
          </p:cNvPr>
          <p:cNvSpPr txBox="1"/>
          <p:nvPr/>
        </p:nvSpPr>
        <p:spPr>
          <a:xfrm>
            <a:off x="694944" y="786384"/>
            <a:ext cx="10625328" cy="120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2F03C6-6B77-9B21-C37C-3447DAE361B3}"/>
              </a:ext>
            </a:extLst>
          </p:cNvPr>
          <p:cNvSpPr txBox="1"/>
          <p:nvPr/>
        </p:nvSpPr>
        <p:spPr>
          <a:xfrm>
            <a:off x="0" y="17836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ETEC Building - UAlbany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571B21-41ED-C4A1-78A5-07D2CE36EA47}"/>
              </a:ext>
            </a:extLst>
          </p:cNvPr>
          <p:cNvSpPr txBox="1"/>
          <p:nvPr/>
        </p:nvSpPr>
        <p:spPr>
          <a:xfrm>
            <a:off x="402336" y="818227"/>
            <a:ext cx="1139342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endParaRPr lang="en-US" sz="36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7170" name="Picture 2" descr="Image">
            <a:extLst>
              <a:ext uri="{FF2B5EF4-FFF2-40B4-BE49-F238E27FC236}">
                <a16:creationId xmlns:a16="http://schemas.microsoft.com/office/drawing/2014/main" id="{F85BB840-C81D-DF53-055E-48497AAFA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38"/>
          <a:stretch/>
        </p:blipFill>
        <p:spPr bwMode="auto">
          <a:xfrm>
            <a:off x="1524000" y="941511"/>
            <a:ext cx="9144000" cy="491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C0C704-7DF8-F5FA-E504-721E57F4228F}"/>
              </a:ext>
            </a:extLst>
          </p:cNvPr>
          <p:cNvSpPr txBox="1"/>
          <p:nvPr/>
        </p:nvSpPr>
        <p:spPr>
          <a:xfrm>
            <a:off x="3650684" y="6084791"/>
            <a:ext cx="4713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FA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Fluids Lab</a:t>
            </a:r>
            <a:endParaRPr lang="en-US" sz="2800" dirty="0">
              <a:solidFill>
                <a:srgbClr val="00FA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546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6B2D4A-731D-8A76-3B7F-D728110EC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174B">
              <a:alpha val="5887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E6EE4F-1EDB-56B1-AD74-059018E3120C}"/>
              </a:ext>
            </a:extLst>
          </p:cNvPr>
          <p:cNvSpPr txBox="1"/>
          <p:nvPr/>
        </p:nvSpPr>
        <p:spPr>
          <a:xfrm>
            <a:off x="694944" y="786384"/>
            <a:ext cx="10625328" cy="120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2F03C6-6B77-9B21-C37C-3447DAE361B3}"/>
              </a:ext>
            </a:extLst>
          </p:cNvPr>
          <p:cNvSpPr txBox="1"/>
          <p:nvPr/>
        </p:nvSpPr>
        <p:spPr>
          <a:xfrm>
            <a:off x="0" y="17836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ETEC Building - UAlbany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571B21-41ED-C4A1-78A5-07D2CE36EA47}"/>
              </a:ext>
            </a:extLst>
          </p:cNvPr>
          <p:cNvSpPr txBox="1"/>
          <p:nvPr/>
        </p:nvSpPr>
        <p:spPr>
          <a:xfrm>
            <a:off x="402336" y="818227"/>
            <a:ext cx="1139342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endParaRPr lang="en-US" sz="36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10" name="Picture 9" descr="A large globe from a ceiling&#10;&#10;Description automatically generated">
            <a:extLst>
              <a:ext uri="{FF2B5EF4-FFF2-40B4-BE49-F238E27FC236}">
                <a16:creationId xmlns:a16="http://schemas.microsoft.com/office/drawing/2014/main" id="{E95A385D-E78F-78ED-B5B4-540C23C5A8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06" r="10987" b="7795"/>
          <a:stretch/>
        </p:blipFill>
        <p:spPr>
          <a:xfrm>
            <a:off x="2883586" y="941511"/>
            <a:ext cx="6424827" cy="537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47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6B2D4A-731D-8A76-3B7F-D728110EC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174B">
              <a:alpha val="5887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E6EE4F-1EDB-56B1-AD74-059018E3120C}"/>
              </a:ext>
            </a:extLst>
          </p:cNvPr>
          <p:cNvSpPr txBox="1"/>
          <p:nvPr/>
        </p:nvSpPr>
        <p:spPr>
          <a:xfrm>
            <a:off x="694944" y="786384"/>
            <a:ext cx="10625328" cy="120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2F03C6-6B77-9B21-C37C-3447DAE361B3}"/>
              </a:ext>
            </a:extLst>
          </p:cNvPr>
          <p:cNvSpPr txBox="1"/>
          <p:nvPr/>
        </p:nvSpPr>
        <p:spPr>
          <a:xfrm>
            <a:off x="0" y="17836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ETEC Building - UAlbany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571B21-41ED-C4A1-78A5-07D2CE36EA47}"/>
              </a:ext>
            </a:extLst>
          </p:cNvPr>
          <p:cNvSpPr txBox="1"/>
          <p:nvPr/>
        </p:nvSpPr>
        <p:spPr>
          <a:xfrm>
            <a:off x="402336" y="818227"/>
            <a:ext cx="1139342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endParaRPr lang="en-US" sz="36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7" name="Picture 6" descr="A person and person talking in a room&#10;&#10;Description automatically generated">
            <a:extLst>
              <a:ext uri="{FF2B5EF4-FFF2-40B4-BE49-F238E27FC236}">
                <a16:creationId xmlns:a16="http://schemas.microsoft.com/office/drawing/2014/main" id="{CBED7AA5-C397-FE5E-3C32-0BDC896DD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77" y="1193991"/>
            <a:ext cx="10478262" cy="506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26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6B2D4A-731D-8A76-3B7F-D728110EC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174B">
              <a:alpha val="5887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E6EE4F-1EDB-56B1-AD74-059018E3120C}"/>
              </a:ext>
            </a:extLst>
          </p:cNvPr>
          <p:cNvSpPr txBox="1"/>
          <p:nvPr/>
        </p:nvSpPr>
        <p:spPr>
          <a:xfrm>
            <a:off x="694944" y="786384"/>
            <a:ext cx="10625328" cy="120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2F03C6-6B77-9B21-C37C-3447DAE361B3}"/>
              </a:ext>
            </a:extLst>
          </p:cNvPr>
          <p:cNvSpPr txBox="1"/>
          <p:nvPr/>
        </p:nvSpPr>
        <p:spPr>
          <a:xfrm>
            <a:off x="0" y="17836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ETEC Building - UAlbany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571B21-41ED-C4A1-78A5-07D2CE36EA47}"/>
              </a:ext>
            </a:extLst>
          </p:cNvPr>
          <p:cNvSpPr txBox="1"/>
          <p:nvPr/>
        </p:nvSpPr>
        <p:spPr>
          <a:xfrm>
            <a:off x="402336" y="818227"/>
            <a:ext cx="1139342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endParaRPr lang="en-US" sz="36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10242" name="Picture 2" descr="Image">
            <a:extLst>
              <a:ext uri="{FF2B5EF4-FFF2-40B4-BE49-F238E27FC236}">
                <a16:creationId xmlns:a16="http://schemas.microsoft.com/office/drawing/2014/main" id="{AA92D232-F572-08A2-496D-1700E2DD1B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93"/>
          <a:stretch/>
        </p:blipFill>
        <p:spPr bwMode="auto">
          <a:xfrm>
            <a:off x="298704" y="1131752"/>
            <a:ext cx="5797296" cy="510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">
            <a:extLst>
              <a:ext uri="{FF2B5EF4-FFF2-40B4-BE49-F238E27FC236}">
                <a16:creationId xmlns:a16="http://schemas.microsoft.com/office/drawing/2014/main" id="{9661C9A9-16AD-2BCC-30D9-BD609D13BD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0"/>
          <a:stretch/>
        </p:blipFill>
        <p:spPr bwMode="auto">
          <a:xfrm>
            <a:off x="6388608" y="1131752"/>
            <a:ext cx="5445690" cy="510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163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6B2D4A-731D-8A76-3B7F-D728110EC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174B">
              <a:alpha val="5887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E6EE4F-1EDB-56B1-AD74-059018E3120C}"/>
              </a:ext>
            </a:extLst>
          </p:cNvPr>
          <p:cNvSpPr txBox="1"/>
          <p:nvPr/>
        </p:nvSpPr>
        <p:spPr>
          <a:xfrm>
            <a:off x="694944" y="786384"/>
            <a:ext cx="10625328" cy="120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2F03C6-6B77-9B21-C37C-3447DAE361B3}"/>
              </a:ext>
            </a:extLst>
          </p:cNvPr>
          <p:cNvSpPr txBox="1"/>
          <p:nvPr/>
        </p:nvSpPr>
        <p:spPr>
          <a:xfrm>
            <a:off x="0" y="17836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Programming, Data Analysis and Visualization in DAES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571B21-41ED-C4A1-78A5-07D2CE36EA47}"/>
              </a:ext>
            </a:extLst>
          </p:cNvPr>
          <p:cNvSpPr txBox="1"/>
          <p:nvPr/>
        </p:nvSpPr>
        <p:spPr>
          <a:xfrm>
            <a:off x="402336" y="818227"/>
            <a:ext cx="1139342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endParaRPr lang="en-US" sz="36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0C9E8D-9476-58A2-F13F-56BFF2D5E90F}"/>
              </a:ext>
            </a:extLst>
          </p:cNvPr>
          <p:cNvSpPr txBox="1"/>
          <p:nvPr/>
        </p:nvSpPr>
        <p:spPr>
          <a:xfrm>
            <a:off x="402336" y="745075"/>
            <a:ext cx="1139342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• Programming language:  Python</a:t>
            </a:r>
          </a:p>
          <a:p>
            <a:endParaRPr lang="en-US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endParaRPr lang="en-US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endParaRPr lang="en-US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• ATM 350:  Meteorological Data Analysis and Visualization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	</a:t>
            </a:r>
            <a:r>
              <a:rPr lang="en-US" sz="28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-Junior-year atmospheric science majors</a:t>
            </a:r>
          </a:p>
          <a:p>
            <a:endParaRPr lang="en-US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• ATM 433/533:  Advanced Geophysical Data Analysis and 	Visualization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	</a:t>
            </a:r>
            <a:r>
              <a:rPr lang="en-US" sz="28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-Senior-year atmospheric science majors and graduate students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endParaRPr lang="en-US" sz="36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54484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6B2D4A-731D-8A76-3B7F-D728110EC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174B">
              <a:alpha val="5887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E6EE4F-1EDB-56B1-AD74-059018E3120C}"/>
              </a:ext>
            </a:extLst>
          </p:cNvPr>
          <p:cNvSpPr txBox="1"/>
          <p:nvPr/>
        </p:nvSpPr>
        <p:spPr>
          <a:xfrm>
            <a:off x="694944" y="786384"/>
            <a:ext cx="10625328" cy="120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2F03C6-6B77-9B21-C37C-3447DAE361B3}"/>
              </a:ext>
            </a:extLst>
          </p:cNvPr>
          <p:cNvSpPr txBox="1"/>
          <p:nvPr/>
        </p:nvSpPr>
        <p:spPr>
          <a:xfrm>
            <a:off x="0" y="17836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ATM 350 – Meteorological Data Analysis and Visualization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571B21-41ED-C4A1-78A5-07D2CE36EA47}"/>
              </a:ext>
            </a:extLst>
          </p:cNvPr>
          <p:cNvSpPr txBox="1"/>
          <p:nvPr/>
        </p:nvSpPr>
        <p:spPr>
          <a:xfrm>
            <a:off x="402336" y="818227"/>
            <a:ext cx="1139342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endParaRPr lang="en-US" sz="36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7880DA-8795-4516-898D-5E97BECE9AA6}"/>
              </a:ext>
            </a:extLst>
          </p:cNvPr>
          <p:cNvSpPr txBox="1"/>
          <p:nvPr/>
        </p:nvSpPr>
        <p:spPr>
          <a:xfrm>
            <a:off x="402336" y="630775"/>
            <a:ext cx="1139342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• Linux command line and bash shell scripting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• Python using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Jupyterlab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•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Pangeo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 software ecosystem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• Final project: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	-Weather event case study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	-Reanalysis datasets: CFSR, ERA5</a:t>
            </a:r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7" name="Picture 6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A0498993-1832-F2F6-BFD4-E151ECA11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584" y="5034935"/>
            <a:ext cx="4581525" cy="1143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A6898D9-9187-C2BF-8A58-F3631FD764A1}"/>
              </a:ext>
            </a:extLst>
          </p:cNvPr>
          <p:cNvSpPr/>
          <p:nvPr/>
        </p:nvSpPr>
        <p:spPr>
          <a:xfrm>
            <a:off x="990600" y="4674278"/>
            <a:ext cx="1669473" cy="1593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logo with orange circles and grey dots&#10;&#10;Description automatically generated">
            <a:extLst>
              <a:ext uri="{FF2B5EF4-FFF2-40B4-BE49-F238E27FC236}">
                <a16:creationId xmlns:a16="http://schemas.microsoft.com/office/drawing/2014/main" id="{4CDF3F4C-2BBD-F876-5D40-36B5FAAFF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926" y="4724670"/>
            <a:ext cx="2936820" cy="1543128"/>
          </a:xfrm>
          <a:prstGeom prst="rect">
            <a:avLst/>
          </a:prstGeom>
        </p:spPr>
      </p:pic>
      <p:pic>
        <p:nvPicPr>
          <p:cNvPr id="9" name="Picture 8" descr="A logo with a globe and text&#10;&#10;Description automatically generated">
            <a:extLst>
              <a:ext uri="{FF2B5EF4-FFF2-40B4-BE49-F238E27FC236}">
                <a16:creationId xmlns:a16="http://schemas.microsoft.com/office/drawing/2014/main" id="{41AFDBF0-B5A9-55AD-5046-72667D4F4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4451645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86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6B2D4A-731D-8A76-3B7F-D728110EC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174B">
              <a:alpha val="5887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E6EE4F-1EDB-56B1-AD74-059018E3120C}"/>
              </a:ext>
            </a:extLst>
          </p:cNvPr>
          <p:cNvSpPr txBox="1"/>
          <p:nvPr/>
        </p:nvSpPr>
        <p:spPr>
          <a:xfrm>
            <a:off x="694944" y="786384"/>
            <a:ext cx="10625328" cy="120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571B21-41ED-C4A1-78A5-07D2CE36EA47}"/>
              </a:ext>
            </a:extLst>
          </p:cNvPr>
          <p:cNvSpPr txBox="1"/>
          <p:nvPr/>
        </p:nvSpPr>
        <p:spPr>
          <a:xfrm>
            <a:off x="402336" y="818227"/>
            <a:ext cx="1139342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endParaRPr lang="en-US" sz="36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EDECAA-A911-3312-D5D0-86DA95505CBB}"/>
              </a:ext>
            </a:extLst>
          </p:cNvPr>
          <p:cNvSpPr txBox="1"/>
          <p:nvPr/>
        </p:nvSpPr>
        <p:spPr>
          <a:xfrm>
            <a:off x="0" y="17836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ATM 350 – Meteorological Data Analysis and Visualization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08F385-6643-721A-C2FB-68A6244ECBAC}"/>
              </a:ext>
            </a:extLst>
          </p:cNvPr>
          <p:cNvSpPr txBox="1"/>
          <p:nvPr/>
        </p:nvSpPr>
        <p:spPr>
          <a:xfrm>
            <a:off x="154686" y="687925"/>
            <a:ext cx="1139342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• Reanalysis dataset exploration</a:t>
            </a:r>
          </a:p>
          <a:p>
            <a:endParaRPr lang="en-US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r>
              <a:rPr lang="en-US" sz="28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	- </a:t>
            </a:r>
            <a:r>
              <a:rPr lang="en-US" sz="2800" b="1" i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Xarray</a:t>
            </a:r>
            <a:endParaRPr lang="en-US" sz="28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r>
              <a:rPr lang="en-US" sz="28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	- Matplotlib</a:t>
            </a:r>
          </a:p>
          <a:p>
            <a:r>
              <a:rPr lang="en-US" sz="28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	- </a:t>
            </a:r>
            <a:r>
              <a:rPr lang="en-US" sz="2800" b="1" i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Cartopy</a:t>
            </a:r>
            <a:endParaRPr lang="en-US" sz="28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r>
              <a:rPr lang="en-US" sz="28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	- </a:t>
            </a:r>
            <a:r>
              <a:rPr lang="en-US" sz="2800" b="1" i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MetPy</a:t>
            </a:r>
            <a:endParaRPr lang="en-US" sz="28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endParaRPr lang="en-US" sz="28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endParaRPr lang="en-US" sz="3200" b="1" i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1026" name="Picture 2" descr="A map of weather with a point of view&#10;&#10;Description automatically generated with medium confidence">
            <a:extLst>
              <a:ext uri="{FF2B5EF4-FFF2-40B4-BE49-F238E27FC236}">
                <a16:creationId xmlns:a16="http://schemas.microsoft.com/office/drawing/2014/main" id="{4776022C-4575-FBD3-2A93-B1C9FDF16B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13729" r="15833" b="14017"/>
          <a:stretch/>
        </p:blipFill>
        <p:spPr bwMode="auto">
          <a:xfrm>
            <a:off x="6726345" y="1533864"/>
            <a:ext cx="5200650" cy="382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9688E2-DF15-26CB-39A3-C4F1BB05B40C}"/>
              </a:ext>
            </a:extLst>
          </p:cNvPr>
          <p:cNvSpPr txBox="1"/>
          <p:nvPr/>
        </p:nvSpPr>
        <p:spPr>
          <a:xfrm>
            <a:off x="7090472" y="5349690"/>
            <a:ext cx="478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FA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Alex Kramer, Class of 2025</a:t>
            </a:r>
          </a:p>
        </p:txBody>
      </p:sp>
      <p:pic>
        <p:nvPicPr>
          <p:cNvPr id="9" name="Picture 8" descr="A globe with a map&#10;&#10;Description automatically generated">
            <a:extLst>
              <a:ext uri="{FF2B5EF4-FFF2-40B4-BE49-F238E27FC236}">
                <a16:creationId xmlns:a16="http://schemas.microsoft.com/office/drawing/2014/main" id="{574BB6D1-47E2-0E36-3791-0A7009B49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33" y="5350282"/>
            <a:ext cx="2624667" cy="12960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875B3A8-42CB-35E4-8B3B-AF1D2141AA91}"/>
              </a:ext>
            </a:extLst>
          </p:cNvPr>
          <p:cNvSpPr/>
          <p:nvPr/>
        </p:nvSpPr>
        <p:spPr>
          <a:xfrm>
            <a:off x="3753868" y="5719156"/>
            <a:ext cx="2342132" cy="648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8A78AD-5703-75D3-12AF-1A374920E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1043" y="5874442"/>
            <a:ext cx="1838325" cy="371475"/>
          </a:xfrm>
          <a:prstGeom prst="rect">
            <a:avLst/>
          </a:prstGeom>
        </p:spPr>
      </p:pic>
      <p:pic>
        <p:nvPicPr>
          <p:cNvPr id="12" name="Picture 11" descr="A close-up of a globe&#10;&#10;Description automatically generated">
            <a:extLst>
              <a:ext uri="{FF2B5EF4-FFF2-40B4-BE49-F238E27FC236}">
                <a16:creationId xmlns:a16="http://schemas.microsoft.com/office/drawing/2014/main" id="{DA8902BD-2AF9-451F-5518-CF4F132907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3882" y="3075128"/>
            <a:ext cx="1832118" cy="184114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FC4C9A2-8D7D-FAF2-4FF3-67F5B4E1E133}"/>
              </a:ext>
            </a:extLst>
          </p:cNvPr>
          <p:cNvSpPr/>
          <p:nvPr/>
        </p:nvSpPr>
        <p:spPr>
          <a:xfrm>
            <a:off x="4684642" y="1880996"/>
            <a:ext cx="1023850" cy="974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86BBEF-31C5-D8C0-F287-1DE9260999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4641" y="1881897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67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6B2D4A-731D-8A76-3B7F-D728110EC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174B">
              <a:alpha val="5887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E6EE4F-1EDB-56B1-AD74-059018E3120C}"/>
              </a:ext>
            </a:extLst>
          </p:cNvPr>
          <p:cNvSpPr txBox="1"/>
          <p:nvPr/>
        </p:nvSpPr>
        <p:spPr>
          <a:xfrm>
            <a:off x="694944" y="786384"/>
            <a:ext cx="10625328" cy="120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571B21-41ED-C4A1-78A5-07D2CE36EA47}"/>
              </a:ext>
            </a:extLst>
          </p:cNvPr>
          <p:cNvSpPr txBox="1"/>
          <p:nvPr/>
        </p:nvSpPr>
        <p:spPr>
          <a:xfrm>
            <a:off x="402336" y="818227"/>
            <a:ext cx="1139342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endParaRPr lang="en-US" sz="36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EDECAA-A911-3312-D5D0-86DA95505CBB}"/>
              </a:ext>
            </a:extLst>
          </p:cNvPr>
          <p:cNvSpPr txBox="1"/>
          <p:nvPr/>
        </p:nvSpPr>
        <p:spPr>
          <a:xfrm>
            <a:off x="0" y="17836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Jupyter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 Notebook “Recipe” for Science on a Sphere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B005B2-4A51-BEC6-2622-F7E3B1C606F3}"/>
              </a:ext>
            </a:extLst>
          </p:cNvPr>
          <p:cNvSpPr txBox="1"/>
          <p:nvPr/>
        </p:nvSpPr>
        <p:spPr>
          <a:xfrm>
            <a:off x="399288" y="1262542"/>
            <a:ext cx="1139342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• Data access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• Prototype for a single time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• Test visualization on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Cartopy</a:t>
            </a: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 plot and </a:t>
            </a:r>
            <a:r>
              <a:rPr lang="en-US" sz="2800" b="1" i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maptoglobe.com</a:t>
            </a:r>
            <a:endParaRPr lang="en-US" sz="28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• Create SoS target directory structure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• Loop over times and create the visualizations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• Load on SoS, suggest improvements, re-generate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• Run playlist on UAlbany’s “Showcase Day”</a:t>
            </a:r>
          </a:p>
          <a:p>
            <a:endParaRPr lang="en-US" sz="32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62715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6B2D4A-731D-8A76-3B7F-D728110EC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174B">
              <a:alpha val="5887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E6EE4F-1EDB-56B1-AD74-059018E3120C}"/>
              </a:ext>
            </a:extLst>
          </p:cNvPr>
          <p:cNvSpPr txBox="1"/>
          <p:nvPr/>
        </p:nvSpPr>
        <p:spPr>
          <a:xfrm>
            <a:off x="694944" y="786384"/>
            <a:ext cx="10625328" cy="120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2F03C6-6B77-9B21-C37C-3447DAE361B3}"/>
              </a:ext>
            </a:extLst>
          </p:cNvPr>
          <p:cNvSpPr txBox="1"/>
          <p:nvPr/>
        </p:nvSpPr>
        <p:spPr>
          <a:xfrm>
            <a:off x="0" y="17836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Outline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571B21-41ED-C4A1-78A5-07D2CE36EA47}"/>
              </a:ext>
            </a:extLst>
          </p:cNvPr>
          <p:cNvSpPr txBox="1"/>
          <p:nvPr/>
        </p:nvSpPr>
        <p:spPr>
          <a:xfrm>
            <a:off x="402336" y="818227"/>
            <a:ext cx="1139342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• Department of Atmospheric and Environmental Science programs</a:t>
            </a:r>
          </a:p>
          <a:p>
            <a:endParaRPr lang="en-US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• ETEC building at the University at Albany</a:t>
            </a:r>
          </a:p>
          <a:p>
            <a:endParaRPr lang="en-US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• Programming, data analysis and visualization courses at UAlbany</a:t>
            </a:r>
          </a:p>
          <a:p>
            <a:endParaRPr lang="en-US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• Exploration of reanalysis datasets</a:t>
            </a:r>
          </a:p>
          <a:p>
            <a:endParaRPr lang="en-US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•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Jupyter</a:t>
            </a: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 notebook for global reanalysis data for SOS</a:t>
            </a:r>
          </a:p>
          <a:p>
            <a:endParaRPr lang="en-US" sz="36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75735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6B2D4A-731D-8A76-3B7F-D728110EC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174B">
              <a:alpha val="5887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E6EE4F-1EDB-56B1-AD74-059018E3120C}"/>
              </a:ext>
            </a:extLst>
          </p:cNvPr>
          <p:cNvSpPr txBox="1"/>
          <p:nvPr/>
        </p:nvSpPr>
        <p:spPr>
          <a:xfrm>
            <a:off x="694944" y="786384"/>
            <a:ext cx="10625328" cy="120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571B21-41ED-C4A1-78A5-07D2CE36EA47}"/>
              </a:ext>
            </a:extLst>
          </p:cNvPr>
          <p:cNvSpPr txBox="1"/>
          <p:nvPr/>
        </p:nvSpPr>
        <p:spPr>
          <a:xfrm>
            <a:off x="402336" y="818227"/>
            <a:ext cx="1139342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endParaRPr lang="en-US" sz="36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EDECAA-A911-3312-D5D0-86DA95505CBB}"/>
              </a:ext>
            </a:extLst>
          </p:cNvPr>
          <p:cNvSpPr txBox="1"/>
          <p:nvPr/>
        </p:nvSpPr>
        <p:spPr>
          <a:xfrm>
            <a:off x="0" y="313661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Let’s run through our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Jupyter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 notebook!</a:t>
            </a:r>
          </a:p>
        </p:txBody>
      </p:sp>
    </p:spTree>
    <p:extLst>
      <p:ext uri="{BB962C8B-B14F-4D97-AF65-F5344CB8AC3E}">
        <p14:creationId xmlns:p14="http://schemas.microsoft.com/office/powerpoint/2010/main" val="2665463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6B2D4A-731D-8A76-3B7F-D728110EC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174B">
              <a:alpha val="5887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E6EE4F-1EDB-56B1-AD74-059018E3120C}"/>
              </a:ext>
            </a:extLst>
          </p:cNvPr>
          <p:cNvSpPr txBox="1"/>
          <p:nvPr/>
        </p:nvSpPr>
        <p:spPr>
          <a:xfrm>
            <a:off x="694944" y="786384"/>
            <a:ext cx="10625328" cy="120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571B21-41ED-C4A1-78A5-07D2CE36EA47}"/>
              </a:ext>
            </a:extLst>
          </p:cNvPr>
          <p:cNvSpPr txBox="1"/>
          <p:nvPr/>
        </p:nvSpPr>
        <p:spPr>
          <a:xfrm>
            <a:off x="402336" y="818227"/>
            <a:ext cx="1139342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endParaRPr lang="en-US" sz="36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4" name="Picture 3" descr="A group of people looking at a large globe&#10;&#10;Description automatically generated">
            <a:extLst>
              <a:ext uri="{FF2B5EF4-FFF2-40B4-BE49-F238E27FC236}">
                <a16:creationId xmlns:a16="http://schemas.microsoft.com/office/drawing/2014/main" id="{94495E28-08F7-EF4C-CB0B-024DC9DCD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367" y="364010"/>
            <a:ext cx="8473538" cy="616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49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6B2D4A-731D-8A76-3B7F-D728110EC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174B">
              <a:alpha val="5887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E6EE4F-1EDB-56B1-AD74-059018E3120C}"/>
              </a:ext>
            </a:extLst>
          </p:cNvPr>
          <p:cNvSpPr txBox="1"/>
          <p:nvPr/>
        </p:nvSpPr>
        <p:spPr>
          <a:xfrm>
            <a:off x="694944" y="786384"/>
            <a:ext cx="10625328" cy="120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571B21-41ED-C4A1-78A5-07D2CE36EA47}"/>
              </a:ext>
            </a:extLst>
          </p:cNvPr>
          <p:cNvSpPr txBox="1"/>
          <p:nvPr/>
        </p:nvSpPr>
        <p:spPr>
          <a:xfrm>
            <a:off x="402336" y="818227"/>
            <a:ext cx="1139342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endParaRPr lang="en-US" sz="36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7" name="Picture 6" descr="A person standing in front of a large globe&#10;&#10;Description automatically generated">
            <a:extLst>
              <a:ext uri="{FF2B5EF4-FFF2-40B4-BE49-F238E27FC236}">
                <a16:creationId xmlns:a16="http://schemas.microsoft.com/office/drawing/2014/main" id="{EFA13C9E-C134-5FB3-FED0-2025DA3D4A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46"/>
          <a:stretch/>
        </p:blipFill>
        <p:spPr>
          <a:xfrm>
            <a:off x="3348693" y="496654"/>
            <a:ext cx="5472882" cy="55071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244AE8-9641-0BA4-22A8-A10DA4786106}"/>
              </a:ext>
            </a:extLst>
          </p:cNvPr>
          <p:cNvSpPr txBox="1"/>
          <p:nvPr/>
        </p:nvSpPr>
        <p:spPr>
          <a:xfrm>
            <a:off x="3874880" y="6039773"/>
            <a:ext cx="478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FA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Selena Ramos, Class of 2025</a:t>
            </a:r>
          </a:p>
        </p:txBody>
      </p:sp>
    </p:spTree>
    <p:extLst>
      <p:ext uri="{BB962C8B-B14F-4D97-AF65-F5344CB8AC3E}">
        <p14:creationId xmlns:p14="http://schemas.microsoft.com/office/powerpoint/2010/main" val="3708563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6B2D4A-731D-8A76-3B7F-D728110ECE81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34174B">
              <a:alpha val="5887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E6EE4F-1EDB-56B1-AD74-059018E3120C}"/>
              </a:ext>
            </a:extLst>
          </p:cNvPr>
          <p:cNvSpPr txBox="1"/>
          <p:nvPr/>
        </p:nvSpPr>
        <p:spPr>
          <a:xfrm>
            <a:off x="694944" y="786384"/>
            <a:ext cx="10625328" cy="120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571B21-41ED-C4A1-78A5-07D2CE36EA47}"/>
              </a:ext>
            </a:extLst>
          </p:cNvPr>
          <p:cNvSpPr txBox="1"/>
          <p:nvPr/>
        </p:nvSpPr>
        <p:spPr>
          <a:xfrm>
            <a:off x="402336" y="818227"/>
            <a:ext cx="1139342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endParaRPr lang="en-US" sz="36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EAA0FC-18E2-19DA-159B-E6395515182B}"/>
              </a:ext>
            </a:extLst>
          </p:cNvPr>
          <p:cNvSpPr txBox="1"/>
          <p:nvPr/>
        </p:nvSpPr>
        <p:spPr>
          <a:xfrm>
            <a:off x="0" y="17836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Future 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E960DD-D012-8E2D-C7D3-E5C36C05FE3E}"/>
              </a:ext>
            </a:extLst>
          </p:cNvPr>
          <p:cNvSpPr txBox="1"/>
          <p:nvPr/>
        </p:nvSpPr>
        <p:spPr>
          <a:xfrm>
            <a:off x="399288" y="1262542"/>
            <a:ext cx="1139342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• Transition from in-house CFSR to cloud-served ERA5</a:t>
            </a:r>
          </a:p>
          <a:p>
            <a:endParaRPr lang="en-US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• Use recipe for real-time global NWP output 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	- Prototype for integrated vapor transport</a:t>
            </a:r>
          </a:p>
          <a:p>
            <a:endParaRPr lang="en-US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• GitHub repository</a:t>
            </a:r>
          </a:p>
          <a:p>
            <a:endParaRPr lang="en-US" sz="32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59331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6B2D4A-731D-8A76-3B7F-D728110EC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174B">
              <a:alpha val="5887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E6EE4F-1EDB-56B1-AD74-059018E3120C}"/>
              </a:ext>
            </a:extLst>
          </p:cNvPr>
          <p:cNvSpPr txBox="1"/>
          <p:nvPr/>
        </p:nvSpPr>
        <p:spPr>
          <a:xfrm>
            <a:off x="694944" y="786384"/>
            <a:ext cx="10625328" cy="120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2F03C6-6B77-9B21-C37C-3447DAE361B3}"/>
              </a:ext>
            </a:extLst>
          </p:cNvPr>
          <p:cNvSpPr txBox="1"/>
          <p:nvPr/>
        </p:nvSpPr>
        <p:spPr>
          <a:xfrm>
            <a:off x="0" y="17836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Department of Atmospheric and Environmental Sciences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571B21-41ED-C4A1-78A5-07D2CE36EA47}"/>
              </a:ext>
            </a:extLst>
          </p:cNvPr>
          <p:cNvSpPr txBox="1"/>
          <p:nvPr/>
        </p:nvSpPr>
        <p:spPr>
          <a:xfrm>
            <a:off x="402336" y="818227"/>
            <a:ext cx="1139342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• Bachelor’s Degrees in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	-Atmospheric Science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	-Environmental Science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	-Climate Science</a:t>
            </a:r>
          </a:p>
          <a:p>
            <a:endParaRPr lang="en-US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• Applied MS in Atmospheric Science</a:t>
            </a:r>
          </a:p>
          <a:p>
            <a:endParaRPr lang="en-US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• MS in Atmospheric Science</a:t>
            </a:r>
          </a:p>
          <a:p>
            <a:endParaRPr lang="en-US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• PhD in Atmospheric Science</a:t>
            </a:r>
          </a:p>
          <a:p>
            <a:endParaRPr lang="en-US" sz="36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4" name="Picture 3" descr="Two men holding a large white balloon&#10;&#10;Description automatically generated">
            <a:extLst>
              <a:ext uri="{FF2B5EF4-FFF2-40B4-BE49-F238E27FC236}">
                <a16:creationId xmlns:a16="http://schemas.microsoft.com/office/drawing/2014/main" id="{D2A17422-C75C-5627-B202-B9B6761024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99" b="6570"/>
          <a:stretch/>
        </p:blipFill>
        <p:spPr>
          <a:xfrm>
            <a:off x="7867157" y="941511"/>
            <a:ext cx="3287597" cy="543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6B2D4A-731D-8A76-3B7F-D728110EC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174B">
              <a:alpha val="5887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E6EE4F-1EDB-56B1-AD74-059018E3120C}"/>
              </a:ext>
            </a:extLst>
          </p:cNvPr>
          <p:cNvSpPr txBox="1"/>
          <p:nvPr/>
        </p:nvSpPr>
        <p:spPr>
          <a:xfrm>
            <a:off x="694944" y="786384"/>
            <a:ext cx="10625328" cy="120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2F03C6-6B77-9B21-C37C-3447DAE361B3}"/>
              </a:ext>
            </a:extLst>
          </p:cNvPr>
          <p:cNvSpPr txBox="1"/>
          <p:nvPr/>
        </p:nvSpPr>
        <p:spPr>
          <a:xfrm>
            <a:off x="0" y="17836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Department of Atmospheric and Environmental Sciences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571B21-41ED-C4A1-78A5-07D2CE36EA47}"/>
              </a:ext>
            </a:extLst>
          </p:cNvPr>
          <p:cNvSpPr txBox="1"/>
          <p:nvPr/>
        </p:nvSpPr>
        <p:spPr>
          <a:xfrm>
            <a:off x="402336" y="818227"/>
            <a:ext cx="1139342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endParaRPr lang="en-US" sz="36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58F193-C4B2-33EE-BDFB-6DC293A73F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58"/>
          <a:stretch/>
        </p:blipFill>
        <p:spPr>
          <a:xfrm>
            <a:off x="4214001" y="1031962"/>
            <a:ext cx="3159873" cy="33169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447541-3FDD-659C-6D75-A62127E54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24" y="1031963"/>
            <a:ext cx="3758420" cy="331691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667A4A-883A-AB77-77CC-F98DF933CD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288"/>
          <a:stretch/>
        </p:blipFill>
        <p:spPr>
          <a:xfrm>
            <a:off x="7580281" y="1031961"/>
            <a:ext cx="4403693" cy="33169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91BF93-A534-0CA7-A653-81297376FC35}"/>
              </a:ext>
            </a:extLst>
          </p:cNvPr>
          <p:cNvSpPr txBox="1"/>
          <p:nvPr/>
        </p:nvSpPr>
        <p:spPr>
          <a:xfrm>
            <a:off x="2327564" y="4394233"/>
            <a:ext cx="70990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Synoptic meteorology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Tropical meteorology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Mesoscale meteorology</a:t>
            </a: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	</a:t>
            </a:r>
            <a:endParaRPr lang="en-US" sz="36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63647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6B2D4A-731D-8A76-3B7F-D728110EC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174B">
              <a:alpha val="5887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E6EE4F-1EDB-56B1-AD74-059018E3120C}"/>
              </a:ext>
            </a:extLst>
          </p:cNvPr>
          <p:cNvSpPr txBox="1"/>
          <p:nvPr/>
        </p:nvSpPr>
        <p:spPr>
          <a:xfrm>
            <a:off x="694944" y="786384"/>
            <a:ext cx="10625328" cy="120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2F03C6-6B77-9B21-C37C-3447DAE361B3}"/>
              </a:ext>
            </a:extLst>
          </p:cNvPr>
          <p:cNvSpPr txBox="1"/>
          <p:nvPr/>
        </p:nvSpPr>
        <p:spPr>
          <a:xfrm>
            <a:off x="0" y="17836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Department of Atmospheric and Environmental Sciences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571B21-41ED-C4A1-78A5-07D2CE36EA47}"/>
              </a:ext>
            </a:extLst>
          </p:cNvPr>
          <p:cNvSpPr txBox="1"/>
          <p:nvPr/>
        </p:nvSpPr>
        <p:spPr>
          <a:xfrm>
            <a:off x="402336" y="818227"/>
            <a:ext cx="1139342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endParaRPr lang="en-US" sz="36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91BF93-A534-0CA7-A653-81297376FC35}"/>
              </a:ext>
            </a:extLst>
          </p:cNvPr>
          <p:cNvSpPr txBox="1"/>
          <p:nvPr/>
        </p:nvSpPr>
        <p:spPr>
          <a:xfrm>
            <a:off x="2084832" y="1159073"/>
            <a:ext cx="79187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Paleoclimatology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Climate change and variability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Climate modeling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	</a:t>
            </a:r>
            <a:endParaRPr lang="en-US" sz="36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4DFCFE-BEF1-5B20-8E9A-D695DAC7A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02" y="3429001"/>
            <a:ext cx="3728939" cy="319163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978B9A-B7C8-8020-D3C7-ADA3B5B4E3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r="11487"/>
          <a:stretch/>
        </p:blipFill>
        <p:spPr bwMode="auto">
          <a:xfrm>
            <a:off x="4285358" y="3429382"/>
            <a:ext cx="3969446" cy="319125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AF28ED-A8E7-0869-3A21-F110DFA340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7" r="11439"/>
          <a:stretch/>
        </p:blipFill>
        <p:spPr>
          <a:xfrm>
            <a:off x="8546540" y="3429000"/>
            <a:ext cx="3414292" cy="319163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54007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6B2D4A-731D-8A76-3B7F-D728110EC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174B">
              <a:alpha val="5887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E6EE4F-1EDB-56B1-AD74-059018E3120C}"/>
              </a:ext>
            </a:extLst>
          </p:cNvPr>
          <p:cNvSpPr txBox="1"/>
          <p:nvPr/>
        </p:nvSpPr>
        <p:spPr>
          <a:xfrm>
            <a:off x="694944" y="786384"/>
            <a:ext cx="10625328" cy="120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2F03C6-6B77-9B21-C37C-3447DAE361B3}"/>
              </a:ext>
            </a:extLst>
          </p:cNvPr>
          <p:cNvSpPr txBox="1"/>
          <p:nvPr/>
        </p:nvSpPr>
        <p:spPr>
          <a:xfrm>
            <a:off x="0" y="17836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Atmospheric Sciences Research Center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571B21-41ED-C4A1-78A5-07D2CE36EA47}"/>
              </a:ext>
            </a:extLst>
          </p:cNvPr>
          <p:cNvSpPr txBox="1"/>
          <p:nvPr/>
        </p:nvSpPr>
        <p:spPr>
          <a:xfrm>
            <a:off x="402336" y="818227"/>
            <a:ext cx="1139342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endParaRPr lang="en-US" sz="36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91BF93-A534-0CA7-A653-81297376FC35}"/>
              </a:ext>
            </a:extLst>
          </p:cNvPr>
          <p:cNvSpPr txBox="1"/>
          <p:nvPr/>
        </p:nvSpPr>
        <p:spPr>
          <a:xfrm>
            <a:off x="1005840" y="4490658"/>
            <a:ext cx="98572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Atmospheric chemistry and air pollution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Boundary layer meteorology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Urban meteorology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Solar and wind energy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	</a:t>
            </a:r>
            <a:endParaRPr lang="en-US" sz="36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B04981-6246-1EA7-8ADE-2D8264177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7" y="941511"/>
            <a:ext cx="4498839" cy="332306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D79838-2B6E-AB27-EE96-D583810478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27" t="1834" r="1377" b="4150"/>
          <a:stretch/>
        </p:blipFill>
        <p:spPr>
          <a:xfrm>
            <a:off x="4991805" y="941511"/>
            <a:ext cx="6764331" cy="33230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7686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6B2D4A-731D-8A76-3B7F-D728110EC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174B">
              <a:alpha val="5887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E6EE4F-1EDB-56B1-AD74-059018E3120C}"/>
              </a:ext>
            </a:extLst>
          </p:cNvPr>
          <p:cNvSpPr txBox="1"/>
          <p:nvPr/>
        </p:nvSpPr>
        <p:spPr>
          <a:xfrm>
            <a:off x="694944" y="786384"/>
            <a:ext cx="10625328" cy="120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2F03C6-6B77-9B21-C37C-3447DAE361B3}"/>
              </a:ext>
            </a:extLst>
          </p:cNvPr>
          <p:cNvSpPr txBox="1"/>
          <p:nvPr/>
        </p:nvSpPr>
        <p:spPr>
          <a:xfrm>
            <a:off x="0" y="17836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ETEC Building - UAlbany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571B21-41ED-C4A1-78A5-07D2CE36EA47}"/>
              </a:ext>
            </a:extLst>
          </p:cNvPr>
          <p:cNvSpPr txBox="1"/>
          <p:nvPr/>
        </p:nvSpPr>
        <p:spPr>
          <a:xfrm>
            <a:off x="402336" y="818227"/>
            <a:ext cx="1139342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endParaRPr lang="en-US" sz="36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1026" name="Picture 2" descr="Inside ETEC">
            <a:extLst>
              <a:ext uri="{FF2B5EF4-FFF2-40B4-BE49-F238E27FC236}">
                <a16:creationId xmlns:a16="http://schemas.microsoft.com/office/drawing/2014/main" id="{88D31AF8-0869-7D17-D841-C459C4569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76" y="818227"/>
            <a:ext cx="10034016" cy="564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931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6B2D4A-731D-8A76-3B7F-D728110EC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174B">
              <a:alpha val="5887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E6EE4F-1EDB-56B1-AD74-059018E3120C}"/>
              </a:ext>
            </a:extLst>
          </p:cNvPr>
          <p:cNvSpPr txBox="1"/>
          <p:nvPr/>
        </p:nvSpPr>
        <p:spPr>
          <a:xfrm>
            <a:off x="694944" y="786384"/>
            <a:ext cx="10625328" cy="120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2F03C6-6B77-9B21-C37C-3447DAE361B3}"/>
              </a:ext>
            </a:extLst>
          </p:cNvPr>
          <p:cNvSpPr txBox="1"/>
          <p:nvPr/>
        </p:nvSpPr>
        <p:spPr>
          <a:xfrm>
            <a:off x="0" y="17836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ETEC Building - UAlbany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571B21-41ED-C4A1-78A5-07D2CE36EA47}"/>
              </a:ext>
            </a:extLst>
          </p:cNvPr>
          <p:cNvSpPr txBox="1"/>
          <p:nvPr/>
        </p:nvSpPr>
        <p:spPr>
          <a:xfrm>
            <a:off x="402336" y="818227"/>
            <a:ext cx="1139342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endParaRPr lang="en-US" sz="36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8F7FCD-F7BA-0C94-1331-46CC08DBF7FF}"/>
              </a:ext>
            </a:extLst>
          </p:cNvPr>
          <p:cNvSpPr txBox="1"/>
          <p:nvPr/>
        </p:nvSpPr>
        <p:spPr>
          <a:xfrm>
            <a:off x="402336" y="745075"/>
            <a:ext cx="11393424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• Department of Atmospheric and Environmental Sciences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• Atmospheric Sciences Research Center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• National Weather Service – Albany WFO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• New York State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Mesonet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• State Weather Risk Communication Center</a:t>
            </a:r>
          </a:p>
          <a:p>
            <a:endParaRPr lang="en-US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• College of Emergency Preparedness, Homeland Security, and 	Cybersecurity</a:t>
            </a:r>
          </a:p>
          <a:p>
            <a:endParaRPr lang="en-US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• Materials Chemistry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• Environmental and Sustainable Engineering</a:t>
            </a:r>
          </a:p>
          <a:p>
            <a:endParaRPr lang="en-US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endParaRPr lang="en-US" sz="36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389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6B2D4A-731D-8A76-3B7F-D728110EC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174B">
              <a:alpha val="5887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E6EE4F-1EDB-56B1-AD74-059018E3120C}"/>
              </a:ext>
            </a:extLst>
          </p:cNvPr>
          <p:cNvSpPr txBox="1"/>
          <p:nvPr/>
        </p:nvSpPr>
        <p:spPr>
          <a:xfrm>
            <a:off x="694944" y="786384"/>
            <a:ext cx="10625328" cy="120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2F03C6-6B77-9B21-C37C-3447DAE361B3}"/>
              </a:ext>
            </a:extLst>
          </p:cNvPr>
          <p:cNvSpPr txBox="1"/>
          <p:nvPr/>
        </p:nvSpPr>
        <p:spPr>
          <a:xfrm>
            <a:off x="0" y="17836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ETEC Building - UAlbany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571B21-41ED-C4A1-78A5-07D2CE36EA47}"/>
              </a:ext>
            </a:extLst>
          </p:cNvPr>
          <p:cNvSpPr txBox="1"/>
          <p:nvPr/>
        </p:nvSpPr>
        <p:spPr>
          <a:xfrm>
            <a:off x="402336" y="818227"/>
            <a:ext cx="1139342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endParaRPr lang="en-US" sz="36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7" name="Picture 6" descr="A group of people looking at a large screen&#10;&#10;Description automatically generated">
            <a:extLst>
              <a:ext uri="{FF2B5EF4-FFF2-40B4-BE49-F238E27FC236}">
                <a16:creationId xmlns:a16="http://schemas.microsoft.com/office/drawing/2014/main" id="{A6D5DA8E-7F9A-41B9-159C-4C67C39B0A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56" r="6237" b="-662"/>
          <a:stretch/>
        </p:blipFill>
        <p:spPr>
          <a:xfrm>
            <a:off x="243380" y="968429"/>
            <a:ext cx="5244439" cy="45806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303D69-F1AC-4305-99DB-9D84AB6A2E0E}"/>
              </a:ext>
            </a:extLst>
          </p:cNvPr>
          <p:cNvSpPr txBox="1"/>
          <p:nvPr/>
        </p:nvSpPr>
        <p:spPr>
          <a:xfrm>
            <a:off x="1749561" y="4550747"/>
            <a:ext cx="184731" cy="400110"/>
          </a:xfrm>
          <a:prstGeom prst="rect">
            <a:avLst/>
          </a:prstGeom>
          <a:solidFill>
            <a:schemeClr val="bg1">
              <a:alpha val="52415"/>
            </a:schemeClr>
          </a:solidFill>
        </p:spPr>
        <p:txBody>
          <a:bodyPr wrap="none" rtlCol="0">
            <a:spAutoFit/>
          </a:bodyPr>
          <a:lstStyle/>
          <a:p>
            <a:endParaRPr lang="en-US" sz="2000" b="1" dirty="0"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11" name="Picture 10" descr="A group of people sitting at long tables in a room&#10;&#10;Description automatically generated">
            <a:extLst>
              <a:ext uri="{FF2B5EF4-FFF2-40B4-BE49-F238E27FC236}">
                <a16:creationId xmlns:a16="http://schemas.microsoft.com/office/drawing/2014/main" id="{02321795-F770-560B-D111-55896411A8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0"/>
          <a:stretch/>
        </p:blipFill>
        <p:spPr>
          <a:xfrm>
            <a:off x="5835291" y="968429"/>
            <a:ext cx="6198213" cy="45673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45EFE8-E727-928C-4D8F-FBA1CB546337}"/>
              </a:ext>
            </a:extLst>
          </p:cNvPr>
          <p:cNvSpPr txBox="1"/>
          <p:nvPr/>
        </p:nvSpPr>
        <p:spPr>
          <a:xfrm>
            <a:off x="-158496" y="5420945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en-US" sz="3200" b="1" dirty="0">
                <a:solidFill>
                  <a:srgbClr val="00FA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  <a:ea typeface="Palatino" pitchFamily="2" charset="77"/>
              </a:rPr>
              <a:t>Weather Map Room</a:t>
            </a:r>
            <a:endParaRPr lang="en-US" sz="3200" dirty="0">
              <a:solidFill>
                <a:srgbClr val="00FA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865223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505</Words>
  <Application>Microsoft Office PowerPoint</Application>
  <PresentationFormat>Widescreen</PresentationFormat>
  <Paragraphs>193</Paragraphs>
  <Slides>23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Lazear, Ross</dc:creator>
  <cp:lastModifiedBy>Lazear, Ross</cp:lastModifiedBy>
  <cp:revision>2</cp:revision>
  <dcterms:created xsi:type="dcterms:W3CDTF">2024-05-05T13:39:53Z</dcterms:created>
  <dcterms:modified xsi:type="dcterms:W3CDTF">2024-08-14T15:13:08Z</dcterms:modified>
</cp:coreProperties>
</file>