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66" r:id="rId21"/>
    <p:sldId id="292" r:id="rId22"/>
    <p:sldId id="267" r:id="rId23"/>
    <p:sldId id="264" r:id="rId24"/>
    <p:sldId id="256" r:id="rId25"/>
    <p:sldId id="257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5EFF"/>
    <a:srgbClr val="00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3BBA8-229C-4A4F-AF05-9CB2897E8AC6}" type="datetimeFigureOut">
              <a:rPr lang="en-US" smtClean="0"/>
              <a:t>2/16/23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79726-E2D3-C14C-B62B-731CA31FD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2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6D2E40-A860-344D-9813-A016264E844D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Intro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Welcome &amp; congrats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Great community. World-class education at state-school cost</a:t>
            </a:r>
          </a:p>
        </p:txBody>
      </p:sp>
    </p:spTree>
    <p:extLst>
      <p:ext uri="{BB962C8B-B14F-4D97-AF65-F5344CB8AC3E}">
        <p14:creationId xmlns:p14="http://schemas.microsoft.com/office/powerpoint/2010/main" val="793317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6D2E40-A860-344D-9813-A016264E844D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Intro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Welcome &amp; congrats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Great community. World-class education at state-school cost</a:t>
            </a:r>
          </a:p>
        </p:txBody>
      </p:sp>
    </p:spTree>
    <p:extLst>
      <p:ext uri="{BB962C8B-B14F-4D97-AF65-F5344CB8AC3E}">
        <p14:creationId xmlns:p14="http://schemas.microsoft.com/office/powerpoint/2010/main" val="295351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0878ea53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0878ea53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90B73-A195-3046-DE12-89224E01D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6A243-CEBE-78AA-AABA-F20E69308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CC11C-2011-71DC-6E97-84411A23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EC83A-7488-DB11-0DCB-AAF4CF9E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FED6E-6C4F-685C-ED32-5417C8F62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42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50CC-BBB8-B32B-A4BE-E5ED6EFD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FEB0E-1694-8040-00B1-8DC50F8D5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8BF18-F497-D229-E083-97C8BFD0D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C7761-18FD-7146-AF45-5DFF13089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98EF9-E0B7-7E03-7C81-8CD2B452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6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B7C63D-6102-E8A0-A64F-D804176C9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3A30B-9161-4FA9-CD82-178F46884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38074-9843-64E2-0245-F1AF2A71E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D7DBF-CE6D-CA6E-E918-F46BB4F2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AF89E-204E-A417-2FCC-07547A3B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8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157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CD01-833D-2839-07D8-7C6E707F8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9700F-E29A-C3DB-6041-F2B1FF60D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90E3B-189C-781B-21B0-46E39616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82FC9-F599-1163-DDE3-9199B0F7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97D14-2E78-9E41-F4A1-EA4626459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4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F8B9A-8BBA-BB15-F466-B52B9DF8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FAB5F-AB66-4F22-7D7B-3AD176D6C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CEC15-A9F6-D0DD-549D-3B6E8737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4422-A7E8-AF11-4EC0-9DF98F6A3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E6D2B-9536-0A57-34D8-E0BB1A0D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488A9-E917-2ADA-3893-3A4C9633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88729-0F60-F47E-0CA5-1B9DBBB1A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F305B-52CC-A7BD-34EC-4BF28C297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3A9A8-BE5E-9F66-5910-B5BC4601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43CDC-AD66-18F1-C5AA-73A6DE277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2B27C-28A9-A512-0E01-C172DA98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1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9C1B-378C-B663-6527-8EEBAE75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B3A62-4126-AA88-374A-E51F304D7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F940E-2171-E22D-AE43-D9BF766C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F72E0-E8C9-4980-DB94-6E10430C2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4292A-B865-412D-53BA-8A5F024B73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654BA8-20A6-EE4E-6D20-97504DF17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BE6860-1205-C836-6B84-03534E23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4F766F-BDA2-9888-639C-0A8608EF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2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CD7CB-E568-168E-97E6-A578AB42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CA600C-ADCE-799F-2FAE-92F765469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BD509-2850-B13F-AE44-622DD49CB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AF578-AB00-28FC-39C0-FA0DF507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7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08153-4D6C-0C81-C20A-9D445C081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AE916-7CF2-44D9-E41F-54C32199E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36B37-9B42-8155-61AA-FBA50240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5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3F0C6-D76E-E306-EAAF-879B9994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B20B6-135B-D174-FEE3-770597EE1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1867E-BF8B-FBE8-226B-16DDB0216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489DD-857F-6B87-B365-ED33E1AB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F2ED3-B155-EE81-4080-71CF9DDEE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4CFB3-D9E2-4BDB-74DF-DDB1E777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7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A894-7ED1-0DC5-61FE-13923154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D46BB9-BCAC-C6E4-6E3C-16F22664D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CD9A6-D66D-629A-BBAE-D503E71F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EF9CE-38AD-AF0E-B57F-C61EDB2D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BDEB8-A85A-605E-4306-999D220B4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4BED9-4671-E324-A39C-57EE2360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5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48000"/>
                    </a14:imgEffect>
                    <a14:imgEffect>
                      <a14:colorTemperature colorTemp="6630"/>
                    </a14:imgEffect>
                    <a14:imgEffect>
                      <a14:saturation sat="231000"/>
                    </a14:imgEffect>
                    <a14:imgEffect>
                      <a14:brightnessContrast bright="-64000" contrast="-13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68CB7-3D5B-CA6F-5208-913BE4E0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DB765-4FE8-6AD6-250D-F5D09D5E1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9F7F9-2204-D33E-F81A-AC3AF9E5A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90764-D9FC-D048-8D9E-3BDD779DACE5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3C4F6-7F9E-D7CA-3F35-CE165313C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AE902-15E0-CCA6-26D6-71DD5E43C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D84D3-5AB9-6342-B91F-C51AEC273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1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jp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280C3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10746" r="2338"/>
          <a:stretch/>
        </p:blipFill>
        <p:spPr>
          <a:xfrm>
            <a:off x="7467601" y="5760720"/>
            <a:ext cx="1821941" cy="109728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11" name="Picture 10" descr="PHOTO-2019-09-17-16-54-5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t="20180" r="15618" b="33769"/>
          <a:stretch/>
        </p:blipFill>
        <p:spPr>
          <a:xfrm>
            <a:off x="6477000" y="5742432"/>
            <a:ext cx="1365504" cy="1115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-1"/>
            <a:ext cx="9144000" cy="2474707"/>
          </a:xfrm>
          <a:prstGeom prst="rect">
            <a:avLst/>
          </a:prstGeom>
        </p:spPr>
      </p:pic>
      <p:pic>
        <p:nvPicPr>
          <p:cNvPr id="14" name="Picture 13" descr="Screen Shot 2013-04-17 at 2.33.48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/>
          <a:stretch/>
        </p:blipFill>
        <p:spPr>
          <a:xfrm>
            <a:off x="9206946" y="4722990"/>
            <a:ext cx="1455304" cy="1068211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t="13395" b="19132"/>
          <a:stretch/>
        </p:blipFill>
        <p:spPr>
          <a:xfrm>
            <a:off x="6464393" y="2532249"/>
            <a:ext cx="1458381" cy="109956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1" name="Picture 20" descr="photo5_resized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14330"/>
          <a:stretch/>
        </p:blipFill>
        <p:spPr>
          <a:xfrm>
            <a:off x="6464393" y="4691112"/>
            <a:ext cx="1623421" cy="109728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5" name="Picture 24" descr="image046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r="25898" b="29463"/>
          <a:stretch/>
        </p:blipFill>
        <p:spPr>
          <a:xfrm>
            <a:off x="9222930" y="3581400"/>
            <a:ext cx="1447800" cy="1168570"/>
          </a:xfrm>
          <a:prstGeom prst="rect">
            <a:avLst/>
          </a:prstGeom>
          <a:solidFill>
            <a:srgbClr val="660066"/>
          </a:solidFill>
          <a:effectLst/>
        </p:spPr>
      </p:pic>
      <p:pic>
        <p:nvPicPr>
          <p:cNvPr id="28" name="Picture 27" descr="Screen Shot 2013-04-17 at 3.39.03 PM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r="8011" b="28137"/>
          <a:stretch/>
        </p:blipFill>
        <p:spPr>
          <a:xfrm>
            <a:off x="7850228" y="4724401"/>
            <a:ext cx="1369973" cy="1068224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8600" y="3505200"/>
            <a:ext cx="1371600" cy="1209600"/>
          </a:xfrm>
          <a:prstGeom prst="rect">
            <a:avLst/>
          </a:prstGeom>
        </p:spPr>
      </p:pic>
      <p:pic>
        <p:nvPicPr>
          <p:cNvPr id="22" name="Picture 21" descr="photo1_resized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/>
          <a:stretch/>
        </p:blipFill>
        <p:spPr>
          <a:xfrm>
            <a:off x="6466420" y="3627121"/>
            <a:ext cx="1382181" cy="109728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3" name="Picture 22" descr="Screen Shot 2013-04-17 at 2.35.33 PM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358" r="15106" b="-358"/>
          <a:stretch/>
        </p:blipFill>
        <p:spPr>
          <a:xfrm>
            <a:off x="7848601" y="2514600"/>
            <a:ext cx="1425299" cy="109728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4" name="Picture 23" descr="Screen Shot 2013-04-17 at 3.01.41 PM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2658" r="24627" b="8432"/>
          <a:stretch/>
        </p:blipFill>
        <p:spPr>
          <a:xfrm>
            <a:off x="9220200" y="2438401"/>
            <a:ext cx="1447800" cy="1181263"/>
          </a:xfrm>
          <a:prstGeom prst="rect">
            <a:avLst/>
          </a:prstGeom>
          <a:solidFill>
            <a:srgbClr val="660066"/>
          </a:solidFill>
        </p:spPr>
      </p:pic>
      <p:sp>
        <p:nvSpPr>
          <p:cNvPr id="26" name="Rectangle 25"/>
          <p:cNvSpPr/>
          <p:nvPr/>
        </p:nvSpPr>
        <p:spPr>
          <a:xfrm>
            <a:off x="1524000" y="2438400"/>
            <a:ext cx="9144000" cy="76200"/>
          </a:xfrm>
          <a:prstGeom prst="rect">
            <a:avLst/>
          </a:prstGeom>
          <a:solidFill>
            <a:srgbClr val="FFD1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50" tIns="36575" rIns="73150" bIns="36575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2514601"/>
            <a:ext cx="4995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Department of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Atmospheric &amp; Environmental Sciences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Contact me at: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Ross Lazear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rlazear@albany.edu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Web:  http://</a:t>
            </a:r>
            <a:r>
              <a:rPr lang="en-US" dirty="0" err="1">
                <a:solidFill>
                  <a:schemeClr val="bg1"/>
                </a:solidFill>
              </a:rPr>
              <a:t>albany.edu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daes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/>
          <a:srcRect l="12475" t="13478" r="22878" b="21829"/>
          <a:stretch/>
        </p:blipFill>
        <p:spPr>
          <a:xfrm>
            <a:off x="4114801" y="6096000"/>
            <a:ext cx="550077" cy="525828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/>
          <a:srcRect l="10888" t="19163" r="12461" b="23247"/>
          <a:stretch/>
        </p:blipFill>
        <p:spPr>
          <a:xfrm>
            <a:off x="3429001" y="6096000"/>
            <a:ext cx="546617" cy="508142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45600" y="5791200"/>
            <a:ext cx="1422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6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4F40E92-09BE-8949-9C7C-AC964B149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4" y="3341975"/>
            <a:ext cx="3728939" cy="31916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55E18-104B-AF4E-A69E-964318B65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11487"/>
          <a:stretch/>
        </p:blipFill>
        <p:spPr bwMode="auto">
          <a:xfrm>
            <a:off x="4318950" y="3342356"/>
            <a:ext cx="3969446" cy="31912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75F2CB-00CF-2146-A204-2846189F88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7" r="11439"/>
          <a:stretch/>
        </p:blipFill>
        <p:spPr>
          <a:xfrm>
            <a:off x="8580132" y="3341974"/>
            <a:ext cx="3414292" cy="31916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BB45F0-CC89-4BD9-C83D-884FA522C51D}"/>
              </a:ext>
            </a:extLst>
          </p:cNvPr>
          <p:cNvSpPr txBox="1"/>
          <p:nvPr/>
        </p:nvSpPr>
        <p:spPr>
          <a:xfrm>
            <a:off x="0" y="562868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Climate dynamics, paleoclimate, and environmental systems</a:t>
            </a:r>
          </a:p>
        </p:txBody>
      </p:sp>
    </p:spTree>
    <p:extLst>
      <p:ext uri="{BB962C8B-B14F-4D97-AF65-F5344CB8AC3E}">
        <p14:creationId xmlns:p14="http://schemas.microsoft.com/office/powerpoint/2010/main" val="314722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B9A4B1-BD99-0826-E8A0-9928DB641973}"/>
              </a:ext>
            </a:extLst>
          </p:cNvPr>
          <p:cNvSpPr txBox="1"/>
          <p:nvPr/>
        </p:nvSpPr>
        <p:spPr>
          <a:xfrm>
            <a:off x="84745" y="426944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Atmospheric chemistry, air quality, and coastal–urban environments</a:t>
            </a:r>
          </a:p>
        </p:txBody>
      </p:sp>
    </p:spTree>
    <p:extLst>
      <p:ext uri="{BB962C8B-B14F-4D97-AF65-F5344CB8AC3E}">
        <p14:creationId xmlns:p14="http://schemas.microsoft.com/office/powerpoint/2010/main" val="3122466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D864F9-7032-6B4F-91F2-F52B4E8E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7" y="3272806"/>
            <a:ext cx="4498839" cy="33230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523476-951B-A587-83CA-099664DDDAC4}"/>
              </a:ext>
            </a:extLst>
          </p:cNvPr>
          <p:cNvSpPr txBox="1"/>
          <p:nvPr/>
        </p:nvSpPr>
        <p:spPr>
          <a:xfrm>
            <a:off x="84745" y="426944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Atmospheric chemistry, air quality, and coastal–urban environments</a:t>
            </a:r>
          </a:p>
        </p:txBody>
      </p:sp>
    </p:spTree>
    <p:extLst>
      <p:ext uri="{BB962C8B-B14F-4D97-AF65-F5344CB8AC3E}">
        <p14:creationId xmlns:p14="http://schemas.microsoft.com/office/powerpoint/2010/main" val="2322250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4CF693-0E3E-3246-A1C1-A498D188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7" y="3272806"/>
            <a:ext cx="4498839" cy="33230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16869-7719-8047-8E38-20669175F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7" t="1834" r="1377" b="4150"/>
          <a:stretch/>
        </p:blipFill>
        <p:spPr>
          <a:xfrm>
            <a:off x="5085362" y="3272806"/>
            <a:ext cx="6764331" cy="33230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0F468-C02E-75FD-0E55-2A21277B3A41}"/>
              </a:ext>
            </a:extLst>
          </p:cNvPr>
          <p:cNvSpPr txBox="1"/>
          <p:nvPr/>
        </p:nvSpPr>
        <p:spPr>
          <a:xfrm>
            <a:off x="84745" y="426944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Atmospheric chemistry, air quality, and coastal–urban environments</a:t>
            </a:r>
          </a:p>
        </p:txBody>
      </p:sp>
    </p:spTree>
    <p:extLst>
      <p:ext uri="{BB962C8B-B14F-4D97-AF65-F5344CB8AC3E}">
        <p14:creationId xmlns:p14="http://schemas.microsoft.com/office/powerpoint/2010/main" val="2163294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21B614-0960-39BE-66A1-81A216CE3E0E}"/>
              </a:ext>
            </a:extLst>
          </p:cNvPr>
          <p:cNvSpPr txBox="1"/>
          <p:nvPr/>
        </p:nvSpPr>
        <p:spPr>
          <a:xfrm>
            <a:off x="-98856" y="562869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Boundary layer meteorology, and air–land–sea interactions</a:t>
            </a:r>
          </a:p>
        </p:txBody>
      </p:sp>
    </p:spTree>
    <p:extLst>
      <p:ext uri="{BB962C8B-B14F-4D97-AF65-F5344CB8AC3E}">
        <p14:creationId xmlns:p14="http://schemas.microsoft.com/office/powerpoint/2010/main" val="320182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in graphic">
            <a:extLst>
              <a:ext uri="{FF2B5EF4-FFF2-40B4-BE49-F238E27FC236}">
                <a16:creationId xmlns:a16="http://schemas.microsoft.com/office/drawing/2014/main" id="{86300CF1-36EE-7342-988E-4069F269837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73299" y="3349251"/>
            <a:ext cx="7005610" cy="32905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362E6F-54EC-E5F3-6DEC-57CE513796C3}"/>
              </a:ext>
            </a:extLst>
          </p:cNvPr>
          <p:cNvSpPr txBox="1"/>
          <p:nvPr/>
        </p:nvSpPr>
        <p:spPr>
          <a:xfrm>
            <a:off x="-98854" y="562869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Boundary layer meteorology, and air–land–sea interactions</a:t>
            </a:r>
          </a:p>
        </p:txBody>
      </p:sp>
    </p:spTree>
    <p:extLst>
      <p:ext uri="{BB962C8B-B14F-4D97-AF65-F5344CB8AC3E}">
        <p14:creationId xmlns:p14="http://schemas.microsoft.com/office/powerpoint/2010/main" val="278291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4723B7-AAA5-0541-9B6A-EBD688505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641" y="3348621"/>
            <a:ext cx="4114800" cy="32918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Main graphic">
            <a:extLst>
              <a:ext uri="{FF2B5EF4-FFF2-40B4-BE49-F238E27FC236}">
                <a16:creationId xmlns:a16="http://schemas.microsoft.com/office/drawing/2014/main" id="{86300CF1-36EE-7342-988E-4069F269837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73299" y="3349251"/>
            <a:ext cx="7005610" cy="32905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11C36B-192B-7BFE-7419-66F1F5FF4850}"/>
              </a:ext>
            </a:extLst>
          </p:cNvPr>
          <p:cNvSpPr txBox="1"/>
          <p:nvPr/>
        </p:nvSpPr>
        <p:spPr>
          <a:xfrm>
            <a:off x="-98854" y="562869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Boundary layer meteorology, and air–land–sea interactions</a:t>
            </a:r>
          </a:p>
        </p:txBody>
      </p:sp>
    </p:spTree>
    <p:extLst>
      <p:ext uri="{BB962C8B-B14F-4D97-AF65-F5344CB8AC3E}">
        <p14:creationId xmlns:p14="http://schemas.microsoft.com/office/powerpoint/2010/main" val="805299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B2E45B-FE94-36AB-E1EF-E9E4E5DB7F39}"/>
              </a:ext>
            </a:extLst>
          </p:cNvPr>
          <p:cNvSpPr txBox="1"/>
          <p:nvPr/>
        </p:nvSpPr>
        <p:spPr>
          <a:xfrm>
            <a:off x="0" y="315733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240109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31315-8368-9D49-AC6A-42DCFFA4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45" y="2633496"/>
            <a:ext cx="5525689" cy="4023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2CE502-E3E3-33C0-F4E2-13D40DC71927}"/>
              </a:ext>
            </a:extLst>
          </p:cNvPr>
          <p:cNvSpPr txBox="1"/>
          <p:nvPr/>
        </p:nvSpPr>
        <p:spPr>
          <a:xfrm>
            <a:off x="0" y="315733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3807612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31315-8368-9D49-AC6A-42DCFFA4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45" y="2633496"/>
            <a:ext cx="5525689" cy="4023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2700F-032F-1441-BAD4-C71450747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400" y="2633496"/>
            <a:ext cx="4724355" cy="4023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E08E9A-8C97-564B-14C7-9EE78E8EC916}"/>
              </a:ext>
            </a:extLst>
          </p:cNvPr>
          <p:cNvSpPr txBox="1"/>
          <p:nvPr/>
        </p:nvSpPr>
        <p:spPr>
          <a:xfrm>
            <a:off x="0" y="315733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2741606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280C3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10746" r="2338"/>
          <a:stretch/>
        </p:blipFill>
        <p:spPr>
          <a:xfrm>
            <a:off x="7467601" y="5760720"/>
            <a:ext cx="1821941" cy="109728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11" name="Picture 10" descr="PHOTO-2019-09-17-16-54-5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t="20180" r="15618" b="33769"/>
          <a:stretch/>
        </p:blipFill>
        <p:spPr>
          <a:xfrm>
            <a:off x="6477000" y="5742432"/>
            <a:ext cx="1365504" cy="1115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-1"/>
            <a:ext cx="9144000" cy="2474707"/>
          </a:xfrm>
          <a:prstGeom prst="rect">
            <a:avLst/>
          </a:prstGeom>
        </p:spPr>
      </p:pic>
      <p:pic>
        <p:nvPicPr>
          <p:cNvPr id="14" name="Picture 13" descr="Screen Shot 2013-04-17 at 2.33.48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/>
          <a:stretch/>
        </p:blipFill>
        <p:spPr>
          <a:xfrm>
            <a:off x="9206946" y="4722990"/>
            <a:ext cx="1455304" cy="1068211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t="13395" b="19132"/>
          <a:stretch/>
        </p:blipFill>
        <p:spPr>
          <a:xfrm>
            <a:off x="6464393" y="2532249"/>
            <a:ext cx="1458381" cy="109956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1" name="Picture 20" descr="photo5_resized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14330"/>
          <a:stretch/>
        </p:blipFill>
        <p:spPr>
          <a:xfrm>
            <a:off x="6464393" y="4691112"/>
            <a:ext cx="1623421" cy="109728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5" name="Picture 24" descr="image046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r="25898" b="29463"/>
          <a:stretch/>
        </p:blipFill>
        <p:spPr>
          <a:xfrm>
            <a:off x="9222930" y="3581400"/>
            <a:ext cx="1447800" cy="1168570"/>
          </a:xfrm>
          <a:prstGeom prst="rect">
            <a:avLst/>
          </a:prstGeom>
          <a:solidFill>
            <a:srgbClr val="660066"/>
          </a:solidFill>
          <a:effectLst/>
        </p:spPr>
      </p:pic>
      <p:pic>
        <p:nvPicPr>
          <p:cNvPr id="28" name="Picture 27" descr="Screen Shot 2013-04-17 at 3.39.03 PM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r="8011" b="28137"/>
          <a:stretch/>
        </p:blipFill>
        <p:spPr>
          <a:xfrm>
            <a:off x="7850228" y="4724401"/>
            <a:ext cx="1369973" cy="1068224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8600" y="3505200"/>
            <a:ext cx="1371600" cy="1209600"/>
          </a:xfrm>
          <a:prstGeom prst="rect">
            <a:avLst/>
          </a:prstGeom>
        </p:spPr>
      </p:pic>
      <p:pic>
        <p:nvPicPr>
          <p:cNvPr id="22" name="Picture 21" descr="photo1_resized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/>
          <a:stretch/>
        </p:blipFill>
        <p:spPr>
          <a:xfrm>
            <a:off x="6466420" y="3627121"/>
            <a:ext cx="1382181" cy="109728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3" name="Picture 22" descr="Screen Shot 2013-04-17 at 2.35.33 PM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358" r="15106" b="-358"/>
          <a:stretch/>
        </p:blipFill>
        <p:spPr>
          <a:xfrm>
            <a:off x="7848601" y="2514600"/>
            <a:ext cx="1425299" cy="1097280"/>
          </a:xfrm>
          <a:prstGeom prst="rect">
            <a:avLst/>
          </a:prstGeom>
          <a:solidFill>
            <a:srgbClr val="660066"/>
          </a:solidFill>
        </p:spPr>
      </p:pic>
      <p:pic>
        <p:nvPicPr>
          <p:cNvPr id="24" name="Picture 23" descr="Screen Shot 2013-04-17 at 3.01.41 PM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2658" r="24627" b="8432"/>
          <a:stretch/>
        </p:blipFill>
        <p:spPr>
          <a:xfrm>
            <a:off x="9220200" y="2438401"/>
            <a:ext cx="1447800" cy="1181263"/>
          </a:xfrm>
          <a:prstGeom prst="rect">
            <a:avLst/>
          </a:prstGeom>
          <a:solidFill>
            <a:srgbClr val="660066"/>
          </a:solidFill>
        </p:spPr>
      </p:pic>
      <p:sp>
        <p:nvSpPr>
          <p:cNvPr id="26" name="Rectangle 25"/>
          <p:cNvSpPr/>
          <p:nvPr/>
        </p:nvSpPr>
        <p:spPr>
          <a:xfrm>
            <a:off x="1524000" y="2438400"/>
            <a:ext cx="9144000" cy="76200"/>
          </a:xfrm>
          <a:prstGeom prst="rect">
            <a:avLst/>
          </a:prstGeom>
          <a:solidFill>
            <a:srgbClr val="FFD1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50" tIns="36575" rIns="73150" bIns="36575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5600" y="5791200"/>
            <a:ext cx="1422400" cy="10668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521270" y="2658852"/>
            <a:ext cx="4995864" cy="4111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B.S. in Atmospheric Science 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(meteorology and more)</a:t>
            </a:r>
          </a:p>
          <a:p>
            <a:pPr algn="ctr"/>
            <a:endParaRPr lang="en-US" sz="1600" i="1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B.S. in Environmental Science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B.S. in Climate Science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(coming soon) </a:t>
            </a:r>
          </a:p>
          <a:p>
            <a:pPr algn="ctr"/>
            <a:endParaRPr lang="en-US" sz="1600" i="1" dirty="0">
              <a:solidFill>
                <a:schemeClr val="bg1"/>
              </a:solidFill>
            </a:endParaRPr>
          </a:p>
          <a:p>
            <a:pPr lvl="0" algn="ctr"/>
            <a:r>
              <a:rPr lang="en-US" sz="2400" dirty="0">
                <a:solidFill>
                  <a:prstClr val="white"/>
                </a:solidFill>
              </a:rPr>
              <a:t>B.A. in Environmental Studies</a:t>
            </a:r>
          </a:p>
          <a:p>
            <a:pPr lvl="0" algn="ctr"/>
            <a:r>
              <a:rPr lang="en-US" sz="1600" i="1" dirty="0">
                <a:solidFill>
                  <a:prstClr val="white"/>
                </a:solidFill>
              </a:rPr>
              <a:t>(coming soon) </a:t>
            </a:r>
          </a:p>
          <a:p>
            <a:pPr algn="ctr"/>
            <a:endParaRPr lang="en-US" sz="1600" i="1" dirty="0">
              <a:solidFill>
                <a:schemeClr val="bg1"/>
              </a:solidFill>
            </a:endParaRPr>
          </a:p>
          <a:p>
            <a:pPr algn="ctr"/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50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8B1BE-073C-D1F1-FEE1-26BAAE54F0D4}"/>
              </a:ext>
            </a:extLst>
          </p:cNvPr>
          <p:cNvSpPr txBox="1"/>
          <p:nvPr/>
        </p:nvSpPr>
        <p:spPr>
          <a:xfrm>
            <a:off x="4437393" y="193131"/>
            <a:ext cx="3317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ETEC </a:t>
            </a:r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at</a:t>
            </a: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b="1" dirty="0">
                <a:solidFill>
                  <a:srgbClr val="C45EFF"/>
                </a:solidFill>
                <a:latin typeface="Palatino" pitchFamily="2" charset="77"/>
                <a:ea typeface="Palatino" pitchFamily="2" charset="77"/>
              </a:rPr>
              <a:t>UAlbany</a:t>
            </a:r>
            <a:endParaRPr lang="en-US" sz="2400" dirty="0">
              <a:solidFill>
                <a:srgbClr val="C45EFF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1A37D-EE8B-46CE-D24C-DBFBC8C7517E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/>
          </a:blip>
          <a:srcRect t="8952"/>
          <a:stretch/>
        </p:blipFill>
        <p:spPr>
          <a:xfrm>
            <a:off x="420130" y="716351"/>
            <a:ext cx="11145795" cy="614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37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8B1BE-073C-D1F1-FEE1-26BAAE54F0D4}"/>
              </a:ext>
            </a:extLst>
          </p:cNvPr>
          <p:cNvSpPr txBox="1"/>
          <p:nvPr/>
        </p:nvSpPr>
        <p:spPr>
          <a:xfrm>
            <a:off x="4437393" y="193131"/>
            <a:ext cx="3317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ETEC </a:t>
            </a:r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at</a:t>
            </a: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b="1" dirty="0">
                <a:solidFill>
                  <a:srgbClr val="C45EFF"/>
                </a:solidFill>
                <a:latin typeface="Palatino" pitchFamily="2" charset="77"/>
                <a:ea typeface="Palatino" pitchFamily="2" charset="77"/>
              </a:rPr>
              <a:t>UAlbany</a:t>
            </a:r>
            <a:endParaRPr lang="en-US" sz="2400" dirty="0">
              <a:solidFill>
                <a:srgbClr val="C45EFF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" name="Picture 4" descr="A group of people looking at a large globe&#10;&#10;Description automatically generated with low confidence">
            <a:extLst>
              <a:ext uri="{FF2B5EF4-FFF2-40B4-BE49-F238E27FC236}">
                <a16:creationId xmlns:a16="http://schemas.microsoft.com/office/drawing/2014/main" id="{4F84D428-22F2-DFC5-56B2-B402067BD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89" y="716351"/>
            <a:ext cx="9246219" cy="614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3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EF6CDF-86ED-6138-A578-AA87148C9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8245" b="5927"/>
          <a:stretch/>
        </p:blipFill>
        <p:spPr>
          <a:xfrm>
            <a:off x="689919" y="709099"/>
            <a:ext cx="10812162" cy="6148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801344-FA13-291A-4F63-B325599212AE}"/>
              </a:ext>
            </a:extLst>
          </p:cNvPr>
          <p:cNvSpPr txBox="1"/>
          <p:nvPr/>
        </p:nvSpPr>
        <p:spPr>
          <a:xfrm>
            <a:off x="4437393" y="193131"/>
            <a:ext cx="3317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ETEC </a:t>
            </a:r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at</a:t>
            </a: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b="1" dirty="0">
                <a:solidFill>
                  <a:srgbClr val="C45EFF"/>
                </a:solidFill>
                <a:latin typeface="Palatino" pitchFamily="2" charset="77"/>
                <a:ea typeface="Palatino" pitchFamily="2" charset="77"/>
              </a:rPr>
              <a:t>UAlbany</a:t>
            </a:r>
            <a:endParaRPr lang="en-US" sz="2400" dirty="0">
              <a:solidFill>
                <a:srgbClr val="C45EFF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3009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7474A-A6BA-4A42-90AA-37D2E64A5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509" b="8855"/>
          <a:stretch/>
        </p:blipFill>
        <p:spPr>
          <a:xfrm>
            <a:off x="0" y="926756"/>
            <a:ext cx="12199751" cy="5634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CF922-478D-4768-0043-475E447316EE}"/>
              </a:ext>
            </a:extLst>
          </p:cNvPr>
          <p:cNvSpPr txBox="1"/>
          <p:nvPr/>
        </p:nvSpPr>
        <p:spPr>
          <a:xfrm>
            <a:off x="4437393" y="193131"/>
            <a:ext cx="3317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ETEC </a:t>
            </a:r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at</a:t>
            </a: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b="1" dirty="0">
                <a:solidFill>
                  <a:srgbClr val="C45EFF"/>
                </a:solidFill>
                <a:latin typeface="Palatino" pitchFamily="2" charset="77"/>
                <a:ea typeface="Palatino" pitchFamily="2" charset="77"/>
              </a:rPr>
              <a:t>UAlbany</a:t>
            </a:r>
            <a:endParaRPr lang="en-US" sz="2400" dirty="0">
              <a:solidFill>
                <a:srgbClr val="C45EFF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6365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5376" r="1127"/>
          <a:stretch/>
        </p:blipFill>
        <p:spPr>
          <a:xfrm>
            <a:off x="7283668" y="-16"/>
            <a:ext cx="4911433" cy="357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t="22636"/>
          <a:stretch/>
        </p:blipFill>
        <p:spPr>
          <a:xfrm>
            <a:off x="6299200" y="3429000"/>
            <a:ext cx="5894437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l="26551" t="14037" r="7646"/>
          <a:stretch/>
        </p:blipFill>
        <p:spPr>
          <a:xfrm>
            <a:off x="1634" y="0"/>
            <a:ext cx="349880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l="11350" r="5977"/>
          <a:stretch/>
        </p:blipFill>
        <p:spPr>
          <a:xfrm>
            <a:off x="3500433" y="0"/>
            <a:ext cx="378323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7">
            <a:alphaModFix/>
          </a:blip>
          <a:srcRect t="15751" r="16093" b="23410"/>
          <a:stretch/>
        </p:blipFill>
        <p:spPr>
          <a:xfrm>
            <a:off x="1633" y="3429000"/>
            <a:ext cx="630383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4367" y="1753649"/>
            <a:ext cx="2287035" cy="228703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306433" y="3260034"/>
            <a:ext cx="25504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4800" b="1">
                <a:solidFill>
                  <a:schemeClr val="lt1"/>
                </a:solidFill>
              </a:rPr>
              <a:t>ETEC</a:t>
            </a:r>
            <a:endParaRPr sz="48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134" y="3316134"/>
            <a:ext cx="4722497" cy="354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567" y="3729434"/>
            <a:ext cx="4171435" cy="312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b="9148"/>
          <a:stretch/>
        </p:blipFill>
        <p:spPr>
          <a:xfrm>
            <a:off x="1" y="641118"/>
            <a:ext cx="3857633" cy="623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2634" y="0"/>
            <a:ext cx="5114436" cy="3835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t="8991"/>
          <a:stretch/>
        </p:blipFill>
        <p:spPr>
          <a:xfrm>
            <a:off x="8633467" y="0"/>
            <a:ext cx="3558533" cy="431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5291" t="8070" r="4415" b="14768"/>
          <a:stretch/>
        </p:blipFill>
        <p:spPr>
          <a:xfrm>
            <a:off x="4555345" y="3001334"/>
            <a:ext cx="1767420" cy="151033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9">
            <a:alphaModFix/>
          </a:blip>
          <a:srcRect t="6323" b="6818"/>
          <a:stretch/>
        </p:blipFill>
        <p:spPr>
          <a:xfrm>
            <a:off x="6287800" y="3001333"/>
            <a:ext cx="3087800" cy="2082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0">
            <a:alphaModFix/>
          </a:blip>
          <a:srcRect t="15552" b="19993"/>
          <a:stretch/>
        </p:blipFill>
        <p:spPr>
          <a:xfrm>
            <a:off x="0" y="1"/>
            <a:ext cx="3558533" cy="3055031"/>
          </a:xfrm>
          <a:prstGeom prst="rect">
            <a:avLst/>
          </a:prstGeom>
          <a:noFill/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1">
            <a:alphaModFix/>
          </a:blip>
          <a:srcRect l="17528" t="11821" r="7175" b="22500"/>
          <a:stretch/>
        </p:blipFill>
        <p:spPr>
          <a:xfrm>
            <a:off x="141167" y="2389667"/>
            <a:ext cx="2189167" cy="2551403"/>
          </a:xfrm>
          <a:prstGeom prst="rect">
            <a:avLst/>
          </a:prstGeom>
          <a:noFill/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  <a:effectLst>
            <a:outerShdw blurRad="485775" dist="171450" dir="3660000" algn="bl" rotWithShape="0">
              <a:schemeClr val="lt1">
                <a:alpha val="17000"/>
              </a:schemeClr>
            </a:outerShdw>
          </a:effectLst>
        </p:spPr>
      </p:pic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2338433" y="203200"/>
            <a:ext cx="55200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" sz="5733" b="1">
                <a:solidFill>
                  <a:schemeClr val="lt1"/>
                </a:solidFill>
              </a:rPr>
              <a:t>RESEARCH</a:t>
            </a:r>
            <a:endParaRPr sz="5733" b="1">
              <a:solidFill>
                <a:schemeClr val="lt1"/>
              </a:solidFill>
            </a:endParaRPr>
          </a:p>
          <a:p>
            <a:pPr>
              <a:lnSpc>
                <a:spcPct val="70000"/>
              </a:lnSpc>
            </a:pPr>
            <a:r>
              <a:rPr lang="en" sz="5333" b="1">
                <a:solidFill>
                  <a:schemeClr val="lt1"/>
                </a:solidFill>
              </a:rPr>
              <a:t>OPPORTUNITIES</a:t>
            </a:r>
            <a:endParaRPr sz="5333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7CF922-478D-4768-0043-475E447316EE}"/>
              </a:ext>
            </a:extLst>
          </p:cNvPr>
          <p:cNvSpPr txBox="1"/>
          <p:nvPr/>
        </p:nvSpPr>
        <p:spPr>
          <a:xfrm>
            <a:off x="4437393" y="136454"/>
            <a:ext cx="3317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Questions?</a:t>
            </a:r>
            <a:endParaRPr lang="en-US" sz="2400" dirty="0">
              <a:solidFill>
                <a:srgbClr val="C45EFF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B01EDB7-5327-29D2-6FB5-D23ECFF5D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81" y="659674"/>
            <a:ext cx="5727028" cy="4574478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D78AA09D-0B04-6726-FE87-B9DEEBDFA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6" t="8191" r="21223"/>
          <a:stretch/>
        </p:blipFill>
        <p:spPr>
          <a:xfrm>
            <a:off x="7011150" y="659674"/>
            <a:ext cx="4433466" cy="4574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4C725F-D288-EA48-9507-7850931536C8}"/>
              </a:ext>
            </a:extLst>
          </p:cNvPr>
          <p:cNvSpPr txBox="1"/>
          <p:nvPr/>
        </p:nvSpPr>
        <p:spPr>
          <a:xfrm>
            <a:off x="232954" y="5757372"/>
            <a:ext cx="11726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DAES Director of Student Engagement and Recruitment:  Ross Lazear – rlazear@albany.edu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Atmospheric Science undergraduate senior Sierra Liotta – </a:t>
            </a:r>
            <a:r>
              <a:rPr lang="en-US" dirty="0" err="1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sliotta@albany.edu</a:t>
            </a:r>
            <a:endParaRPr lang="en-US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482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D46DF1-5605-1A49-B007-FBBC7369650C}"/>
              </a:ext>
            </a:extLst>
          </p:cNvPr>
          <p:cNvSpPr txBox="1"/>
          <p:nvPr/>
        </p:nvSpPr>
        <p:spPr>
          <a:xfrm>
            <a:off x="42372" y="599938"/>
            <a:ext cx="121072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Weather systems, tropical meteorology, and</a:t>
            </a:r>
            <a:b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mesoscale meteorology (mountain weather, thunderstorms)</a:t>
            </a:r>
          </a:p>
        </p:txBody>
      </p:sp>
    </p:spTree>
    <p:extLst>
      <p:ext uri="{BB962C8B-B14F-4D97-AF65-F5344CB8AC3E}">
        <p14:creationId xmlns:p14="http://schemas.microsoft.com/office/powerpoint/2010/main" val="150107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E61392-B75A-3443-8F08-789C62095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328987"/>
            <a:ext cx="3758420" cy="33169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9F05C-9D48-3034-8C15-A88AEE95FD97}"/>
              </a:ext>
            </a:extLst>
          </p:cNvPr>
          <p:cNvSpPr txBox="1"/>
          <p:nvPr/>
        </p:nvSpPr>
        <p:spPr>
          <a:xfrm>
            <a:off x="42372" y="599938"/>
            <a:ext cx="121072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Weather systems, tropical meteorology, and</a:t>
            </a:r>
            <a:b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mesoscale meteorology (mountain weather, thunderstorms)</a:t>
            </a:r>
          </a:p>
        </p:txBody>
      </p:sp>
    </p:spTree>
    <p:extLst>
      <p:ext uri="{BB962C8B-B14F-4D97-AF65-F5344CB8AC3E}">
        <p14:creationId xmlns:p14="http://schemas.microsoft.com/office/powerpoint/2010/main" val="1887798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74B18F-46B9-824B-BB07-62F0B70A9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58"/>
          <a:stretch/>
        </p:blipFill>
        <p:spPr>
          <a:xfrm>
            <a:off x="4250577" y="3328986"/>
            <a:ext cx="3159873" cy="3316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E61392-B75A-3443-8F08-789C62095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3328987"/>
            <a:ext cx="3758420" cy="33169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847A21-AC91-1FF0-14D6-6C196F7B2598}"/>
              </a:ext>
            </a:extLst>
          </p:cNvPr>
          <p:cNvSpPr txBox="1"/>
          <p:nvPr/>
        </p:nvSpPr>
        <p:spPr>
          <a:xfrm>
            <a:off x="42372" y="599938"/>
            <a:ext cx="121072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Weather systems, tropical meteorology, and</a:t>
            </a:r>
            <a:b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mesoscale meteorology (mountain weather, thunderstorms)</a:t>
            </a:r>
          </a:p>
        </p:txBody>
      </p:sp>
    </p:spTree>
    <p:extLst>
      <p:ext uri="{BB962C8B-B14F-4D97-AF65-F5344CB8AC3E}">
        <p14:creationId xmlns:p14="http://schemas.microsoft.com/office/powerpoint/2010/main" val="402908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74B18F-46B9-824B-BB07-62F0B70A9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58"/>
          <a:stretch/>
        </p:blipFill>
        <p:spPr>
          <a:xfrm>
            <a:off x="4250577" y="3328986"/>
            <a:ext cx="3159873" cy="3316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E61392-B75A-3443-8F08-789C62095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3328987"/>
            <a:ext cx="3758420" cy="33169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95E21D-DC43-5A42-BA04-A0D21426EC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288"/>
          <a:stretch/>
        </p:blipFill>
        <p:spPr>
          <a:xfrm>
            <a:off x="7616857" y="3328985"/>
            <a:ext cx="4403693" cy="3316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993EB2-F830-29B9-B82E-CE0AFD3AC299}"/>
              </a:ext>
            </a:extLst>
          </p:cNvPr>
          <p:cNvSpPr txBox="1"/>
          <p:nvPr/>
        </p:nvSpPr>
        <p:spPr>
          <a:xfrm>
            <a:off x="42372" y="599938"/>
            <a:ext cx="121072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Weather systems, tropical meteorology, and</a:t>
            </a:r>
            <a:b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mesoscale meteorology (mountain weather, thunderstorms)</a:t>
            </a:r>
          </a:p>
        </p:txBody>
      </p:sp>
    </p:spTree>
    <p:extLst>
      <p:ext uri="{BB962C8B-B14F-4D97-AF65-F5344CB8AC3E}">
        <p14:creationId xmlns:p14="http://schemas.microsoft.com/office/powerpoint/2010/main" val="799163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0547A9-7B1F-BDC2-6147-A5AE791CC3FD}"/>
              </a:ext>
            </a:extLst>
          </p:cNvPr>
          <p:cNvSpPr txBox="1"/>
          <p:nvPr/>
        </p:nvSpPr>
        <p:spPr>
          <a:xfrm>
            <a:off x="0" y="562868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Climate dynamics, paleoclimate, and environmental systems</a:t>
            </a:r>
          </a:p>
        </p:txBody>
      </p:sp>
    </p:spTree>
    <p:extLst>
      <p:ext uri="{BB962C8B-B14F-4D97-AF65-F5344CB8AC3E}">
        <p14:creationId xmlns:p14="http://schemas.microsoft.com/office/powerpoint/2010/main" val="311379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4F40E92-09BE-8949-9C7C-AC964B149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4" y="3341975"/>
            <a:ext cx="3728939" cy="31916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D68544-12B0-4A35-9907-ABF972BC0DD8}"/>
              </a:ext>
            </a:extLst>
          </p:cNvPr>
          <p:cNvSpPr txBox="1"/>
          <p:nvPr/>
        </p:nvSpPr>
        <p:spPr>
          <a:xfrm>
            <a:off x="0" y="562868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Climate dynamics, paleoclimate, and environmental systems</a:t>
            </a:r>
          </a:p>
        </p:txBody>
      </p:sp>
    </p:spTree>
    <p:extLst>
      <p:ext uri="{BB962C8B-B14F-4D97-AF65-F5344CB8AC3E}">
        <p14:creationId xmlns:p14="http://schemas.microsoft.com/office/powerpoint/2010/main" val="280763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4F40E92-09BE-8949-9C7C-AC964B149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4" y="3341975"/>
            <a:ext cx="3728939" cy="31916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55E18-104B-AF4E-A69E-964318B65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11487"/>
          <a:stretch/>
        </p:blipFill>
        <p:spPr bwMode="auto">
          <a:xfrm>
            <a:off x="4318950" y="3342356"/>
            <a:ext cx="3969446" cy="31912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5A7F8A-42D6-B974-FE2E-FB4C0B530C7B}"/>
              </a:ext>
            </a:extLst>
          </p:cNvPr>
          <p:cNvSpPr txBox="1"/>
          <p:nvPr/>
        </p:nvSpPr>
        <p:spPr>
          <a:xfrm>
            <a:off x="0" y="562868"/>
            <a:ext cx="121072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Climate dynamics, paleoclimate, and environmental systems</a:t>
            </a:r>
          </a:p>
        </p:txBody>
      </p:sp>
    </p:spTree>
    <p:extLst>
      <p:ext uri="{BB962C8B-B14F-4D97-AF65-F5344CB8AC3E}">
        <p14:creationId xmlns:p14="http://schemas.microsoft.com/office/powerpoint/2010/main" val="3542560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427</Words>
  <Application>Microsoft Macintosh PowerPoint</Application>
  <PresentationFormat>Widescreen</PresentationFormat>
  <Paragraphs>90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Adobe Caslon Pro Bold</vt:lpstr>
      <vt:lpstr>Arial</vt:lpstr>
      <vt:lpstr>Calibri</vt:lpstr>
      <vt:lpstr>Calibri Light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Lazear, Ross</dc:creator>
  <cp:lastModifiedBy>Lazear, Ross</cp:lastModifiedBy>
  <cp:revision>29</cp:revision>
  <dcterms:created xsi:type="dcterms:W3CDTF">2022-05-19T15:25:26Z</dcterms:created>
  <dcterms:modified xsi:type="dcterms:W3CDTF">2023-02-16T22:24:29Z</dcterms:modified>
</cp:coreProperties>
</file>