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79" r:id="rId3"/>
    <p:sldId id="280" r:id="rId4"/>
    <p:sldId id="281" r:id="rId5"/>
    <p:sldId id="282" r:id="rId6"/>
    <p:sldId id="272" r:id="rId7"/>
    <p:sldId id="261" r:id="rId8"/>
    <p:sldId id="274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2887"/>
  </p:normalViewPr>
  <p:slideViewPr>
    <p:cSldViewPr snapToGrid="0" snapToObjects="1" showGuides="1">
      <p:cViewPr varScale="1">
        <p:scale>
          <a:sx n="110" d="100"/>
          <a:sy n="110" d="100"/>
        </p:scale>
        <p:origin x="39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A6905-8BF4-DF47-ADFA-0DFE05C18F6B}" type="datetimeFigureOut">
              <a:rPr lang="en-US" smtClean="0"/>
              <a:t>9/5/22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825F2-90CF-0148-AD48-AE6AF89FD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57E68-4E0E-2641-8A81-C498124A7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ABCE7-8AE3-5B4A-9390-F6E443233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29B6D-E84B-CA41-983A-E06234139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04D4-BDB6-6B4A-8FBB-5804874FA7E2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5E1C6-13EA-FA43-853F-27A6F200E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CC34-4EE1-4A40-862F-E002F657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91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6CB90-41E2-0D45-AA1E-A273659C2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C0226-8607-5241-9AA7-175E7581A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E6F04-4975-1F4E-AB40-2D36680E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C773F-AEF7-494D-8BF2-5BF42339EA7D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C2BC3-871A-DF44-A431-4192B3B43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7C2FF-31F5-284A-BE8A-02798A82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1BF65-475D-6F4F-B76E-43F0D4FE3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F4ABC-AABD-4146-9E1E-336FA7B4A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C7048-79DF-DF4F-B49A-1094E9CB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C9DC3-E4B3-3542-90EC-F9FC8E099B7F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FEF15-B514-4048-9B82-28A6ABCD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F115-B7BE-8E4C-AC4F-48850550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8C754-2094-3045-B538-43729BE8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815E4-C892-E14A-A63D-5B88EF2F6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7A747-7293-5542-981F-15A09ADD5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7B8F-87A3-3B44-BA69-9B42924D49FE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C3AD8-A020-2E48-A2FF-74A17310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C38F2-4EF5-0543-9CC6-5802006D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BEA9-40F5-1742-8D52-579C86EDC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04E65-0312-2847-9984-891C6C5E7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6B640-024A-C242-A85E-9D5A42DA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7693-8DD0-1C44-BBDA-A052F1259955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E7048-8E73-A244-9D85-E7232F53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23584-9AAC-A847-AE99-D15A6E2D8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4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51EB1-EF51-204A-82D0-F137D6D7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C3BFB-BE40-2747-BD7B-9C66A5BED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BFB90-320B-1943-ADD7-57F7457AA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9DFDE-AA43-BA48-BF66-252AF77A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3831A-C692-3A45-8492-604884557EE9}" type="datetime1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3974DE-33C4-DB44-888C-2619B277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A48FF-BB50-8F4C-A593-5A7160DFE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29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269F-92EF-DE40-9AFA-354589432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DE337-11E8-9E48-B793-7E748808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46BC29-5167-554B-B383-A4571C55F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CF1706-A77F-CC4E-83A7-CD5FE3822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A6C7E1-85A1-CE4B-BC3E-424B0CFC32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3E1FAB-F17F-CD44-A8A8-CD981E64A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32E0-324A-5B46-92B0-8D382A4DD16D}" type="datetime1">
              <a:rPr lang="en-US" smtClean="0"/>
              <a:t>9/5/22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94F4A1-9E90-DA49-9697-248367B57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921931-B37E-DD40-8E9A-A8E146B8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1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DD7E-B05E-7549-A42B-F82DA7E8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C0A5B4-5B93-E948-A56A-DD7520C5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0231-58BB-C843-BAE5-E5C7A5354298}" type="datetime1">
              <a:rPr lang="en-US" smtClean="0"/>
              <a:t>9/5/22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02A646-426D-1C42-B172-48D338799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8DEE95-A0A4-4F4C-B0A6-457CDEBF5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4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C705F1-F098-554E-9E23-D1F80A7BF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123B-1CAF-464B-8264-5E441FBB420C}" type="datetime1">
              <a:rPr lang="en-US" smtClean="0"/>
              <a:t>9/5/22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7F326-26EB-D94A-9C02-EF5964A5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A8805F-0E52-E84F-8689-DFCEA5F6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3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4CC2D-0061-F046-AFFA-B4F2EF8D1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0F2C-6A51-AA4D-816D-11F41321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3CF95-592D-BF41-8122-C48D40717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9D7048-D316-9144-9F0A-73177DDE7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C96-5273-324C-B3DD-CD8485AEDFEB}" type="datetime1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89E10-0409-A647-BBA8-9B0291794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BE2E2-EDBF-A648-8B67-C40886876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7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06BD9-F84C-1845-9311-B3F6FAFD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B53518-2D5C-A241-9314-749358629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E7548-23BC-E04A-8D0C-4338A081F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6028A-9EE4-FB44-80D9-18007F6E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C9695-6257-994C-B03B-A65BBF524AF3}" type="datetime1">
              <a:rPr lang="en-US" smtClean="0"/>
              <a:t>9/5/22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78A91-C6B3-2940-9677-5AC1D0B90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26D6B-501A-864B-88CE-6A58E12ED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1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5C619-D67D-4647-B20B-1A0754BF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21E27-A42C-D946-AF4D-FD556A964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6664F-8BBC-8140-BCC9-F58651CF6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B3D14-1FEE-B54F-88F6-78573B9857D7}" type="datetime1">
              <a:rPr lang="en-US" smtClean="0"/>
              <a:t>9/5/22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7D48B-E0C6-5747-B800-1038FF1D5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B91F6-BA42-DC41-9520-23898D212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59AB8-0FC3-FD4E-BA4D-449601F58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24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64E28-C498-1E48-962E-622CB367A4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#3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3F09CB-8E6D-BB40-A7E3-8F9E02A7BA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240 ~ Fall 2022</a:t>
            </a:r>
          </a:p>
          <a:p>
            <a:r>
              <a:rPr lang="en-US" dirty="0"/>
              <a:t>Robert Fovell</a:t>
            </a:r>
          </a:p>
          <a:p>
            <a:r>
              <a:rPr lang="en-US" sz="2000" dirty="0" err="1"/>
              <a:t>rfovell@albany.edu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94D86-2578-B24D-AFE8-71109275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25A6F-9FCA-2C43-A1F7-BEAC179E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(partial) review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A2BEE-F591-2E49-BC5C-B3B09F482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Lists</a:t>
            </a:r>
            <a:r>
              <a:rPr lang="en-US" dirty="0"/>
              <a:t> are defined between [square brackets].</a:t>
            </a:r>
          </a:p>
          <a:p>
            <a:r>
              <a:rPr lang="en-US" dirty="0"/>
              <a:t>Lists can mix and match different types: numbers, strings, etc..</a:t>
            </a:r>
          </a:p>
          <a:p>
            <a:pPr lvl="1"/>
            <a:r>
              <a:rPr lang="en-US" dirty="0"/>
              <a:t>One unique data type is ‘None’</a:t>
            </a:r>
          </a:p>
          <a:p>
            <a:r>
              <a:rPr lang="en-US" dirty="0"/>
              <a:t>Lists are mutable.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B27F5-DF29-2944-8602-33C1DEE5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D4F2A-151D-E446-88F7-6AAB6B4C00BF}"/>
              </a:ext>
            </a:extLst>
          </p:cNvPr>
          <p:cNvSpPr txBox="1"/>
          <p:nvPr/>
        </p:nvSpPr>
        <p:spPr>
          <a:xfrm>
            <a:off x="1611086" y="3888161"/>
            <a:ext cx="349326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a = [‘I’,’have’,3,’red’]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a.append</a:t>
            </a:r>
            <a:r>
              <a:rPr lang="en-US" dirty="0">
                <a:latin typeface="Courier" pitchFamily="2" charset="0"/>
              </a:rPr>
              <a:t>(‘violins’)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a.insert</a:t>
            </a:r>
            <a:r>
              <a:rPr lang="en-US" dirty="0">
                <a:latin typeface="Courier" pitchFamily="2" charset="0"/>
              </a:rPr>
              <a:t>(3,’nice’)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a[5] = ‘cars’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print(a)</a:t>
            </a:r>
          </a:p>
        </p:txBody>
      </p:sp>
    </p:spTree>
    <p:extLst>
      <p:ext uri="{BB962C8B-B14F-4D97-AF65-F5344CB8AC3E}">
        <p14:creationId xmlns:p14="http://schemas.microsoft.com/office/powerpoint/2010/main" val="142617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1F5C-A487-DF48-8A5C-D11561F2D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(partial) review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5E0DF-B471-DE46-9FCF-3DBFAA555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Tuples</a:t>
            </a:r>
            <a:r>
              <a:rPr lang="en-US" dirty="0"/>
              <a:t> are created between (round brackets).  Tuples are immutable.</a:t>
            </a:r>
          </a:p>
          <a:p>
            <a:r>
              <a:rPr lang="en-US" b="1" dirty="0"/>
              <a:t>Dictionaries</a:t>
            </a:r>
            <a:r>
              <a:rPr lang="en-US" dirty="0"/>
              <a:t> are delineated between {curly braces}.  The form of each dictionary element is </a:t>
            </a:r>
            <a:r>
              <a:rPr lang="en-US" sz="2400" dirty="0">
                <a:latin typeface="Courier" pitchFamily="2" charset="0"/>
              </a:rPr>
              <a:t>‘</a:t>
            </a:r>
            <a:r>
              <a:rPr lang="en-US" sz="2400" dirty="0" err="1">
                <a:latin typeface="Courier" pitchFamily="2" charset="0"/>
              </a:rPr>
              <a:t>key’:value</a:t>
            </a:r>
            <a:endParaRPr lang="en-US" dirty="0">
              <a:latin typeface="Courier" pitchFamily="2" charset="0"/>
            </a:endParaRPr>
          </a:p>
          <a:p>
            <a:r>
              <a:rPr lang="en-US" b="1" dirty="0"/>
              <a:t>Functions</a:t>
            </a:r>
            <a:r>
              <a:rPr lang="en-US" dirty="0"/>
              <a:t> can be defined to perform frequent operations and simplify code</a:t>
            </a:r>
          </a:p>
          <a:p>
            <a:pPr lvl="1"/>
            <a:r>
              <a:rPr lang="en-US" dirty="0"/>
              <a:t>Functions must be defined before use</a:t>
            </a:r>
          </a:p>
          <a:p>
            <a:pPr lvl="1"/>
            <a:r>
              <a:rPr lang="en-US" dirty="0"/>
              <a:t>Functions are invoked by calling their name and passing their arguments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AC674-70C7-A643-8A82-56E49D30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252863-2988-1548-B1A8-40FE33690F91}"/>
              </a:ext>
            </a:extLst>
          </p:cNvPr>
          <p:cNvSpPr txBox="1"/>
          <p:nvPr/>
        </p:nvSpPr>
        <p:spPr>
          <a:xfrm>
            <a:off x="1861458" y="5148943"/>
            <a:ext cx="37689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def area(radius, pi=None):</a:t>
            </a:r>
          </a:p>
          <a:p>
            <a:r>
              <a:rPr lang="en-US" dirty="0">
                <a:latin typeface="Courier" pitchFamily="2" charset="0"/>
              </a:rPr>
              <a:t>    area = pi*(radius**2) </a:t>
            </a:r>
          </a:p>
          <a:p>
            <a:r>
              <a:rPr lang="en-US" dirty="0">
                <a:latin typeface="Courier" pitchFamily="2" charset="0"/>
              </a:rPr>
              <a:t>    return area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area(3,3.15159)</a:t>
            </a:r>
          </a:p>
        </p:txBody>
      </p:sp>
    </p:spTree>
    <p:extLst>
      <p:ext uri="{BB962C8B-B14F-4D97-AF65-F5344CB8AC3E}">
        <p14:creationId xmlns:p14="http://schemas.microsoft.com/office/powerpoint/2010/main" val="2755469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5D0B9-ABF7-4745-B3AC-BD9DC795B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(partial) review - 3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1BF2-A00C-DC42-BC3A-77393A48C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If/</a:t>
            </a:r>
            <a:r>
              <a:rPr lang="en-US" b="1" dirty="0" err="1"/>
              <a:t>elif</a:t>
            </a:r>
            <a:r>
              <a:rPr lang="en-US" b="1" dirty="0"/>
              <a:t>/else </a:t>
            </a:r>
            <a:r>
              <a:rPr lang="en-US" dirty="0"/>
              <a:t>blocks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For loops </a:t>
            </a:r>
            <a:r>
              <a:rPr lang="en-US" dirty="0"/>
              <a:t>can act over a list, including a sequence of numbers</a:t>
            </a:r>
          </a:p>
          <a:p>
            <a:pPr lvl="1"/>
            <a:r>
              <a:rPr lang="en-US" dirty="0"/>
              <a:t>In this example, range provides a sequence of integers 0-5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C2610-0C6E-9D4E-8BFC-DFF503044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8B593D-76D0-0140-A8D6-7F1333F7D6B5}"/>
              </a:ext>
            </a:extLst>
          </p:cNvPr>
          <p:cNvSpPr txBox="1"/>
          <p:nvPr/>
        </p:nvSpPr>
        <p:spPr>
          <a:xfrm>
            <a:off x="2547257" y="2399850"/>
            <a:ext cx="302358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 pitchFamily="2" charset="0"/>
              </a:rPr>
              <a:t>if a == 3:</a:t>
            </a:r>
          </a:p>
          <a:p>
            <a:r>
              <a:rPr lang="en-US" sz="1600" dirty="0">
                <a:latin typeface="Courier" pitchFamily="2" charset="0"/>
              </a:rPr>
              <a:t>    </a:t>
            </a:r>
            <a:r>
              <a:rPr lang="en-US" sz="1600" i="1" dirty="0">
                <a:latin typeface="Courier" pitchFamily="2" charset="0"/>
              </a:rPr>
              <a:t>do this</a:t>
            </a:r>
          </a:p>
          <a:p>
            <a:r>
              <a:rPr lang="en-US" sz="1600" dirty="0" err="1">
                <a:latin typeface="Courier" pitchFamily="2" charset="0"/>
              </a:rPr>
              <a:t>elif</a:t>
            </a:r>
            <a:r>
              <a:rPr lang="en-US" sz="1600" dirty="0">
                <a:latin typeface="Courier" pitchFamily="2" charset="0"/>
              </a:rPr>
              <a:t> a == 2:</a:t>
            </a:r>
          </a:p>
          <a:p>
            <a:r>
              <a:rPr lang="en-US" sz="1600" dirty="0">
                <a:latin typeface="Courier" pitchFamily="2" charset="0"/>
              </a:rPr>
              <a:t>    </a:t>
            </a:r>
            <a:r>
              <a:rPr lang="en-US" sz="1600" i="1" dirty="0">
                <a:latin typeface="Courier" pitchFamily="2" charset="0"/>
              </a:rPr>
              <a:t>do that</a:t>
            </a:r>
          </a:p>
          <a:p>
            <a:r>
              <a:rPr lang="en-US" sz="1600" dirty="0">
                <a:latin typeface="Courier" pitchFamily="2" charset="0"/>
              </a:rPr>
              <a:t>else:</a:t>
            </a:r>
          </a:p>
          <a:p>
            <a:r>
              <a:rPr lang="en-US" sz="1600" dirty="0">
                <a:latin typeface="Courier" pitchFamily="2" charset="0"/>
              </a:rPr>
              <a:t>    </a:t>
            </a:r>
            <a:r>
              <a:rPr lang="en-US" sz="1600" i="1" dirty="0">
                <a:latin typeface="Courier" pitchFamily="2" charset="0"/>
              </a:rPr>
              <a:t>do this other thing</a:t>
            </a:r>
          </a:p>
          <a:p>
            <a:r>
              <a:rPr lang="en-US" sz="1600" dirty="0">
                <a:latin typeface="Courier" pitchFamily="2" charset="0"/>
              </a:rPr>
              <a:t>#</a:t>
            </a:r>
          </a:p>
          <a:p>
            <a:endParaRPr lang="en-US" sz="1600" dirty="0">
              <a:latin typeface="Courier" pitchFamily="2" charset="0"/>
            </a:endParaRPr>
          </a:p>
          <a:p>
            <a:endParaRPr lang="en-US" sz="1600" dirty="0">
              <a:latin typeface="Courier" pitchFamily="2" charset="0"/>
            </a:endParaRPr>
          </a:p>
          <a:p>
            <a:endParaRPr lang="en-US" sz="1600" dirty="0">
              <a:latin typeface="Courier" pitchFamily="2" charset="0"/>
            </a:endParaRPr>
          </a:p>
          <a:p>
            <a:endParaRPr lang="en-US" sz="1600" dirty="0">
              <a:latin typeface="Courier" pitchFamily="2" charset="0"/>
            </a:endParaRPr>
          </a:p>
          <a:p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for </a:t>
            </a:r>
            <a:r>
              <a:rPr lang="en-US" sz="1600" dirty="0" err="1">
                <a:latin typeface="Courier" pitchFamily="2" charset="0"/>
              </a:rPr>
              <a:t>i</a:t>
            </a:r>
            <a:r>
              <a:rPr lang="en-US" sz="1600" dirty="0">
                <a:latin typeface="Courier" pitchFamily="2" charset="0"/>
              </a:rPr>
              <a:t> in range(6):</a:t>
            </a:r>
          </a:p>
          <a:p>
            <a:r>
              <a:rPr lang="en-US" sz="1600" dirty="0">
                <a:latin typeface="Courier" pitchFamily="2" charset="0"/>
              </a:rPr>
              <a:t>    </a:t>
            </a:r>
            <a:r>
              <a:rPr lang="en-US" sz="1600" i="1" dirty="0">
                <a:latin typeface="Courier" pitchFamily="2" charset="0"/>
              </a:rPr>
              <a:t>do this thing</a:t>
            </a:r>
          </a:p>
        </p:txBody>
      </p:sp>
    </p:spTree>
    <p:extLst>
      <p:ext uri="{BB962C8B-B14F-4D97-AF65-F5344CB8AC3E}">
        <p14:creationId xmlns:p14="http://schemas.microsoft.com/office/powerpoint/2010/main" val="149829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58DF-DD26-3A47-AF21-A00D1357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(partial) review - 4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FD126-CEA4-D44D-8900-A128D3797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Slicing</a:t>
            </a:r>
          </a:p>
          <a:p>
            <a:pPr lvl="1"/>
            <a:r>
              <a:rPr lang="en-US" sz="2000" dirty="0">
                <a:latin typeface="Courier" pitchFamily="2" charset="0"/>
              </a:rPr>
              <a:t>a</a:t>
            </a:r>
            <a:r>
              <a:rPr lang="en-US" dirty="0"/>
              <a:t> is a list … </a:t>
            </a:r>
            <a:r>
              <a:rPr lang="en-US" sz="2000" dirty="0">
                <a:latin typeface="Courier" pitchFamily="2" charset="0"/>
              </a:rPr>
              <a:t>print(a[1:3]) </a:t>
            </a:r>
            <a:r>
              <a:rPr lang="en-US" dirty="0"/>
              <a:t>prints the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items from the left (‘</a:t>
            </a:r>
            <a:r>
              <a:rPr lang="en-US" dirty="0" err="1"/>
              <a:t>oneth</a:t>
            </a:r>
            <a:r>
              <a:rPr lang="en-US" dirty="0"/>
              <a:t>’ and ‘</a:t>
            </a:r>
            <a:r>
              <a:rPr lang="en-US" dirty="0" err="1"/>
              <a:t>twoth</a:t>
            </a:r>
            <a:r>
              <a:rPr lang="en-US" dirty="0"/>
              <a:t>’)</a:t>
            </a:r>
          </a:p>
          <a:p>
            <a:pPr lvl="1"/>
            <a:r>
              <a:rPr lang="en-US" sz="2000" dirty="0">
                <a:latin typeface="Courier" pitchFamily="2" charset="0"/>
              </a:rPr>
              <a:t>c</a:t>
            </a:r>
            <a:r>
              <a:rPr lang="en-US" dirty="0"/>
              <a:t> is a string… </a:t>
            </a:r>
            <a:r>
              <a:rPr lang="en-US" sz="2000" dirty="0">
                <a:latin typeface="Courier" pitchFamily="2" charset="0"/>
              </a:rPr>
              <a:t>print(c[1:3]) </a:t>
            </a:r>
            <a:r>
              <a:rPr lang="en-US" dirty="0"/>
              <a:t>prints the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characters from the left</a:t>
            </a:r>
          </a:p>
          <a:p>
            <a:pPr lvl="1"/>
            <a:r>
              <a:rPr lang="en-US" sz="2000" dirty="0">
                <a:latin typeface="Courier" pitchFamily="2" charset="0"/>
              </a:rPr>
              <a:t>a[-1] </a:t>
            </a:r>
            <a:r>
              <a:rPr lang="en-US" dirty="0"/>
              <a:t>and </a:t>
            </a:r>
            <a:r>
              <a:rPr lang="en-US" sz="2000" dirty="0">
                <a:latin typeface="Courier" pitchFamily="2" charset="0"/>
              </a:rPr>
              <a:t>c[-1] </a:t>
            </a:r>
            <a:r>
              <a:rPr lang="en-US" dirty="0"/>
              <a:t>access the last item or character</a:t>
            </a:r>
          </a:p>
          <a:p>
            <a:r>
              <a:rPr lang="en-US" b="1" dirty="0"/>
              <a:t>True, False, and None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AD81F-656C-DD42-8D0A-B4913ECD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5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F545F-35EF-1D46-AE90-637EA9884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BC7D-7F02-254B-955A-38750AD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Spawn a Terminal (see next slide), and type these after the prompt: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cd /spare11/atm240/</a:t>
            </a:r>
            <a:r>
              <a:rPr lang="en-US" i="1" dirty="0" err="1">
                <a:latin typeface="Courier" pitchFamily="2" charset="0"/>
              </a:rPr>
              <a:t>yournetid</a:t>
            </a:r>
            <a:endParaRPr lang="en-US" i="1" dirty="0">
              <a:latin typeface="Courier" pitchFamily="2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../lin_chapter03_exercise.ipynb .</a:t>
            </a:r>
          </a:p>
          <a:p>
            <a:pPr marL="457200" lvl="1" indent="0">
              <a:buNone/>
            </a:pPr>
            <a:r>
              <a:rPr lang="en-US" dirty="0">
                <a:latin typeface="Courier" pitchFamily="2" charset="0"/>
              </a:rPr>
              <a:t>cp ../lin_chapter04.ipynb .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Then, type </a:t>
            </a:r>
            <a:r>
              <a:rPr lang="en-US" sz="26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exit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at the prompt and hit return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When that’s done, you can close the tab </a:t>
            </a:r>
          </a:p>
          <a:p>
            <a:pPr marL="457200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 your Files view, click on the </a:t>
            </a:r>
            <a:r>
              <a:rPr lang="en-US" sz="2400" b="1" dirty="0">
                <a:solidFill>
                  <a:srgbClr val="FF0000"/>
                </a:solidFill>
                <a:latin typeface="Courier" pitchFamily="2" charset="0"/>
                <a:cs typeface="Calibri" panose="020F0502020204030204" pitchFamily="34" charset="0"/>
              </a:rPr>
              <a:t>atm240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link, then click on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lin_chapter03_exercise.ipynb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launch the notebook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BCDB7-88CC-724E-8AC0-BA7D3013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60E6-BED2-954B-A0F1-12DB43FF67C2}"/>
              </a:ext>
            </a:extLst>
          </p:cNvPr>
          <p:cNvSpPr txBox="1"/>
          <p:nvPr/>
        </p:nvSpPr>
        <p:spPr>
          <a:xfrm>
            <a:off x="8672729" y="2212970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74573D-D8CA-8141-B2C7-F0CC63320370}"/>
              </a:ext>
            </a:extLst>
          </p:cNvPr>
          <p:cNvSpPr txBox="1"/>
          <p:nvPr/>
        </p:nvSpPr>
        <p:spPr>
          <a:xfrm>
            <a:off x="8672729" y="2564056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62960E-1AA2-0040-B318-D17EB41B15B9}"/>
              </a:ext>
            </a:extLst>
          </p:cNvPr>
          <p:cNvSpPr txBox="1"/>
          <p:nvPr/>
        </p:nvSpPr>
        <p:spPr>
          <a:xfrm>
            <a:off x="8672729" y="2923285"/>
            <a:ext cx="1222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[hit return]</a:t>
            </a:r>
          </a:p>
        </p:txBody>
      </p:sp>
    </p:spTree>
    <p:extLst>
      <p:ext uri="{BB962C8B-B14F-4D97-AF65-F5344CB8AC3E}">
        <p14:creationId xmlns:p14="http://schemas.microsoft.com/office/powerpoint/2010/main" val="294619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963FB2-BA66-F743-9C00-C248E995B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1F487-3AA1-F146-9A5F-87E2DE9F6AE8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49DBB-7BE1-EC41-8C50-321A06F80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2214"/>
            <a:ext cx="12192000" cy="40206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3B5558-729C-A249-B877-5D76D3420EB3}"/>
              </a:ext>
            </a:extLst>
          </p:cNvPr>
          <p:cNvSpPr/>
          <p:nvPr/>
        </p:nvSpPr>
        <p:spPr>
          <a:xfrm>
            <a:off x="9035145" y="5040086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340F48-4646-AA45-8739-F31B24156B74}"/>
              </a:ext>
            </a:extLst>
          </p:cNvPr>
          <p:cNvSpPr/>
          <p:nvPr/>
        </p:nvSpPr>
        <p:spPr>
          <a:xfrm>
            <a:off x="239486" y="1959429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AD944F-DE13-DC47-8AEB-054D573EEDBA}"/>
              </a:ext>
            </a:extLst>
          </p:cNvPr>
          <p:cNvSpPr/>
          <p:nvPr/>
        </p:nvSpPr>
        <p:spPr>
          <a:xfrm>
            <a:off x="10831286" y="2329543"/>
            <a:ext cx="1121228" cy="5334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B1FB3B-E94F-C743-99C8-826363EF209F}"/>
              </a:ext>
            </a:extLst>
          </p:cNvPr>
          <p:cNvSpPr txBox="1"/>
          <p:nvPr/>
        </p:nvSpPr>
        <p:spPr>
          <a:xfrm>
            <a:off x="7957457" y="402771"/>
            <a:ext cx="267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Launching a new Terminal.</a:t>
            </a:r>
          </a:p>
        </p:txBody>
      </p:sp>
    </p:spTree>
    <p:extLst>
      <p:ext uri="{BB962C8B-B14F-4D97-AF65-F5344CB8AC3E}">
        <p14:creationId xmlns:p14="http://schemas.microsoft.com/office/powerpoint/2010/main" val="61366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22968E-126E-874F-ADEE-51F19AB1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this class…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E8A10-8E70-7448-8FED-C1215FEB2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finish </a:t>
            </a:r>
            <a:r>
              <a:rPr lang="en-US" dirty="0">
                <a:latin typeface="Courier" pitchFamily="2" charset="0"/>
              </a:rPr>
              <a:t>lin_chapter03.ipynb </a:t>
            </a:r>
            <a:endParaRPr lang="en-US" dirty="0"/>
          </a:p>
          <a:p>
            <a:r>
              <a:rPr lang="en-US" dirty="0"/>
              <a:t>We will execute </a:t>
            </a:r>
            <a:r>
              <a:rPr lang="en-US" dirty="0">
                <a:latin typeface="Courier" pitchFamily="2" charset="0"/>
              </a:rPr>
              <a:t>lin_chapter03_exercise.ipynb </a:t>
            </a:r>
            <a:endParaRPr lang="en-US" dirty="0"/>
          </a:p>
          <a:p>
            <a:r>
              <a:rPr lang="en-US" dirty="0"/>
              <a:t>We will (at least start on) </a:t>
            </a:r>
            <a:r>
              <a:rPr lang="en-US" dirty="0">
                <a:latin typeface="Courier" pitchFamily="2" charset="0"/>
              </a:rPr>
              <a:t>lin_chapter04.ipynb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C4A760-3B22-0D49-AE2C-2EAB802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5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22968E-126E-874F-ADEE-51F19AB1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next class…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E8A10-8E70-7448-8FED-C1215FEB2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reading Lin-2012 Chapter 4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C4A760-3B22-0D49-AE2C-2EAB802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9AB8-0FC3-FD4E-BA4D-449601F589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16547</TotalTime>
  <Words>488</Words>
  <Application>Microsoft Macintosh PowerPoint</Application>
  <PresentationFormat>Widescreen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</vt:lpstr>
      <vt:lpstr>Office Theme</vt:lpstr>
      <vt:lpstr>Class #3</vt:lpstr>
      <vt:lpstr>Quick (partial) review - 1</vt:lpstr>
      <vt:lpstr>Quick (partial) review - 2</vt:lpstr>
      <vt:lpstr>Quick (partial) review - 3</vt:lpstr>
      <vt:lpstr>Quick (partial) review - 4</vt:lpstr>
      <vt:lpstr>Class lab</vt:lpstr>
      <vt:lpstr>PowerPoint Presentation</vt:lpstr>
      <vt:lpstr>For this class…</vt:lpstr>
      <vt:lpstr>For next class…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#2</dc:title>
  <dc:creator>Fovell, Robert</dc:creator>
  <cp:lastModifiedBy>Fovell, Robert</cp:lastModifiedBy>
  <cp:revision>33</cp:revision>
  <dcterms:created xsi:type="dcterms:W3CDTF">2020-07-27T19:35:43Z</dcterms:created>
  <dcterms:modified xsi:type="dcterms:W3CDTF">2022-09-06T00:30:38Z</dcterms:modified>
</cp:coreProperties>
</file>