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82" r:id="rId3"/>
    <p:sldId id="272" r:id="rId4"/>
    <p:sldId id="256" r:id="rId5"/>
    <p:sldId id="283" r:id="rId6"/>
    <p:sldId id="259" r:id="rId7"/>
    <p:sldId id="257" r:id="rId8"/>
    <p:sldId id="258" r:id="rId9"/>
    <p:sldId id="261" r:id="rId10"/>
    <p:sldId id="262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9"/>
    <p:restoredTop sz="96197"/>
  </p:normalViewPr>
  <p:slideViewPr>
    <p:cSldViewPr snapToGrid="0" showGuides="1">
      <p:cViewPr varScale="1">
        <p:scale>
          <a:sx n="115" d="100"/>
          <a:sy n="115" d="100"/>
        </p:scale>
        <p:origin x="232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AF10-F8A7-BFA9-28C4-F6C13B0CE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7E9D7D-739B-ECF8-16FF-11091D19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2859F-83E5-A2A4-4DB3-CAD99E97A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9A9-FDB8-DE46-998B-8E1E9B1E0181}" type="datetimeFigureOut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A59F9-F603-7450-097F-42DD4B719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BFF6-AB69-2A7D-28B1-E623D7B8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1BFB-4CD5-E144-A4E7-C5DDDE241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4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38BD8-44C7-DEF8-E1B7-786C26287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9F31A-6903-26A2-3855-1270BC61B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8D7CF-32C5-7F63-E713-7F84D2F80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9A9-FDB8-DE46-998B-8E1E9B1E0181}" type="datetimeFigureOut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271E0-656D-D6AD-CD15-9D41C9885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832DE-D440-6D99-9B63-AB4FBA487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1BFB-4CD5-E144-A4E7-C5DDDE241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6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99313-352F-4F95-C426-201EA6893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D54AE8-5C65-D54E-98B9-C531D7EEF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2A0A0-4A26-6077-08DB-5D5B5718C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9A9-FDB8-DE46-998B-8E1E9B1E0181}" type="datetimeFigureOut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7D01D-B633-7835-92E1-0492EF541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6E012-2F55-6CDD-693E-12D0A5C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1BFB-4CD5-E144-A4E7-C5DDDE241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4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FA28-94A2-772F-180C-ACDA809F2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A44FF-B37E-7B4F-1617-952AAC5C4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748D6-7F1E-DCB9-3E3A-9383D207F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9A9-FDB8-DE46-998B-8E1E9B1E0181}" type="datetimeFigureOut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5004-7A58-A2EA-147B-0BB86E91C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0658-F387-D1D7-8D8C-7723CED3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1BFB-4CD5-E144-A4E7-C5DDDE241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6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A0B60-FEB9-9B7F-E6B3-2F384BF17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B9C33-482B-8736-B05E-78C08A093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DE692-2C71-4047-8409-B18704D18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9A9-FDB8-DE46-998B-8E1E9B1E0181}" type="datetimeFigureOut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AF0B9-78B2-346E-B02D-7574BDE94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40F39-5F76-2D2D-75FC-13EB13CB8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1BFB-4CD5-E144-A4E7-C5DDDE241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0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63438-472D-87E5-BE41-3963CEB4C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87E70-BAC4-5702-5CF5-C0739D4C99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E3E181-1200-4C5B-3C83-60B470A3E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B9581-2205-E76F-AC07-0C7AE7E75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9A9-FDB8-DE46-998B-8E1E9B1E0181}" type="datetimeFigureOut">
              <a:rPr lang="en-US" smtClean="0"/>
              <a:t>9/26/22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94F12-84D6-DB03-E9C9-F2FBB5F3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06D05-587F-1115-EE44-10AD0BBB9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1BFB-4CD5-E144-A4E7-C5DDDE241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56576-F71B-250B-E762-24C920442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DAF0F-1FED-2E87-E7C6-56C2EEE31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EFD233-521D-24DD-222A-9E29FEEEC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76120-6516-854C-2009-E2E232B6C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6EF8E5-CCF5-90E0-93B8-4F3ED4DC15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9F9B64-A549-FB33-3B2D-10C5A81B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9A9-FDB8-DE46-998B-8E1E9B1E0181}" type="datetimeFigureOut">
              <a:rPr lang="en-US" smtClean="0"/>
              <a:t>9/26/22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89130A-817E-7893-E423-43417E1A6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F59A79-8718-892F-2213-D8DB34B45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1BFB-4CD5-E144-A4E7-C5DDDE241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BE436-38A3-4D11-232B-BE19BE721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AFBAD8-355C-0586-FA68-6E37C902B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9A9-FDB8-DE46-998B-8E1E9B1E0181}" type="datetimeFigureOut">
              <a:rPr lang="en-US" smtClean="0"/>
              <a:t>9/26/22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0C62F5-3DDA-3BEA-894A-84C96B162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3F451E-B2E8-6F53-60FF-BCA41EB1D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1BFB-4CD5-E144-A4E7-C5DDDE241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1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E39130-CA7A-7BAE-ED83-DA33D97B0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9A9-FDB8-DE46-998B-8E1E9B1E0181}" type="datetimeFigureOut">
              <a:rPr lang="en-US" smtClean="0"/>
              <a:t>9/26/22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2A75D2-9E0F-CB7E-4E1C-25DDC7D86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97BDA3-6D66-5016-8EF4-D2B99FDF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1BFB-4CD5-E144-A4E7-C5DDDE241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1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22C21-BFB6-A4AB-6BAB-AC9F45268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F3C86-6E5B-396A-CC3D-B722FFFEE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43CB9E-DC93-B72B-86F9-39789BB18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647E5-6356-018C-83A9-D761280F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9A9-FDB8-DE46-998B-8E1E9B1E0181}" type="datetimeFigureOut">
              <a:rPr lang="en-US" smtClean="0"/>
              <a:t>9/26/22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650BE-4727-7B5D-A706-42A34B47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7A254-F466-EA71-2495-880E5FB98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1BFB-4CD5-E144-A4E7-C5DDDE241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8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88045-44AD-F14B-8E3D-639725DD0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07EE39-53F3-4389-A8C1-0E8421C74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5C3919-DFDD-B00D-77C4-48B8A6A89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1D35A5-F6F5-9AE0-A5EA-469D2CCBE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C9A9-FDB8-DE46-998B-8E1E9B1E0181}" type="datetimeFigureOut">
              <a:rPr lang="en-US" smtClean="0"/>
              <a:t>9/26/22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5EF9-AF2A-18B1-7FEC-E36340ED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470D0-0D8F-CCFA-DF54-A58876C7B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B1BFB-4CD5-E144-A4E7-C5DDDE241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4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D533DD-6DF5-16ED-2707-9F11F7F15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CAB16-F941-011B-7526-75CD56410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EF18A-57D9-4903-1C2E-4B2E492496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DC9A9-FDB8-DE46-998B-8E1E9B1E0181}" type="datetimeFigureOut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29F37-8094-9A94-ABC2-67C669B83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9FBC6-03DA-205F-49C3-F0A28C138A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B1BFB-4CD5-E144-A4E7-C5DDDE241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8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mos.albany.edu/facstaff/rfovell/ATM240/cshee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64E28-C498-1E48-962E-622CB367A4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 #6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3F09CB-8E6D-BB40-A7E3-8F9E02A7BA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ATM 240 ~ Fall 2022</a:t>
            </a:r>
          </a:p>
          <a:p>
            <a:r>
              <a:rPr lang="en-US" dirty="0"/>
              <a:t>Robert Fovell</a:t>
            </a:r>
          </a:p>
          <a:p>
            <a:r>
              <a:rPr lang="en-US" sz="2000" dirty="0" err="1"/>
              <a:t>rfovell@albany.edu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94D86-2578-B24D-AFE8-711092757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487-3AA1-F146-9A5F-87E2DE9F6A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38D59-0205-19B4-F771-A1415740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latin typeface="Courier" pitchFamily="2" charset="0"/>
              </a:rPr>
              <a:t>MultipleLocator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CDC90-7C6B-7681-D102-702270EC1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Sometimes, matplotlib will not give you the axis tick labels or positions you request.  </a:t>
            </a:r>
            <a:r>
              <a:rPr lang="en-US" sz="2400" dirty="0" err="1">
                <a:latin typeface="Courier" pitchFamily="2" charset="0"/>
              </a:rPr>
              <a:t>MultipleLocator</a:t>
            </a:r>
            <a:r>
              <a:rPr lang="en-US" dirty="0"/>
              <a:t> may help cajole matplotlib into giving you what you want</a:t>
            </a:r>
          </a:p>
          <a:p>
            <a:r>
              <a:rPr lang="en-US" dirty="0"/>
              <a:t>In my openers, I have</a:t>
            </a:r>
          </a:p>
          <a:p>
            <a:pPr marL="457200" lvl="1" indent="0">
              <a:buNone/>
            </a:pPr>
            <a:r>
              <a:rPr lang="en-US" sz="2000" dirty="0">
                <a:latin typeface="Courier" pitchFamily="2" charset="0"/>
              </a:rPr>
              <a:t>from </a:t>
            </a:r>
            <a:r>
              <a:rPr lang="en-US" sz="2000" dirty="0" err="1">
                <a:latin typeface="Courier" pitchFamily="2" charset="0"/>
              </a:rPr>
              <a:t>matplotlib.ticker</a:t>
            </a:r>
            <a:r>
              <a:rPr lang="en-US" sz="2000" dirty="0">
                <a:latin typeface="Courier" pitchFamily="2" charset="0"/>
              </a:rPr>
              <a:t> import </a:t>
            </a:r>
            <a:r>
              <a:rPr lang="en-US" sz="2000" dirty="0" err="1">
                <a:latin typeface="Courier" pitchFamily="2" charset="0"/>
              </a:rPr>
              <a:t>MultipleLocator</a:t>
            </a:r>
            <a:endParaRPr lang="en-US" dirty="0">
              <a:latin typeface="Courier" pitchFamily="2" charset="0"/>
            </a:endParaRPr>
          </a:p>
          <a:p>
            <a:r>
              <a:rPr lang="en-US" dirty="0"/>
              <a:t>Using this for the 2</a:t>
            </a:r>
            <a:r>
              <a:rPr lang="en-US" baseline="30000" dirty="0"/>
              <a:t>nd</a:t>
            </a:r>
            <a:r>
              <a:rPr lang="en-US" dirty="0"/>
              <a:t> y-axis to force tick labeling between 0 and 360 with </a:t>
            </a:r>
            <a:r>
              <a:rPr lang="en-US" dirty="0">
                <a:solidFill>
                  <a:srgbClr val="FF0000"/>
                </a:solidFill>
              </a:rPr>
              <a:t>90</a:t>
            </a:r>
            <a:r>
              <a:rPr lang="en-US" dirty="0"/>
              <a:t> degree increments.  My 2</a:t>
            </a:r>
            <a:r>
              <a:rPr lang="en-US" baseline="30000" dirty="0"/>
              <a:t>nd</a:t>
            </a:r>
            <a:r>
              <a:rPr lang="en-US" dirty="0"/>
              <a:t> y-axis is “</a:t>
            </a:r>
            <a:r>
              <a:rPr lang="en-US" sz="2400" dirty="0">
                <a:latin typeface="Courier" pitchFamily="2" charset="0"/>
              </a:rPr>
              <a:t>ax2</a:t>
            </a:r>
            <a:r>
              <a:rPr lang="en-US" dirty="0"/>
              <a:t>”.</a:t>
            </a:r>
          </a:p>
          <a:p>
            <a:pPr marL="457200" lvl="1" indent="0">
              <a:buNone/>
            </a:pPr>
            <a:r>
              <a:rPr lang="en-US" sz="2000" dirty="0">
                <a:latin typeface="Courier" pitchFamily="2" charset="0"/>
              </a:rPr>
              <a:t>ax2.yaxis.set_major_locator(</a:t>
            </a:r>
            <a:r>
              <a:rPr lang="en-US" sz="2000" dirty="0" err="1">
                <a:latin typeface="Courier" pitchFamily="2" charset="0"/>
              </a:rPr>
              <a:t>MultipleLocator</a:t>
            </a:r>
            <a:r>
              <a:rPr lang="en-US" sz="2000" dirty="0">
                <a:latin typeface="Courier" pitchFamily="2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latin typeface="Courier" pitchFamily="2" charset="0"/>
              </a:rPr>
              <a:t>90</a:t>
            </a:r>
            <a:r>
              <a:rPr lang="en-US" sz="2000" dirty="0">
                <a:latin typeface="Courier" pitchFamily="2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1646541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9DC1C1-8354-DA8C-EE5E-BB32E4F735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[end]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434497B-9E80-E2EE-7E86-F19C4B9CC6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74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2F372-6D11-6846-BAEC-095B04DC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“Cheat sheet”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418BD-3A4D-A843-B704-C92D40B2E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Bookmark and visit this page for reminders regarding Python syntax and examples: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 </a:t>
            </a:r>
            <a:r>
              <a:rPr lang="en-US" dirty="0">
                <a:hlinkClick r:id="rId2"/>
              </a:rPr>
              <a:t>http://www.atmos.albany.edu/facstaff/rfovell/ATM240/csheet.html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This is a “living document”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F5EB7-7FBC-5240-AF58-723B64D1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6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F545F-35EF-1D46-AE90-637EA9884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lab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7BC7D-7F02-254B-955A-38750ADFB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Spawn a Terminal and type these after the prompt: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cd /spare11/atm240/</a:t>
            </a:r>
            <a:r>
              <a:rPr lang="en-US" i="1" dirty="0" err="1">
                <a:latin typeface="Courier" pitchFamily="2" charset="0"/>
              </a:rPr>
              <a:t>yournetid</a:t>
            </a:r>
            <a:endParaRPr lang="en-US" i="1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cp ../WARMUP02.ipynb .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Then, type </a:t>
            </a:r>
            <a:r>
              <a:rPr lang="en-US" sz="2600" b="1" dirty="0">
                <a:solidFill>
                  <a:srgbClr val="FF0000"/>
                </a:solidFill>
                <a:latin typeface="Courier" pitchFamily="2" charset="0"/>
                <a:cs typeface="Calibri" panose="020F0502020204030204" pitchFamily="34" charset="0"/>
              </a:rPr>
              <a:t>exit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at the prompt and hit return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When that’s done, you can close the tab 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your Files view, click on the </a:t>
            </a:r>
            <a:r>
              <a:rPr lang="en-US" sz="2400" b="1" dirty="0">
                <a:solidFill>
                  <a:srgbClr val="FF0000"/>
                </a:solidFill>
                <a:latin typeface="Courier" pitchFamily="2" charset="0"/>
                <a:cs typeface="Calibri" panose="020F0502020204030204" pitchFamily="34" charset="0"/>
              </a:rPr>
              <a:t>atm240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link, then click on </a:t>
            </a:r>
            <a:r>
              <a:rPr lang="en-US" sz="2400" dirty="0">
                <a:latin typeface="Courier" pitchFamily="2" charset="0"/>
              </a:rPr>
              <a:t>WARMUP02</a:t>
            </a:r>
            <a:r>
              <a:rPr lang="en-US" sz="2400" dirty="0">
                <a:latin typeface="Courier" pitchFamily="2" charset="0"/>
                <a:cs typeface="Calibri" panose="020F0502020204030204" pitchFamily="34" charset="0"/>
              </a:rPr>
              <a:t>.ipynb,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notebook we started last week and will finish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BCDB7-88CC-724E-8AC0-BA7D3013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487-3AA1-F146-9A5F-87E2DE9F6AE8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2360E6-BED2-954B-A0F1-12DB43FF67C2}"/>
              </a:ext>
            </a:extLst>
          </p:cNvPr>
          <p:cNvSpPr txBox="1"/>
          <p:nvPr/>
        </p:nvSpPr>
        <p:spPr>
          <a:xfrm>
            <a:off x="8672729" y="2246706"/>
            <a:ext cx="12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[hit return]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4573D-D8CA-8141-B2C7-F0CC63320370}"/>
              </a:ext>
            </a:extLst>
          </p:cNvPr>
          <p:cNvSpPr txBox="1"/>
          <p:nvPr/>
        </p:nvSpPr>
        <p:spPr>
          <a:xfrm>
            <a:off x="8672729" y="2597792"/>
            <a:ext cx="12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[hit return]</a:t>
            </a:r>
          </a:p>
        </p:txBody>
      </p:sp>
    </p:spTree>
    <p:extLst>
      <p:ext uri="{BB962C8B-B14F-4D97-AF65-F5344CB8AC3E}">
        <p14:creationId xmlns:p14="http://schemas.microsoft.com/office/powerpoint/2010/main" val="294619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FD3F0F-C4F4-482C-D002-BD68F7343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450571"/>
            <a:ext cx="7772400" cy="395685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2548EA-7852-46AA-90CE-3F6FC9C3FC75}"/>
              </a:ext>
            </a:extLst>
          </p:cNvPr>
          <p:cNvSpPr txBox="1"/>
          <p:nvPr/>
        </p:nvSpPr>
        <p:spPr>
          <a:xfrm>
            <a:off x="234176" y="245327"/>
            <a:ext cx="2942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Next, we will make this plot…</a:t>
            </a:r>
          </a:p>
        </p:txBody>
      </p:sp>
    </p:spTree>
    <p:extLst>
      <p:ext uri="{BB962C8B-B14F-4D97-AF65-F5344CB8AC3E}">
        <p14:creationId xmlns:p14="http://schemas.microsoft.com/office/powerpoint/2010/main" val="3552605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36B8-6F67-6C8E-545E-042D891C0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Plotting Hurricane Sandy at landfall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D2E1D-9116-1F4E-880F-11ACAB374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be in your </a:t>
            </a:r>
            <a:r>
              <a:rPr lang="en-US" sz="2400" dirty="0">
                <a:latin typeface="Courier" pitchFamily="2" charset="0"/>
              </a:rPr>
              <a:t>/spare11/atm240/</a:t>
            </a:r>
            <a:r>
              <a:rPr lang="en-US" sz="2400" i="1" dirty="0" err="1">
                <a:latin typeface="Courier" pitchFamily="2" charset="0"/>
              </a:rPr>
              <a:t>yournetid</a:t>
            </a:r>
            <a:r>
              <a:rPr lang="en-US" sz="2400" dirty="0">
                <a:latin typeface="Courier" pitchFamily="2" charset="0"/>
              </a:rPr>
              <a:t> </a:t>
            </a:r>
            <a:r>
              <a:rPr lang="en-US" dirty="0"/>
              <a:t>directory</a:t>
            </a:r>
          </a:p>
          <a:p>
            <a:r>
              <a:rPr lang="en-US" dirty="0"/>
              <a:t>In the Files view, create a </a:t>
            </a:r>
            <a:r>
              <a:rPr lang="en-US" dirty="0">
                <a:solidFill>
                  <a:srgbClr val="FF0000"/>
                </a:solidFill>
              </a:rPr>
              <a:t>new notebook </a:t>
            </a:r>
            <a:r>
              <a:rPr lang="en-US" dirty="0"/>
              <a:t>via the New menu on the upper right side.. and select “Python 3 August 2022 Environment”</a:t>
            </a:r>
          </a:p>
          <a:p>
            <a:r>
              <a:rPr lang="en-US" dirty="0"/>
              <a:t>See following slides for more information</a:t>
            </a:r>
          </a:p>
          <a:p>
            <a:r>
              <a:rPr lang="en-US" dirty="0"/>
              <a:t>Open and use your </a:t>
            </a:r>
            <a:r>
              <a:rPr lang="en-US" sz="2400" dirty="0" err="1">
                <a:latin typeface="Courier" pitchFamily="2" charset="0"/>
              </a:rPr>
              <a:t>windplot.ipynb</a:t>
            </a:r>
            <a:r>
              <a:rPr lang="en-US" sz="2400" dirty="0">
                <a:latin typeface="Courier" pitchFamily="2" charset="0"/>
              </a:rPr>
              <a:t> </a:t>
            </a:r>
            <a:r>
              <a:rPr lang="en-US" dirty="0"/>
              <a:t>notebook for examples and sample code</a:t>
            </a:r>
          </a:p>
        </p:txBody>
      </p:sp>
    </p:spTree>
    <p:extLst>
      <p:ext uri="{BB962C8B-B14F-4D97-AF65-F5344CB8AC3E}">
        <p14:creationId xmlns:p14="http://schemas.microsoft.com/office/powerpoint/2010/main" val="144440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FF9B0-AFFA-94DE-D258-2B1F3CB93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openers [same as </a:t>
            </a:r>
            <a:r>
              <a:rPr lang="en-US" sz="4000" dirty="0" err="1">
                <a:latin typeface="Courier" pitchFamily="2" charset="0"/>
              </a:rPr>
              <a:t>windplot.ipynb</a:t>
            </a:r>
            <a:r>
              <a:rPr lang="en-US" dirty="0"/>
              <a:t>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B45275-DC4E-756D-0DB3-BB0F73E3B227}"/>
              </a:ext>
            </a:extLst>
          </p:cNvPr>
          <p:cNvSpPr txBox="1"/>
          <p:nvPr/>
        </p:nvSpPr>
        <p:spPr>
          <a:xfrm>
            <a:off x="992459" y="2141034"/>
            <a:ext cx="638828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%matplotlib inline</a:t>
            </a:r>
          </a:p>
          <a:p>
            <a:r>
              <a:rPr lang="en-US" dirty="0">
                <a:latin typeface="Courier" pitchFamily="2" charset="0"/>
              </a:rPr>
              <a:t>import </a:t>
            </a:r>
            <a:r>
              <a:rPr lang="en-US" dirty="0" err="1">
                <a:latin typeface="Courier" pitchFamily="2" charset="0"/>
              </a:rPr>
              <a:t>numpy</a:t>
            </a:r>
            <a:r>
              <a:rPr lang="en-US" dirty="0">
                <a:latin typeface="Courier" pitchFamily="2" charset="0"/>
              </a:rPr>
              <a:t> as np </a:t>
            </a:r>
          </a:p>
          <a:p>
            <a:r>
              <a:rPr lang="en-US" dirty="0">
                <a:latin typeface="Courier" pitchFamily="2" charset="0"/>
              </a:rPr>
              <a:t>import </a:t>
            </a:r>
            <a:r>
              <a:rPr lang="en-US" dirty="0" err="1">
                <a:latin typeface="Courier" pitchFamily="2" charset="0"/>
              </a:rPr>
              <a:t>matplotlib.pyplot</a:t>
            </a:r>
            <a:r>
              <a:rPr lang="en-US" dirty="0">
                <a:latin typeface="Courier" pitchFamily="2" charset="0"/>
              </a:rPr>
              <a:t> as </a:t>
            </a:r>
            <a:r>
              <a:rPr lang="en-US" dirty="0" err="1">
                <a:latin typeface="Courier" pitchFamily="2" charset="0"/>
              </a:rPr>
              <a:t>plt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import pandas as pd</a:t>
            </a:r>
          </a:p>
          <a:p>
            <a:r>
              <a:rPr lang="en-US" dirty="0">
                <a:latin typeface="Courier" pitchFamily="2" charset="0"/>
              </a:rPr>
              <a:t>from </a:t>
            </a:r>
            <a:r>
              <a:rPr lang="en-US" dirty="0" err="1">
                <a:latin typeface="Courier" pitchFamily="2" charset="0"/>
              </a:rPr>
              <a:t>matplotlib.ticker</a:t>
            </a:r>
            <a:r>
              <a:rPr lang="en-US" dirty="0">
                <a:latin typeface="Courier" pitchFamily="2" charset="0"/>
              </a:rPr>
              <a:t> import </a:t>
            </a:r>
            <a:r>
              <a:rPr lang="en-US" dirty="0" err="1">
                <a:latin typeface="Courier" pitchFamily="2" charset="0"/>
              </a:rPr>
              <a:t>MultipleLocator</a:t>
            </a:r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# datetime</a:t>
            </a:r>
          </a:p>
          <a:p>
            <a:r>
              <a:rPr lang="en-US" dirty="0">
                <a:latin typeface="Courier" pitchFamily="2" charset="0"/>
              </a:rPr>
              <a:t>import datetime</a:t>
            </a:r>
          </a:p>
          <a:p>
            <a:r>
              <a:rPr lang="en-US" dirty="0">
                <a:latin typeface="Courier" pitchFamily="2" charset="0"/>
              </a:rPr>
              <a:t>from datetime import datetime</a:t>
            </a:r>
          </a:p>
        </p:txBody>
      </p:sp>
    </p:spTree>
    <p:extLst>
      <p:ext uri="{BB962C8B-B14F-4D97-AF65-F5344CB8AC3E}">
        <p14:creationId xmlns:p14="http://schemas.microsoft.com/office/powerpoint/2010/main" val="3444881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CCA85-8422-08C3-E9A2-FE4027B3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AAC46-E576-B43B-BE49-597FB33AD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 to read is </a:t>
            </a:r>
            <a:r>
              <a:rPr lang="en-US" sz="2400" dirty="0">
                <a:latin typeface="Courier" pitchFamily="2" charset="0"/>
              </a:rPr>
              <a:t>/spare11/atm240/</a:t>
            </a:r>
            <a:r>
              <a:rPr lang="en-US" sz="2400" dirty="0" err="1">
                <a:latin typeface="Courier" pitchFamily="2" charset="0"/>
              </a:rPr>
              <a:t>Sandy_KACY.csv</a:t>
            </a:r>
            <a:endParaRPr lang="en-US" dirty="0">
              <a:latin typeface="Courier" pitchFamily="2" charset="0"/>
            </a:endParaRPr>
          </a:p>
          <a:p>
            <a:r>
              <a:rPr lang="en-US" dirty="0"/>
              <a:t>This is a CSV (comma-separated values) file with a header line identifying variable names and has dates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Read this file with pandas and inspect its contents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ff</a:t>
            </a:r>
            <a:r>
              <a:rPr lang="en-US" sz="1800" dirty="0">
                <a:latin typeface="Courier" pitchFamily="2" charset="0"/>
              </a:rPr>
              <a:t> = </a:t>
            </a:r>
            <a:r>
              <a:rPr lang="en-US" sz="1800" dirty="0" err="1">
                <a:latin typeface="Courier" pitchFamily="2" charset="0"/>
              </a:rPr>
              <a:t>pd.read_csv</a:t>
            </a:r>
            <a:r>
              <a:rPr lang="en-US" sz="1800" dirty="0">
                <a:latin typeface="Courier" pitchFamily="2" charset="0"/>
              </a:rPr>
              <a:t>(</a:t>
            </a:r>
            <a:r>
              <a:rPr lang="en-US" sz="1800" dirty="0" err="1">
                <a:latin typeface="Courier" pitchFamily="2" charset="0"/>
              </a:rPr>
              <a:t>filename,</a:t>
            </a:r>
            <a:r>
              <a:rPr lang="en-US" sz="1800" dirty="0" err="1">
                <a:solidFill>
                  <a:srgbClr val="FF0000"/>
                </a:solidFill>
                <a:latin typeface="Courier" pitchFamily="2" charset="0"/>
              </a:rPr>
              <a:t>parse_dates</a:t>
            </a:r>
            <a:r>
              <a:rPr lang="en-US" sz="1800" dirty="0">
                <a:solidFill>
                  <a:srgbClr val="FF0000"/>
                </a:solidFill>
                <a:latin typeface="Courier" pitchFamily="2" charset="0"/>
              </a:rPr>
              <a:t>=True</a:t>
            </a:r>
            <a:r>
              <a:rPr lang="en-US" sz="1800" dirty="0">
                <a:latin typeface="Courier" pitchFamily="2" charset="0"/>
              </a:rPr>
              <a:t>)  # helps read date variables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2633389-2F92-A93D-C029-5C3280BFE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701" y="3251047"/>
            <a:ext cx="7772400" cy="2019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F80BBE1-D90A-40BF-E4AC-A307C46B0C11}"/>
              </a:ext>
            </a:extLst>
          </p:cNvPr>
          <p:cNvSpPr txBox="1"/>
          <p:nvPr/>
        </p:nvSpPr>
        <p:spPr>
          <a:xfrm>
            <a:off x="8040029" y="1456293"/>
            <a:ext cx="205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case-sensitive name</a:t>
            </a:r>
          </a:p>
        </p:txBody>
      </p:sp>
    </p:spTree>
    <p:extLst>
      <p:ext uri="{BB962C8B-B14F-4D97-AF65-F5344CB8AC3E}">
        <p14:creationId xmlns:p14="http://schemas.microsoft.com/office/powerpoint/2010/main" val="2040932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8DC69-7025-F0B0-85E1-6C223B741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Courier" pitchFamily="2" charset="0"/>
              </a:rPr>
              <a:t>Datetime</a:t>
            </a:r>
            <a:r>
              <a:rPr lang="en-US" dirty="0"/>
              <a:t> package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CAE56-B4FA-8CAB-2168-D620E0E18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urier" pitchFamily="2" charset="0"/>
              </a:rPr>
              <a:t>Datetime</a:t>
            </a:r>
            <a:r>
              <a:rPr lang="en-US" dirty="0"/>
              <a:t> makes manipulating dates/times relatively straightforward</a:t>
            </a:r>
          </a:p>
          <a:p>
            <a:pPr lvl="1"/>
            <a:r>
              <a:rPr lang="en-US" dirty="0"/>
              <a:t>In my openers, I have</a:t>
            </a:r>
          </a:p>
          <a:p>
            <a:pPr marL="914400" lvl="2" indent="0">
              <a:buNone/>
            </a:pPr>
            <a:r>
              <a:rPr lang="en-US" sz="1800" dirty="0">
                <a:latin typeface="Courier" pitchFamily="2" charset="0"/>
              </a:rPr>
              <a:t>import datetime</a:t>
            </a:r>
          </a:p>
          <a:p>
            <a:pPr marL="914400" lvl="2" indent="0">
              <a:buNone/>
            </a:pPr>
            <a:r>
              <a:rPr lang="en-US" sz="1800" dirty="0">
                <a:latin typeface="Courier" pitchFamily="2" charset="0"/>
              </a:rPr>
              <a:t>from datetime import datetime</a:t>
            </a:r>
          </a:p>
          <a:p>
            <a:r>
              <a:rPr lang="en-US" dirty="0"/>
              <a:t>You can create a date variable by calling the </a:t>
            </a:r>
            <a:r>
              <a:rPr lang="en-US" sz="2400" dirty="0">
                <a:latin typeface="Courier" pitchFamily="2" charset="0"/>
              </a:rPr>
              <a:t>datetime</a:t>
            </a:r>
            <a:r>
              <a:rPr lang="en-US" dirty="0"/>
              <a:t> method</a:t>
            </a:r>
          </a:p>
          <a:p>
            <a:pPr marL="457200" lvl="1" indent="0">
              <a:buNone/>
            </a:pPr>
            <a:r>
              <a:rPr lang="en-US" sz="1800" dirty="0" err="1">
                <a:latin typeface="Courier" pitchFamily="2" charset="0"/>
              </a:rPr>
              <a:t>start_date</a:t>
            </a:r>
            <a:r>
              <a:rPr lang="en-US" sz="1800" dirty="0">
                <a:latin typeface="Courier" pitchFamily="2" charset="0"/>
              </a:rPr>
              <a:t> = datetime(2012,10,29,12)   # 29 October 2012 at 12 UTC</a:t>
            </a:r>
          </a:p>
          <a:p>
            <a:pPr marL="457200" lvl="1" indent="0">
              <a:buNone/>
            </a:pPr>
            <a:r>
              <a:rPr lang="en-US" sz="1800" dirty="0" err="1">
                <a:latin typeface="Courier" pitchFamily="2" charset="0"/>
              </a:rPr>
              <a:t>end_date</a:t>
            </a:r>
            <a:r>
              <a:rPr lang="en-US" sz="1800" dirty="0">
                <a:latin typeface="Courier" pitchFamily="2" charset="0"/>
              </a:rPr>
              <a:t>   = datetime(2012,10,30,12)</a:t>
            </a:r>
          </a:p>
          <a:p>
            <a:r>
              <a:rPr lang="en-US" dirty="0"/>
              <a:t>You can convert a variable read in via Pandas into a datetime variable by using </a:t>
            </a:r>
            <a:r>
              <a:rPr lang="en-US" sz="2400" dirty="0" err="1">
                <a:latin typeface="Courier" pitchFamily="2" charset="0"/>
              </a:rPr>
              <a:t>pd.to_datetime</a:t>
            </a:r>
            <a:endParaRPr lang="en-US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sz="1800" dirty="0" err="1">
                <a:latin typeface="Courier" pitchFamily="2" charset="0"/>
              </a:rPr>
              <a:t>date_temp</a:t>
            </a:r>
            <a:r>
              <a:rPr lang="en-US" sz="1800" dirty="0">
                <a:latin typeface="Courier" pitchFamily="2" charset="0"/>
              </a:rPr>
              <a:t> =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ff</a:t>
            </a:r>
            <a:r>
              <a:rPr lang="en-US" sz="1800" dirty="0">
                <a:latin typeface="Courier" pitchFamily="2" charset="0"/>
              </a:rPr>
              <a:t>['</a:t>
            </a:r>
            <a:r>
              <a:rPr lang="en-US" sz="1800" dirty="0" err="1">
                <a:latin typeface="Courier" pitchFamily="2" charset="0"/>
              </a:rPr>
              <a:t>date_and_time</a:t>
            </a:r>
            <a:r>
              <a:rPr lang="en-US" sz="1800" dirty="0">
                <a:latin typeface="Courier" pitchFamily="2" charset="0"/>
              </a:rPr>
              <a:t>’] # reads in ‘</a:t>
            </a:r>
            <a:r>
              <a:rPr lang="en-US" sz="1800" dirty="0" err="1">
                <a:latin typeface="Courier" pitchFamily="2" charset="0"/>
              </a:rPr>
              <a:t>date_and_time</a:t>
            </a:r>
            <a:r>
              <a:rPr lang="en-US" sz="1800" dirty="0">
                <a:latin typeface="Courier" pitchFamily="2" charset="0"/>
              </a:rPr>
              <a:t>’ column</a:t>
            </a:r>
          </a:p>
          <a:p>
            <a:pPr marL="457200" lvl="1" indent="0">
              <a:buNone/>
            </a:pPr>
            <a:r>
              <a:rPr lang="en-US" sz="1800" dirty="0">
                <a:latin typeface="Courier" pitchFamily="2" charset="0"/>
              </a:rPr>
              <a:t>date = </a:t>
            </a:r>
            <a:r>
              <a:rPr lang="en-US" sz="1800" dirty="0" err="1">
                <a:latin typeface="Courier" pitchFamily="2" charset="0"/>
              </a:rPr>
              <a:t>pd.to_datetime</a:t>
            </a:r>
            <a:r>
              <a:rPr lang="en-US" sz="1800" dirty="0">
                <a:latin typeface="Courier" pitchFamily="2" charset="0"/>
              </a:rPr>
              <a:t>(</a:t>
            </a:r>
            <a:r>
              <a:rPr lang="en-US" sz="1800" dirty="0" err="1">
                <a:latin typeface="Courier" pitchFamily="2" charset="0"/>
              </a:rPr>
              <a:t>date_temp</a:t>
            </a:r>
            <a:r>
              <a:rPr lang="en-US" sz="1800" dirty="0">
                <a:latin typeface="Courier" pitchFamily="2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705600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BD42B-42F7-8370-F8E9-84B5A686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BE457-BA21-F352-8401-8813531FB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Make a plot with date as the horizontal axis, SLP as the left y-axis, and wind direction as the right y-axis</a:t>
            </a:r>
          </a:p>
          <a:p>
            <a:r>
              <a:rPr lang="en-US" dirty="0"/>
              <a:t>Format the x-axis (using </a:t>
            </a:r>
            <a:r>
              <a:rPr lang="en-US" sz="2600" dirty="0" err="1">
                <a:latin typeface="Courier" pitchFamily="2" charset="0"/>
              </a:rPr>
              <a:t>plt.xlim</a:t>
            </a:r>
            <a:r>
              <a:rPr lang="en-US" dirty="0"/>
              <a:t>) between </a:t>
            </a:r>
            <a:r>
              <a:rPr lang="en-US" sz="2600" dirty="0" err="1">
                <a:latin typeface="Courier" pitchFamily="2" charset="0"/>
              </a:rPr>
              <a:t>start_date</a:t>
            </a:r>
            <a:r>
              <a:rPr lang="en-US" sz="2600" dirty="0">
                <a:latin typeface="Courier" pitchFamily="2" charset="0"/>
              </a:rPr>
              <a:t> </a:t>
            </a:r>
            <a:r>
              <a:rPr lang="en-US" dirty="0"/>
              <a:t>and </a:t>
            </a:r>
            <a:r>
              <a:rPr lang="en-US" sz="2600" dirty="0" err="1">
                <a:latin typeface="Courier" pitchFamily="2" charset="0"/>
              </a:rPr>
              <a:t>end_date</a:t>
            </a:r>
            <a:r>
              <a:rPr lang="en-US" dirty="0"/>
              <a:t>, and label the axis</a:t>
            </a:r>
          </a:p>
          <a:p>
            <a:r>
              <a:rPr lang="en-US" dirty="0"/>
              <a:t>Format left y-axis (using </a:t>
            </a:r>
            <a:r>
              <a:rPr lang="en-US" sz="2600" dirty="0" err="1">
                <a:latin typeface="Courier" pitchFamily="2" charset="0"/>
              </a:rPr>
              <a:t>plt.ylim</a:t>
            </a:r>
            <a:r>
              <a:rPr lang="en-US" dirty="0"/>
              <a:t>) between 940 and 1000 mb, inclusive, and label the axis</a:t>
            </a:r>
          </a:p>
          <a:p>
            <a:pPr lvl="1"/>
            <a:r>
              <a:rPr lang="en-US" dirty="0"/>
              <a:t>Note pressure in file is Pascals.  I divided by 100 to get mb (</a:t>
            </a:r>
            <a:r>
              <a:rPr lang="en-US" dirty="0" err="1"/>
              <a:t>hPa</a:t>
            </a:r>
            <a:r>
              <a:rPr lang="en-US" dirty="0"/>
              <a:t>)</a:t>
            </a:r>
          </a:p>
          <a:p>
            <a:r>
              <a:rPr lang="en-US" dirty="0"/>
              <a:t>Twin the x-axis to create the 2</a:t>
            </a:r>
            <a:r>
              <a:rPr lang="en-US" baseline="30000" dirty="0"/>
              <a:t>nd</a:t>
            </a:r>
            <a:r>
              <a:rPr lang="en-US" dirty="0"/>
              <a:t> y-axis (as in </a:t>
            </a:r>
            <a:r>
              <a:rPr lang="en-US" sz="2600" dirty="0" err="1">
                <a:latin typeface="Courier" pitchFamily="2" charset="0"/>
              </a:rPr>
              <a:t>windplot.ipynb</a:t>
            </a:r>
            <a:r>
              <a:rPr lang="en-US" dirty="0"/>
              <a:t>)</a:t>
            </a:r>
          </a:p>
          <a:p>
            <a:r>
              <a:rPr lang="en-US" dirty="0"/>
              <a:t>Format right y-axis (using </a:t>
            </a:r>
            <a:r>
              <a:rPr lang="en-US" sz="2600" dirty="0" err="1">
                <a:latin typeface="Courier" pitchFamily="2" charset="0"/>
              </a:rPr>
              <a:t>plt.ylim</a:t>
            </a:r>
            <a:r>
              <a:rPr lang="en-US" dirty="0"/>
              <a:t>) between 0 and 360 degrees, inclusive, and label the axis</a:t>
            </a:r>
          </a:p>
          <a:p>
            <a:r>
              <a:rPr lang="en-US" dirty="0"/>
              <a:t>Place title</a:t>
            </a:r>
          </a:p>
          <a:p>
            <a:r>
              <a:rPr lang="en-US" dirty="0"/>
              <a:t>Show me the result</a:t>
            </a:r>
          </a:p>
        </p:txBody>
      </p:sp>
    </p:spTree>
    <p:extLst>
      <p:ext uri="{BB962C8B-B14F-4D97-AF65-F5344CB8AC3E}">
        <p14:creationId xmlns:p14="http://schemas.microsoft.com/office/powerpoint/2010/main" val="2100797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641</Words>
  <Application>Microsoft Macintosh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</vt:lpstr>
      <vt:lpstr>Office Theme</vt:lpstr>
      <vt:lpstr>Class #6</vt:lpstr>
      <vt:lpstr>“Cheat sheet”</vt:lpstr>
      <vt:lpstr>Class lab materials</vt:lpstr>
      <vt:lpstr>PowerPoint Presentation</vt:lpstr>
      <vt:lpstr>Plotting Hurricane Sandy at landfall</vt:lpstr>
      <vt:lpstr>My openers [same as windplot.ipynb]</vt:lpstr>
      <vt:lpstr>Dataset</vt:lpstr>
      <vt:lpstr>Datetime package</vt:lpstr>
      <vt:lpstr>Task</vt:lpstr>
      <vt:lpstr>MultipleLocator</vt:lpstr>
      <vt:lpstr>[end]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Fovell, Robert</dc:creator>
  <cp:lastModifiedBy>Fovell, Robert</cp:lastModifiedBy>
  <cp:revision>13</cp:revision>
  <dcterms:created xsi:type="dcterms:W3CDTF">2022-09-20T14:05:27Z</dcterms:created>
  <dcterms:modified xsi:type="dcterms:W3CDTF">2022-09-27T00:33:47Z</dcterms:modified>
</cp:coreProperties>
</file>