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82" r:id="rId3"/>
    <p:sldId id="285" r:id="rId4"/>
    <p:sldId id="310" r:id="rId5"/>
    <p:sldId id="312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28" r:id="rId14"/>
    <p:sldId id="329" r:id="rId15"/>
    <p:sldId id="319" r:id="rId16"/>
    <p:sldId id="320" r:id="rId17"/>
    <p:sldId id="321" r:id="rId18"/>
    <p:sldId id="341" r:id="rId19"/>
    <p:sldId id="322" r:id="rId20"/>
    <p:sldId id="323" r:id="rId21"/>
    <p:sldId id="324" r:id="rId22"/>
    <p:sldId id="325" r:id="rId23"/>
    <p:sldId id="326" r:id="rId24"/>
    <p:sldId id="327" r:id="rId25"/>
    <p:sldId id="330" r:id="rId26"/>
    <p:sldId id="332" r:id="rId27"/>
    <p:sldId id="333" r:id="rId28"/>
    <p:sldId id="331" r:id="rId29"/>
    <p:sldId id="334" r:id="rId30"/>
    <p:sldId id="335" r:id="rId31"/>
    <p:sldId id="336" r:id="rId32"/>
    <p:sldId id="337" r:id="rId33"/>
    <p:sldId id="339" r:id="rId34"/>
    <p:sldId id="338" r:id="rId35"/>
    <p:sldId id="34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/>
    <p:restoredTop sz="92887"/>
  </p:normalViewPr>
  <p:slideViewPr>
    <p:cSldViewPr snapToGrid="0" snapToObjects="1" showGuides="1">
      <p:cViewPr varScale="1">
        <p:scale>
          <a:sx n="110" d="100"/>
          <a:sy n="110" d="100"/>
        </p:scale>
        <p:origin x="3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6905-8BF4-DF47-ADFA-0DFE05C18F6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25F2-90CF-0148-AD48-AE6AF89F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Havent</a:t>
            </a:r>
            <a:r>
              <a:rPr lang="en-US" dirty="0"/>
              <a:t> done that before but that’s one reason we create objects like ‘fig’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2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4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Shading=‘flat’ no longer works when </a:t>
            </a:r>
            <a:r>
              <a:rPr lang="en-US" dirty="0" err="1"/>
              <a:t>lonwrf</a:t>
            </a:r>
            <a:r>
              <a:rPr lang="en-US" dirty="0"/>
              <a:t>, </a:t>
            </a:r>
            <a:r>
              <a:rPr lang="en-US" dirty="0" err="1"/>
              <a:t>latwrf</a:t>
            </a:r>
            <a:r>
              <a:rPr lang="en-US" dirty="0"/>
              <a:t>, </a:t>
            </a:r>
            <a:r>
              <a:rPr lang="en-US" dirty="0" err="1"/>
              <a:t>hgt</a:t>
            </a:r>
            <a:r>
              <a:rPr lang="en-US" dirty="0"/>
              <a:t> are all same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32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Shading=‘flat’ no longer works when </a:t>
            </a:r>
            <a:r>
              <a:rPr lang="en-US" dirty="0" err="1"/>
              <a:t>lonwrf</a:t>
            </a:r>
            <a:r>
              <a:rPr lang="en-US" dirty="0"/>
              <a:t>, </a:t>
            </a:r>
            <a:r>
              <a:rPr lang="en-US" dirty="0" err="1"/>
              <a:t>latwrf</a:t>
            </a:r>
            <a:r>
              <a:rPr lang="en-US" dirty="0"/>
              <a:t>, </a:t>
            </a:r>
            <a:r>
              <a:rPr lang="en-US" dirty="0" err="1"/>
              <a:t>hgt</a:t>
            </a:r>
            <a:r>
              <a:rPr lang="en-US" dirty="0"/>
              <a:t> are all same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Scatter plot with one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1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Scatter plot with one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point, also introduce rest of PPT, then go back to this to work on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point, also introduce rest of PPT, then go back to this to work on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4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point, also introduce rest of PPT, then go back to this to work on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7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Northeast is “tilted” w/r/t North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6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didn’t plot coastlines to help see stations on Long Island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2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CONUS but not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3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7E68-4E0E-2641-8A81-C498124A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ABCE7-8AE3-5B4A-9390-F6E443233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29B6D-E84B-CA41-983A-E0623413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4D4-BDB6-6B4A-8FBB-5804874FA7E2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E1C6-13EA-FA43-853F-27A6F200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CC34-4EE1-4A40-862F-E002F657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B90-41E2-0D45-AA1E-A273659C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C0226-8607-5241-9AA7-175E7581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E6F04-4975-1F4E-AB40-2D36680E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73F-AEF7-494D-8BF2-5BF42339EA7D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C2BC3-871A-DF44-A431-4192B3B4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7C2FF-31F5-284A-BE8A-02798A82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1BF65-475D-6F4F-B76E-43F0D4FE3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F4ABC-AABD-4146-9E1E-336FA7B4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C7048-79DF-DF4F-B49A-1094E9CB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9DC3-E4B3-3542-90EC-F9FC8E099B7F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FEF15-B514-4048-9B82-28A6ABCD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F115-B7BE-8E4C-AC4F-48850550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C754-2094-3045-B538-43729BE8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15E4-C892-E14A-A63D-5B88EF2F6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A747-7293-5542-981F-15A09ADD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B8F-87A3-3B44-BA69-9B42924D49FE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3AD8-A020-2E48-A2FF-74A17310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C38F2-4EF5-0543-9CC6-5802006D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7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EA9-40F5-1742-8D52-579C86ED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4E65-0312-2847-9984-891C6C5E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B640-024A-C242-A85E-9D5A42DA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7693-8DD0-1C44-BBDA-A052F1259955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E7048-8E73-A244-9D85-E7232F53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23584-9AAC-A847-AE99-D15A6E2D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1EB1-EF51-204A-82D0-F137D6D7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3BFB-BE40-2747-BD7B-9C66A5BED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BFB90-320B-1943-ADD7-57F7457A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9DFDE-AA43-BA48-BF66-252AF77A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831A-C692-3A45-8492-604884557EE9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974DE-33C4-DB44-888C-2619B277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A48FF-BB50-8F4C-A593-5A7160DF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269F-92EF-DE40-9AFA-35458943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DE337-11E8-9E48-B793-7E7488084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6BC29-5167-554B-B383-A4571C55F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F1706-A77F-CC4E-83A7-CD5FE3822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6C7E1-85A1-CE4B-BC3E-424B0CFC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E1FAB-F17F-CD44-A8A8-CD981E64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32E0-324A-5B46-92B0-8D382A4DD16D}" type="datetime1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4F4A1-9E90-DA49-9697-248367B5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21931-B37E-DD40-8E9A-A8E146B8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DD7E-B05E-7549-A42B-F82DA7E8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0A5B4-5B93-E948-A56A-DD7520C5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231-58BB-C843-BAE5-E5C7A5354298}" type="datetime1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2A646-426D-1C42-B172-48D33879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DEE95-A0A4-4F4C-B0A6-457CDEBF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705F1-F098-554E-9E23-D1F80A7B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123B-1CAF-464B-8264-5E441FBB420C}" type="datetime1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7F326-26EB-D94A-9C02-EF5964A5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805F-0E52-E84F-8689-DFCEA5F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CC2D-0061-F046-AFFA-B4F2EF8D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0F2C-6A51-AA4D-816D-11F41321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CF95-592D-BF41-8122-C48D40717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D7048-D316-9144-9F0A-73177DDE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C96-5273-324C-B3DD-CD8485AEDFEB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89E10-0409-A647-BBA8-9B029179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BE2E2-EDBF-A648-8B67-C4088687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6BD9-F84C-1845-9311-B3F6FAFD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53518-2D5C-A241-9314-74935862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E7548-23BC-E04A-8D0C-4338A081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6028A-9EE4-FB44-80D9-18007F6E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9695-6257-994C-B03B-A65BBF524AF3}" type="datetime1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78A91-C6B3-2940-9677-5AC1D0B9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26D6B-501A-864B-88CE-6A58E12E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5C619-D67D-4647-B20B-1A0754BF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21E27-A42C-D946-AF4D-FD556A96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664F-8BBC-8140-BCC9-F58651CF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3D14-1FEE-B54F-88F6-78573B9857D7}" type="datetime1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7D48B-E0C6-5747-B800-1038FF1D5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91F6-BA42-DC41-9520-23898D212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yplot.scatter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atplotlib.org/stable/gallery/color/named_color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.albany.edu/facstaff/rfovell/ATM240/cshee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py.org/cartopy_backgroung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neo.gsfc.nasa.gov/view.php?datasetId=SRTM_RAMP2_TOP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JjtU7OFSQ&amp;list=PLQut5OXpV-0ir4IdllSt1iEZKTwFBa7kO&amp;index=5" TargetMode="External"/><Relationship Id="rId2" Type="http://schemas.openxmlformats.org/officeDocument/2006/relationships/hyperlink" Target="https://scitools.org.uk/cartopy/docs/late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SdAqiVmrhA&amp;list=PLQut5OXpV-0ir4IdllSt1iEZKTwFBa7kO&amp;index=26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citools.org.uk/cartopy/docs/latest/reference/projections.htm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4E28-C498-1E48-962E-622CB367A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#7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F09CB-8E6D-BB40-A7E3-8F9E02A7B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 240 ~ Fall 2022</a:t>
            </a:r>
          </a:p>
          <a:p>
            <a:r>
              <a:rPr lang="en-US" dirty="0"/>
              <a:t>Robert Fovell</a:t>
            </a:r>
          </a:p>
          <a:p>
            <a:r>
              <a:rPr lang="en-US" sz="2000" dirty="0" err="1"/>
              <a:t>rfovell@albany.edu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94D86-2578-B24D-AFE8-71109275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F487-3AA1-F146-9A5F-87E2DE9F6AE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059C9-4347-C64E-A8DF-6EA69AA33301}"/>
              </a:ext>
            </a:extLst>
          </p:cNvPr>
          <p:cNvSpPr txBox="1"/>
          <p:nvPr/>
        </p:nvSpPr>
        <p:spPr>
          <a:xfrm>
            <a:off x="150471" y="6157732"/>
            <a:ext cx="416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[No class Tuesday, October 11 – Fall Break]</a:t>
            </a:r>
          </a:p>
        </p:txBody>
      </p:sp>
    </p:spTree>
    <p:extLst>
      <p:ext uri="{BB962C8B-B14F-4D97-AF65-F5344CB8AC3E}">
        <p14:creationId xmlns:p14="http://schemas.microsoft.com/office/powerpoint/2010/main" val="25266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#6 – Place a marker on the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104951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we're specifying a </a:t>
            </a:r>
            <a:r>
              <a:rPr lang="en-US" sz="1400" dirty="0" err="1">
                <a:solidFill>
                  <a:srgbClr val="FF0000"/>
                </a:solidFill>
                <a:latin typeface="Courier" pitchFamily="2" charset="0"/>
              </a:rPr>
              <a:t>lon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/lat</a:t>
            </a:r>
            <a:r>
              <a:rPr lang="en-US" sz="1400" dirty="0">
                <a:latin typeface="Courier" pitchFamily="2" charset="0"/>
              </a:rPr>
              <a:t>.  Need a '</a:t>
            </a:r>
            <a:r>
              <a:rPr lang="en-US" sz="1400" b="1" dirty="0">
                <a:latin typeface="Courier" pitchFamily="2" charset="0"/>
              </a:rPr>
              <a:t>transform</a:t>
            </a:r>
            <a:r>
              <a:rPr lang="en-US" sz="1400" dirty="0">
                <a:latin typeface="Courier" pitchFamily="2" charset="0"/>
              </a:rPr>
              <a:t>' to convert it to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x/y</a:t>
            </a:r>
            <a:r>
              <a:rPr lang="en-US" sz="1400" dirty="0">
                <a:latin typeface="Courier" pitchFamily="2" charset="0"/>
              </a:rPr>
              <a:t> coordinates.</a:t>
            </a:r>
          </a:p>
          <a:p>
            <a:r>
              <a:rPr lang="en-US" sz="1400" dirty="0">
                <a:latin typeface="Courier" pitchFamily="2" charset="0"/>
              </a:rPr>
              <a:t># That is accomplished with </a:t>
            </a:r>
            <a:r>
              <a:rPr lang="en-US" sz="1400" dirty="0" err="1">
                <a:latin typeface="Courier" pitchFamily="2" charset="0"/>
              </a:rPr>
              <a:t>PlateCarree</a:t>
            </a:r>
            <a:r>
              <a:rPr lang="en-US" sz="1400" dirty="0">
                <a:latin typeface="Courier" pitchFamily="2" charset="0"/>
              </a:rPr>
              <a:t>() transform in </a:t>
            </a:r>
            <a:r>
              <a:rPr lang="en-US" sz="1400" dirty="0" err="1">
                <a:latin typeface="Courier" pitchFamily="2" charset="0"/>
              </a:rPr>
              <a:t>ccrs</a:t>
            </a:r>
            <a:r>
              <a:rPr lang="en-US" sz="1400" dirty="0">
                <a:latin typeface="Courier" pitchFamily="2" charset="0"/>
              </a:rPr>
              <a:t> (</a:t>
            </a:r>
            <a:r>
              <a:rPr lang="en-US" sz="1400" dirty="0" err="1">
                <a:latin typeface="Courier" pitchFamily="2" charset="0"/>
              </a:rPr>
              <a:t>PlateCarree</a:t>
            </a:r>
            <a:r>
              <a:rPr lang="en-US" sz="1400" dirty="0">
                <a:latin typeface="Courier" pitchFamily="2" charset="0"/>
              </a:rPr>
              <a:t> = French ‘flat square’)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ax.scatter</a:t>
            </a:r>
            <a:r>
              <a:rPr lang="en-US" sz="1400" dirty="0">
                <a:latin typeface="Courier" pitchFamily="2" charset="0"/>
              </a:rPr>
              <a:t>(-73.8,42.7,marker='*',s=400,c='</a:t>
            </a:r>
            <a:r>
              <a:rPr lang="en-US" sz="1400" dirty="0" err="1">
                <a:latin typeface="Courier" pitchFamily="2" charset="0"/>
              </a:rPr>
              <a:t>k',</a:t>
            </a:r>
            <a:r>
              <a:rPr lang="en-US" sz="1400" b="1" dirty="0" err="1">
                <a:latin typeface="Courier" pitchFamily="2" charset="0"/>
              </a:rPr>
              <a:t>transform</a:t>
            </a:r>
            <a:r>
              <a:rPr lang="en-US" sz="1400" b="1" dirty="0">
                <a:latin typeface="Courier" pitchFamily="2" charset="0"/>
              </a:rPr>
              <a:t>=</a:t>
            </a:r>
            <a:r>
              <a:rPr lang="en-US" sz="1400" b="1" dirty="0" err="1">
                <a:latin typeface="Courier" pitchFamily="2" charset="0"/>
              </a:rPr>
              <a:t>ccrs.PlateCarree</a:t>
            </a:r>
            <a:r>
              <a:rPr lang="en-US" sz="1400" b="1" dirty="0">
                <a:latin typeface="Courier" pitchFamily="2" charset="0"/>
              </a:rPr>
              <a:t>()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fig</a:t>
            </a:r>
            <a:endParaRPr lang="en-US" sz="1400" b="1" dirty="0">
              <a:latin typeface="Courier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19C51-0C63-9141-93C7-4C7B7A544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82" y="2981937"/>
            <a:ext cx="5734050" cy="3533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B1B5C1-2389-E244-8927-232063DF30F4}"/>
              </a:ext>
            </a:extLst>
          </p:cNvPr>
          <p:cNvSpPr txBox="1"/>
          <p:nvPr/>
        </p:nvSpPr>
        <p:spPr>
          <a:xfrm>
            <a:off x="254000" y="4588933"/>
            <a:ext cx="3045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specified </a:t>
            </a:r>
            <a:r>
              <a:rPr lang="en-US" dirty="0" err="1"/>
              <a:t>lon</a:t>
            </a:r>
            <a:r>
              <a:rPr lang="en-US" dirty="0"/>
              <a:t>/</a:t>
            </a:r>
            <a:r>
              <a:rPr lang="en-US" dirty="0" err="1"/>
              <a:t>lat</a:t>
            </a:r>
            <a:r>
              <a:rPr lang="en-US" dirty="0"/>
              <a:t> of Albany,</a:t>
            </a:r>
          </a:p>
          <a:p>
            <a:r>
              <a:rPr lang="en-US" dirty="0"/>
              <a:t> marker type (* = star)</a:t>
            </a:r>
          </a:p>
          <a:p>
            <a:r>
              <a:rPr lang="en-US" dirty="0"/>
              <a:t> marker size ‘s=400’</a:t>
            </a:r>
          </a:p>
          <a:p>
            <a:r>
              <a:rPr lang="en-US" dirty="0"/>
              <a:t> marker color ‘k’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5D0EC-477E-2C48-AA8A-BD02BC062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650" y="3014810"/>
            <a:ext cx="5734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1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#7 – Zoom in on our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3621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zoom in on our region</a:t>
            </a:r>
          </a:p>
          <a:p>
            <a:r>
              <a:rPr lang="en-US" sz="1400" dirty="0">
                <a:latin typeface="Courier" pitchFamily="2" charset="0"/>
              </a:rPr>
              <a:t># </a:t>
            </a:r>
            <a:r>
              <a:rPr lang="en-US" sz="1400" b="1" dirty="0">
                <a:solidFill>
                  <a:srgbClr val="FF0000"/>
                </a:solidFill>
                <a:latin typeface="Courier" pitchFamily="2" charset="0"/>
              </a:rPr>
              <a:t>this could take a while to run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ax.set_extent</a:t>
            </a:r>
            <a:r>
              <a:rPr lang="en-US" sz="1400" dirty="0">
                <a:latin typeface="Courier" pitchFamily="2" charset="0"/>
              </a:rPr>
              <a:t>([-77,-71,40,45])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fig</a:t>
            </a:r>
            <a:endParaRPr lang="en-US" sz="1400" b="1" dirty="0">
              <a:latin typeface="Couri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1B5C1-2389-E244-8927-232063DF30F4}"/>
              </a:ext>
            </a:extLst>
          </p:cNvPr>
          <p:cNvSpPr txBox="1"/>
          <p:nvPr/>
        </p:nvSpPr>
        <p:spPr>
          <a:xfrm>
            <a:off x="254000" y="4588933"/>
            <a:ext cx="42846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specified </a:t>
            </a:r>
            <a:r>
              <a:rPr lang="en-US" dirty="0" err="1"/>
              <a:t>lon</a:t>
            </a:r>
            <a:r>
              <a:rPr lang="en-US" dirty="0"/>
              <a:t>/</a:t>
            </a:r>
            <a:r>
              <a:rPr lang="en-US" dirty="0" err="1"/>
              <a:t>lat</a:t>
            </a:r>
            <a:r>
              <a:rPr lang="en-US" dirty="0"/>
              <a:t> of Albany,</a:t>
            </a:r>
          </a:p>
          <a:p>
            <a:r>
              <a:rPr lang="en-US" dirty="0"/>
              <a:t> marker type (* = star)</a:t>
            </a:r>
          </a:p>
          <a:p>
            <a:r>
              <a:rPr lang="en-US" dirty="0"/>
              <a:t> marker size ‘s=400’</a:t>
            </a:r>
          </a:p>
          <a:p>
            <a:r>
              <a:rPr lang="en-US" dirty="0"/>
              <a:t> marker color ‘k’</a:t>
            </a:r>
          </a:p>
          <a:p>
            <a:endParaRPr lang="en-US" dirty="0"/>
          </a:p>
          <a:p>
            <a:r>
              <a:rPr lang="en-US" i="1" dirty="0"/>
              <a:t>Remember our standard longitude</a:t>
            </a:r>
          </a:p>
          <a:p>
            <a:r>
              <a:rPr lang="en-US" i="1" dirty="0"/>
              <a:t> defaulted to Topeka, KS… we’ll fix that soon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DB2C65-4DDD-9348-AA01-A651F352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82" y="1690688"/>
            <a:ext cx="4731830" cy="49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#8 – Read in NYS </a:t>
            </a:r>
            <a:r>
              <a:rPr lang="en-US" dirty="0" err="1"/>
              <a:t>Mesonet</a:t>
            </a:r>
            <a:r>
              <a:rPr lang="en-US" dirty="0"/>
              <a:t> location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64139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'''</a:t>
            </a: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stid,number,name,lat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[degrees],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lon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[degrees],elevation [m]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ADDI,107,Addison,42.04036,-77.23726,507.614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ANDE,111,Andes,42.18227,-74.80139,518.282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BATA,24,Batavia,43.01994,-78.13566,276.12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BEAC,76,Beacon,41.52875,-73.94527,90.1598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BELD,90,Belden,42.22322,-75.66852,470.37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BELL,30,Belleville,43.78962,-76.11373,144.78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'’’</a:t>
            </a: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df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 err="1">
                <a:latin typeface="Courier" pitchFamily="2" charset="0"/>
              </a:rPr>
              <a:t>pd.read_csv</a:t>
            </a:r>
            <a:r>
              <a:rPr lang="en-US" sz="1400" dirty="0">
                <a:latin typeface="Courier" pitchFamily="2" charset="0"/>
              </a:rPr>
              <a:t>('/spare11/atm240/</a:t>
            </a:r>
            <a:r>
              <a:rPr lang="en-US" sz="1400" dirty="0" err="1">
                <a:latin typeface="Courier" pitchFamily="2" charset="0"/>
              </a:rPr>
              <a:t>NYSM.csv</a:t>
            </a:r>
            <a:r>
              <a:rPr lang="en-US" sz="1400" dirty="0">
                <a:latin typeface="Courier" pitchFamily="2" charset="0"/>
              </a:rPr>
              <a:t>’)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print(' ready…')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 </a:t>
            </a:r>
            <a:endParaRPr lang="en-US" sz="1400" b="1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E3C2F-DC65-7A49-988D-6C1F96818091}"/>
              </a:ext>
            </a:extLst>
          </p:cNvPr>
          <p:cNvSpPr txBox="1"/>
          <p:nvPr/>
        </p:nvSpPr>
        <p:spPr>
          <a:xfrm>
            <a:off x="401443" y="4917688"/>
            <a:ext cx="6818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</a:t>
            </a:r>
            <a:r>
              <a:rPr lang="en-US" b="1" dirty="0">
                <a:solidFill>
                  <a:srgbClr val="C00000"/>
                </a:solidFill>
              </a:rPr>
              <a:t>comma-separated-values (CSV) </a:t>
            </a:r>
            <a:r>
              <a:rPr lang="en-US" dirty="0"/>
              <a:t>file consisting of: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stationid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station_number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station_name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dirty="0"/>
              <a:t> latitude, longitude, elevation</a:t>
            </a:r>
          </a:p>
          <a:p>
            <a:endParaRPr lang="en-US" dirty="0"/>
          </a:p>
          <a:p>
            <a:r>
              <a:rPr lang="en-US" dirty="0"/>
              <a:t>We read it with Pandas, as before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4147E-1E3F-F674-F398-700C5EB1AC28}"/>
              </a:ext>
            </a:extLst>
          </p:cNvPr>
          <p:cNvSpPr txBox="1"/>
          <p:nvPr/>
        </p:nvSpPr>
        <p:spPr>
          <a:xfrm>
            <a:off x="7219528" y="2326511"/>
            <a:ext cx="4299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Don’t type in these lines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… this is to show you what the data look like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First line (header)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variable names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A5F64-D408-7F85-1893-54D41E4EC1DF}"/>
              </a:ext>
            </a:extLst>
          </p:cNvPr>
          <p:cNvSpPr/>
          <p:nvPr/>
        </p:nvSpPr>
        <p:spPr>
          <a:xfrm>
            <a:off x="196770" y="1423686"/>
            <a:ext cx="11887200" cy="22454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5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#9 – Look inside the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399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df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 </a:t>
            </a:r>
            <a:endParaRPr lang="en-US" sz="1400" b="1" dirty="0">
              <a:latin typeface="Courier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9CE82C-1C83-3045-B69B-7AC50971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83" y="2548731"/>
            <a:ext cx="6495254" cy="4005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FE6-F836-C912-9B71-E0476275A48C}"/>
              </a:ext>
            </a:extLst>
          </p:cNvPr>
          <p:cNvSpPr txBox="1"/>
          <p:nvPr/>
        </p:nvSpPr>
        <p:spPr>
          <a:xfrm>
            <a:off x="9155575" y="4641448"/>
            <a:ext cx="2388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Useful for discovering</a:t>
            </a:r>
          </a:p>
          <a:p>
            <a:r>
              <a:rPr lang="en-US" dirty="0"/>
              <a:t> precisely what variable</a:t>
            </a:r>
          </a:p>
          <a:p>
            <a:r>
              <a:rPr lang="en-US" dirty="0"/>
              <a:t> (column) names are…</a:t>
            </a:r>
          </a:p>
        </p:txBody>
      </p:sp>
    </p:spTree>
    <p:extLst>
      <p:ext uri="{BB962C8B-B14F-4D97-AF65-F5344CB8AC3E}">
        <p14:creationId xmlns:p14="http://schemas.microsoft.com/office/powerpoint/2010/main" val="42730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#10 – Extract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1049518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lat</a:t>
            </a:r>
            <a:r>
              <a:rPr lang="en-US" sz="1400" dirty="0">
                <a:latin typeface="Courier" pitchFamily="2" charset="0"/>
              </a:rPr>
              <a:t>=df['</a:t>
            </a:r>
            <a:r>
              <a:rPr lang="en-US" sz="1400" dirty="0" err="1">
                <a:latin typeface="Courier" pitchFamily="2" charset="0"/>
              </a:rPr>
              <a:t>lat</a:t>
            </a:r>
            <a:r>
              <a:rPr lang="en-US" sz="1400" dirty="0">
                <a:latin typeface="Courier" pitchFamily="2" charset="0"/>
              </a:rPr>
              <a:t> [degrees]']                  # note there is a space embedded in these column names</a:t>
            </a:r>
          </a:p>
          <a:p>
            <a:r>
              <a:rPr lang="en-US" sz="1400" dirty="0" err="1">
                <a:latin typeface="Courier" pitchFamily="2" charset="0"/>
              </a:rPr>
              <a:t>lon</a:t>
            </a:r>
            <a:r>
              <a:rPr lang="en-US" sz="1400" dirty="0">
                <a:latin typeface="Courier" pitchFamily="2" charset="0"/>
              </a:rPr>
              <a:t>=df['</a:t>
            </a:r>
            <a:r>
              <a:rPr lang="en-US" sz="1400" dirty="0" err="1">
                <a:latin typeface="Courier" pitchFamily="2" charset="0"/>
              </a:rPr>
              <a:t>lon</a:t>
            </a:r>
            <a:r>
              <a:rPr lang="en-US" sz="1400" dirty="0">
                <a:latin typeface="Courier" pitchFamily="2" charset="0"/>
              </a:rPr>
              <a:t> [degrees]']</a:t>
            </a:r>
          </a:p>
          <a:p>
            <a:r>
              <a:rPr lang="en-US" sz="1400" dirty="0" err="1">
                <a:latin typeface="Courier" pitchFamily="2" charset="0"/>
              </a:rPr>
              <a:t>elev</a:t>
            </a:r>
            <a:r>
              <a:rPr lang="en-US" sz="1400" dirty="0">
                <a:latin typeface="Courier" pitchFamily="2" charset="0"/>
              </a:rPr>
              <a:t>=df['elevation [m]']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print(" number of stations ",</a:t>
            </a:r>
            <a:r>
              <a:rPr lang="en-US" sz="1400" dirty="0" err="1">
                <a:latin typeface="Courier" pitchFamily="2" charset="0"/>
              </a:rPr>
              <a:t>len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lat</a:t>
            </a:r>
            <a:r>
              <a:rPr lang="en-US" sz="1400" dirty="0">
                <a:latin typeface="Courier" pitchFamily="2" charset="0"/>
              </a:rPr>
              <a:t>))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 </a:t>
            </a:r>
            <a:endParaRPr lang="en-US" sz="1400" b="1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E3C2F-DC65-7A49-988D-6C1F96818091}"/>
              </a:ext>
            </a:extLst>
          </p:cNvPr>
          <p:cNvSpPr txBox="1"/>
          <p:nvPr/>
        </p:nvSpPr>
        <p:spPr>
          <a:xfrm>
            <a:off x="401443" y="4917688"/>
            <a:ext cx="7148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Read in these data</a:t>
            </a:r>
          </a:p>
          <a:p>
            <a:r>
              <a:rPr lang="en-US" dirty="0"/>
              <a:t>You can read in only </a:t>
            </a:r>
            <a:r>
              <a:rPr lang="en-US" b="1" dirty="0"/>
              <a:t>latitude, longitude, and elevation </a:t>
            </a:r>
            <a:r>
              <a:rPr lang="en-US" dirty="0"/>
              <a:t>and skip the others</a:t>
            </a:r>
          </a:p>
          <a:p>
            <a:r>
              <a:rPr lang="en-US" dirty="0"/>
              <a:t>How many stations are there?</a:t>
            </a:r>
          </a:p>
        </p:txBody>
      </p:sp>
    </p:spTree>
    <p:extLst>
      <p:ext uri="{BB962C8B-B14F-4D97-AF65-F5344CB8AC3E}">
        <p14:creationId xmlns:p14="http://schemas.microsoft.com/office/powerpoint/2010/main" val="51425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#11 – Configure a new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133817" y="1594624"/>
            <a:ext cx="119987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# Our map is using a default central latitude and longitude that aren't working well for the Northeast</a:t>
            </a:r>
          </a:p>
          <a:p>
            <a:r>
              <a:rPr lang="en-US" sz="1400" dirty="0">
                <a:latin typeface="Courier" pitchFamily="2" charset="0"/>
              </a:rPr>
              <a:t># Let's make a </a:t>
            </a:r>
            <a:r>
              <a:rPr lang="en-US" sz="1400" b="1" dirty="0">
                <a:latin typeface="Courier" pitchFamily="2" charset="0"/>
              </a:rPr>
              <a:t>new</a:t>
            </a:r>
            <a:r>
              <a:rPr lang="en-US" sz="1400" dirty="0">
                <a:latin typeface="Courier" pitchFamily="2" charset="0"/>
              </a:rPr>
              <a:t> map, specifying more reasonable values, and set the extent to capture the entire state</a:t>
            </a:r>
          </a:p>
          <a:p>
            <a:r>
              <a:rPr lang="en-US" sz="1400" dirty="0">
                <a:latin typeface="Courier" pitchFamily="2" charset="0"/>
              </a:rPr>
              <a:t># (watch out for Long Island)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lat_0 = 43	# central latitude for map (it defaulted to 39N)</a:t>
            </a:r>
          </a:p>
          <a:p>
            <a:r>
              <a:rPr lang="en-US" sz="1400" dirty="0">
                <a:latin typeface="Courier" pitchFamily="2" charset="0"/>
              </a:rPr>
              <a:t>lon_0 = -75	# central longitude for map (it defaulted to 96W)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fig = </a:t>
            </a:r>
            <a:r>
              <a:rPr lang="en-US" sz="1400" dirty="0" err="1">
                <a:latin typeface="Courier" pitchFamily="2" charset="0"/>
              </a:rPr>
              <a:t>plt.figure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figsize</a:t>
            </a:r>
            <a:r>
              <a:rPr lang="en-US" sz="1400" dirty="0">
                <a:latin typeface="Courier" pitchFamily="2" charset="0"/>
              </a:rPr>
              <a:t>=(10,8)) # reusing the fig object</a:t>
            </a:r>
          </a:p>
          <a:p>
            <a:r>
              <a:rPr lang="en-US" sz="1400" dirty="0">
                <a:latin typeface="Courier" pitchFamily="2" charset="0"/>
              </a:rPr>
              <a:t>ax = </a:t>
            </a:r>
            <a:r>
              <a:rPr lang="en-US" sz="1400" dirty="0" err="1">
                <a:latin typeface="Courier" pitchFamily="2" charset="0"/>
              </a:rPr>
              <a:t>fig.add_subplot</a:t>
            </a:r>
            <a:r>
              <a:rPr lang="en-US" sz="1400" dirty="0">
                <a:latin typeface="Courier" pitchFamily="2" charset="0"/>
              </a:rPr>
              <a:t>(1,1,1,projection=</a:t>
            </a:r>
            <a:r>
              <a:rPr lang="en-US" sz="1400" dirty="0" err="1">
                <a:latin typeface="Courier" pitchFamily="2" charset="0"/>
              </a:rPr>
              <a:t>ccrs.LambertConformal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b="1" dirty="0" err="1">
                <a:latin typeface="Courier" pitchFamily="2" charset="0"/>
              </a:rPr>
              <a:t>central_latitude</a:t>
            </a:r>
            <a:r>
              <a:rPr lang="en-US" sz="1400" b="1" dirty="0">
                <a:latin typeface="Courier" pitchFamily="2" charset="0"/>
              </a:rPr>
              <a:t>=lat_0, </a:t>
            </a:r>
            <a:r>
              <a:rPr lang="en-US" sz="1400" b="1" dirty="0" err="1">
                <a:latin typeface="Courier" pitchFamily="2" charset="0"/>
              </a:rPr>
              <a:t>central_longitude</a:t>
            </a:r>
            <a:r>
              <a:rPr lang="en-US" sz="1400" b="1" dirty="0">
                <a:latin typeface="Courier" pitchFamily="2" charset="0"/>
              </a:rPr>
              <a:t>=lon_0</a:t>
            </a:r>
            <a:r>
              <a:rPr lang="en-US" sz="1400" dirty="0">
                <a:latin typeface="Courier" pitchFamily="2" charset="0"/>
              </a:rPr>
              <a:t>))</a:t>
            </a:r>
            <a:endParaRPr lang="en-US" sz="1400" b="1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C53D4-B3D0-3F4C-B9A4-84E12E2C49BC}"/>
              </a:ext>
            </a:extLst>
          </p:cNvPr>
          <p:cNvSpPr txBox="1"/>
          <p:nvPr/>
        </p:nvSpPr>
        <p:spPr>
          <a:xfrm>
            <a:off x="334536" y="4325025"/>
            <a:ext cx="107651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To this new map [adding code to this cell]</a:t>
            </a:r>
          </a:p>
          <a:p>
            <a:pPr marL="285750" indent="-285750">
              <a:buFontTx/>
              <a:buChar char="-"/>
            </a:pPr>
            <a:r>
              <a:rPr lang="en-US" dirty="0"/>
              <a:t>Add features such as ocean and land, lakes, rivers, coastline, state boundaries, etc.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a </a:t>
            </a:r>
            <a:r>
              <a:rPr lang="en-US" sz="1600" dirty="0" err="1">
                <a:latin typeface="Courier" pitchFamily="2" charset="0"/>
              </a:rPr>
              <a:t>set_extent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dirty="0"/>
              <a:t>that fits the entire state.  Don’t cut off Long Island!</a:t>
            </a:r>
          </a:p>
          <a:p>
            <a:pPr marL="285750" indent="-285750">
              <a:buFontTx/>
              <a:buChar char="-"/>
            </a:pPr>
            <a:r>
              <a:rPr lang="en-US" dirty="0"/>
              <a:t>Plot NYS </a:t>
            </a:r>
            <a:r>
              <a:rPr lang="en-US" dirty="0" err="1"/>
              <a:t>mesonet</a:t>
            </a:r>
            <a:r>
              <a:rPr lang="en-US" dirty="0"/>
              <a:t> surface stations as dots on the map.  Play around with marker style/size.  </a:t>
            </a:r>
            <a:r>
              <a:rPr lang="en-US" b="1" dirty="0"/>
              <a:t>Make it look nice!</a:t>
            </a:r>
          </a:p>
          <a:p>
            <a:pPr marL="285750" indent="-285750">
              <a:buFontTx/>
              <a:buChar char="-"/>
            </a:pPr>
            <a:r>
              <a:rPr lang="en-US" dirty="0">
                <a:hlinkClick r:id="rId3"/>
              </a:rPr>
              <a:t>https://matplotlib.org/stable/api/_as_gen/matplotlib.pyplot.scatter.html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Add a title [</a:t>
            </a:r>
            <a:r>
              <a:rPr lang="en-US" sz="1600" dirty="0" err="1">
                <a:latin typeface="Courier" pitchFamily="2" charset="0"/>
              </a:rPr>
              <a:t>plt.title</a:t>
            </a:r>
            <a:r>
              <a:rPr lang="en-US" sz="1600" dirty="0">
                <a:latin typeface="Courier" pitchFamily="2" charset="0"/>
              </a:rPr>
              <a:t>(“ Here is my title”)]</a:t>
            </a: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r>
              <a:rPr lang="en-US" dirty="0"/>
              <a:t>My plot is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45295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084594-55E7-F70A-97AD-509B8ABAA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0"/>
            <a:ext cx="840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535CE-DDB4-604A-BDC0-162523A1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5D5A72-D727-8345-A260-E51A1065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B01AD-5700-C44F-BFC4-9DE482BD6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map of the NYS </a:t>
            </a:r>
            <a:r>
              <a:rPr lang="en-US" dirty="0" err="1"/>
              <a:t>Mesonet</a:t>
            </a:r>
            <a:r>
              <a:rPr lang="en-US" dirty="0"/>
              <a:t> surface stations with station markers color-coded by station elevation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AF26FC-9D19-1343-94AD-173E96F3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397D8-3152-F345-8A71-E2C266461B22}"/>
              </a:ext>
            </a:extLst>
          </p:cNvPr>
          <p:cNvSpPr txBox="1"/>
          <p:nvPr/>
        </p:nvSpPr>
        <p:spPr>
          <a:xfrm>
            <a:off x="112439" y="3136612"/>
            <a:ext cx="10429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 pitchFamily="2" charset="0"/>
              </a:rPr>
              <a:t>ax.scatter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lon,lat,</a:t>
            </a:r>
            <a:r>
              <a:rPr lang="en-US" sz="1600" b="1" dirty="0" err="1">
                <a:solidFill>
                  <a:srgbClr val="C00000"/>
                </a:solidFill>
                <a:latin typeface="Courier" pitchFamily="2" charset="0"/>
              </a:rPr>
              <a:t>color</a:t>
            </a:r>
            <a:r>
              <a:rPr lang="en-US" sz="1600" b="1" dirty="0">
                <a:solidFill>
                  <a:srgbClr val="C00000"/>
                </a:solidFill>
                <a:latin typeface="Courier" pitchFamily="2" charset="0"/>
              </a:rPr>
              <a:t>=</a:t>
            </a:r>
            <a:r>
              <a:rPr lang="en-US" sz="1600" b="1" dirty="0" err="1">
                <a:solidFill>
                  <a:srgbClr val="C00000"/>
                </a:solidFill>
                <a:latin typeface="Courier" pitchFamily="2" charset="0"/>
              </a:rPr>
              <a:t>statcolor</a:t>
            </a:r>
            <a:r>
              <a:rPr lang="en-US" sz="1600" dirty="0" err="1">
                <a:latin typeface="Courier" pitchFamily="2" charset="0"/>
              </a:rPr>
              <a:t>,s</a:t>
            </a:r>
            <a:r>
              <a:rPr lang="en-US" sz="1600" dirty="0">
                <a:latin typeface="Courier" pitchFamily="2" charset="0"/>
              </a:rPr>
              <a:t>=40,edgecolor='</a:t>
            </a:r>
            <a:r>
              <a:rPr lang="en-US" sz="1600" dirty="0" err="1">
                <a:latin typeface="Courier" pitchFamily="2" charset="0"/>
              </a:rPr>
              <a:t>black',linewidth</a:t>
            </a:r>
            <a:r>
              <a:rPr lang="en-US" sz="1600" dirty="0">
                <a:latin typeface="Courier" pitchFamily="2" charset="0"/>
              </a:rPr>
              <a:t>=0.75,zorder=2,</a:t>
            </a:r>
          </a:p>
          <a:p>
            <a:r>
              <a:rPr lang="en-US" sz="1600" dirty="0">
                <a:latin typeface="Courier" pitchFamily="2" charset="0"/>
              </a:rPr>
              <a:t>	transform=</a:t>
            </a:r>
            <a:r>
              <a:rPr lang="en-US" sz="1600" dirty="0" err="1">
                <a:latin typeface="Courier" pitchFamily="2" charset="0"/>
              </a:rPr>
              <a:t>ccrs.PlateCarree</a:t>
            </a:r>
            <a:r>
              <a:rPr lang="en-US" sz="1600" dirty="0">
                <a:latin typeface="Courier" pitchFamily="2" charset="0"/>
              </a:rPr>
              <a:t>())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86096-2809-6D4F-B429-E4EA985E92A1}"/>
              </a:ext>
            </a:extLst>
          </p:cNvPr>
          <p:cNvSpPr txBox="1"/>
          <p:nvPr/>
        </p:nvSpPr>
        <p:spPr>
          <a:xfrm>
            <a:off x="112439" y="4343179"/>
            <a:ext cx="113838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scatterplot call, color is set to an array called </a:t>
            </a:r>
            <a:r>
              <a:rPr lang="en-US" sz="1600" b="1" dirty="0" err="1">
                <a:latin typeface="Courier" pitchFamily="2" charset="0"/>
              </a:rPr>
              <a:t>statcolor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same length as 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lon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lat</a:t>
            </a:r>
            <a:r>
              <a:rPr lang="en-US" dirty="0"/>
              <a:t>, but containing colors</a:t>
            </a:r>
          </a:p>
          <a:p>
            <a:r>
              <a:rPr lang="en-US" dirty="0"/>
              <a:t>	like ‘k’ (black), ‘w’ (white), ‘r’ (red), ‘y’ (yellow), ‘g’ (green)</a:t>
            </a:r>
          </a:p>
          <a:p>
            <a:endParaRPr lang="en-US" dirty="0"/>
          </a:p>
          <a:p>
            <a:r>
              <a:rPr lang="en-US" dirty="0"/>
              <a:t>Consider creating a </a:t>
            </a:r>
            <a:r>
              <a:rPr lang="en-US" sz="1600" dirty="0" err="1">
                <a:latin typeface="Courier" pitchFamily="2" charset="0"/>
              </a:rPr>
              <a:t>numpy</a:t>
            </a:r>
            <a:r>
              <a:rPr lang="en-US" dirty="0"/>
              <a:t> array, of </a:t>
            </a:r>
            <a:r>
              <a:rPr lang="en-US" sz="1600" dirty="0" err="1">
                <a:latin typeface="Courier" pitchFamily="2" charset="0"/>
              </a:rPr>
              <a:t>dtype</a:t>
            </a:r>
            <a:r>
              <a:rPr lang="en-US" dirty="0"/>
              <a:t> string, assigning colors based on elevation via an IF/ELIF/ELSE block</a:t>
            </a:r>
          </a:p>
          <a:p>
            <a:r>
              <a:rPr lang="en-US" b="1" dirty="0">
                <a:solidFill>
                  <a:srgbClr val="C00000"/>
                </a:solidFill>
              </a:rPr>
              <a:t>Put your name somewhere on the plot, save it as a PNG, and </a:t>
            </a:r>
            <a:r>
              <a:rPr lang="en-US" b="1" dirty="0"/>
              <a:t>email or show </a:t>
            </a:r>
            <a:r>
              <a:rPr lang="en-US" b="1" dirty="0">
                <a:solidFill>
                  <a:srgbClr val="C00000"/>
                </a:solidFill>
              </a:rPr>
              <a:t>it to me</a:t>
            </a:r>
          </a:p>
          <a:p>
            <a:endParaRPr lang="en-US" dirty="0"/>
          </a:p>
          <a:p>
            <a:r>
              <a:rPr lang="en-US" dirty="0"/>
              <a:t>My plot is on the slide after next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B5A80-87FF-BC41-9BB3-796FE8AF7A0E}"/>
              </a:ext>
            </a:extLst>
          </p:cNvPr>
          <p:cNvSpPr txBox="1"/>
          <p:nvPr/>
        </p:nvSpPr>
        <p:spPr>
          <a:xfrm>
            <a:off x="112439" y="6467563"/>
            <a:ext cx="919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https://matplotlib.org/stable/gallery/color/named_colors.html</a:t>
            </a:r>
            <a:r>
              <a:rPr lang="en-US" dirty="0"/>
              <a:t>  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/>
              <a:t>Named colors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16311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28395-086A-DA4D-3138-C83BC3CA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 descr="named colors">
            <a:extLst>
              <a:ext uri="{FF2B5EF4-FFF2-40B4-BE49-F238E27FC236}">
                <a16:creationId xmlns:a16="http://schemas.microsoft.com/office/drawing/2014/main" id="{D47F3DBF-D3B9-B20F-E547-39AB04DF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0"/>
            <a:ext cx="7135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B4513-BFEF-B9AB-31E9-742BD64D0319}"/>
              </a:ext>
            </a:extLst>
          </p:cNvPr>
          <p:cNvSpPr txBox="1"/>
          <p:nvPr/>
        </p:nvSpPr>
        <p:spPr>
          <a:xfrm>
            <a:off x="185195" y="648182"/>
            <a:ext cx="267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Matplotlib’s named colors</a:t>
            </a:r>
          </a:p>
        </p:txBody>
      </p:sp>
    </p:spTree>
    <p:extLst>
      <p:ext uri="{BB962C8B-B14F-4D97-AF65-F5344CB8AC3E}">
        <p14:creationId xmlns:p14="http://schemas.microsoft.com/office/powerpoint/2010/main" val="101261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23A7A-8737-7442-B9C6-FB901DD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7CF61-BDC7-2A41-89C4-6D572B42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275528"/>
            <a:ext cx="7213600" cy="590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87016-0628-DE4E-AD17-76DF56E2D512}"/>
              </a:ext>
            </a:extLst>
          </p:cNvPr>
          <p:cNvSpPr txBox="1"/>
          <p:nvPr/>
        </p:nvSpPr>
        <p:spPr>
          <a:xfrm>
            <a:off x="367990" y="1092820"/>
            <a:ext cx="24400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My plot:</a:t>
            </a:r>
          </a:p>
          <a:p>
            <a:endParaRPr lang="en-US" dirty="0"/>
          </a:p>
          <a:p>
            <a:r>
              <a:rPr lang="en-US" dirty="0"/>
              <a:t>0 ≤ </a:t>
            </a:r>
            <a:r>
              <a:rPr lang="en-US" dirty="0" err="1"/>
              <a:t>elev</a:t>
            </a:r>
            <a:r>
              <a:rPr lang="en-US" dirty="0"/>
              <a:t> ≤ 150: black</a:t>
            </a:r>
          </a:p>
          <a:p>
            <a:r>
              <a:rPr lang="en-US" dirty="0"/>
              <a:t>150 &lt; </a:t>
            </a:r>
            <a:r>
              <a:rPr lang="en-US" dirty="0" err="1"/>
              <a:t>elev</a:t>
            </a:r>
            <a:r>
              <a:rPr lang="en-US" dirty="0"/>
              <a:t> ≤ 300: green</a:t>
            </a:r>
          </a:p>
          <a:p>
            <a:r>
              <a:rPr lang="en-US" dirty="0"/>
              <a:t>300 &lt; </a:t>
            </a:r>
            <a:r>
              <a:rPr lang="en-US" dirty="0" err="1"/>
              <a:t>elev</a:t>
            </a:r>
            <a:r>
              <a:rPr lang="en-US" dirty="0"/>
              <a:t> ≤ 450: yellow</a:t>
            </a:r>
          </a:p>
          <a:p>
            <a:r>
              <a:rPr lang="en-US" dirty="0"/>
              <a:t>450 &lt; </a:t>
            </a:r>
            <a:r>
              <a:rPr lang="en-US" dirty="0" err="1"/>
              <a:t>elev</a:t>
            </a:r>
            <a:r>
              <a:rPr lang="en-US" dirty="0"/>
              <a:t> ≤ 600: red</a:t>
            </a:r>
          </a:p>
          <a:p>
            <a:r>
              <a:rPr lang="en-US" dirty="0"/>
              <a:t>600 &lt; </a:t>
            </a:r>
            <a:r>
              <a:rPr lang="en-US" dirty="0" err="1"/>
              <a:t>elev</a:t>
            </a:r>
            <a:r>
              <a:rPr lang="en-US" dirty="0"/>
              <a:t>: white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FE1D5-64FE-744F-B7E2-DF8B5FE872AE}"/>
              </a:ext>
            </a:extLst>
          </p:cNvPr>
          <p:cNvSpPr txBox="1"/>
          <p:nvPr/>
        </p:nvSpPr>
        <p:spPr>
          <a:xfrm>
            <a:off x="89209" y="44604"/>
            <a:ext cx="470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NY </a:t>
            </a:r>
            <a:r>
              <a:rPr lang="en-US" b="1" dirty="0" err="1"/>
              <a:t>Mesonet</a:t>
            </a:r>
            <a:r>
              <a:rPr lang="en-US" b="1" dirty="0"/>
              <a:t> sites color-coded by elevation MSL</a:t>
            </a:r>
          </a:p>
        </p:txBody>
      </p:sp>
    </p:spTree>
    <p:extLst>
      <p:ext uri="{BB962C8B-B14F-4D97-AF65-F5344CB8AC3E}">
        <p14:creationId xmlns:p14="http://schemas.microsoft.com/office/powerpoint/2010/main" val="138851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F372-6D11-6846-BAEC-095B04DC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“Cheat sheet”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18BD-3A4D-A843-B704-C92D40B2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Bookmark and visit this page for reminders regarding Python syntax and examples: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 </a:t>
            </a:r>
            <a:r>
              <a:rPr lang="en-US" dirty="0">
                <a:hlinkClick r:id="rId2"/>
              </a:rPr>
              <a:t>http://www.atmos.albany.edu/facstaff/rfovell/ATM240/csheet.html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This is a “living document”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5EB7-7FBC-5240-AF58-723B64D1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6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E4A296-B875-584B-A708-91C7E78BB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 #1: adding a </a:t>
            </a:r>
            <a:br>
              <a:rPr lang="en-US" dirty="0"/>
            </a:br>
            <a:r>
              <a:rPr lang="en-US" dirty="0"/>
              <a:t>background image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EB4B7B8-BF2C-7547-B8E1-5FB75629C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5E33B-24EE-2D4D-B5DF-A1F9CC69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0A308-1EB0-CA44-8E19-0EF1D631A43B}"/>
              </a:ext>
            </a:extLst>
          </p:cNvPr>
          <p:cNvSpPr txBox="1"/>
          <p:nvPr/>
        </p:nvSpPr>
        <p:spPr>
          <a:xfrm>
            <a:off x="200722" y="6356350"/>
            <a:ext cx="545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earthpy.org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cartopy_backgroung.html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CE606-3ABC-CC46-BBBA-90CDEA6DA739}"/>
              </a:ext>
            </a:extLst>
          </p:cNvPr>
          <p:cNvSpPr txBox="1"/>
          <p:nvPr/>
        </p:nvSpPr>
        <p:spPr>
          <a:xfrm>
            <a:off x="5656318" y="6567586"/>
            <a:ext cx="2379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{not a typo, it’s “</a:t>
            </a:r>
            <a:r>
              <a:rPr lang="en-US" sz="1400" dirty="0" err="1"/>
              <a:t>backgroung</a:t>
            </a:r>
            <a:r>
              <a:rPr lang="en-US" sz="1400" dirty="0"/>
              <a:t>”}</a:t>
            </a:r>
          </a:p>
        </p:txBody>
      </p:sp>
    </p:spTree>
    <p:extLst>
      <p:ext uri="{BB962C8B-B14F-4D97-AF65-F5344CB8AC3E}">
        <p14:creationId xmlns:p14="http://schemas.microsoft.com/office/powerpoint/2010/main" val="3812837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EBE20-B6D3-B74C-AB4C-06CC42E5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images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3686D-C666-AD4F-A29C-14CA3B81F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add a default background image by invoking matplotlib’s </a:t>
            </a:r>
            <a:r>
              <a:rPr lang="en-US" sz="2400" dirty="0" err="1">
                <a:latin typeface="Courier" pitchFamily="2" charset="0"/>
              </a:rPr>
              <a:t>stock_img</a:t>
            </a:r>
            <a:r>
              <a:rPr lang="en-US" sz="2400" dirty="0">
                <a:latin typeface="Courier" pitchFamily="2" charset="0"/>
              </a:rPr>
              <a:t>()</a:t>
            </a:r>
            <a:r>
              <a:rPr lang="en-US" dirty="0"/>
              <a:t> method in your code.  At this writing, there’s only one image available and it’s not very high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427FD-217A-744C-844C-F43AB330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FE5DA-BCB0-8D46-81DD-0E5867AC4355}"/>
              </a:ext>
            </a:extLst>
          </p:cNvPr>
          <p:cNvSpPr txBox="1"/>
          <p:nvPr/>
        </p:nvSpPr>
        <p:spPr>
          <a:xfrm>
            <a:off x="2364059" y="4001294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 pitchFamily="2" charset="0"/>
              </a:rPr>
              <a:t>ax.stock_img</a:t>
            </a:r>
            <a:r>
              <a:rPr lang="en-US" sz="1600" dirty="0">
                <a:latin typeface="Courier" pitchFamily="2" charset="0"/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1A7ED-F6EE-5749-BD11-99584BF4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55" y="3007565"/>
            <a:ext cx="4800755" cy="38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5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F68B-C7A2-0042-8BF9-CD68526A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images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7CE6-87F8-134B-A88C-20304D58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add your </a:t>
            </a:r>
            <a:r>
              <a:rPr lang="en-US" i="1" dirty="0"/>
              <a:t>own</a:t>
            </a:r>
            <a:r>
              <a:rPr lang="en-US" dirty="0"/>
              <a:t> image via the technique described next.  First, add these lines to your openers, or just before you need them: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Next, specify where your background images are.  You can use the images already stored in this directory: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F2AF1-448E-E842-AAC1-F4A7EBB0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20561-39A7-BF47-8598-2298ED066775}"/>
              </a:ext>
            </a:extLst>
          </p:cNvPr>
          <p:cNvSpPr txBox="1"/>
          <p:nvPr/>
        </p:nvSpPr>
        <p:spPr>
          <a:xfrm>
            <a:off x="1773044" y="2844225"/>
            <a:ext cx="8824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import sys</a:t>
            </a:r>
          </a:p>
          <a:p>
            <a:r>
              <a:rPr lang="en-US" sz="1600" dirty="0">
                <a:latin typeface="Courier" pitchFamily="2" charset="0"/>
              </a:rPr>
              <a:t>import </a:t>
            </a:r>
            <a:r>
              <a:rPr lang="en-US" sz="1600" dirty="0" err="1">
                <a:latin typeface="Courier" pitchFamily="2" charset="0"/>
              </a:rPr>
              <a:t>os</a:t>
            </a:r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os.environ</a:t>
            </a:r>
            <a:r>
              <a:rPr lang="en-US" sz="1600" dirty="0">
                <a:latin typeface="Courier" pitchFamily="2" charset="0"/>
              </a:rPr>
              <a:t>["CARTOPY_USER_BACKGROUNDS"] = "/spare11/atm240/BACKGROUND/"</a:t>
            </a:r>
          </a:p>
        </p:txBody>
      </p:sp>
    </p:spTree>
    <p:extLst>
      <p:ext uri="{BB962C8B-B14F-4D97-AF65-F5344CB8AC3E}">
        <p14:creationId xmlns:p14="http://schemas.microsoft.com/office/powerpoint/2010/main" val="358930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4C4D-592F-DD46-B1DD-A233EC70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images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139B8-C707-1441-9FB0-A256FB62A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Next, invoke your image using the </a:t>
            </a:r>
            <a:r>
              <a:rPr lang="en-US" sz="2600" dirty="0" err="1">
                <a:latin typeface="Courier" pitchFamily="2" charset="0"/>
              </a:rPr>
              <a:t>background_img</a:t>
            </a:r>
            <a:r>
              <a:rPr lang="en-US" dirty="0"/>
              <a:t> method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this case, the keyword ‘</a:t>
            </a:r>
            <a:r>
              <a:rPr lang="en-US" sz="2600" dirty="0">
                <a:latin typeface="Courier" pitchFamily="2" charset="0"/>
              </a:rPr>
              <a:t>topo</a:t>
            </a:r>
            <a:r>
              <a:rPr lang="en-US" dirty="0"/>
              <a:t>’ refers to an entry in </a:t>
            </a:r>
            <a:r>
              <a:rPr lang="en-US" sz="2400" dirty="0">
                <a:latin typeface="Courier" pitchFamily="2" charset="0"/>
              </a:rPr>
              <a:t>/spare11/atm240/BACKGROUND/</a:t>
            </a:r>
            <a:r>
              <a:rPr lang="en-US" sz="2400" dirty="0" err="1">
                <a:latin typeface="Courier" pitchFamily="2" charset="0"/>
              </a:rPr>
              <a:t>images.json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dirty="0"/>
              <a:t>file, a plain text file representing the image catalogue</a:t>
            </a:r>
          </a:p>
          <a:p>
            <a:pPr lvl="1"/>
            <a:r>
              <a:rPr lang="en-US" dirty="0"/>
              <a:t>In that file, ‘</a:t>
            </a:r>
            <a:r>
              <a:rPr lang="en-US" sz="2200" dirty="0">
                <a:latin typeface="Courier" pitchFamily="2" charset="0"/>
              </a:rPr>
              <a:t>topo</a:t>
            </a:r>
            <a:r>
              <a:rPr lang="en-US" dirty="0"/>
              <a:t>’ with resolution ‘</a:t>
            </a:r>
            <a:r>
              <a:rPr lang="en-US" sz="2200" dirty="0">
                <a:latin typeface="Courier" pitchFamily="2" charset="0"/>
              </a:rPr>
              <a:t>high</a:t>
            </a:r>
            <a:r>
              <a:rPr lang="en-US" dirty="0"/>
              <a:t>’ points to image ‘</a:t>
            </a:r>
            <a:r>
              <a:rPr lang="en-US" sz="2200" dirty="0" err="1">
                <a:latin typeface="Courier" pitchFamily="2" charset="0"/>
              </a:rPr>
              <a:t>topo_hires.jpeg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If resolution ‘</a:t>
            </a:r>
            <a:r>
              <a:rPr lang="en-US" sz="2200" dirty="0">
                <a:latin typeface="Courier" pitchFamily="2" charset="0"/>
              </a:rPr>
              <a:t>low</a:t>
            </a:r>
            <a:r>
              <a:rPr lang="en-US" dirty="0"/>
              <a:t>’ is selected, the image ‘</a:t>
            </a:r>
            <a:r>
              <a:rPr lang="en-US" sz="2200" dirty="0" err="1">
                <a:latin typeface="Courier" pitchFamily="2" charset="0"/>
              </a:rPr>
              <a:t>topo_lores.jpeg</a:t>
            </a:r>
            <a:r>
              <a:rPr lang="en-US" dirty="0"/>
              <a:t>’ are used</a:t>
            </a:r>
          </a:p>
          <a:p>
            <a:pPr lvl="1"/>
            <a:r>
              <a:rPr lang="en-US" dirty="0"/>
              <a:t>Images were from </a:t>
            </a:r>
            <a:r>
              <a:rPr lang="en-US" dirty="0">
                <a:hlinkClick r:id="rId2"/>
              </a:rPr>
              <a:t>https://neo.gsfc.nasa.gov/view.php?datasetId=SRTM_RAMP2_TOPO</a:t>
            </a:r>
            <a:endParaRPr lang="en-US" dirty="0"/>
          </a:p>
          <a:p>
            <a:pPr lvl="1"/>
            <a:r>
              <a:rPr lang="en-US" dirty="0"/>
              <a:t>At this writing, only low and high resolution images are included in my catalogue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6EBF2-D706-BE44-BCB1-C785FDE0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DE82F-A11F-8D4D-98AF-84117D074FAB}"/>
              </a:ext>
            </a:extLst>
          </p:cNvPr>
          <p:cNvSpPr txBox="1"/>
          <p:nvPr/>
        </p:nvSpPr>
        <p:spPr>
          <a:xfrm>
            <a:off x="1884556" y="2520177"/>
            <a:ext cx="6232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 pitchFamily="2" charset="0"/>
              </a:rPr>
              <a:t>ax.background_img</a:t>
            </a:r>
            <a:r>
              <a:rPr lang="en-US" sz="1600" dirty="0">
                <a:latin typeface="Courier" pitchFamily="2" charset="0"/>
              </a:rPr>
              <a:t>(name='topo', resolution='high')</a:t>
            </a:r>
          </a:p>
        </p:txBody>
      </p:sp>
    </p:spTree>
    <p:extLst>
      <p:ext uri="{BB962C8B-B14F-4D97-AF65-F5344CB8AC3E}">
        <p14:creationId xmlns:p14="http://schemas.microsoft.com/office/powerpoint/2010/main" val="1279373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64E24-97F5-F040-8D4D-E369E89C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24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6C3A13-5DE7-BEB3-E237-BE4FCFDE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0"/>
            <a:ext cx="840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219173-FEEA-7342-83FB-BD583EF906A4}"/>
              </a:ext>
            </a:extLst>
          </p:cNvPr>
          <p:cNvSpPr txBox="1"/>
          <p:nvPr/>
        </p:nvSpPr>
        <p:spPr>
          <a:xfrm>
            <a:off x="2351919" y="6171684"/>
            <a:ext cx="40736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With ‘</a:t>
            </a:r>
            <a:r>
              <a:rPr lang="en-US" dirty="0" err="1"/>
              <a:t>topo_hires.jpeg</a:t>
            </a:r>
            <a:r>
              <a:rPr lang="en-US" dirty="0"/>
              <a:t>’ background image</a:t>
            </a:r>
          </a:p>
        </p:txBody>
      </p:sp>
    </p:spTree>
    <p:extLst>
      <p:ext uri="{BB962C8B-B14F-4D97-AF65-F5344CB8AC3E}">
        <p14:creationId xmlns:p14="http://schemas.microsoft.com/office/powerpoint/2010/main" val="45665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E4A296-B875-584B-A708-91C7E78BB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 #2: using HRRR model topography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EB4B7B8-BF2C-7547-B8E1-5FB75629C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5E33B-24EE-2D4D-B5DF-A1F9CC69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015E0-528B-8146-A54A-60BB13F3DE98}"/>
              </a:ext>
            </a:extLst>
          </p:cNvPr>
          <p:cNvSpPr txBox="1"/>
          <p:nvPr/>
        </p:nvSpPr>
        <p:spPr>
          <a:xfrm>
            <a:off x="173620" y="6356350"/>
            <a:ext cx="441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HRRR = High-Resolution Rapid Refresh model</a:t>
            </a:r>
          </a:p>
        </p:txBody>
      </p:sp>
    </p:spTree>
    <p:extLst>
      <p:ext uri="{BB962C8B-B14F-4D97-AF65-F5344CB8AC3E}">
        <p14:creationId xmlns:p14="http://schemas.microsoft.com/office/powerpoint/2010/main" val="3364701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F68B-C7A2-0042-8BF9-CD68526A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HRRR topo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7CE6-87F8-134B-A88C-20304D58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read in the HRRR model’s topography and plot it beneath our </a:t>
            </a:r>
            <a:r>
              <a:rPr lang="en-US" dirty="0" err="1"/>
              <a:t>Mesonet</a:t>
            </a:r>
            <a:r>
              <a:rPr lang="en-US" dirty="0"/>
              <a:t> stations, to help us visualize the terrain better.  The HRRR is based on the WRF model and uses a 3-km horizontal grid spacing.</a:t>
            </a:r>
          </a:p>
          <a:p>
            <a:r>
              <a:rPr lang="en-US" dirty="0"/>
              <a:t>First, we need to load some packages that help us manipulate </a:t>
            </a:r>
            <a:r>
              <a:rPr lang="en-US" dirty="0" err="1"/>
              <a:t>NetCDF</a:t>
            </a:r>
            <a:r>
              <a:rPr lang="en-US" dirty="0"/>
              <a:t> files and WRF model data.  Then read in the HRRR topo file: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F2AF1-448E-E842-AAC1-F4A7EBB0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20561-39A7-BF47-8598-2298ED066775}"/>
              </a:ext>
            </a:extLst>
          </p:cNvPr>
          <p:cNvSpPr txBox="1"/>
          <p:nvPr/>
        </p:nvSpPr>
        <p:spPr>
          <a:xfrm>
            <a:off x="1773044" y="4117439"/>
            <a:ext cx="88248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from netCDF4 import Dataset</a:t>
            </a:r>
          </a:p>
          <a:p>
            <a:r>
              <a:rPr lang="en-US" sz="1600" dirty="0">
                <a:latin typeface="Courier" pitchFamily="2" charset="0"/>
              </a:rPr>
              <a:t>from </a:t>
            </a:r>
            <a:r>
              <a:rPr lang="en-US" sz="1600" dirty="0" err="1">
                <a:latin typeface="Courier" pitchFamily="2" charset="0"/>
              </a:rPr>
              <a:t>wrf</a:t>
            </a:r>
            <a:r>
              <a:rPr lang="en-US" sz="1600" dirty="0">
                <a:latin typeface="Courier" pitchFamily="2" charset="0"/>
              </a:rPr>
              <a:t> import </a:t>
            </a:r>
            <a:r>
              <a:rPr lang="en-US" sz="1600" dirty="0" err="1">
                <a:latin typeface="Courier" pitchFamily="2" charset="0"/>
              </a:rPr>
              <a:t>getvar</a:t>
            </a:r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location = "/spare11/atm240/BACKGROUND/"</a:t>
            </a:r>
          </a:p>
          <a:p>
            <a:r>
              <a:rPr lang="en-US" sz="1600" dirty="0">
                <a:latin typeface="Courier" pitchFamily="2" charset="0"/>
              </a:rPr>
              <a:t>file = "geo_em.d01_HRRRV4.nc"            # HRRR model’s ‘geogrid’ file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ncfile</a:t>
            </a:r>
            <a:r>
              <a:rPr lang="en-US" sz="1600" dirty="0">
                <a:latin typeface="Courier" pitchFamily="2" charset="0"/>
              </a:rPr>
              <a:t> = Dataset(location + file)</a:t>
            </a:r>
          </a:p>
          <a:p>
            <a:r>
              <a:rPr lang="en-US" sz="1600" dirty="0" err="1">
                <a:latin typeface="Courier" pitchFamily="2" charset="0"/>
              </a:rPr>
              <a:t>hgt</a:t>
            </a:r>
            <a:r>
              <a:rPr lang="en-US" sz="1600" dirty="0">
                <a:latin typeface="Courier" pitchFamily="2" charset="0"/>
              </a:rPr>
              <a:t>    = </a:t>
            </a:r>
            <a:r>
              <a:rPr lang="en-US" sz="1600" dirty="0" err="1">
                <a:latin typeface="Courier" pitchFamily="2" charset="0"/>
              </a:rPr>
              <a:t>getvar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ncfile</a:t>
            </a:r>
            <a:r>
              <a:rPr lang="en-US" sz="1600" dirty="0">
                <a:latin typeface="Courier" pitchFamily="2" charset="0"/>
              </a:rPr>
              <a:t>,"HGT_M")          # terrain height (m)</a:t>
            </a:r>
          </a:p>
          <a:p>
            <a:r>
              <a:rPr lang="en-US" sz="1600" dirty="0" err="1">
                <a:latin typeface="Courier" pitchFamily="2" charset="0"/>
              </a:rPr>
              <a:t>latwrf</a:t>
            </a:r>
            <a:r>
              <a:rPr lang="en-US" sz="1600" dirty="0">
                <a:latin typeface="Courier" pitchFamily="2" charset="0"/>
              </a:rPr>
              <a:t> = </a:t>
            </a:r>
            <a:r>
              <a:rPr lang="en-US" sz="1600" dirty="0" err="1">
                <a:latin typeface="Courier" pitchFamily="2" charset="0"/>
              </a:rPr>
              <a:t>getvar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ncfile</a:t>
            </a:r>
            <a:r>
              <a:rPr lang="en-US" sz="1600" dirty="0">
                <a:latin typeface="Courier" pitchFamily="2" charset="0"/>
              </a:rPr>
              <a:t>,"XLAT_M")         # latitude</a:t>
            </a:r>
          </a:p>
          <a:p>
            <a:r>
              <a:rPr lang="en-US" sz="1600" dirty="0" err="1">
                <a:latin typeface="Courier" pitchFamily="2" charset="0"/>
              </a:rPr>
              <a:t>lonwrf</a:t>
            </a:r>
            <a:r>
              <a:rPr lang="en-US" sz="1600" dirty="0">
                <a:latin typeface="Courier" pitchFamily="2" charset="0"/>
              </a:rPr>
              <a:t> = </a:t>
            </a:r>
            <a:r>
              <a:rPr lang="en-US" sz="1600" dirty="0" err="1">
                <a:latin typeface="Courier" pitchFamily="2" charset="0"/>
              </a:rPr>
              <a:t>getvar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ncfile</a:t>
            </a:r>
            <a:r>
              <a:rPr lang="en-US" sz="1600" dirty="0">
                <a:latin typeface="Courier" pitchFamily="2" charset="0"/>
              </a:rPr>
              <a:t>,"XLONG_M")        # longitude</a:t>
            </a:r>
          </a:p>
        </p:txBody>
      </p:sp>
    </p:spTree>
    <p:extLst>
      <p:ext uri="{BB962C8B-B14F-4D97-AF65-F5344CB8AC3E}">
        <p14:creationId xmlns:p14="http://schemas.microsoft.com/office/powerpoint/2010/main" val="2237591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30B7-A434-844A-8CC1-8D523CCD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HRRR topo - 2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10DCB-BB35-0442-BC51-3AB1C2FB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223DE-641D-DA4C-83BA-6687F7B00477}"/>
              </a:ext>
            </a:extLst>
          </p:cNvPr>
          <p:cNvSpPr txBox="1"/>
          <p:nvPr/>
        </p:nvSpPr>
        <p:spPr>
          <a:xfrm>
            <a:off x="141014" y="1517067"/>
            <a:ext cx="110466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fig =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plt.figure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figsize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=(10,8)) # reusing the fig object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 =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fig.add_subplot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(1,1,1,projection=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ccrs.LambertConformal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central_latitude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=lat_0,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               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central_longitude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=lon_0)) # using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LambertConformal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projection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ax.set_extent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([-80,-71.5,40.2,45.25])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ax.add_feature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cfeat.LAND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)  # adds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colorshading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[yellow] to land areas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ax.add_feature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cfeat.OCEAN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) # adds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colorshading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[blue] to ocean areas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ax.add_feature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cfeat.COASTLINE,alpha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=0.5)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ax.add_feature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cfeat.BORDERS,linestyle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=':') # colon asks for dotted line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ax.add_feature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cfeat.LAKES,alpha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=0.5) # alpha sets transparency level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ax.add_feature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cfeat.RIVERS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)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ax.add_feature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cfeat.STATES,linestyle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='dotted') # 'dotted' is equivalent to ‘:’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norm</a:t>
            </a:r>
            <a:r>
              <a:rPr lang="en-US" sz="1600" dirty="0">
                <a:latin typeface="Courier" pitchFamily="2" charset="0"/>
              </a:rPr>
              <a:t> = </a:t>
            </a:r>
            <a:r>
              <a:rPr lang="en-US" sz="1600" dirty="0" err="1">
                <a:latin typeface="Courier" pitchFamily="2" charset="0"/>
              </a:rPr>
              <a:t>plt.Normalize</a:t>
            </a:r>
            <a:r>
              <a:rPr lang="en-US" sz="1600" dirty="0">
                <a:latin typeface="Courier" pitchFamily="2" charset="0"/>
              </a:rPr>
              <a:t>(0, 1500)</a:t>
            </a:r>
          </a:p>
          <a:p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cm</a:t>
            </a:r>
            <a:r>
              <a:rPr lang="en-US" sz="1600" dirty="0">
                <a:latin typeface="Courier" pitchFamily="2" charset="0"/>
              </a:rPr>
              <a:t> = </a:t>
            </a:r>
            <a:r>
              <a:rPr lang="en-US" sz="1600" dirty="0" err="1">
                <a:latin typeface="Courier" pitchFamily="2" charset="0"/>
              </a:rPr>
              <a:t>ax.pcolormesh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lonwrf,latwrf,hgt,shading</a:t>
            </a:r>
            <a:r>
              <a:rPr lang="en-US" sz="1600" dirty="0">
                <a:latin typeface="Courier" pitchFamily="2" charset="0"/>
              </a:rPr>
              <a:t>='</a:t>
            </a:r>
            <a:r>
              <a:rPr lang="en-US" sz="1600" dirty="0" err="1">
                <a:latin typeface="Courier" pitchFamily="2" charset="0"/>
              </a:rPr>
              <a:t>auto',norm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norm</a:t>
            </a:r>
            <a:r>
              <a:rPr lang="en-US" sz="1600" dirty="0" err="1">
                <a:latin typeface="Courier" pitchFamily="2" charset="0"/>
              </a:rPr>
              <a:t>,cmap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plt.cm.Greys</a:t>
            </a:r>
            <a:r>
              <a:rPr lang="en-US" sz="1600" dirty="0">
                <a:latin typeface="Courier" pitchFamily="2" charset="0"/>
              </a:rPr>
              <a:t>, </a:t>
            </a:r>
          </a:p>
          <a:p>
            <a:r>
              <a:rPr lang="en-US" sz="1600" dirty="0">
                <a:latin typeface="Courier" pitchFamily="2" charset="0"/>
              </a:rPr>
              <a:t>                   transform=</a:t>
            </a:r>
            <a:r>
              <a:rPr lang="en-US" sz="1600" dirty="0" err="1">
                <a:latin typeface="Courier" pitchFamily="2" charset="0"/>
              </a:rPr>
              <a:t>ccrs.PlateCarree</a:t>
            </a:r>
            <a:r>
              <a:rPr lang="en-US" sz="1600" dirty="0">
                <a:latin typeface="Courier" pitchFamily="2" charset="0"/>
              </a:rPr>
              <a:t>())</a:t>
            </a:r>
          </a:p>
          <a:p>
            <a:r>
              <a:rPr lang="en-US" sz="1600" dirty="0" err="1">
                <a:latin typeface="Courier" pitchFamily="2" charset="0"/>
              </a:rPr>
              <a:t>plt.colorbar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cm</a:t>
            </a:r>
            <a:r>
              <a:rPr lang="en-US" sz="1600" dirty="0">
                <a:latin typeface="Courier" pitchFamily="2" charset="0"/>
              </a:rPr>
              <a:t>, orientation="</a:t>
            </a:r>
            <a:r>
              <a:rPr lang="en-US" sz="1600" dirty="0" err="1">
                <a:latin typeface="Courier" pitchFamily="2" charset="0"/>
              </a:rPr>
              <a:t>vertical",shrink</a:t>
            </a:r>
            <a:r>
              <a:rPr lang="en-US" sz="1600" dirty="0">
                <a:latin typeface="Courier" pitchFamily="2" charset="0"/>
              </a:rPr>
              <a:t>=0.5,label='terrain height (m)')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ax.scatter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lon,lat,color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color,s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=40,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edgecolor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='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black',linewidth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=0.75,zorder=2,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transform=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ccrs.PlateCarree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()) 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plt.title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("NY State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Mesonet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surface stations (with HRRR topography)")</a:t>
            </a:r>
          </a:p>
        </p:txBody>
      </p:sp>
    </p:spTree>
    <p:extLst>
      <p:ext uri="{BB962C8B-B14F-4D97-AF65-F5344CB8AC3E}">
        <p14:creationId xmlns:p14="http://schemas.microsoft.com/office/powerpoint/2010/main" val="1182012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A5C04-09B1-CA47-95AD-A2DD2CD1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28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06EE539-482D-3A2B-3A2E-4D7D2E28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88900"/>
            <a:ext cx="96266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31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E4A296-B875-584B-A708-91C7E78BB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 #3: using Google tiles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EB4B7B8-BF2C-7547-B8E1-5FB75629C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5E33B-24EE-2D4D-B5DF-A1F9CC69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3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2B95-D463-5340-8436-95C76727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1CE1-979F-BB46-983D-273C6B964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Make maps using the </a:t>
            </a:r>
            <a:r>
              <a:rPr lang="en-US" dirty="0" err="1"/>
              <a:t>Cartopy</a:t>
            </a:r>
            <a:r>
              <a:rPr lang="en-US" dirty="0"/>
              <a:t> package, developed by the UK Met Office</a:t>
            </a:r>
          </a:p>
          <a:p>
            <a:r>
              <a:rPr lang="en-US" dirty="0"/>
              <a:t>Create a Terminal window, move to your </a:t>
            </a:r>
            <a:r>
              <a:rPr lang="en-US" sz="2600" dirty="0">
                <a:latin typeface="Courier" pitchFamily="2" charset="0"/>
              </a:rPr>
              <a:t>/spare11/atm240/</a:t>
            </a:r>
            <a:r>
              <a:rPr lang="en-US" sz="2600" dirty="0" err="1">
                <a:latin typeface="Courier" pitchFamily="2" charset="0"/>
              </a:rPr>
              <a:t>yournetid</a:t>
            </a:r>
            <a:r>
              <a:rPr lang="en-US" sz="2600" dirty="0">
                <a:latin typeface="Courier" pitchFamily="2" charset="0"/>
              </a:rPr>
              <a:t> </a:t>
            </a:r>
            <a:r>
              <a:rPr lang="en-US" dirty="0"/>
              <a:t>space.  Then create a </a:t>
            </a:r>
            <a:r>
              <a:rPr lang="en-US" b="1" dirty="0"/>
              <a:t>new notebook</a:t>
            </a:r>
            <a:r>
              <a:rPr lang="en-US" dirty="0"/>
              <a:t>, specifying “</a:t>
            </a:r>
            <a:r>
              <a:rPr lang="en-US" dirty="0">
                <a:solidFill>
                  <a:srgbClr val="FF0000"/>
                </a:solidFill>
              </a:rPr>
              <a:t>Python 3 August 2022 Environment</a:t>
            </a:r>
            <a:r>
              <a:rPr lang="en-US" dirty="0"/>
              <a:t>”.  Call your notebook “</a:t>
            </a:r>
            <a:r>
              <a:rPr lang="en-US" dirty="0" err="1"/>
              <a:t>cartopy</a:t>
            </a:r>
            <a:r>
              <a:rPr lang="en-US" dirty="0"/>
              <a:t>”.</a:t>
            </a:r>
          </a:p>
          <a:p>
            <a:r>
              <a:rPr lang="en-US" dirty="0"/>
              <a:t>Resources for this demonstration</a:t>
            </a:r>
          </a:p>
          <a:p>
            <a:pPr lvl="1"/>
            <a:r>
              <a:rPr lang="en-US" dirty="0"/>
              <a:t>This </a:t>
            </a:r>
            <a:r>
              <a:rPr lang="en-US" dirty="0" err="1"/>
              <a:t>powerpoint</a:t>
            </a:r>
            <a:endParaRPr lang="en-US" dirty="0"/>
          </a:p>
          <a:p>
            <a:pPr lvl="1"/>
            <a:r>
              <a:rPr lang="en-US" dirty="0" err="1"/>
              <a:t>Cartopy</a:t>
            </a:r>
            <a:r>
              <a:rPr lang="en-US" dirty="0"/>
              <a:t> home page: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scitools.org.uk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cartopy</a:t>
            </a:r>
            <a:r>
              <a:rPr lang="en-US" dirty="0">
                <a:hlinkClick r:id="rId2"/>
              </a:rPr>
              <a:t>/docs/latest/</a:t>
            </a:r>
            <a:endParaRPr lang="en-US" dirty="0"/>
          </a:p>
          <a:p>
            <a:pPr lvl="1"/>
            <a:r>
              <a:rPr lang="en-US" dirty="0"/>
              <a:t>Relevant </a:t>
            </a:r>
            <a:r>
              <a:rPr lang="en-US" dirty="0" err="1"/>
              <a:t>MetPy</a:t>
            </a:r>
            <a:r>
              <a:rPr lang="en-US" dirty="0"/>
              <a:t> Mondays videos (from </a:t>
            </a:r>
            <a:r>
              <a:rPr lang="en-US" dirty="0" err="1"/>
              <a:t>Unidata</a:t>
            </a:r>
            <a:r>
              <a:rPr lang="en-US" dirty="0"/>
              <a:t>): </a:t>
            </a:r>
          </a:p>
          <a:p>
            <a:pPr lvl="2"/>
            <a:r>
              <a:rPr lang="en-US" dirty="0">
                <a:hlinkClick r:id="rId3"/>
              </a:rPr>
              <a:t>https://www.youtube.com/watch?v=iPJjtU7OFSQ&amp;list=PLQut5OXpV-0ir4IdllSt1iEZKTwFBa7kO&amp;index=5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https://www.youtube.com/watch?v=bSdAqiVmrhA&amp;list=PLQut5OXpV-0ir4IdllSt1iEZKTwFBa7kO&amp;index=26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3E18D-3535-B04D-8040-93CA4E4E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1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F68B-C7A2-0042-8BF9-CD68526A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tiles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7CE6-87F8-134B-A88C-20304D58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put Google tiles imagery at a variety of resolutions beneath our plots.  First, we need to load a package and define a function: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F2AF1-448E-E842-AAC1-F4A7EBB0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20561-39A7-BF47-8598-2298ED066775}"/>
              </a:ext>
            </a:extLst>
          </p:cNvPr>
          <p:cNvSpPr txBox="1"/>
          <p:nvPr/>
        </p:nvSpPr>
        <p:spPr>
          <a:xfrm>
            <a:off x="1773044" y="3376659"/>
            <a:ext cx="95654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from </a:t>
            </a:r>
            <a:r>
              <a:rPr lang="en-US" sz="1600" dirty="0" err="1">
                <a:latin typeface="Courier" pitchFamily="2" charset="0"/>
              </a:rPr>
              <a:t>cartopy.io.img_tiles</a:t>
            </a:r>
            <a:r>
              <a:rPr lang="en-US" sz="1600" dirty="0">
                <a:latin typeface="Courier" pitchFamily="2" charset="0"/>
              </a:rPr>
              <a:t> import </a:t>
            </a:r>
            <a:r>
              <a:rPr lang="en-US" sz="1600" dirty="0" err="1">
                <a:latin typeface="Courier" pitchFamily="2" charset="0"/>
              </a:rPr>
              <a:t>GoogleTiles</a:t>
            </a:r>
            <a:endParaRPr lang="en-US" sz="1600" dirty="0">
              <a:latin typeface="Courier" pitchFamily="2" charset="0"/>
            </a:endParaRP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class </a:t>
            </a:r>
            <a:r>
              <a:rPr lang="en-US" sz="1600" dirty="0" err="1">
                <a:latin typeface="Courier" pitchFamily="2" charset="0"/>
              </a:rPr>
              <a:t>ShadedReliefESRI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GoogleTiles</a:t>
            </a:r>
            <a:r>
              <a:rPr lang="en-US" sz="1600" dirty="0">
                <a:latin typeface="Courier" pitchFamily="2" charset="0"/>
              </a:rPr>
              <a:t>):</a:t>
            </a:r>
          </a:p>
          <a:p>
            <a:r>
              <a:rPr lang="en-US" sz="1600" dirty="0">
                <a:latin typeface="Courier" pitchFamily="2" charset="0"/>
              </a:rPr>
              <a:t>    # shaded relief</a:t>
            </a:r>
          </a:p>
          <a:p>
            <a:r>
              <a:rPr lang="en-US" sz="1600" dirty="0">
                <a:latin typeface="Courier" pitchFamily="2" charset="0"/>
              </a:rPr>
              <a:t>    def _</a:t>
            </a:r>
            <a:r>
              <a:rPr lang="en-US" sz="1600" dirty="0" err="1">
                <a:latin typeface="Courier" pitchFamily="2" charset="0"/>
              </a:rPr>
              <a:t>image_url</a:t>
            </a:r>
            <a:r>
              <a:rPr lang="en-US" sz="1600" dirty="0">
                <a:latin typeface="Courier" pitchFamily="2" charset="0"/>
              </a:rPr>
              <a:t>(self, tile):</a:t>
            </a:r>
          </a:p>
          <a:p>
            <a:r>
              <a:rPr lang="en-US" sz="1600" dirty="0">
                <a:latin typeface="Courier" pitchFamily="2" charset="0"/>
              </a:rPr>
              <a:t>        x, y, z = tile</a:t>
            </a:r>
          </a:p>
          <a:p>
            <a:r>
              <a:rPr lang="en-US" sz="1600" dirty="0">
                <a:latin typeface="Courier" pitchFamily="2" charset="0"/>
              </a:rPr>
              <a:t>        </a:t>
            </a:r>
            <a:r>
              <a:rPr lang="en-US" sz="1600" dirty="0" err="1">
                <a:latin typeface="Courier" pitchFamily="2" charset="0"/>
              </a:rPr>
              <a:t>url</a:t>
            </a:r>
            <a:r>
              <a:rPr lang="en-US" sz="1600" dirty="0">
                <a:latin typeface="Courier" pitchFamily="2" charset="0"/>
              </a:rPr>
              <a:t> = ('https://</a:t>
            </a:r>
            <a:r>
              <a:rPr lang="en-US" sz="1600" dirty="0" err="1">
                <a:latin typeface="Courier" pitchFamily="2" charset="0"/>
              </a:rPr>
              <a:t>server.arcgisonline.com</a:t>
            </a:r>
            <a:r>
              <a:rPr lang="en-US" sz="1600" dirty="0">
                <a:latin typeface="Courier" pitchFamily="2" charset="0"/>
              </a:rPr>
              <a:t>/ArcGIS/rest/services/' \</a:t>
            </a:r>
          </a:p>
          <a:p>
            <a:r>
              <a:rPr lang="en-US" sz="1600" dirty="0">
                <a:latin typeface="Courier" pitchFamily="2" charset="0"/>
              </a:rPr>
              <a:t>               '</a:t>
            </a:r>
            <a:r>
              <a:rPr lang="en-US" sz="1600" dirty="0" err="1">
                <a:latin typeface="Courier" pitchFamily="2" charset="0"/>
              </a:rPr>
              <a:t>World_Shaded_Relief</a:t>
            </a:r>
            <a:r>
              <a:rPr lang="en-US" sz="1600" dirty="0">
                <a:latin typeface="Courier" pitchFamily="2" charset="0"/>
              </a:rPr>
              <a:t>/</a:t>
            </a:r>
            <a:r>
              <a:rPr lang="en-US" sz="1600" dirty="0" err="1">
                <a:latin typeface="Courier" pitchFamily="2" charset="0"/>
              </a:rPr>
              <a:t>MapServer</a:t>
            </a:r>
            <a:r>
              <a:rPr lang="en-US" sz="1600" dirty="0">
                <a:latin typeface="Courier" pitchFamily="2" charset="0"/>
              </a:rPr>
              <a:t>/tile/{z}/{y}/{x}.jpg').format(</a:t>
            </a:r>
          </a:p>
          <a:p>
            <a:r>
              <a:rPr lang="en-US" sz="1600" dirty="0">
                <a:latin typeface="Courier" pitchFamily="2" charset="0"/>
              </a:rPr>
              <a:t>               z=z, y=y, x=x)</a:t>
            </a:r>
          </a:p>
          <a:p>
            <a:r>
              <a:rPr lang="en-US" sz="1600" dirty="0">
                <a:latin typeface="Courier" pitchFamily="2" charset="0"/>
              </a:rPr>
              <a:t>        return </a:t>
            </a:r>
            <a:r>
              <a:rPr lang="en-US" sz="1600" dirty="0" err="1">
                <a:latin typeface="Courier" pitchFamily="2" charset="0"/>
              </a:rPr>
              <a:t>url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    #</a:t>
            </a:r>
          </a:p>
          <a:p>
            <a:r>
              <a:rPr lang="en-US" sz="1600" dirty="0">
                <a:latin typeface="Courier" pitchFamily="2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546403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30B7-A434-844A-8CC1-8D523CCD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tiles - 2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10DCB-BB35-0442-BC51-3AB1C2FB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223DE-641D-DA4C-83BA-6687F7B00477}"/>
              </a:ext>
            </a:extLst>
          </p:cNvPr>
          <p:cNvSpPr txBox="1"/>
          <p:nvPr/>
        </p:nvSpPr>
        <p:spPr>
          <a:xfrm>
            <a:off x="141014" y="1517067"/>
            <a:ext cx="110466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fig =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plt.figure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figsize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=(10,8)) # reusing the fig object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 =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fig.add_subplot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(1,1,1,projection=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ccrs.LambertConformal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central_latitude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=lat_0,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               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central_longitude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=lon_0)) # using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LambertConformal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projection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ax.set_extent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([-80,-71.5,40.2,45.25])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ax.add_image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ShadedReliefESRI</a:t>
            </a:r>
            <a:r>
              <a:rPr lang="en-US" sz="1600" dirty="0">
                <a:latin typeface="Courier" pitchFamily="2" charset="0"/>
              </a:rPr>
              <a:t>(), 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8</a:t>
            </a:r>
            <a:r>
              <a:rPr lang="en-US" sz="1600" dirty="0">
                <a:latin typeface="Courier" pitchFamily="2" charset="0"/>
              </a:rPr>
              <a:t>) # 8 is the resolution (min 0, max 12)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ax.scatter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lon,lat,color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color,s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=40,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edgecolor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='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black',linewidth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=0.75,zorder=2,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          transform=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ccrs.PlateCarree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()) </a:t>
            </a:r>
          </a:p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plt.title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("NY State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Mesonet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surface stations (with HRRR topography)")</a:t>
            </a:r>
          </a:p>
        </p:txBody>
      </p:sp>
    </p:spTree>
    <p:extLst>
      <p:ext uri="{BB962C8B-B14F-4D97-AF65-F5344CB8AC3E}">
        <p14:creationId xmlns:p14="http://schemas.microsoft.com/office/powerpoint/2010/main" val="531598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3106E-CE85-DD62-B2A1-714C88EF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8DEE4-C171-2E1F-A660-9C53130F62B0}"/>
              </a:ext>
            </a:extLst>
          </p:cNvPr>
          <p:cNvSpPr txBox="1"/>
          <p:nvPr/>
        </p:nvSpPr>
        <p:spPr>
          <a:xfrm>
            <a:off x="104170" y="5833641"/>
            <a:ext cx="1519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 = 1</a:t>
            </a:r>
          </a:p>
          <a:p>
            <a:r>
              <a:rPr lang="en-US" dirty="0"/>
              <a:t>[very fast]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728255-1E8E-98AE-A094-201E5C93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0"/>
            <a:ext cx="840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01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3106E-CE85-DD62-B2A1-714C88EF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15F170-F4DB-8081-2064-9AB6B347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0"/>
            <a:ext cx="840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8DEE4-C171-2E1F-A660-9C53130F62B0}"/>
              </a:ext>
            </a:extLst>
          </p:cNvPr>
          <p:cNvSpPr txBox="1"/>
          <p:nvPr/>
        </p:nvSpPr>
        <p:spPr>
          <a:xfrm>
            <a:off x="104170" y="5833641"/>
            <a:ext cx="151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 = 8</a:t>
            </a:r>
          </a:p>
        </p:txBody>
      </p:sp>
    </p:spTree>
    <p:extLst>
      <p:ext uri="{BB962C8B-B14F-4D97-AF65-F5344CB8AC3E}">
        <p14:creationId xmlns:p14="http://schemas.microsoft.com/office/powerpoint/2010/main" val="1524954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38672664-CEF5-A013-45A2-949A8260A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81" y="0"/>
            <a:ext cx="840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467A4-F9D0-4EB2-AFBF-D9E9D36C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196EB-663D-5254-28C7-E6BCEDB29153}"/>
              </a:ext>
            </a:extLst>
          </p:cNvPr>
          <p:cNvSpPr txBox="1"/>
          <p:nvPr/>
        </p:nvSpPr>
        <p:spPr>
          <a:xfrm>
            <a:off x="104170" y="5833641"/>
            <a:ext cx="163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 = 11</a:t>
            </a:r>
          </a:p>
          <a:p>
            <a:r>
              <a:rPr lang="en-US" dirty="0"/>
              <a:t>[took longer]</a:t>
            </a:r>
          </a:p>
        </p:txBody>
      </p:sp>
    </p:spTree>
    <p:extLst>
      <p:ext uri="{BB962C8B-B14F-4D97-AF65-F5344CB8AC3E}">
        <p14:creationId xmlns:p14="http://schemas.microsoft.com/office/powerpoint/2010/main" val="1047395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86F4F8-CB24-FAD2-2664-3E349858E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0E484FF-41DD-38D5-C5BC-5ADAA9F61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55D0E2-86FD-9049-4372-14E88434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#1 - Openers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1178399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%matplotlib inline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numpy</a:t>
            </a:r>
            <a:r>
              <a:rPr lang="en-US" sz="1400" dirty="0">
                <a:latin typeface="Courier" pitchFamily="2" charset="0"/>
              </a:rPr>
              <a:t> as np </a:t>
            </a: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matplotlib.pyplot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plt</a:t>
            </a:r>
            <a:endParaRPr lang="en-US" sz="1400" dirty="0">
              <a:latin typeface="Courier" pitchFamily="2" charset="0"/>
            </a:endParaRP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pandas as pd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b="1" dirty="0">
                <a:latin typeface="Courier" pitchFamily="2" charset="0"/>
              </a:rPr>
              <a:t>import </a:t>
            </a:r>
            <a:r>
              <a:rPr lang="en-US" sz="1400" b="1" dirty="0" err="1">
                <a:latin typeface="Courier" pitchFamily="2" charset="0"/>
              </a:rPr>
              <a:t>cartopy.crs</a:t>
            </a:r>
            <a:r>
              <a:rPr lang="en-US" sz="1400" b="1" dirty="0">
                <a:latin typeface="Courier" pitchFamily="2" charset="0"/>
              </a:rPr>
              <a:t> as </a:t>
            </a:r>
            <a:r>
              <a:rPr lang="en-US" sz="1400" b="1" dirty="0" err="1">
                <a:latin typeface="Courier" pitchFamily="2" charset="0"/>
              </a:rPr>
              <a:t>ccrs</a:t>
            </a:r>
            <a:r>
              <a:rPr lang="en-US" sz="1400" b="1" dirty="0">
                <a:latin typeface="Courier" pitchFamily="2" charset="0"/>
              </a:rPr>
              <a:t>       </a:t>
            </a:r>
            <a:r>
              <a:rPr lang="en-US" sz="1400" dirty="0">
                <a:latin typeface="Courier" pitchFamily="2" charset="0"/>
              </a:rPr>
              <a:t># </a:t>
            </a:r>
            <a:r>
              <a:rPr lang="en-US" sz="1400" dirty="0" err="1">
                <a:latin typeface="Courier" pitchFamily="2" charset="0"/>
              </a:rPr>
              <a:t>cartopy</a:t>
            </a:r>
            <a:r>
              <a:rPr lang="en-US" sz="1400" dirty="0">
                <a:latin typeface="Courier" pitchFamily="2" charset="0"/>
              </a:rPr>
              <a:t> coordinate reference system</a:t>
            </a:r>
          </a:p>
          <a:p>
            <a:r>
              <a:rPr lang="en-US" sz="1400" b="1" dirty="0">
                <a:latin typeface="Courier" pitchFamily="2" charset="0"/>
              </a:rPr>
              <a:t>import </a:t>
            </a:r>
            <a:r>
              <a:rPr lang="en-US" sz="1400" b="1" dirty="0" err="1">
                <a:latin typeface="Courier" pitchFamily="2" charset="0"/>
              </a:rPr>
              <a:t>cartopy.feature</a:t>
            </a:r>
            <a:r>
              <a:rPr lang="en-US" sz="1400" b="1" dirty="0">
                <a:latin typeface="Courier" pitchFamily="2" charset="0"/>
              </a:rPr>
              <a:t> as </a:t>
            </a:r>
            <a:r>
              <a:rPr lang="en-US" sz="1400" b="1" dirty="0" err="1">
                <a:latin typeface="Courier" pitchFamily="2" charset="0"/>
              </a:rPr>
              <a:t>cfeat</a:t>
            </a:r>
            <a:r>
              <a:rPr lang="en-US" sz="1400" b="1" dirty="0">
                <a:latin typeface="Courier" pitchFamily="2" charset="0"/>
              </a:rPr>
              <a:t>  </a:t>
            </a:r>
            <a:r>
              <a:rPr lang="en-US" sz="1400" dirty="0">
                <a:latin typeface="Courier" pitchFamily="2" charset="0"/>
              </a:rPr>
              <a:t># features like color-shading for land, ocean, coastlines, state boundaries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these interface with operating system</a:t>
            </a:r>
          </a:p>
          <a:p>
            <a:r>
              <a:rPr lang="en-US" sz="1400" dirty="0">
                <a:latin typeface="Courier" pitchFamily="2" charset="0"/>
              </a:rPr>
              <a:t>import sys</a:t>
            </a: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os</a:t>
            </a:r>
            <a:endParaRPr lang="en-US" sz="1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9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686F58-45F9-B648-B846-19199D48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62" y="3356504"/>
            <a:ext cx="4569260" cy="344399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C8CFC-2673-5B4A-B6A8-923A034A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projections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BA63E-566C-B84D-9526-720093A0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2B11B-0683-F546-96C5-D0D2A39CD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47" y="1683369"/>
            <a:ext cx="4339982" cy="327118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C661B6-F208-F64A-972C-D64290ADD6E0}"/>
              </a:ext>
            </a:extLst>
          </p:cNvPr>
          <p:cNvSpPr txBox="1"/>
          <p:nvPr/>
        </p:nvSpPr>
        <p:spPr>
          <a:xfrm>
            <a:off x="309445" y="4308218"/>
            <a:ext cx="273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Lambert Conformal </a:t>
            </a:r>
            <a:r>
              <a:rPr lang="en-US" dirty="0"/>
              <a:t>– </a:t>
            </a:r>
          </a:p>
          <a:p>
            <a:r>
              <a:rPr lang="en-US" dirty="0"/>
              <a:t>often used for midlatitudes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02EDF-91D2-7544-8B0F-5971F2183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295" y="175419"/>
            <a:ext cx="4569260" cy="344399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2C4BE2-6975-2B48-B10E-22C9E42E209D}"/>
              </a:ext>
            </a:extLst>
          </p:cNvPr>
          <p:cNvSpPr txBox="1"/>
          <p:nvPr/>
        </p:nvSpPr>
        <p:spPr>
          <a:xfrm>
            <a:off x="7504771" y="180459"/>
            <a:ext cx="36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Mercator</a:t>
            </a:r>
            <a:r>
              <a:rPr lang="en-US" dirty="0"/>
              <a:t> – often used for the tropics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5C704-90DE-264E-A915-4B56F2259639}"/>
              </a:ext>
            </a:extLst>
          </p:cNvPr>
          <p:cNvSpPr txBox="1"/>
          <p:nvPr/>
        </p:nvSpPr>
        <p:spPr>
          <a:xfrm>
            <a:off x="4421862" y="6139420"/>
            <a:ext cx="289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Stereographic</a:t>
            </a:r>
            <a:r>
              <a:rPr lang="en-US" dirty="0"/>
              <a:t> – </a:t>
            </a:r>
          </a:p>
          <a:p>
            <a:r>
              <a:rPr lang="en-US" dirty="0"/>
              <a:t>  often used for polar regions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493A4E-B832-9F42-8606-B6105AB312A7}"/>
              </a:ext>
            </a:extLst>
          </p:cNvPr>
          <p:cNvSpPr txBox="1"/>
          <p:nvPr/>
        </p:nvSpPr>
        <p:spPr>
          <a:xfrm>
            <a:off x="-28244" y="17553"/>
            <a:ext cx="679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https://scitools.org.uk/cartopy/docs/latest/reference/projections.html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0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18480-D3C8-074E-B3F6-BC85A667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896" y="2230992"/>
            <a:ext cx="8186234" cy="4322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#2 – A basic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1070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fig = </a:t>
            </a:r>
            <a:r>
              <a:rPr lang="en-US" sz="1400" dirty="0" err="1">
                <a:latin typeface="Courier" pitchFamily="2" charset="0"/>
              </a:rPr>
              <a:t>plt.figure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figsize</a:t>
            </a:r>
            <a:r>
              <a:rPr lang="en-US" sz="1400" dirty="0">
                <a:latin typeface="Courier" pitchFamily="2" charset="0"/>
              </a:rPr>
              <a:t>=(10,8))</a:t>
            </a:r>
          </a:p>
          <a:p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ax</a:t>
            </a:r>
            <a:r>
              <a:rPr lang="en-US" sz="1400" dirty="0">
                <a:latin typeface="Courier" pitchFamily="2" charset="0"/>
              </a:rPr>
              <a:t> = </a:t>
            </a:r>
            <a:r>
              <a:rPr lang="en-US" sz="1400" dirty="0" err="1">
                <a:latin typeface="Courier" pitchFamily="2" charset="0"/>
              </a:rPr>
              <a:t>fig.add_subplot</a:t>
            </a:r>
            <a:r>
              <a:rPr lang="en-US" sz="1400" dirty="0">
                <a:latin typeface="Courier" pitchFamily="2" charset="0"/>
              </a:rPr>
              <a:t>(1,1,1,</a:t>
            </a:r>
            <a:r>
              <a:rPr lang="en-US" sz="1400" b="1" dirty="0">
                <a:latin typeface="Courier" pitchFamily="2" charset="0"/>
              </a:rPr>
              <a:t>projection=</a:t>
            </a:r>
            <a:r>
              <a:rPr lang="en-US" sz="1400" b="1" dirty="0" err="1">
                <a:latin typeface="Courier" pitchFamily="2" charset="0"/>
              </a:rPr>
              <a:t>ccrs.LambertConformal</a:t>
            </a:r>
            <a:r>
              <a:rPr lang="en-US" sz="1400" b="1" dirty="0">
                <a:latin typeface="Courier" pitchFamily="2" charset="0"/>
              </a:rPr>
              <a:t>()</a:t>
            </a:r>
            <a:r>
              <a:rPr lang="en-US" sz="1400" dirty="0">
                <a:latin typeface="Courier" pitchFamily="2" charset="0"/>
              </a:rPr>
              <a:t>) # using </a:t>
            </a:r>
            <a:r>
              <a:rPr lang="en-US" sz="1400" dirty="0" err="1">
                <a:latin typeface="Courier" pitchFamily="2" charset="0"/>
              </a:rPr>
              <a:t>LambertConformal</a:t>
            </a:r>
            <a:r>
              <a:rPr lang="en-US" sz="1400" dirty="0">
                <a:latin typeface="Courier" pitchFamily="2" charset="0"/>
              </a:rPr>
              <a:t> projection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1A837-367B-DE4D-9FA7-275BD135D21C}"/>
              </a:ext>
            </a:extLst>
          </p:cNvPr>
          <p:cNvSpPr txBox="1"/>
          <p:nvPr/>
        </p:nvSpPr>
        <p:spPr>
          <a:xfrm>
            <a:off x="144965" y="5907494"/>
            <a:ext cx="4084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LambertConformal</a:t>
            </a:r>
            <a:r>
              <a:rPr lang="en-US" dirty="0"/>
              <a:t> defaults to 39˚N 96˚W</a:t>
            </a:r>
          </a:p>
          <a:p>
            <a:r>
              <a:rPr lang="en-US" dirty="0"/>
              <a:t> [close to Topeka, KS] </a:t>
            </a:r>
          </a:p>
          <a:p>
            <a:r>
              <a:rPr lang="en-US" dirty="0"/>
              <a:t> but we don’t see any detail - yet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EAE52-CBE6-6F49-B5D3-9A30C2E16529}"/>
              </a:ext>
            </a:extLst>
          </p:cNvPr>
          <p:cNvSpPr/>
          <p:nvPr/>
        </p:nvSpPr>
        <p:spPr>
          <a:xfrm>
            <a:off x="3755896" y="2173117"/>
            <a:ext cx="8316499" cy="141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9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#3 – Add land/ocean shading “features”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8024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 pitchFamily="2" charset="0"/>
              </a:rPr>
              <a:t>ax.add_feature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cfeat.LAND</a:t>
            </a:r>
            <a:r>
              <a:rPr lang="en-US" sz="1400" dirty="0">
                <a:latin typeface="Courier" pitchFamily="2" charset="0"/>
              </a:rPr>
              <a:t>)  # adds </a:t>
            </a:r>
            <a:r>
              <a:rPr lang="en-US" sz="1400" dirty="0" err="1">
                <a:latin typeface="Courier" pitchFamily="2" charset="0"/>
              </a:rPr>
              <a:t>colorshading</a:t>
            </a:r>
            <a:r>
              <a:rPr lang="en-US" sz="1400" dirty="0">
                <a:latin typeface="Courier" pitchFamily="2" charset="0"/>
              </a:rPr>
              <a:t> [yellowish] to land areas</a:t>
            </a:r>
          </a:p>
          <a:p>
            <a:r>
              <a:rPr lang="en-US" sz="1400" dirty="0" err="1">
                <a:latin typeface="Courier" pitchFamily="2" charset="0"/>
              </a:rPr>
              <a:t>ax.add_feature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cfeat.OCEAN</a:t>
            </a:r>
            <a:r>
              <a:rPr lang="en-US" sz="1400" dirty="0">
                <a:latin typeface="Courier" pitchFamily="2" charset="0"/>
              </a:rPr>
              <a:t>) # adds </a:t>
            </a:r>
            <a:r>
              <a:rPr lang="en-US" sz="1400" dirty="0" err="1">
                <a:latin typeface="Courier" pitchFamily="2" charset="0"/>
              </a:rPr>
              <a:t>colorshading</a:t>
            </a:r>
            <a:r>
              <a:rPr lang="en-US" sz="1400" dirty="0">
                <a:latin typeface="Courier" pitchFamily="2" charset="0"/>
              </a:rPr>
              <a:t> [bluish] to ocean areas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b="1" dirty="0">
                <a:latin typeface="Courier" pitchFamily="2" charset="0"/>
              </a:rPr>
              <a:t>fig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1E52B3-F0D1-B54B-871E-EDFB03091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47" y="2548731"/>
            <a:ext cx="5734050" cy="3886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E45B06-BD3E-994B-8ECE-59880A9EC3FC}"/>
              </a:ext>
            </a:extLst>
          </p:cNvPr>
          <p:cNvSpPr txBox="1"/>
          <p:nvPr/>
        </p:nvSpPr>
        <p:spPr>
          <a:xfrm>
            <a:off x="644577" y="5636302"/>
            <a:ext cx="411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Invoking the figure object ‘</a:t>
            </a:r>
            <a:r>
              <a:rPr lang="en-US" sz="1600" dirty="0">
                <a:latin typeface="Courier" pitchFamily="2" charset="0"/>
              </a:rPr>
              <a:t>fig</a:t>
            </a:r>
            <a:r>
              <a:rPr lang="en-US" dirty="0"/>
              <a:t>’</a:t>
            </a:r>
          </a:p>
          <a:p>
            <a:r>
              <a:rPr lang="en-US" dirty="0"/>
              <a:t>  again re-renders it, with new stuff added</a:t>
            </a:r>
          </a:p>
        </p:txBody>
      </p:sp>
    </p:spTree>
    <p:extLst>
      <p:ext uri="{BB962C8B-B14F-4D97-AF65-F5344CB8AC3E}">
        <p14:creationId xmlns:p14="http://schemas.microsoft.com/office/powerpoint/2010/main" val="328105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#4 – Limit plot extent, add gridlines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6413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 pitchFamily="2" charset="0"/>
              </a:rPr>
              <a:t>ax.set_extent</a:t>
            </a:r>
            <a:r>
              <a:rPr lang="en-US" sz="1400" dirty="0">
                <a:latin typeface="Courier" pitchFamily="2" charset="0"/>
              </a:rPr>
              <a:t>([-120,-70,20,50])    # </a:t>
            </a:r>
            <a:r>
              <a:rPr lang="en-US" sz="1400" dirty="0" err="1">
                <a:latin typeface="Courier" pitchFamily="2" charset="0"/>
              </a:rPr>
              <a:t>west,east,south,north</a:t>
            </a:r>
            <a:endParaRPr lang="en-US" sz="1400" dirty="0">
              <a:latin typeface="Courier" pitchFamily="2" charset="0"/>
            </a:endParaRPr>
          </a:p>
          <a:p>
            <a:r>
              <a:rPr lang="en-US" sz="1400" dirty="0" err="1">
                <a:latin typeface="Courier" pitchFamily="2" charset="0"/>
              </a:rPr>
              <a:t>ax.gridlines</a:t>
            </a:r>
            <a:r>
              <a:rPr lang="en-US" sz="1400" dirty="0">
                <a:latin typeface="Courier" pitchFamily="2" charset="0"/>
              </a:rPr>
              <a:t>()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fig</a:t>
            </a:r>
            <a:endParaRPr lang="en-US" sz="1400" b="1" dirty="0">
              <a:latin typeface="Courie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5ED71-A4EC-BC43-8D4F-C92DAAC5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682" y="3007380"/>
            <a:ext cx="5734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5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E0D2-3F4D-394D-96E3-F54042F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#5 – Add more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07393-4D5C-5B43-B3E2-4983428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90E38-5455-4C42-A713-A62DE9CA4FFB}"/>
              </a:ext>
            </a:extLst>
          </p:cNvPr>
          <p:cNvSpPr txBox="1"/>
          <p:nvPr/>
        </p:nvSpPr>
        <p:spPr>
          <a:xfrm>
            <a:off x="401443" y="1594624"/>
            <a:ext cx="877676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 pitchFamily="2" charset="0"/>
              </a:rPr>
              <a:t>ax.add_feature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cfeat.COASTLINE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r>
              <a:rPr lang="en-US" sz="1400" dirty="0" err="1">
                <a:latin typeface="Courier" pitchFamily="2" charset="0"/>
              </a:rPr>
              <a:t>ax.add_feature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cfeat.BORDERS,linestyle</a:t>
            </a:r>
            <a:r>
              <a:rPr lang="en-US" sz="1400" dirty="0">
                <a:latin typeface="Courier" pitchFamily="2" charset="0"/>
              </a:rPr>
              <a:t>=':')     # colon asks for dotted line</a:t>
            </a:r>
          </a:p>
          <a:p>
            <a:r>
              <a:rPr lang="en-US" sz="1400" dirty="0" err="1">
                <a:latin typeface="Courier" pitchFamily="2" charset="0"/>
              </a:rPr>
              <a:t>ax.add_feature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cfeat.LAKES,alpha</a:t>
            </a:r>
            <a:r>
              <a:rPr lang="en-US" sz="1400" dirty="0">
                <a:latin typeface="Courier" pitchFamily="2" charset="0"/>
              </a:rPr>
              <a:t>=0.5)           # alpha sets transparency level</a:t>
            </a:r>
          </a:p>
          <a:p>
            <a:r>
              <a:rPr lang="en-US" sz="1400" dirty="0" err="1">
                <a:latin typeface="Courier" pitchFamily="2" charset="0"/>
              </a:rPr>
              <a:t>ax.add_feature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cfeat.RIVERS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r>
              <a:rPr lang="en-US" sz="1400" dirty="0" err="1">
                <a:latin typeface="Courier" pitchFamily="2" charset="0"/>
              </a:rPr>
              <a:t>ax.add_feature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cfeat.STATES,linestyle</a:t>
            </a:r>
            <a:r>
              <a:rPr lang="en-US" sz="1400" dirty="0">
                <a:latin typeface="Courier" pitchFamily="2" charset="0"/>
              </a:rPr>
              <a:t>='dotted') # 'dotted' is equivalent to ':'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fig</a:t>
            </a:r>
            <a:endParaRPr lang="en-US" sz="1400" b="1" dirty="0">
              <a:latin typeface="Courier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19C51-0C63-9141-93C7-4C7B7A54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682" y="2981937"/>
            <a:ext cx="5734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2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35065</TotalTime>
  <Words>2732</Words>
  <Application>Microsoft Macintosh PowerPoint</Application>
  <PresentationFormat>Widescreen</PresentationFormat>
  <Paragraphs>337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Courier</vt:lpstr>
      <vt:lpstr>Office Theme</vt:lpstr>
      <vt:lpstr>Class #7</vt:lpstr>
      <vt:lpstr>“Cheat sheet” reminder</vt:lpstr>
      <vt:lpstr>Class roadmap</vt:lpstr>
      <vt:lpstr>Cell #1 - Openers</vt:lpstr>
      <vt:lpstr>Map projections</vt:lpstr>
      <vt:lpstr>Cell #2 – A basic plot</vt:lpstr>
      <vt:lpstr>Cell #3 – Add land/ocean shading “features”</vt:lpstr>
      <vt:lpstr>Cell #4 – Limit plot extent, add gridlines</vt:lpstr>
      <vt:lpstr>Cell #5 – Add more features</vt:lpstr>
      <vt:lpstr>Cell #6 – Place a marker on the map</vt:lpstr>
      <vt:lpstr>Cell #7 – Zoom in on our region</vt:lpstr>
      <vt:lpstr>Cell #8 – Read in NYS Mesonet location data</vt:lpstr>
      <vt:lpstr>Cell #9 – Look inside the file</vt:lpstr>
      <vt:lpstr>Cell #10 – Extract variables</vt:lpstr>
      <vt:lpstr>Cell #11 – Configure a new map</vt:lpstr>
      <vt:lpstr>PowerPoint Presentation</vt:lpstr>
      <vt:lpstr>Task</vt:lpstr>
      <vt:lpstr>PowerPoint Presentation</vt:lpstr>
      <vt:lpstr>PowerPoint Presentation</vt:lpstr>
      <vt:lpstr>Extra #1: adding a  background image</vt:lpstr>
      <vt:lpstr>Background images - 1</vt:lpstr>
      <vt:lpstr>Background images - 2</vt:lpstr>
      <vt:lpstr>Background images - 3</vt:lpstr>
      <vt:lpstr>PowerPoint Presentation</vt:lpstr>
      <vt:lpstr>Extra #2: using HRRR model topography</vt:lpstr>
      <vt:lpstr>HRRR topo - 1</vt:lpstr>
      <vt:lpstr>HRRR topo - 2</vt:lpstr>
      <vt:lpstr>PowerPoint Presentation</vt:lpstr>
      <vt:lpstr>Extra #3: using Google tiles</vt:lpstr>
      <vt:lpstr>Google tiles - 1</vt:lpstr>
      <vt:lpstr>Google tiles - 2</vt:lpstr>
      <vt:lpstr>PowerPoint Presentation</vt:lpstr>
      <vt:lpstr>PowerPoint Presentation</vt:lpstr>
      <vt:lpstr>PowerPoint Presentation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#2</dc:title>
  <dc:creator>Fovell, Robert</dc:creator>
  <cp:lastModifiedBy>Fovell, Robert</cp:lastModifiedBy>
  <cp:revision>246</cp:revision>
  <dcterms:created xsi:type="dcterms:W3CDTF">2020-07-27T19:35:43Z</dcterms:created>
  <dcterms:modified xsi:type="dcterms:W3CDTF">2022-10-03T17:21:28Z</dcterms:modified>
</cp:coreProperties>
</file>