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82" r:id="rId3"/>
    <p:sldId id="285" r:id="rId4"/>
    <p:sldId id="330" r:id="rId5"/>
    <p:sldId id="339" r:id="rId6"/>
    <p:sldId id="288" r:id="rId7"/>
    <p:sldId id="289" r:id="rId8"/>
    <p:sldId id="333" r:id="rId9"/>
    <p:sldId id="332" r:id="rId10"/>
    <p:sldId id="331" r:id="rId11"/>
    <p:sldId id="334" r:id="rId12"/>
    <p:sldId id="335" r:id="rId13"/>
    <p:sldId id="336" r:id="rId14"/>
    <p:sldId id="337" r:id="rId15"/>
    <p:sldId id="338" r:id="rId16"/>
    <p:sldId id="341" r:id="rId17"/>
    <p:sldId id="340" r:id="rId18"/>
    <p:sldId id="342" r:id="rId19"/>
    <p:sldId id="343" r:id="rId20"/>
    <p:sldId id="344" r:id="rId21"/>
    <p:sldId id="345" r:id="rId22"/>
    <p:sldId id="347" r:id="rId23"/>
    <p:sldId id="346" r:id="rId24"/>
    <p:sldId id="32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1"/>
    <p:restoredTop sz="92887"/>
  </p:normalViewPr>
  <p:slideViewPr>
    <p:cSldViewPr snapToGrid="0" snapToObjects="1" showGuides="1">
      <p:cViewPr varScale="1">
        <p:scale>
          <a:sx n="110" d="100"/>
          <a:sy n="110" d="100"/>
        </p:scale>
        <p:origin x="37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A6905-8BF4-DF47-ADFA-0DFE05C18F6B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825F2-90CF-0148-AD48-AE6AF89F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Metadata like descriptive terms and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4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2</a:t>
            </a:r>
            <a:r>
              <a:rPr lang="en-US" baseline="30000" dirty="0"/>
              <a:t>nd</a:t>
            </a:r>
            <a:r>
              <a:rPr lang="en-US" dirty="0"/>
              <a:t> axis, that will be ax2 instead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25F2-90CF-0148-AD48-AE6AF89FD1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6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7E68-4E0E-2641-8A81-C498124A7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ABCE7-8AE3-5B4A-9390-F6E443233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29B6D-E84B-CA41-983A-E0623413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04D4-BDB6-6B4A-8FBB-5804874FA7E2}" type="datetime1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5E1C6-13EA-FA43-853F-27A6F200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FCC34-4EE1-4A40-862F-E002F657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9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CB90-41E2-0D45-AA1E-A273659C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C0226-8607-5241-9AA7-175E7581A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E6F04-4975-1F4E-AB40-2D36680E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773F-AEF7-494D-8BF2-5BF42339EA7D}" type="datetime1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C2BC3-871A-DF44-A431-4192B3B4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7C2FF-31F5-284A-BE8A-02798A82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1BF65-475D-6F4F-B76E-43F0D4FE3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F4ABC-AABD-4146-9E1E-336FA7B4A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C7048-79DF-DF4F-B49A-1094E9CB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9DC3-E4B3-3542-90EC-F9FC8E099B7F}" type="datetime1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FEF15-B514-4048-9B82-28A6ABCD3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FF115-B7BE-8E4C-AC4F-48850550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C754-2094-3045-B538-43729BE8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15E4-C892-E14A-A63D-5B88EF2F6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7A747-7293-5542-981F-15A09ADD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B7B8F-87A3-3B44-BA69-9B42924D49FE}" type="datetime1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3AD8-A020-2E48-A2FF-74A17310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C38F2-4EF5-0543-9CC6-5802006D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7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BEA9-40F5-1742-8D52-579C86ED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04E65-0312-2847-9984-891C6C5E7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6B640-024A-C242-A85E-9D5A42DA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7693-8DD0-1C44-BBDA-A052F1259955}" type="datetime1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E7048-8E73-A244-9D85-E7232F531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23584-9AAC-A847-AE99-D15A6E2D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1EB1-EF51-204A-82D0-F137D6D7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3BFB-BE40-2747-BD7B-9C66A5BED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BFB90-320B-1943-ADD7-57F7457AA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9DFDE-AA43-BA48-BF66-252AF77A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831A-C692-3A45-8492-604884557EE9}" type="datetime1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974DE-33C4-DB44-888C-2619B277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A48FF-BB50-8F4C-A593-5A7160DF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2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9269F-92EF-DE40-9AFA-35458943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DE337-11E8-9E48-B793-7E7488084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6BC29-5167-554B-B383-A4571C55F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F1706-A77F-CC4E-83A7-CD5FE3822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A6C7E1-85A1-CE4B-BC3E-424B0CFC3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3E1FAB-F17F-CD44-A8A8-CD981E64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32E0-324A-5B46-92B0-8D382A4DD16D}" type="datetime1">
              <a:rPr lang="en-US" smtClean="0"/>
              <a:t>10/25/22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94F4A1-9E90-DA49-9697-248367B5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921931-B37E-DD40-8E9A-A8E146B8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DD7E-B05E-7549-A42B-F82DA7E8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0A5B4-5B93-E948-A56A-DD7520C5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0231-58BB-C843-BAE5-E5C7A5354298}" type="datetime1">
              <a:rPr lang="en-US" smtClean="0"/>
              <a:t>10/25/22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2A646-426D-1C42-B172-48D33879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DEE95-A0A4-4F4C-B0A6-457CDEBF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4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705F1-F098-554E-9E23-D1F80A7B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123B-1CAF-464B-8264-5E441FBB420C}" type="datetime1">
              <a:rPr lang="en-US" smtClean="0"/>
              <a:t>10/25/22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7F326-26EB-D94A-9C02-EF5964A5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8805F-0E52-E84F-8689-DFCEA5F6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8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4CC2D-0061-F046-AFFA-B4F2EF8D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0F2C-6A51-AA4D-816D-11F41321F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3CF95-592D-BF41-8122-C48D40717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D7048-D316-9144-9F0A-73177DDE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C96-5273-324C-B3DD-CD8485AEDFEB}" type="datetime1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89E10-0409-A647-BBA8-9B029179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BE2E2-EDBF-A648-8B67-C4088687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7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6BD9-F84C-1845-9311-B3F6FAFD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53518-2D5C-A241-9314-749358629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E7548-23BC-E04A-8D0C-4338A081F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6028A-9EE4-FB44-80D9-18007F6E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9695-6257-994C-B03B-A65BBF524AF3}" type="datetime1">
              <a:rPr lang="en-US" smtClean="0"/>
              <a:t>10/25/22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78A91-C6B3-2940-9677-5AC1D0B9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26D6B-501A-864B-88CE-6A58E12E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1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5C619-D67D-4647-B20B-1A0754BF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21E27-A42C-D946-AF4D-FD556A964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6664F-8BBC-8140-BCC9-F58651CF6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B3D14-1FEE-B54F-88F6-78573B9857D7}" type="datetime1">
              <a:rPr lang="en-US" smtClean="0"/>
              <a:t>10/25/22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7D48B-E0C6-5747-B800-1038FF1D5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B91F6-BA42-DC41-9520-23898D212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9AB8-0FC3-FD4E-BA4D-449601F58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2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mos.albany.edu/facstaff/rfovell/ATM240/csheet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4E28-C498-1E48-962E-622CB367A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#9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F09CB-8E6D-BB40-A7E3-8F9E02A7B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ATM 240 ~ Fall 2022</a:t>
            </a:r>
          </a:p>
          <a:p>
            <a:r>
              <a:rPr lang="en-US" dirty="0"/>
              <a:t>Robert Fovell</a:t>
            </a:r>
          </a:p>
          <a:p>
            <a:r>
              <a:rPr lang="en-US" sz="2000" dirty="0" err="1"/>
              <a:t>rfovell@albany.edu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94D86-2578-B24D-AFE8-71109275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1F487-3AA1-F146-9A5F-87E2DE9F6A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8090-92C7-12A5-502C-68C4BA65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figure object and include a legend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1FB38-0835-83F4-EE15-8AE898A3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536F9-4CB2-359A-E267-535EABE9D489}"/>
              </a:ext>
            </a:extLst>
          </p:cNvPr>
          <p:cNvSpPr txBox="1"/>
          <p:nvPr/>
        </p:nvSpPr>
        <p:spPr>
          <a:xfrm>
            <a:off x="838200" y="1424470"/>
            <a:ext cx="69733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fig = </a:t>
            </a:r>
            <a:r>
              <a:rPr lang="en-US" sz="1600" dirty="0" err="1">
                <a:latin typeface="Courier" pitchFamily="2" charset="0"/>
              </a:rPr>
              <a:t>plt.figure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latin typeface="Courier" pitchFamily="2" charset="0"/>
              </a:rPr>
              <a:t>figsize</a:t>
            </a:r>
            <a:r>
              <a:rPr lang="en-US" sz="1600" dirty="0">
                <a:latin typeface="Courier" pitchFamily="2" charset="0"/>
              </a:rPr>
              <a:t>=(10,5))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# for each plot, we assign a color and attach a label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 err="1">
                <a:latin typeface="Courier" pitchFamily="2" charset="0"/>
              </a:rPr>
              <a:t>plt.plot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latin typeface="Courier" pitchFamily="2" charset="0"/>
              </a:rPr>
              <a:t>date,tests,c</a:t>
            </a:r>
            <a:r>
              <a:rPr lang="en-US" sz="1600" dirty="0">
                <a:latin typeface="Courier" pitchFamily="2" charset="0"/>
              </a:rPr>
              <a:t>='</a:t>
            </a:r>
            <a:r>
              <a:rPr lang="en-US" sz="1600" dirty="0" err="1">
                <a:latin typeface="Courier" pitchFamily="2" charset="0"/>
              </a:rPr>
              <a:t>k',</a:t>
            </a:r>
            <a:r>
              <a:rPr lang="en-US" sz="1600" b="1" dirty="0" err="1">
                <a:latin typeface="Courier" pitchFamily="2" charset="0"/>
              </a:rPr>
              <a:t>label</a:t>
            </a:r>
            <a:r>
              <a:rPr lang="en-US" sz="1600" b="1" dirty="0">
                <a:latin typeface="Courier" pitchFamily="2" charset="0"/>
              </a:rPr>
              <a:t>='tests'</a:t>
            </a:r>
            <a:r>
              <a:rPr lang="en-US" sz="1600" dirty="0">
                <a:latin typeface="Courier" pitchFamily="2" charset="0"/>
              </a:rPr>
              <a:t>)  # black line</a:t>
            </a:r>
          </a:p>
          <a:p>
            <a:r>
              <a:rPr lang="en-US" sz="1600" dirty="0" err="1">
                <a:latin typeface="Courier" pitchFamily="2" charset="0"/>
              </a:rPr>
              <a:t>plt.plot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latin typeface="Courier" pitchFamily="2" charset="0"/>
              </a:rPr>
              <a:t>date,cases,c</a:t>
            </a:r>
            <a:r>
              <a:rPr lang="en-US" sz="1600" dirty="0">
                <a:latin typeface="Courier" pitchFamily="2" charset="0"/>
              </a:rPr>
              <a:t>='</a:t>
            </a:r>
            <a:r>
              <a:rPr lang="en-US" sz="1600" dirty="0" err="1">
                <a:latin typeface="Courier" pitchFamily="2" charset="0"/>
              </a:rPr>
              <a:t>r',</a:t>
            </a:r>
            <a:r>
              <a:rPr lang="en-US" sz="1600" b="1" dirty="0" err="1">
                <a:latin typeface="Courier" pitchFamily="2" charset="0"/>
              </a:rPr>
              <a:t>label</a:t>
            </a:r>
            <a:r>
              <a:rPr lang="en-US" sz="1600" b="1" dirty="0">
                <a:latin typeface="Courier" pitchFamily="2" charset="0"/>
              </a:rPr>
              <a:t>='cases'</a:t>
            </a:r>
            <a:r>
              <a:rPr lang="en-US" sz="1600" dirty="0">
                <a:latin typeface="Courier" pitchFamily="2" charset="0"/>
              </a:rPr>
              <a:t>)  # red line   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# now plot the legend, specifying the location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 err="1">
                <a:latin typeface="Courier" pitchFamily="2" charset="0"/>
              </a:rPr>
              <a:t>plt.legend</a:t>
            </a:r>
            <a:r>
              <a:rPr lang="en-US" sz="1600" dirty="0">
                <a:latin typeface="Courier" pitchFamily="2" charset="0"/>
              </a:rPr>
              <a:t>(loc='upper right')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373725-5E48-03FF-7294-86A27E825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433" y="3467123"/>
            <a:ext cx="6395013" cy="33006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9B6775-BFB5-E773-04C8-0FFFE3A5BB1A}"/>
              </a:ext>
            </a:extLst>
          </p:cNvPr>
          <p:cNvSpPr txBox="1"/>
          <p:nvPr/>
        </p:nvSpPr>
        <p:spPr>
          <a:xfrm>
            <a:off x="204215" y="5071149"/>
            <a:ext cx="5175071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Also add x- and y-axis labels with </a:t>
            </a:r>
            <a:r>
              <a:rPr lang="en-US" sz="1600" dirty="0" err="1">
                <a:latin typeface="Courier" pitchFamily="2" charset="0"/>
              </a:rPr>
              <a:t>plt.xlabel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dirty="0"/>
              <a:t>and</a:t>
            </a:r>
          </a:p>
          <a:p>
            <a:r>
              <a:rPr lang="en-US" dirty="0"/>
              <a:t> </a:t>
            </a:r>
            <a:r>
              <a:rPr lang="en-US" sz="1600" dirty="0" err="1">
                <a:latin typeface="Courier" pitchFamily="2" charset="0"/>
              </a:rPr>
              <a:t>plt.ylabel</a:t>
            </a:r>
            <a:r>
              <a:rPr lang="en-US" dirty="0"/>
              <a:t>.  And a title (</a:t>
            </a:r>
            <a:r>
              <a:rPr lang="en-US" sz="1600" dirty="0" err="1">
                <a:latin typeface="Courier" pitchFamily="2" charset="0"/>
              </a:rPr>
              <a:t>plt.title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For my title, I selected </a:t>
            </a:r>
            <a:r>
              <a:rPr lang="en-US" sz="1600" dirty="0" err="1">
                <a:latin typeface="Courier" pitchFamily="2" charset="0"/>
              </a:rPr>
              <a:t>fontweight</a:t>
            </a:r>
            <a:r>
              <a:rPr lang="en-US" sz="1600" dirty="0">
                <a:latin typeface="Courier" pitchFamily="2" charset="0"/>
              </a:rPr>
              <a:t>=‘bold’</a:t>
            </a:r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8A8C-983F-94E8-D4F3-27CEC481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using subplots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85B5D-307C-970C-F3A0-24C555554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next cell, copy the contents of your last cell, but start using subplots.  This changes the syntax of the x- and y-axis labels.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B5441-34E8-DDD4-F0FC-2F8AE6B7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E7C7E-C6F2-F5DF-7B4F-0C60227335B3}"/>
              </a:ext>
            </a:extLst>
          </p:cNvPr>
          <p:cNvSpPr txBox="1"/>
          <p:nvPr/>
        </p:nvSpPr>
        <p:spPr>
          <a:xfrm>
            <a:off x="324091" y="3136740"/>
            <a:ext cx="1141690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fig = </a:t>
            </a:r>
            <a:r>
              <a:rPr lang="en-US" sz="1600" dirty="0" err="1">
                <a:latin typeface="Courier" pitchFamily="2" charset="0"/>
              </a:rPr>
              <a:t>plt.figure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latin typeface="Courier" pitchFamily="2" charset="0"/>
              </a:rPr>
              <a:t>figsize</a:t>
            </a:r>
            <a:r>
              <a:rPr lang="en-US" sz="1600" dirty="0">
                <a:latin typeface="Courier" pitchFamily="2" charset="0"/>
              </a:rPr>
              <a:t>=(10,5))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# Now add a subplot - but only one, so we still have only one plot.  </a:t>
            </a:r>
          </a:p>
          <a:p>
            <a:r>
              <a:rPr lang="en-US" sz="1600" dirty="0">
                <a:latin typeface="Courier" pitchFamily="2" charset="0"/>
              </a:rPr>
              <a:t># This is declaring an axis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ax = </a:t>
            </a:r>
            <a:r>
              <a:rPr lang="en-US" sz="1600" dirty="0" err="1">
                <a:solidFill>
                  <a:srgbClr val="FF0000"/>
                </a:solidFill>
                <a:latin typeface="Courier" pitchFamily="2" charset="0"/>
              </a:rPr>
              <a:t>fig.add_subplot</a:t>
            </a:r>
            <a:r>
              <a:rPr lang="en-US" sz="1600" dirty="0">
                <a:solidFill>
                  <a:srgbClr val="FF0000"/>
                </a:solidFill>
                <a:latin typeface="Courier" pitchFamily="2" charset="0"/>
              </a:rPr>
              <a:t>(1,1,1)  </a:t>
            </a:r>
            <a:r>
              <a:rPr lang="en-US" sz="1600" dirty="0">
                <a:latin typeface="Courier" pitchFamily="2" charset="0"/>
              </a:rPr>
              <a:t># 1,1,1 = plot frame contains 1 row, 1 col, and this is plot 1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[more plotting code.  You can call the line plots either ‘</a:t>
            </a:r>
            <a:r>
              <a:rPr lang="en-US" sz="1600" dirty="0" err="1">
                <a:latin typeface="Courier" pitchFamily="2" charset="0"/>
              </a:rPr>
              <a:t>plt.plot</a:t>
            </a:r>
            <a:r>
              <a:rPr lang="en-US" sz="1600" dirty="0">
                <a:latin typeface="Courier" pitchFamily="2" charset="0"/>
              </a:rPr>
              <a:t>’ or ‘</a:t>
            </a:r>
            <a:r>
              <a:rPr lang="en-US" sz="1600" dirty="0" err="1">
                <a:solidFill>
                  <a:srgbClr val="FF0000"/>
                </a:solidFill>
                <a:latin typeface="Courier" pitchFamily="2" charset="0"/>
              </a:rPr>
              <a:t>ax.plot</a:t>
            </a:r>
            <a:r>
              <a:rPr lang="en-US" sz="1600" dirty="0">
                <a:latin typeface="Courier" pitchFamily="2" charset="0"/>
              </a:rPr>
              <a:t>’]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 err="1">
                <a:solidFill>
                  <a:srgbClr val="FF0000"/>
                </a:solidFill>
                <a:latin typeface="Courier" pitchFamily="2" charset="0"/>
              </a:rPr>
              <a:t>ax.set_ylabel</a:t>
            </a:r>
            <a:r>
              <a:rPr lang="en-US" sz="1600" dirty="0">
                <a:latin typeface="Courier" pitchFamily="2" charset="0"/>
              </a:rPr>
              <a:t>('weekly flu cases and tests',</a:t>
            </a:r>
            <a:r>
              <a:rPr lang="en-US" sz="1600" dirty="0" err="1">
                <a:latin typeface="Courier" pitchFamily="2" charset="0"/>
              </a:rPr>
              <a:t>fontsize</a:t>
            </a:r>
            <a:r>
              <a:rPr lang="en-US" sz="1600" dirty="0">
                <a:latin typeface="Courier" pitchFamily="2" charset="0"/>
              </a:rPr>
              <a:t>='large')   # I also specified </a:t>
            </a:r>
            <a:r>
              <a:rPr lang="en-US" sz="1600" dirty="0" err="1">
                <a:latin typeface="Courier" pitchFamily="2" charset="0"/>
              </a:rPr>
              <a:t>fontsize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 err="1">
                <a:solidFill>
                  <a:srgbClr val="FF0000"/>
                </a:solidFill>
                <a:latin typeface="Courier" pitchFamily="2" charset="0"/>
              </a:rPr>
              <a:t>ax.set_xlabel</a:t>
            </a:r>
            <a:r>
              <a:rPr lang="en-US" sz="1600" dirty="0">
                <a:latin typeface="Courier" pitchFamily="2" charset="0"/>
              </a:rPr>
              <a:t>('date', </a:t>
            </a:r>
            <a:r>
              <a:rPr lang="en-US" sz="1600" dirty="0" err="1">
                <a:latin typeface="Courier" pitchFamily="2" charset="0"/>
              </a:rPr>
              <a:t>fontsize</a:t>
            </a:r>
            <a:r>
              <a:rPr lang="en-US" sz="1600" dirty="0">
                <a:latin typeface="Courier" pitchFamily="2" charset="0"/>
              </a:rPr>
              <a:t>='large')</a:t>
            </a:r>
          </a:p>
        </p:txBody>
      </p:sp>
    </p:spTree>
    <p:extLst>
      <p:ext uri="{BB962C8B-B14F-4D97-AF65-F5344CB8AC3E}">
        <p14:creationId xmlns:p14="http://schemas.microsoft.com/office/powerpoint/2010/main" val="367825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B9221-1BA0-3153-23F6-5DE267818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charts v. line plots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59A27-9E61-295C-AFB4-A1DE072FD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make the chart using bars by using </a:t>
            </a:r>
            <a:r>
              <a:rPr lang="en-US" sz="2400" dirty="0" err="1">
                <a:latin typeface="Courier" pitchFamily="2" charset="0"/>
              </a:rPr>
              <a:t>ax.bar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dirty="0"/>
              <a:t>instead of </a:t>
            </a:r>
            <a:r>
              <a:rPr lang="en-US" sz="2400" dirty="0" err="1">
                <a:latin typeface="Courier" pitchFamily="2" charset="0"/>
              </a:rPr>
              <a:t>ax.plot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425AB-A79B-3111-209D-A6CA18DB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930568-586C-3D83-B8AD-8595595C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389" y="2591113"/>
            <a:ext cx="7772400" cy="40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4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442F067-CD3D-569C-5131-36FC5112D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plot…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A8654-E1E3-FAA2-733F-CFA82641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642E87-1138-88E2-C785-D5988FDA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51" y="1516844"/>
            <a:ext cx="8893698" cy="483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53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3EF334-4CDF-5D72-4693-99425D17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of that plot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6752DB-1CD7-0CEA-7137-4E702BD07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I’m now creating 2 subplots.  The subplot axes will be ’</a:t>
            </a:r>
            <a:r>
              <a:rPr lang="en-US" sz="2600" dirty="0">
                <a:latin typeface="Courier" pitchFamily="2" charset="0"/>
              </a:rPr>
              <a:t>ax1</a:t>
            </a:r>
            <a:r>
              <a:rPr lang="en-US" dirty="0"/>
              <a:t>’ and ‘</a:t>
            </a:r>
            <a:r>
              <a:rPr lang="en-US" sz="2600" dirty="0">
                <a:latin typeface="Courier" pitchFamily="2" charset="0"/>
              </a:rPr>
              <a:t>ax2</a:t>
            </a:r>
            <a:r>
              <a:rPr lang="en-US" dirty="0"/>
              <a:t>’.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</a:rPr>
              <a:t>fig = </a:t>
            </a:r>
            <a:r>
              <a:rPr lang="en-US" sz="2600" dirty="0" err="1">
                <a:latin typeface="Courier" pitchFamily="2" charset="0"/>
              </a:rPr>
              <a:t>plt.figure</a:t>
            </a:r>
            <a:r>
              <a:rPr lang="en-US" sz="2600" dirty="0">
                <a:latin typeface="Courier" pitchFamily="2" charset="0"/>
              </a:rPr>
              <a:t>(</a:t>
            </a:r>
            <a:r>
              <a:rPr lang="en-US" sz="2600" dirty="0" err="1">
                <a:latin typeface="Courier" pitchFamily="2" charset="0"/>
              </a:rPr>
              <a:t>figsize</a:t>
            </a:r>
            <a:r>
              <a:rPr lang="en-US" sz="2600" dirty="0">
                <a:latin typeface="Courier" pitchFamily="2" charset="0"/>
              </a:rPr>
              <a:t>=(10,5))</a:t>
            </a:r>
          </a:p>
          <a:p>
            <a:pPr marL="0" indent="0">
              <a:buNone/>
            </a:pPr>
            <a:endParaRPr lang="en-US" sz="26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</a:rPr>
              <a:t># -------------------------------------------------------------------------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</a:rPr>
              <a:t># first plot: cases (ax1)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</a:rPr>
              <a:t># -------------------------------------------------------------------------</a:t>
            </a:r>
          </a:p>
          <a:p>
            <a:pPr marL="0" indent="0">
              <a:buNone/>
            </a:pPr>
            <a:endParaRPr lang="en-US" sz="26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</a:rPr>
              <a:t>ax1 = </a:t>
            </a:r>
            <a:r>
              <a:rPr lang="en-US" sz="2600" dirty="0" err="1">
                <a:latin typeface="Courier" pitchFamily="2" charset="0"/>
              </a:rPr>
              <a:t>fig.add_subplot</a:t>
            </a:r>
            <a:r>
              <a:rPr lang="en-US" sz="2600" dirty="0">
                <a:latin typeface="Courier" pitchFamily="2" charset="0"/>
              </a:rPr>
              <a:t>(2,1,1)        # TWO rows, ONE column, PLOT NUMBER 1</a:t>
            </a:r>
          </a:p>
          <a:p>
            <a:pPr marL="0" indent="0">
              <a:buNone/>
            </a:pPr>
            <a:endParaRPr lang="en-US" sz="26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</a:rPr>
              <a:t>ax1.bar(</a:t>
            </a:r>
            <a:r>
              <a:rPr lang="en-US" sz="2600" dirty="0" err="1">
                <a:latin typeface="Courier" pitchFamily="2" charset="0"/>
              </a:rPr>
              <a:t>date,cases,color</a:t>
            </a:r>
            <a:r>
              <a:rPr lang="en-US" sz="2600" dirty="0">
                <a:latin typeface="Courier" pitchFamily="2" charset="0"/>
              </a:rPr>
              <a:t>='</a:t>
            </a:r>
            <a:r>
              <a:rPr lang="en-US" sz="2600" dirty="0" err="1">
                <a:latin typeface="Courier" pitchFamily="2" charset="0"/>
              </a:rPr>
              <a:t>b',width</a:t>
            </a:r>
            <a:r>
              <a:rPr lang="en-US" sz="2600" dirty="0">
                <a:latin typeface="Courier" pitchFamily="2" charset="0"/>
              </a:rPr>
              <a:t>=5,label='Flu cases')      </a:t>
            </a: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</a:rPr>
              <a:t># note this is 'ax1'.  Bars are blue. # ADD MORE ax1 INSTRUCTIONS</a:t>
            </a:r>
          </a:p>
          <a:p>
            <a:pPr marL="0" indent="0">
              <a:buNone/>
            </a:pPr>
            <a:endParaRPr lang="en-US" sz="26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600" dirty="0">
                <a:latin typeface="Courier" pitchFamily="2" charset="0"/>
              </a:rPr>
              <a:t>[The second axis will be ‘ax2’, declared with </a:t>
            </a:r>
            <a:r>
              <a:rPr lang="en-US" sz="2600" dirty="0" err="1">
                <a:latin typeface="Courier" pitchFamily="2" charset="0"/>
              </a:rPr>
              <a:t>fig.add_subplot</a:t>
            </a:r>
            <a:r>
              <a:rPr lang="en-US" sz="2600" dirty="0">
                <a:latin typeface="Courier" pitchFamily="2" charset="0"/>
              </a:rPr>
              <a:t>(2,1,</a:t>
            </a:r>
            <a:r>
              <a:rPr lang="en-US" sz="2600" dirty="0">
                <a:solidFill>
                  <a:srgbClr val="FF0000"/>
                </a:solidFill>
                <a:latin typeface="Courier" pitchFamily="2" charset="0"/>
              </a:rPr>
              <a:t>2</a:t>
            </a:r>
            <a:r>
              <a:rPr lang="en-US" sz="2600" dirty="0">
                <a:latin typeface="Courier" pitchFamily="2" charset="0"/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9B43E1-D947-BDC6-BBEC-CDE99794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9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A453-816D-5CED-70AF-A9B48F04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of that plot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4C6C5-CB6A-E3F4-62B3-54DF8ECA4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 axis, I call </a:t>
            </a:r>
            <a:r>
              <a:rPr lang="en-US" sz="2400" dirty="0" err="1">
                <a:latin typeface="Courier" pitchFamily="2" charset="0"/>
              </a:rPr>
              <a:t>plt.legend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dirty="0"/>
              <a:t>to show the legend.  If you call </a:t>
            </a:r>
            <a:r>
              <a:rPr lang="en-US" sz="2400" dirty="0" err="1">
                <a:latin typeface="Courier" pitchFamily="2" charset="0"/>
              </a:rPr>
              <a:t>plt.legend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dirty="0"/>
              <a:t>only after creating the 2</a:t>
            </a:r>
            <a:r>
              <a:rPr lang="en-US" baseline="30000" dirty="0"/>
              <a:t>nd</a:t>
            </a:r>
            <a:r>
              <a:rPr lang="en-US" dirty="0"/>
              <a:t> axis, you won’t get a legend on the top plot</a:t>
            </a:r>
          </a:p>
          <a:p>
            <a:r>
              <a:rPr lang="en-US" dirty="0"/>
              <a:t>For both axes (separately), I am setting y-axis limits with </a:t>
            </a:r>
            <a:r>
              <a:rPr lang="en-US" sz="2400" dirty="0" err="1">
                <a:latin typeface="Courier" pitchFamily="2" charset="0"/>
              </a:rPr>
              <a:t>plt.ylim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For both axes (separately), I am prescribing x-axis limits by supplying datetime variables: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C603D-2F6C-BBC4-0642-9068760E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77A78A-EC96-388B-385F-E98ECEEDA0E5}"/>
              </a:ext>
            </a:extLst>
          </p:cNvPr>
          <p:cNvSpPr txBox="1"/>
          <p:nvPr/>
        </p:nvSpPr>
        <p:spPr>
          <a:xfrm>
            <a:off x="307186" y="4742240"/>
            <a:ext cx="110466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" pitchFamily="2" charset="0"/>
              </a:rPr>
              <a:t>datemin</a:t>
            </a:r>
            <a:r>
              <a:rPr lang="en-US" sz="1600" dirty="0">
                <a:latin typeface="Courier" pitchFamily="2" charset="0"/>
              </a:rPr>
              <a:t>=datetime(2017,1,1)          # datetime(</a:t>
            </a:r>
            <a:r>
              <a:rPr lang="en-US" sz="1600" dirty="0" err="1">
                <a:latin typeface="Courier" pitchFamily="2" charset="0"/>
              </a:rPr>
              <a:t>year,month,day</a:t>
            </a:r>
            <a:r>
              <a:rPr lang="en-US" sz="1600" dirty="0">
                <a:latin typeface="Courier" pitchFamily="2" charset="0"/>
              </a:rPr>
              <a:t>)</a:t>
            </a:r>
          </a:p>
          <a:p>
            <a:r>
              <a:rPr lang="en-US" sz="1600" dirty="0" err="1">
                <a:latin typeface="Courier" pitchFamily="2" charset="0"/>
              </a:rPr>
              <a:t>datemax</a:t>
            </a:r>
            <a:r>
              <a:rPr lang="en-US" sz="1600" dirty="0">
                <a:latin typeface="Courier" pitchFamily="2" charset="0"/>
              </a:rPr>
              <a:t>=datetime(2022,10,10)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ax1.xaxis_date()                    # tells matplotlib to treat x-axis for ax1 as dates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 err="1">
                <a:latin typeface="Courier" pitchFamily="2" charset="0"/>
              </a:rPr>
              <a:t>plt.xlim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latin typeface="Courier" pitchFamily="2" charset="0"/>
              </a:rPr>
              <a:t>datemin,datemax</a:t>
            </a:r>
            <a:r>
              <a:rPr lang="en-US" sz="1600" dirty="0">
                <a:latin typeface="Courier" pitchFamily="2" charset="0"/>
              </a:rPr>
              <a:t>)           # limit the x-axis to be between the specified dates</a:t>
            </a:r>
          </a:p>
        </p:txBody>
      </p:sp>
    </p:spTree>
    <p:extLst>
      <p:ext uri="{BB962C8B-B14F-4D97-AF65-F5344CB8AC3E}">
        <p14:creationId xmlns:p14="http://schemas.microsoft.com/office/powerpoint/2010/main" val="350444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F67F1-C069-2B68-6F6F-4AC184A42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541727-EE87-1EEC-FBA0-09139AEA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60350"/>
            <a:ext cx="11150600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7C4D09-E407-0188-B865-DF9888AA9525}"/>
              </a:ext>
            </a:extLst>
          </p:cNvPr>
          <p:cNvSpPr txBox="1"/>
          <p:nvPr/>
        </p:nvSpPr>
        <p:spPr>
          <a:xfrm>
            <a:off x="150471" y="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final plot</a:t>
            </a:r>
          </a:p>
        </p:txBody>
      </p:sp>
    </p:spTree>
    <p:extLst>
      <p:ext uri="{BB962C8B-B14F-4D97-AF65-F5344CB8AC3E}">
        <p14:creationId xmlns:p14="http://schemas.microsoft.com/office/powerpoint/2010/main" val="1087661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45C39-7971-343E-DC8F-19479FEBA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for the final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AF733-26EF-007F-FF95-A59A950A0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(1) Reverse the y-axis of the bottom (tests) plot</a:t>
            </a:r>
          </a:p>
          <a:p>
            <a:r>
              <a:rPr lang="en-US" dirty="0"/>
              <a:t>(2) Suppress the x-axis labels for the top plot</a:t>
            </a:r>
          </a:p>
          <a:p>
            <a:r>
              <a:rPr lang="en-US" dirty="0"/>
              <a:t>(3) Squeeze out the whitespace between the plots</a:t>
            </a:r>
          </a:p>
          <a:p>
            <a:r>
              <a:rPr lang="en-US" dirty="0"/>
              <a:t>(4) Add vertical lines highlighting January 1st of each year and controlling placement</a:t>
            </a:r>
          </a:p>
          <a:p>
            <a:r>
              <a:rPr lang="en-US" dirty="0"/>
              <a:t>(5) Tack on some text using </a:t>
            </a:r>
            <a:r>
              <a:rPr lang="en-US" sz="2400" dirty="0">
                <a:latin typeface="Courier" pitchFamily="2" charset="0"/>
              </a:rPr>
              <a:t>'</a:t>
            </a:r>
            <a:r>
              <a:rPr lang="en-US" sz="2400" dirty="0" err="1">
                <a:latin typeface="Courier" pitchFamily="2" charset="0"/>
              </a:rPr>
              <a:t>figtext</a:t>
            </a:r>
            <a:r>
              <a:rPr lang="en-US" dirty="0"/>
              <a:t>'</a:t>
            </a:r>
          </a:p>
          <a:p>
            <a:r>
              <a:rPr lang="en-US" dirty="0"/>
              <a:t>(6) Save a figure as a PNG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125EE-D6FB-DFAF-41E9-3D847CBE1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0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363E-D470-66E4-FC31-D3E5B7E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final plot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BD32-5E23-EE56-9C28-A3A65FD1B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I’d copy and paste the code making your 2-panel plot into a new cell and add new pieces step by step</a:t>
            </a:r>
          </a:p>
          <a:p>
            <a:r>
              <a:rPr lang="en-US" dirty="0"/>
              <a:t>First piece is reversing the y-axis of the bottom panel (</a:t>
            </a:r>
            <a:r>
              <a:rPr lang="en-US" sz="2400" dirty="0">
                <a:latin typeface="Courier" pitchFamily="2" charset="0"/>
              </a:rPr>
              <a:t>ax2</a:t>
            </a:r>
            <a:r>
              <a:rPr lang="en-US" dirty="0"/>
              <a:t>).  This will do it.  Note now your y-axis limits are also reversed!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4C4F5-822A-4FD6-1838-C72ACD8A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A7A9C-4760-BBAE-751C-960AE2D06F1F}"/>
              </a:ext>
            </a:extLst>
          </p:cNvPr>
          <p:cNvSpPr txBox="1"/>
          <p:nvPr/>
        </p:nvSpPr>
        <p:spPr>
          <a:xfrm>
            <a:off x="1932972" y="3816628"/>
            <a:ext cx="280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ax2.invert_yaxis()</a:t>
            </a:r>
          </a:p>
          <a:p>
            <a:r>
              <a:rPr lang="en-US" dirty="0" err="1">
                <a:latin typeface="Courier" pitchFamily="2" charset="0"/>
              </a:rPr>
              <a:t>plt.ylim</a:t>
            </a:r>
            <a:r>
              <a:rPr lang="en-US" dirty="0">
                <a:latin typeface="Courier" pitchFamily="2" charset="0"/>
              </a:rPr>
              <a:t>(250000,0) </a:t>
            </a:r>
          </a:p>
        </p:txBody>
      </p:sp>
    </p:spTree>
    <p:extLst>
      <p:ext uri="{BB962C8B-B14F-4D97-AF65-F5344CB8AC3E}">
        <p14:creationId xmlns:p14="http://schemas.microsoft.com/office/powerpoint/2010/main" val="2938651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363E-D470-66E4-FC31-D3E5B7E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final plot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BD32-5E23-EE56-9C28-A3A65FD1B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suppress the x-axis tick marks for the top panel.  Thus, in the </a:t>
            </a:r>
            <a:r>
              <a:rPr lang="en-US" sz="2400" dirty="0">
                <a:latin typeface="Courier" pitchFamily="2" charset="0"/>
              </a:rPr>
              <a:t>ax1</a:t>
            </a:r>
            <a:r>
              <a:rPr lang="en-US" dirty="0"/>
              <a:t> section, we can add one of the following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4C4F5-822A-4FD6-1838-C72ACD8A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A7A9C-4760-BBAE-751C-960AE2D06F1F}"/>
              </a:ext>
            </a:extLst>
          </p:cNvPr>
          <p:cNvSpPr txBox="1"/>
          <p:nvPr/>
        </p:nvSpPr>
        <p:spPr>
          <a:xfrm>
            <a:off x="213620" y="3429000"/>
            <a:ext cx="11764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# suppress x-axis ticks for top plot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#</a:t>
            </a:r>
            <a:r>
              <a:rPr lang="en-US" dirty="0" err="1">
                <a:latin typeface="Courier" pitchFamily="2" charset="0"/>
              </a:rPr>
              <a:t>plt.xticks</a:t>
            </a:r>
            <a:r>
              <a:rPr lang="en-US" dirty="0">
                <a:latin typeface="Courier" pitchFamily="2" charset="0"/>
              </a:rPr>
              <a:t>([])                              # this works</a:t>
            </a:r>
          </a:p>
          <a:p>
            <a:r>
              <a:rPr lang="en-US" dirty="0">
                <a:latin typeface="Courier" pitchFamily="2" charset="0"/>
              </a:rPr>
              <a:t>ax1.axes.xaxis.set_ticklabels([])            # but this is more general and flexible</a:t>
            </a:r>
          </a:p>
        </p:txBody>
      </p:sp>
    </p:spTree>
    <p:extLst>
      <p:ext uri="{BB962C8B-B14F-4D97-AF65-F5344CB8AC3E}">
        <p14:creationId xmlns:p14="http://schemas.microsoft.com/office/powerpoint/2010/main" val="131235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F372-6D11-6846-BAEC-095B04DC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“Cheat sheet”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418BD-3A4D-A843-B704-C92D40B2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Bookmark and visit this page for reminders regarding Python syntax and examples: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 </a:t>
            </a:r>
            <a:r>
              <a:rPr lang="en-US" dirty="0">
                <a:hlinkClick r:id="rId2"/>
              </a:rPr>
              <a:t>http://www.atmos.albany.edu/facstaff/rfovell/ATM240/csheet.html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This is a “living document”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F5EB7-7FBC-5240-AF58-723B64D1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65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363E-D470-66E4-FC31-D3E5B7E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final plot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BD32-5E23-EE56-9C28-A3A65FD1B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add an overall plot title.  Can be done with </a:t>
            </a:r>
            <a:r>
              <a:rPr lang="en-US" sz="2400" dirty="0" err="1">
                <a:latin typeface="Courier" pitchFamily="2" charset="0"/>
              </a:rPr>
              <a:t>suptitle</a:t>
            </a:r>
            <a:r>
              <a:rPr lang="en-US" dirty="0"/>
              <a:t>.</a:t>
            </a:r>
          </a:p>
          <a:p>
            <a:r>
              <a:rPr lang="en-US" dirty="0"/>
              <a:t>We want to squeeze out whitespace between the 2 panels.  This approach will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4C4F5-822A-4FD6-1838-C72ACD8A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A7A9C-4760-BBAE-751C-960AE2D06F1F}"/>
              </a:ext>
            </a:extLst>
          </p:cNvPr>
          <p:cNvSpPr txBox="1"/>
          <p:nvPr/>
        </p:nvSpPr>
        <p:spPr>
          <a:xfrm>
            <a:off x="213620" y="3429000"/>
            <a:ext cx="95590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plt.suptitle</a:t>
            </a:r>
            <a:r>
              <a:rPr lang="en-US" dirty="0">
                <a:latin typeface="Courier" pitchFamily="2" charset="0"/>
              </a:rPr>
              <a:t>(" WHO Influenza data for the United States 2017-2022",</a:t>
            </a:r>
          </a:p>
          <a:p>
            <a:r>
              <a:rPr lang="en-US" dirty="0">
                <a:latin typeface="Courier" pitchFamily="2" charset="0"/>
              </a:rPr>
              <a:t>             </a:t>
            </a:r>
            <a:r>
              <a:rPr lang="en-US" dirty="0" err="1">
                <a:latin typeface="Courier" pitchFamily="2" charset="0"/>
              </a:rPr>
              <a:t>fontweight</a:t>
            </a:r>
            <a:r>
              <a:rPr lang="en-US" dirty="0">
                <a:latin typeface="Courier" pitchFamily="2" charset="0"/>
              </a:rPr>
              <a:t>='bold',</a:t>
            </a:r>
            <a:r>
              <a:rPr lang="en-US" dirty="0" err="1">
                <a:latin typeface="Courier" pitchFamily="2" charset="0"/>
              </a:rPr>
              <a:t>fontsize</a:t>
            </a:r>
            <a:r>
              <a:rPr lang="en-US" dirty="0">
                <a:latin typeface="Courier" pitchFamily="2" charset="0"/>
              </a:rPr>
              <a:t>='x-large')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# Squeeze out whitespace between plots with </a:t>
            </a:r>
            <a:r>
              <a:rPr lang="en-US" dirty="0" err="1">
                <a:latin typeface="Courier" pitchFamily="2" charset="0"/>
              </a:rPr>
              <a:t>subplots_adjust</a:t>
            </a:r>
            <a:endParaRPr lang="en-US" dirty="0">
              <a:latin typeface="Courier" pitchFamily="2" charset="0"/>
            </a:endParaRP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 err="1">
                <a:latin typeface="Courier" pitchFamily="2" charset="0"/>
              </a:rPr>
              <a:t>plt.subplots_adjust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hspace</a:t>
            </a:r>
            <a:r>
              <a:rPr lang="en-US" dirty="0">
                <a:latin typeface="Courier" pitchFamily="2" charset="0"/>
              </a:rPr>
              <a:t>=0.00)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# This next line helps position the </a:t>
            </a:r>
            <a:r>
              <a:rPr lang="en-US" dirty="0" err="1">
                <a:latin typeface="Courier" pitchFamily="2" charset="0"/>
              </a:rPr>
              <a:t>suptitle</a:t>
            </a:r>
            <a:r>
              <a:rPr lang="en-US" dirty="0">
                <a:latin typeface="Courier" pitchFamily="2" charset="0"/>
              </a:rPr>
              <a:t> in manner I like better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 err="1">
                <a:latin typeface="Courier" pitchFamily="2" charset="0"/>
              </a:rPr>
              <a:t>fig.subplots_adjust</a:t>
            </a:r>
            <a:r>
              <a:rPr lang="en-US" dirty="0">
                <a:latin typeface="Courier" pitchFamily="2" charset="0"/>
              </a:rPr>
              <a:t>(top=0.93)</a:t>
            </a:r>
          </a:p>
        </p:txBody>
      </p:sp>
    </p:spTree>
    <p:extLst>
      <p:ext uri="{BB962C8B-B14F-4D97-AF65-F5344CB8AC3E}">
        <p14:creationId xmlns:p14="http://schemas.microsoft.com/office/powerpoint/2010/main" val="2116509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363E-D470-66E4-FC31-D3E5B7E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final plot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BD32-5E23-EE56-9C28-A3A65FD1B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used </a:t>
            </a:r>
            <a:r>
              <a:rPr lang="en-US" sz="2400" dirty="0" err="1">
                <a:latin typeface="Courier" pitchFamily="2" charset="0"/>
              </a:rPr>
              <a:t>plt.figtext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dirty="0"/>
              <a:t>to add some text.  The </a:t>
            </a:r>
            <a:r>
              <a:rPr lang="en-US" dirty="0">
                <a:solidFill>
                  <a:srgbClr val="FF0000"/>
                </a:solidFill>
              </a:rPr>
              <a:t>plotting coordinates </a:t>
            </a:r>
            <a:r>
              <a:rPr lang="en-US" dirty="0"/>
              <a:t>were selected by trial and error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4C4F5-822A-4FD6-1838-C72ACD8A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9EAA9-0113-BC6A-66ED-E6F40E237A25}"/>
              </a:ext>
            </a:extLst>
          </p:cNvPr>
          <p:cNvSpPr txBox="1"/>
          <p:nvPr/>
        </p:nvSpPr>
        <p:spPr>
          <a:xfrm>
            <a:off x="775712" y="3048887"/>
            <a:ext cx="10661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plt.figtext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</a:rPr>
              <a:t>0.135,0.15</a:t>
            </a:r>
            <a:r>
              <a:rPr lang="en-US" dirty="0">
                <a:latin typeface="Courier" pitchFamily="2" charset="0"/>
              </a:rPr>
              <a:t>,'Data from https://who.int/toolkits/flunet’,size=12,</a:t>
            </a:r>
          </a:p>
          <a:p>
            <a:r>
              <a:rPr lang="en-US" dirty="0">
                <a:latin typeface="Courier" pitchFamily="2" charset="0"/>
              </a:rPr>
              <a:t>            </a:t>
            </a:r>
            <a:r>
              <a:rPr lang="en-US" dirty="0" err="1">
                <a:latin typeface="Courier" pitchFamily="2" charset="0"/>
              </a:rPr>
              <a:t>fontstyle</a:t>
            </a:r>
            <a:r>
              <a:rPr lang="en-US" dirty="0">
                <a:latin typeface="Courier" pitchFamily="2" charset="0"/>
              </a:rPr>
              <a:t>='italic',</a:t>
            </a:r>
            <a:r>
              <a:rPr lang="en-US" dirty="0" err="1">
                <a:latin typeface="Courier" pitchFamily="2" charset="0"/>
              </a:rPr>
              <a:t>zorder</a:t>
            </a:r>
            <a:r>
              <a:rPr lang="en-US" dirty="0">
                <a:latin typeface="Courier" pitchFamily="2" charset="0"/>
              </a:rPr>
              <a:t>=30)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60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363E-D470-66E4-FC31-D3E5B7E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final plot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BD32-5E23-EE56-9C28-A3A65FD1B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 want to place a vertical grey line marking each year’s January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r>
              <a:rPr lang="en-US" dirty="0"/>
              <a:t>I’m going to do that with [v = vertical axis]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err="1">
                <a:latin typeface="Courier" pitchFamily="2" charset="0"/>
              </a:rPr>
              <a:t>plt.ax</a:t>
            </a:r>
            <a:r>
              <a:rPr lang="en-US" sz="2400" dirty="0" err="1">
                <a:solidFill>
                  <a:srgbClr val="FF0000"/>
                </a:solidFill>
                <a:latin typeface="Courier" pitchFamily="2" charset="0"/>
              </a:rPr>
              <a:t>v</a:t>
            </a:r>
            <a:r>
              <a:rPr lang="en-US" sz="2400" dirty="0" err="1">
                <a:latin typeface="Courier" pitchFamily="2" charset="0"/>
              </a:rPr>
              <a:t>line</a:t>
            </a:r>
            <a:r>
              <a:rPr lang="en-US" sz="2400" dirty="0">
                <a:latin typeface="Courier" pitchFamily="2" charset="0"/>
              </a:rPr>
              <a:t>(x=january1st,lw=2,c='</a:t>
            </a:r>
            <a:r>
              <a:rPr lang="en-US" sz="2400" dirty="0" err="1">
                <a:latin typeface="Courier" pitchFamily="2" charset="0"/>
              </a:rPr>
              <a:t>lightgrey</a:t>
            </a:r>
            <a:r>
              <a:rPr lang="en-US" sz="2400" dirty="0">
                <a:latin typeface="Courier" pitchFamily="2" charset="0"/>
              </a:rPr>
              <a:t>',</a:t>
            </a:r>
            <a:r>
              <a:rPr lang="en-US" sz="2400" dirty="0" err="1">
                <a:latin typeface="Courier" pitchFamily="2" charset="0"/>
              </a:rPr>
              <a:t>zorder</a:t>
            </a:r>
            <a:r>
              <a:rPr lang="en-US" sz="2400" dirty="0">
                <a:latin typeface="Courier" pitchFamily="2" charset="0"/>
              </a:rPr>
              <a:t>=0)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can do this because I declared the x-axis to be a date axis</a:t>
            </a:r>
          </a:p>
          <a:p>
            <a:r>
              <a:rPr lang="en-US" dirty="0"/>
              <a:t>But I need first to define a new variable, called </a:t>
            </a:r>
            <a:r>
              <a:rPr lang="en-US" sz="2600" dirty="0">
                <a:latin typeface="Courier" pitchFamily="2" charset="0"/>
              </a:rPr>
              <a:t>january1st</a:t>
            </a:r>
            <a:r>
              <a:rPr lang="en-US" dirty="0"/>
              <a:t>, to represent January 1</a:t>
            </a:r>
            <a:r>
              <a:rPr lang="en-US" baseline="30000" dirty="0"/>
              <a:t>st</a:t>
            </a:r>
            <a:r>
              <a:rPr lang="en-US" dirty="0"/>
              <a:t> of each year I want to highlight.</a:t>
            </a:r>
          </a:p>
          <a:p>
            <a:r>
              <a:rPr lang="en-US" dirty="0"/>
              <a:t>Think about how to do that.  I would use a for loop using </a:t>
            </a:r>
            <a:r>
              <a:rPr lang="en-US" sz="2600" dirty="0" err="1">
                <a:latin typeface="Courier" pitchFamily="2" charset="0"/>
              </a:rPr>
              <a:t>np.arange</a:t>
            </a:r>
            <a:r>
              <a:rPr lang="en-US" sz="2600" dirty="0">
                <a:latin typeface="Courier" pitchFamily="2" charset="0"/>
              </a:rPr>
              <a:t> </a:t>
            </a:r>
            <a:r>
              <a:rPr lang="en-US" dirty="0"/>
              <a:t>and use </a:t>
            </a:r>
            <a:r>
              <a:rPr lang="en-US" sz="2600" dirty="0">
                <a:latin typeface="Courier" pitchFamily="2" charset="0"/>
              </a:rPr>
              <a:t>datetime</a:t>
            </a:r>
            <a:r>
              <a:rPr lang="en-US" dirty="0"/>
              <a:t> to create a date variable.</a:t>
            </a:r>
          </a:p>
          <a:p>
            <a:r>
              <a:rPr lang="en-US" b="1" dirty="0"/>
              <a:t>Spoiler on next slide </a:t>
            </a:r>
            <a:r>
              <a:rPr lang="en-US" dirty="0"/>
              <a:t>(don’t peek before thinking!)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4C4F5-822A-4FD6-1838-C72ACD8A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62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363E-D470-66E4-FC31-D3E5B7E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final plot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BD32-5E23-EE56-9C28-A3A65FD1B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code sufficed to position the vertical grey lines, which were made using </a:t>
            </a:r>
            <a:r>
              <a:rPr lang="en-US" sz="2400" dirty="0" err="1">
                <a:latin typeface="Courier" pitchFamily="2" charset="0"/>
              </a:rPr>
              <a:t>axvline</a:t>
            </a:r>
            <a:r>
              <a:rPr lang="en-US" dirty="0"/>
              <a:t> [vertical line on axis]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4C4F5-822A-4FD6-1838-C72ACD8A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A7A9C-4760-BBAE-751C-960AE2D06F1F}"/>
              </a:ext>
            </a:extLst>
          </p:cNvPr>
          <p:cNvSpPr txBox="1"/>
          <p:nvPr/>
        </p:nvSpPr>
        <p:spPr>
          <a:xfrm>
            <a:off x="430155" y="3081758"/>
            <a:ext cx="10248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for year in </a:t>
            </a:r>
            <a:r>
              <a:rPr lang="en-US" dirty="0" err="1">
                <a:latin typeface="Courier" pitchFamily="2" charset="0"/>
              </a:rPr>
              <a:t>np.arange</a:t>
            </a:r>
            <a:r>
              <a:rPr lang="en-US" dirty="0">
                <a:latin typeface="Courier" pitchFamily="2" charset="0"/>
              </a:rPr>
              <a:t>(2017,2023):    # last year in range not included!!!</a:t>
            </a:r>
          </a:p>
          <a:p>
            <a:r>
              <a:rPr lang="en-US" dirty="0">
                <a:latin typeface="Courier" pitchFamily="2" charset="0"/>
              </a:rPr>
              <a:t>    january1st=datetime(year,1,1)</a:t>
            </a:r>
          </a:p>
          <a:p>
            <a:r>
              <a:rPr lang="en-US" dirty="0">
                <a:latin typeface="Courier" pitchFamily="2" charset="0"/>
              </a:rPr>
              <a:t>    </a:t>
            </a:r>
            <a:r>
              <a:rPr lang="en-US" dirty="0" err="1">
                <a:latin typeface="Courier" pitchFamily="2" charset="0"/>
              </a:rPr>
              <a:t>plt.axvline</a:t>
            </a:r>
            <a:r>
              <a:rPr lang="en-US" dirty="0">
                <a:latin typeface="Courier" pitchFamily="2" charset="0"/>
              </a:rPr>
              <a:t>(x=january1st, </a:t>
            </a:r>
            <a:r>
              <a:rPr lang="en-US" dirty="0" err="1">
                <a:latin typeface="Courier" pitchFamily="2" charset="0"/>
              </a:rPr>
              <a:t>lw</a:t>
            </a:r>
            <a:r>
              <a:rPr lang="en-US" dirty="0">
                <a:latin typeface="Courier" pitchFamily="2" charset="0"/>
              </a:rPr>
              <a:t>=2,c='</a:t>
            </a:r>
            <a:r>
              <a:rPr lang="en-US" dirty="0" err="1">
                <a:latin typeface="Courier" pitchFamily="2" charset="0"/>
              </a:rPr>
              <a:t>lightgrey</a:t>
            </a:r>
            <a:r>
              <a:rPr lang="en-US" dirty="0">
                <a:latin typeface="Courier" pitchFamily="2" charset="0"/>
              </a:rPr>
              <a:t>',</a:t>
            </a:r>
            <a:r>
              <a:rPr lang="en-US" dirty="0" err="1">
                <a:latin typeface="Courier" pitchFamily="2" charset="0"/>
              </a:rPr>
              <a:t>zorder</a:t>
            </a:r>
            <a:r>
              <a:rPr lang="en-US" dirty="0">
                <a:latin typeface="Courier" pitchFamily="2" charset="0"/>
              </a:rPr>
              <a:t>=0)</a:t>
            </a:r>
          </a:p>
          <a:p>
            <a:r>
              <a:rPr lang="en-US" dirty="0">
                <a:latin typeface="Courier" pitchFamily="2" charset="0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45829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8D6B48-0518-0AA7-AC29-8F156CFBCE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494240E-C1BA-063B-A6B5-76E7EC18DD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77FE1A-17B5-7E8C-842C-B3745540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9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2B95-D463-5340-8436-95C76727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1CE1-979F-BB46-983D-273C6B964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We’re going to plot flu cases and tests data for the United States between 2017 to present</a:t>
            </a:r>
          </a:p>
          <a:p>
            <a:r>
              <a:rPr lang="en-US" dirty="0"/>
              <a:t>This will involve</a:t>
            </a:r>
          </a:p>
          <a:p>
            <a:pPr lvl="1"/>
            <a:r>
              <a:rPr lang="en-US" dirty="0"/>
              <a:t>Reading in a dataset using Pandas</a:t>
            </a:r>
          </a:p>
          <a:p>
            <a:pPr lvl="1"/>
            <a:r>
              <a:rPr lang="en-US" dirty="0"/>
              <a:t>Creating a date variable</a:t>
            </a:r>
          </a:p>
          <a:p>
            <a:pPr lvl="1"/>
            <a:r>
              <a:rPr lang="en-US" dirty="0"/>
              <a:t>Creating a 2-panel plot using subplots</a:t>
            </a:r>
          </a:p>
          <a:p>
            <a:r>
              <a:rPr lang="en-US" dirty="0"/>
              <a:t>In your </a:t>
            </a:r>
            <a:r>
              <a:rPr lang="en-US" dirty="0" err="1"/>
              <a:t>Jupyter</a:t>
            </a:r>
            <a:r>
              <a:rPr lang="en-US" dirty="0"/>
              <a:t> notebook files view, click on the shortcut to your </a:t>
            </a:r>
            <a:r>
              <a:rPr lang="en-US" sz="2600" dirty="0">
                <a:latin typeface="Courier" pitchFamily="2" charset="0"/>
              </a:rPr>
              <a:t>/spare11/atm240/</a:t>
            </a:r>
            <a:r>
              <a:rPr lang="en-US" sz="2600" dirty="0" err="1">
                <a:latin typeface="Courier" pitchFamily="2" charset="0"/>
              </a:rPr>
              <a:t>yournetid</a:t>
            </a:r>
            <a:r>
              <a:rPr lang="en-US" sz="2600" dirty="0">
                <a:latin typeface="Courier" pitchFamily="2" charset="0"/>
              </a:rPr>
              <a:t> d</a:t>
            </a:r>
            <a:r>
              <a:rPr lang="en-US" dirty="0"/>
              <a:t>irectory and create a new notebook.  Call it </a:t>
            </a:r>
            <a:r>
              <a:rPr lang="en-US" sz="2400" dirty="0" err="1">
                <a:latin typeface="Courier" pitchFamily="2" charset="0"/>
              </a:rPr>
              <a:t>flu_plot</a:t>
            </a:r>
            <a:r>
              <a:rPr lang="en-US" dirty="0"/>
              <a:t>.  Select the “Python 3 August 2022 Environment”.</a:t>
            </a:r>
            <a:endParaRPr lang="en-US" sz="2200" dirty="0">
              <a:latin typeface="Courier" pitchFamily="2" charset="0"/>
            </a:endParaRPr>
          </a:p>
          <a:p>
            <a:r>
              <a:rPr lang="en-US" dirty="0"/>
              <a:t>Resources for this demonstration</a:t>
            </a:r>
          </a:p>
          <a:p>
            <a:pPr lvl="1"/>
            <a:r>
              <a:rPr lang="en-US" dirty="0"/>
              <a:t>This </a:t>
            </a:r>
            <a:r>
              <a:rPr lang="en-US" dirty="0" err="1"/>
              <a:t>powerpoint</a:t>
            </a:r>
            <a:endParaRPr lang="en-US" dirty="0"/>
          </a:p>
          <a:p>
            <a:pPr lvl="1"/>
            <a:r>
              <a:rPr lang="en-US" dirty="0"/>
              <a:t>Class #6 </a:t>
            </a:r>
            <a:r>
              <a:rPr lang="en-US" dirty="0" err="1"/>
              <a:t>powerpoint</a:t>
            </a:r>
            <a:r>
              <a:rPr lang="en-US" dirty="0"/>
              <a:t> (Pandas, date axis formatting, etc.) </a:t>
            </a:r>
          </a:p>
          <a:p>
            <a:pPr lvl="1"/>
            <a:r>
              <a:rPr lang="en-US" dirty="0"/>
              <a:t>Your Hurricane Sandy and </a:t>
            </a:r>
            <a:r>
              <a:rPr lang="en-US" sz="2100" dirty="0" err="1">
                <a:latin typeface="Courier" pitchFamily="2" charset="0"/>
              </a:rPr>
              <a:t>windplot.ipynb</a:t>
            </a:r>
            <a:r>
              <a:rPr lang="en-US" sz="2100" dirty="0">
                <a:latin typeface="Courier" pitchFamily="2" charset="0"/>
              </a:rPr>
              <a:t> </a:t>
            </a:r>
            <a:r>
              <a:rPr lang="en-US" dirty="0"/>
              <a:t>notebooks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3E18D-3535-B04D-8040-93CA4E4E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1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F67F1-C069-2B68-6F6F-4AC184A42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541727-EE87-1EEC-FBA0-09139AEA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60350"/>
            <a:ext cx="11150600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81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0E01AE-75A5-C87D-BAF7-6E0467D1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this plot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028D1-3F8F-8F03-53EC-971F892D5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Read in a CSV file using pandas</a:t>
            </a:r>
          </a:p>
          <a:p>
            <a:r>
              <a:rPr lang="en-US" dirty="0"/>
              <a:t>Extracted variables and created a datetime variable</a:t>
            </a:r>
          </a:p>
          <a:p>
            <a:r>
              <a:rPr lang="en-US" dirty="0"/>
              <a:t>Created a 2-panel plot using subplots</a:t>
            </a:r>
          </a:p>
          <a:p>
            <a:r>
              <a:rPr lang="en-US" dirty="0"/>
              <a:t>Made a bar plot instead of a line or scatter plot</a:t>
            </a:r>
          </a:p>
          <a:p>
            <a:r>
              <a:rPr lang="en-US" dirty="0"/>
              <a:t>Specified the x-axis as a date axis and prescribed start &amp; end dates</a:t>
            </a:r>
          </a:p>
          <a:p>
            <a:r>
              <a:rPr lang="en-US" dirty="0"/>
              <a:t>Provided y-axis limits for top and bottom plots</a:t>
            </a:r>
          </a:p>
          <a:p>
            <a:r>
              <a:rPr lang="en-US" i="1" dirty="0"/>
              <a:t>Reversed</a:t>
            </a:r>
            <a:r>
              <a:rPr lang="en-US" dirty="0"/>
              <a:t> the y-axis of the bottom plot </a:t>
            </a:r>
          </a:p>
          <a:p>
            <a:r>
              <a:rPr lang="en-US" dirty="0"/>
              <a:t>Suppressed the x-axis labels and ticks for the top plot</a:t>
            </a:r>
          </a:p>
          <a:p>
            <a:r>
              <a:rPr lang="en-US" dirty="0"/>
              <a:t>Squeezed out the vertical space between the 2 panels</a:t>
            </a:r>
          </a:p>
          <a:p>
            <a:r>
              <a:rPr lang="en-US" dirty="0"/>
              <a:t>Added an overall plot title and legends for both panels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0633A4-3104-DC9D-5463-5052C6A2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9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#1 - Openers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A7475-E73B-5F42-919A-235C7920D23B}"/>
              </a:ext>
            </a:extLst>
          </p:cNvPr>
          <p:cNvSpPr txBox="1"/>
          <p:nvPr/>
        </p:nvSpPr>
        <p:spPr>
          <a:xfrm>
            <a:off x="401443" y="1594624"/>
            <a:ext cx="351410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%matplotlib inline</a:t>
            </a:r>
          </a:p>
          <a:p>
            <a:r>
              <a:rPr lang="en-US" sz="1400" dirty="0">
                <a:latin typeface="Courier" pitchFamily="2" charset="0"/>
              </a:rPr>
              <a:t> </a:t>
            </a:r>
          </a:p>
          <a:p>
            <a:r>
              <a:rPr lang="en-US" sz="1400" dirty="0">
                <a:latin typeface="Courier" pitchFamily="2" charset="0"/>
              </a:rPr>
              <a:t># the usual suspects</a:t>
            </a: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matplotlib.pyplot</a:t>
            </a:r>
            <a:r>
              <a:rPr lang="en-US" sz="1400" dirty="0">
                <a:latin typeface="Courier" pitchFamily="2" charset="0"/>
              </a:rPr>
              <a:t> as </a:t>
            </a:r>
            <a:r>
              <a:rPr lang="en-US" sz="1400" dirty="0" err="1">
                <a:latin typeface="Courier" pitchFamily="2" charset="0"/>
              </a:rPr>
              <a:t>plt</a:t>
            </a:r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matplotlib.cm</a:t>
            </a:r>
            <a:r>
              <a:rPr lang="en-US" sz="1400" dirty="0">
                <a:latin typeface="Courier" pitchFamily="2" charset="0"/>
              </a:rPr>
              <a:t> as cm </a:t>
            </a:r>
          </a:p>
          <a:p>
            <a:r>
              <a:rPr lang="en-US" sz="1400" dirty="0">
                <a:latin typeface="Courier" pitchFamily="2" charset="0"/>
              </a:rPr>
              <a:t>import </a:t>
            </a:r>
            <a:r>
              <a:rPr lang="en-US" sz="1400" dirty="0" err="1">
                <a:latin typeface="Courier" pitchFamily="2" charset="0"/>
              </a:rPr>
              <a:t>numpy</a:t>
            </a:r>
            <a:r>
              <a:rPr lang="en-US" sz="1400" dirty="0">
                <a:latin typeface="Courier" pitchFamily="2" charset="0"/>
              </a:rPr>
              <a:t> as np 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datetime</a:t>
            </a:r>
          </a:p>
          <a:p>
            <a:r>
              <a:rPr lang="en-US" sz="1400" dirty="0">
                <a:latin typeface="Courier" pitchFamily="2" charset="0"/>
              </a:rPr>
              <a:t>import datetime</a:t>
            </a:r>
          </a:p>
          <a:p>
            <a:r>
              <a:rPr lang="en-US" sz="1400" dirty="0">
                <a:latin typeface="Courier" pitchFamily="2" charset="0"/>
              </a:rPr>
              <a:t>from datetime import datetime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# pandas</a:t>
            </a:r>
          </a:p>
          <a:p>
            <a:r>
              <a:rPr lang="en-US" sz="1400" dirty="0">
                <a:latin typeface="Courier" pitchFamily="2" charset="0"/>
              </a:rPr>
              <a:t>import pandas as pd</a:t>
            </a:r>
            <a:endParaRPr lang="en-US" sz="1400" b="1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5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9D87-ABA6-3447-801F-627321B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#2 – Open dataset and inspect 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76EF6-5C6B-9793-0B46-9B21BAA42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 is located at </a:t>
            </a:r>
            <a:r>
              <a:rPr lang="en-US" sz="2400" dirty="0">
                <a:latin typeface="Courier" pitchFamily="2" charset="0"/>
              </a:rPr>
              <a:t>/spare11/atm240/WHO_US_flu_data_23oct2022.csv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This is a CSV file with a header line.  Use </a:t>
            </a:r>
            <a:r>
              <a:rPr lang="en-US" sz="2400" dirty="0" err="1">
                <a:solidFill>
                  <a:srgbClr val="FF0000"/>
                </a:solidFill>
                <a:latin typeface="Courier" pitchFamily="2" charset="0"/>
              </a:rPr>
              <a:t>parse_dates</a:t>
            </a:r>
            <a:r>
              <a:rPr lang="en-US" sz="2400" dirty="0">
                <a:solidFill>
                  <a:srgbClr val="FF0000"/>
                </a:solidFill>
                <a:latin typeface="Courier" pitchFamily="2" charset="0"/>
              </a:rPr>
              <a:t>=True </a:t>
            </a:r>
            <a:r>
              <a:rPr lang="en-US" dirty="0"/>
              <a:t>as for the Sandy KACY station data</a:t>
            </a:r>
          </a:p>
          <a:p>
            <a:r>
              <a:rPr lang="en-US" dirty="0"/>
              <a:t>First part of data looks like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E283-1426-2F43-AF67-3DE9F403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17749-C6EA-4A95-E238-4755C648DA6E}"/>
              </a:ext>
            </a:extLst>
          </p:cNvPr>
          <p:cNvSpPr txBox="1"/>
          <p:nvPr/>
        </p:nvSpPr>
        <p:spPr>
          <a:xfrm>
            <a:off x="200135" y="4267512"/>
            <a:ext cx="115162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COUNTRY_CODE	ISO_YEAR ISO_WEEK 	ISO_SDATE			TESTS	POSITIVE NEGATIVE</a:t>
            </a:r>
          </a:p>
          <a:p>
            <a:r>
              <a:rPr lang="en-US" sz="1600" dirty="0">
                <a:latin typeface="Courier" pitchFamily="2" charset="0"/>
              </a:rPr>
              <a:t>USA		2017		1	2017-01-02T05:00:00.000	38960	6933	 32027</a:t>
            </a:r>
          </a:p>
          <a:p>
            <a:r>
              <a:rPr lang="en-US" sz="1600" dirty="0">
                <a:latin typeface="Courier" pitchFamily="2" charset="0"/>
              </a:rPr>
              <a:t>USA		2017		2	2017-01-09T05:00:00.000	39546	7850	 31696</a:t>
            </a:r>
          </a:p>
          <a:p>
            <a:r>
              <a:rPr lang="en-US" sz="1600" dirty="0">
                <a:latin typeface="Courier" pitchFamily="2" charset="0"/>
              </a:rPr>
              <a:t>USA		2017		3	2017-01-16T05:00:00.000	41010	9250	 31760</a:t>
            </a:r>
          </a:p>
          <a:p>
            <a:r>
              <a:rPr lang="en-US" sz="1600" dirty="0">
                <a:latin typeface="Courier" pitchFamily="2" charset="0"/>
              </a:rPr>
              <a:t>USA		2017		4	2017-01-23T05:00:00.000	42620	9782	 32838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80A1D-F40B-A278-84C3-361B758D225C}"/>
              </a:ext>
            </a:extLst>
          </p:cNvPr>
          <p:cNvSpPr txBox="1"/>
          <p:nvPr/>
        </p:nvSpPr>
        <p:spPr>
          <a:xfrm>
            <a:off x="277792" y="6356350"/>
            <a:ext cx="7424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 a few records, TESTS ≠ POSITIVE + NEGATIVE, for unknown reasons (but discrepancies are small)</a:t>
            </a:r>
          </a:p>
        </p:txBody>
      </p:sp>
    </p:spTree>
    <p:extLst>
      <p:ext uri="{BB962C8B-B14F-4D97-AF65-F5344CB8AC3E}">
        <p14:creationId xmlns:p14="http://schemas.microsoft.com/office/powerpoint/2010/main" val="381819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35928-8321-3C22-59A6-3963B5C8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98123B-1758-A1E6-8B91-5B955C459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14450"/>
            <a:ext cx="77724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9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AD6415-E8AD-5EF6-A11F-E0AD8C26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in and manipulate variables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5173C4-F344-7C50-F38A-D1E47E017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Consult your Sandy notebook for a strategy for reading in the date information from the file [‘</a:t>
            </a:r>
            <a:r>
              <a:rPr lang="en-US" sz="2400" dirty="0">
                <a:latin typeface="Courier" pitchFamily="2" charset="0"/>
              </a:rPr>
              <a:t>ISO_SDATE</a:t>
            </a:r>
            <a:r>
              <a:rPr lang="en-US" dirty="0"/>
              <a:t>’]  as a temporary variable and then using </a:t>
            </a:r>
            <a:r>
              <a:rPr lang="en-US" sz="2400" dirty="0" err="1">
                <a:latin typeface="Courier" pitchFamily="2" charset="0"/>
              </a:rPr>
              <a:t>pd.to_datetime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dirty="0"/>
              <a:t>to create a true </a:t>
            </a:r>
            <a:r>
              <a:rPr lang="en-US" sz="2400" dirty="0">
                <a:latin typeface="Courier" pitchFamily="2" charset="0"/>
              </a:rPr>
              <a:t>datetime</a:t>
            </a:r>
            <a:r>
              <a:rPr lang="en-US" dirty="0"/>
              <a:t> variable</a:t>
            </a:r>
          </a:p>
          <a:p>
            <a:r>
              <a:rPr lang="en-US" dirty="0"/>
              <a:t>Read in the variables </a:t>
            </a:r>
            <a:r>
              <a:rPr lang="en-US" sz="2400" dirty="0">
                <a:latin typeface="Courier" pitchFamily="2" charset="0"/>
              </a:rPr>
              <a:t>POSITIVE</a:t>
            </a:r>
            <a:r>
              <a:rPr lang="en-US" dirty="0"/>
              <a:t> and </a:t>
            </a:r>
            <a:r>
              <a:rPr lang="en-US" sz="2400" dirty="0">
                <a:latin typeface="Courier" pitchFamily="2" charset="0"/>
              </a:rPr>
              <a:t>TESTS</a:t>
            </a:r>
            <a:r>
              <a:rPr lang="en-US" dirty="0"/>
              <a:t>.  I am calling them </a:t>
            </a:r>
            <a:r>
              <a:rPr lang="en-US" sz="2400" dirty="0">
                <a:latin typeface="Courier" pitchFamily="2" charset="0"/>
              </a:rPr>
              <a:t>cases</a:t>
            </a:r>
            <a:r>
              <a:rPr lang="en-US" dirty="0"/>
              <a:t> and </a:t>
            </a:r>
            <a:r>
              <a:rPr lang="en-US" sz="2400" dirty="0">
                <a:latin typeface="Courier" pitchFamily="2" charset="0"/>
              </a:rPr>
              <a:t>tests</a:t>
            </a:r>
            <a:r>
              <a:rPr lang="en-US" dirty="0"/>
              <a:t>, respectively</a:t>
            </a:r>
          </a:p>
          <a:p>
            <a:r>
              <a:rPr lang="en-US" dirty="0"/>
              <a:t>Make a simple plot of </a:t>
            </a:r>
            <a:r>
              <a:rPr lang="en-US" sz="2400" dirty="0">
                <a:latin typeface="Courier" pitchFamily="2" charset="0"/>
              </a:rPr>
              <a:t>dates v. tests </a:t>
            </a:r>
            <a:r>
              <a:rPr lang="en-US" dirty="0"/>
              <a:t>and </a:t>
            </a:r>
            <a:r>
              <a:rPr lang="en-US" sz="2400" dirty="0">
                <a:latin typeface="Courier" pitchFamily="2" charset="0"/>
              </a:rPr>
              <a:t>dates v. cases</a:t>
            </a:r>
            <a:endParaRPr lang="en-US" dirty="0"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5EBEA4-6744-97C7-7BC0-BC56B2CE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9AB8-0FC3-FD4E-BA4D-449601F589AB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AF180F-641D-ECEF-8577-A98787D00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34" y="4523049"/>
            <a:ext cx="3465499" cy="233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13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25698</TotalTime>
  <Words>1696</Words>
  <Application>Microsoft Macintosh PowerPoint</Application>
  <PresentationFormat>Widescreen</PresentationFormat>
  <Paragraphs>198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Courier</vt:lpstr>
      <vt:lpstr>Office Theme</vt:lpstr>
      <vt:lpstr>Class #9</vt:lpstr>
      <vt:lpstr>“Cheat sheet” reminder</vt:lpstr>
      <vt:lpstr>Class roadmap</vt:lpstr>
      <vt:lpstr>PowerPoint Presentation</vt:lpstr>
      <vt:lpstr>For this plot</vt:lpstr>
      <vt:lpstr>Cell #1 - Openers</vt:lpstr>
      <vt:lpstr>Cell #2 – Open dataset and inspect it</vt:lpstr>
      <vt:lpstr>PowerPoint Presentation</vt:lpstr>
      <vt:lpstr>Read in and manipulate variables</vt:lpstr>
      <vt:lpstr>Create a figure object and include a legend</vt:lpstr>
      <vt:lpstr>Start using subplots</vt:lpstr>
      <vt:lpstr>Bar charts v. line plots</vt:lpstr>
      <vt:lpstr>The next plot…</vt:lpstr>
      <vt:lpstr>Details of that plot #1</vt:lpstr>
      <vt:lpstr>Details of that plot #2</vt:lpstr>
      <vt:lpstr>PowerPoint Presentation</vt:lpstr>
      <vt:lpstr>Tasks for the final plot</vt:lpstr>
      <vt:lpstr>Creating the final plot #1</vt:lpstr>
      <vt:lpstr>Creating the final plot #2</vt:lpstr>
      <vt:lpstr>Creating the final plot #3</vt:lpstr>
      <vt:lpstr>Creating the final plot #4</vt:lpstr>
      <vt:lpstr>Creating the final plot #5</vt:lpstr>
      <vt:lpstr>Creating the final plot #6</vt:lpstr>
      <vt:lpstr>[end]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#2</dc:title>
  <dc:creator>Fovell, Robert</dc:creator>
  <cp:lastModifiedBy>Fovell, Robert</cp:lastModifiedBy>
  <cp:revision>234</cp:revision>
  <dcterms:created xsi:type="dcterms:W3CDTF">2020-07-27T19:35:43Z</dcterms:created>
  <dcterms:modified xsi:type="dcterms:W3CDTF">2022-10-25T16:40:34Z</dcterms:modified>
</cp:coreProperties>
</file>