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7" r:id="rId2"/>
    <p:sldId id="282" r:id="rId3"/>
    <p:sldId id="285" r:id="rId4"/>
    <p:sldId id="364" r:id="rId5"/>
    <p:sldId id="365" r:id="rId6"/>
    <p:sldId id="366" r:id="rId7"/>
    <p:sldId id="367" r:id="rId8"/>
    <p:sldId id="368" r:id="rId9"/>
    <p:sldId id="369" r:id="rId10"/>
    <p:sldId id="370" r:id="rId11"/>
    <p:sldId id="310" r:id="rId12"/>
    <p:sldId id="328" r:id="rId13"/>
    <p:sldId id="329" r:id="rId14"/>
    <p:sldId id="330" r:id="rId15"/>
    <p:sldId id="331" r:id="rId16"/>
    <p:sldId id="332" r:id="rId17"/>
    <p:sldId id="333" r:id="rId18"/>
    <p:sldId id="335" r:id="rId19"/>
    <p:sldId id="334" r:id="rId20"/>
    <p:sldId id="336" r:id="rId21"/>
    <p:sldId id="337" r:id="rId22"/>
    <p:sldId id="338" r:id="rId23"/>
    <p:sldId id="339" r:id="rId24"/>
    <p:sldId id="340" r:id="rId25"/>
    <p:sldId id="341" r:id="rId26"/>
    <p:sldId id="345" r:id="rId27"/>
    <p:sldId id="346" r:id="rId28"/>
    <p:sldId id="342" r:id="rId29"/>
    <p:sldId id="347" r:id="rId30"/>
    <p:sldId id="348" r:id="rId31"/>
    <p:sldId id="349" r:id="rId32"/>
    <p:sldId id="351" r:id="rId33"/>
    <p:sldId id="352" r:id="rId34"/>
    <p:sldId id="353" r:id="rId35"/>
    <p:sldId id="354" r:id="rId36"/>
    <p:sldId id="373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43" r:id="rId45"/>
    <p:sldId id="362" r:id="rId46"/>
    <p:sldId id="363" r:id="rId47"/>
    <p:sldId id="371" r:id="rId48"/>
    <p:sldId id="372" r:id="rId49"/>
    <p:sldId id="34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4"/>
    <p:restoredTop sz="92958"/>
  </p:normalViewPr>
  <p:slideViewPr>
    <p:cSldViewPr snapToGrid="0" snapToObjects="1" showGuides="1">
      <p:cViewPr varScale="1">
        <p:scale>
          <a:sx n="110" d="100"/>
          <a:sy n="110" d="100"/>
        </p:scale>
        <p:origin x="344" y="176"/>
      </p:cViewPr>
      <p:guideLst>
        <p:guide orient="horz" pos="10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A6905-8BF4-DF47-ADFA-0DFE05C18F6B}" type="datetimeFigureOut">
              <a:rPr lang="en-US" smtClean="0"/>
              <a:t>11/8/22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825F2-90CF-0148-AD48-AE6AF89FD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9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Skewing T helps with diagram compactness and helps make area on diagram proportional to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9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08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32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58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89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49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99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moist, all the way up to the tropopause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7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 = </a:t>
            </a:r>
            <a:r>
              <a:rPr lang="en-US" dirty="0" err="1"/>
              <a:t>np.arange</a:t>
            </a:r>
            <a:r>
              <a:rPr lang="en-US" dirty="0"/>
              <a:t>(0,10,3) could have done same thing, but this is just demonstrating slicing.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4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 wont get the 1000 mb wind, which I did have before.  If I want that, need to change the range,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71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define different parcel starting properties, of course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28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define different parcel starting properties, of course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58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16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have to explicitly calc CAPE, CIN because it was computed in the </a:t>
            </a:r>
            <a:r>
              <a:rPr lang="en-US" dirty="0" err="1"/>
              <a:t>parcel_path</a:t>
            </a:r>
            <a:r>
              <a:rPr lang="en-US" dirty="0"/>
              <a:t>.  But this way I can extract the values.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8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7E68-4E0E-2641-8A81-C498124A7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ABCE7-8AE3-5B4A-9390-F6E443233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29B6D-E84B-CA41-983A-E06234139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04D4-BDB6-6B4A-8FBB-5804874FA7E2}" type="datetime1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5E1C6-13EA-FA43-853F-27A6F200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FCC34-4EE1-4A40-862F-E002F657B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9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6CB90-41E2-0D45-AA1E-A273659C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C0226-8607-5241-9AA7-175E7581A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E6F04-4975-1F4E-AB40-2D36680E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773F-AEF7-494D-8BF2-5BF42339EA7D}" type="datetime1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C2BC3-871A-DF44-A431-4192B3B43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7C2FF-31F5-284A-BE8A-02798A82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1BF65-475D-6F4F-B76E-43F0D4FE3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F4ABC-AABD-4146-9E1E-336FA7B4A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C7048-79DF-DF4F-B49A-1094E9CB1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9DC3-E4B3-3542-90EC-F9FC8E099B7F}" type="datetime1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FEF15-B514-4048-9B82-28A6ABCD3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FF115-B7BE-8E4C-AC4F-488505506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4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8C754-2094-3045-B538-43729BE8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815E4-C892-E14A-A63D-5B88EF2F6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7A747-7293-5542-981F-15A09ADD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B7B8F-87A3-3B44-BA69-9B42924D49FE}" type="datetime1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C3AD8-A020-2E48-A2FF-74A17310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C38F2-4EF5-0543-9CC6-5802006D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7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EA9-40F5-1742-8D52-579C86EDC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04E65-0312-2847-9984-891C6C5E7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B640-024A-C242-A85E-9D5A42DA6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B7693-8DD0-1C44-BBDA-A052F1259955}" type="datetime1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E7048-8E73-A244-9D85-E7232F53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23584-9AAC-A847-AE99-D15A6E2D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4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51EB1-EF51-204A-82D0-F137D6D7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C3BFB-BE40-2747-BD7B-9C66A5BED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BFB90-320B-1943-ADD7-57F7457AA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9DFDE-AA43-BA48-BF66-252AF77A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831A-C692-3A45-8492-604884557EE9}" type="datetime1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974DE-33C4-DB44-888C-2619B277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A48FF-BB50-8F4C-A593-5A7160DF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2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9269F-92EF-DE40-9AFA-35458943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DE337-11E8-9E48-B793-7E7488084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6BC29-5167-554B-B383-A4571C55F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F1706-A77F-CC4E-83A7-CD5FE3822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A6C7E1-85A1-CE4B-BC3E-424B0CFC32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3E1FAB-F17F-CD44-A8A8-CD981E64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32E0-324A-5B46-92B0-8D382A4DD16D}" type="datetime1">
              <a:rPr lang="en-US" smtClean="0"/>
              <a:t>11/8/22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4F4A1-9E90-DA49-9697-248367B57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921931-B37E-DD40-8E9A-A8E146B8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DD7E-B05E-7549-A42B-F82DA7E87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0A5B4-5B93-E948-A56A-DD7520C54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40231-58BB-C843-BAE5-E5C7A5354298}" type="datetime1">
              <a:rPr lang="en-US" smtClean="0"/>
              <a:t>11/8/22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02A646-426D-1C42-B172-48D33879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8DEE95-A0A4-4F4C-B0A6-457CDEBF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4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C705F1-F098-554E-9E23-D1F80A7BF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E123B-1CAF-464B-8264-5E441FBB420C}" type="datetime1">
              <a:rPr lang="en-US" smtClean="0"/>
              <a:t>11/8/22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B7F326-26EB-D94A-9C02-EF5964A5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8805F-0E52-E84F-8689-DFCEA5F6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83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4CC2D-0061-F046-AFFA-B4F2EF8D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C0F2C-6A51-AA4D-816D-11F41321F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3CF95-592D-BF41-8122-C48D40717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D7048-D316-9144-9F0A-73177DDE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C96-5273-324C-B3DD-CD8485AEDFEB}" type="datetime1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89E10-0409-A647-BBA8-9B029179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9BE2E2-EDBF-A648-8B67-C4088687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7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06BD9-F84C-1845-9311-B3F6FAFDA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53518-2D5C-A241-9314-749358629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E7548-23BC-E04A-8D0C-4338A081F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6028A-9EE4-FB44-80D9-18007F6E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9695-6257-994C-B03B-A65BBF524AF3}" type="datetime1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78A91-C6B3-2940-9677-5AC1D0B9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26D6B-501A-864B-88CE-6A58E12E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1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D5C619-D67D-4647-B20B-1A0754BF8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21E27-A42C-D946-AF4D-FD556A964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6664F-8BBC-8140-BCC9-F58651CF6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B3D14-1FEE-B54F-88F6-78573B9857D7}" type="datetime1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7D48B-E0C6-5747-B800-1038FF1D5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B91F6-BA42-DC41-9520-23898D212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tmos.albany.edu/facstaff/rfovell/ATM240/csheet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unidata.github.io/MetPy/latest/api/generated/metpy.calc.resample_nn_1d.html?highlight=resample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1.png"/><Relationship Id="rId10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0Uc7imDNv0&amp;list=PLQut5OXpV-0ir4IdllSt1iEZKTwFBa7kO&amp;index=31" TargetMode="External"/><Relationship Id="rId3" Type="http://schemas.openxmlformats.org/officeDocument/2006/relationships/hyperlink" Target="https://www.youtube.com/watch?v=iveJCqxe3Z4&amp;list=PLQut5OXpV-0ir4IdllSt1iEZKTwFBa7kO&amp;index=8" TargetMode="External"/><Relationship Id="rId7" Type="http://schemas.openxmlformats.org/officeDocument/2006/relationships/hyperlink" Target="https://www.youtube.com/watch?v=kGljsludKtk&amp;list=PLQut5OXpV-0ir4IdllSt1iEZKTwFBa7kO&amp;index=16" TargetMode="External"/><Relationship Id="rId2" Type="http://schemas.openxmlformats.org/officeDocument/2006/relationships/hyperlink" Target="https://unidata.github.io/MetPy/latest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quFXzaNbWXM&amp;list=PLQut5OXpV-0ir4IdllSt1iEZKTwFBa7kO&amp;index=13" TargetMode="External"/><Relationship Id="rId5" Type="http://schemas.openxmlformats.org/officeDocument/2006/relationships/hyperlink" Target="https://www.youtube.com/watch?v=b0RsN9mCY5k&amp;list=PLQut5OXpV-0ir4IdllSt1iEZKTwFBa7kO&amp;index=12" TargetMode="External"/><Relationship Id="rId10" Type="http://schemas.openxmlformats.org/officeDocument/2006/relationships/hyperlink" Target="https://unidata.github.io/MetPy/latest/examples/plots/Hodograph_Inset.html" TargetMode="External"/><Relationship Id="rId4" Type="http://schemas.openxmlformats.org/officeDocument/2006/relationships/hyperlink" Target="https://www.youtube.com/watch?v=OUTBiXEuDIU&amp;list=PLQut5OXpV-0ir4IdllSt1iEZKTwFBa7kO&amp;index=10" TargetMode="External"/><Relationship Id="rId9" Type="http://schemas.openxmlformats.org/officeDocument/2006/relationships/hyperlink" Target="https://www.youtube.com/watch?v=lUc8z8tLulE&amp;list=PLQut5OXpV-0ir4IdllSt1iEZKTwFBa7kO&amp;index=32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1.png"/><Relationship Id="rId10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1.png"/><Relationship Id="rId10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64E28-C498-1E48-962E-622CB367A4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 #11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3F09CB-8E6D-BB40-A7E3-8F9E02A7BA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ATM 240 ~ Fall 2022</a:t>
            </a:r>
          </a:p>
          <a:p>
            <a:r>
              <a:rPr lang="en-US" dirty="0"/>
              <a:t>Robert Fovell</a:t>
            </a:r>
          </a:p>
          <a:p>
            <a:r>
              <a:rPr lang="en-US" sz="2000" dirty="0" err="1"/>
              <a:t>rfovell@albany.edu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94D86-2578-B24D-AFE8-71109275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9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752E7-DE81-5644-98B4-2C9E1CAEA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897" y="11575"/>
            <a:ext cx="806970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C2AA2-BED9-8A4C-9D67-33AD36BE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15AF4-1150-844A-A67C-9A88DFED3F8E}"/>
              </a:ext>
            </a:extLst>
          </p:cNvPr>
          <p:cNvSpPr txBox="1"/>
          <p:nvPr/>
        </p:nvSpPr>
        <p:spPr>
          <a:xfrm rot="17031929">
            <a:off x="3709717" y="5257525"/>
            <a:ext cx="179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Mixing ratio lines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393CD-0875-284B-8F9B-96D801AE2398}"/>
              </a:ext>
            </a:extLst>
          </p:cNvPr>
          <p:cNvSpPr txBox="1"/>
          <p:nvPr/>
        </p:nvSpPr>
        <p:spPr>
          <a:xfrm>
            <a:off x="7200070" y="891251"/>
            <a:ext cx="3861250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Mixing ratio lines </a:t>
            </a:r>
            <a:r>
              <a:rPr lang="en-US" dirty="0"/>
              <a:t>represent fixed</a:t>
            </a:r>
          </a:p>
          <a:p>
            <a:r>
              <a:rPr lang="en-US" dirty="0"/>
              <a:t> values of water vapor mixing ratio.</a:t>
            </a:r>
          </a:p>
          <a:p>
            <a:endParaRPr lang="en-US" dirty="0"/>
          </a:p>
          <a:p>
            <a:r>
              <a:rPr lang="en-US" dirty="0"/>
              <a:t>Before saturation, parcel vapor content</a:t>
            </a:r>
          </a:p>
          <a:p>
            <a:r>
              <a:rPr lang="en-US" dirty="0"/>
              <a:t> is fixed.  </a:t>
            </a:r>
            <a:r>
              <a:rPr lang="en-US" b="1" dirty="0">
                <a:solidFill>
                  <a:srgbClr val="00B050"/>
                </a:solidFill>
              </a:rPr>
              <a:t>Dewpoint temperature (Td)</a:t>
            </a:r>
          </a:p>
          <a:p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dirty="0"/>
              <a:t>varies along the mixing ratio line.  </a:t>
            </a:r>
          </a:p>
          <a:p>
            <a:r>
              <a:rPr lang="en-US" dirty="0"/>
              <a:t> Td is the temperature at which a </a:t>
            </a:r>
          </a:p>
          <a:p>
            <a:r>
              <a:rPr lang="en-US" dirty="0"/>
              <a:t> parcel becomes saturated via isobaric</a:t>
            </a:r>
          </a:p>
          <a:p>
            <a:r>
              <a:rPr lang="en-US" dirty="0"/>
              <a:t> cooling so Td ≤ T.</a:t>
            </a:r>
          </a:p>
        </p:txBody>
      </p:sp>
    </p:spTree>
    <p:extLst>
      <p:ext uri="{BB962C8B-B14F-4D97-AF65-F5344CB8AC3E}">
        <p14:creationId xmlns:p14="http://schemas.microsoft.com/office/powerpoint/2010/main" val="1579374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#1 - Openers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91483" y="1594624"/>
            <a:ext cx="963597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%matplotlib inline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from datetime import datetime</a:t>
            </a:r>
          </a:p>
          <a:p>
            <a:r>
              <a:rPr lang="en-US" sz="1400" dirty="0">
                <a:latin typeface="Courier" pitchFamily="2" charset="0"/>
              </a:rPr>
              <a:t>import pandas as pd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from </a:t>
            </a:r>
            <a:r>
              <a:rPr lang="en-US" sz="1400" dirty="0" err="1">
                <a:latin typeface="Courier" pitchFamily="2" charset="0"/>
              </a:rPr>
              <a:t>siphon.simplewebservice.wyoming</a:t>
            </a:r>
            <a:r>
              <a:rPr lang="en-US" sz="1400" dirty="0">
                <a:latin typeface="Courier" pitchFamily="2" charset="0"/>
              </a:rPr>
              <a:t> import </a:t>
            </a:r>
            <a:r>
              <a:rPr lang="en-US" sz="1400" dirty="0" err="1">
                <a:latin typeface="Courier" pitchFamily="2" charset="0"/>
              </a:rPr>
              <a:t>WyomingUpperAir</a:t>
            </a:r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from </a:t>
            </a:r>
            <a:r>
              <a:rPr lang="en-US" sz="1400" dirty="0" err="1">
                <a:latin typeface="Courier" pitchFamily="2" charset="0"/>
              </a:rPr>
              <a:t>metpy.units</a:t>
            </a:r>
            <a:r>
              <a:rPr lang="en-US" sz="1400" dirty="0">
                <a:latin typeface="Courier" pitchFamily="2" charset="0"/>
              </a:rPr>
              <a:t> import 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units</a:t>
            </a:r>
          </a:p>
          <a:p>
            <a:r>
              <a:rPr lang="en-US" sz="1400" dirty="0">
                <a:latin typeface="Courier" pitchFamily="2" charset="0"/>
              </a:rPr>
              <a:t>import </a:t>
            </a:r>
            <a:r>
              <a:rPr lang="en-US" sz="1400" dirty="0" err="1">
                <a:latin typeface="Courier" pitchFamily="2" charset="0"/>
              </a:rPr>
              <a:t>metpy.plots</a:t>
            </a:r>
            <a:r>
              <a:rPr lang="en-US" sz="1400" dirty="0">
                <a:latin typeface="Courier" pitchFamily="2" charset="0"/>
              </a:rPr>
              <a:t> as 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plots</a:t>
            </a:r>
          </a:p>
          <a:p>
            <a:r>
              <a:rPr lang="en-US" sz="1400" dirty="0">
                <a:latin typeface="Courier" pitchFamily="2" charset="0"/>
              </a:rPr>
              <a:t>import </a:t>
            </a:r>
            <a:r>
              <a:rPr lang="en-US" sz="1400" dirty="0" err="1">
                <a:latin typeface="Courier" pitchFamily="2" charset="0"/>
              </a:rPr>
              <a:t>metpy.calc</a:t>
            </a:r>
            <a:r>
              <a:rPr lang="en-US" sz="1400" dirty="0">
                <a:latin typeface="Courier" pitchFamily="2" charset="0"/>
              </a:rPr>
              <a:t> as </a:t>
            </a:r>
            <a:r>
              <a:rPr lang="en-US" sz="1400" dirty="0" err="1">
                <a:latin typeface="Courier" pitchFamily="2" charset="0"/>
              </a:rPr>
              <a:t>mpcalc</a:t>
            </a:r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from </a:t>
            </a:r>
            <a:r>
              <a:rPr lang="en-US" sz="1400" dirty="0" err="1">
                <a:latin typeface="Courier" pitchFamily="2" charset="0"/>
              </a:rPr>
              <a:t>metpy.plots</a:t>
            </a:r>
            <a:r>
              <a:rPr lang="en-US" sz="1400" dirty="0">
                <a:latin typeface="Courier" pitchFamily="2" charset="0"/>
              </a:rPr>
              <a:t> import Hodograph</a:t>
            </a:r>
          </a:p>
          <a:p>
            <a:r>
              <a:rPr lang="en-US" sz="1400" dirty="0">
                <a:latin typeface="Courier" pitchFamily="2" charset="0"/>
              </a:rPr>
              <a:t>from mpl_toolkits.axes_grid1.inset_locator import </a:t>
            </a:r>
            <a:r>
              <a:rPr lang="en-US" sz="1400" dirty="0" err="1">
                <a:latin typeface="Courier" pitchFamily="2" charset="0"/>
              </a:rPr>
              <a:t>inset_axes</a:t>
            </a:r>
            <a:r>
              <a:rPr lang="en-US" sz="1400" dirty="0">
                <a:latin typeface="Courier" pitchFamily="2" charset="0"/>
              </a:rPr>
              <a:t>       # for hodograph inset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import </a:t>
            </a:r>
            <a:r>
              <a:rPr lang="en-US" sz="1400" dirty="0" err="1">
                <a:latin typeface="Courier" pitchFamily="2" charset="0"/>
              </a:rPr>
              <a:t>matplotlib.pyplot</a:t>
            </a:r>
            <a:r>
              <a:rPr lang="en-US" sz="1400" dirty="0">
                <a:latin typeface="Courier" pitchFamily="2" charset="0"/>
              </a:rPr>
              <a:t> as </a:t>
            </a:r>
            <a:r>
              <a:rPr lang="en-US" sz="1400" dirty="0" err="1">
                <a:latin typeface="Courier" pitchFamily="2" charset="0"/>
              </a:rPr>
              <a:t>plt</a:t>
            </a:r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import </a:t>
            </a:r>
            <a:r>
              <a:rPr lang="en-US" sz="1400" dirty="0" err="1">
                <a:latin typeface="Courier" pitchFamily="2" charset="0"/>
              </a:rPr>
              <a:t>numpy</a:t>
            </a:r>
            <a:r>
              <a:rPr lang="en-US" sz="1400" dirty="0">
                <a:latin typeface="Courier" pitchFamily="2" charset="0"/>
              </a:rPr>
              <a:t> as np</a:t>
            </a:r>
          </a:p>
        </p:txBody>
      </p:sp>
    </p:spTree>
    <p:extLst>
      <p:ext uri="{BB962C8B-B14F-4D97-AF65-F5344CB8AC3E}">
        <p14:creationId xmlns:p14="http://schemas.microsoft.com/office/powerpoint/2010/main" val="1678693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#2 – Using </a:t>
            </a:r>
            <a:r>
              <a:rPr lang="en-US" dirty="0" err="1"/>
              <a:t>MetPy</a:t>
            </a:r>
            <a:r>
              <a:rPr lang="en-US" dirty="0"/>
              <a:t> </a:t>
            </a:r>
            <a:r>
              <a:rPr lang="en-US" sz="4000" dirty="0">
                <a:latin typeface="Courier" pitchFamily="2" charset="0"/>
              </a:rPr>
              <a:t>units</a:t>
            </a:r>
            <a:r>
              <a:rPr lang="en-US" dirty="0"/>
              <a:t> capability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91483" y="1594624"/>
            <a:ext cx="65213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# Example of using units in calculations (</a:t>
            </a:r>
            <a:r>
              <a:rPr lang="en-US" sz="1400" dirty="0" err="1">
                <a:latin typeface="Courier" pitchFamily="2" charset="0"/>
              </a:rPr>
              <a:t>MetPy</a:t>
            </a:r>
            <a:r>
              <a:rPr lang="en-US" sz="1400" dirty="0">
                <a:latin typeface="Courier" pitchFamily="2" charset="0"/>
              </a:rPr>
              <a:t> Monday #13)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a = 25 * </a:t>
            </a:r>
            <a:r>
              <a:rPr lang="en-US" sz="1400" dirty="0" err="1">
                <a:latin typeface="Courier" pitchFamily="2" charset="0"/>
              </a:rPr>
              <a:t>units.km</a:t>
            </a:r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b = 5 * </a:t>
            </a:r>
            <a:r>
              <a:rPr lang="en-US" sz="1400" dirty="0" err="1">
                <a:latin typeface="Courier" pitchFamily="2" charset="0"/>
              </a:rPr>
              <a:t>units.miles</a:t>
            </a:r>
            <a:endParaRPr lang="en-US" sz="1400" dirty="0">
              <a:latin typeface="Courier" pitchFamily="2" charset="0"/>
            </a:endParaRP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a-b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C0E67-3C84-094E-A575-58A7C4794680}"/>
              </a:ext>
            </a:extLst>
          </p:cNvPr>
          <p:cNvSpPr txBox="1"/>
          <p:nvPr/>
        </p:nvSpPr>
        <p:spPr>
          <a:xfrm>
            <a:off x="520861" y="4745620"/>
            <a:ext cx="9877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MetPy</a:t>
            </a:r>
            <a:r>
              <a:rPr lang="en-US" dirty="0"/>
              <a:t> allows you to attach/assign units to variables, which facilitates conversions.</a:t>
            </a:r>
          </a:p>
          <a:p>
            <a:r>
              <a:rPr lang="en-US" dirty="0"/>
              <a:t>In this example, </a:t>
            </a:r>
            <a:r>
              <a:rPr lang="en-US" sz="1600" dirty="0">
                <a:latin typeface="Courier" pitchFamily="2" charset="0"/>
              </a:rPr>
              <a:t>a</a:t>
            </a:r>
            <a:r>
              <a:rPr lang="en-US" dirty="0"/>
              <a:t> is in km and </a:t>
            </a:r>
            <a:r>
              <a:rPr lang="en-US" sz="1600" dirty="0">
                <a:latin typeface="Courier" pitchFamily="2" charset="0"/>
              </a:rPr>
              <a:t>b</a:t>
            </a:r>
            <a:r>
              <a:rPr lang="en-US" dirty="0"/>
              <a:t> is in miles, which are automatically converted to km before subtraction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1FFC4-E536-7B45-A84D-E5ADF682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16121"/>
            <a:ext cx="3314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49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#3 – Declare station and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106981" y="1594624"/>
            <a:ext cx="63049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date = datetime(2017, 9, 10, 0)</a:t>
            </a:r>
          </a:p>
          <a:p>
            <a:r>
              <a:rPr lang="en-US" sz="1400" dirty="0">
                <a:latin typeface="Courier" pitchFamily="2" charset="0"/>
              </a:rPr>
              <a:t>station = 'EYW' 				# Key West, FL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df = </a:t>
            </a:r>
            <a:r>
              <a:rPr lang="en-US" sz="1400" dirty="0" err="1">
                <a:latin typeface="Courier" pitchFamily="2" charset="0"/>
              </a:rPr>
              <a:t>WyomingUpperAir.request_data</a:t>
            </a:r>
            <a:r>
              <a:rPr lang="en-US" sz="1400" dirty="0">
                <a:latin typeface="Courier" pitchFamily="2" charset="0"/>
              </a:rPr>
              <a:t>(date, station)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C0E67-3C84-094E-A575-58A7C4794680}"/>
              </a:ext>
            </a:extLst>
          </p:cNvPr>
          <p:cNvSpPr txBox="1"/>
          <p:nvPr/>
        </p:nvSpPr>
        <p:spPr>
          <a:xfrm>
            <a:off x="520861" y="4745620"/>
            <a:ext cx="10155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cell retrieves sounding data for 9/10/2017 at 00Z for station EYW from the Wyoming sounding archive</a:t>
            </a:r>
          </a:p>
          <a:p>
            <a:r>
              <a:rPr lang="en-US" dirty="0"/>
              <a:t>‘</a:t>
            </a:r>
            <a:r>
              <a:rPr lang="en-US" sz="1600" dirty="0">
                <a:latin typeface="Courier" pitchFamily="2" charset="0"/>
              </a:rPr>
              <a:t>df</a:t>
            </a:r>
            <a:r>
              <a:rPr lang="en-US" dirty="0"/>
              <a:t>’ is a Pandas </a:t>
            </a:r>
            <a:r>
              <a:rPr lang="en-US" dirty="0" err="1"/>
              <a:t>dataframe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136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#4 – Examine contents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91483" y="1594624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C0E67-3C84-094E-A575-58A7C4794680}"/>
              </a:ext>
            </a:extLst>
          </p:cNvPr>
          <p:cNvSpPr txBox="1"/>
          <p:nvPr/>
        </p:nvSpPr>
        <p:spPr>
          <a:xfrm>
            <a:off x="520861" y="4745620"/>
            <a:ext cx="1015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cell retrieves sounding data for 9/10/2017 at 00Z for station EYW from the Wyoming sounding archive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6BEF12-756F-964E-B90A-9A2618F73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2715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554C8-6E4D-5DB2-6729-828C8DC4800A}"/>
              </a:ext>
            </a:extLst>
          </p:cNvPr>
          <p:cNvSpPr txBox="1"/>
          <p:nvPr/>
        </p:nvSpPr>
        <p:spPr>
          <a:xfrm>
            <a:off x="11111697" y="3000064"/>
            <a:ext cx="955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scroll </a:t>
            </a:r>
            <a:r>
              <a:rPr lang="en-US" i="1" dirty="0">
                <a:sym typeface="Wingdings" pitchFamily="2" charset="2"/>
              </a:rPr>
              <a:t>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58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#5 – Examine contents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91483" y="1594624"/>
            <a:ext cx="11053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df.units</a:t>
            </a:r>
            <a:r>
              <a:rPr lang="en-US" sz="1400" dirty="0">
                <a:latin typeface="Courier" pitchFamily="2" charset="0"/>
              </a:rPr>
              <a:t>  	# reveals a dictionary of variable units - key is variable, value is unit of variable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C0E67-3C84-094E-A575-58A7C4794680}"/>
              </a:ext>
            </a:extLst>
          </p:cNvPr>
          <p:cNvSpPr txBox="1"/>
          <p:nvPr/>
        </p:nvSpPr>
        <p:spPr>
          <a:xfrm>
            <a:off x="520861" y="4745620"/>
            <a:ext cx="1015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cell retrieves sounding data for 9/10/2017 at 00Z for station EYW from the Wyoming sounding archive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6BEF12-756F-964E-B90A-9A2618F73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2715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8C3CCC-8862-DC49-AD46-2BF13AA8E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3660"/>
            <a:ext cx="12192000" cy="2902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1EE8BE-8017-5A49-843F-678F2D9A59DD}"/>
              </a:ext>
            </a:extLst>
          </p:cNvPr>
          <p:cNvSpPr txBox="1"/>
          <p:nvPr/>
        </p:nvSpPr>
        <p:spPr>
          <a:xfrm>
            <a:off x="8203797" y="4261072"/>
            <a:ext cx="2472152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kt 	= 1.1508 mph</a:t>
            </a:r>
          </a:p>
          <a:p>
            <a:r>
              <a:rPr lang="en-US" dirty="0"/>
              <a:t>	= 0.5144 m/s</a:t>
            </a:r>
          </a:p>
          <a:p>
            <a:r>
              <a:rPr lang="en-US" dirty="0"/>
              <a:t>	= 1.8520 km/h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B4647-8D11-7848-A3E3-56F7D437A917}"/>
              </a:ext>
            </a:extLst>
          </p:cNvPr>
          <p:cNvSpPr txBox="1"/>
          <p:nvPr/>
        </p:nvSpPr>
        <p:spPr>
          <a:xfrm>
            <a:off x="2919840" y="4602238"/>
            <a:ext cx="467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 winds are in </a:t>
            </a:r>
            <a:r>
              <a:rPr lang="en-US" b="1" dirty="0">
                <a:solidFill>
                  <a:srgbClr val="FF0000"/>
                </a:solidFill>
              </a:rPr>
              <a:t>knots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nautical</a:t>
            </a:r>
            <a:r>
              <a:rPr lang="en-US" dirty="0">
                <a:solidFill>
                  <a:srgbClr val="FF0000"/>
                </a:solidFill>
              </a:rPr>
              <a:t> mile per hour)</a:t>
            </a:r>
          </a:p>
        </p:txBody>
      </p:sp>
    </p:spTree>
    <p:extLst>
      <p:ext uri="{BB962C8B-B14F-4D97-AF65-F5344CB8AC3E}">
        <p14:creationId xmlns:p14="http://schemas.microsoft.com/office/powerpoint/2010/main" val="1334678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#6 – Display pressure 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91483" y="1594624"/>
            <a:ext cx="10322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p = df['pressure'].</a:t>
            </a:r>
            <a:r>
              <a:rPr lang="en-US" sz="1400" b="1" dirty="0">
                <a:latin typeface="Courier" pitchFamily="2" charset="0"/>
              </a:rPr>
              <a:t>values</a:t>
            </a:r>
            <a:r>
              <a:rPr lang="en-US" sz="1400" dirty="0">
                <a:latin typeface="Courier" pitchFamily="2" charset="0"/>
              </a:rPr>
              <a:t>  	# this is an </a:t>
            </a:r>
            <a:r>
              <a:rPr lang="en-US" sz="1400" b="1" dirty="0" err="1">
                <a:latin typeface="Courier" pitchFamily="2" charset="0"/>
              </a:rPr>
              <a:t>xarray</a:t>
            </a:r>
            <a:r>
              <a:rPr lang="en-US" sz="1400" dirty="0">
                <a:latin typeface="Courier" pitchFamily="2" charset="0"/>
              </a:rPr>
              <a:t> with metadata.  We just want the numbers</a:t>
            </a:r>
          </a:p>
          <a:p>
            <a:r>
              <a:rPr lang="en-US" sz="1400" dirty="0">
                <a:latin typeface="Courier" pitchFamily="2" charset="0"/>
              </a:rPr>
              <a:t>print(p)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91A597-EB8C-B943-BE10-0DD7B70DD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4812"/>
            <a:ext cx="12192000" cy="17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01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#7 – Display pressure values with units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91483" y="1594624"/>
            <a:ext cx="11676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p = df['pressure'].values </a:t>
            </a:r>
            <a:r>
              <a:rPr lang="en-US" sz="1400" b="1" dirty="0">
                <a:latin typeface="Courier" pitchFamily="2" charset="0"/>
              </a:rPr>
              <a:t>* units('</a:t>
            </a:r>
            <a:r>
              <a:rPr lang="en-US" sz="1400" b="1" dirty="0" err="1">
                <a:latin typeface="Courier" pitchFamily="2" charset="0"/>
              </a:rPr>
              <a:t>hPa</a:t>
            </a:r>
            <a:r>
              <a:rPr lang="en-US" sz="1400" b="1" dirty="0">
                <a:latin typeface="Courier" pitchFamily="2" charset="0"/>
              </a:rPr>
              <a:t>')</a:t>
            </a:r>
            <a:r>
              <a:rPr lang="en-US" sz="1400" dirty="0">
                <a:latin typeface="Courier" pitchFamily="2" charset="0"/>
              </a:rPr>
              <a:t>  # Now numbers with </a:t>
            </a:r>
            <a:r>
              <a:rPr lang="en-US" sz="1400" b="1" dirty="0">
                <a:latin typeface="Courier" pitchFamily="2" charset="0"/>
              </a:rPr>
              <a:t>units</a:t>
            </a:r>
            <a:r>
              <a:rPr lang="en-US" sz="1400" dirty="0">
                <a:latin typeface="Courier" pitchFamily="2" charset="0"/>
              </a:rPr>
              <a:t> also attached. [ </a:t>
            </a:r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* </a:t>
            </a:r>
            <a:r>
              <a:rPr lang="en-US" sz="1400" dirty="0" err="1">
                <a:solidFill>
                  <a:srgbClr val="C00000"/>
                </a:solidFill>
                <a:latin typeface="Courier" pitchFamily="2" charset="0"/>
              </a:rPr>
              <a:t>units.hPa</a:t>
            </a:r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 also works</a:t>
            </a:r>
            <a:r>
              <a:rPr lang="en-US" sz="1400" dirty="0">
                <a:latin typeface="Courier" pitchFamily="2" charset="0"/>
              </a:rPr>
              <a:t>]</a:t>
            </a:r>
          </a:p>
          <a:p>
            <a:r>
              <a:rPr lang="en-US" sz="1400" dirty="0">
                <a:latin typeface="Courier" pitchFamily="2" charset="0"/>
              </a:rPr>
              <a:t>print(p)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D9060-BC5E-F749-A8DC-E2EC92CD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3692"/>
            <a:ext cx="12192000" cy="11306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7DE557-7B7F-1146-A5EC-B860E4F002AF}"/>
              </a:ext>
            </a:extLst>
          </p:cNvPr>
          <p:cNvCxnSpPr>
            <a:cxnSpLocks/>
          </p:cNvCxnSpPr>
          <p:nvPr/>
        </p:nvCxnSpPr>
        <p:spPr>
          <a:xfrm>
            <a:off x="7671660" y="3994308"/>
            <a:ext cx="111587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21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#8 – Display pressure values with units as specified in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91483" y="1594624"/>
            <a:ext cx="67361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# use units actually defined in dataset instead of hardcoding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p = df['pressure'].values * units(</a:t>
            </a:r>
            <a:r>
              <a:rPr lang="en-US" sz="1400" b="1" dirty="0" err="1">
                <a:latin typeface="Courier" pitchFamily="2" charset="0"/>
              </a:rPr>
              <a:t>df.units</a:t>
            </a:r>
            <a:r>
              <a:rPr lang="en-US" sz="1400" b="1" dirty="0">
                <a:latin typeface="Courier" pitchFamily="2" charset="0"/>
              </a:rPr>
              <a:t>['pressure']</a:t>
            </a:r>
            <a:r>
              <a:rPr lang="en-US" sz="1400" dirty="0">
                <a:latin typeface="Courier" pitchFamily="2" charset="0"/>
              </a:rPr>
              <a:t>)</a:t>
            </a:r>
          </a:p>
          <a:p>
            <a:r>
              <a:rPr lang="en-US" sz="1400" dirty="0">
                <a:latin typeface="Courier" pitchFamily="2" charset="0"/>
              </a:rPr>
              <a:t>print(p)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D9060-BC5E-F749-A8DC-E2EC92CD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3692"/>
            <a:ext cx="12192000" cy="1130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FF07ED-4139-1D4D-9F09-5472056FDC91}"/>
              </a:ext>
            </a:extLst>
          </p:cNvPr>
          <p:cNvSpPr txBox="1"/>
          <p:nvPr/>
        </p:nvSpPr>
        <p:spPr>
          <a:xfrm>
            <a:off x="650929" y="5393410"/>
            <a:ext cx="997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the variable (as here) is provided the units declared in the dataset, use those to </a:t>
            </a:r>
            <a:r>
              <a:rPr lang="en-US" i="1" dirty="0"/>
              <a:t>avoid possible mistakes</a:t>
            </a:r>
          </a:p>
        </p:txBody>
      </p:sp>
    </p:spTree>
    <p:extLst>
      <p:ext uri="{BB962C8B-B14F-4D97-AF65-F5344CB8AC3E}">
        <p14:creationId xmlns:p14="http://schemas.microsoft.com/office/powerpoint/2010/main" val="1782051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#9 – More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122479" y="1594624"/>
            <a:ext cx="1124699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T = df['temperature'].values * units(</a:t>
            </a:r>
            <a:r>
              <a:rPr lang="en-US" sz="1400" dirty="0" err="1">
                <a:latin typeface="Courier" pitchFamily="2" charset="0"/>
              </a:rPr>
              <a:t>df.units</a:t>
            </a:r>
            <a:r>
              <a:rPr lang="en-US" sz="1400" dirty="0">
                <a:latin typeface="Courier" pitchFamily="2" charset="0"/>
              </a:rPr>
              <a:t>['temperature'])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Td = df['dewpoint'].values * units(</a:t>
            </a:r>
            <a:r>
              <a:rPr lang="en-US" sz="1400" dirty="0" err="1">
                <a:latin typeface="Courier" pitchFamily="2" charset="0"/>
              </a:rPr>
              <a:t>df.units</a:t>
            </a:r>
            <a:r>
              <a:rPr lang="en-US" sz="1400" dirty="0">
                <a:latin typeface="Courier" pitchFamily="2" charset="0"/>
              </a:rPr>
              <a:t>['dewpoint'])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u = df['</a:t>
            </a:r>
            <a:r>
              <a:rPr lang="en-US" sz="1400" dirty="0" err="1">
                <a:latin typeface="Courier" pitchFamily="2" charset="0"/>
              </a:rPr>
              <a:t>u_wind</a:t>
            </a:r>
            <a:r>
              <a:rPr lang="en-US" sz="1400" dirty="0">
                <a:latin typeface="Courier" pitchFamily="2" charset="0"/>
              </a:rPr>
              <a:t>'].values * units(</a:t>
            </a:r>
            <a:r>
              <a:rPr lang="en-US" sz="1400" dirty="0" err="1">
                <a:latin typeface="Courier" pitchFamily="2" charset="0"/>
              </a:rPr>
              <a:t>df.units</a:t>
            </a:r>
            <a:r>
              <a:rPr lang="en-US" sz="1400" dirty="0">
                <a:latin typeface="Courier" pitchFamily="2" charset="0"/>
              </a:rPr>
              <a:t>['</a:t>
            </a:r>
            <a:r>
              <a:rPr lang="en-US" sz="1400" dirty="0" err="1">
                <a:latin typeface="Courier" pitchFamily="2" charset="0"/>
              </a:rPr>
              <a:t>u_wind</a:t>
            </a:r>
            <a:r>
              <a:rPr lang="en-US" sz="1400" dirty="0">
                <a:latin typeface="Courier" pitchFamily="2" charset="0"/>
              </a:rPr>
              <a:t>’])         # u is west-east wind, positive from west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v = df['</a:t>
            </a:r>
            <a:r>
              <a:rPr lang="en-US" sz="1400" dirty="0" err="1">
                <a:latin typeface="Courier" pitchFamily="2" charset="0"/>
              </a:rPr>
              <a:t>v_wind</a:t>
            </a:r>
            <a:r>
              <a:rPr lang="en-US" sz="1400" dirty="0">
                <a:latin typeface="Courier" pitchFamily="2" charset="0"/>
              </a:rPr>
              <a:t>'].values * units(</a:t>
            </a:r>
            <a:r>
              <a:rPr lang="en-US" sz="1400" dirty="0" err="1">
                <a:latin typeface="Courier" pitchFamily="2" charset="0"/>
              </a:rPr>
              <a:t>df.units</a:t>
            </a:r>
            <a:r>
              <a:rPr lang="en-US" sz="1400" dirty="0">
                <a:latin typeface="Courier" pitchFamily="2" charset="0"/>
              </a:rPr>
              <a:t>['</a:t>
            </a:r>
            <a:r>
              <a:rPr lang="en-US" sz="1400" dirty="0" err="1">
                <a:latin typeface="Courier" pitchFamily="2" charset="0"/>
              </a:rPr>
              <a:t>v_wind</a:t>
            </a:r>
            <a:r>
              <a:rPr lang="en-US" sz="1400" dirty="0">
                <a:latin typeface="Courier" pitchFamily="2" charset="0"/>
              </a:rPr>
              <a:t>’])         # v is north-south wind, positive from south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height = df['height'].values * units(</a:t>
            </a:r>
            <a:r>
              <a:rPr lang="en-US" sz="1400" dirty="0" err="1">
                <a:latin typeface="Courier" pitchFamily="2" charset="0"/>
              </a:rPr>
              <a:t>df.units</a:t>
            </a:r>
            <a:r>
              <a:rPr lang="en-US" sz="1400" dirty="0">
                <a:latin typeface="Courier" pitchFamily="2" charset="0"/>
              </a:rPr>
              <a:t>['height'])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print(T)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93823-8CDF-7242-B352-5AF50610FB75}"/>
              </a:ext>
            </a:extLst>
          </p:cNvPr>
          <p:cNvSpPr txBox="1"/>
          <p:nvPr/>
        </p:nvSpPr>
        <p:spPr>
          <a:xfrm>
            <a:off x="401443" y="5987018"/>
            <a:ext cx="10763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Extract more fields, using units as defined in dataset.  </a:t>
            </a:r>
            <a:r>
              <a:rPr lang="en-US" b="1" dirty="0">
                <a:solidFill>
                  <a:srgbClr val="FF0000"/>
                </a:solidFill>
              </a:rPr>
              <a:t>If you don’t include “.values”, the units don’t get assigned.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79D4FD-FE68-6643-AA32-3A80174F4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3641"/>
            <a:ext cx="12192000" cy="115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22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2F372-6D11-6846-BAEC-095B04DC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“Cheat sheet” reminder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418BD-3A4D-A843-B704-C92D40B2E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Bookmark and visit this page for reminders regarding Python syntax and examples: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 </a:t>
            </a:r>
            <a:r>
              <a:rPr lang="en-US" dirty="0">
                <a:hlinkClick r:id="rId2"/>
              </a:rPr>
              <a:t>http://www.atmos.albany.edu/facstaff/rfovell/ATM240/csheet.html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This is a “living document”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F5EB7-7FBC-5240-AF58-723B64D1B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65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#10 – Starting the skew-T plot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91483" y="1594624"/>
            <a:ext cx="3728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fig = </a:t>
            </a:r>
            <a:r>
              <a:rPr lang="en-US" sz="1400" dirty="0" err="1">
                <a:latin typeface="Courier" pitchFamily="2" charset="0"/>
              </a:rPr>
              <a:t>plt.figure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figsize</a:t>
            </a:r>
            <a:r>
              <a:rPr lang="en-US" sz="1400" dirty="0">
                <a:latin typeface="Courier" pitchFamily="2" charset="0"/>
              </a:rPr>
              <a:t>=(10,10))</a:t>
            </a:r>
          </a:p>
          <a:p>
            <a:r>
              <a:rPr lang="en-US" sz="1400" dirty="0">
                <a:latin typeface="Courier" pitchFamily="2" charset="0"/>
              </a:rPr>
              <a:t>skew = </a:t>
            </a:r>
            <a:r>
              <a:rPr lang="en-US" sz="1400" dirty="0" err="1">
                <a:solidFill>
                  <a:srgbClr val="FF0000"/>
                </a:solidFill>
                <a:latin typeface="Courier" pitchFamily="2" charset="0"/>
              </a:rPr>
              <a:t>plots</a:t>
            </a:r>
            <a:r>
              <a:rPr lang="en-US" sz="1400" dirty="0" err="1">
                <a:latin typeface="Courier" pitchFamily="2" charset="0"/>
              </a:rPr>
              <a:t>.SkewT</a:t>
            </a:r>
            <a:r>
              <a:rPr lang="en-US" sz="1400" dirty="0">
                <a:latin typeface="Courier" pitchFamily="2" charset="0"/>
              </a:rPr>
              <a:t>(fig)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D2F7D-0717-9745-A2F5-AE614FACE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23" y="1538164"/>
            <a:ext cx="6276975" cy="5286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844038-7710-5945-A72C-50BA2DB274D0}"/>
              </a:ext>
            </a:extLst>
          </p:cNvPr>
          <p:cNvSpPr txBox="1"/>
          <p:nvPr/>
        </p:nvSpPr>
        <p:spPr>
          <a:xfrm>
            <a:off x="573437" y="5098942"/>
            <a:ext cx="25919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urier" pitchFamily="2" charset="0"/>
              </a:rPr>
              <a:t>plt</a:t>
            </a:r>
            <a:r>
              <a:rPr lang="en-US" dirty="0"/>
              <a:t> was from matplotlib</a:t>
            </a:r>
          </a:p>
          <a:p>
            <a:r>
              <a:rPr lang="en-US" sz="1600" dirty="0">
                <a:solidFill>
                  <a:srgbClr val="FF0000"/>
                </a:solidFill>
                <a:latin typeface="Courier" pitchFamily="2" charset="0"/>
              </a:rPr>
              <a:t>plots</a:t>
            </a:r>
            <a:r>
              <a:rPr lang="en-US" dirty="0"/>
              <a:t> was from </a:t>
            </a:r>
            <a:r>
              <a:rPr lang="en-US" dirty="0" err="1"/>
              <a:t>MetPy</a:t>
            </a:r>
            <a:endParaRPr lang="en-US" dirty="0"/>
          </a:p>
          <a:p>
            <a:r>
              <a:rPr lang="en-US" dirty="0"/>
              <a:t>[see openers]</a:t>
            </a:r>
          </a:p>
        </p:txBody>
      </p:sp>
    </p:spTree>
    <p:extLst>
      <p:ext uri="{BB962C8B-B14F-4D97-AF65-F5344CB8AC3E}">
        <p14:creationId xmlns:p14="http://schemas.microsoft.com/office/powerpoint/2010/main" val="1645942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#11 – Add 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106981" y="1594624"/>
            <a:ext cx="2547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skew.plot</a:t>
            </a:r>
            <a:r>
              <a:rPr lang="en-US" sz="1400" dirty="0">
                <a:latin typeface="Courier" pitchFamily="2" charset="0"/>
              </a:rPr>
              <a:t>(p, T, 'red')</a:t>
            </a:r>
          </a:p>
          <a:p>
            <a:r>
              <a:rPr lang="en-US" sz="1400" dirty="0">
                <a:latin typeface="Courier" pitchFamily="2" charset="0"/>
              </a:rPr>
              <a:t>fig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D2F7D-0717-9745-A2F5-AE614FACE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025" y="1435100"/>
            <a:ext cx="6276975" cy="5286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F3B12-FE38-5C4C-9602-B07676812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946" y="1542546"/>
            <a:ext cx="6276975" cy="5286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A62AFD-19BC-7342-BAD6-5978B225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141" y="1563628"/>
            <a:ext cx="6000750" cy="5381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7209FF-A3DC-644A-BCE5-5177A500DC94}"/>
              </a:ext>
            </a:extLst>
          </p:cNvPr>
          <p:cNvSpPr txBox="1"/>
          <p:nvPr/>
        </p:nvSpPr>
        <p:spPr>
          <a:xfrm>
            <a:off x="401443" y="5610386"/>
            <a:ext cx="4716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units appear on axes, because we plotted a</a:t>
            </a:r>
          </a:p>
          <a:p>
            <a:r>
              <a:rPr lang="en-US" dirty="0"/>
              <a:t>  variable with attached units!</a:t>
            </a:r>
          </a:p>
        </p:txBody>
      </p:sp>
    </p:spTree>
    <p:extLst>
      <p:ext uri="{BB962C8B-B14F-4D97-AF65-F5344CB8AC3E}">
        <p14:creationId xmlns:p14="http://schemas.microsoft.com/office/powerpoint/2010/main" val="955105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#12 – Add 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106981" y="1594624"/>
            <a:ext cx="2869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skew.plot</a:t>
            </a:r>
            <a:r>
              <a:rPr lang="en-US" sz="1400" dirty="0">
                <a:latin typeface="Courier" pitchFamily="2" charset="0"/>
              </a:rPr>
              <a:t>(p, Td, 'green')</a:t>
            </a:r>
          </a:p>
          <a:p>
            <a:r>
              <a:rPr lang="en-US" sz="1400" dirty="0">
                <a:latin typeface="Courier" pitchFamily="2" charset="0"/>
              </a:rPr>
              <a:t>fig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163A72-23CD-D44E-A0A3-4874D852E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510" y="1500564"/>
            <a:ext cx="6000750" cy="5381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1E95ED-50F3-F24E-A163-AAEF6744E097}"/>
              </a:ext>
            </a:extLst>
          </p:cNvPr>
          <p:cNvSpPr txBox="1"/>
          <p:nvPr/>
        </p:nvSpPr>
        <p:spPr>
          <a:xfrm>
            <a:off x="172740" y="6015692"/>
            <a:ext cx="395390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Dewpoint is the temperature at which saturation</a:t>
            </a:r>
          </a:p>
          <a:p>
            <a:r>
              <a:rPr lang="en-US" sz="1400" dirty="0"/>
              <a:t> would be achieved via isobaric cooling (thus Td ≤ T)</a:t>
            </a:r>
          </a:p>
        </p:txBody>
      </p:sp>
    </p:spTree>
    <p:extLst>
      <p:ext uri="{BB962C8B-B14F-4D97-AF65-F5344CB8AC3E}">
        <p14:creationId xmlns:p14="http://schemas.microsoft.com/office/powerpoint/2010/main" val="3773381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0358CC-FD5E-EC40-B3E7-9EB3710EE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831" y="1526810"/>
            <a:ext cx="5680710" cy="5467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A8A3B9-5F33-394F-A78A-6C2110E97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930" y="1604538"/>
            <a:ext cx="5849620" cy="5129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#13 – Reformatting the plot ranges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106981" y="1594624"/>
            <a:ext cx="566212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# reformat plot window</a:t>
            </a:r>
          </a:p>
          <a:p>
            <a:r>
              <a:rPr lang="en-US" sz="1400" dirty="0">
                <a:latin typeface="Courier" pitchFamily="2" charset="0"/>
              </a:rPr>
              <a:t># want </a:t>
            </a:r>
            <a:r>
              <a:rPr lang="en-US" sz="1400" dirty="0" err="1">
                <a:latin typeface="Courier" pitchFamily="2" charset="0"/>
              </a:rPr>
              <a:t>ax.set_ylim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ax.set_xlim</a:t>
            </a:r>
            <a:r>
              <a:rPr lang="en-US" sz="1400" dirty="0">
                <a:latin typeface="Courier" pitchFamily="2" charset="0"/>
              </a:rPr>
              <a:t>, but now acting on</a:t>
            </a:r>
          </a:p>
          <a:p>
            <a:r>
              <a:rPr lang="en-US" sz="1400" dirty="0">
                <a:latin typeface="Courier" pitchFamily="2" charset="0"/>
              </a:rPr>
              <a:t># the 'skew' object, so it's </a:t>
            </a:r>
            <a:r>
              <a:rPr lang="en-US" sz="1400" b="1" dirty="0" err="1">
                <a:latin typeface="Courier" pitchFamily="2" charset="0"/>
              </a:rPr>
              <a:t>skew.ax.set_ylim</a:t>
            </a:r>
            <a:r>
              <a:rPr lang="en-US" sz="1400" dirty="0">
                <a:latin typeface="Courier" pitchFamily="2" charset="0"/>
              </a:rPr>
              <a:t>, etc.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limit y-axis to 1000 to 100 mb</a:t>
            </a:r>
          </a:p>
          <a:p>
            <a:r>
              <a:rPr lang="en-US" sz="1400" dirty="0" err="1">
                <a:latin typeface="Courier" pitchFamily="2" charset="0"/>
              </a:rPr>
              <a:t>skew.ax.set_ylim</a:t>
            </a:r>
            <a:r>
              <a:rPr lang="en-US" sz="1400" dirty="0">
                <a:latin typeface="Courier" pitchFamily="2" charset="0"/>
              </a:rPr>
              <a:t>(1000,100) 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limit x-axis to -50 to +30 C</a:t>
            </a:r>
          </a:p>
          <a:p>
            <a:r>
              <a:rPr lang="en-US" sz="1400" dirty="0" err="1">
                <a:latin typeface="Courier" pitchFamily="2" charset="0"/>
              </a:rPr>
              <a:t>skew.ax.set_xlim</a:t>
            </a:r>
            <a:r>
              <a:rPr lang="en-US" sz="1400" dirty="0">
                <a:latin typeface="Courier" pitchFamily="2" charset="0"/>
              </a:rPr>
              <a:t>(-50,30)  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fig</a:t>
            </a:r>
          </a:p>
        </p:txBody>
      </p:sp>
    </p:spTree>
    <p:extLst>
      <p:ext uri="{BB962C8B-B14F-4D97-AF65-F5344CB8AC3E}">
        <p14:creationId xmlns:p14="http://schemas.microsoft.com/office/powerpoint/2010/main" val="1185034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A8A3B9-5F33-394F-A78A-6C2110E97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930" y="1604538"/>
            <a:ext cx="5849620" cy="5129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#14 – Adding wind barbs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106981" y="1594624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skew.plot_barbs</a:t>
            </a:r>
            <a:r>
              <a:rPr lang="en-US" sz="1400" dirty="0">
                <a:latin typeface="Courier" pitchFamily="2" charset="0"/>
              </a:rPr>
              <a:t>(p, u, v)</a:t>
            </a:r>
          </a:p>
          <a:p>
            <a:r>
              <a:rPr lang="en-US" sz="1400" dirty="0">
                <a:latin typeface="Courier" pitchFamily="2" charset="0"/>
              </a:rPr>
              <a:t>fig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0BBB8-B05F-D946-937C-39B93446F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861" y="1223288"/>
            <a:ext cx="5600700" cy="5538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668562-7B9C-4443-ADDE-ED9A2182DCD1}"/>
              </a:ext>
            </a:extLst>
          </p:cNvPr>
          <p:cNvSpPr txBox="1"/>
          <p:nvPr/>
        </p:nvSpPr>
        <p:spPr>
          <a:xfrm>
            <a:off x="106981" y="6075144"/>
            <a:ext cx="5450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Too many barbs, too crowded</a:t>
            </a:r>
          </a:p>
          <a:p>
            <a:r>
              <a:rPr lang="en-US" dirty="0"/>
              <a:t>Plus, barbs are plotted at levels ABOVE the top of plot!!!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C8D542-2024-DE41-AE1C-8C81EAE78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638" y="1266190"/>
            <a:ext cx="5600700" cy="559181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9085925-68A5-2F45-9BA0-2B78827C5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5"/>
          <a:stretch>
            <a:fillRect/>
          </a:stretch>
        </p:blipFill>
        <p:spPr bwMode="auto">
          <a:xfrm>
            <a:off x="1676400" y="2185670"/>
            <a:ext cx="2033588" cy="37528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757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#15 – Creating a Boolean mask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106981" y="1594624"/>
            <a:ext cx="491031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# Use Boolean masking to clean up wind barbs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mask = p &gt;= 100 * </a:t>
            </a:r>
            <a:r>
              <a:rPr lang="en-US" sz="1400" dirty="0" err="1">
                <a:latin typeface="Courier" pitchFamily="2" charset="0"/>
              </a:rPr>
              <a:t>units.hPa</a:t>
            </a:r>
            <a:endParaRPr lang="en-US" sz="1400" dirty="0">
              <a:latin typeface="Courier" pitchFamily="2" charset="0"/>
            </a:endParaRP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mask   # see it's a Boolean variable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81479-A3D9-FD4A-B4D8-C575237AF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3235486"/>
            <a:ext cx="7759700" cy="2463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25EC51-AAB4-3248-A19F-F91723F5AFE0}"/>
              </a:ext>
            </a:extLst>
          </p:cNvPr>
          <p:cNvSpPr txBox="1"/>
          <p:nvPr/>
        </p:nvSpPr>
        <p:spPr>
          <a:xfrm>
            <a:off x="6712057" y="1965564"/>
            <a:ext cx="352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Mask out pressure levels &lt; 100 </a:t>
            </a:r>
            <a:r>
              <a:rPr lang="en-US" dirty="0" err="1"/>
              <a:t>hPa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1AD464-5788-7894-0042-8EBC00C5E9BD}"/>
              </a:ext>
            </a:extLst>
          </p:cNvPr>
          <p:cNvSpPr txBox="1"/>
          <p:nvPr/>
        </p:nvSpPr>
        <p:spPr>
          <a:xfrm>
            <a:off x="247973" y="6356350"/>
            <a:ext cx="601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of three methods for dealing with the wind barb problem</a:t>
            </a:r>
          </a:p>
        </p:txBody>
      </p:sp>
    </p:spTree>
    <p:extLst>
      <p:ext uri="{BB962C8B-B14F-4D97-AF65-F5344CB8AC3E}">
        <p14:creationId xmlns:p14="http://schemas.microsoft.com/office/powerpoint/2010/main" val="3894834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2CD43-E072-CD47-9F26-D42CC8EF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865" y="1427645"/>
            <a:ext cx="5600700" cy="5538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#16 – Using the mask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6091732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# create new figure from scratch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fig = </a:t>
            </a:r>
            <a:r>
              <a:rPr lang="en-US" sz="1400" dirty="0" err="1">
                <a:latin typeface="Courier" pitchFamily="2" charset="0"/>
              </a:rPr>
              <a:t>plt.figure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figsize</a:t>
            </a:r>
            <a:r>
              <a:rPr lang="en-US" sz="1400" dirty="0">
                <a:latin typeface="Courier" pitchFamily="2" charset="0"/>
              </a:rPr>
              <a:t>=(10,10))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skew = </a:t>
            </a:r>
            <a:r>
              <a:rPr lang="en-US" sz="1400" dirty="0" err="1">
                <a:latin typeface="Courier" pitchFamily="2" charset="0"/>
              </a:rPr>
              <a:t>plots.SkewT</a:t>
            </a:r>
            <a:r>
              <a:rPr lang="en-US" sz="1400" dirty="0">
                <a:latin typeface="Courier" pitchFamily="2" charset="0"/>
              </a:rPr>
              <a:t>(fig)</a:t>
            </a:r>
          </a:p>
          <a:p>
            <a:r>
              <a:rPr lang="en-US" sz="1400" dirty="0" err="1">
                <a:latin typeface="Courier" pitchFamily="2" charset="0"/>
              </a:rPr>
              <a:t>skew.plot</a:t>
            </a:r>
            <a:r>
              <a:rPr lang="en-US" sz="1400" dirty="0">
                <a:latin typeface="Courier" pitchFamily="2" charset="0"/>
              </a:rPr>
              <a:t>(p, T, 'red')</a:t>
            </a:r>
          </a:p>
          <a:p>
            <a:r>
              <a:rPr lang="en-US" sz="1400" dirty="0" err="1">
                <a:latin typeface="Courier" pitchFamily="2" charset="0"/>
              </a:rPr>
              <a:t>skew.plot</a:t>
            </a:r>
            <a:r>
              <a:rPr lang="en-US" sz="1400" dirty="0">
                <a:latin typeface="Courier" pitchFamily="2" charset="0"/>
              </a:rPr>
              <a:t>(p, Td, 'green’)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skew.ax.set_ylim</a:t>
            </a:r>
            <a:r>
              <a:rPr lang="en-US" sz="1400" dirty="0">
                <a:latin typeface="Courier" pitchFamily="2" charset="0"/>
              </a:rPr>
              <a:t>(1000,100) # limit y-axis 1000 to 100mb</a:t>
            </a:r>
          </a:p>
          <a:p>
            <a:r>
              <a:rPr lang="en-US" sz="1400" dirty="0" err="1">
                <a:latin typeface="Courier" pitchFamily="2" charset="0"/>
              </a:rPr>
              <a:t>skew.ax.set_xlim</a:t>
            </a:r>
            <a:r>
              <a:rPr lang="en-US" sz="1400" dirty="0">
                <a:latin typeface="Courier" pitchFamily="2" charset="0"/>
              </a:rPr>
              <a:t>(-50,30) # limit x-axis to -50 to +30 C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skew.plot_barbs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b="1" dirty="0">
                <a:latin typeface="Courier" pitchFamily="2" charset="0"/>
              </a:rPr>
              <a:t>p[mask], u[mask], v[mask]</a:t>
            </a:r>
            <a:r>
              <a:rPr lang="en-US" sz="1400" dirty="0">
                <a:latin typeface="Courier" pitchFamily="2" charset="0"/>
              </a:rPr>
              <a:t>)  </a:t>
            </a:r>
          </a:p>
          <a:p>
            <a:r>
              <a:rPr lang="en-US" sz="1400" dirty="0">
                <a:latin typeface="Courier" pitchFamily="2" charset="0"/>
              </a:rPr>
              <a:t>    # will only be plotted where mask = True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68562-7B9C-4443-ADDE-ED9A2182DCD1}"/>
              </a:ext>
            </a:extLst>
          </p:cNvPr>
          <p:cNvSpPr txBox="1"/>
          <p:nvPr/>
        </p:nvSpPr>
        <p:spPr>
          <a:xfrm>
            <a:off x="401443" y="5052447"/>
            <a:ext cx="388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barbs above the plot top are gone, </a:t>
            </a:r>
          </a:p>
          <a:p>
            <a:r>
              <a:rPr lang="en-US" dirty="0"/>
              <a:t>	but still too crowded…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AE44E-A732-BC4F-84DA-CFDB8195C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65" y="1381522"/>
            <a:ext cx="5600700" cy="553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8B611-E932-FA41-B45D-A6B8594B7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865" y="1428016"/>
            <a:ext cx="5600700" cy="5538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6E59B-3F3F-6948-BECB-6960C9A80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969" y="1400975"/>
            <a:ext cx="5600700" cy="55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06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#17 – Skipping values in a sequence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20104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a = </a:t>
            </a:r>
            <a:r>
              <a:rPr lang="en-US" sz="1400" dirty="0" err="1">
                <a:latin typeface="Courier" pitchFamily="2" charset="0"/>
              </a:rPr>
              <a:t>np.arange</a:t>
            </a:r>
            <a:r>
              <a:rPr lang="en-US" sz="1400" dirty="0">
                <a:latin typeface="Courier" pitchFamily="2" charset="0"/>
              </a:rPr>
              <a:t>(10)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print(a)</a:t>
            </a:r>
          </a:p>
          <a:p>
            <a:r>
              <a:rPr lang="en-US" sz="1400" dirty="0">
                <a:latin typeface="Courier" pitchFamily="2" charset="0"/>
              </a:rPr>
              <a:t>print(a</a:t>
            </a:r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[::3])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E1C89-4EFB-CE47-A6A8-F3D52EEFD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25" y="3725070"/>
            <a:ext cx="2819400" cy="584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62B638-9E28-2141-B720-5B1913D44D3F}"/>
              </a:ext>
            </a:extLst>
          </p:cNvPr>
          <p:cNvSpPr txBox="1"/>
          <p:nvPr/>
        </p:nvSpPr>
        <p:spPr>
          <a:xfrm>
            <a:off x="3869625" y="4897464"/>
            <a:ext cx="7734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slicing – </a:t>
            </a:r>
            <a:r>
              <a:rPr lang="en-US" i="1" dirty="0">
                <a:solidFill>
                  <a:srgbClr val="FF0000"/>
                </a:solidFill>
              </a:rPr>
              <a:t>start : end : stride</a:t>
            </a:r>
            <a:r>
              <a:rPr lang="en-US" dirty="0"/>
              <a:t>.  The notation </a:t>
            </a:r>
            <a:r>
              <a:rPr lang="en-US" sz="1600" dirty="0">
                <a:latin typeface="Courier" pitchFamily="2" charset="0"/>
              </a:rPr>
              <a:t>[::3]</a:t>
            </a:r>
            <a:r>
              <a:rPr lang="en-US" dirty="0"/>
              <a:t> means start at beginning</a:t>
            </a:r>
          </a:p>
          <a:p>
            <a:r>
              <a:rPr lang="en-US" dirty="0"/>
              <a:t>  (default), and stop at the end (default), but </a:t>
            </a:r>
            <a:r>
              <a:rPr lang="en-US" dirty="0">
                <a:solidFill>
                  <a:srgbClr val="FF0000"/>
                </a:solidFill>
              </a:rPr>
              <a:t>keep only every 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item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A46B2-2987-BFD0-A648-CD5DA3D5D008}"/>
              </a:ext>
            </a:extLst>
          </p:cNvPr>
          <p:cNvSpPr txBox="1"/>
          <p:nvPr/>
        </p:nvSpPr>
        <p:spPr>
          <a:xfrm>
            <a:off x="247973" y="6356350"/>
            <a:ext cx="6299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 of three methods for dealing with the wind barb problem</a:t>
            </a:r>
          </a:p>
        </p:txBody>
      </p:sp>
    </p:spTree>
    <p:extLst>
      <p:ext uri="{BB962C8B-B14F-4D97-AF65-F5344CB8AC3E}">
        <p14:creationId xmlns:p14="http://schemas.microsoft.com/office/powerpoint/2010/main" val="64763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2CD43-E072-CD47-9F26-D42CC8EF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865" y="1427645"/>
            <a:ext cx="5600700" cy="5538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#18 – Slicing to plot every 5</a:t>
            </a:r>
            <a:r>
              <a:rPr lang="en-US" baseline="30000" dirty="0"/>
              <a:t>th</a:t>
            </a:r>
            <a:r>
              <a:rPr lang="en-US" dirty="0"/>
              <a:t> True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68562-7B9C-4443-ADDE-ED9A2182DCD1}"/>
              </a:ext>
            </a:extLst>
          </p:cNvPr>
          <p:cNvSpPr txBox="1"/>
          <p:nvPr/>
        </p:nvSpPr>
        <p:spPr>
          <a:xfrm>
            <a:off x="401443" y="5145047"/>
            <a:ext cx="4972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Plotting every 5</a:t>
            </a:r>
            <a:r>
              <a:rPr lang="en-US" baseline="30000" dirty="0"/>
              <a:t>th</a:t>
            </a:r>
            <a:r>
              <a:rPr lang="en-US" dirty="0"/>
              <a:t> level, but only for True levels. </a:t>
            </a:r>
          </a:p>
          <a:p>
            <a:r>
              <a:rPr lang="en-US" dirty="0"/>
              <a:t>The wind levels have been pruned</a:t>
            </a:r>
          </a:p>
          <a:p>
            <a:r>
              <a:rPr lang="en-US" dirty="0"/>
              <a:t> but we’d like more levels near the top of the plot…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AE44E-A732-BC4F-84DA-CFDB8195C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65" y="1381522"/>
            <a:ext cx="5600700" cy="5538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026DF4-38C5-B146-BB64-90B949289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067" y="1443143"/>
            <a:ext cx="5600700" cy="5591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619913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# clean up some more - using a trick to skip some </a:t>
            </a:r>
          </a:p>
          <a:p>
            <a:r>
              <a:rPr lang="en-US" sz="1400" dirty="0">
                <a:latin typeface="Courier" pitchFamily="2" charset="0"/>
              </a:rPr>
              <a:t># True values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create new figure from scratch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fig = </a:t>
            </a:r>
            <a:r>
              <a:rPr lang="en-US" sz="1400" dirty="0" err="1">
                <a:latin typeface="Courier" pitchFamily="2" charset="0"/>
              </a:rPr>
              <a:t>plt.figure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figsize</a:t>
            </a:r>
            <a:r>
              <a:rPr lang="en-US" sz="1400" dirty="0">
                <a:latin typeface="Courier" pitchFamily="2" charset="0"/>
              </a:rPr>
              <a:t>=(10,10))</a:t>
            </a:r>
          </a:p>
          <a:p>
            <a:r>
              <a:rPr lang="en-US" sz="1400" dirty="0">
                <a:latin typeface="Courier" pitchFamily="2" charset="0"/>
              </a:rPr>
              <a:t>skew = </a:t>
            </a:r>
            <a:r>
              <a:rPr lang="en-US" sz="1400" dirty="0" err="1">
                <a:latin typeface="Courier" pitchFamily="2" charset="0"/>
              </a:rPr>
              <a:t>plots.SkewT</a:t>
            </a:r>
            <a:r>
              <a:rPr lang="en-US" sz="1400" dirty="0">
                <a:latin typeface="Courier" pitchFamily="2" charset="0"/>
              </a:rPr>
              <a:t>(fig)</a:t>
            </a:r>
          </a:p>
          <a:p>
            <a:r>
              <a:rPr lang="en-US" sz="1400" dirty="0" err="1">
                <a:latin typeface="Courier" pitchFamily="2" charset="0"/>
              </a:rPr>
              <a:t>skew.plot</a:t>
            </a:r>
            <a:r>
              <a:rPr lang="en-US" sz="1400" dirty="0">
                <a:latin typeface="Courier" pitchFamily="2" charset="0"/>
              </a:rPr>
              <a:t>(p, T, 'red')</a:t>
            </a:r>
          </a:p>
          <a:p>
            <a:r>
              <a:rPr lang="en-US" sz="1400" dirty="0" err="1">
                <a:latin typeface="Courier" pitchFamily="2" charset="0"/>
              </a:rPr>
              <a:t>skew.plot</a:t>
            </a:r>
            <a:r>
              <a:rPr lang="en-US" sz="1400" dirty="0">
                <a:latin typeface="Courier" pitchFamily="2" charset="0"/>
              </a:rPr>
              <a:t>(p, Td, 'green')</a:t>
            </a:r>
          </a:p>
          <a:p>
            <a:r>
              <a:rPr lang="en-US" sz="1400" dirty="0" err="1">
                <a:latin typeface="Courier" pitchFamily="2" charset="0"/>
              </a:rPr>
              <a:t>skew.ax.set_ylim</a:t>
            </a:r>
            <a:r>
              <a:rPr lang="en-US" sz="1400" dirty="0">
                <a:latin typeface="Courier" pitchFamily="2" charset="0"/>
              </a:rPr>
              <a:t>(1000,100) # limit y-axis 1000 to 100 mb</a:t>
            </a:r>
          </a:p>
          <a:p>
            <a:r>
              <a:rPr lang="en-US" sz="1400" dirty="0" err="1">
                <a:latin typeface="Courier" pitchFamily="2" charset="0"/>
              </a:rPr>
              <a:t>skew.ax.set_xlim</a:t>
            </a:r>
            <a:r>
              <a:rPr lang="en-US" sz="1400" dirty="0">
                <a:latin typeface="Courier" pitchFamily="2" charset="0"/>
              </a:rPr>
              <a:t>(-50,30)  # limit x-axis to -50 to +30 C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skew.plot_barbs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b="1" dirty="0">
                <a:solidFill>
                  <a:srgbClr val="C00000"/>
                </a:solidFill>
                <a:latin typeface="Courier" pitchFamily="2" charset="0"/>
              </a:rPr>
              <a:t>p[mask][::5], u[mask][::5], </a:t>
            </a:r>
          </a:p>
          <a:p>
            <a:r>
              <a:rPr lang="en-US" sz="1400" b="1" dirty="0">
                <a:solidFill>
                  <a:srgbClr val="C00000"/>
                </a:solidFill>
                <a:latin typeface="Courier" pitchFamily="2" charset="0"/>
              </a:rPr>
              <a:t>   v[mask][::5]</a:t>
            </a:r>
            <a:r>
              <a:rPr lang="en-US" sz="1400" dirty="0">
                <a:latin typeface="Courier" pitchFamily="2" charset="0"/>
              </a:rPr>
              <a:t>)  </a:t>
            </a:r>
          </a:p>
          <a:p>
            <a:r>
              <a:rPr lang="en-US" sz="1400" dirty="0">
                <a:latin typeface="Courier" pitchFamily="2" charset="0"/>
              </a:rPr>
              <a:t>	# Now also only plot every 5th True value</a:t>
            </a:r>
          </a:p>
        </p:txBody>
      </p:sp>
    </p:spTree>
    <p:extLst>
      <p:ext uri="{BB962C8B-B14F-4D97-AF65-F5344CB8AC3E}">
        <p14:creationId xmlns:p14="http://schemas.microsoft.com/office/powerpoint/2010/main" val="268350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#19 – Define levels you want plotted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73805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# define levels where we want barbs at, or close to.  Attach units.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interval = </a:t>
            </a:r>
            <a:r>
              <a:rPr lang="en-US" sz="1400" dirty="0" err="1">
                <a:latin typeface="Courier" pitchFamily="2" charset="0"/>
              </a:rPr>
              <a:t>np.arange</a:t>
            </a:r>
            <a:r>
              <a:rPr lang="en-US" sz="1400" dirty="0">
                <a:latin typeface="Courier" pitchFamily="2" charset="0"/>
              </a:rPr>
              <a:t>(100,1000,50) * </a:t>
            </a:r>
            <a:r>
              <a:rPr lang="en-US" sz="1400" dirty="0" err="1">
                <a:latin typeface="Courier" pitchFamily="2" charset="0"/>
              </a:rPr>
              <a:t>units.hPa</a:t>
            </a:r>
            <a:r>
              <a:rPr lang="en-US" sz="1400" dirty="0">
                <a:latin typeface="Courier" pitchFamily="2" charset="0"/>
              </a:rPr>
              <a:t>  </a:t>
            </a:r>
          </a:p>
          <a:p>
            <a:r>
              <a:rPr lang="en-US" sz="1400" dirty="0">
                <a:latin typeface="Courier" pitchFamily="2" charset="0"/>
              </a:rPr>
              <a:t> # remember it 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does not include the last value of range</a:t>
            </a:r>
            <a:r>
              <a:rPr lang="en-US" sz="1400" dirty="0">
                <a:latin typeface="Courier" pitchFamily="2" charset="0"/>
              </a:rPr>
              <a:t>!!!!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interval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0AA745-3BDF-0041-A11A-CAF20143F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3588611"/>
            <a:ext cx="11633200" cy="39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8D6AD6-84F1-9E4A-862D-AE9B45CDF69D}"/>
              </a:ext>
            </a:extLst>
          </p:cNvPr>
          <p:cNvSpPr txBox="1"/>
          <p:nvPr/>
        </p:nvSpPr>
        <p:spPr>
          <a:xfrm>
            <a:off x="401443" y="5052447"/>
            <a:ext cx="583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pressure levels we have selected… but we’re not done…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FCEE40-45A4-B31C-1A7A-63DE05E5D448}"/>
              </a:ext>
            </a:extLst>
          </p:cNvPr>
          <p:cNvSpPr txBox="1"/>
          <p:nvPr/>
        </p:nvSpPr>
        <p:spPr>
          <a:xfrm>
            <a:off x="247973" y="6356350"/>
            <a:ext cx="610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Third of three methods for dealing with the wind barb problem</a:t>
            </a:r>
          </a:p>
        </p:txBody>
      </p:sp>
    </p:spTree>
    <p:extLst>
      <p:ext uri="{BB962C8B-B14F-4D97-AF65-F5344CB8AC3E}">
        <p14:creationId xmlns:p14="http://schemas.microsoft.com/office/powerpoint/2010/main" val="1694262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2B95-D463-5340-8436-95C76727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1CE1-979F-BB46-983D-273C6B964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Skew-T/log p plots using the </a:t>
            </a:r>
            <a:r>
              <a:rPr lang="en-US" dirty="0" err="1"/>
              <a:t>MetPy</a:t>
            </a:r>
            <a:r>
              <a:rPr lang="en-US" dirty="0"/>
              <a:t> package, developed by </a:t>
            </a:r>
            <a:r>
              <a:rPr lang="en-US" dirty="0" err="1"/>
              <a:t>Unidata</a:t>
            </a:r>
            <a:r>
              <a:rPr lang="en-US" dirty="0"/>
              <a:t>, grabbing data from the University of Wyoming sounding archive and adding a hodograph as a plot inset</a:t>
            </a:r>
          </a:p>
          <a:p>
            <a:r>
              <a:rPr lang="en-US" dirty="0"/>
              <a:t>In your Files view, click on the symbolic link to move to your </a:t>
            </a:r>
            <a:r>
              <a:rPr lang="en-US" sz="2600" dirty="0">
                <a:latin typeface="Courier" pitchFamily="2" charset="0"/>
              </a:rPr>
              <a:t>/spare11/atm240/</a:t>
            </a:r>
            <a:r>
              <a:rPr lang="en-US" sz="2600" dirty="0" err="1">
                <a:latin typeface="Courier" pitchFamily="2" charset="0"/>
              </a:rPr>
              <a:t>yournetid</a:t>
            </a:r>
            <a:r>
              <a:rPr lang="en-US" sz="2600" dirty="0">
                <a:latin typeface="Courier" pitchFamily="2" charset="0"/>
              </a:rPr>
              <a:t> </a:t>
            </a:r>
            <a:r>
              <a:rPr lang="en-US" dirty="0"/>
              <a:t>space.  Then create a new notebook, specifying “Python 3 August 2022 Environment”.  Call your notebook “</a:t>
            </a:r>
            <a:r>
              <a:rPr lang="en-US" dirty="0" err="1"/>
              <a:t>skewt</a:t>
            </a:r>
            <a:r>
              <a:rPr lang="en-US" dirty="0"/>
              <a:t>”.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3E18D-3535-B04D-8040-93CA4E4E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10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#20 – Find the corresponding indices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9029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idx</a:t>
            </a:r>
            <a:r>
              <a:rPr lang="en-US" sz="1400" dirty="0">
                <a:latin typeface="Courier" pitchFamily="2" charset="0"/>
              </a:rPr>
              <a:t> = mpcalc.resample_nn_1d(p, interval)  </a:t>
            </a:r>
          </a:p>
          <a:p>
            <a:r>
              <a:rPr lang="en-US" sz="1400" dirty="0">
                <a:latin typeface="Courier" pitchFamily="2" charset="0"/>
              </a:rPr>
              <a:t>  # resample, using nearest-neighbor (</a:t>
            </a:r>
            <a:r>
              <a:rPr lang="en-US" sz="1400" dirty="0" err="1">
                <a:solidFill>
                  <a:srgbClr val="FF0000"/>
                </a:solidFill>
                <a:latin typeface="Courier" pitchFamily="2" charset="0"/>
              </a:rPr>
              <a:t>nn</a:t>
            </a:r>
            <a:r>
              <a:rPr lang="en-US" sz="1400" dirty="0">
                <a:latin typeface="Courier" pitchFamily="2" charset="0"/>
              </a:rPr>
              <a:t>), in 1 dimension (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1d</a:t>
            </a:r>
            <a:r>
              <a:rPr lang="en-US" sz="1400" dirty="0">
                <a:latin typeface="Courier" pitchFamily="2" charset="0"/>
              </a:rPr>
              <a:t>). Returns indices </a:t>
            </a:r>
            <a:r>
              <a:rPr lang="en-US" sz="1400" dirty="0" err="1">
                <a:latin typeface="Courier" pitchFamily="2" charset="0"/>
              </a:rPr>
              <a:t>idx</a:t>
            </a:r>
            <a:endParaRPr lang="en-US" sz="1400" dirty="0">
              <a:latin typeface="Courier" pitchFamily="2" charset="0"/>
            </a:endParaRP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idx</a:t>
            </a: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07EE5-6337-DB42-BA40-CA75537AB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75" y="3693319"/>
            <a:ext cx="7823200" cy="33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D31FF5-5DAB-B943-A4EA-82CFED8F85F9}"/>
              </a:ext>
            </a:extLst>
          </p:cNvPr>
          <p:cNvSpPr txBox="1"/>
          <p:nvPr/>
        </p:nvSpPr>
        <p:spPr>
          <a:xfrm>
            <a:off x="588075" y="5160936"/>
            <a:ext cx="10362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uses the ‘calc’ method of </a:t>
            </a:r>
            <a:r>
              <a:rPr lang="en-US" dirty="0" err="1"/>
              <a:t>MetPy</a:t>
            </a:r>
            <a:r>
              <a:rPr lang="en-US" dirty="0"/>
              <a:t> to identify the array indices of the pressure variable ‘p’, </a:t>
            </a:r>
          </a:p>
          <a:p>
            <a:r>
              <a:rPr lang="en-US" dirty="0"/>
              <a:t>  at the intervals defined in the previous cell.  Interpolates for you when and where necessary.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unidata.github.io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MetPy</a:t>
            </a:r>
            <a:r>
              <a:rPr lang="en-US" dirty="0">
                <a:hlinkClick r:id="rId3"/>
              </a:rPr>
              <a:t>/latest/</a:t>
            </a:r>
            <a:r>
              <a:rPr lang="en-US" dirty="0" err="1">
                <a:hlinkClick r:id="rId3"/>
              </a:rPr>
              <a:t>api</a:t>
            </a:r>
            <a:r>
              <a:rPr lang="en-US" dirty="0">
                <a:hlinkClick r:id="rId3"/>
              </a:rPr>
              <a:t>/generated/metpy.calc.resample_nn_1d.html?highlight=resample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99D84-2C5F-A7EB-EB6B-821D396EE953}"/>
              </a:ext>
            </a:extLst>
          </p:cNvPr>
          <p:cNvSpPr txBox="1"/>
          <p:nvPr/>
        </p:nvSpPr>
        <p:spPr>
          <a:xfrm>
            <a:off x="2313972" y="1368623"/>
            <a:ext cx="1617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That’s ”1d” not “</a:t>
            </a:r>
            <a:r>
              <a:rPr lang="en-US" sz="1400" i="1" dirty="0" err="1"/>
              <a:t>ld</a:t>
            </a:r>
            <a:r>
              <a:rPr lang="en-US" sz="1400" i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3643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2CD43-E072-CD47-9F26-D42CC8EF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865" y="1427645"/>
            <a:ext cx="5600700" cy="5538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#21 – Plotting winds at defined levels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68562-7B9C-4443-ADDE-ED9A2182DCD1}"/>
              </a:ext>
            </a:extLst>
          </p:cNvPr>
          <p:cNvSpPr txBox="1"/>
          <p:nvPr/>
        </p:nvSpPr>
        <p:spPr>
          <a:xfrm>
            <a:off x="401443" y="5052447"/>
            <a:ext cx="459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Plotted at the pressure levels we’ve designated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AE44E-A732-BC4F-84DA-CFDB8195C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65" y="1381522"/>
            <a:ext cx="5600700" cy="553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97466-CC58-D942-93C7-1DCE9822D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714" y="1389086"/>
            <a:ext cx="5600700" cy="5538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77987C-2972-E347-8C25-D241203BF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222" y="1431945"/>
            <a:ext cx="5600700" cy="5591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61991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fig = </a:t>
            </a:r>
            <a:r>
              <a:rPr lang="en-US" sz="1400" dirty="0" err="1">
                <a:latin typeface="Courier" pitchFamily="2" charset="0"/>
              </a:rPr>
              <a:t>plt.figure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figsize</a:t>
            </a:r>
            <a:r>
              <a:rPr lang="en-US" sz="1400" dirty="0">
                <a:latin typeface="Courier" pitchFamily="2" charset="0"/>
              </a:rPr>
              <a:t>=(10,10))</a:t>
            </a:r>
          </a:p>
          <a:p>
            <a:r>
              <a:rPr lang="en-US" sz="1400" dirty="0">
                <a:latin typeface="Courier" pitchFamily="2" charset="0"/>
              </a:rPr>
              <a:t>skew = </a:t>
            </a:r>
            <a:r>
              <a:rPr lang="en-US" sz="1400" dirty="0" err="1">
                <a:latin typeface="Courier" pitchFamily="2" charset="0"/>
              </a:rPr>
              <a:t>plots.SkewT</a:t>
            </a:r>
            <a:r>
              <a:rPr lang="en-US" sz="1400" dirty="0">
                <a:latin typeface="Courier" pitchFamily="2" charset="0"/>
              </a:rPr>
              <a:t>(fig)</a:t>
            </a:r>
          </a:p>
          <a:p>
            <a:r>
              <a:rPr lang="en-US" sz="1400" dirty="0" err="1">
                <a:latin typeface="Courier" pitchFamily="2" charset="0"/>
              </a:rPr>
              <a:t>skew.plot</a:t>
            </a:r>
            <a:r>
              <a:rPr lang="en-US" sz="1400" dirty="0">
                <a:latin typeface="Courier" pitchFamily="2" charset="0"/>
              </a:rPr>
              <a:t>(p, T, 'red')</a:t>
            </a:r>
          </a:p>
          <a:p>
            <a:r>
              <a:rPr lang="en-US" sz="1400" dirty="0" err="1">
                <a:latin typeface="Courier" pitchFamily="2" charset="0"/>
              </a:rPr>
              <a:t>skew.plot</a:t>
            </a:r>
            <a:r>
              <a:rPr lang="en-US" sz="1400" dirty="0">
                <a:latin typeface="Courier" pitchFamily="2" charset="0"/>
              </a:rPr>
              <a:t>(p, Td, 'green')</a:t>
            </a:r>
          </a:p>
          <a:p>
            <a:r>
              <a:rPr lang="en-US" sz="1400" dirty="0" err="1">
                <a:latin typeface="Courier" pitchFamily="2" charset="0"/>
              </a:rPr>
              <a:t>skew.ax.set_ylim</a:t>
            </a:r>
            <a:r>
              <a:rPr lang="en-US" sz="1400" dirty="0">
                <a:latin typeface="Courier" pitchFamily="2" charset="0"/>
              </a:rPr>
              <a:t>(1000,100) # limit y-axis 1000 to 100 mb</a:t>
            </a:r>
          </a:p>
          <a:p>
            <a:r>
              <a:rPr lang="en-US" sz="1400" dirty="0" err="1">
                <a:latin typeface="Courier" pitchFamily="2" charset="0"/>
              </a:rPr>
              <a:t>skew.ax.set_xlim</a:t>
            </a:r>
            <a:r>
              <a:rPr lang="en-US" sz="1400" dirty="0">
                <a:latin typeface="Courier" pitchFamily="2" charset="0"/>
              </a:rPr>
              <a:t>(-50,30)  # limit x-axis to -50 to +30 C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skew.plot_barbs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b="1" dirty="0">
                <a:solidFill>
                  <a:srgbClr val="FF0000"/>
                </a:solidFill>
                <a:latin typeface="Courier" pitchFamily="2" charset="0"/>
              </a:rPr>
              <a:t>p[</a:t>
            </a:r>
            <a:r>
              <a:rPr lang="en-US" sz="1400" b="1" dirty="0" err="1">
                <a:solidFill>
                  <a:srgbClr val="FF0000"/>
                </a:solidFill>
                <a:latin typeface="Courier" pitchFamily="2" charset="0"/>
              </a:rPr>
              <a:t>idx</a:t>
            </a:r>
            <a:r>
              <a:rPr lang="en-US" sz="1400" b="1" dirty="0">
                <a:solidFill>
                  <a:srgbClr val="FF0000"/>
                </a:solidFill>
                <a:latin typeface="Courier" pitchFamily="2" charset="0"/>
              </a:rPr>
              <a:t>], u[</a:t>
            </a:r>
            <a:r>
              <a:rPr lang="en-US" sz="1400" b="1" dirty="0" err="1">
                <a:solidFill>
                  <a:srgbClr val="FF0000"/>
                </a:solidFill>
                <a:latin typeface="Courier" pitchFamily="2" charset="0"/>
              </a:rPr>
              <a:t>idx</a:t>
            </a:r>
            <a:r>
              <a:rPr lang="en-US" sz="1400" b="1" dirty="0">
                <a:solidFill>
                  <a:srgbClr val="FF0000"/>
                </a:solidFill>
                <a:latin typeface="Courier" pitchFamily="2" charset="0"/>
              </a:rPr>
              <a:t>], v[</a:t>
            </a:r>
            <a:r>
              <a:rPr lang="en-US" sz="1400" b="1" dirty="0" err="1">
                <a:solidFill>
                  <a:srgbClr val="FF0000"/>
                </a:solidFill>
                <a:latin typeface="Courier" pitchFamily="2" charset="0"/>
              </a:rPr>
              <a:t>idx</a:t>
            </a:r>
            <a:r>
              <a:rPr lang="en-US" sz="1400" b="1" dirty="0">
                <a:solidFill>
                  <a:srgbClr val="FF0000"/>
                </a:solidFill>
                <a:latin typeface="Courier" pitchFamily="2" charset="0"/>
              </a:rPr>
              <a:t>]</a:t>
            </a:r>
            <a:r>
              <a:rPr lang="en-US" sz="1400" dirty="0">
                <a:latin typeface="Courier" pitchFamily="2" charset="0"/>
              </a:rPr>
              <a:t>)  </a:t>
            </a:r>
          </a:p>
          <a:p>
            <a:r>
              <a:rPr lang="en-US" sz="1400" dirty="0">
                <a:latin typeface="Courier" pitchFamily="2" charset="0"/>
              </a:rPr>
              <a:t>   # Now only for indices defined in last cell</a:t>
            </a:r>
          </a:p>
        </p:txBody>
      </p:sp>
    </p:spTree>
    <p:extLst>
      <p:ext uri="{BB962C8B-B14F-4D97-AF65-F5344CB8AC3E}">
        <p14:creationId xmlns:p14="http://schemas.microsoft.com/office/powerpoint/2010/main" val="3323883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2CD43-E072-CD47-9F26-D42CC8EF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865" y="1427645"/>
            <a:ext cx="5600700" cy="5538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#22 – Adding reference lines/curves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54473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after you start typing in the line, try hitting</a:t>
            </a:r>
          </a:p>
          <a:p>
            <a:r>
              <a:rPr lang="en-US" sz="1400" dirty="0">
                <a:latin typeface="Courier" pitchFamily="2" charset="0"/>
              </a:rPr>
              <a:t>#  the </a:t>
            </a:r>
            <a:r>
              <a:rPr lang="en-US" sz="1400" b="1" dirty="0">
                <a:latin typeface="Courier" pitchFamily="2" charset="0"/>
              </a:rPr>
              <a:t>TAB</a:t>
            </a:r>
            <a:r>
              <a:rPr lang="en-US" sz="1400" dirty="0">
                <a:latin typeface="Courier" pitchFamily="2" charset="0"/>
              </a:rPr>
              <a:t> key to see autocomplete options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skew.plot_dry_adiabats</a:t>
            </a:r>
            <a:r>
              <a:rPr lang="en-US" sz="1400" dirty="0">
                <a:latin typeface="Courier" pitchFamily="2" charset="0"/>
              </a:rPr>
              <a:t>()</a:t>
            </a:r>
          </a:p>
          <a:p>
            <a:r>
              <a:rPr lang="en-US" sz="1400" dirty="0" err="1">
                <a:latin typeface="Courier" pitchFamily="2" charset="0"/>
              </a:rPr>
              <a:t>skew.plot_moist_adiabats</a:t>
            </a:r>
            <a:r>
              <a:rPr lang="en-US" sz="1400" dirty="0">
                <a:latin typeface="Courier" pitchFamily="2" charset="0"/>
              </a:rPr>
              <a:t>()</a:t>
            </a:r>
          </a:p>
          <a:p>
            <a:r>
              <a:rPr lang="en-US" sz="1400" dirty="0" err="1">
                <a:latin typeface="Courier" pitchFamily="2" charset="0"/>
              </a:rPr>
              <a:t>skew.plot_mixing_lines</a:t>
            </a:r>
            <a:r>
              <a:rPr lang="en-US" sz="1400" dirty="0">
                <a:latin typeface="Courier" pitchFamily="2" charset="0"/>
              </a:rPr>
              <a:t>()</a:t>
            </a:r>
          </a:p>
          <a:p>
            <a:r>
              <a:rPr lang="en-US" sz="1400" dirty="0">
                <a:latin typeface="Courier" pitchFamily="2" charset="0"/>
              </a:rPr>
              <a:t>fig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AE44E-A732-BC4F-84DA-CFDB8195C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65" y="1381522"/>
            <a:ext cx="5600700" cy="553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97466-CC58-D942-93C7-1DCE9822D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714" y="1389086"/>
            <a:ext cx="5600700" cy="5538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0B2575-E5EE-DD42-9048-E0DD5ED29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367" y="1520607"/>
            <a:ext cx="5600700" cy="5538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84A667-54BB-3B44-8B17-9D1993073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781" y="1366024"/>
            <a:ext cx="5600700" cy="5538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987DB9-86C7-C042-85F9-7000AD540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223" y="1405474"/>
            <a:ext cx="5600700" cy="5591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B9A0C7-721F-2A45-AC20-C7BC2B42550A}"/>
              </a:ext>
            </a:extLst>
          </p:cNvPr>
          <p:cNvSpPr txBox="1"/>
          <p:nvPr/>
        </p:nvSpPr>
        <p:spPr>
          <a:xfrm>
            <a:off x="266218" y="5347504"/>
            <a:ext cx="394152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Dry (subsaturated) adiabats: red dashed</a:t>
            </a:r>
          </a:p>
          <a:p>
            <a:r>
              <a:rPr lang="en-US" dirty="0"/>
              <a:t>Moist (saturated) adiabats: blue dashed</a:t>
            </a:r>
          </a:p>
          <a:p>
            <a:r>
              <a:rPr lang="en-US" dirty="0"/>
              <a:t>Mixing ratio lines: green dashed</a:t>
            </a:r>
          </a:p>
        </p:txBody>
      </p:sp>
    </p:spTree>
    <p:extLst>
      <p:ext uri="{BB962C8B-B14F-4D97-AF65-F5344CB8AC3E}">
        <p14:creationId xmlns:p14="http://schemas.microsoft.com/office/powerpoint/2010/main" val="753968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2CD43-E072-CD47-9F26-D42CC8EF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865" y="1427645"/>
            <a:ext cx="5600700" cy="5538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#23 – Adding a horizontal reference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480291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add a horizontal reference line at 500 mb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skew.ax.axhline</a:t>
            </a:r>
            <a:r>
              <a:rPr lang="en-US" sz="1400" dirty="0">
                <a:latin typeface="Courier" pitchFamily="2" charset="0"/>
              </a:rPr>
              <a:t>(500 * </a:t>
            </a:r>
            <a:r>
              <a:rPr lang="en-US" sz="1400" dirty="0" err="1">
                <a:latin typeface="Courier" pitchFamily="2" charset="0"/>
              </a:rPr>
              <a:t>units.hPa</a:t>
            </a:r>
            <a:r>
              <a:rPr lang="en-US" sz="1400" dirty="0">
                <a:latin typeface="Courier" pitchFamily="2" charset="0"/>
              </a:rPr>
              <a:t>, color='k')</a:t>
            </a:r>
          </a:p>
          <a:p>
            <a:r>
              <a:rPr lang="en-US" sz="1400" dirty="0">
                <a:latin typeface="Courier" pitchFamily="2" charset="0"/>
              </a:rPr>
              <a:t>fig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AE44E-A732-BC4F-84DA-CFDB8195C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65" y="1381522"/>
            <a:ext cx="5600700" cy="553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97466-CC58-D942-93C7-1DCE9822D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714" y="1389086"/>
            <a:ext cx="5600700" cy="5538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0B2575-E5EE-DD42-9048-E0DD5ED29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367" y="1520607"/>
            <a:ext cx="5600700" cy="5538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84A667-54BB-3B44-8B17-9D1993073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781" y="1366024"/>
            <a:ext cx="5600700" cy="5538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C0D20A-4C52-0A4F-BA80-0A1C55948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367" y="1381522"/>
            <a:ext cx="5600700" cy="5538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AC08BE-6CBA-5148-A990-ADAA1574D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9928" y="1490329"/>
            <a:ext cx="5600700" cy="55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40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2CD43-E072-CD47-9F26-D42CC8EF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865" y="1427645"/>
            <a:ext cx="5600700" cy="5538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#24 – Adding a “vertical” reference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59843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emphasize the 0C isotherm. Not a true vertical line,</a:t>
            </a:r>
          </a:p>
          <a:p>
            <a:r>
              <a:rPr lang="en-US" sz="1400" dirty="0">
                <a:latin typeface="Courier" pitchFamily="2" charset="0"/>
              </a:rPr>
              <a:t># but use </a:t>
            </a:r>
            <a:r>
              <a:rPr lang="en-US" sz="1400" b="1" dirty="0" err="1">
                <a:latin typeface="Courier" pitchFamily="2" charset="0"/>
              </a:rPr>
              <a:t>axvline</a:t>
            </a:r>
            <a:r>
              <a:rPr lang="en-US" sz="1400" dirty="0">
                <a:latin typeface="Courier" pitchFamily="2" charset="0"/>
              </a:rPr>
              <a:t> and the transformation is handled </a:t>
            </a:r>
          </a:p>
          <a:p>
            <a:r>
              <a:rPr lang="en-US" sz="1400" dirty="0">
                <a:latin typeface="Courier" pitchFamily="2" charset="0"/>
              </a:rPr>
              <a:t># by </a:t>
            </a:r>
            <a:r>
              <a:rPr lang="en-US" sz="1400" dirty="0" err="1">
                <a:latin typeface="Courier" pitchFamily="2" charset="0"/>
              </a:rPr>
              <a:t>MetPy</a:t>
            </a:r>
            <a:endParaRPr lang="en-US" sz="1400" dirty="0">
              <a:latin typeface="Courier" pitchFamily="2" charset="0"/>
            </a:endParaRP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skew.ax.axvline</a:t>
            </a:r>
            <a:r>
              <a:rPr lang="en-US" sz="1400" dirty="0">
                <a:latin typeface="Courier" pitchFamily="2" charset="0"/>
              </a:rPr>
              <a:t>(0 * </a:t>
            </a:r>
            <a:r>
              <a:rPr lang="en-US" sz="1400" dirty="0" err="1">
                <a:latin typeface="Courier" pitchFamily="2" charset="0"/>
              </a:rPr>
              <a:t>units.degC</a:t>
            </a:r>
            <a:r>
              <a:rPr lang="en-US" sz="1400" dirty="0">
                <a:latin typeface="Courier" pitchFamily="2" charset="0"/>
              </a:rPr>
              <a:t>, color='c') </a:t>
            </a:r>
          </a:p>
          <a:p>
            <a:r>
              <a:rPr lang="en-US" sz="1400" dirty="0">
                <a:latin typeface="Courier" pitchFamily="2" charset="0"/>
              </a:rPr>
              <a:t>	# color is cyan</a:t>
            </a:r>
          </a:p>
          <a:p>
            <a:r>
              <a:rPr lang="en-US" sz="1400" dirty="0">
                <a:latin typeface="Courier" pitchFamily="2" charset="0"/>
              </a:rPr>
              <a:t>fig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AE44E-A732-BC4F-84DA-CFDB8195C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65" y="1381522"/>
            <a:ext cx="5600700" cy="553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97466-CC58-D942-93C7-1DCE9822D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714" y="1389086"/>
            <a:ext cx="5600700" cy="5538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0B2575-E5EE-DD42-9048-E0DD5ED29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367" y="1520607"/>
            <a:ext cx="5600700" cy="5538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84A667-54BB-3B44-8B17-9D1993073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781" y="1366024"/>
            <a:ext cx="5600700" cy="5538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C0D20A-4C52-0A4F-BA80-0A1C55948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367" y="1381522"/>
            <a:ext cx="5600700" cy="5538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2403C-6E33-A24A-A960-3FA3F6B8E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594" y="1473768"/>
            <a:ext cx="5600700" cy="55384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40D1D9-5898-9841-859C-531EDA4FA5E3}"/>
              </a:ext>
            </a:extLst>
          </p:cNvPr>
          <p:cNvCxnSpPr/>
          <p:nvPr/>
        </p:nvCxnSpPr>
        <p:spPr>
          <a:xfrm>
            <a:off x="10569844" y="3410506"/>
            <a:ext cx="511444" cy="2780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D946E75-8817-A749-A65D-187719B07D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1157" y="1485688"/>
            <a:ext cx="5600700" cy="55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82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#25 – Calculating a parcel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931376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Use built-in </a:t>
            </a:r>
            <a:r>
              <a:rPr lang="en-US" sz="1400" dirty="0" err="1">
                <a:latin typeface="Courier" pitchFamily="2" charset="0"/>
              </a:rPr>
              <a:t>MetPy</a:t>
            </a:r>
            <a:r>
              <a:rPr lang="en-US" sz="1400" dirty="0">
                <a:latin typeface="Courier" pitchFamily="2" charset="0"/>
              </a:rPr>
              <a:t> function to calculate and plot parcel paths, CAPE and CIN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vertical coordinate is p</a:t>
            </a:r>
          </a:p>
          <a:p>
            <a:r>
              <a:rPr lang="en-US" sz="1400" dirty="0">
                <a:latin typeface="Courier" pitchFamily="2" charset="0"/>
              </a:rPr>
              <a:t># parcel defined as first (zeroth) entries in the T and Td profiles: </a:t>
            </a:r>
            <a:r>
              <a:rPr lang="en-US" sz="1400" b="1" dirty="0">
                <a:latin typeface="Courier" pitchFamily="2" charset="0"/>
              </a:rPr>
              <a:t>“surface parcel”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parcel_path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mpcalc.parcel_profile</a:t>
            </a:r>
            <a:r>
              <a:rPr lang="en-US" sz="1400" dirty="0">
                <a:latin typeface="Courier" pitchFamily="2" charset="0"/>
              </a:rPr>
              <a:t>(p, T[0], Td[0])</a:t>
            </a:r>
          </a:p>
          <a:p>
            <a:r>
              <a:rPr lang="en-US" sz="1400" dirty="0" err="1">
                <a:latin typeface="Courier" pitchFamily="2" charset="0"/>
              </a:rPr>
              <a:t>parcel_path</a:t>
            </a:r>
            <a:endParaRPr lang="en-US" sz="1400" dirty="0">
              <a:latin typeface="Courier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00D55C-3B13-6F4A-9089-54A278164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2" y="4273828"/>
            <a:ext cx="1205230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1A2BAA-C31A-A945-9961-EB12AE8BE075}"/>
              </a:ext>
            </a:extLst>
          </p:cNvPr>
          <p:cNvSpPr txBox="1"/>
          <p:nvPr/>
        </p:nvSpPr>
        <p:spPr>
          <a:xfrm>
            <a:off x="401443" y="4971422"/>
            <a:ext cx="90161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parcel path is printed to screen… note you need to scroll to see all the values, and note its</a:t>
            </a:r>
          </a:p>
          <a:p>
            <a:r>
              <a:rPr lang="en-US" dirty="0"/>
              <a:t> unit is “kelvin” despite fact we gave the method T and Td in degrees Celsius.  Because method</a:t>
            </a:r>
          </a:p>
          <a:p>
            <a:r>
              <a:rPr lang="en-US" dirty="0"/>
              <a:t> understood the units, it did the conversions for us.  The result is a parcel T for each of our </a:t>
            </a:r>
          </a:p>
          <a:p>
            <a:r>
              <a:rPr lang="en-US" dirty="0"/>
              <a:t> pressure levels.</a:t>
            </a:r>
          </a:p>
          <a:p>
            <a:endParaRPr lang="en-US" dirty="0"/>
          </a:p>
          <a:p>
            <a:r>
              <a:rPr lang="en-US" dirty="0"/>
              <a:t>We specified the surface parcel.  You could specify different parcel properties, of course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25763F-6B5F-DD4C-8F94-8F41572954D4}"/>
              </a:ext>
            </a:extLst>
          </p:cNvPr>
          <p:cNvSpPr txBox="1"/>
          <p:nvPr/>
        </p:nvSpPr>
        <p:spPr>
          <a:xfrm>
            <a:off x="11142084" y="3904496"/>
            <a:ext cx="9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scroll </a:t>
            </a:r>
            <a:r>
              <a:rPr lang="en-US" i="1" dirty="0">
                <a:sym typeface="Wingdings" pitchFamily="2" charset="2"/>
              </a:rPr>
              <a:t>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41967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#25 – Warning message…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36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1A2BAA-C31A-A945-9961-EB12AE8BE075}"/>
              </a:ext>
            </a:extLst>
          </p:cNvPr>
          <p:cNvSpPr txBox="1"/>
          <p:nvPr/>
        </p:nvSpPr>
        <p:spPr>
          <a:xfrm>
            <a:off x="401443" y="4068597"/>
            <a:ext cx="10367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Scroll back up to Cell #6, and note that there are indeed two levels defined with the same pressure, 36.0 mb.</a:t>
            </a:r>
          </a:p>
          <a:p>
            <a:endParaRPr lang="en-US" dirty="0"/>
          </a:p>
          <a:p>
            <a:r>
              <a:rPr lang="en-US" dirty="0" err="1"/>
              <a:t>MetPy</a:t>
            </a:r>
            <a:r>
              <a:rPr lang="en-US" dirty="0"/>
              <a:t> is just alerting you to this.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A0F21-E3E4-7040-7D09-37534345A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1" y="1676400"/>
            <a:ext cx="9881819" cy="1934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620A88-DD2E-6967-B588-440A92E28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72" y="5086475"/>
            <a:ext cx="12192000" cy="17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32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2CD43-E072-CD47-9F26-D42CC8EFF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65" y="1427645"/>
            <a:ext cx="5600700" cy="5538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#26 – Plotting the parcel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44807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now add that parcel path to the figure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skew.plot</a:t>
            </a:r>
            <a:r>
              <a:rPr lang="en-US" sz="1400" dirty="0">
                <a:latin typeface="Courier" pitchFamily="2" charset="0"/>
              </a:rPr>
              <a:t>(p, </a:t>
            </a:r>
            <a:r>
              <a:rPr lang="en-US" sz="1400" dirty="0" err="1">
                <a:solidFill>
                  <a:srgbClr val="FF0000"/>
                </a:solidFill>
                <a:latin typeface="Courier" pitchFamily="2" charset="0"/>
              </a:rPr>
              <a:t>parcel_path</a:t>
            </a:r>
            <a:r>
              <a:rPr lang="en-US" sz="1400" dirty="0">
                <a:latin typeface="Courier" pitchFamily="2" charset="0"/>
              </a:rPr>
              <a:t>, color='k')</a:t>
            </a:r>
          </a:p>
          <a:p>
            <a:r>
              <a:rPr lang="en-US" sz="1400" dirty="0">
                <a:latin typeface="Courier" pitchFamily="2" charset="0"/>
              </a:rPr>
              <a:t>fig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AE44E-A732-BC4F-84DA-CFDB8195C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865" y="1381522"/>
            <a:ext cx="5600700" cy="553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97466-CC58-D942-93C7-1DCE9822D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714" y="1389086"/>
            <a:ext cx="5600700" cy="5538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0B2575-E5EE-DD42-9048-E0DD5ED29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367" y="1520607"/>
            <a:ext cx="5600700" cy="5538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84A667-54BB-3B44-8B17-9D19930730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9781" y="1366024"/>
            <a:ext cx="5600700" cy="5538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C0D20A-4C52-0A4F-BA80-0A1C559487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2367" y="1381522"/>
            <a:ext cx="5600700" cy="5538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2403C-6E33-A24A-A960-3FA3F6B8E0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594" y="1473768"/>
            <a:ext cx="5600700" cy="55384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40D1D9-5898-9841-859C-531EDA4FA5E3}"/>
              </a:ext>
            </a:extLst>
          </p:cNvPr>
          <p:cNvCxnSpPr/>
          <p:nvPr/>
        </p:nvCxnSpPr>
        <p:spPr>
          <a:xfrm>
            <a:off x="10569844" y="3410506"/>
            <a:ext cx="511444" cy="2780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EF10085-9E88-2248-8E58-51F00C124C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2753" y="1458270"/>
            <a:ext cx="5600700" cy="5538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3EC59-E7FF-9F40-BDAB-812C940F20C8}"/>
              </a:ext>
            </a:extLst>
          </p:cNvPr>
          <p:cNvSpPr txBox="1"/>
          <p:nvPr/>
        </p:nvSpPr>
        <p:spPr>
          <a:xfrm>
            <a:off x="335666" y="4872942"/>
            <a:ext cx="49214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This parcel saturates almost immediately, and thus</a:t>
            </a:r>
          </a:p>
          <a:p>
            <a:r>
              <a:rPr lang="en-US" dirty="0"/>
              <a:t> rises parallel to a moist adiabat all the way up</a:t>
            </a:r>
          </a:p>
        </p:txBody>
      </p:sp>
    </p:spTree>
    <p:extLst>
      <p:ext uri="{BB962C8B-B14F-4D97-AF65-F5344CB8AC3E}">
        <p14:creationId xmlns:p14="http://schemas.microsoft.com/office/powerpoint/2010/main" val="3913627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2CD43-E072-CD47-9F26-D42CC8EFF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65" y="1427645"/>
            <a:ext cx="5600700" cy="5538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#27 – Shading the CAPE and CIN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555472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# calculate CAPE and CIN, and capture these values</a:t>
            </a:r>
          </a:p>
          <a:p>
            <a:r>
              <a:rPr lang="en-US" sz="1400" dirty="0">
                <a:latin typeface="Courier" pitchFamily="2" charset="0"/>
              </a:rPr>
              <a:t>cape, </a:t>
            </a:r>
            <a:r>
              <a:rPr lang="en-US" sz="1400" dirty="0" err="1">
                <a:latin typeface="Courier" pitchFamily="2" charset="0"/>
              </a:rPr>
              <a:t>cin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mpcalc.cape_cin</a:t>
            </a:r>
            <a:r>
              <a:rPr lang="en-US" sz="1400" dirty="0">
                <a:latin typeface="Courier" pitchFamily="2" charset="0"/>
              </a:rPr>
              <a:t>(p, T, Td, </a:t>
            </a:r>
            <a:r>
              <a:rPr lang="en-US" sz="1400" dirty="0" err="1">
                <a:latin typeface="Courier" pitchFamily="2" charset="0"/>
              </a:rPr>
              <a:t>parcel_path</a:t>
            </a:r>
            <a:r>
              <a:rPr lang="en-US" sz="1400" dirty="0">
                <a:latin typeface="Courier" pitchFamily="2" charset="0"/>
              </a:rPr>
              <a:t>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print("CAPE is ",cape)</a:t>
            </a:r>
          </a:p>
          <a:p>
            <a:r>
              <a:rPr lang="en-US" sz="1400" dirty="0">
                <a:latin typeface="Courier" pitchFamily="2" charset="0"/>
              </a:rPr>
              <a:t>print("CIN is ",</a:t>
            </a:r>
            <a:r>
              <a:rPr lang="en-US" sz="1400" dirty="0" err="1">
                <a:latin typeface="Courier" pitchFamily="2" charset="0"/>
              </a:rPr>
              <a:t>cin</a:t>
            </a:r>
            <a:r>
              <a:rPr lang="en-US" sz="1400" dirty="0">
                <a:latin typeface="Courier" pitchFamily="2" charset="0"/>
              </a:rPr>
              <a:t>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now shade areas of CAPE (red) and CIN (blue)</a:t>
            </a:r>
          </a:p>
          <a:p>
            <a:r>
              <a:rPr lang="en-US" sz="1400" dirty="0">
                <a:latin typeface="Courier" pitchFamily="2" charset="0"/>
              </a:rPr>
              <a:t># This also suffices to calculate CAPE and CIN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skew.shade_cape</a:t>
            </a:r>
            <a:r>
              <a:rPr lang="en-US" sz="1400" dirty="0">
                <a:latin typeface="Courier" pitchFamily="2" charset="0"/>
              </a:rPr>
              <a:t>(p, T, </a:t>
            </a:r>
            <a:r>
              <a:rPr lang="en-US" sz="1400" dirty="0" err="1">
                <a:latin typeface="Courier" pitchFamily="2" charset="0"/>
              </a:rPr>
              <a:t>parcel_path</a:t>
            </a:r>
            <a:r>
              <a:rPr lang="en-US" sz="1400" dirty="0">
                <a:latin typeface="Courier" pitchFamily="2" charset="0"/>
              </a:rPr>
              <a:t>)</a:t>
            </a:r>
          </a:p>
          <a:p>
            <a:r>
              <a:rPr lang="en-US" sz="1400" dirty="0" err="1">
                <a:latin typeface="Courier" pitchFamily="2" charset="0"/>
              </a:rPr>
              <a:t>skew.shade_cin</a:t>
            </a:r>
            <a:r>
              <a:rPr lang="en-US" sz="1400" dirty="0">
                <a:latin typeface="Courier" pitchFamily="2" charset="0"/>
              </a:rPr>
              <a:t>(p, T, </a:t>
            </a:r>
            <a:r>
              <a:rPr lang="en-US" sz="1400" dirty="0" err="1">
                <a:latin typeface="Courier" pitchFamily="2" charset="0"/>
              </a:rPr>
              <a:t>parcel_path</a:t>
            </a:r>
            <a:r>
              <a:rPr lang="en-US" sz="1400" dirty="0">
                <a:latin typeface="Courier" pitchFamily="2" charset="0"/>
              </a:rPr>
              <a:t>)</a:t>
            </a:r>
          </a:p>
          <a:p>
            <a:r>
              <a:rPr lang="en-US" sz="1400" dirty="0">
                <a:latin typeface="Courier" pitchFamily="2" charset="0"/>
              </a:rPr>
              <a:t>fig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AE44E-A732-BC4F-84DA-CFDB8195C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865" y="1381522"/>
            <a:ext cx="5600700" cy="553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97466-CC58-D942-93C7-1DCE9822D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714" y="1389086"/>
            <a:ext cx="5600700" cy="5538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0B2575-E5EE-DD42-9048-E0DD5ED29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367" y="1520607"/>
            <a:ext cx="5600700" cy="5538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84A667-54BB-3B44-8B17-9D19930730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9781" y="1366024"/>
            <a:ext cx="5600700" cy="5538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C0D20A-4C52-0A4F-BA80-0A1C559487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2367" y="1381522"/>
            <a:ext cx="5600700" cy="5538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2403C-6E33-A24A-A960-3FA3F6B8E0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594" y="1473768"/>
            <a:ext cx="5600700" cy="55384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40D1D9-5898-9841-859C-531EDA4FA5E3}"/>
              </a:ext>
            </a:extLst>
          </p:cNvPr>
          <p:cNvCxnSpPr/>
          <p:nvPr/>
        </p:nvCxnSpPr>
        <p:spPr>
          <a:xfrm>
            <a:off x="10569844" y="3410506"/>
            <a:ext cx="511444" cy="2780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EF10085-9E88-2248-8E58-51F00C124C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2753" y="1458270"/>
            <a:ext cx="5600700" cy="55384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7B000C-95DE-E246-8EA0-A6744F38DF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1846" y="1407508"/>
            <a:ext cx="5600700" cy="5538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806233-D1D2-4146-95E1-54AE5D762AFF}"/>
              </a:ext>
            </a:extLst>
          </p:cNvPr>
          <p:cNvSpPr txBox="1"/>
          <p:nvPr/>
        </p:nvSpPr>
        <p:spPr>
          <a:xfrm>
            <a:off x="162046" y="4409954"/>
            <a:ext cx="591335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CAPE</a:t>
            </a:r>
            <a:r>
              <a:rPr lang="en-US" dirty="0"/>
              <a:t> (Convective Available Potential Energy): a measure</a:t>
            </a:r>
          </a:p>
          <a:p>
            <a:r>
              <a:rPr lang="en-US" dirty="0"/>
              <a:t> of energy available to a rising parcel = degree of instability.</a:t>
            </a:r>
          </a:p>
          <a:p>
            <a:r>
              <a:rPr lang="en-US" dirty="0"/>
              <a:t> Here, 1313 J/kg.</a:t>
            </a:r>
          </a:p>
          <a:p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CIN</a:t>
            </a:r>
            <a:r>
              <a:rPr lang="en-US" dirty="0"/>
              <a:t> (Convective Inhibition): a measure of energy that must</a:t>
            </a:r>
          </a:p>
          <a:p>
            <a:r>
              <a:rPr lang="en-US" dirty="0"/>
              <a:t> be supplied to overcome resistance to lifting.  Here -1.4 J/kg.</a:t>
            </a:r>
          </a:p>
          <a:p>
            <a:endParaRPr lang="en-US" dirty="0"/>
          </a:p>
          <a:p>
            <a:r>
              <a:rPr lang="en-US" dirty="0"/>
              <a:t>Both have units of energy per mass (Joules per kg)</a:t>
            </a:r>
          </a:p>
        </p:txBody>
      </p:sp>
    </p:spTree>
    <p:extLst>
      <p:ext uri="{BB962C8B-B14F-4D97-AF65-F5344CB8AC3E}">
        <p14:creationId xmlns:p14="http://schemas.microsoft.com/office/powerpoint/2010/main" val="3684819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#28 – Calculating LCL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952857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Calc LCL for our parcel </a:t>
            </a:r>
          </a:p>
          <a:p>
            <a:r>
              <a:rPr lang="en-US" sz="1400" dirty="0">
                <a:latin typeface="Courier" pitchFamily="2" charset="0"/>
              </a:rPr>
              <a:t># provide the parcel properties - we previously used lowest level info "surface parcel"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mpcalc.lcl</a:t>
            </a:r>
            <a:r>
              <a:rPr lang="en-US" sz="1400" dirty="0">
                <a:latin typeface="Courier" pitchFamily="2" charset="0"/>
              </a:rPr>
              <a:t>(p</a:t>
            </a:r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[0]</a:t>
            </a:r>
            <a:r>
              <a:rPr lang="en-US" sz="1400" dirty="0">
                <a:latin typeface="Courier" pitchFamily="2" charset="0"/>
              </a:rPr>
              <a:t>, T</a:t>
            </a:r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[0]</a:t>
            </a:r>
            <a:r>
              <a:rPr lang="en-US" sz="1400" dirty="0">
                <a:latin typeface="Courier" pitchFamily="2" charset="0"/>
              </a:rPr>
              <a:t>, Td</a:t>
            </a:r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[0]</a:t>
            </a:r>
            <a:r>
              <a:rPr lang="en-US" sz="1400" dirty="0">
                <a:latin typeface="Courier" pitchFamily="2" charset="0"/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CB1EE3-F602-DA42-B410-B8E940CAE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17" y="4039562"/>
            <a:ext cx="5054600" cy="520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3D4C26-6A7C-8046-AAFD-E88AAFFBA931}"/>
              </a:ext>
            </a:extLst>
          </p:cNvPr>
          <p:cNvSpPr txBox="1"/>
          <p:nvPr/>
        </p:nvSpPr>
        <p:spPr>
          <a:xfrm>
            <a:off x="294468" y="5734373"/>
            <a:ext cx="591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there is no LCL (unlikely), the method returns “</a:t>
            </a:r>
            <a:r>
              <a:rPr lang="en-US" dirty="0" err="1"/>
              <a:t>NaN</a:t>
            </a:r>
            <a:r>
              <a:rPr lang="en-US" dirty="0"/>
              <a:t>” (= nan)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65E0ED-8BDD-1742-846F-9FC4BE28371A}"/>
              </a:ext>
            </a:extLst>
          </p:cNvPr>
          <p:cNvSpPr txBox="1"/>
          <p:nvPr/>
        </p:nvSpPr>
        <p:spPr>
          <a:xfrm>
            <a:off x="6991109" y="3429000"/>
            <a:ext cx="504099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LCL</a:t>
            </a:r>
            <a:r>
              <a:rPr lang="en-US" dirty="0"/>
              <a:t> (Lifting Condensation Level):  pressure level</a:t>
            </a:r>
          </a:p>
          <a:p>
            <a:r>
              <a:rPr lang="en-US" dirty="0"/>
              <a:t> at which parcel would achieve saturation via lifting.</a:t>
            </a:r>
          </a:p>
          <a:p>
            <a:r>
              <a:rPr lang="en-US" dirty="0"/>
              <a:t> Units are pressure.  Parcel T at LCL also provided.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35015-E9B1-5D43-8F5E-77592C6C858D}"/>
              </a:ext>
            </a:extLst>
          </p:cNvPr>
          <p:cNvSpPr txBox="1"/>
          <p:nvPr/>
        </p:nvSpPr>
        <p:spPr>
          <a:xfrm>
            <a:off x="3684673" y="4700495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Output is a tuple</a:t>
            </a:r>
          </a:p>
        </p:txBody>
      </p:sp>
    </p:spTree>
    <p:extLst>
      <p:ext uri="{BB962C8B-B14F-4D97-AF65-F5344CB8AC3E}">
        <p14:creationId xmlns:p14="http://schemas.microsoft.com/office/powerpoint/2010/main" val="700363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72500-BA3C-464B-AA8E-EE07EDC7E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974CE-0010-A746-A58E-F7CEE72E6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5600" dirty="0"/>
              <a:t>This </a:t>
            </a:r>
            <a:r>
              <a:rPr lang="en-US" sz="5600" dirty="0" err="1"/>
              <a:t>powerpoint</a:t>
            </a:r>
            <a:endParaRPr lang="en-US" sz="5600" dirty="0"/>
          </a:p>
          <a:p>
            <a:r>
              <a:rPr lang="en-US" sz="5600" dirty="0" err="1"/>
              <a:t>MetPy</a:t>
            </a:r>
            <a:r>
              <a:rPr lang="en-US" sz="5600" dirty="0"/>
              <a:t> home page: </a:t>
            </a:r>
            <a:r>
              <a:rPr lang="en-US" sz="5600" dirty="0">
                <a:hlinkClick r:id="rId2"/>
              </a:rPr>
              <a:t>https://unidata.github.io/MetPy/latest/index.html</a:t>
            </a:r>
            <a:endParaRPr lang="en-US" sz="5600" dirty="0"/>
          </a:p>
          <a:p>
            <a:r>
              <a:rPr lang="en-US" sz="5600" dirty="0"/>
              <a:t>Relevant </a:t>
            </a:r>
            <a:r>
              <a:rPr lang="en-US" sz="5600" dirty="0" err="1"/>
              <a:t>MetPy</a:t>
            </a:r>
            <a:r>
              <a:rPr lang="en-US" sz="5600" dirty="0"/>
              <a:t> Mondays videos (utilized all or in part): </a:t>
            </a:r>
          </a:p>
          <a:p>
            <a:pPr lvl="1"/>
            <a:r>
              <a:rPr lang="en-US" sz="5600" dirty="0" err="1"/>
              <a:t>MetPy</a:t>
            </a:r>
            <a:r>
              <a:rPr lang="en-US" sz="5600" dirty="0"/>
              <a:t> Monday #13 </a:t>
            </a:r>
            <a:r>
              <a:rPr lang="en-US" sz="5600" dirty="0">
                <a:hlinkClick r:id="rId3"/>
              </a:rPr>
              <a:t>https://www.youtube.com/watch?v=iveJCqxe3Z4&amp;list=PLQut5OXpV-0ir4IdllSt1iEZKTwFBa7kO&amp;index=8</a:t>
            </a:r>
            <a:endParaRPr lang="en-US" sz="5600" dirty="0"/>
          </a:p>
          <a:p>
            <a:pPr lvl="1"/>
            <a:r>
              <a:rPr lang="en-US" sz="5600" dirty="0" err="1"/>
              <a:t>MetPy</a:t>
            </a:r>
            <a:r>
              <a:rPr lang="en-US" sz="5600" dirty="0"/>
              <a:t> Monday #15 </a:t>
            </a:r>
            <a:r>
              <a:rPr lang="en-US" sz="5600" dirty="0">
                <a:hlinkClick r:id="rId4"/>
              </a:rPr>
              <a:t>https://www.youtube.com/watch?v=OUTBiXEuDIU&amp;list=PLQut5OXpV-0ir4IdllSt1iEZKTwFBa7kO&amp;index=10</a:t>
            </a:r>
            <a:endParaRPr lang="en-US" sz="5600" dirty="0"/>
          </a:p>
          <a:p>
            <a:pPr lvl="1"/>
            <a:r>
              <a:rPr lang="en-US" sz="5600" dirty="0" err="1"/>
              <a:t>MetPy</a:t>
            </a:r>
            <a:r>
              <a:rPr lang="en-US" sz="5600" dirty="0"/>
              <a:t> Monday #16 </a:t>
            </a:r>
            <a:r>
              <a:rPr lang="en-US" sz="5600" dirty="0">
                <a:hlinkClick r:id="rId4"/>
              </a:rPr>
              <a:t>https://www.youtube.com/watch?v=oog6_b-844Q&amp;list=PLQut5OXpV-0ir4IdllSt1iEZKTwFBa7kO&amp;index=11</a:t>
            </a:r>
            <a:endParaRPr lang="en-US" sz="5600" dirty="0"/>
          </a:p>
          <a:p>
            <a:pPr lvl="1"/>
            <a:r>
              <a:rPr lang="en-US" sz="5600" dirty="0" err="1"/>
              <a:t>MetPy</a:t>
            </a:r>
            <a:r>
              <a:rPr lang="en-US" sz="5600" dirty="0"/>
              <a:t> Monday #17 </a:t>
            </a:r>
            <a:r>
              <a:rPr lang="en-US" sz="5600" dirty="0">
                <a:hlinkClick r:id="rId5"/>
              </a:rPr>
              <a:t>https://www.youtube.com/watch?v=b0RsN9mCY5k&amp;list=PLQut5OXpV-0ir4IdllSt1iEZKTwFBa7kO&amp;index=12</a:t>
            </a:r>
            <a:endParaRPr lang="en-US" sz="5600" dirty="0"/>
          </a:p>
          <a:p>
            <a:pPr lvl="1"/>
            <a:r>
              <a:rPr lang="en-US" sz="5600" dirty="0" err="1"/>
              <a:t>MetPy</a:t>
            </a:r>
            <a:r>
              <a:rPr lang="en-US" sz="5600" dirty="0"/>
              <a:t> Monday #18 </a:t>
            </a:r>
            <a:r>
              <a:rPr lang="en-US" sz="5600" dirty="0">
                <a:hlinkClick r:id="rId6"/>
              </a:rPr>
              <a:t>https://www.youtube.com/watch?v=quFXzaNbWXM&amp;list=PLQut5OXpV-0ir4IdllSt1iEZKTwFBa7kO&amp;index=13</a:t>
            </a:r>
            <a:endParaRPr lang="en-US" sz="5600" dirty="0"/>
          </a:p>
          <a:p>
            <a:pPr lvl="1"/>
            <a:r>
              <a:rPr lang="en-US" sz="5600" dirty="0" err="1"/>
              <a:t>MetPy</a:t>
            </a:r>
            <a:r>
              <a:rPr lang="en-US" sz="5600" dirty="0"/>
              <a:t> Monday #19 </a:t>
            </a:r>
            <a:r>
              <a:rPr lang="en-US" sz="5600" dirty="0">
                <a:hlinkClick r:id="rId6"/>
              </a:rPr>
              <a:t>https://www.youtube.com/watch?v=7QsBJTwuLvE&amp;list=PLQut5OXpV-0ir4IdllSt1iEZKTwFBa7kO&amp;index=14</a:t>
            </a:r>
            <a:endParaRPr lang="en-US" sz="5600" dirty="0"/>
          </a:p>
          <a:p>
            <a:pPr lvl="1"/>
            <a:r>
              <a:rPr lang="en-US" sz="5600" dirty="0" err="1"/>
              <a:t>MetPy</a:t>
            </a:r>
            <a:r>
              <a:rPr lang="en-US" sz="5600" dirty="0"/>
              <a:t> Monday #21 </a:t>
            </a:r>
            <a:r>
              <a:rPr lang="en-US" sz="5600" dirty="0">
                <a:hlinkClick r:id="rId7"/>
              </a:rPr>
              <a:t>https://www.youtube.com/watch?v=kGljsludKtk&amp;list=PLQut5OXpV-0ir4IdllSt1iEZKTwFBa7kO&amp;index=16</a:t>
            </a:r>
            <a:endParaRPr lang="en-US" sz="5600" dirty="0"/>
          </a:p>
          <a:p>
            <a:pPr lvl="1"/>
            <a:r>
              <a:rPr lang="en-US" sz="5600" dirty="0" err="1"/>
              <a:t>MetPy</a:t>
            </a:r>
            <a:r>
              <a:rPr lang="en-US" sz="5600" dirty="0"/>
              <a:t> Monday #38 </a:t>
            </a:r>
            <a:r>
              <a:rPr lang="en-US" sz="5600" dirty="0">
                <a:hlinkClick r:id="rId8"/>
              </a:rPr>
              <a:t>https://www.youtube.com/watch?v=c0Uc7imDNv0&amp;list=PLQut5OXpV-0ir4IdllSt1iEZKTwFBa7kO&amp;index=31</a:t>
            </a:r>
            <a:endParaRPr lang="en-US" sz="5600" dirty="0"/>
          </a:p>
          <a:p>
            <a:pPr lvl="1"/>
            <a:r>
              <a:rPr lang="en-US" sz="5600" dirty="0" err="1"/>
              <a:t>MetPy</a:t>
            </a:r>
            <a:r>
              <a:rPr lang="en-US" sz="5600" dirty="0"/>
              <a:t> Monday #39 </a:t>
            </a:r>
            <a:r>
              <a:rPr lang="en-US" sz="5600" dirty="0">
                <a:hlinkClick r:id="rId9"/>
              </a:rPr>
              <a:t>https://www.youtube.com/watch?v=lUc8z8tLulE&amp;list=PLQut5OXpV-0ir4IdllSt1iEZKTwFBa7kO&amp;index=32</a:t>
            </a:r>
            <a:endParaRPr lang="en-US" sz="5600" dirty="0"/>
          </a:p>
          <a:p>
            <a:r>
              <a:rPr lang="en-US" sz="5600" dirty="0">
                <a:hlinkClick r:id="rId10"/>
              </a:rPr>
              <a:t>https://</a:t>
            </a:r>
            <a:r>
              <a:rPr lang="en-US" sz="5600" dirty="0" err="1">
                <a:hlinkClick r:id="rId10"/>
              </a:rPr>
              <a:t>unidata.github.io</a:t>
            </a:r>
            <a:r>
              <a:rPr lang="en-US" sz="5600" dirty="0">
                <a:hlinkClick r:id="rId10"/>
              </a:rPr>
              <a:t>/</a:t>
            </a:r>
            <a:r>
              <a:rPr lang="en-US" sz="5600" dirty="0" err="1">
                <a:hlinkClick r:id="rId10"/>
              </a:rPr>
              <a:t>MetPy</a:t>
            </a:r>
            <a:r>
              <a:rPr lang="en-US" sz="5600" dirty="0">
                <a:hlinkClick r:id="rId10"/>
              </a:rPr>
              <a:t>/latest/examples/plots/</a:t>
            </a:r>
            <a:r>
              <a:rPr lang="en-US" sz="5600" dirty="0" err="1">
                <a:hlinkClick r:id="rId10"/>
              </a:rPr>
              <a:t>Hodograph_Inset.html</a:t>
            </a:r>
            <a:endParaRPr lang="en-US" sz="56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F0CA9-73C8-8945-931A-343E082D8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14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#29 – Calculating LFC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96359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Calc LFC for our parcel</a:t>
            </a:r>
          </a:p>
          <a:p>
            <a:r>
              <a:rPr lang="en-US" sz="1400" dirty="0">
                <a:latin typeface="Courier" pitchFamily="2" charset="0"/>
              </a:rPr>
              <a:t># here we provide the </a:t>
            </a:r>
            <a:r>
              <a:rPr lang="en-US" sz="1400" b="1" dirty="0">
                <a:latin typeface="Courier" pitchFamily="2" charset="0"/>
              </a:rPr>
              <a:t>profile</a:t>
            </a:r>
            <a:r>
              <a:rPr lang="en-US" sz="1400" dirty="0">
                <a:latin typeface="Courier" pitchFamily="2" charset="0"/>
              </a:rPr>
              <a:t> - </a:t>
            </a:r>
            <a:r>
              <a:rPr lang="en-US" sz="1400" b="1" dirty="0">
                <a:latin typeface="Courier" pitchFamily="2" charset="0"/>
              </a:rPr>
              <a:t>this DEFAULTS to surface parcel</a:t>
            </a:r>
          </a:p>
          <a:p>
            <a:r>
              <a:rPr lang="en-US" sz="1400" dirty="0">
                <a:latin typeface="Courier" pitchFamily="2" charset="0"/>
              </a:rPr>
              <a:t># https://</a:t>
            </a:r>
            <a:r>
              <a:rPr lang="en-US" sz="1400" dirty="0" err="1">
                <a:latin typeface="Courier" pitchFamily="2" charset="0"/>
              </a:rPr>
              <a:t>unidata.github.io</a:t>
            </a:r>
            <a:r>
              <a:rPr lang="en-US" sz="1400" dirty="0">
                <a:latin typeface="Courier" pitchFamily="2" charset="0"/>
              </a:rPr>
              <a:t>/</a:t>
            </a:r>
            <a:r>
              <a:rPr lang="en-US" sz="1400" dirty="0" err="1">
                <a:latin typeface="Courier" pitchFamily="2" charset="0"/>
              </a:rPr>
              <a:t>MetPy</a:t>
            </a:r>
            <a:r>
              <a:rPr lang="en-US" sz="1400" dirty="0">
                <a:latin typeface="Courier" pitchFamily="2" charset="0"/>
              </a:rPr>
              <a:t>/latest/</a:t>
            </a:r>
            <a:r>
              <a:rPr lang="en-US" sz="1400" dirty="0" err="1">
                <a:latin typeface="Courier" pitchFamily="2" charset="0"/>
              </a:rPr>
              <a:t>api</a:t>
            </a:r>
            <a:r>
              <a:rPr lang="en-US" sz="1400" dirty="0">
                <a:latin typeface="Courier" pitchFamily="2" charset="0"/>
              </a:rPr>
              <a:t>/generated/</a:t>
            </a:r>
            <a:r>
              <a:rPr lang="en-US" sz="1400" dirty="0" err="1">
                <a:latin typeface="Courier" pitchFamily="2" charset="0"/>
              </a:rPr>
              <a:t>metpy.calc.lfc.html?highlight</a:t>
            </a:r>
            <a:r>
              <a:rPr lang="en-US" sz="1400" dirty="0">
                <a:latin typeface="Courier" pitchFamily="2" charset="0"/>
              </a:rPr>
              <a:t>=</a:t>
            </a:r>
            <a:r>
              <a:rPr lang="en-US" sz="1400" dirty="0" err="1">
                <a:latin typeface="Courier" pitchFamily="2" charset="0"/>
              </a:rPr>
              <a:t>lfc</a:t>
            </a:r>
            <a:endParaRPr lang="en-US" sz="1400" dirty="0">
              <a:latin typeface="Courier" pitchFamily="2" charset="0"/>
            </a:endParaRP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mpcalc.lfc</a:t>
            </a:r>
            <a:r>
              <a:rPr lang="en-US" sz="1400" dirty="0">
                <a:latin typeface="Courier" pitchFamily="2" charset="0"/>
              </a:rPr>
              <a:t>(p, T, Td)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CB1EE3-F602-DA42-B410-B8E940CAE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17" y="4039562"/>
            <a:ext cx="5054600" cy="52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511AB5-DBBB-4E41-85D8-A98C261C6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13" y="4007812"/>
            <a:ext cx="5080000" cy="58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C5FE50-E17F-D542-855E-9259CEEA1903}"/>
              </a:ext>
            </a:extLst>
          </p:cNvPr>
          <p:cNvSpPr txBox="1"/>
          <p:nvPr/>
        </p:nvSpPr>
        <p:spPr>
          <a:xfrm>
            <a:off x="294468" y="5579393"/>
            <a:ext cx="10550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can provide a parcel path to the LFC method, but it defaults to </a:t>
            </a:r>
            <a:r>
              <a:rPr lang="en-US" b="1" dirty="0"/>
              <a:t>surface parcel </a:t>
            </a:r>
            <a:r>
              <a:rPr lang="en-US" dirty="0"/>
              <a:t>[zeroth elements in T and Td]</a:t>
            </a:r>
          </a:p>
          <a:p>
            <a:r>
              <a:rPr lang="en-US" dirty="0"/>
              <a:t>If you didn’t configure the parcel with surface values earlier, this would likely provide wrong values</a:t>
            </a:r>
          </a:p>
          <a:p>
            <a:endParaRPr lang="en-US" dirty="0"/>
          </a:p>
          <a:p>
            <a:r>
              <a:rPr lang="en-US" dirty="0"/>
              <a:t>If there is no LFC, method returns “</a:t>
            </a:r>
            <a:r>
              <a:rPr lang="en-US" dirty="0" err="1"/>
              <a:t>NaN</a:t>
            </a:r>
            <a:r>
              <a:rPr lang="en-US" dirty="0"/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3E1F4-9E36-1747-AEE7-AB68890A1083}"/>
              </a:ext>
            </a:extLst>
          </p:cNvPr>
          <p:cNvSpPr txBox="1"/>
          <p:nvPr/>
        </p:nvSpPr>
        <p:spPr>
          <a:xfrm>
            <a:off x="3684673" y="4700495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Output is a tuple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12C5C1-0264-9749-ADE6-A85697CAE7B7}"/>
              </a:ext>
            </a:extLst>
          </p:cNvPr>
          <p:cNvSpPr txBox="1"/>
          <p:nvPr/>
        </p:nvSpPr>
        <p:spPr>
          <a:xfrm>
            <a:off x="6991109" y="3429000"/>
            <a:ext cx="446833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LFC</a:t>
            </a:r>
            <a:r>
              <a:rPr lang="en-US" dirty="0"/>
              <a:t> (Level of Free Convection):  pressure level</a:t>
            </a:r>
          </a:p>
          <a:p>
            <a:r>
              <a:rPr lang="en-US" dirty="0"/>
              <a:t> at which parcel would first become positively</a:t>
            </a:r>
          </a:p>
          <a:p>
            <a:r>
              <a:rPr lang="en-US" dirty="0"/>
              <a:t> buoyant.  May not exist.  Units are pressure.</a:t>
            </a:r>
          </a:p>
          <a:p>
            <a:r>
              <a:rPr lang="en-US" dirty="0"/>
              <a:t> Parcel T at LFC also provided.</a:t>
            </a:r>
          </a:p>
        </p:txBody>
      </p:sp>
    </p:spTree>
    <p:extLst>
      <p:ext uri="{BB962C8B-B14F-4D97-AF65-F5344CB8AC3E}">
        <p14:creationId xmlns:p14="http://schemas.microsoft.com/office/powerpoint/2010/main" val="3500830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#30 – Calculating EL (== EQL)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95285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Calc EL for our parcel</a:t>
            </a:r>
          </a:p>
          <a:p>
            <a:r>
              <a:rPr lang="en-US" sz="1400" dirty="0">
                <a:latin typeface="Courier" pitchFamily="2" charset="0"/>
              </a:rPr>
              <a:t># again this defaults to surface parcel</a:t>
            </a:r>
          </a:p>
          <a:p>
            <a:r>
              <a:rPr lang="en-US" sz="1400" dirty="0">
                <a:latin typeface="Courier" pitchFamily="2" charset="0"/>
              </a:rPr>
              <a:t># https://</a:t>
            </a:r>
            <a:r>
              <a:rPr lang="en-US" sz="1400" dirty="0" err="1">
                <a:latin typeface="Courier" pitchFamily="2" charset="0"/>
              </a:rPr>
              <a:t>unidata.github.io</a:t>
            </a:r>
            <a:r>
              <a:rPr lang="en-US" sz="1400" dirty="0">
                <a:latin typeface="Courier" pitchFamily="2" charset="0"/>
              </a:rPr>
              <a:t>/</a:t>
            </a:r>
            <a:r>
              <a:rPr lang="en-US" sz="1400" dirty="0" err="1">
                <a:latin typeface="Courier" pitchFamily="2" charset="0"/>
              </a:rPr>
              <a:t>MetPy</a:t>
            </a:r>
            <a:r>
              <a:rPr lang="en-US" sz="1400" dirty="0">
                <a:latin typeface="Courier" pitchFamily="2" charset="0"/>
              </a:rPr>
              <a:t>/latest/</a:t>
            </a:r>
            <a:r>
              <a:rPr lang="en-US" sz="1400" dirty="0" err="1">
                <a:latin typeface="Courier" pitchFamily="2" charset="0"/>
              </a:rPr>
              <a:t>api</a:t>
            </a:r>
            <a:r>
              <a:rPr lang="en-US" sz="1400" dirty="0">
                <a:latin typeface="Courier" pitchFamily="2" charset="0"/>
              </a:rPr>
              <a:t>/generated/</a:t>
            </a:r>
            <a:r>
              <a:rPr lang="en-US" sz="1400" dirty="0" err="1">
                <a:latin typeface="Courier" pitchFamily="2" charset="0"/>
              </a:rPr>
              <a:t>metpy.calc.el.html#metpy.calc.el</a:t>
            </a:r>
            <a:endParaRPr lang="en-US" sz="1400" dirty="0">
              <a:latin typeface="Courier" pitchFamily="2" charset="0"/>
            </a:endParaRP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mpcalc.el</a:t>
            </a:r>
            <a:r>
              <a:rPr lang="en-US" sz="1400" dirty="0">
                <a:latin typeface="Courier" pitchFamily="2" charset="0"/>
              </a:rPr>
              <a:t>(p, T, Td)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CB1EE3-F602-DA42-B410-B8E940CAE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17" y="4039562"/>
            <a:ext cx="5054600" cy="52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511AB5-DBBB-4E41-85D8-A98C261C6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13" y="4007812"/>
            <a:ext cx="5080000" cy="58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C5FE50-E17F-D542-855E-9259CEEA1903}"/>
              </a:ext>
            </a:extLst>
          </p:cNvPr>
          <p:cNvSpPr txBox="1"/>
          <p:nvPr/>
        </p:nvSpPr>
        <p:spPr>
          <a:xfrm>
            <a:off x="294468" y="5579393"/>
            <a:ext cx="10550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can provide a parcel path to the LFC method, but it defaults to surface parcel [zeroth elements in T and Td]</a:t>
            </a:r>
          </a:p>
          <a:p>
            <a:r>
              <a:rPr lang="en-US" dirty="0"/>
              <a:t>If you didn’t configure the parcel with surface values earlier, this would likely provide wrong value</a:t>
            </a:r>
          </a:p>
          <a:p>
            <a:endParaRPr lang="en-US" dirty="0"/>
          </a:p>
          <a:p>
            <a:r>
              <a:rPr lang="en-US" dirty="0"/>
              <a:t>If there is no LFC, there is also no EL, and method returns “</a:t>
            </a:r>
            <a:r>
              <a:rPr lang="en-US" dirty="0" err="1"/>
              <a:t>NaN</a:t>
            </a:r>
            <a:r>
              <a:rPr lang="en-US" dirty="0"/>
              <a:t>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3F7C58-9712-304A-B705-0327E2435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15" y="3995866"/>
            <a:ext cx="5130800" cy="546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41104C-35C1-E846-81B9-501F7A7F0F91}"/>
              </a:ext>
            </a:extLst>
          </p:cNvPr>
          <p:cNvSpPr txBox="1"/>
          <p:nvPr/>
        </p:nvSpPr>
        <p:spPr>
          <a:xfrm>
            <a:off x="6991109" y="3429000"/>
            <a:ext cx="470911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EL</a:t>
            </a:r>
            <a:r>
              <a:rPr lang="en-US" dirty="0"/>
              <a:t> (Equilibrium Level):  pressure level at which </a:t>
            </a:r>
          </a:p>
          <a:p>
            <a:r>
              <a:rPr lang="en-US" dirty="0"/>
              <a:t> previously positively buoyant parcel again has </a:t>
            </a:r>
          </a:p>
          <a:p>
            <a:r>
              <a:rPr lang="en-US" dirty="0"/>
              <a:t> same temperature as environment.  Only exists </a:t>
            </a:r>
          </a:p>
          <a:p>
            <a:r>
              <a:rPr lang="en-US" dirty="0"/>
              <a:t> if LFC does. Units are pressure, and parcel T at</a:t>
            </a:r>
          </a:p>
          <a:p>
            <a:r>
              <a:rPr lang="en-US" dirty="0"/>
              <a:t> EL also provided.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63742A-F568-C140-BADD-DA3579BB3B65}"/>
              </a:ext>
            </a:extLst>
          </p:cNvPr>
          <p:cNvSpPr txBox="1"/>
          <p:nvPr/>
        </p:nvSpPr>
        <p:spPr>
          <a:xfrm>
            <a:off x="3684673" y="4700495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Output is a tuple</a:t>
            </a:r>
          </a:p>
        </p:txBody>
      </p:sp>
    </p:spTree>
    <p:extLst>
      <p:ext uri="{BB962C8B-B14F-4D97-AF65-F5344CB8AC3E}">
        <p14:creationId xmlns:p14="http://schemas.microsoft.com/office/powerpoint/2010/main" val="1403729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2CD43-E072-CD47-9F26-D42CC8EFF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65" y="1427645"/>
            <a:ext cx="5600700" cy="5538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#31 – Drawing the LFC and 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609173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alternative approach to extracting info from </a:t>
            </a:r>
            <a:r>
              <a:rPr lang="en-US" sz="1400" dirty="0" err="1">
                <a:latin typeface="Courier" pitchFamily="2" charset="0"/>
              </a:rPr>
              <a:t>lfc</a:t>
            </a:r>
            <a:r>
              <a:rPr lang="en-US" sz="1400" dirty="0">
                <a:latin typeface="Courier" pitchFamily="2" charset="0"/>
              </a:rPr>
              <a:t> &amp; el</a:t>
            </a:r>
          </a:p>
          <a:p>
            <a:r>
              <a:rPr lang="en-US" sz="1400" dirty="0">
                <a:latin typeface="Courier" pitchFamily="2" charset="0"/>
              </a:rPr>
              <a:t># methods.  This lets us capture the values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lfc_p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lfc_t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mpcalc.lfc</a:t>
            </a:r>
            <a:r>
              <a:rPr lang="en-US" sz="1400" dirty="0">
                <a:latin typeface="Courier" pitchFamily="2" charset="0"/>
              </a:rPr>
              <a:t>(p, T, Td)</a:t>
            </a:r>
          </a:p>
          <a:p>
            <a:r>
              <a:rPr lang="en-US" sz="1400" dirty="0" err="1">
                <a:latin typeface="Courier" pitchFamily="2" charset="0"/>
              </a:rPr>
              <a:t>el_p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el_t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mpcalc.el</a:t>
            </a:r>
            <a:r>
              <a:rPr lang="en-US" sz="1400" dirty="0">
                <a:latin typeface="Courier" pitchFamily="2" charset="0"/>
              </a:rPr>
              <a:t>(p, T, Td)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skew.ax.axhline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lfc_p</a:t>
            </a:r>
            <a:r>
              <a:rPr lang="en-US" sz="1400" dirty="0">
                <a:latin typeface="Courier" pitchFamily="2" charset="0"/>
              </a:rPr>
              <a:t>) # highlight p level of LFC</a:t>
            </a:r>
          </a:p>
          <a:p>
            <a:r>
              <a:rPr lang="en-US" sz="1400" dirty="0" err="1">
                <a:latin typeface="Courier" pitchFamily="2" charset="0"/>
              </a:rPr>
              <a:t>skew.ax.axhline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el_p</a:t>
            </a:r>
            <a:r>
              <a:rPr lang="en-US" sz="1400" dirty="0">
                <a:latin typeface="Courier" pitchFamily="2" charset="0"/>
              </a:rPr>
              <a:t>)  # and same for EL</a:t>
            </a:r>
          </a:p>
          <a:p>
            <a:r>
              <a:rPr lang="en-US" sz="1400" dirty="0">
                <a:latin typeface="Courier" pitchFamily="2" charset="0"/>
              </a:rPr>
              <a:t>fig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AE44E-A732-BC4F-84DA-CFDB8195C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865" y="1381522"/>
            <a:ext cx="5600700" cy="553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97466-CC58-D942-93C7-1DCE9822D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714" y="1389086"/>
            <a:ext cx="5600700" cy="5538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0B2575-E5EE-DD42-9048-E0DD5ED29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367" y="1520607"/>
            <a:ext cx="5600700" cy="5538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84A667-54BB-3B44-8B17-9D19930730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9781" y="1366024"/>
            <a:ext cx="5600700" cy="5538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C0D20A-4C52-0A4F-BA80-0A1C559487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2367" y="1381522"/>
            <a:ext cx="5600700" cy="5538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2403C-6E33-A24A-A960-3FA3F6B8E0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594" y="1473768"/>
            <a:ext cx="5600700" cy="55384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40D1D9-5898-9841-859C-531EDA4FA5E3}"/>
              </a:ext>
            </a:extLst>
          </p:cNvPr>
          <p:cNvCxnSpPr/>
          <p:nvPr/>
        </p:nvCxnSpPr>
        <p:spPr>
          <a:xfrm>
            <a:off x="10569844" y="3410506"/>
            <a:ext cx="511444" cy="2780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EF10085-9E88-2248-8E58-51F00C124C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2753" y="1458270"/>
            <a:ext cx="5600700" cy="55384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7B000C-95DE-E246-8EA0-A6744F38DF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0271" y="1395933"/>
            <a:ext cx="5600700" cy="55384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DD357E-4B88-4846-BDC3-A36D6094CF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4136" y="1364937"/>
            <a:ext cx="5600700" cy="55384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03AB92-E317-F944-8562-742102D207D7}"/>
              </a:ext>
            </a:extLst>
          </p:cNvPr>
          <p:cNvSpPr txBox="1"/>
          <p:nvPr/>
        </p:nvSpPr>
        <p:spPr>
          <a:xfrm>
            <a:off x="356461" y="5036949"/>
            <a:ext cx="56773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urier" pitchFamily="2" charset="0"/>
              </a:rPr>
              <a:t>mpcalc.lfc</a:t>
            </a:r>
            <a:r>
              <a:rPr lang="en-US" dirty="0"/>
              <a:t> results in pressure and temperature values.</a:t>
            </a:r>
          </a:p>
          <a:p>
            <a:r>
              <a:rPr lang="en-US" dirty="0"/>
              <a:t>LFC pressure and temperature get assigned</a:t>
            </a:r>
          </a:p>
          <a:p>
            <a:r>
              <a:rPr lang="en-US" dirty="0"/>
              <a:t> to </a:t>
            </a:r>
            <a:r>
              <a:rPr lang="en-US" sz="1600" dirty="0" err="1">
                <a:latin typeface="Courier" pitchFamily="2" charset="0"/>
              </a:rPr>
              <a:t>lfc_p</a:t>
            </a:r>
            <a:r>
              <a:rPr lang="en-US" dirty="0"/>
              <a:t> and </a:t>
            </a:r>
            <a:r>
              <a:rPr lang="en-US" sz="1600" dirty="0" err="1">
                <a:latin typeface="Courier" pitchFamily="2" charset="0"/>
              </a:rPr>
              <a:t>lfc_t</a:t>
            </a:r>
            <a:r>
              <a:rPr lang="en-US" dirty="0"/>
              <a:t>, then plotted with </a:t>
            </a:r>
            <a:r>
              <a:rPr lang="en-US" sz="1600" dirty="0" err="1">
                <a:latin typeface="Courier" pitchFamily="2" charset="0"/>
              </a:rPr>
              <a:t>axhline</a:t>
            </a:r>
            <a:endParaRPr lang="en-US" dirty="0">
              <a:latin typeface="Courier" pitchFamily="2" charset="0"/>
            </a:endParaRPr>
          </a:p>
          <a:p>
            <a:r>
              <a:rPr lang="en-US" dirty="0"/>
              <a:t>Same for EL</a:t>
            </a:r>
          </a:p>
          <a:p>
            <a:endParaRPr lang="en-US" dirty="0"/>
          </a:p>
          <a:p>
            <a:r>
              <a:rPr lang="en-US" dirty="0"/>
              <a:t>However, if they do not exist, an error will be thrown</a:t>
            </a:r>
          </a:p>
        </p:txBody>
      </p:sp>
    </p:spTree>
    <p:extLst>
      <p:ext uri="{BB962C8B-B14F-4D97-AF65-F5344CB8AC3E}">
        <p14:creationId xmlns:p14="http://schemas.microsoft.com/office/powerpoint/2010/main" val="2352161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2CD43-E072-CD47-9F26-D42CC8EFF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65" y="1427645"/>
            <a:ext cx="5600700" cy="5538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6E0D2-3F4D-394D-96E3-F54042F3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#32 – Drawing the LFC and EL (cautious)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7393-4D5C-5B43-B3E2-49834288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0E38-5455-4C42-A713-A62DE9CA4FFB}"/>
              </a:ext>
            </a:extLst>
          </p:cNvPr>
          <p:cNvSpPr txBox="1"/>
          <p:nvPr/>
        </p:nvSpPr>
        <p:spPr>
          <a:xfrm>
            <a:off x="44982" y="1594624"/>
            <a:ext cx="533992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</a:t>
            </a:r>
            <a:r>
              <a:rPr lang="en-US" sz="1400" b="1" dirty="0">
                <a:latin typeface="Courier" pitchFamily="2" charset="0"/>
              </a:rPr>
              <a:t>more cautious approach </a:t>
            </a:r>
            <a:r>
              <a:rPr lang="en-US" sz="1400" dirty="0">
                <a:latin typeface="Courier" pitchFamily="2" charset="0"/>
              </a:rPr>
              <a:t>to plotting LFC and EL:</a:t>
            </a:r>
          </a:p>
          <a:p>
            <a:r>
              <a:rPr lang="en-US" sz="1400" dirty="0">
                <a:latin typeface="Courier" pitchFamily="2" charset="0"/>
              </a:rPr>
              <a:t># make sure they exist first!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lfc_p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lfc_t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mpcalc.lfc</a:t>
            </a:r>
            <a:r>
              <a:rPr lang="en-US" sz="1400" dirty="0">
                <a:latin typeface="Courier" pitchFamily="2" charset="0"/>
              </a:rPr>
              <a:t>(p, T, Td)</a:t>
            </a:r>
          </a:p>
          <a:p>
            <a:r>
              <a:rPr lang="en-US" sz="1400" dirty="0" err="1">
                <a:latin typeface="Courier" pitchFamily="2" charset="0"/>
              </a:rPr>
              <a:t>el_p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el_t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mpcalc.el</a:t>
            </a:r>
            <a:r>
              <a:rPr lang="en-US" sz="1400" dirty="0">
                <a:latin typeface="Courier" pitchFamily="2" charset="0"/>
              </a:rPr>
              <a:t>(p, T, Td)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if </a:t>
            </a:r>
            <a:r>
              <a:rPr lang="en-US" sz="1400" dirty="0" err="1">
                <a:solidFill>
                  <a:srgbClr val="C00000"/>
                </a:solidFill>
                <a:latin typeface="Courier" pitchFamily="2" charset="0"/>
              </a:rPr>
              <a:t>lfc_p</a:t>
            </a:r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:</a:t>
            </a:r>
          </a:p>
          <a:p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    </a:t>
            </a:r>
            <a:r>
              <a:rPr lang="en-US" sz="1400" dirty="0" err="1">
                <a:solidFill>
                  <a:srgbClr val="C00000"/>
                </a:solidFill>
                <a:latin typeface="Courier" pitchFamily="2" charset="0"/>
              </a:rPr>
              <a:t>skew.ax.axhline</a:t>
            </a:r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(</a:t>
            </a:r>
            <a:r>
              <a:rPr lang="en-US" sz="1400" dirty="0" err="1">
                <a:solidFill>
                  <a:srgbClr val="C00000"/>
                </a:solidFill>
                <a:latin typeface="Courier" pitchFamily="2" charset="0"/>
              </a:rPr>
              <a:t>lfc_p</a:t>
            </a:r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)</a:t>
            </a:r>
          </a:p>
          <a:p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    </a:t>
            </a:r>
          </a:p>
          <a:p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if </a:t>
            </a:r>
            <a:r>
              <a:rPr lang="en-US" sz="1400" dirty="0" err="1">
                <a:solidFill>
                  <a:srgbClr val="C00000"/>
                </a:solidFill>
                <a:latin typeface="Courier" pitchFamily="2" charset="0"/>
              </a:rPr>
              <a:t>el_p</a:t>
            </a:r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:</a:t>
            </a:r>
          </a:p>
          <a:p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    </a:t>
            </a:r>
            <a:r>
              <a:rPr lang="en-US" sz="1400" dirty="0" err="1">
                <a:solidFill>
                  <a:srgbClr val="C00000"/>
                </a:solidFill>
                <a:latin typeface="Courier" pitchFamily="2" charset="0"/>
              </a:rPr>
              <a:t>skew.ax.axhline</a:t>
            </a:r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(</a:t>
            </a:r>
            <a:r>
              <a:rPr lang="en-US" sz="1400" dirty="0" err="1">
                <a:solidFill>
                  <a:srgbClr val="C00000"/>
                </a:solidFill>
                <a:latin typeface="Courier" pitchFamily="2" charset="0"/>
              </a:rPr>
              <a:t>el_p</a:t>
            </a:r>
            <a:r>
              <a:rPr lang="en-US" sz="1400" dirty="0">
                <a:solidFill>
                  <a:srgbClr val="C00000"/>
                </a:solidFill>
                <a:latin typeface="Courier" pitchFamily="2" charset="0"/>
              </a:rPr>
              <a:t>)</a:t>
            </a:r>
          </a:p>
          <a:p>
            <a:r>
              <a:rPr lang="en-US" sz="1400" dirty="0">
                <a:latin typeface="Courier" pitchFamily="2" charset="0"/>
              </a:rPr>
              <a:t>    </a:t>
            </a:r>
          </a:p>
          <a:p>
            <a:r>
              <a:rPr lang="en-US" sz="1400" dirty="0">
                <a:latin typeface="Courier" pitchFamily="2" charset="0"/>
              </a:rPr>
              <a:t>fig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AE44E-A732-BC4F-84DA-CFDB8195C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865" y="1381522"/>
            <a:ext cx="5600700" cy="553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97466-CC58-D942-93C7-1DCE9822D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714" y="1389086"/>
            <a:ext cx="5600700" cy="5538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0B2575-E5EE-DD42-9048-E0DD5ED29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367" y="1520607"/>
            <a:ext cx="5600700" cy="5538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84A667-54BB-3B44-8B17-9D19930730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9781" y="1366024"/>
            <a:ext cx="5600700" cy="5538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C0D20A-4C52-0A4F-BA80-0A1C559487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2367" y="1381522"/>
            <a:ext cx="5600700" cy="5538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2403C-6E33-A24A-A960-3FA3F6B8E0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594" y="1473768"/>
            <a:ext cx="5600700" cy="55384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40D1D9-5898-9841-859C-531EDA4FA5E3}"/>
              </a:ext>
            </a:extLst>
          </p:cNvPr>
          <p:cNvCxnSpPr/>
          <p:nvPr/>
        </p:nvCxnSpPr>
        <p:spPr>
          <a:xfrm>
            <a:off x="10569844" y="3410506"/>
            <a:ext cx="511444" cy="2780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EF10085-9E88-2248-8E58-51F00C124C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2753" y="1458270"/>
            <a:ext cx="5600700" cy="55384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7B000C-95DE-E246-8EA0-A6744F38DF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0271" y="1395933"/>
            <a:ext cx="5600700" cy="55384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DD357E-4B88-4846-BDC3-A36D6094CF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4136" y="1364937"/>
            <a:ext cx="5600700" cy="55384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03AB92-E317-F944-8562-742102D207D7}"/>
              </a:ext>
            </a:extLst>
          </p:cNvPr>
          <p:cNvSpPr txBox="1"/>
          <p:nvPr/>
        </p:nvSpPr>
        <p:spPr>
          <a:xfrm>
            <a:off x="356461" y="5036949"/>
            <a:ext cx="53057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cautious approach.  Same plot since both LFC, EL</a:t>
            </a:r>
          </a:p>
          <a:p>
            <a:r>
              <a:rPr lang="en-US" dirty="0"/>
              <a:t> exist on plot</a:t>
            </a:r>
          </a:p>
          <a:p>
            <a:endParaRPr lang="en-US" dirty="0"/>
          </a:p>
          <a:p>
            <a:r>
              <a:rPr lang="en-US" dirty="0"/>
              <a:t>This works because “</a:t>
            </a:r>
            <a:r>
              <a:rPr lang="en-US" sz="1600" dirty="0" err="1">
                <a:latin typeface="Courier" pitchFamily="2" charset="0"/>
              </a:rPr>
              <a:t>NaN</a:t>
            </a:r>
            <a:r>
              <a:rPr lang="en-US" dirty="0"/>
              <a:t>” resolves to “</a:t>
            </a:r>
            <a:r>
              <a:rPr lang="en-US" sz="1600" dirty="0">
                <a:latin typeface="Courier" pitchFamily="2" charset="0"/>
              </a:rPr>
              <a:t>False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7883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BA8BA-5C44-FE4D-AD3C-B7A80F0A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#33 – Start from scratch and build in a hodograph inset (part 1)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46E311-335C-8F41-B4F6-B0346FBD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44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D5FFE-2ED1-C845-BC38-55D7895042FC}"/>
              </a:ext>
            </a:extLst>
          </p:cNvPr>
          <p:cNvSpPr txBox="1"/>
          <p:nvPr/>
        </p:nvSpPr>
        <p:spPr>
          <a:xfrm>
            <a:off x="44982" y="1594624"/>
            <a:ext cx="11461792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create figure and skew plot</a:t>
            </a:r>
          </a:p>
          <a:p>
            <a:r>
              <a:rPr lang="en-US" sz="1400" dirty="0">
                <a:latin typeface="Courier" pitchFamily="2" charset="0"/>
              </a:rPr>
              <a:t>fig = </a:t>
            </a:r>
            <a:r>
              <a:rPr lang="en-US" sz="1400" dirty="0" err="1">
                <a:latin typeface="Courier" pitchFamily="2" charset="0"/>
              </a:rPr>
              <a:t>plt.figure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figsize</a:t>
            </a:r>
            <a:r>
              <a:rPr lang="en-US" sz="1400" dirty="0">
                <a:latin typeface="Courier" pitchFamily="2" charset="0"/>
              </a:rPr>
              <a:t>=(10,10))</a:t>
            </a:r>
          </a:p>
          <a:p>
            <a:r>
              <a:rPr lang="en-US" sz="1400" dirty="0">
                <a:latin typeface="Courier" pitchFamily="2" charset="0"/>
              </a:rPr>
              <a:t>skew = </a:t>
            </a:r>
            <a:r>
              <a:rPr lang="en-US" sz="1400" dirty="0" err="1">
                <a:latin typeface="Courier" pitchFamily="2" charset="0"/>
              </a:rPr>
              <a:t>plots.SkewT</a:t>
            </a:r>
            <a:r>
              <a:rPr lang="en-US" sz="1400" dirty="0">
                <a:latin typeface="Courier" pitchFamily="2" charset="0"/>
              </a:rPr>
              <a:t>(fig)</a:t>
            </a:r>
          </a:p>
          <a:p>
            <a:endParaRPr lang="en-US" sz="1400" dirty="0">
              <a:latin typeface="Courier" pitchFamily="2" charset="0"/>
            </a:endParaRP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plot T and Td</a:t>
            </a:r>
          </a:p>
          <a:p>
            <a:r>
              <a:rPr lang="en-US" sz="1400" dirty="0" err="1">
                <a:latin typeface="Courier" pitchFamily="2" charset="0"/>
              </a:rPr>
              <a:t>skew.plot</a:t>
            </a:r>
            <a:r>
              <a:rPr lang="en-US" sz="1400" dirty="0">
                <a:latin typeface="Courier" pitchFamily="2" charset="0"/>
              </a:rPr>
              <a:t>(p, T, 'red')</a:t>
            </a:r>
          </a:p>
          <a:p>
            <a:r>
              <a:rPr lang="en-US" sz="1400" dirty="0" err="1">
                <a:latin typeface="Courier" pitchFamily="2" charset="0"/>
              </a:rPr>
              <a:t>skew.plot</a:t>
            </a:r>
            <a:r>
              <a:rPr lang="en-US" sz="1400" dirty="0">
                <a:latin typeface="Courier" pitchFamily="2" charset="0"/>
              </a:rPr>
              <a:t>(p, Td, 'green’)</a:t>
            </a:r>
          </a:p>
          <a:p>
            <a:endParaRPr lang="en-US" sz="1400" dirty="0">
              <a:latin typeface="Courier" pitchFamily="2" charset="0"/>
            </a:endParaRP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now the wind barbs, at selected vertical interval</a:t>
            </a:r>
          </a:p>
          <a:p>
            <a:r>
              <a:rPr lang="en-US" sz="1400" dirty="0">
                <a:latin typeface="Courier" pitchFamily="2" charset="0"/>
              </a:rPr>
              <a:t>interval = </a:t>
            </a:r>
            <a:r>
              <a:rPr lang="en-US" sz="1400" dirty="0" err="1">
                <a:latin typeface="Courier" pitchFamily="2" charset="0"/>
              </a:rPr>
              <a:t>np.arange</a:t>
            </a:r>
            <a:r>
              <a:rPr lang="en-US" sz="1400" dirty="0">
                <a:latin typeface="Courier" pitchFamily="2" charset="0"/>
              </a:rPr>
              <a:t>(100,1000,50) * </a:t>
            </a:r>
            <a:r>
              <a:rPr lang="en-US" sz="1400" dirty="0" err="1">
                <a:latin typeface="Courier" pitchFamily="2" charset="0"/>
              </a:rPr>
              <a:t>units.hPa</a:t>
            </a:r>
            <a:r>
              <a:rPr lang="en-US" sz="1400" dirty="0">
                <a:latin typeface="Courier" pitchFamily="2" charset="0"/>
              </a:rPr>
              <a:t>  # remember it does not include the last value of range!!!</a:t>
            </a:r>
          </a:p>
          <a:p>
            <a:r>
              <a:rPr lang="en-US" sz="1400" dirty="0" err="1">
                <a:latin typeface="Courier" pitchFamily="2" charset="0"/>
              </a:rPr>
              <a:t>idx</a:t>
            </a:r>
            <a:r>
              <a:rPr lang="en-US" sz="1400" dirty="0">
                <a:latin typeface="Courier" pitchFamily="2" charset="0"/>
              </a:rPr>
              <a:t> = mpcalc.resample_nn_1d(p, interval)  # resample, using nearest-neighbor (</a:t>
            </a:r>
            <a:r>
              <a:rPr lang="en-US" sz="1400" dirty="0" err="1">
                <a:latin typeface="Courier" pitchFamily="2" charset="0"/>
              </a:rPr>
              <a:t>nn</a:t>
            </a:r>
            <a:r>
              <a:rPr lang="en-US" sz="1400" dirty="0">
                <a:latin typeface="Courier" pitchFamily="2" charset="0"/>
              </a:rPr>
              <a:t>), in 1d. Returns indices</a:t>
            </a:r>
          </a:p>
          <a:p>
            <a:r>
              <a:rPr lang="en-US" sz="1400" dirty="0" err="1">
                <a:latin typeface="Courier" pitchFamily="2" charset="0"/>
              </a:rPr>
              <a:t>skew.plot_barbs</a:t>
            </a:r>
            <a:r>
              <a:rPr lang="en-US" sz="1400" dirty="0">
                <a:latin typeface="Courier" pitchFamily="2" charset="0"/>
              </a:rPr>
              <a:t>(p[</a:t>
            </a:r>
            <a:r>
              <a:rPr lang="en-US" sz="1400" dirty="0" err="1">
                <a:latin typeface="Courier" pitchFamily="2" charset="0"/>
              </a:rPr>
              <a:t>idx</a:t>
            </a:r>
            <a:r>
              <a:rPr lang="en-US" sz="1400" dirty="0">
                <a:latin typeface="Courier" pitchFamily="2" charset="0"/>
              </a:rPr>
              <a:t>], u[</a:t>
            </a:r>
            <a:r>
              <a:rPr lang="en-US" sz="1400" dirty="0" err="1">
                <a:latin typeface="Courier" pitchFamily="2" charset="0"/>
              </a:rPr>
              <a:t>idx</a:t>
            </a:r>
            <a:r>
              <a:rPr lang="en-US" sz="1400" dirty="0">
                <a:latin typeface="Courier" pitchFamily="2" charset="0"/>
              </a:rPr>
              <a:t>], v[</a:t>
            </a:r>
            <a:r>
              <a:rPr lang="en-US" sz="1400" dirty="0" err="1">
                <a:latin typeface="Courier" pitchFamily="2" charset="0"/>
              </a:rPr>
              <a:t>idx</a:t>
            </a:r>
            <a:r>
              <a:rPr lang="en-US" sz="1400" dirty="0">
                <a:latin typeface="Courier" pitchFamily="2" charset="0"/>
              </a:rPr>
              <a:t>])   # Now only for indices defined in last cell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set axis limits</a:t>
            </a:r>
          </a:p>
          <a:p>
            <a:r>
              <a:rPr lang="en-US" sz="1400" dirty="0" err="1">
                <a:latin typeface="Courier" pitchFamily="2" charset="0"/>
              </a:rPr>
              <a:t>skew.ax.set_ylim</a:t>
            </a:r>
            <a:r>
              <a:rPr lang="en-US" sz="1400" dirty="0">
                <a:latin typeface="Courier" pitchFamily="2" charset="0"/>
              </a:rPr>
              <a:t>(1000,100) # limit y-axis to 1000 to 100 mb</a:t>
            </a:r>
          </a:p>
          <a:p>
            <a:r>
              <a:rPr lang="en-US" sz="1400" dirty="0" err="1">
                <a:latin typeface="Courier" pitchFamily="2" charset="0"/>
              </a:rPr>
              <a:t>skew.ax.set_xlim</a:t>
            </a:r>
            <a:r>
              <a:rPr lang="en-US" sz="1400" dirty="0">
                <a:latin typeface="Courier" pitchFamily="2" charset="0"/>
              </a:rPr>
              <a:t>(-50,30)   # limit x-axis to -50 to +30 C</a:t>
            </a:r>
          </a:p>
        </p:txBody>
      </p:sp>
    </p:spTree>
    <p:extLst>
      <p:ext uri="{BB962C8B-B14F-4D97-AF65-F5344CB8AC3E}">
        <p14:creationId xmlns:p14="http://schemas.microsoft.com/office/powerpoint/2010/main" val="18407104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BA8BA-5C44-FE4D-AD3C-B7A80F0A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#33 – Start from scratch and build in a hodograph inset (part 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46E311-335C-8F41-B4F6-B0346FBD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45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D5FFE-2ED1-C845-BC38-55D7895042FC}"/>
              </a:ext>
            </a:extLst>
          </p:cNvPr>
          <p:cNvSpPr txBox="1"/>
          <p:nvPr/>
        </p:nvSpPr>
        <p:spPr>
          <a:xfrm>
            <a:off x="44982" y="1594624"/>
            <a:ext cx="727314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plot the reference curves/lines</a:t>
            </a:r>
          </a:p>
          <a:p>
            <a:r>
              <a:rPr lang="en-US" sz="1400" dirty="0" err="1">
                <a:latin typeface="Courier" pitchFamily="2" charset="0"/>
              </a:rPr>
              <a:t>skew.plot_dry_adiabats</a:t>
            </a:r>
            <a:r>
              <a:rPr lang="en-US" sz="1400" dirty="0">
                <a:latin typeface="Courier" pitchFamily="2" charset="0"/>
              </a:rPr>
              <a:t>()</a:t>
            </a:r>
          </a:p>
          <a:p>
            <a:r>
              <a:rPr lang="en-US" sz="1400" dirty="0" err="1">
                <a:latin typeface="Courier" pitchFamily="2" charset="0"/>
              </a:rPr>
              <a:t>skew.plot_moist_adiabats</a:t>
            </a:r>
            <a:r>
              <a:rPr lang="en-US" sz="1400" dirty="0">
                <a:latin typeface="Courier" pitchFamily="2" charset="0"/>
              </a:rPr>
              <a:t>()</a:t>
            </a:r>
          </a:p>
          <a:p>
            <a:r>
              <a:rPr lang="en-US" sz="1400" dirty="0" err="1">
                <a:latin typeface="Courier" pitchFamily="2" charset="0"/>
              </a:rPr>
              <a:t>skew.plot_mixing_lines</a:t>
            </a:r>
            <a:r>
              <a:rPr lang="en-US" sz="1400" dirty="0">
                <a:latin typeface="Courier" pitchFamily="2" charset="0"/>
              </a:rPr>
              <a:t>()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define parcel – it is a surface parcel</a:t>
            </a:r>
          </a:p>
          <a:p>
            <a:r>
              <a:rPr lang="en-US" sz="1400" dirty="0" err="1">
                <a:latin typeface="Courier" pitchFamily="2" charset="0"/>
              </a:rPr>
              <a:t>parcel_path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mpcalc.parcel_profile</a:t>
            </a:r>
            <a:r>
              <a:rPr lang="en-US" sz="1400" dirty="0">
                <a:latin typeface="Courier" pitchFamily="2" charset="0"/>
              </a:rPr>
              <a:t>(p, T[0], Td[0])</a:t>
            </a:r>
          </a:p>
          <a:p>
            <a:r>
              <a:rPr lang="en-US" sz="1400" dirty="0" err="1">
                <a:latin typeface="Courier" pitchFamily="2" charset="0"/>
              </a:rPr>
              <a:t>skew.plot</a:t>
            </a:r>
            <a:r>
              <a:rPr lang="en-US" sz="1400" dirty="0">
                <a:latin typeface="Courier" pitchFamily="2" charset="0"/>
              </a:rPr>
              <a:t>(p, </a:t>
            </a:r>
            <a:r>
              <a:rPr lang="en-US" sz="1400" dirty="0" err="1">
                <a:latin typeface="Courier" pitchFamily="2" charset="0"/>
              </a:rPr>
              <a:t>parcel_path</a:t>
            </a:r>
            <a:r>
              <a:rPr lang="en-US" sz="1400" dirty="0">
                <a:latin typeface="Courier" pitchFamily="2" charset="0"/>
              </a:rPr>
              <a:t>, color='k')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shade CAPE and CIN</a:t>
            </a:r>
          </a:p>
          <a:p>
            <a:r>
              <a:rPr lang="en-US" sz="1400" dirty="0" err="1">
                <a:latin typeface="Courier" pitchFamily="2" charset="0"/>
              </a:rPr>
              <a:t>skew.shade_cape</a:t>
            </a:r>
            <a:r>
              <a:rPr lang="en-US" sz="1400" dirty="0">
                <a:latin typeface="Courier" pitchFamily="2" charset="0"/>
              </a:rPr>
              <a:t>(p, T, </a:t>
            </a:r>
            <a:r>
              <a:rPr lang="en-US" sz="1400" dirty="0" err="1">
                <a:latin typeface="Courier" pitchFamily="2" charset="0"/>
              </a:rPr>
              <a:t>parcel_path</a:t>
            </a:r>
            <a:r>
              <a:rPr lang="en-US" sz="1400" dirty="0">
                <a:latin typeface="Courier" pitchFamily="2" charset="0"/>
              </a:rPr>
              <a:t>)</a:t>
            </a:r>
          </a:p>
          <a:p>
            <a:r>
              <a:rPr lang="en-US" sz="1400" dirty="0" err="1">
                <a:latin typeface="Courier" pitchFamily="2" charset="0"/>
              </a:rPr>
              <a:t>skew.shade_cin</a:t>
            </a:r>
            <a:r>
              <a:rPr lang="en-US" sz="1400" dirty="0">
                <a:latin typeface="Courier" pitchFamily="2" charset="0"/>
              </a:rPr>
              <a:t>(p, T, </a:t>
            </a:r>
            <a:r>
              <a:rPr lang="en-US" sz="1400" dirty="0" err="1">
                <a:latin typeface="Courier" pitchFamily="2" charset="0"/>
              </a:rPr>
              <a:t>parcel_path</a:t>
            </a:r>
            <a:r>
              <a:rPr lang="en-US" sz="1400" dirty="0">
                <a:latin typeface="Courier" pitchFamily="2" charset="0"/>
              </a:rPr>
              <a:t>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calculate parameters for LFC and EL defaulting to surface parcel</a:t>
            </a:r>
          </a:p>
          <a:p>
            <a:r>
              <a:rPr lang="en-US" sz="1400" dirty="0">
                <a:latin typeface="Courier" pitchFamily="2" charset="0"/>
              </a:rPr>
              <a:t># and plot if they exist</a:t>
            </a:r>
          </a:p>
          <a:p>
            <a:r>
              <a:rPr lang="en-US" sz="1400" dirty="0" err="1">
                <a:latin typeface="Courier" pitchFamily="2" charset="0"/>
              </a:rPr>
              <a:t>lfc_p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lfc_t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mpcalc.lfc</a:t>
            </a:r>
            <a:r>
              <a:rPr lang="en-US" sz="1400" dirty="0">
                <a:latin typeface="Courier" pitchFamily="2" charset="0"/>
              </a:rPr>
              <a:t>(p, T, Td)</a:t>
            </a:r>
          </a:p>
          <a:p>
            <a:r>
              <a:rPr lang="en-US" sz="1400" dirty="0" err="1">
                <a:latin typeface="Courier" pitchFamily="2" charset="0"/>
              </a:rPr>
              <a:t>el_p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el_t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mpcalc.el</a:t>
            </a:r>
            <a:r>
              <a:rPr lang="en-US" sz="1400" dirty="0">
                <a:latin typeface="Courier" pitchFamily="2" charset="0"/>
              </a:rPr>
              <a:t>(p, T, Td)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if </a:t>
            </a:r>
            <a:r>
              <a:rPr lang="en-US" sz="1400" dirty="0" err="1">
                <a:latin typeface="Courier" pitchFamily="2" charset="0"/>
              </a:rPr>
              <a:t>lfc_p</a:t>
            </a:r>
            <a:r>
              <a:rPr lang="en-US" sz="1400" dirty="0">
                <a:latin typeface="Courier" pitchFamily="2" charset="0"/>
              </a:rPr>
              <a:t>:</a:t>
            </a:r>
          </a:p>
          <a:p>
            <a:r>
              <a:rPr lang="en-US" sz="1400" dirty="0">
                <a:latin typeface="Courier" pitchFamily="2" charset="0"/>
              </a:rPr>
              <a:t>    </a:t>
            </a:r>
            <a:r>
              <a:rPr lang="en-US" sz="1400" dirty="0" err="1">
                <a:latin typeface="Courier" pitchFamily="2" charset="0"/>
              </a:rPr>
              <a:t>skew.ax.axhline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lfc_p</a:t>
            </a:r>
            <a:r>
              <a:rPr lang="en-US" sz="1400" dirty="0">
                <a:latin typeface="Courier" pitchFamily="2" charset="0"/>
              </a:rPr>
              <a:t>)</a:t>
            </a:r>
          </a:p>
          <a:p>
            <a:r>
              <a:rPr lang="en-US" sz="1400" dirty="0">
                <a:latin typeface="Courier" pitchFamily="2" charset="0"/>
              </a:rPr>
              <a:t>    </a:t>
            </a:r>
          </a:p>
          <a:p>
            <a:r>
              <a:rPr lang="en-US" sz="1400" dirty="0">
                <a:latin typeface="Courier" pitchFamily="2" charset="0"/>
              </a:rPr>
              <a:t>if </a:t>
            </a:r>
            <a:r>
              <a:rPr lang="en-US" sz="1400" dirty="0" err="1">
                <a:latin typeface="Courier" pitchFamily="2" charset="0"/>
              </a:rPr>
              <a:t>el_p</a:t>
            </a:r>
            <a:r>
              <a:rPr lang="en-US" sz="1400" dirty="0">
                <a:latin typeface="Courier" pitchFamily="2" charset="0"/>
              </a:rPr>
              <a:t>:</a:t>
            </a:r>
          </a:p>
          <a:p>
            <a:r>
              <a:rPr lang="en-US" sz="1400" dirty="0">
                <a:latin typeface="Courier" pitchFamily="2" charset="0"/>
              </a:rPr>
              <a:t>    </a:t>
            </a:r>
            <a:r>
              <a:rPr lang="en-US" sz="1400" dirty="0" err="1">
                <a:latin typeface="Courier" pitchFamily="2" charset="0"/>
              </a:rPr>
              <a:t>skew.ax.axhline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el_p</a:t>
            </a:r>
            <a:r>
              <a:rPr lang="en-US" sz="1400" dirty="0">
                <a:latin typeface="Courier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8924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46E311-335C-8F41-B4F6-B0346FBD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46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D5FFE-2ED1-C845-BC38-55D7895042FC}"/>
              </a:ext>
            </a:extLst>
          </p:cNvPr>
          <p:cNvSpPr txBox="1"/>
          <p:nvPr/>
        </p:nvSpPr>
        <p:spPr>
          <a:xfrm>
            <a:off x="44982" y="1594624"/>
            <a:ext cx="544732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make the hodograph inset</a:t>
            </a:r>
          </a:p>
          <a:p>
            <a:r>
              <a:rPr lang="en-US" sz="1400" dirty="0" err="1">
                <a:latin typeface="Courier" pitchFamily="2" charset="0"/>
              </a:rPr>
              <a:t>ax_hod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inset_axes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skew.ax</a:t>
            </a:r>
            <a:r>
              <a:rPr lang="en-US" sz="1400" dirty="0">
                <a:latin typeface="Courier" pitchFamily="2" charset="0"/>
              </a:rPr>
              <a:t>, '35%', '35%', loc=1)</a:t>
            </a:r>
          </a:p>
          <a:p>
            <a:r>
              <a:rPr lang="en-US" sz="1400" dirty="0">
                <a:latin typeface="Courier" pitchFamily="2" charset="0"/>
              </a:rPr>
              <a:t>h = Hodograph(</a:t>
            </a:r>
            <a:r>
              <a:rPr lang="en-US" sz="1400" dirty="0" err="1">
                <a:latin typeface="Courier" pitchFamily="2" charset="0"/>
              </a:rPr>
              <a:t>ax_hod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component_range</a:t>
            </a:r>
            <a:r>
              <a:rPr lang="en-US" sz="1400" dirty="0">
                <a:latin typeface="Courier" pitchFamily="2" charset="0"/>
              </a:rPr>
              <a:t>=80.)</a:t>
            </a:r>
          </a:p>
          <a:p>
            <a:r>
              <a:rPr lang="en-US" sz="1400" dirty="0" err="1">
                <a:latin typeface="Courier" pitchFamily="2" charset="0"/>
              </a:rPr>
              <a:t>h.add_grid</a:t>
            </a:r>
            <a:r>
              <a:rPr lang="en-US" sz="1400" dirty="0">
                <a:latin typeface="Courier" pitchFamily="2" charset="0"/>
              </a:rPr>
              <a:t>(increment=20)</a:t>
            </a:r>
          </a:p>
          <a:p>
            <a:r>
              <a:rPr lang="en-US" sz="1400" dirty="0" err="1">
                <a:latin typeface="Courier" pitchFamily="2" charset="0"/>
              </a:rPr>
              <a:t>h.plot_colormapped</a:t>
            </a:r>
            <a:r>
              <a:rPr lang="en-US" sz="1400" dirty="0">
                <a:latin typeface="Courier" pitchFamily="2" charset="0"/>
              </a:rPr>
              <a:t>(u, v, height)</a:t>
            </a:r>
          </a:p>
          <a:p>
            <a:endParaRPr lang="en-US" sz="1400" dirty="0">
              <a:latin typeface="Courier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755A0D-93B2-8942-9EB4-5F507D8C6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552" y="1394848"/>
            <a:ext cx="5600700" cy="5591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BA8BA-5C44-FE4D-AD3C-B7A80F0A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#33 – Start from scratch and build in a hodograph inset (part 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78BB3-D85E-8C47-9B3B-FA17D4136C26}"/>
              </a:ext>
            </a:extLst>
          </p:cNvPr>
          <p:cNvSpPr txBox="1"/>
          <p:nvPr/>
        </p:nvSpPr>
        <p:spPr>
          <a:xfrm>
            <a:off x="93329" y="4190753"/>
            <a:ext cx="539897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Hodograph (‘path graph’) shows how wind components</a:t>
            </a:r>
          </a:p>
          <a:p>
            <a:r>
              <a:rPr lang="en-US" dirty="0"/>
              <a:t> vary with altitude.</a:t>
            </a:r>
          </a:p>
          <a:p>
            <a:endParaRPr lang="en-US" dirty="0"/>
          </a:p>
          <a:p>
            <a:r>
              <a:rPr lang="en-US" dirty="0"/>
              <a:t>On hodograph, altitude of wind observation is mapped</a:t>
            </a:r>
          </a:p>
          <a:p>
            <a:r>
              <a:rPr lang="en-US" dirty="0"/>
              <a:t> to color, with darker colors representing winds closer</a:t>
            </a:r>
          </a:p>
          <a:p>
            <a:r>
              <a:rPr lang="en-US" dirty="0"/>
              <a:t> to surface</a:t>
            </a:r>
          </a:p>
          <a:p>
            <a:endParaRPr lang="en-US" dirty="0"/>
          </a:p>
          <a:p>
            <a:r>
              <a:rPr lang="en-US" dirty="0"/>
              <a:t>The next slide moves the hodograph a little.</a:t>
            </a:r>
          </a:p>
        </p:txBody>
      </p:sp>
    </p:spTree>
    <p:extLst>
      <p:ext uri="{BB962C8B-B14F-4D97-AF65-F5344CB8AC3E}">
        <p14:creationId xmlns:p14="http://schemas.microsoft.com/office/powerpoint/2010/main" val="1739328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46E311-335C-8F41-B4F6-B0346FBD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47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D5FFE-2ED1-C845-BC38-55D7895042FC}"/>
              </a:ext>
            </a:extLst>
          </p:cNvPr>
          <p:cNvSpPr txBox="1"/>
          <p:nvPr/>
        </p:nvSpPr>
        <p:spPr>
          <a:xfrm>
            <a:off x="44982" y="1594624"/>
            <a:ext cx="609173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make the hodograph inset</a:t>
            </a:r>
          </a:p>
          <a:p>
            <a:r>
              <a:rPr lang="en-US" sz="1400" dirty="0">
                <a:latin typeface="Courier" pitchFamily="2" charset="0"/>
              </a:rPr>
              <a:t>#</a:t>
            </a:r>
            <a:r>
              <a:rPr lang="en-US" sz="1400" dirty="0" err="1">
                <a:latin typeface="Courier" pitchFamily="2" charset="0"/>
              </a:rPr>
              <a:t>ax_hod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inset_axes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skew.ax</a:t>
            </a:r>
            <a:r>
              <a:rPr lang="en-US" sz="1400" dirty="0">
                <a:latin typeface="Courier" pitchFamily="2" charset="0"/>
              </a:rPr>
              <a:t>, '35%', '35%', loc=1)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# this new code </a:t>
            </a:r>
            <a:r>
              <a:rPr lang="en-US" sz="1400" b="1" dirty="0">
                <a:latin typeface="Courier" pitchFamily="2" charset="0"/>
              </a:rPr>
              <a:t>shifts the hodograph to the left</a:t>
            </a:r>
            <a:r>
              <a:rPr lang="en-US" sz="1400" dirty="0">
                <a:latin typeface="Courier" pitchFamily="2" charset="0"/>
              </a:rPr>
              <a:t> a bit </a:t>
            </a:r>
          </a:p>
          <a:p>
            <a:r>
              <a:rPr lang="en-US" sz="1400" dirty="0">
                <a:latin typeface="Courier" pitchFamily="2" charset="0"/>
              </a:rPr>
              <a:t># so wind barbs are not obscured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solidFill>
                  <a:srgbClr val="FF0000"/>
                </a:solidFill>
                <a:latin typeface="Courier" pitchFamily="2" charset="0"/>
              </a:rPr>
              <a:t>ax_hod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 = </a:t>
            </a:r>
            <a:r>
              <a:rPr lang="en-US" sz="1400" dirty="0" err="1">
                <a:solidFill>
                  <a:srgbClr val="FF0000"/>
                </a:solidFill>
                <a:latin typeface="Courier" pitchFamily="2" charset="0"/>
              </a:rPr>
              <a:t>inset_axes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(</a:t>
            </a:r>
            <a:r>
              <a:rPr lang="en-US" sz="1400" dirty="0" err="1">
                <a:solidFill>
                  <a:srgbClr val="FF0000"/>
                </a:solidFill>
                <a:latin typeface="Courier" pitchFamily="2" charset="0"/>
              </a:rPr>
              <a:t>skew.ax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, '35%', '35%', </a:t>
            </a:r>
          </a:p>
          <a:p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                    loc='upper right', </a:t>
            </a:r>
          </a:p>
          <a:p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                    </a:t>
            </a:r>
            <a:r>
              <a:rPr lang="en-US" sz="1400" dirty="0" err="1">
                <a:solidFill>
                  <a:srgbClr val="FF0000"/>
                </a:solidFill>
                <a:latin typeface="Courier" pitchFamily="2" charset="0"/>
              </a:rPr>
              <a:t>bbox_transform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=</a:t>
            </a:r>
            <a:r>
              <a:rPr lang="en-US" sz="1400" dirty="0" err="1">
                <a:solidFill>
                  <a:srgbClr val="FF0000"/>
                </a:solidFill>
                <a:latin typeface="Courier" pitchFamily="2" charset="0"/>
              </a:rPr>
              <a:t>skew.ax.transAxes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, </a:t>
            </a:r>
          </a:p>
          <a:p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                    </a:t>
            </a:r>
            <a:r>
              <a:rPr lang="en-US" sz="1400" dirty="0" err="1">
                <a:solidFill>
                  <a:srgbClr val="FF0000"/>
                </a:solidFill>
                <a:latin typeface="Courier" pitchFamily="2" charset="0"/>
              </a:rPr>
              <a:t>bbox_to_anchor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=(-0.05, 0., 1, 1)) 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h = Hodograph(</a:t>
            </a:r>
            <a:r>
              <a:rPr lang="en-US" sz="1400" dirty="0" err="1">
                <a:latin typeface="Courier" pitchFamily="2" charset="0"/>
              </a:rPr>
              <a:t>ax_hod</a:t>
            </a:r>
            <a:r>
              <a:rPr lang="en-US" sz="1400" dirty="0">
                <a:latin typeface="Courier" pitchFamily="2" charset="0"/>
              </a:rPr>
              <a:t>, </a:t>
            </a:r>
            <a:r>
              <a:rPr lang="en-US" sz="1400" dirty="0" err="1">
                <a:latin typeface="Courier" pitchFamily="2" charset="0"/>
              </a:rPr>
              <a:t>component_range</a:t>
            </a:r>
            <a:r>
              <a:rPr lang="en-US" sz="1400" dirty="0">
                <a:latin typeface="Courier" pitchFamily="2" charset="0"/>
              </a:rPr>
              <a:t>=80.)</a:t>
            </a:r>
          </a:p>
          <a:p>
            <a:r>
              <a:rPr lang="en-US" sz="1400" dirty="0" err="1">
                <a:latin typeface="Courier" pitchFamily="2" charset="0"/>
              </a:rPr>
              <a:t>h.add_grid</a:t>
            </a:r>
            <a:r>
              <a:rPr lang="en-US" sz="1400" dirty="0">
                <a:latin typeface="Courier" pitchFamily="2" charset="0"/>
              </a:rPr>
              <a:t>(increment=20)</a:t>
            </a:r>
          </a:p>
          <a:p>
            <a:r>
              <a:rPr lang="en-US" sz="1400" dirty="0" err="1">
                <a:latin typeface="Courier" pitchFamily="2" charset="0"/>
              </a:rPr>
              <a:t>h.plot_colormapped</a:t>
            </a:r>
            <a:r>
              <a:rPr lang="en-US" sz="1400" dirty="0">
                <a:latin typeface="Courier" pitchFamily="2" charset="0"/>
              </a:rPr>
              <a:t>(u, v, height)</a:t>
            </a:r>
          </a:p>
          <a:p>
            <a:endParaRPr lang="en-US" sz="1400" dirty="0">
              <a:latin typeface="Courier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755A0D-93B2-8942-9EB4-5F507D8C6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552" y="1394848"/>
            <a:ext cx="5600700" cy="5591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BA8BA-5C44-FE4D-AD3C-B7A80F0A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#33 – Now modify and rerun</a:t>
            </a:r>
            <a:br>
              <a:rPr lang="en-US" dirty="0"/>
            </a:br>
            <a:r>
              <a:rPr lang="en-US" dirty="0"/>
              <a:t>(part 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E9E98-E33F-A648-860B-1CC7A78DD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475" y="1411468"/>
            <a:ext cx="5680710" cy="5467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171137-4210-8A48-91A9-733EF7FD3854}"/>
              </a:ext>
            </a:extLst>
          </p:cNvPr>
          <p:cNvSpPr txBox="1"/>
          <p:nvPr/>
        </p:nvSpPr>
        <p:spPr>
          <a:xfrm>
            <a:off x="89192" y="5544274"/>
            <a:ext cx="5326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Shifted the hodograph in case of strong westerly winds</a:t>
            </a:r>
          </a:p>
        </p:txBody>
      </p:sp>
    </p:spTree>
    <p:extLst>
      <p:ext uri="{BB962C8B-B14F-4D97-AF65-F5344CB8AC3E}">
        <p14:creationId xmlns:p14="http://schemas.microsoft.com/office/powerpoint/2010/main" val="24287335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FEFE-9153-4A47-87D3-352760F1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69B42-BDA3-AF4A-9833-0D7E7226BD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Rerun your notebook but instead request station OUN for May 20, 2013 at 18Z</a:t>
            </a:r>
          </a:p>
          <a:p>
            <a:r>
              <a:rPr lang="en-US" dirty="0"/>
              <a:t>Note there’s 4468 J/kg of CAPE and 0 J/kg of CIN, large vertical speed shear, and substantial, deep veering winds</a:t>
            </a:r>
          </a:p>
          <a:p>
            <a:r>
              <a:rPr lang="en-US" dirty="0"/>
              <a:t>What happened on this day?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B8356-0650-854D-BC2D-7B829775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4F1FCB-DBD1-CA4B-AEF1-C899CB9C6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705" y="342265"/>
            <a:ext cx="6248781" cy="6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833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7D87BD-7D79-C248-BEB7-716FDE7039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[end]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D6D992-F5E9-1C46-AD47-9DE9794B2C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ADAEB8-BBBD-AF4E-97CC-7CFB63AC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5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5FE61-ECA8-2F41-88F1-668022FB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6DA38-AFC5-4045-9F3C-55691AA3F858}"/>
              </a:ext>
            </a:extLst>
          </p:cNvPr>
          <p:cNvSpPr txBox="1"/>
          <p:nvPr/>
        </p:nvSpPr>
        <p:spPr>
          <a:xfrm>
            <a:off x="836908" y="1115878"/>
            <a:ext cx="18233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Our final product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AAF1C2-153C-C94F-A51E-56F7A6A9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315" y="0"/>
            <a:ext cx="7141464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18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205CDE-2D9D-1041-821C-9D75400653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Parts of the skew-T/log p plot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8E7B491-EF7C-664E-A170-58EBBA8D08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422DF-B464-BC4D-BD94-1C8DD6C8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29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C2AA2-BED9-8A4C-9D67-33AD36BE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ECF689-77D6-034E-B19A-066B216F5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147" y="0"/>
            <a:ext cx="806970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4E8312-71C6-6D40-9C04-FAA446A27BA1}"/>
              </a:ext>
            </a:extLst>
          </p:cNvPr>
          <p:cNvSpPr txBox="1"/>
          <p:nvPr/>
        </p:nvSpPr>
        <p:spPr>
          <a:xfrm>
            <a:off x="0" y="2940497"/>
            <a:ext cx="243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Isobars (equal pressure)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736844-BF54-974C-96A2-276BC3DF94A2}"/>
              </a:ext>
            </a:extLst>
          </p:cNvPr>
          <p:cNvCxnSpPr/>
          <p:nvPr/>
        </p:nvCxnSpPr>
        <p:spPr>
          <a:xfrm>
            <a:off x="2430089" y="3125163"/>
            <a:ext cx="94483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2515AF4-1150-844A-A67C-9A88DFED3F8E}"/>
              </a:ext>
            </a:extLst>
          </p:cNvPr>
          <p:cNvSpPr txBox="1"/>
          <p:nvPr/>
        </p:nvSpPr>
        <p:spPr>
          <a:xfrm rot="18029775">
            <a:off x="4554581" y="4192925"/>
            <a:ext cx="307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Isotherms (equal temperature)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D37817-990E-EE43-A4EE-A90173401B4E}"/>
              </a:ext>
            </a:extLst>
          </p:cNvPr>
          <p:cNvSpPr txBox="1"/>
          <p:nvPr/>
        </p:nvSpPr>
        <p:spPr>
          <a:xfrm>
            <a:off x="62773" y="4622249"/>
            <a:ext cx="230454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Horizontal axis is T (˚C)</a:t>
            </a:r>
          </a:p>
          <a:p>
            <a:endParaRPr lang="en-US" dirty="0"/>
          </a:p>
          <a:p>
            <a:r>
              <a:rPr lang="en-US" dirty="0"/>
              <a:t>Vertical axis is log p</a:t>
            </a:r>
          </a:p>
          <a:p>
            <a:r>
              <a:rPr lang="en-US" dirty="0"/>
              <a:t> (hectopascals or mb)</a:t>
            </a:r>
          </a:p>
        </p:txBody>
      </p:sp>
    </p:spTree>
    <p:extLst>
      <p:ext uri="{BB962C8B-B14F-4D97-AF65-F5344CB8AC3E}">
        <p14:creationId xmlns:p14="http://schemas.microsoft.com/office/powerpoint/2010/main" val="1506466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A14004-2059-744A-B78B-C8A571D59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45" y="2311993"/>
            <a:ext cx="1727200" cy="266852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D60612-CC51-0644-8110-C3E8E471C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179" y="0"/>
            <a:ext cx="806970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C2AA2-BED9-8A4C-9D67-33AD36BE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15AF4-1150-844A-A67C-9A88DFED3F8E}"/>
              </a:ext>
            </a:extLst>
          </p:cNvPr>
          <p:cNvSpPr txBox="1"/>
          <p:nvPr/>
        </p:nvSpPr>
        <p:spPr>
          <a:xfrm rot="2102939">
            <a:off x="4563581" y="3799918"/>
            <a:ext cx="278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 (subsaturated) adiabats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393CD-0875-284B-8F9B-96D801AE2398}"/>
              </a:ext>
            </a:extLst>
          </p:cNvPr>
          <p:cNvSpPr txBox="1"/>
          <p:nvPr/>
        </p:nvSpPr>
        <p:spPr>
          <a:xfrm>
            <a:off x="7200070" y="891251"/>
            <a:ext cx="4542910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Dry (subsaturated) adiabats </a:t>
            </a:r>
            <a:r>
              <a:rPr lang="en-US" dirty="0"/>
              <a:t>represent path</a:t>
            </a:r>
          </a:p>
          <a:p>
            <a:r>
              <a:rPr lang="en-US" dirty="0"/>
              <a:t> of a </a:t>
            </a:r>
            <a:r>
              <a:rPr lang="en-US" dirty="0">
                <a:solidFill>
                  <a:srgbClr val="FF0000"/>
                </a:solidFill>
              </a:rPr>
              <a:t>subsaturated</a:t>
            </a:r>
            <a:r>
              <a:rPr lang="en-US" dirty="0"/>
              <a:t> air parcel.</a:t>
            </a:r>
          </a:p>
          <a:p>
            <a:endParaRPr lang="en-US" dirty="0"/>
          </a:p>
          <a:p>
            <a:r>
              <a:rPr lang="en-US" dirty="0"/>
              <a:t>If you lift a subsaturated parcel towards</a:t>
            </a:r>
          </a:p>
          <a:p>
            <a:r>
              <a:rPr lang="en-US" dirty="0"/>
              <a:t> lower pressure, it expands and cools rapidly</a:t>
            </a:r>
          </a:p>
          <a:p>
            <a:r>
              <a:rPr lang="en-US" dirty="0"/>
              <a:t> at the dry adiabatic lapse rate, the slope of</a:t>
            </a:r>
          </a:p>
          <a:p>
            <a:r>
              <a:rPr lang="en-US" dirty="0"/>
              <a:t> the dry adiabat.  </a:t>
            </a:r>
          </a:p>
          <a:p>
            <a:endParaRPr lang="en-US" dirty="0"/>
          </a:p>
          <a:p>
            <a:r>
              <a:rPr lang="en-US" dirty="0"/>
              <a:t>If the parcel has moisture its relative humidity </a:t>
            </a:r>
          </a:p>
          <a:p>
            <a:r>
              <a:rPr lang="en-US" dirty="0"/>
              <a:t> is increasing…</a:t>
            </a:r>
          </a:p>
        </p:txBody>
      </p:sp>
    </p:spTree>
    <p:extLst>
      <p:ext uri="{BB962C8B-B14F-4D97-AF65-F5344CB8AC3E}">
        <p14:creationId xmlns:p14="http://schemas.microsoft.com/office/powerpoint/2010/main" val="4131821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F631A0-0837-3F45-B41E-6694EB8F7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22" y="0"/>
            <a:ext cx="806970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C2AA2-BED9-8A4C-9D67-33AD36BE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15AF4-1150-844A-A67C-9A88DFED3F8E}"/>
              </a:ext>
            </a:extLst>
          </p:cNvPr>
          <p:cNvSpPr txBox="1"/>
          <p:nvPr/>
        </p:nvSpPr>
        <p:spPr>
          <a:xfrm rot="2546591">
            <a:off x="3620466" y="1751199"/>
            <a:ext cx="274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Moist (saturated) adiabats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393CD-0875-284B-8F9B-96D801AE2398}"/>
              </a:ext>
            </a:extLst>
          </p:cNvPr>
          <p:cNvSpPr txBox="1"/>
          <p:nvPr/>
        </p:nvSpPr>
        <p:spPr>
          <a:xfrm>
            <a:off x="7200070" y="891251"/>
            <a:ext cx="4188904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Moist (saturated) adiabats </a:t>
            </a:r>
            <a:r>
              <a:rPr lang="en-US" dirty="0"/>
              <a:t>represent path</a:t>
            </a:r>
          </a:p>
          <a:p>
            <a:r>
              <a:rPr lang="en-US" dirty="0"/>
              <a:t> of a </a:t>
            </a:r>
            <a:r>
              <a:rPr lang="en-US" dirty="0">
                <a:solidFill>
                  <a:srgbClr val="00B0F0"/>
                </a:solidFill>
              </a:rPr>
              <a:t>saturated</a:t>
            </a:r>
            <a:r>
              <a:rPr lang="en-US" dirty="0"/>
              <a:t> air parcel.</a:t>
            </a:r>
          </a:p>
          <a:p>
            <a:endParaRPr lang="en-US" dirty="0"/>
          </a:p>
          <a:p>
            <a:r>
              <a:rPr lang="en-US" dirty="0"/>
              <a:t>Once the parcel is saturated, further</a:t>
            </a:r>
          </a:p>
          <a:p>
            <a:r>
              <a:rPr lang="en-US" dirty="0"/>
              <a:t> ascent causes condensation and warming,</a:t>
            </a:r>
          </a:p>
          <a:p>
            <a:r>
              <a:rPr lang="en-US" dirty="0"/>
              <a:t> resulting in a smaller &amp; variable cooling</a:t>
            </a:r>
          </a:p>
          <a:p>
            <a:r>
              <a:rPr lang="en-US" dirty="0"/>
              <a:t> rate, the moist adiabatic lapse rate.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073A32-1AE6-7F4C-B09C-16430640C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5" y="2300562"/>
            <a:ext cx="1736846" cy="268342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38472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36854</TotalTime>
  <Words>4390</Words>
  <Application>Microsoft Macintosh PowerPoint</Application>
  <PresentationFormat>Widescreen</PresentationFormat>
  <Paragraphs>554</Paragraphs>
  <Slides>49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Courier</vt:lpstr>
      <vt:lpstr>Office Theme</vt:lpstr>
      <vt:lpstr>Class #11</vt:lpstr>
      <vt:lpstr>“Cheat sheet” reminder</vt:lpstr>
      <vt:lpstr>Class roadmap</vt:lpstr>
      <vt:lpstr>Resources</vt:lpstr>
      <vt:lpstr>PowerPoint Presentation</vt:lpstr>
      <vt:lpstr>Parts of the skew-T/log p plot</vt:lpstr>
      <vt:lpstr>PowerPoint Presentation</vt:lpstr>
      <vt:lpstr>PowerPoint Presentation</vt:lpstr>
      <vt:lpstr>PowerPoint Presentation</vt:lpstr>
      <vt:lpstr>PowerPoint Presentation</vt:lpstr>
      <vt:lpstr>Cell #1 - Openers</vt:lpstr>
      <vt:lpstr>Cell #2 – Using MetPy units capability</vt:lpstr>
      <vt:lpstr>Cell #3 – Declare station and date</vt:lpstr>
      <vt:lpstr>Cell #4 – Examine contents</vt:lpstr>
      <vt:lpstr>Cell #5 – Examine contents</vt:lpstr>
      <vt:lpstr>Cell #6 – Display pressure values</vt:lpstr>
      <vt:lpstr>Cell #7 – Display pressure values with units</vt:lpstr>
      <vt:lpstr>Cell #8 – Display pressure values with units as specified in dataset</vt:lpstr>
      <vt:lpstr>Cell #9 – More variables</vt:lpstr>
      <vt:lpstr>Cell #10 – Starting the skew-T plot</vt:lpstr>
      <vt:lpstr>Cell #11 – Add T</vt:lpstr>
      <vt:lpstr>Cell #12 – Add Td</vt:lpstr>
      <vt:lpstr>Cell #13 – Reformatting the plot ranges</vt:lpstr>
      <vt:lpstr>Cell #14 – Adding wind barbs</vt:lpstr>
      <vt:lpstr>Cell #15 – Creating a Boolean mask</vt:lpstr>
      <vt:lpstr>Cell #16 – Using the mask</vt:lpstr>
      <vt:lpstr>Cell #17 – Skipping values in a sequence</vt:lpstr>
      <vt:lpstr>Cell #18 – Slicing to plot every 5th True level</vt:lpstr>
      <vt:lpstr>Cell #19 – Define levels you want plotted</vt:lpstr>
      <vt:lpstr>Cell #20 – Find the corresponding indices </vt:lpstr>
      <vt:lpstr>Cell #21 – Plotting winds at defined levels</vt:lpstr>
      <vt:lpstr>Cell #22 – Adding reference lines/curves</vt:lpstr>
      <vt:lpstr>Cell #23 – Adding a horizontal reference line</vt:lpstr>
      <vt:lpstr>Cell #24 – Adding a “vertical” reference line</vt:lpstr>
      <vt:lpstr>Cell #25 – Calculating a parcel path</vt:lpstr>
      <vt:lpstr>Cell #25 – Warning message…</vt:lpstr>
      <vt:lpstr>Cell #26 – Plotting the parcel path</vt:lpstr>
      <vt:lpstr>Cell #27 – Shading the CAPE and CIN</vt:lpstr>
      <vt:lpstr>Cell #28 – Calculating LCL</vt:lpstr>
      <vt:lpstr>Cell #29 – Calculating LFC</vt:lpstr>
      <vt:lpstr>Cell #30 – Calculating EL (== EQL)</vt:lpstr>
      <vt:lpstr>Cell #31 – Drawing the LFC and EL</vt:lpstr>
      <vt:lpstr>Cell #32 – Drawing the LFC and EL (cautious)</vt:lpstr>
      <vt:lpstr>Cell #33 – Start from scratch and build in a hodograph inset (part 1)</vt:lpstr>
      <vt:lpstr>Cell #33 – Start from scratch and build in a hodograph inset (part 2)</vt:lpstr>
      <vt:lpstr>Cell #33 – Start from scratch and build in a hodograph inset (part 3)</vt:lpstr>
      <vt:lpstr>Cell #33 – Now modify and rerun (part 4)</vt:lpstr>
      <vt:lpstr>Extra</vt:lpstr>
      <vt:lpstr>[end]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#2</dc:title>
  <dc:creator>Fovell, Robert</dc:creator>
  <cp:lastModifiedBy>Fovell, Robert</cp:lastModifiedBy>
  <cp:revision>369</cp:revision>
  <dcterms:created xsi:type="dcterms:W3CDTF">2020-07-27T19:35:43Z</dcterms:created>
  <dcterms:modified xsi:type="dcterms:W3CDTF">2022-11-08T18:40:42Z</dcterms:modified>
</cp:coreProperties>
</file>