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85" r:id="rId3"/>
    <p:sldId id="382" r:id="rId4"/>
    <p:sldId id="372" r:id="rId5"/>
    <p:sldId id="385" r:id="rId6"/>
    <p:sldId id="379" r:id="rId7"/>
    <p:sldId id="380" r:id="rId8"/>
    <p:sldId id="374" r:id="rId9"/>
    <p:sldId id="381" r:id="rId10"/>
    <p:sldId id="378" r:id="rId11"/>
    <p:sldId id="373" r:id="rId12"/>
    <p:sldId id="367" r:id="rId13"/>
    <p:sldId id="366" r:id="rId14"/>
    <p:sldId id="369" r:id="rId15"/>
    <p:sldId id="296" r:id="rId16"/>
    <p:sldId id="297" r:id="rId17"/>
    <p:sldId id="299" r:id="rId18"/>
    <p:sldId id="300" r:id="rId19"/>
    <p:sldId id="301" r:id="rId20"/>
    <p:sldId id="390" r:id="rId21"/>
    <p:sldId id="370" r:id="rId22"/>
    <p:sldId id="368" r:id="rId23"/>
    <p:sldId id="386" r:id="rId24"/>
    <p:sldId id="387" r:id="rId25"/>
    <p:sldId id="388" r:id="rId26"/>
    <p:sldId id="375" r:id="rId27"/>
    <p:sldId id="389" r:id="rId28"/>
    <p:sldId id="3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6" userDrawn="1">
          <p15:clr>
            <a:srgbClr val="A4A3A4"/>
          </p15:clr>
        </p15:guide>
        <p15:guide id="2" pos="41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4"/>
    <p:restoredTop sz="92958"/>
  </p:normalViewPr>
  <p:slideViewPr>
    <p:cSldViewPr snapToGrid="0" snapToObjects="1" showGuides="1">
      <p:cViewPr>
        <p:scale>
          <a:sx n="97" d="100"/>
          <a:sy n="97" d="100"/>
        </p:scale>
        <p:origin x="896" y="472"/>
      </p:cViewPr>
      <p:guideLst>
        <p:guide orient="horz" pos="1056"/>
        <p:guide pos="41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5A6905-8BF4-DF47-ADFA-0DFE05C18F6B}" type="datetimeFigureOut">
              <a:rPr lang="en-US" smtClean="0"/>
              <a:t>11/14/22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825F2-90CF-0148-AD48-AE6AF89FD1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991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Reflectivity is very large.  Not likely hail – it’s debris lofted by tornado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12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Velocity field not so good owing to range folding issues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54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>
            <a:extLst>
              <a:ext uri="{FF2B5EF4-FFF2-40B4-BE49-F238E27FC236}">
                <a16:creationId xmlns:a16="http://schemas.microsoft.com/office/drawing/2014/main" id="{8812C1EC-2803-DE4C-8360-F3334DE835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B49DDC7-3E5A-DE4C-BF36-CEF06029BF01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110594" name="Rectangle 2">
            <a:extLst>
              <a:ext uri="{FF2B5EF4-FFF2-40B4-BE49-F238E27FC236}">
                <a16:creationId xmlns:a16="http://schemas.microsoft.com/office/drawing/2014/main" id="{48373DA6-E45D-004B-8339-ABD9C47F70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7" name="Rectangle 3">
            <a:extLst>
              <a:ext uri="{FF2B5EF4-FFF2-40B4-BE49-F238E27FC236}">
                <a16:creationId xmlns:a16="http://schemas.microsoft.com/office/drawing/2014/main" id="{9BBDAED6-1DE4-5B45-8E44-976ED6654C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>
            <a:extLst>
              <a:ext uri="{FF2B5EF4-FFF2-40B4-BE49-F238E27FC236}">
                <a16:creationId xmlns:a16="http://schemas.microsoft.com/office/drawing/2014/main" id="{E92F9495-2162-0C47-814C-98F1EF56FF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51C2398-8343-2C47-A334-EFF60532DA88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111618" name="Rectangle 2">
            <a:extLst>
              <a:ext uri="{FF2B5EF4-FFF2-40B4-BE49-F238E27FC236}">
                <a16:creationId xmlns:a16="http://schemas.microsoft.com/office/drawing/2014/main" id="{1840CD0C-C85E-D94A-BC6B-0EC0D64283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5" name="Rectangle 3">
            <a:extLst>
              <a:ext uri="{FF2B5EF4-FFF2-40B4-BE49-F238E27FC236}">
                <a16:creationId xmlns:a16="http://schemas.microsoft.com/office/drawing/2014/main" id="{DAF14EA4-C634-544F-B3CC-F18F28BB0F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4F8A4C27-0FB2-064E-B700-7904828F54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B2A04CF-4768-804E-B634-EFF2AB412A7C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3C52558F-1AB8-BC4E-AA47-2F207902A2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60634CE5-C67C-5246-98E5-127D7F0EE2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>
            <a:extLst>
              <a:ext uri="{FF2B5EF4-FFF2-40B4-BE49-F238E27FC236}">
                <a16:creationId xmlns:a16="http://schemas.microsoft.com/office/drawing/2014/main" id="{88F3072B-6C8B-514F-B433-BB8FF076A6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E4A5A2E-5766-1248-AFB8-FA06438F7A5B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F2B0DF6D-D0B6-6E47-99AF-E1D3627442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B0848B3E-7869-9C40-A37C-DA588C977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>
            <a:extLst>
              <a:ext uri="{FF2B5EF4-FFF2-40B4-BE49-F238E27FC236}">
                <a16:creationId xmlns:a16="http://schemas.microsoft.com/office/drawing/2014/main" id="{7DAEDC36-DBEE-8644-A8DA-EED9E66848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DE544F-E20B-6C43-8AC2-B721E714684F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04FE01ED-F762-C744-BECB-AC9B04D2A4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11D50A89-31A5-A949-8486-CFD3811DFE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Reflectivity is very large.  Not likely hail – it’s debris lofted by tornado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43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the world’s best or cleanest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741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F825F2-90CF-0148-AD48-AE6AF89FD1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07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57E68-4E0E-2641-8A81-C498124A7B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ABCE7-8AE3-5B4A-9390-F6E4432336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29B6D-E84B-CA41-983A-E06234139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04D4-BDB6-6B4A-8FBB-5804874FA7E2}" type="datetime1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5E1C6-13EA-FA43-853F-27A6F200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FCC34-4EE1-4A40-862F-E002F657B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91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6CB90-41E2-0D45-AA1E-A273659C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6C0226-8607-5241-9AA7-175E7581A3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E6F04-4975-1F4E-AB40-2D36680E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C773F-AEF7-494D-8BF2-5BF42339EA7D}" type="datetime1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C2BC3-871A-DF44-A431-4192B3B43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7C2FF-31F5-284A-BE8A-02798A828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3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1BF65-475D-6F4F-B76E-43F0D4FE34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F4ABC-AABD-4146-9E1E-336FA7B4A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C7048-79DF-DF4F-B49A-1094E9CB1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C9DC3-E4B3-3542-90EC-F9FC8E099B7F}" type="datetime1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FEF15-B514-4048-9B82-28A6ABCD3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FF115-B7BE-8E4C-AC4F-488505506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4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8C754-2094-3045-B538-43729BE8E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815E4-C892-E14A-A63D-5B88EF2F6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7A747-7293-5542-981F-15A09ADD5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B7B8F-87A3-3B44-BA69-9B42924D49FE}" type="datetime1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C3AD8-A020-2E48-A2FF-74A17310C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C38F2-4EF5-0543-9CC6-5802006D3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76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BEA9-40F5-1742-8D52-579C86EDC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04E65-0312-2847-9984-891C6C5E7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B640-024A-C242-A85E-9D5A42DA6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B7693-8DD0-1C44-BBDA-A052F1259955}" type="datetime1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E7048-8E73-A244-9D85-E7232F531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23584-9AAC-A847-AE99-D15A6E2D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47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51EB1-EF51-204A-82D0-F137D6D7B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C3BFB-BE40-2747-BD7B-9C66A5BED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2BFB90-320B-1943-ADD7-57F7457AA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29DFDE-AA43-BA48-BF66-252AF77A0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3831A-C692-3A45-8492-604884557EE9}" type="datetime1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3974DE-33C4-DB44-888C-2619B277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A48FF-BB50-8F4C-A593-5A7160DF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2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9269F-92EF-DE40-9AFA-35458943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DE337-11E8-9E48-B793-7E7488084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46BC29-5167-554B-B383-A4571C55F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CF1706-A77F-CC4E-83A7-CD5FE3822F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A6C7E1-85A1-CE4B-BC3E-424B0CFC32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3E1FAB-F17F-CD44-A8A8-CD981E64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A32E0-324A-5B46-92B0-8D382A4DD16D}" type="datetime1">
              <a:rPr lang="en-US" smtClean="0"/>
              <a:t>11/14/22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4F4A1-9E90-DA49-9697-248367B57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921931-B37E-DD40-8E9A-A8E146B8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1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DD7E-B05E-7549-A42B-F82DA7E87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C0A5B4-5B93-E948-A56A-DD7520C54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40231-58BB-C843-BAE5-E5C7A5354298}" type="datetime1">
              <a:rPr lang="en-US" smtClean="0"/>
              <a:t>11/14/22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2A646-426D-1C42-B172-48D33879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8DEE95-A0A4-4F4C-B0A6-457CDEBF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45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C705F1-F098-554E-9E23-D1F80A7BF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E123B-1CAF-464B-8264-5E441FBB420C}" type="datetime1">
              <a:rPr lang="en-US" smtClean="0"/>
              <a:t>11/14/22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B7F326-26EB-D94A-9C02-EF5964A5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8805F-0E52-E84F-8689-DFCEA5F63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8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4CC2D-0061-F046-AFFA-B4F2EF8D1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C0F2C-6A51-AA4D-816D-11F41321F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3CF95-592D-BF41-8122-C48D40717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9D7048-D316-9144-9F0A-73177DDE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C96-5273-324C-B3DD-CD8485AEDFEB}" type="datetime1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89E10-0409-A647-BBA8-9B029179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9BE2E2-EDBF-A648-8B67-C4088687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7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06BD9-F84C-1845-9311-B3F6FAFDA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B53518-2D5C-A241-9314-749358629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E7548-23BC-E04A-8D0C-4338A081F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6028A-9EE4-FB44-80D9-18007F6E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9695-6257-994C-B03B-A65BBF524AF3}" type="datetime1">
              <a:rPr lang="en-US" smtClean="0"/>
              <a:t>11/14/22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78A91-C6B3-2940-9677-5AC1D0B9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B26D6B-501A-864B-88CE-6A58E12E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1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D5C619-D67D-4647-B20B-1A0754BF8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21E27-A42C-D946-AF4D-FD556A964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6664F-8BBC-8140-BCC9-F58651CF6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B3D14-1FEE-B54F-88F6-78573B9857D7}" type="datetime1">
              <a:rPr lang="en-US" smtClean="0"/>
              <a:t>11/14/22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7D48B-E0C6-5747-B800-1038FF1D5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B91F6-BA42-DC41-9520-23898D2125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59AB8-0FC3-FD4E-BA4D-449601F58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c.noaa.gov/WSR88D/Maps.asp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64E28-C498-1E48-962E-622CB367A45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 #12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3F09CB-8E6D-BB40-A7E3-8F9E02A7BA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ATM 240 ~ Fall 2022</a:t>
            </a:r>
          </a:p>
          <a:p>
            <a:r>
              <a:rPr lang="en-US" dirty="0"/>
              <a:t>Robert Fovell</a:t>
            </a:r>
          </a:p>
          <a:p>
            <a:r>
              <a:rPr lang="en-US" sz="2000" dirty="0" err="1"/>
              <a:t>rfovell@albany.edu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94D86-2578-B24D-AFE8-711092757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1F487-3AA1-F146-9A5F-87E2DE9F6A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9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1950F-FCA3-E14D-B485-23927165F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information - 6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47989-6ED5-D148-860E-B50C79333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Radar data are provided in polar coordinates: radial distance &amp; azimuth, and so needs to be converted</a:t>
            </a:r>
          </a:p>
          <a:p>
            <a:pPr lvl="1"/>
            <a:r>
              <a:rPr lang="en-US" sz="2000" dirty="0"/>
              <a:t>We can convert to Cartesian (</a:t>
            </a:r>
            <a:r>
              <a:rPr lang="en-US" sz="2000" dirty="0" err="1"/>
              <a:t>x,y</a:t>
            </a:r>
            <a:r>
              <a:rPr lang="en-US" sz="2000" dirty="0"/>
              <a:t>) coordinates for plotting</a:t>
            </a:r>
          </a:p>
          <a:p>
            <a:pPr lvl="1"/>
            <a:r>
              <a:rPr lang="en-US" sz="2000" dirty="0"/>
              <a:t>Or we can convert to </a:t>
            </a:r>
            <a:r>
              <a:rPr lang="en-US" sz="2000" dirty="0" err="1"/>
              <a:t>lat</a:t>
            </a:r>
            <a:r>
              <a:rPr lang="en-US" sz="2000" dirty="0"/>
              <a:t>/</a:t>
            </a:r>
            <a:r>
              <a:rPr lang="en-US" sz="2000" dirty="0" err="1"/>
              <a:t>lon</a:t>
            </a:r>
            <a:r>
              <a:rPr lang="en-US" sz="2000" dirty="0"/>
              <a:t> so we can superimpose topography, political boundaries, roads, etc.</a:t>
            </a:r>
          </a:p>
          <a:p>
            <a:pPr lvl="1"/>
            <a:r>
              <a:rPr lang="en-US" sz="2000" dirty="0"/>
              <a:t>We are going to use </a:t>
            </a:r>
            <a:r>
              <a:rPr lang="en-US" sz="1800" dirty="0" err="1">
                <a:latin typeface="Courier" pitchFamily="2" charset="0"/>
              </a:rPr>
              <a:t>Cartopy</a:t>
            </a:r>
            <a:r>
              <a:rPr lang="en-US" sz="2000" dirty="0"/>
              <a:t> to plot map-projected data in this demo, and add some new features like roadways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2E519-D4B4-AE43-8AB1-46E664E50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40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4110B8-FA70-BC49-A500-AE1FB343D4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[Tour of </a:t>
            </a:r>
            <a:r>
              <a:rPr lang="en-US" sz="5400" dirty="0" err="1">
                <a:latin typeface="Courier" pitchFamily="2" charset="0"/>
              </a:rPr>
              <a:t>RADAR.ipynb</a:t>
            </a:r>
            <a:r>
              <a:rPr lang="en-US" dirty="0"/>
              <a:t>]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66407AC-8EF0-2E4F-B6E2-3575984F28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4186EC-23DF-5642-BAE6-373183D9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26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7E47E0-6113-2240-AABB-3DE38A0233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Moore, OK EF5 tornado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B97C4C-04B5-4444-B13D-52E110BB68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20 May 2013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22A89-79BA-824C-A548-E1E2CBE6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62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00B41-39EE-EE47-A4FE-988D74B0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 - 1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570A7-4F13-EB4A-9976-EE40B6F60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Via File menu, make a </a:t>
            </a:r>
            <a:r>
              <a:rPr lang="en-US" b="1" dirty="0"/>
              <a:t>copy</a:t>
            </a:r>
            <a:r>
              <a:rPr lang="en-US" dirty="0"/>
              <a:t> of your </a:t>
            </a:r>
            <a:r>
              <a:rPr lang="en-US" sz="2600" dirty="0" err="1">
                <a:latin typeface="Courier" pitchFamily="2" charset="0"/>
              </a:rPr>
              <a:t>RADAR.ipynb</a:t>
            </a:r>
            <a:r>
              <a:rPr lang="en-US" sz="2600" dirty="0">
                <a:latin typeface="Courier" pitchFamily="2" charset="0"/>
              </a:rPr>
              <a:t> </a:t>
            </a:r>
            <a:r>
              <a:rPr lang="en-US" dirty="0"/>
              <a:t>notebook, and rename it “</a:t>
            </a:r>
            <a:r>
              <a:rPr lang="en-US" sz="2600" dirty="0">
                <a:latin typeface="Courier" pitchFamily="2" charset="0"/>
              </a:rPr>
              <a:t>RADAR-Moore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Remember to close and halt </a:t>
            </a:r>
            <a:r>
              <a:rPr lang="en-US" sz="2000" dirty="0" err="1">
                <a:latin typeface="Courier" pitchFamily="2" charset="0"/>
              </a:rPr>
              <a:t>RADAR.ipynb</a:t>
            </a:r>
            <a:r>
              <a:rPr lang="en-US" dirty="0"/>
              <a:t>, please!</a:t>
            </a:r>
          </a:p>
          <a:p>
            <a:r>
              <a:rPr lang="en-US" dirty="0"/>
              <a:t>Change requested date/time to 20 May 2013 at 20 UTC </a:t>
            </a:r>
          </a:p>
          <a:p>
            <a:r>
              <a:rPr lang="en-US" dirty="0"/>
              <a:t>Specify radar </a:t>
            </a:r>
            <a:r>
              <a:rPr lang="en-US" b="1" dirty="0"/>
              <a:t>KTLX</a:t>
            </a:r>
            <a:r>
              <a:rPr lang="en-US" dirty="0"/>
              <a:t> instead of a </a:t>
            </a:r>
            <a:r>
              <a:rPr lang="en-US" dirty="0" err="1"/>
              <a:t>lon</a:t>
            </a:r>
            <a:r>
              <a:rPr lang="en-US" dirty="0"/>
              <a:t>/</a:t>
            </a:r>
            <a:r>
              <a:rPr lang="en-US" dirty="0" err="1"/>
              <a:t>lat</a:t>
            </a:r>
            <a:r>
              <a:rPr lang="en-US" dirty="0"/>
              <a:t> location</a:t>
            </a:r>
          </a:p>
          <a:p>
            <a:pPr lvl="1"/>
            <a:r>
              <a:rPr lang="en-US" dirty="0"/>
              <a:t>Comment out ‘</a:t>
            </a:r>
            <a:r>
              <a:rPr lang="en-US" sz="2200" dirty="0" err="1">
                <a:latin typeface="Courier" pitchFamily="2" charset="0"/>
              </a:rPr>
              <a:t>query.stations</a:t>
            </a:r>
            <a:r>
              <a:rPr lang="en-US" dirty="0"/>
              <a:t>’ line specifying </a:t>
            </a:r>
            <a:r>
              <a:rPr lang="en-US" dirty="0" err="1"/>
              <a:t>lat</a:t>
            </a:r>
            <a:r>
              <a:rPr lang="en-US" dirty="0"/>
              <a:t>/</a:t>
            </a:r>
            <a:r>
              <a:rPr lang="en-US" dirty="0" err="1"/>
              <a:t>lon</a:t>
            </a:r>
            <a:r>
              <a:rPr lang="en-US" dirty="0"/>
              <a:t> and uncomment out version specifying specific radar location and edit for radar station call sign</a:t>
            </a:r>
          </a:p>
          <a:p>
            <a:r>
              <a:rPr lang="en-US" dirty="0"/>
              <a:t>Set an appropriate </a:t>
            </a:r>
            <a:r>
              <a:rPr lang="en-US" sz="2400" dirty="0" err="1">
                <a:latin typeface="Courier" pitchFamily="2" charset="0"/>
              </a:rPr>
              <a:t>set_extent</a:t>
            </a:r>
            <a:r>
              <a:rPr lang="en-US" dirty="0"/>
              <a:t> around Moore, OK.  You can refine it later and rerun the notebook.  Moore’s </a:t>
            </a:r>
            <a:r>
              <a:rPr lang="en-US" dirty="0" err="1"/>
              <a:t>lat</a:t>
            </a:r>
            <a:r>
              <a:rPr lang="en-US" dirty="0"/>
              <a:t> is 35.3˚N, </a:t>
            </a:r>
            <a:r>
              <a:rPr lang="en-US" dirty="0" err="1"/>
              <a:t>lon</a:t>
            </a:r>
            <a:r>
              <a:rPr lang="en-US" dirty="0"/>
              <a:t> is -97.5˚W</a:t>
            </a:r>
          </a:p>
          <a:p>
            <a:r>
              <a:rPr lang="en-US" dirty="0"/>
              <a:t>View your animation of base reflectivity (</a:t>
            </a:r>
            <a:r>
              <a:rPr lang="en-US" sz="2600" dirty="0">
                <a:latin typeface="Courier" pitchFamily="2" charset="0"/>
              </a:rPr>
              <a:t>interval</a:t>
            </a:r>
            <a:r>
              <a:rPr lang="en-US" dirty="0"/>
              <a:t> controls framerate)</a:t>
            </a:r>
          </a:p>
          <a:p>
            <a:pPr lvl="1"/>
            <a:r>
              <a:rPr lang="en-US" dirty="0"/>
              <a:t>Last cell: </a:t>
            </a:r>
            <a:r>
              <a:rPr lang="en-US" sz="2200" dirty="0" err="1">
                <a:latin typeface="Courier" pitchFamily="2" charset="0"/>
              </a:rPr>
              <a:t>ArtistAnimation</a:t>
            </a:r>
            <a:r>
              <a:rPr lang="en-US" sz="2200" dirty="0">
                <a:latin typeface="Courier" pitchFamily="2" charset="0"/>
              </a:rPr>
              <a:t>(fig, meshes, </a:t>
            </a:r>
            <a:r>
              <a:rPr lang="en-US" sz="2200" dirty="0">
                <a:solidFill>
                  <a:srgbClr val="C00000"/>
                </a:solidFill>
                <a:latin typeface="Courier" pitchFamily="2" charset="0"/>
              </a:rPr>
              <a:t>interval=1250</a:t>
            </a:r>
            <a:r>
              <a:rPr lang="en-US" sz="2200" dirty="0">
                <a:latin typeface="Courier" pitchFamily="2" charset="0"/>
              </a:rPr>
              <a:t>)</a:t>
            </a:r>
          </a:p>
          <a:p>
            <a:r>
              <a:rPr lang="en-US" dirty="0"/>
              <a:t>When you are happy with your plot, show it to 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5ACA8-0865-F344-9798-D6C11153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11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C66CA-A768-7A43-A698-6858FE93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F1C00-7919-E44C-8D8D-FB9B3D3BB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085" y="0"/>
            <a:ext cx="7923829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6F895E4-8EB4-834D-B741-7FE30D511D56}"/>
              </a:ext>
            </a:extLst>
          </p:cNvPr>
          <p:cNvSpPr/>
          <p:nvPr/>
        </p:nvSpPr>
        <p:spPr>
          <a:xfrm>
            <a:off x="5269425" y="2944678"/>
            <a:ext cx="929898" cy="92989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C4502-59A4-3749-8F57-46A64B3CC3BF}"/>
              </a:ext>
            </a:extLst>
          </p:cNvPr>
          <p:cNvSpPr txBox="1"/>
          <p:nvPr/>
        </p:nvSpPr>
        <p:spPr>
          <a:xfrm>
            <a:off x="325464" y="433953"/>
            <a:ext cx="14885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Reflectivity</a:t>
            </a:r>
          </a:p>
          <a:p>
            <a:r>
              <a:rPr lang="en-US" dirty="0"/>
              <a:t>for 2016Z</a:t>
            </a:r>
          </a:p>
          <a:p>
            <a:endParaRPr lang="en-US" dirty="0"/>
          </a:p>
          <a:p>
            <a:r>
              <a:rPr lang="en-US" b="1" dirty="0"/>
              <a:t>“hook echo”</a:t>
            </a:r>
          </a:p>
          <a:p>
            <a:endParaRPr lang="en-US" dirty="0"/>
          </a:p>
          <a:p>
            <a:r>
              <a:rPr lang="en-US" dirty="0"/>
              <a:t>Pink = highest</a:t>
            </a:r>
          </a:p>
          <a:p>
            <a:r>
              <a:rPr lang="en-US" dirty="0"/>
              <a:t>reflectivity =</a:t>
            </a:r>
          </a:p>
          <a:p>
            <a:r>
              <a:rPr lang="en-US" dirty="0"/>
              <a:t>hail and/or </a:t>
            </a:r>
          </a:p>
          <a:p>
            <a:r>
              <a:rPr lang="en-US" dirty="0"/>
              <a:t>debris lofted</a:t>
            </a:r>
          </a:p>
          <a:p>
            <a:r>
              <a:rPr lang="en-US" dirty="0"/>
              <a:t>by tornado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66652D-B547-C349-8B8F-BA59AB3957C5}"/>
              </a:ext>
            </a:extLst>
          </p:cNvPr>
          <p:cNvSpPr txBox="1"/>
          <p:nvPr/>
        </p:nvSpPr>
        <p:spPr>
          <a:xfrm>
            <a:off x="10057914" y="2898183"/>
            <a:ext cx="1945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 location and</a:t>
            </a:r>
          </a:p>
          <a:p>
            <a:r>
              <a:rPr lang="en-US" dirty="0"/>
              <a:t> its cone of silence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22245A-296F-124B-9D9E-F5C87C9AEF18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9515959" y="3221348"/>
            <a:ext cx="54195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495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Number Placeholder 4">
            <a:extLst>
              <a:ext uri="{FF2B5EF4-FFF2-40B4-BE49-F238E27FC236}">
                <a16:creationId xmlns:a16="http://schemas.microsoft.com/office/drawing/2014/main" id="{35C6261C-F728-744A-A275-4A146386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768A32A-85C6-2645-B3AA-D3C110287A68}" type="slidenum">
              <a:rPr lang="en-US" altLang="en-US" sz="1400"/>
              <a:pPr/>
              <a:t>15</a:t>
            </a:fld>
            <a:endParaRPr lang="en-US" altLang="en-US" sz="1400"/>
          </a:p>
        </p:txBody>
      </p:sp>
      <p:pic>
        <p:nvPicPr>
          <p:cNvPr id="87042" name="Picture 4" descr="supercell-hook-echo-01">
            <a:extLst>
              <a:ext uri="{FF2B5EF4-FFF2-40B4-BE49-F238E27FC236}">
                <a16:creationId xmlns:a16="http://schemas.microsoft.com/office/drawing/2014/main" id="{DA6B05CC-801A-A84A-A10A-4D9D4BC78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109" r="972" b="1109"/>
          <a:stretch>
            <a:fillRect/>
          </a:stretch>
        </p:blipFill>
        <p:spPr bwMode="auto">
          <a:xfrm>
            <a:off x="2838451" y="0"/>
            <a:ext cx="6513513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330659-07C0-814E-8881-3E1EEF5AF7FF}"/>
              </a:ext>
            </a:extLst>
          </p:cNvPr>
          <p:cNvSpPr txBox="1"/>
          <p:nvPr/>
        </p:nvSpPr>
        <p:spPr>
          <a:xfrm>
            <a:off x="381965" y="567159"/>
            <a:ext cx="227639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Basic shape of the</a:t>
            </a:r>
          </a:p>
          <a:p>
            <a:r>
              <a:rPr lang="en-US" dirty="0"/>
              <a:t>supercell </a:t>
            </a:r>
            <a:r>
              <a:rPr lang="en-US" b="1" dirty="0"/>
              <a:t>”hook echo”</a:t>
            </a:r>
          </a:p>
          <a:p>
            <a:r>
              <a:rPr lang="en-US" dirty="0"/>
              <a:t>on horizontal radar</a:t>
            </a:r>
          </a:p>
          <a:p>
            <a:r>
              <a:rPr lang="en-US" dirty="0"/>
              <a:t>display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Number Placeholder 4">
            <a:extLst>
              <a:ext uri="{FF2B5EF4-FFF2-40B4-BE49-F238E27FC236}">
                <a16:creationId xmlns:a16="http://schemas.microsoft.com/office/drawing/2014/main" id="{8E9421F3-C289-7146-8891-13C0697A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91E2DC-0F05-D343-B782-4FE565524F8E}" type="slidenum">
              <a:rPr lang="en-US" altLang="en-US" sz="1400"/>
              <a:pPr/>
              <a:t>16</a:t>
            </a:fld>
            <a:endParaRPr lang="en-US" altLang="en-US" sz="1400"/>
          </a:p>
        </p:txBody>
      </p:sp>
      <p:pic>
        <p:nvPicPr>
          <p:cNvPr id="89091" name="Picture 4" descr="supercell-hook-echo-02">
            <a:extLst>
              <a:ext uri="{FF2B5EF4-FFF2-40B4-BE49-F238E27FC236}">
                <a16:creationId xmlns:a16="http://schemas.microsoft.com/office/drawing/2014/main" id="{36CB6915-0F02-5E4E-847B-57E1EDE0B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106" r="972" b="1106"/>
          <a:stretch>
            <a:fillRect/>
          </a:stretch>
        </p:blipFill>
        <p:spPr bwMode="auto">
          <a:xfrm>
            <a:off x="2838451" y="1"/>
            <a:ext cx="6513513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EE1168-4D0C-554C-8430-3457B85676AC}"/>
              </a:ext>
            </a:extLst>
          </p:cNvPr>
          <p:cNvSpPr txBox="1"/>
          <p:nvPr/>
        </p:nvSpPr>
        <p:spPr>
          <a:xfrm>
            <a:off x="381965" y="567159"/>
            <a:ext cx="2124749" cy="36933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Mesoscale frontal</a:t>
            </a:r>
          </a:p>
          <a:p>
            <a:r>
              <a:rPr lang="en-US" dirty="0"/>
              <a:t>boundaries where</a:t>
            </a:r>
          </a:p>
          <a:p>
            <a:r>
              <a:rPr lang="en-US" dirty="0"/>
              <a:t>evaporatively cooled</a:t>
            </a:r>
          </a:p>
          <a:p>
            <a:r>
              <a:rPr lang="en-US" dirty="0"/>
              <a:t>air collides with</a:t>
            </a:r>
          </a:p>
          <a:p>
            <a:r>
              <a:rPr lang="en-US" dirty="0"/>
              <a:t>warm, moist </a:t>
            </a:r>
          </a:p>
          <a:p>
            <a:r>
              <a:rPr lang="en-US" dirty="0"/>
              <a:t>environmental air</a:t>
            </a:r>
          </a:p>
          <a:p>
            <a:endParaRPr lang="en-US" dirty="0"/>
          </a:p>
          <a:p>
            <a:r>
              <a:rPr lang="en-US" dirty="0"/>
              <a:t>Looks like a cyclone</a:t>
            </a:r>
          </a:p>
          <a:p>
            <a:r>
              <a:rPr lang="en-US" dirty="0"/>
              <a:t>but much smaller. </a:t>
            </a:r>
          </a:p>
          <a:p>
            <a:r>
              <a:rPr lang="en-US" b="1" dirty="0"/>
              <a:t>“Mesocyclone”</a:t>
            </a:r>
          </a:p>
          <a:p>
            <a:endParaRPr lang="en-US" dirty="0"/>
          </a:p>
          <a:p>
            <a:r>
              <a:rPr lang="en-US" dirty="0"/>
              <a:t>Tornado would form</a:t>
            </a:r>
          </a:p>
          <a:p>
            <a:r>
              <a:rPr lang="en-US" dirty="0"/>
              <a:t>at letter “</a:t>
            </a:r>
            <a:r>
              <a:rPr lang="en-US" b="1" dirty="0"/>
              <a:t>T</a:t>
            </a:r>
            <a:r>
              <a:rPr lang="en-US" dirty="0"/>
              <a:t>”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Number Placeholder 4">
            <a:extLst>
              <a:ext uri="{FF2B5EF4-FFF2-40B4-BE49-F238E27FC236}">
                <a16:creationId xmlns:a16="http://schemas.microsoft.com/office/drawing/2014/main" id="{7EE19602-5F45-D44E-ADA9-B84703678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B5B32FD-7EC3-0349-832F-7AFBFFEF7EC2}" type="slidenum">
              <a:rPr lang="en-US" altLang="en-US" sz="1400"/>
              <a:pPr/>
              <a:t>17</a:t>
            </a:fld>
            <a:endParaRPr lang="en-US" altLang="en-US" sz="1400"/>
          </a:p>
        </p:txBody>
      </p:sp>
      <p:pic>
        <p:nvPicPr>
          <p:cNvPr id="93187" name="Picture 4" descr="supercell-hook-echo-02">
            <a:extLst>
              <a:ext uri="{FF2B5EF4-FFF2-40B4-BE49-F238E27FC236}">
                <a16:creationId xmlns:a16="http://schemas.microsoft.com/office/drawing/2014/main" id="{AA4CF863-C1D2-FC4A-97C9-27ABD6A1C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106" r="972" b="1106"/>
          <a:stretch>
            <a:fillRect/>
          </a:stretch>
        </p:blipFill>
        <p:spPr bwMode="auto">
          <a:xfrm>
            <a:off x="2838451" y="1"/>
            <a:ext cx="6513513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5" descr="supercell-hook-echo-03">
            <a:extLst>
              <a:ext uri="{FF2B5EF4-FFF2-40B4-BE49-F238E27FC236}">
                <a16:creationId xmlns:a16="http://schemas.microsoft.com/office/drawing/2014/main" id="{CF854A42-D469-6B40-A3EB-F1B67D84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106" r="972" b="1106"/>
          <a:stretch>
            <a:fillRect/>
          </a:stretch>
        </p:blipFill>
        <p:spPr bwMode="auto">
          <a:xfrm>
            <a:off x="2838451" y="1"/>
            <a:ext cx="6513513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751EDC-ACF0-7942-A22F-CB2554E0564C}"/>
              </a:ext>
            </a:extLst>
          </p:cNvPr>
          <p:cNvSpPr txBox="1"/>
          <p:nvPr/>
        </p:nvSpPr>
        <p:spPr>
          <a:xfrm>
            <a:off x="381965" y="567159"/>
            <a:ext cx="2330703" cy="31393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Main storm updraft</a:t>
            </a:r>
          </a:p>
          <a:p>
            <a:endParaRPr lang="en-US" dirty="0"/>
          </a:p>
          <a:p>
            <a:r>
              <a:rPr lang="en-US" dirty="0"/>
              <a:t>Hydrometeors are</a:t>
            </a:r>
          </a:p>
          <a:p>
            <a:r>
              <a:rPr lang="en-US" dirty="0"/>
              <a:t>being created in this</a:t>
            </a:r>
          </a:p>
          <a:p>
            <a:r>
              <a:rPr lang="en-US" dirty="0"/>
              <a:t>powerful updraft</a:t>
            </a:r>
          </a:p>
          <a:p>
            <a:r>
              <a:rPr lang="en-US" dirty="0"/>
              <a:t>but are too small to</a:t>
            </a:r>
          </a:p>
          <a:p>
            <a:r>
              <a:rPr lang="en-US" dirty="0"/>
              <a:t>see on radar (yet)</a:t>
            </a:r>
          </a:p>
          <a:p>
            <a:endParaRPr lang="en-US" dirty="0"/>
          </a:p>
          <a:p>
            <a:r>
              <a:rPr lang="en-US" dirty="0"/>
              <a:t>This and the horizontal</a:t>
            </a:r>
          </a:p>
          <a:p>
            <a:r>
              <a:rPr lang="en-US" dirty="0"/>
              <a:t>circulation leads to</a:t>
            </a:r>
          </a:p>
          <a:p>
            <a:r>
              <a:rPr lang="en-US" dirty="0"/>
              <a:t>the hook shape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Number Placeholder 4">
            <a:extLst>
              <a:ext uri="{FF2B5EF4-FFF2-40B4-BE49-F238E27FC236}">
                <a16:creationId xmlns:a16="http://schemas.microsoft.com/office/drawing/2014/main" id="{43DE224F-D7D4-4A41-A903-E590BB07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217CE4-CF6E-DB47-83A0-CE670F2CBBFD}" type="slidenum">
              <a:rPr lang="en-US" altLang="en-US" sz="1400"/>
              <a:pPr/>
              <a:t>18</a:t>
            </a:fld>
            <a:endParaRPr lang="en-US" altLang="en-US" sz="1400"/>
          </a:p>
        </p:txBody>
      </p:sp>
      <p:pic>
        <p:nvPicPr>
          <p:cNvPr id="95235" name="Picture 4" descr="supercell-hook-echo-02">
            <a:extLst>
              <a:ext uri="{FF2B5EF4-FFF2-40B4-BE49-F238E27FC236}">
                <a16:creationId xmlns:a16="http://schemas.microsoft.com/office/drawing/2014/main" id="{87A0ACFA-7D63-F146-ADB3-B9E484D93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106" r="972" b="1106"/>
          <a:stretch>
            <a:fillRect/>
          </a:stretch>
        </p:blipFill>
        <p:spPr bwMode="auto">
          <a:xfrm>
            <a:off x="2838451" y="1"/>
            <a:ext cx="6513513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5" descr="supercell-hook-echo-03">
            <a:extLst>
              <a:ext uri="{FF2B5EF4-FFF2-40B4-BE49-F238E27FC236}">
                <a16:creationId xmlns:a16="http://schemas.microsoft.com/office/drawing/2014/main" id="{E892ACE9-E6EB-2E47-8E55-92D6C9A4C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106" r="972" b="1106"/>
          <a:stretch>
            <a:fillRect/>
          </a:stretch>
        </p:blipFill>
        <p:spPr bwMode="auto">
          <a:xfrm>
            <a:off x="2838451" y="1"/>
            <a:ext cx="6513513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Picture 6" descr="supercell-hook-echo-04">
            <a:extLst>
              <a:ext uri="{FF2B5EF4-FFF2-40B4-BE49-F238E27FC236}">
                <a16:creationId xmlns:a16="http://schemas.microsoft.com/office/drawing/2014/main" id="{4390FDF1-FDAB-E04A-A5F4-8A24B3A3C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106" r="972" b="1106"/>
          <a:stretch>
            <a:fillRect/>
          </a:stretch>
        </p:blipFill>
        <p:spPr bwMode="auto">
          <a:xfrm>
            <a:off x="2838451" y="1"/>
            <a:ext cx="6513513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68158F-488A-C14E-84CA-9A82930AE617}"/>
              </a:ext>
            </a:extLst>
          </p:cNvPr>
          <p:cNvSpPr txBox="1"/>
          <p:nvPr/>
        </p:nvSpPr>
        <p:spPr>
          <a:xfrm>
            <a:off x="381965" y="567159"/>
            <a:ext cx="2045175" cy="14773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Two principal</a:t>
            </a:r>
          </a:p>
          <a:p>
            <a:r>
              <a:rPr lang="en-US" dirty="0"/>
              <a:t>downdrafts…</a:t>
            </a:r>
          </a:p>
          <a:p>
            <a:r>
              <a:rPr lang="en-US" dirty="0"/>
              <a:t>the forward-flank</a:t>
            </a:r>
          </a:p>
          <a:p>
            <a:r>
              <a:rPr lang="en-US" dirty="0"/>
              <a:t>(FFD) and rear-flank</a:t>
            </a:r>
          </a:p>
          <a:p>
            <a:r>
              <a:rPr lang="en-US" dirty="0"/>
              <a:t>(RFD) downdrafts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Number Placeholder 4">
            <a:extLst>
              <a:ext uri="{FF2B5EF4-FFF2-40B4-BE49-F238E27FC236}">
                <a16:creationId xmlns:a16="http://schemas.microsoft.com/office/drawing/2014/main" id="{EDB792A6-B367-1D46-8769-C9073B4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2942B38-CBC4-4145-996B-FD93DB8F90E2}" type="slidenum">
              <a:rPr lang="en-US" altLang="en-US" sz="1400"/>
              <a:pPr/>
              <a:t>19</a:t>
            </a:fld>
            <a:endParaRPr lang="en-US" altLang="en-US" sz="1400"/>
          </a:p>
        </p:txBody>
      </p:sp>
      <p:pic>
        <p:nvPicPr>
          <p:cNvPr id="97283" name="Picture 4" descr="supercell-hook-echo-02">
            <a:extLst>
              <a:ext uri="{FF2B5EF4-FFF2-40B4-BE49-F238E27FC236}">
                <a16:creationId xmlns:a16="http://schemas.microsoft.com/office/drawing/2014/main" id="{F1B7BCDB-5340-1E4F-B64F-989ADF9DC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106" r="972" b="1106"/>
          <a:stretch>
            <a:fillRect/>
          </a:stretch>
        </p:blipFill>
        <p:spPr bwMode="auto">
          <a:xfrm>
            <a:off x="2838451" y="1"/>
            <a:ext cx="6513513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4" name="Picture 5" descr="supercell-hook-echo-03">
            <a:extLst>
              <a:ext uri="{FF2B5EF4-FFF2-40B4-BE49-F238E27FC236}">
                <a16:creationId xmlns:a16="http://schemas.microsoft.com/office/drawing/2014/main" id="{B18677B9-04D3-B64E-BE87-3EE81BFE8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106" r="972" b="1106"/>
          <a:stretch>
            <a:fillRect/>
          </a:stretch>
        </p:blipFill>
        <p:spPr bwMode="auto">
          <a:xfrm>
            <a:off x="2838451" y="1"/>
            <a:ext cx="6513513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5" name="Picture 6" descr="supercell-hook-echo-04">
            <a:extLst>
              <a:ext uri="{FF2B5EF4-FFF2-40B4-BE49-F238E27FC236}">
                <a16:creationId xmlns:a16="http://schemas.microsoft.com/office/drawing/2014/main" id="{9F115DC0-0156-C04C-9DDC-6CDE4D326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106" r="972" b="1106"/>
          <a:stretch>
            <a:fillRect/>
          </a:stretch>
        </p:blipFill>
        <p:spPr bwMode="auto">
          <a:xfrm>
            <a:off x="2838451" y="1"/>
            <a:ext cx="6513513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6" name="Picture 8" descr="supercell-hook-echo-05">
            <a:extLst>
              <a:ext uri="{FF2B5EF4-FFF2-40B4-BE49-F238E27FC236}">
                <a16:creationId xmlns:a16="http://schemas.microsoft.com/office/drawing/2014/main" id="{560E4C40-CE53-E94E-95B1-E4F5760B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106" r="972" b="1106"/>
          <a:stretch>
            <a:fillRect/>
          </a:stretch>
        </p:blipFill>
        <p:spPr bwMode="auto">
          <a:xfrm>
            <a:off x="2838451" y="1"/>
            <a:ext cx="6513513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08B1F7-D780-804D-9C1A-8EDD6CC9E14A}"/>
              </a:ext>
            </a:extLst>
          </p:cNvPr>
          <p:cNvSpPr txBox="1"/>
          <p:nvPr/>
        </p:nvSpPr>
        <p:spPr>
          <a:xfrm>
            <a:off x="381965" y="567159"/>
            <a:ext cx="2032479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Storm-relative</a:t>
            </a:r>
          </a:p>
          <a:p>
            <a:r>
              <a:rPr lang="en-US" dirty="0"/>
              <a:t>airflow around</a:t>
            </a:r>
          </a:p>
          <a:p>
            <a:r>
              <a:rPr lang="en-US" dirty="0"/>
              <a:t>the supercell</a:t>
            </a:r>
          </a:p>
          <a:p>
            <a:endParaRPr lang="en-US" dirty="0"/>
          </a:p>
          <a:p>
            <a:r>
              <a:rPr lang="en-US" dirty="0"/>
              <a:t>Rotation is </a:t>
            </a:r>
          </a:p>
          <a:p>
            <a:r>
              <a:rPr lang="en-US" dirty="0"/>
              <a:t>concentrated at “T”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B2B95-D463-5340-8436-95C767278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1CE1-979F-BB46-983D-273C6B964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Plot radar data from a historical archive and animate it.  Our initial demonstration will be Hurricane Ida (2021) approaching landfall</a:t>
            </a:r>
          </a:p>
          <a:p>
            <a:r>
              <a:rPr lang="en-US" dirty="0"/>
              <a:t>Then we will reconfigure the demonstration to display radar reflectivity and radial velocity from the infamous 2013 Moore, OK EF5 tornado</a:t>
            </a:r>
          </a:p>
          <a:p>
            <a:r>
              <a:rPr lang="en-US" dirty="0"/>
              <a:t>If we have time, we will look at the radar reflectivity from the El Reno, OK EF3 tornado that occurred 11 days later, and is still the widest tornado on record</a:t>
            </a:r>
          </a:p>
          <a:p>
            <a:r>
              <a:rPr lang="en-US" dirty="0"/>
              <a:t>And we can plot the OUN sounding for the El Reno case on a Skew-T</a:t>
            </a:r>
          </a:p>
          <a:p>
            <a:r>
              <a:rPr lang="en-US" dirty="0"/>
              <a:t>Create a Terminal window, move to your </a:t>
            </a:r>
            <a:r>
              <a:rPr lang="en-US" sz="2600" dirty="0">
                <a:latin typeface="Courier" pitchFamily="2" charset="0"/>
              </a:rPr>
              <a:t>/spare11/atm240/</a:t>
            </a:r>
            <a:r>
              <a:rPr lang="en-US" sz="2600" dirty="0" err="1">
                <a:latin typeface="Courier" pitchFamily="2" charset="0"/>
              </a:rPr>
              <a:t>yournetid</a:t>
            </a:r>
            <a:r>
              <a:rPr lang="en-US" sz="2600" dirty="0">
                <a:latin typeface="Courier" pitchFamily="2" charset="0"/>
              </a:rPr>
              <a:t> </a:t>
            </a:r>
            <a:r>
              <a:rPr lang="en-US" dirty="0"/>
              <a:t>space.  Copy the notebook </a:t>
            </a:r>
            <a:r>
              <a:rPr lang="en-US" sz="2400" dirty="0" err="1">
                <a:latin typeface="Courier" pitchFamily="2" charset="0"/>
              </a:rPr>
              <a:t>RADAR.ipynb</a:t>
            </a:r>
            <a:r>
              <a:rPr lang="en-US" sz="2400" dirty="0">
                <a:latin typeface="Courier" pitchFamily="2" charset="0"/>
              </a:rPr>
              <a:t> </a:t>
            </a:r>
            <a:r>
              <a:rPr lang="en-US" dirty="0"/>
              <a:t>from the directory above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3E18D-3535-B04D-8040-93CA4E4E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C72EDB-F9AC-0444-945E-9B4A762CFFD7}"/>
              </a:ext>
            </a:extLst>
          </p:cNvPr>
          <p:cNvSpPr txBox="1"/>
          <p:nvPr/>
        </p:nvSpPr>
        <p:spPr>
          <a:xfrm>
            <a:off x="3890075" y="6179008"/>
            <a:ext cx="3687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cp ../</a:t>
            </a:r>
            <a:r>
              <a:rPr lang="en-US" sz="2400" dirty="0" err="1">
                <a:latin typeface="Courier" pitchFamily="2" charset="0"/>
              </a:rPr>
              <a:t>RADAR.ipynb</a:t>
            </a:r>
            <a:r>
              <a:rPr lang="en-US" sz="2400" dirty="0">
                <a:latin typeface="Courier" pitchFamily="2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3845310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FC66CA-A768-7A43-A698-6858FE93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F1C00-7919-E44C-8D8D-FB9B3D3BB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085" y="0"/>
            <a:ext cx="7923829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6F895E4-8EB4-834D-B741-7FE30D511D56}"/>
              </a:ext>
            </a:extLst>
          </p:cNvPr>
          <p:cNvSpPr/>
          <p:nvPr/>
        </p:nvSpPr>
        <p:spPr>
          <a:xfrm>
            <a:off x="5269425" y="2944678"/>
            <a:ext cx="929898" cy="92989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2C4502-59A4-3749-8F57-46A64B3CC3BF}"/>
              </a:ext>
            </a:extLst>
          </p:cNvPr>
          <p:cNvSpPr txBox="1"/>
          <p:nvPr/>
        </p:nvSpPr>
        <p:spPr>
          <a:xfrm>
            <a:off x="325464" y="433953"/>
            <a:ext cx="14885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Reflectivity</a:t>
            </a:r>
          </a:p>
          <a:p>
            <a:r>
              <a:rPr lang="en-US" dirty="0"/>
              <a:t>for 2016Z</a:t>
            </a:r>
          </a:p>
          <a:p>
            <a:endParaRPr lang="en-US" dirty="0"/>
          </a:p>
          <a:p>
            <a:r>
              <a:rPr lang="en-US" b="1" dirty="0"/>
              <a:t>“hook echo”</a:t>
            </a:r>
          </a:p>
          <a:p>
            <a:endParaRPr lang="en-US" dirty="0"/>
          </a:p>
          <a:p>
            <a:r>
              <a:rPr lang="en-US" dirty="0"/>
              <a:t>Pink = highest</a:t>
            </a:r>
          </a:p>
          <a:p>
            <a:r>
              <a:rPr lang="en-US" dirty="0"/>
              <a:t>reflectivity =</a:t>
            </a:r>
          </a:p>
          <a:p>
            <a:r>
              <a:rPr lang="en-US" dirty="0"/>
              <a:t>hail and/or </a:t>
            </a:r>
          </a:p>
          <a:p>
            <a:r>
              <a:rPr lang="en-US" dirty="0"/>
              <a:t>debris lofted</a:t>
            </a:r>
          </a:p>
          <a:p>
            <a:r>
              <a:rPr lang="en-US" dirty="0"/>
              <a:t>by tornado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66652D-B547-C349-8B8F-BA59AB3957C5}"/>
              </a:ext>
            </a:extLst>
          </p:cNvPr>
          <p:cNvSpPr txBox="1"/>
          <p:nvPr/>
        </p:nvSpPr>
        <p:spPr>
          <a:xfrm>
            <a:off x="10057914" y="2898183"/>
            <a:ext cx="1945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 location and</a:t>
            </a:r>
          </a:p>
          <a:p>
            <a:r>
              <a:rPr lang="en-US" dirty="0"/>
              <a:t> its cone of silence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22245A-296F-124B-9D9E-F5C87C9AEF18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9515959" y="3221348"/>
            <a:ext cx="541955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754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CC9CD5-3C98-F24A-B769-E988260D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8E49D-5728-774B-8A54-B86071855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085" y="0"/>
            <a:ext cx="792382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1C12D01-82AA-E94A-9A72-96DA7A19717E}"/>
              </a:ext>
            </a:extLst>
          </p:cNvPr>
          <p:cNvSpPr/>
          <p:nvPr/>
        </p:nvSpPr>
        <p:spPr>
          <a:xfrm>
            <a:off x="5269425" y="2944678"/>
            <a:ext cx="929898" cy="92989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D755C-75CB-784E-B39F-9AF6A37980E9}"/>
              </a:ext>
            </a:extLst>
          </p:cNvPr>
          <p:cNvSpPr txBox="1"/>
          <p:nvPr/>
        </p:nvSpPr>
        <p:spPr>
          <a:xfrm>
            <a:off x="325464" y="433953"/>
            <a:ext cx="1890261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 velocity</a:t>
            </a:r>
          </a:p>
          <a:p>
            <a:r>
              <a:rPr lang="en-US" dirty="0"/>
              <a:t>for 2016Z</a:t>
            </a:r>
          </a:p>
          <a:p>
            <a:endParaRPr lang="en-US" dirty="0"/>
          </a:p>
          <a:p>
            <a:r>
              <a:rPr lang="en-US" dirty="0"/>
              <a:t>Cool colors =</a:t>
            </a:r>
          </a:p>
          <a:p>
            <a:r>
              <a:rPr lang="en-US" dirty="0"/>
              <a:t>  towards radar</a:t>
            </a:r>
          </a:p>
          <a:p>
            <a:r>
              <a:rPr lang="en-US" dirty="0"/>
              <a:t>Warm colors =</a:t>
            </a:r>
          </a:p>
          <a:p>
            <a:r>
              <a:rPr lang="en-US" dirty="0"/>
              <a:t>  away from radar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Note the velocity</a:t>
            </a:r>
          </a:p>
          <a:p>
            <a:r>
              <a:rPr lang="en-US" dirty="0"/>
              <a:t>dipole, indicating</a:t>
            </a:r>
          </a:p>
          <a:p>
            <a:r>
              <a:rPr lang="en-US" dirty="0"/>
              <a:t>cyclonic motion</a:t>
            </a:r>
          </a:p>
          <a:p>
            <a:r>
              <a:rPr lang="en-US" dirty="0"/>
              <a:t>(CCW) as seen</a:t>
            </a:r>
          </a:p>
          <a:p>
            <a:r>
              <a:rPr lang="en-US" dirty="0"/>
              <a:t>from above</a:t>
            </a:r>
          </a:p>
          <a:p>
            <a:endParaRPr lang="en-US" dirty="0"/>
          </a:p>
          <a:p>
            <a:r>
              <a:rPr lang="en-US" dirty="0"/>
              <a:t>Almost all US</a:t>
            </a:r>
          </a:p>
          <a:p>
            <a:r>
              <a:rPr lang="en-US" dirty="0"/>
              <a:t> tornadoes are</a:t>
            </a:r>
          </a:p>
          <a:p>
            <a:r>
              <a:rPr lang="en-US" dirty="0"/>
              <a:t> CCW</a:t>
            </a:r>
          </a:p>
          <a:p>
            <a:endParaRPr lang="en-US" dirty="0"/>
          </a:p>
          <a:p>
            <a:endParaRPr lang="en-US" dirty="0"/>
          </a:p>
          <a:p>
            <a:r>
              <a:rPr lang="en-US" i="1" dirty="0">
                <a:solidFill>
                  <a:srgbClr val="FF0000"/>
                </a:solidFill>
              </a:rPr>
              <a:t>Purple = damaged</a:t>
            </a:r>
          </a:p>
          <a:p>
            <a:r>
              <a:rPr lang="en-US" i="1" dirty="0">
                <a:solidFill>
                  <a:srgbClr val="FF0000"/>
                </a:solidFill>
              </a:rPr>
              <a:t>velocity data</a:t>
            </a:r>
          </a:p>
          <a:p>
            <a:r>
              <a:rPr lang="en-US" i="1" dirty="0">
                <a:solidFill>
                  <a:srgbClr val="FF0000"/>
                </a:solidFill>
              </a:rPr>
              <a:t>[ignore]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6A0D61-E5B2-3C49-9D74-F8518231E1F8}"/>
              </a:ext>
            </a:extLst>
          </p:cNvPr>
          <p:cNvSpPr txBox="1"/>
          <p:nvPr/>
        </p:nvSpPr>
        <p:spPr>
          <a:xfrm>
            <a:off x="10208871" y="648182"/>
            <a:ext cx="19743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circled area</a:t>
            </a:r>
          </a:p>
          <a:p>
            <a:r>
              <a:rPr lang="en-US" dirty="0"/>
              <a:t>(ignoring purples)</a:t>
            </a:r>
          </a:p>
          <a:p>
            <a:r>
              <a:rPr lang="en-US" dirty="0"/>
              <a:t>there is red to N</a:t>
            </a:r>
          </a:p>
          <a:p>
            <a:r>
              <a:rPr lang="en-US" dirty="0"/>
              <a:t>  {away from radar}</a:t>
            </a:r>
          </a:p>
          <a:p>
            <a:r>
              <a:rPr lang="en-US" dirty="0"/>
              <a:t>and green to S</a:t>
            </a:r>
          </a:p>
          <a:p>
            <a:r>
              <a:rPr lang="en-US" dirty="0"/>
              <a:t>  {towards radar}</a:t>
            </a:r>
          </a:p>
          <a:p>
            <a:r>
              <a:rPr lang="en-US" b="1" dirty="0">
                <a:sym typeface="Wingdings" pitchFamily="2" charset="2"/>
              </a:rPr>
              <a:t> CCW rotation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026183-46A4-867B-A2F4-3DFAE7B63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461" y="3922094"/>
            <a:ext cx="2809862" cy="261681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36ECF3-E66D-8515-D1DE-04DF319C713F}"/>
              </a:ext>
            </a:extLst>
          </p:cNvPr>
          <p:cNvCxnSpPr>
            <a:cxnSpLocks/>
          </p:cNvCxnSpPr>
          <p:nvPr/>
        </p:nvCxnSpPr>
        <p:spPr>
          <a:xfrm>
            <a:off x="8422483" y="5486400"/>
            <a:ext cx="118478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0BA30F-4625-3A22-03A1-6C7D16F53307}"/>
              </a:ext>
            </a:extLst>
          </p:cNvPr>
          <p:cNvCxnSpPr>
            <a:cxnSpLocks/>
          </p:cNvCxnSpPr>
          <p:nvPr/>
        </p:nvCxnSpPr>
        <p:spPr>
          <a:xfrm flipH="1">
            <a:off x="8362849" y="4989443"/>
            <a:ext cx="118478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0189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749A9-353C-4944-9C69-880A60B7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Moore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14709-CE6E-4949-9D4D-FD88D26012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second cell from bottom, uncomment </a:t>
            </a:r>
            <a:r>
              <a:rPr lang="en-US" sz="2400" dirty="0" err="1">
                <a:latin typeface="Courier" pitchFamily="2" charset="0"/>
              </a:rPr>
              <a:t>doplot</a:t>
            </a:r>
            <a:r>
              <a:rPr lang="en-US" sz="2400" dirty="0">
                <a:latin typeface="Courier" pitchFamily="2" charset="0"/>
              </a:rPr>
              <a:t> = ‘velocity’ </a:t>
            </a:r>
            <a:r>
              <a:rPr lang="en-US" dirty="0"/>
              <a:t>and run that and the subsequent cell again.  This will </a:t>
            </a:r>
            <a:r>
              <a:rPr lang="en-US" dirty="0" err="1"/>
              <a:t>refetch</a:t>
            </a:r>
            <a:r>
              <a:rPr lang="en-US" dirty="0"/>
              <a:t> data and process radial velocity for the animation, including the still frame shown on previous slide</a:t>
            </a:r>
          </a:p>
          <a:p>
            <a:r>
              <a:rPr lang="en-US" dirty="0"/>
              <a:t>It’s not the cleanest example, but there is a suggestion of CCW rotation in the hook region, where a tornado would be expected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0C284-1356-D045-9E8D-0FD3C7C9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43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7E47E0-6113-2240-AABB-3DE38A0233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El Reno, OK EF3 tornado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8B97C4C-04B5-4444-B13D-52E110BB68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31 May 2013</a:t>
            </a:r>
          </a:p>
          <a:p>
            <a:endParaRPr lang="en-US" dirty="0"/>
          </a:p>
          <a:p>
            <a:r>
              <a:rPr lang="en-US" i="1" dirty="0"/>
              <a:t>11 days later… “only” EF3 but still widest tornado on record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022A89-79BA-824C-A548-E1E2CBE69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42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00B41-39EE-EE47-A4FE-988D74B0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Reno - 1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570A7-4F13-EB4A-9976-EE40B6F60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Via File menu, make a </a:t>
            </a:r>
            <a:r>
              <a:rPr lang="en-US" b="1" dirty="0"/>
              <a:t>copy</a:t>
            </a:r>
            <a:r>
              <a:rPr lang="en-US" dirty="0"/>
              <a:t> of your </a:t>
            </a:r>
            <a:r>
              <a:rPr lang="en-US" sz="2600" dirty="0">
                <a:latin typeface="Courier" pitchFamily="2" charset="0"/>
              </a:rPr>
              <a:t>RADAR-</a:t>
            </a:r>
            <a:r>
              <a:rPr lang="en-US" sz="2600" dirty="0" err="1">
                <a:latin typeface="Courier" pitchFamily="2" charset="0"/>
              </a:rPr>
              <a:t>Moore.ipynb</a:t>
            </a:r>
            <a:r>
              <a:rPr lang="en-US" sz="2600" dirty="0">
                <a:latin typeface="Courier" pitchFamily="2" charset="0"/>
              </a:rPr>
              <a:t> </a:t>
            </a:r>
            <a:r>
              <a:rPr lang="en-US" dirty="0"/>
              <a:t>notebook, and rename it “</a:t>
            </a:r>
            <a:r>
              <a:rPr lang="en-US" sz="2400" dirty="0">
                <a:latin typeface="Courier" pitchFamily="2" charset="0"/>
              </a:rPr>
              <a:t>RADAR-</a:t>
            </a:r>
            <a:r>
              <a:rPr lang="en-US" sz="2400" dirty="0" err="1">
                <a:latin typeface="Courier" pitchFamily="2" charset="0"/>
              </a:rPr>
              <a:t>ElReno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Remember to close and halt </a:t>
            </a:r>
            <a:r>
              <a:rPr lang="en-US" sz="2000" dirty="0">
                <a:latin typeface="Courier" pitchFamily="2" charset="0"/>
              </a:rPr>
              <a:t>RADAR-</a:t>
            </a:r>
            <a:r>
              <a:rPr lang="en-US" sz="2000" dirty="0" err="1">
                <a:latin typeface="Courier" pitchFamily="2" charset="0"/>
              </a:rPr>
              <a:t>Moore.ipynb</a:t>
            </a:r>
            <a:r>
              <a:rPr lang="en-US" dirty="0"/>
              <a:t> when done with it</a:t>
            </a:r>
          </a:p>
          <a:p>
            <a:r>
              <a:rPr lang="en-US" dirty="0"/>
              <a:t>Change requested date/time to 31 May 2013 at 23 UTC </a:t>
            </a:r>
          </a:p>
          <a:p>
            <a:r>
              <a:rPr lang="en-US" dirty="0"/>
              <a:t>We’re still plotting KTLX radar</a:t>
            </a:r>
          </a:p>
          <a:p>
            <a:r>
              <a:rPr lang="en-US" dirty="0"/>
              <a:t>Set an appropriate </a:t>
            </a:r>
            <a:r>
              <a:rPr lang="en-US" sz="2400" dirty="0" err="1">
                <a:latin typeface="Courier" pitchFamily="2" charset="0"/>
              </a:rPr>
              <a:t>set_extent</a:t>
            </a:r>
            <a:r>
              <a:rPr lang="en-US" dirty="0"/>
              <a:t> around El Reno, OK.  You can refine it later and rerun the notebook.  El Reno’s </a:t>
            </a:r>
            <a:r>
              <a:rPr lang="en-US" dirty="0" err="1"/>
              <a:t>lat</a:t>
            </a:r>
            <a:r>
              <a:rPr lang="en-US" dirty="0"/>
              <a:t> is 35.5˚N, </a:t>
            </a:r>
            <a:r>
              <a:rPr lang="en-US" dirty="0" err="1"/>
              <a:t>lon</a:t>
            </a:r>
            <a:r>
              <a:rPr lang="en-US" dirty="0"/>
              <a:t> is -98.0˚W</a:t>
            </a:r>
          </a:p>
          <a:p>
            <a:r>
              <a:rPr lang="en-US" dirty="0"/>
              <a:t>View your animation of base reflectivity</a:t>
            </a:r>
          </a:p>
          <a:p>
            <a:r>
              <a:rPr lang="en-US" dirty="0"/>
              <a:t>When you are happy with your plot, show it to me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If you want to plot velocity, go ahead, but know where the radar is located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5ACA8-0865-F344-9798-D6C11153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3324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C67730-81D3-874A-8D33-04C57800C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B1C5F7-8DED-B048-A9C8-C0F03D2AA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189" y="0"/>
            <a:ext cx="6517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082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23131-8285-EE46-9F2E-635AA89D4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Reno - 2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B7F6E-A0A8-F948-8B86-67E8F5F9D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have time…</a:t>
            </a:r>
          </a:p>
          <a:p>
            <a:r>
              <a:rPr lang="en-US" dirty="0"/>
              <a:t>Fetch the OUN sounding for 31 May 2013 at 18Z</a:t>
            </a:r>
          </a:p>
          <a:p>
            <a:pPr lvl="1"/>
            <a:r>
              <a:rPr lang="en-US" dirty="0"/>
              <a:t>It’s a “loaded gun” sounding with even more CAPE, lots of shear and warm advection</a:t>
            </a:r>
          </a:p>
          <a:p>
            <a:r>
              <a:rPr lang="en-US" dirty="0"/>
              <a:t>Clean up your Skew-T script – what you need should be in the first and last cells</a:t>
            </a:r>
          </a:p>
          <a:p>
            <a:r>
              <a:rPr lang="en-US" dirty="0"/>
              <a:t>Make a nice plot.  See next slide for mine</a:t>
            </a:r>
          </a:p>
          <a:p>
            <a:r>
              <a:rPr lang="en-US" dirty="0"/>
              <a:t>When you are ready, show me your plot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2CB56-F50F-E04C-AB2F-3F189FB41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1F51E0-9F00-1C06-D2F9-E2C52F23B559}"/>
              </a:ext>
            </a:extLst>
          </p:cNvPr>
          <p:cNvSpPr txBox="1"/>
          <p:nvPr/>
        </p:nvSpPr>
        <p:spPr>
          <a:xfrm>
            <a:off x="263443" y="5617686"/>
            <a:ext cx="8347157" cy="7386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plt.figtext</a:t>
            </a:r>
            <a:r>
              <a:rPr lang="en-US" sz="1400" dirty="0">
                <a:latin typeface="Courier" pitchFamily="2" charset="0"/>
              </a:rPr>
              <a:t>(0.22,0.86,str(station)+' ' +str(date),size=12,fontweight='bold')</a:t>
            </a:r>
          </a:p>
          <a:p>
            <a:r>
              <a:rPr lang="en-US" sz="1400" dirty="0" err="1">
                <a:latin typeface="Courier" pitchFamily="2" charset="0"/>
              </a:rPr>
              <a:t>plt.figtext</a:t>
            </a:r>
            <a:r>
              <a:rPr lang="en-US" sz="1400" dirty="0">
                <a:latin typeface="Courier" pitchFamily="2" charset="0"/>
              </a:rPr>
              <a:t>(0.22,0.82,'CAPE = ' + str(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round</a:t>
            </a:r>
            <a:r>
              <a:rPr lang="en-US" sz="1400" dirty="0">
                <a:latin typeface="Courier" pitchFamily="2" charset="0"/>
              </a:rPr>
              <a:t>(cape,2)),size=12)</a:t>
            </a:r>
          </a:p>
          <a:p>
            <a:r>
              <a:rPr lang="en-US" sz="1400" dirty="0" err="1">
                <a:latin typeface="Courier" pitchFamily="2" charset="0"/>
              </a:rPr>
              <a:t>plt.figtext</a:t>
            </a:r>
            <a:r>
              <a:rPr lang="en-US" sz="1400" dirty="0">
                <a:latin typeface="Courier" pitchFamily="2" charset="0"/>
              </a:rPr>
              <a:t>(0.22,0.80,'CIN = ' + str(</a:t>
            </a:r>
            <a:r>
              <a:rPr lang="en-US" sz="1400" dirty="0">
                <a:solidFill>
                  <a:srgbClr val="FF0000"/>
                </a:solidFill>
                <a:latin typeface="Courier" pitchFamily="2" charset="0"/>
              </a:rPr>
              <a:t>round</a:t>
            </a:r>
            <a:r>
              <a:rPr lang="en-US" sz="1400" dirty="0">
                <a:latin typeface="Courier" pitchFamily="2" charset="0"/>
              </a:rPr>
              <a:t>(cin,2)),size=12)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1FB96D-8B14-CAA7-34EA-06A46C8A5F2C}"/>
              </a:ext>
            </a:extLst>
          </p:cNvPr>
          <p:cNvSpPr txBox="1"/>
          <p:nvPr/>
        </p:nvSpPr>
        <p:spPr>
          <a:xfrm>
            <a:off x="8774617" y="5617686"/>
            <a:ext cx="209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r">
              <a:buFont typeface="Wingdings" pitchFamily="2" charset="2"/>
              <a:buChar char="ß"/>
            </a:pPr>
            <a:r>
              <a:rPr lang="en-US" i="1" dirty="0"/>
              <a:t>I used these lines </a:t>
            </a:r>
          </a:p>
          <a:p>
            <a:pPr algn="r"/>
            <a:r>
              <a:rPr lang="en-US" i="1" dirty="0"/>
              <a:t>to put info on plot</a:t>
            </a:r>
          </a:p>
        </p:txBody>
      </p:sp>
    </p:spTree>
    <p:extLst>
      <p:ext uri="{BB962C8B-B14F-4D97-AF65-F5344CB8AC3E}">
        <p14:creationId xmlns:p14="http://schemas.microsoft.com/office/powerpoint/2010/main" val="2322005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7308370-E1D1-5144-B87C-B6934143E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60" y="0"/>
            <a:ext cx="818388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6C8D8-63B8-CA43-BD28-8839CA0A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FF5465-F53B-E54B-A81E-03FD985AB244}"/>
              </a:ext>
            </a:extLst>
          </p:cNvPr>
          <p:cNvSpPr txBox="1"/>
          <p:nvPr/>
        </p:nvSpPr>
        <p:spPr>
          <a:xfrm>
            <a:off x="208344" y="277792"/>
            <a:ext cx="1547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OUN sounding</a:t>
            </a:r>
          </a:p>
          <a:p>
            <a:r>
              <a:rPr lang="en-US" dirty="0"/>
              <a:t>18Z 5/31/13</a:t>
            </a:r>
          </a:p>
        </p:txBody>
      </p:sp>
    </p:spTree>
    <p:extLst>
      <p:ext uri="{BB962C8B-B14F-4D97-AF65-F5344CB8AC3E}">
        <p14:creationId xmlns:p14="http://schemas.microsoft.com/office/powerpoint/2010/main" val="2881878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6F67018-90FA-FA4E-9C3C-E5B3AACAB6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[end]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5E78584-674C-1C4C-A991-5F10430721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AB8D01-E66D-8940-9A43-9B8BFB15C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45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3E396-3232-BF47-9DAB-598BBDD1F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B31DF-8D24-944D-8A23-B4E726F15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</a:t>
            </a:r>
            <a:r>
              <a:rPr lang="en-US" dirty="0" err="1"/>
              <a:t>powerpoint</a:t>
            </a:r>
            <a:endParaRPr lang="en-US" dirty="0"/>
          </a:p>
          <a:p>
            <a:r>
              <a:rPr lang="en-US" sz="2400" dirty="0" err="1">
                <a:latin typeface="Courier" pitchFamily="2" charset="0"/>
              </a:rPr>
              <a:t>RADAR.ipynb</a:t>
            </a:r>
            <a:endParaRPr lang="en-US" sz="2400" dirty="0">
              <a:latin typeface="Courier" pitchFamily="2" charset="0"/>
            </a:endParaRPr>
          </a:p>
          <a:p>
            <a:r>
              <a:rPr lang="en-US" dirty="0"/>
              <a:t>Your Skew-T script from last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332AB-0422-E040-A900-4E2C2C92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3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95C0-9B49-A34E-B14E-3C33C2D00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information - 1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3DAD8-CE7E-864B-A581-451E384A9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Radar was originally an acronym: </a:t>
            </a:r>
            <a:r>
              <a:rPr lang="en-US" sz="2400" b="1" dirty="0" err="1"/>
              <a:t>RA</a:t>
            </a:r>
            <a:r>
              <a:rPr lang="en-US" sz="2400" dirty="0" err="1"/>
              <a:t>dio</a:t>
            </a:r>
            <a:r>
              <a:rPr lang="en-US" sz="2400" dirty="0"/>
              <a:t> </a:t>
            </a:r>
            <a:r>
              <a:rPr lang="en-US" sz="2400" b="1" dirty="0"/>
              <a:t>D</a:t>
            </a:r>
            <a:r>
              <a:rPr lang="en-US" sz="2400" dirty="0"/>
              <a:t>etection </a:t>
            </a:r>
            <a:r>
              <a:rPr lang="en-US" sz="2400" b="1" dirty="0"/>
              <a:t>A</a:t>
            </a:r>
            <a:r>
              <a:rPr lang="en-US" sz="2400" dirty="0"/>
              <a:t>nd </a:t>
            </a:r>
            <a:r>
              <a:rPr lang="en-US" sz="2400" b="1" dirty="0"/>
              <a:t>R</a:t>
            </a:r>
            <a:r>
              <a:rPr lang="en-US" sz="2400" dirty="0"/>
              <a:t>anging</a:t>
            </a:r>
          </a:p>
          <a:p>
            <a:r>
              <a:rPr lang="en-US" sz="2400" dirty="0"/>
              <a:t>Radars come in a variety of types, but all send out pulses of radio waves of a specified wavelength and then listen for returned signal</a:t>
            </a:r>
          </a:p>
          <a:p>
            <a:pPr lvl="1"/>
            <a:r>
              <a:rPr lang="en-US" sz="2000" dirty="0"/>
              <a:t>10-cm wavelength </a:t>
            </a:r>
            <a:r>
              <a:rPr lang="en-US" sz="2000" dirty="0">
                <a:sym typeface="Wingdings" pitchFamily="2" charset="2"/>
              </a:rPr>
              <a:t> weather radar  sees larger particles; cloud droplets invisible</a:t>
            </a:r>
          </a:p>
          <a:p>
            <a:pPr lvl="1"/>
            <a:r>
              <a:rPr lang="en-US" sz="2000" dirty="0">
                <a:sym typeface="Wingdings" pitchFamily="2" charset="2"/>
              </a:rPr>
              <a:t>Smaller wavelengths  cloud radar  can see cloud droplets but cannot penetrate clouds</a:t>
            </a:r>
            <a:endParaRPr lang="en-US" sz="2000" dirty="0"/>
          </a:p>
          <a:p>
            <a:r>
              <a:rPr lang="en-US" sz="2400" dirty="0"/>
              <a:t>NOAA operates a network of NEXRAD (next-generation 10-cm radars, dating from 1988 or so) radars.  Data are available in two types, from a variety of sources</a:t>
            </a:r>
          </a:p>
          <a:p>
            <a:pPr lvl="1"/>
            <a:r>
              <a:rPr lang="en-US" sz="2000" dirty="0"/>
              <a:t>Level II data have higher resolution and are less processed</a:t>
            </a:r>
          </a:p>
          <a:p>
            <a:pPr lvl="1"/>
            <a:r>
              <a:rPr lang="en-US" sz="2000" dirty="0"/>
              <a:t>Level III data have lower resolution and are more processed</a:t>
            </a:r>
          </a:p>
          <a:p>
            <a:pPr lvl="1"/>
            <a:r>
              <a:rPr lang="en-US" sz="2000" dirty="0"/>
              <a:t>We will access Level II data from </a:t>
            </a:r>
            <a:r>
              <a:rPr lang="en-US" sz="2000" dirty="0" err="1"/>
              <a:t>Unidata</a:t>
            </a:r>
            <a:endParaRPr lang="en-US" sz="2000" dirty="0"/>
          </a:p>
          <a:p>
            <a:pPr lvl="1"/>
            <a:r>
              <a:rPr lang="en-US" sz="2000" dirty="0"/>
              <a:t>Most radar information found on the web is Level III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23F83-4D8C-B648-8042-DCAEB6CA1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87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D71CC-CB82-AF4D-8F96-F6BDFD63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5C1C48-636B-2543-A1C1-B0108D58D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14" y="0"/>
            <a:ext cx="1190597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E4D06D-6FE0-314B-AE56-AEAAD703A005}"/>
              </a:ext>
            </a:extLst>
          </p:cNvPr>
          <p:cNvSpPr txBox="1"/>
          <p:nvPr/>
        </p:nvSpPr>
        <p:spPr>
          <a:xfrm>
            <a:off x="4004841" y="6250329"/>
            <a:ext cx="6177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NEXRAD radars: </a:t>
            </a: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www.roc.noaa.gov</a:t>
            </a:r>
            <a:r>
              <a:rPr lang="en-US" dirty="0">
                <a:hlinkClick r:id="rId3"/>
              </a:rPr>
              <a:t>/WSR88D/</a:t>
            </a:r>
            <a:r>
              <a:rPr lang="en-US" dirty="0" err="1">
                <a:hlinkClick r:id="rId3"/>
              </a:rPr>
              <a:t>Maps.aspx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804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95CE0D-F9C7-EC48-BB83-9B26B5C4D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information - 2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9CA72-FC7C-1148-B4A4-94EDB947B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6</a:t>
            </a:fld>
            <a:endParaRPr lang="en-US"/>
          </a:p>
        </p:txBody>
      </p:sp>
      <p:pic>
        <p:nvPicPr>
          <p:cNvPr id="6" name="Content Placeholder 3" descr="Screen Shot 2013-05-26 at 9.38.53 AM.pdf">
            <a:extLst>
              <a:ext uri="{FF2B5EF4-FFF2-40B4-BE49-F238E27FC236}">
                <a16:creationId xmlns:a16="http://schemas.microsoft.com/office/drawing/2014/main" id="{1765C52F-04C9-114A-81B0-7B91D31C6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8" b="4368"/>
          <a:stretch>
            <a:fillRect/>
          </a:stretch>
        </p:blipFill>
        <p:spPr>
          <a:xfrm>
            <a:off x="3587860" y="1966912"/>
            <a:ext cx="8229600" cy="45259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6EF73-724E-8C44-A9CE-A0F4C2342B6D}"/>
              </a:ext>
            </a:extLst>
          </p:cNvPr>
          <p:cNvSpPr txBox="1"/>
          <p:nvPr/>
        </p:nvSpPr>
        <p:spPr>
          <a:xfrm>
            <a:off x="11252458" y="4351887"/>
            <a:ext cx="6853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pulse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4457F-D46F-6A40-8EA0-BF10AC5EA53C}"/>
              </a:ext>
            </a:extLst>
          </p:cNvPr>
          <p:cNvSpPr txBox="1"/>
          <p:nvPr/>
        </p:nvSpPr>
        <p:spPr>
          <a:xfrm>
            <a:off x="10163969" y="398255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254C42-A0F6-A243-B34C-7F46B9A0F6C9}"/>
              </a:ext>
            </a:extLst>
          </p:cNvPr>
          <p:cNvSpPr txBox="1"/>
          <p:nvPr/>
        </p:nvSpPr>
        <p:spPr>
          <a:xfrm>
            <a:off x="8196318" y="4721219"/>
            <a:ext cx="1647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returning signal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1D5E60-8D2C-E146-9A07-E5194213AA83}"/>
              </a:ext>
            </a:extLst>
          </p:cNvPr>
          <p:cNvSpPr txBox="1"/>
          <p:nvPr/>
        </p:nvSpPr>
        <p:spPr>
          <a:xfrm>
            <a:off x="176723" y="2180344"/>
            <a:ext cx="357572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Radars send out pulses and</a:t>
            </a:r>
          </a:p>
          <a:p>
            <a:r>
              <a:rPr lang="en-US" dirty="0"/>
              <a:t> then go into “listening mode”</a:t>
            </a:r>
          </a:p>
          <a:p>
            <a:endParaRPr lang="en-US" dirty="0"/>
          </a:p>
          <a:p>
            <a:r>
              <a:rPr lang="en-US" dirty="0"/>
              <a:t>Only a small fraction of the</a:t>
            </a:r>
          </a:p>
          <a:p>
            <a:r>
              <a:rPr lang="en-US" dirty="0"/>
              <a:t>  transmitted energy is returned</a:t>
            </a:r>
          </a:p>
          <a:p>
            <a:r>
              <a:rPr lang="en-US" dirty="0"/>
              <a:t>  (backscattered or reflected)</a:t>
            </a:r>
          </a:p>
          <a:p>
            <a:endParaRPr lang="en-US" dirty="0"/>
          </a:p>
          <a:p>
            <a:r>
              <a:rPr lang="en-US" u="sng" dirty="0"/>
              <a:t>Time lag</a:t>
            </a:r>
            <a:r>
              <a:rPr lang="en-US" dirty="0"/>
              <a:t> for return signal reveals</a:t>
            </a:r>
          </a:p>
          <a:p>
            <a:r>
              <a:rPr lang="en-US" dirty="0"/>
              <a:t>  target </a:t>
            </a:r>
            <a:r>
              <a:rPr lang="en-US" u="sng" dirty="0"/>
              <a:t>radial distance</a:t>
            </a:r>
            <a:r>
              <a:rPr lang="en-US" dirty="0"/>
              <a:t> from radar</a:t>
            </a:r>
          </a:p>
          <a:p>
            <a:endParaRPr lang="en-US" dirty="0"/>
          </a:p>
          <a:p>
            <a:r>
              <a:rPr lang="en-US" dirty="0"/>
              <a:t>Signals reflected from large distance</a:t>
            </a:r>
          </a:p>
          <a:p>
            <a:r>
              <a:rPr lang="en-US" dirty="0"/>
              <a:t>  may return </a:t>
            </a:r>
            <a:r>
              <a:rPr lang="en-US" i="1" dirty="0"/>
              <a:t>after</a:t>
            </a:r>
            <a:r>
              <a:rPr lang="en-US" dirty="0"/>
              <a:t> next pulse is sent</a:t>
            </a:r>
          </a:p>
          <a:p>
            <a:r>
              <a:rPr lang="en-US" dirty="0"/>
              <a:t>  confusing the radar w/r/t location</a:t>
            </a:r>
          </a:p>
          <a:p>
            <a:r>
              <a:rPr lang="en-US" dirty="0"/>
              <a:t>  (range folding)</a:t>
            </a:r>
          </a:p>
        </p:txBody>
      </p:sp>
    </p:spTree>
    <p:extLst>
      <p:ext uri="{BB962C8B-B14F-4D97-AF65-F5344CB8AC3E}">
        <p14:creationId xmlns:p14="http://schemas.microsoft.com/office/powerpoint/2010/main" val="585861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443DE-DB81-AF42-BB45-F1044A476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information - 3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A138F7-F2F4-5A44-AD74-ED21F742C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7</a:t>
            </a:fld>
            <a:endParaRPr lang="en-US"/>
          </a:p>
        </p:txBody>
      </p:sp>
      <p:pic>
        <p:nvPicPr>
          <p:cNvPr id="4" name="Content Placeholder 6" descr="cone_silence_beams_q.jpg">
            <a:extLst>
              <a:ext uri="{FF2B5EF4-FFF2-40B4-BE49-F238E27FC236}">
                <a16:creationId xmlns:a16="http://schemas.microsoft.com/office/drawing/2014/main" id="{F1666312-CA57-964B-AD04-E5AC0A51C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" b="160"/>
          <a:stretch>
            <a:fillRect/>
          </a:stretch>
        </p:blipFill>
        <p:spPr>
          <a:xfrm>
            <a:off x="3581401" y="1830387"/>
            <a:ext cx="8229600" cy="4525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49A74D-24F9-AF43-B67F-5BC652E958A3}"/>
              </a:ext>
            </a:extLst>
          </p:cNvPr>
          <p:cNvSpPr txBox="1"/>
          <p:nvPr/>
        </p:nvSpPr>
        <p:spPr>
          <a:xfrm>
            <a:off x="254213" y="2782227"/>
            <a:ext cx="352314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Radars execute a sequence of</a:t>
            </a:r>
          </a:p>
          <a:p>
            <a:r>
              <a:rPr lang="en-US" dirty="0"/>
              <a:t>  elevation scans of various angles</a:t>
            </a:r>
          </a:p>
          <a:p>
            <a:r>
              <a:rPr lang="en-US" dirty="0"/>
              <a:t>  relative to the radar platform</a:t>
            </a:r>
          </a:p>
          <a:p>
            <a:endParaRPr lang="en-US" dirty="0"/>
          </a:p>
          <a:p>
            <a:r>
              <a:rPr lang="en-US" dirty="0"/>
              <a:t>As a consequence, they cannot</a:t>
            </a:r>
          </a:p>
          <a:p>
            <a:r>
              <a:rPr lang="en-US" dirty="0"/>
              <a:t>  detect information directly above</a:t>
            </a:r>
          </a:p>
          <a:p>
            <a:r>
              <a:rPr lang="en-US" dirty="0"/>
              <a:t>  them (“cone of silence”)</a:t>
            </a:r>
          </a:p>
          <a:p>
            <a:endParaRPr lang="en-US" dirty="0"/>
          </a:p>
          <a:p>
            <a:r>
              <a:rPr lang="en-US" dirty="0"/>
              <a:t>Also, beams farther from radar are</a:t>
            </a:r>
          </a:p>
          <a:p>
            <a:r>
              <a:rPr lang="en-US" dirty="0"/>
              <a:t>  both higher altitude and more</a:t>
            </a:r>
          </a:p>
          <a:p>
            <a:r>
              <a:rPr lang="en-US" dirty="0"/>
              <a:t>  spread vertically (beam spreading)</a:t>
            </a:r>
          </a:p>
        </p:txBody>
      </p:sp>
    </p:spTree>
    <p:extLst>
      <p:ext uri="{BB962C8B-B14F-4D97-AF65-F5344CB8AC3E}">
        <p14:creationId xmlns:p14="http://schemas.microsoft.com/office/powerpoint/2010/main" val="2636308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CD516-2621-8E45-BABA-AE1FD142E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information - 4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2F1B2-96B0-A747-B759-922C71874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Reflectivity is a measure of the returned signal</a:t>
            </a:r>
          </a:p>
          <a:p>
            <a:pPr lvl="1"/>
            <a:r>
              <a:rPr lang="en-US" dirty="0"/>
              <a:t>Units are </a:t>
            </a:r>
            <a:r>
              <a:rPr lang="en-US" dirty="0" err="1"/>
              <a:t>dbZ</a:t>
            </a:r>
            <a:r>
              <a:rPr lang="en-US" dirty="0"/>
              <a:t> (decibels, converted from equivalent reflectivity factor </a:t>
            </a:r>
            <a:r>
              <a:rPr lang="en-US" i="1" dirty="0"/>
              <a:t>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Reflectivity in </a:t>
            </a:r>
            <a:r>
              <a:rPr lang="en-US" dirty="0" err="1"/>
              <a:t>dbZ</a:t>
            </a:r>
            <a:r>
              <a:rPr lang="en-US" dirty="0"/>
              <a:t> is logarithmic and dimensionless</a:t>
            </a:r>
          </a:p>
          <a:p>
            <a:pPr lvl="1"/>
            <a:r>
              <a:rPr lang="en-US" i="1" dirty="0"/>
              <a:t>Z</a:t>
            </a:r>
            <a:r>
              <a:rPr lang="en-US" dirty="0"/>
              <a:t> itself is proportional to 6</a:t>
            </a:r>
            <a:r>
              <a:rPr lang="en-US" baseline="30000" dirty="0"/>
              <a:t>th</a:t>
            </a:r>
            <a:r>
              <a:rPr lang="en-US" dirty="0"/>
              <a:t> power of particle diameter (mm</a:t>
            </a:r>
            <a:r>
              <a:rPr lang="en-US" baseline="30000" dirty="0"/>
              <a:t>6</a:t>
            </a:r>
            <a:r>
              <a:rPr lang="en-US" dirty="0"/>
              <a:t>) per cubic meter (m</a:t>
            </a:r>
            <a:r>
              <a:rPr lang="en-US" baseline="30000" dirty="0"/>
              <a:t>3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Many medium-sized particles and a few large particles --&gt; same reflectivity</a:t>
            </a:r>
          </a:p>
          <a:p>
            <a:pPr lvl="1"/>
            <a:r>
              <a:rPr lang="en-US" dirty="0"/>
              <a:t>Ice is less reflective than liquid &amp; melting ice on radar can be very “bright”</a:t>
            </a:r>
          </a:p>
          <a:p>
            <a:pPr lvl="1"/>
            <a:r>
              <a:rPr lang="en-US" dirty="0"/>
              <a:t>Typical color table goes from blue (low reflectivity) to red/pink (high reflectivity)</a:t>
            </a:r>
          </a:p>
          <a:p>
            <a:pPr lvl="2"/>
            <a:r>
              <a:rPr lang="en-US" dirty="0"/>
              <a:t>Largest values: hail or debris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B8278-EE91-6849-BB19-2E62FDDF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Content Placeholder 4" descr="dsd_samples_simple.jpg">
            <a:extLst>
              <a:ext uri="{FF2B5EF4-FFF2-40B4-BE49-F238E27FC236}">
                <a16:creationId xmlns:a16="http://schemas.microsoft.com/office/drawing/2014/main" id="{E28CA910-82D5-0C41-A40E-66360A3BB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249" b="-31249"/>
          <a:stretch>
            <a:fillRect/>
          </a:stretch>
        </p:blipFill>
        <p:spPr>
          <a:xfrm>
            <a:off x="5752618" y="4058297"/>
            <a:ext cx="3753654" cy="420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95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A3E6-A7BC-574E-862F-7C64D5CA7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information - 5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ACF75-6B27-9047-B672-A3D529549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Radial velocity is component towards or away from the radar</a:t>
            </a:r>
          </a:p>
          <a:p>
            <a:pPr lvl="1"/>
            <a:r>
              <a:rPr lang="en-US" dirty="0"/>
              <a:t>To interpret, </a:t>
            </a:r>
            <a:r>
              <a:rPr lang="en-US" dirty="0">
                <a:solidFill>
                  <a:srgbClr val="FF0000"/>
                </a:solidFill>
              </a:rPr>
              <a:t>you need to know where radar is located </a:t>
            </a:r>
            <a:r>
              <a:rPr lang="en-US" dirty="0"/>
              <a:t>on the figure</a:t>
            </a:r>
          </a:p>
          <a:p>
            <a:pPr lvl="1"/>
            <a:r>
              <a:rPr lang="en-US" dirty="0"/>
              <a:t>Typical color table consists of greens (towards) radar and reds (away from radar)</a:t>
            </a:r>
          </a:p>
          <a:p>
            <a:pPr lvl="1"/>
            <a:r>
              <a:rPr lang="en-US" dirty="0"/>
              <a:t>Rotational signatures appear as green/red dipoles/couplets</a:t>
            </a:r>
          </a:p>
          <a:p>
            <a:pPr lvl="1"/>
            <a:r>
              <a:rPr lang="en-US" dirty="0"/>
              <a:t>Purples are range-folded (spoiled) velocity data – radar cannot determine inbound from outbound</a:t>
            </a:r>
          </a:p>
          <a:p>
            <a:r>
              <a:rPr lang="en-US" dirty="0"/>
              <a:t>The farther from the radar, the higher the altitude being sampled and the larger the depth of atmosphere being seen (beam spreading)</a:t>
            </a:r>
          </a:p>
          <a:p>
            <a:pPr lvl="1"/>
            <a:r>
              <a:rPr lang="en-US" dirty="0"/>
              <a:t>Look again at figure on slide 7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6E620-F5AE-8543-9993-064853850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59AB8-0FC3-FD4E-BA4D-449601F589A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56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47883</TotalTime>
  <Words>1596</Words>
  <Application>Microsoft Macintosh PowerPoint</Application>
  <PresentationFormat>Widescreen</PresentationFormat>
  <Paragraphs>257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Courier</vt:lpstr>
      <vt:lpstr>Wingdings</vt:lpstr>
      <vt:lpstr>Office Theme</vt:lpstr>
      <vt:lpstr>Class #12</vt:lpstr>
      <vt:lpstr>Class roadmap</vt:lpstr>
      <vt:lpstr>Resources</vt:lpstr>
      <vt:lpstr>Radar information - 1</vt:lpstr>
      <vt:lpstr>PowerPoint Presentation</vt:lpstr>
      <vt:lpstr>Radar information - 2</vt:lpstr>
      <vt:lpstr>Radar information - 3</vt:lpstr>
      <vt:lpstr>Radar information - 4</vt:lpstr>
      <vt:lpstr>Radar information - 5 </vt:lpstr>
      <vt:lpstr>Radar information - 6</vt:lpstr>
      <vt:lpstr>[Tour of RADAR.ipynb]</vt:lpstr>
      <vt:lpstr>The Moore, OK EF5 tornado</vt:lpstr>
      <vt:lpstr>Moore - 1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Moore - 2</vt:lpstr>
      <vt:lpstr>The El Reno, OK EF3 tornado</vt:lpstr>
      <vt:lpstr>El Reno - 1</vt:lpstr>
      <vt:lpstr>PowerPoint Presentation</vt:lpstr>
      <vt:lpstr>El Reno - 2</vt:lpstr>
      <vt:lpstr>PowerPoint Presentation</vt:lpstr>
      <vt:lpstr>[end]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#2</dc:title>
  <dc:creator>Fovell, Robert</dc:creator>
  <cp:lastModifiedBy>Fovell, Robert</cp:lastModifiedBy>
  <cp:revision>423</cp:revision>
  <dcterms:created xsi:type="dcterms:W3CDTF">2020-07-27T19:35:43Z</dcterms:created>
  <dcterms:modified xsi:type="dcterms:W3CDTF">2022-11-15T19:27:30Z</dcterms:modified>
</cp:coreProperties>
</file>