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8"/>
    <p:restoredTop sz="96208"/>
  </p:normalViewPr>
  <p:slideViewPr>
    <p:cSldViewPr snapToGrid="0" snapToObjects="1" showGuides="1">
      <p:cViewPr varScale="1">
        <p:scale>
          <a:sx n="116" d="100"/>
          <a:sy n="116" d="100"/>
        </p:scale>
        <p:origin x="21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D6F15-A4B6-894D-B21D-193FCCCCD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80AED-CCF4-2E4B-92A9-1AD03C696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C21F0-6162-2A43-A3EC-4F961CA7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3E4B2-0221-4A4A-BE6F-653B91C5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24CF9-5B79-FE4E-9167-CE111EAD2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8A362-D747-EB4F-8663-6FC72AE7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7D3C28-3621-0247-8A41-D8BEB72D7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7BBE7-364A-9E4D-8CC8-AC49DDE38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9DA07-3AE9-A349-A8C4-589AED1E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D1989-0924-6048-AEBE-434D22E9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5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D3F1B1-D981-F34B-AA3A-CA42A26AD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7455F2-3FA7-E84A-B343-4B6D04E9E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8B9B3-4890-0141-814E-A952335B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071FB-C598-0441-B952-1894611A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23275-4FD4-F34D-AFE2-EF3D1C45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6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6965-C10F-944F-8B86-0A0A664C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8E209-7479-0346-8689-F24AE6B00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331F2-BFB9-7646-ABA7-C8EAC9864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875FD-15D8-8A41-9363-80D173B78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13610-969E-6647-ABBE-8E4843EB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4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AD62-83D0-DC4B-B8F7-2FF3D400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A3AFD-BBD6-8F4C-8178-39C415CAD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B3288-85AB-8E47-9274-47FEC1D7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9BF7A-852B-954D-8800-81C0D050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3CBE0-E585-3E4F-B2D7-5814E4D2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861E-0C42-5642-B79C-6EF0034E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0AE88-96E2-0344-B142-C2CA62881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A9384-E622-004A-A8D0-03ECC0345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8A075-E16C-8F4D-8274-6FB5C12C4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5197B-5760-7548-8FB4-456A6971C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17C74-3730-3342-9ECB-30EDB3B1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7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2DA5-0EB8-BE43-AD3D-F4116C9EB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72AE9-FA23-984A-8E3A-2AFFB6D0D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17B97D-FD7C-E549-A4B2-FD726040B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B5297D-DE72-CA46-8578-1AB68C499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162D0-6755-024A-A7C3-3FDD44BBC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B35634-66FD-0744-AEAB-8FDE80F1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75BB19-257E-7741-BF04-0F860E48A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A9A181-DE8F-234A-97A9-D444ADFF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0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F9969-DA28-0141-B17A-C4B5E0CCE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F7C058-83E0-054E-BE7C-FF08A663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869208-D3D8-F445-A744-A3B18B5B1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67E5-ECE4-3444-8B01-5AAA6BA8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4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011834-9214-4246-B019-3F77DF074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5163CD-CC49-C841-996A-7499E5E4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248A2-B42E-CF4A-9777-66CFE2F5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3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AC-BEE1-CD48-9E38-EA0E55BC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404D-253E-AE41-8F24-2856200F5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9F971-C98C-F243-9A81-10AC4A4B8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AA1DC-3699-AA4F-A3FB-1ABD49101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C69B9-ECCB-F840-88DB-444D5EA6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B4A9A-0C50-9D41-9DA0-76B59980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5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01736-F4A7-EB4A-B979-22726268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880092-4A9F-2B4B-AFDD-EB15E5D90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C2104-549E-6044-9C7D-9625A9C52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84C2D-BCFC-A74A-BA0A-094913EA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32DA7-2015-2146-ACA9-9CB220A5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B1198-C25E-1243-97C1-CC0AED18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44D5A-F1D6-1D4F-8A64-245598CFD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5A3B1-442F-D245-910F-2466E1BAB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5E2EC-4983-6843-97DC-3C02196CE2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F14A2-53D9-3D44-9999-C02F428B05B2}" type="datetimeFigureOut">
              <a:rPr lang="en-US" smtClean="0"/>
              <a:t>11/23/20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A3E5-EF17-C048-A71D-AC02B587B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FC282-070E-8249-A8DD-5B6406004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61CF3-1A0B-BD4E-A9F3-DAB69907E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1383-2461-9F49-952E-7F59CCD1BF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30 November 2016 12Z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352C8-0AD3-4949-AC5B-07B781AA2F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500 and 200 mb maps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83BFBE-3856-CE45-B9DA-5182503992DF}"/>
              </a:ext>
            </a:extLst>
          </p:cNvPr>
          <p:cNvSpPr txBox="1"/>
          <p:nvPr/>
        </p:nvSpPr>
        <p:spPr>
          <a:xfrm>
            <a:off x="464695" y="6295869"/>
            <a:ext cx="4773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weather.uwyo.edu</a:t>
            </a:r>
            <a:r>
              <a:rPr lang="en-US" dirty="0"/>
              <a:t>/</a:t>
            </a:r>
            <a:r>
              <a:rPr lang="en-US" dirty="0" err="1"/>
              <a:t>upperair</a:t>
            </a:r>
            <a:r>
              <a:rPr lang="en-US" dirty="0"/>
              <a:t>/</a:t>
            </a:r>
            <a:r>
              <a:rPr lang="en-US" dirty="0" err="1"/>
              <a:t>uamap.shtml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1CDF03-CA13-CD42-A531-2EE0F8360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680" y="333375"/>
            <a:ext cx="8915400" cy="6191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EE7A99-E6E4-2D46-8BEB-85C092DA30FE}"/>
              </a:ext>
            </a:extLst>
          </p:cNvPr>
          <p:cNvSpPr txBox="1"/>
          <p:nvPr/>
        </p:nvSpPr>
        <p:spPr>
          <a:xfrm>
            <a:off x="854439" y="5051685"/>
            <a:ext cx="11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Isoheights</a:t>
            </a:r>
            <a:endParaRPr lang="en-US" dirty="0"/>
          </a:p>
          <a:p>
            <a:r>
              <a:rPr lang="en-US" dirty="0"/>
              <a:t>(solid)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F4D4E6-EDCC-484D-8F8D-A4E2C758BE48}"/>
              </a:ext>
            </a:extLst>
          </p:cNvPr>
          <p:cNvCxnSpPr/>
          <p:nvPr/>
        </p:nvCxnSpPr>
        <p:spPr>
          <a:xfrm flipV="1">
            <a:off x="1828800" y="4122295"/>
            <a:ext cx="1079292" cy="92939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8797692-3CD4-7749-9675-5E32B81246CE}"/>
              </a:ext>
            </a:extLst>
          </p:cNvPr>
          <p:cNvSpPr txBox="1"/>
          <p:nvPr/>
        </p:nvSpPr>
        <p:spPr>
          <a:xfrm>
            <a:off x="4120551" y="333375"/>
            <a:ext cx="199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Isotherms (dashed)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A98D4DC-10E3-A74A-99CA-CDB38626A342}"/>
              </a:ext>
            </a:extLst>
          </p:cNvPr>
          <p:cNvCxnSpPr/>
          <p:nvPr/>
        </p:nvCxnSpPr>
        <p:spPr>
          <a:xfrm flipH="1">
            <a:off x="4002374" y="674557"/>
            <a:ext cx="94438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93D0B8A-2267-484D-9E5E-7298EBA8B497}"/>
              </a:ext>
            </a:extLst>
          </p:cNvPr>
          <p:cNvSpPr txBox="1"/>
          <p:nvPr/>
        </p:nvSpPr>
        <p:spPr>
          <a:xfrm>
            <a:off x="6325849" y="1768839"/>
            <a:ext cx="380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B4C551-0886-6449-9795-72D121DA745E}"/>
              </a:ext>
            </a:extLst>
          </p:cNvPr>
          <p:cNvSpPr txBox="1"/>
          <p:nvPr/>
        </p:nvSpPr>
        <p:spPr>
          <a:xfrm>
            <a:off x="5861154" y="2818151"/>
            <a:ext cx="69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COLD</a:t>
            </a:r>
          </a:p>
        </p:txBody>
      </p:sp>
    </p:spTree>
    <p:extLst>
      <p:ext uri="{BB962C8B-B14F-4D97-AF65-F5344CB8AC3E}">
        <p14:creationId xmlns:p14="http://schemas.microsoft.com/office/powerpoint/2010/main" val="343381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477A96-011B-F44E-A7AD-7C2E2CE63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333375"/>
            <a:ext cx="8915400" cy="61912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EA27C1-745C-8F49-82A3-A3D5E430D533}"/>
              </a:ext>
            </a:extLst>
          </p:cNvPr>
          <p:cNvSpPr txBox="1"/>
          <p:nvPr/>
        </p:nvSpPr>
        <p:spPr>
          <a:xfrm>
            <a:off x="10747948" y="1648918"/>
            <a:ext cx="1440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Fastest winds</a:t>
            </a:r>
          </a:p>
          <a:p>
            <a:r>
              <a:rPr lang="en-US" dirty="0"/>
              <a:t>shaded</a:t>
            </a:r>
          </a:p>
        </p:txBody>
      </p:sp>
    </p:spTree>
    <p:extLst>
      <p:ext uri="{BB962C8B-B14F-4D97-AF65-F5344CB8AC3E}">
        <p14:creationId xmlns:p14="http://schemas.microsoft.com/office/powerpoint/2010/main" val="361033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7FC1A-31C1-C747-B9EA-702716FF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 Rock, AR (LZK)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4FE5F-B41F-CB40-8BDA-3D06D3AFB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162" y="2421640"/>
            <a:ext cx="3251200" cy="20447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3A4A5E-CECB-9640-892E-8927C41BCFA6}"/>
              </a:ext>
            </a:extLst>
          </p:cNvPr>
          <p:cNvSpPr txBox="1"/>
          <p:nvPr/>
        </p:nvSpPr>
        <p:spPr>
          <a:xfrm>
            <a:off x="6670622" y="2435015"/>
            <a:ext cx="49242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Winds from SW @ 90 knots</a:t>
            </a:r>
          </a:p>
          <a:p>
            <a:r>
              <a:rPr lang="en-US" dirty="0"/>
              <a:t>	[46 m/s, 167 km/h, 104 mph]</a:t>
            </a:r>
          </a:p>
          <a:p>
            <a:r>
              <a:rPr lang="en-US" dirty="0"/>
              <a:t>Temperature in ˚C: -14˚C</a:t>
            </a:r>
          </a:p>
          <a:p>
            <a:r>
              <a:rPr lang="en-US" dirty="0"/>
              <a:t>Dewpoint depression in ˚C: 18˚C</a:t>
            </a:r>
          </a:p>
          <a:p>
            <a:r>
              <a:rPr lang="en-US" dirty="0"/>
              <a:t>	so Td = -14-18 = -32˚C</a:t>
            </a:r>
          </a:p>
          <a:p>
            <a:r>
              <a:rPr lang="en-US" dirty="0"/>
              <a:t>Geopotential height: 558 geopotential decameters</a:t>
            </a:r>
          </a:p>
          <a:p>
            <a:r>
              <a:rPr lang="en-US" dirty="0"/>
              <a:t>	so height is 5580 </a:t>
            </a:r>
            <a:r>
              <a:rPr lang="en-US" dirty="0" err="1"/>
              <a:t>gpm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0E7CF1-5DC5-7D4C-A216-4F140C7FE243}"/>
              </a:ext>
            </a:extLst>
          </p:cNvPr>
          <p:cNvSpPr txBox="1"/>
          <p:nvPr/>
        </p:nvSpPr>
        <p:spPr>
          <a:xfrm>
            <a:off x="2098623" y="4736892"/>
            <a:ext cx="801757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Notice wind is not precisely parallel to the </a:t>
            </a:r>
            <a:r>
              <a:rPr lang="en-US" dirty="0" err="1"/>
              <a:t>isoheights</a:t>
            </a:r>
            <a:r>
              <a:rPr lang="en-US" dirty="0"/>
              <a:t>, as is expected </a:t>
            </a:r>
            <a:r>
              <a:rPr lang="en-US" u="sng" dirty="0"/>
              <a:t>at this altitude</a:t>
            </a:r>
            <a:r>
              <a:rPr lang="en-US" dirty="0"/>
              <a:t>.</a:t>
            </a:r>
          </a:p>
          <a:p>
            <a:r>
              <a:rPr lang="en-US" dirty="0"/>
              <a:t>	These contours are machine drawn and are smoothed, so not precise</a:t>
            </a:r>
          </a:p>
          <a:p>
            <a:endParaRPr lang="en-US" dirty="0"/>
          </a:p>
          <a:p>
            <a:r>
              <a:rPr lang="en-US" dirty="0"/>
              <a:t>Notice the isotherms.  While we want layer mean temperature and not</a:t>
            </a:r>
          </a:p>
          <a:p>
            <a:r>
              <a:rPr lang="en-US" dirty="0"/>
              <a:t>	temperature at a single height level, </a:t>
            </a:r>
            <a:r>
              <a:rPr lang="en-US" b="1" dirty="0"/>
              <a:t>this is a big clue regarding how</a:t>
            </a:r>
          </a:p>
          <a:p>
            <a:r>
              <a:rPr lang="en-US" b="1" dirty="0"/>
              <a:t>	the geostrophic wind is varying with height </a:t>
            </a:r>
          </a:p>
          <a:p>
            <a:r>
              <a:rPr lang="en-US" b="1" dirty="0"/>
              <a:t>So what does the shear vector look like?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8A883B-5157-CC45-91C2-C0CB23DA530B}"/>
              </a:ext>
            </a:extLst>
          </p:cNvPr>
          <p:cNvSpPr txBox="1"/>
          <p:nvPr/>
        </p:nvSpPr>
        <p:spPr>
          <a:xfrm>
            <a:off x="3976363" y="205230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500 mb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5AAA71-A505-244F-872B-8DC237E68E1B}"/>
              </a:ext>
            </a:extLst>
          </p:cNvPr>
          <p:cNvSpPr txBox="1"/>
          <p:nvPr/>
        </p:nvSpPr>
        <p:spPr>
          <a:xfrm>
            <a:off x="2473377" y="2435015"/>
            <a:ext cx="69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COLD</a:t>
            </a:r>
          </a:p>
        </p:txBody>
      </p:sp>
    </p:spTree>
    <p:extLst>
      <p:ext uri="{BB962C8B-B14F-4D97-AF65-F5344CB8AC3E}">
        <p14:creationId xmlns:p14="http://schemas.microsoft.com/office/powerpoint/2010/main" val="247307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7FC1A-31C1-C747-B9EA-702716FF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 Rock, AR (LZK)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4FE5F-B41F-CB40-8BDA-3D06D3AFB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162" y="2421640"/>
            <a:ext cx="3251200" cy="2044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4906D8-9A68-F84F-97D5-BA725A72F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2638" y="2421640"/>
            <a:ext cx="3251200" cy="2044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AECA0B-C483-DB42-8E13-3ADA6718E585}"/>
              </a:ext>
            </a:extLst>
          </p:cNvPr>
          <p:cNvSpPr txBox="1"/>
          <p:nvPr/>
        </p:nvSpPr>
        <p:spPr>
          <a:xfrm>
            <a:off x="2098623" y="4736892"/>
            <a:ext cx="78683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Based on the isotherms we infer the shear vector.</a:t>
            </a:r>
          </a:p>
          <a:p>
            <a:r>
              <a:rPr lang="en-US" dirty="0"/>
              <a:t>Based on the shear vector we should have anticipated that the wind speed would </a:t>
            </a:r>
          </a:p>
          <a:p>
            <a:r>
              <a:rPr lang="en-US" dirty="0"/>
              <a:t>	- increase with height (a lot) to 130 knots [67 m/s, 241 km/h, 150 mph]</a:t>
            </a:r>
          </a:p>
          <a:p>
            <a:r>
              <a:rPr lang="en-US" dirty="0"/>
              <a:t>		[an increase of 40 knots]</a:t>
            </a:r>
          </a:p>
          <a:p>
            <a:r>
              <a:rPr lang="en-US" dirty="0"/>
              <a:t>	- no change in direction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F35B3E-3B32-F343-93D5-315D7F1E50CD}"/>
              </a:ext>
            </a:extLst>
          </p:cNvPr>
          <p:cNvSpPr txBox="1"/>
          <p:nvPr/>
        </p:nvSpPr>
        <p:spPr>
          <a:xfrm>
            <a:off x="3976363" y="205230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500 mb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568EA8-3D0F-5841-A018-F66AC8EEB1E7}"/>
              </a:ext>
            </a:extLst>
          </p:cNvPr>
          <p:cNvSpPr txBox="1"/>
          <p:nvPr/>
        </p:nvSpPr>
        <p:spPr>
          <a:xfrm>
            <a:off x="7320842" y="205230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mb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417E01-C051-A34E-84EF-70C90753D1BE}"/>
              </a:ext>
            </a:extLst>
          </p:cNvPr>
          <p:cNvSpPr txBox="1"/>
          <p:nvPr/>
        </p:nvSpPr>
        <p:spPr>
          <a:xfrm>
            <a:off x="9803567" y="2728210"/>
            <a:ext cx="145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195 = 11950 </a:t>
            </a:r>
            <a:r>
              <a:rPr lang="en-US" sz="1400" i="1" dirty="0" err="1"/>
              <a:t>gpm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04500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7FC1A-31C1-C747-B9EA-702716FF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Reno, NV (REV)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4FE5F-B41F-CB40-8BDA-3D06D3AFB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162" y="2421640"/>
            <a:ext cx="3251200" cy="2044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4906D8-9A68-F84F-97D5-BA725A72F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2638" y="2421640"/>
            <a:ext cx="3251200" cy="2044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AECA0B-C483-DB42-8E13-3ADA6718E585}"/>
              </a:ext>
            </a:extLst>
          </p:cNvPr>
          <p:cNvSpPr txBox="1"/>
          <p:nvPr/>
        </p:nvSpPr>
        <p:spPr>
          <a:xfrm>
            <a:off x="2098623" y="4736892"/>
            <a:ext cx="72468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 Reno at 500 mb: isotherm spacing is wider.  So </a:t>
            </a:r>
            <a:r>
              <a:rPr lang="en-US" b="1" dirty="0"/>
              <a:t>vertical shear is smaller</a:t>
            </a:r>
            <a:r>
              <a:rPr lang="en-US" dirty="0"/>
              <a:t>.</a:t>
            </a:r>
          </a:p>
          <a:p>
            <a:r>
              <a:rPr lang="en-US" dirty="0"/>
              <a:t>Winds still roughly parallel to isotherms, with cold air now to NE.</a:t>
            </a:r>
          </a:p>
          <a:p>
            <a:r>
              <a:rPr lang="en-US" dirty="0"/>
              <a:t>Based on the smaller shear vector we anticipate that the wind speed would </a:t>
            </a:r>
          </a:p>
          <a:p>
            <a:r>
              <a:rPr lang="en-US" dirty="0"/>
              <a:t>	- not much faster at 200 mb (increase only 20 knots)</a:t>
            </a:r>
          </a:p>
          <a:p>
            <a:r>
              <a:rPr lang="en-US" dirty="0"/>
              <a:t>	- no change in direction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F35B3E-3B32-F343-93D5-315D7F1E50CD}"/>
              </a:ext>
            </a:extLst>
          </p:cNvPr>
          <p:cNvSpPr txBox="1"/>
          <p:nvPr/>
        </p:nvSpPr>
        <p:spPr>
          <a:xfrm>
            <a:off x="3976363" y="205230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500 mb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568EA8-3D0F-5841-A018-F66AC8EEB1E7}"/>
              </a:ext>
            </a:extLst>
          </p:cNvPr>
          <p:cNvSpPr txBox="1"/>
          <p:nvPr/>
        </p:nvSpPr>
        <p:spPr>
          <a:xfrm>
            <a:off x="7320842" y="205230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mb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3574F8-A70E-434B-87D1-18954CB6F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8162" y="2421640"/>
            <a:ext cx="3251200" cy="2044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D5199B-1EE9-234E-80DE-D7A93F0527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4942" y="2421640"/>
            <a:ext cx="3251200" cy="20447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F5DC02-C434-7249-92FE-4A7B551623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5858" y="2421640"/>
            <a:ext cx="3251200" cy="20447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4010087-34E8-304D-B57F-8631B3E3DC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2638" y="2421640"/>
            <a:ext cx="32512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2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7FC1A-31C1-C747-B9EA-702716FF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Tampa Bay, FL (TBW)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4FE5F-B41F-CB40-8BDA-3D06D3AFB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162" y="2421640"/>
            <a:ext cx="3251200" cy="2044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4906D8-9A68-F84F-97D5-BA725A72F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2638" y="2421640"/>
            <a:ext cx="3251200" cy="2044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AECA0B-C483-DB42-8E13-3ADA6718E585}"/>
              </a:ext>
            </a:extLst>
          </p:cNvPr>
          <p:cNvSpPr txBox="1"/>
          <p:nvPr/>
        </p:nvSpPr>
        <p:spPr>
          <a:xfrm>
            <a:off x="2098623" y="4736892"/>
            <a:ext cx="80942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 Tampa at 500 mb: isotherm spacing is wide, but winds increase by 30 kts.</a:t>
            </a:r>
          </a:p>
          <a:p>
            <a:r>
              <a:rPr lang="en-US" dirty="0"/>
              <a:t>	Winds are 30 kt at 500 mb but 60 kt at 200 mb</a:t>
            </a:r>
          </a:p>
          <a:p>
            <a:r>
              <a:rPr lang="en-US" dirty="0"/>
              <a:t>Keep in mind the thermal wind equations have Coriolis </a:t>
            </a:r>
            <a:r>
              <a:rPr lang="en-US" i="1" dirty="0"/>
              <a:t>f</a:t>
            </a:r>
            <a:r>
              <a:rPr lang="en-US" dirty="0"/>
              <a:t> in denominator</a:t>
            </a:r>
          </a:p>
          <a:p>
            <a:r>
              <a:rPr lang="en-US" dirty="0"/>
              <a:t>As </a:t>
            </a:r>
            <a:r>
              <a:rPr lang="en-US" i="1" dirty="0"/>
              <a:t>f</a:t>
            </a:r>
            <a:r>
              <a:rPr lang="en-US" dirty="0"/>
              <a:t> decreases 1/</a:t>
            </a:r>
            <a:r>
              <a:rPr lang="en-US" i="1" dirty="0"/>
              <a:t>f</a:t>
            </a:r>
            <a:r>
              <a:rPr lang="en-US" dirty="0"/>
              <a:t> gets larger, meaning </a:t>
            </a:r>
            <a:r>
              <a:rPr lang="en-US" b="1" dirty="0"/>
              <a:t>more shear for a given temperature gradient</a:t>
            </a:r>
          </a:p>
          <a:p>
            <a:endParaRPr lang="en-US" dirty="0"/>
          </a:p>
          <a:p>
            <a:r>
              <a:rPr lang="en-US" dirty="0"/>
              <a:t>And, as you go farther south, geostrophic balance becomes less valid</a:t>
            </a:r>
          </a:p>
          <a:p>
            <a:r>
              <a:rPr lang="en-US" dirty="0"/>
              <a:t>	Remember the Rossby number!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F35B3E-3B32-F343-93D5-315D7F1E50CD}"/>
              </a:ext>
            </a:extLst>
          </p:cNvPr>
          <p:cNvSpPr txBox="1"/>
          <p:nvPr/>
        </p:nvSpPr>
        <p:spPr>
          <a:xfrm>
            <a:off x="3976363" y="205230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500 mb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568EA8-3D0F-5841-A018-F66AC8EEB1E7}"/>
              </a:ext>
            </a:extLst>
          </p:cNvPr>
          <p:cNvSpPr txBox="1"/>
          <p:nvPr/>
        </p:nvSpPr>
        <p:spPr>
          <a:xfrm>
            <a:off x="7320842" y="205230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mb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3574F8-A70E-434B-87D1-18954CB6F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8162" y="2421640"/>
            <a:ext cx="3251200" cy="2044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D5199B-1EE9-234E-80DE-D7A93F0527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4942" y="2421640"/>
            <a:ext cx="3251200" cy="20447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F5DC02-C434-7249-92FE-4A7B551623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5858" y="2421640"/>
            <a:ext cx="3251200" cy="20447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4010087-34E8-304D-B57F-8631B3E3DC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2638" y="2421640"/>
            <a:ext cx="3251200" cy="2044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861FC82-3C15-3C41-90A6-96807381A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5858" y="2391661"/>
            <a:ext cx="3251200" cy="2044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FCF333-B739-1249-8BB0-C98CA6C66E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42638" y="2407017"/>
            <a:ext cx="32512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0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426</Words>
  <Application>Microsoft Macintosh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30 November 2016 12Z</vt:lpstr>
      <vt:lpstr>PowerPoint Presentation</vt:lpstr>
      <vt:lpstr>PowerPoint Presentation</vt:lpstr>
      <vt:lpstr>Little Rock, AR (LZK)</vt:lpstr>
      <vt:lpstr>Little Rock, AR (LZK)</vt:lpstr>
      <vt:lpstr>Reno, NV (REV)</vt:lpstr>
      <vt:lpstr>Tampa Bay, FL (TBW)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November 2016 12Z</dc:title>
  <dc:creator>Fovell, Robert</dc:creator>
  <cp:lastModifiedBy>Fovell, Robert</cp:lastModifiedBy>
  <cp:revision>18</cp:revision>
  <dcterms:created xsi:type="dcterms:W3CDTF">2020-11-18T18:14:39Z</dcterms:created>
  <dcterms:modified xsi:type="dcterms:W3CDTF">2020-11-23T16:45:09Z</dcterms:modified>
</cp:coreProperties>
</file>