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3" r:id="rId2"/>
    <p:sldId id="258" r:id="rId3"/>
    <p:sldId id="259" r:id="rId4"/>
    <p:sldId id="260" r:id="rId5"/>
    <p:sldId id="261" r:id="rId6"/>
    <p:sldId id="262" r:id="rId7"/>
    <p:sldId id="257" r:id="rId8"/>
    <p:sldId id="256" r:id="rId9"/>
    <p:sldId id="265" r:id="rId10"/>
    <p:sldId id="266" r:id="rId11"/>
    <p:sldId id="267" r:id="rId12"/>
    <p:sldId id="268" r:id="rId13"/>
    <p:sldId id="264" r:id="rId14"/>
    <p:sldId id="26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4"/>
    <p:restoredTop sz="96197"/>
  </p:normalViewPr>
  <p:slideViewPr>
    <p:cSldViewPr snapToGrid="0" showGuides="1">
      <p:cViewPr varScale="1">
        <p:scale>
          <a:sx n="115" d="100"/>
          <a:sy n="115" d="100"/>
        </p:scale>
        <p:origin x="232" y="28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Book4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Book4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Sheet1!$E$1</c:f>
              <c:strCache>
                <c:ptCount val="1"/>
                <c:pt idx="0">
                  <c:v>MAX SURFACE WIND (m/s)</c:v>
                </c:pt>
              </c:strCache>
            </c:strRef>
          </c:tx>
          <c:spPr>
            <a:ln w="381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Sheet1!$E$2:$E$1001</c:f>
              <c:numCache>
                <c:formatCode>General</c:formatCode>
                <c:ptCount val="1000"/>
                <c:pt idx="0">
                  <c:v>19.28</c:v>
                </c:pt>
                <c:pt idx="1">
                  <c:v>18.579999999999998</c:v>
                </c:pt>
                <c:pt idx="2">
                  <c:v>18.43</c:v>
                </c:pt>
                <c:pt idx="3">
                  <c:v>17.25</c:v>
                </c:pt>
                <c:pt idx="4">
                  <c:v>16.739999999999998</c:v>
                </c:pt>
                <c:pt idx="5">
                  <c:v>16.600000000000001</c:v>
                </c:pt>
                <c:pt idx="6">
                  <c:v>16.489999999999998</c:v>
                </c:pt>
                <c:pt idx="7">
                  <c:v>16.23</c:v>
                </c:pt>
                <c:pt idx="8">
                  <c:v>15.99</c:v>
                </c:pt>
                <c:pt idx="9">
                  <c:v>15.92</c:v>
                </c:pt>
                <c:pt idx="10">
                  <c:v>15.79</c:v>
                </c:pt>
                <c:pt idx="11">
                  <c:v>15.43</c:v>
                </c:pt>
                <c:pt idx="12">
                  <c:v>15.4</c:v>
                </c:pt>
                <c:pt idx="13">
                  <c:v>15.27</c:v>
                </c:pt>
                <c:pt idx="14">
                  <c:v>15.16</c:v>
                </c:pt>
                <c:pt idx="15">
                  <c:v>14.48</c:v>
                </c:pt>
                <c:pt idx="16">
                  <c:v>14.1</c:v>
                </c:pt>
                <c:pt idx="17">
                  <c:v>13.93</c:v>
                </c:pt>
                <c:pt idx="18">
                  <c:v>13.74</c:v>
                </c:pt>
                <c:pt idx="19">
                  <c:v>13.69</c:v>
                </c:pt>
                <c:pt idx="20">
                  <c:v>13.69</c:v>
                </c:pt>
                <c:pt idx="21">
                  <c:v>13.41</c:v>
                </c:pt>
                <c:pt idx="22">
                  <c:v>13.15</c:v>
                </c:pt>
                <c:pt idx="23">
                  <c:v>12.62</c:v>
                </c:pt>
                <c:pt idx="24">
                  <c:v>12.58</c:v>
                </c:pt>
                <c:pt idx="25">
                  <c:v>10.8</c:v>
                </c:pt>
                <c:pt idx="26">
                  <c:v>10.52</c:v>
                </c:pt>
                <c:pt idx="27">
                  <c:v>9.25</c:v>
                </c:pt>
                <c:pt idx="28">
                  <c:v>0</c:v>
                </c:pt>
                <c:pt idx="29">
                  <c:v>0</c:v>
                </c:pt>
                <c:pt idx="30">
                  <c:v>0</c:v>
                </c:pt>
                <c:pt idx="31">
                  <c:v>0</c:v>
                </c:pt>
                <c:pt idx="32">
                  <c:v>0</c:v>
                </c:pt>
                <c:pt idx="33">
                  <c:v>0</c:v>
                </c:pt>
                <c:pt idx="34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95B9-6244-86F3-AD8F5135645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1912607"/>
        <c:axId val="1742175327"/>
      </c:scatterChart>
      <c:valAx>
        <c:axId val="1741912607"/>
        <c:scaling>
          <c:orientation val="minMax"/>
          <c:max val="28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rank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2175327"/>
        <c:crosses val="autoZero"/>
        <c:crossBetween val="midCat"/>
      </c:valAx>
      <c:valAx>
        <c:axId val="17421753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max</a:t>
                </a:r>
                <a:r>
                  <a:rPr lang="en-US" baseline="0"/>
                  <a:t> wind (m/s)</a:t>
                </a:r>
                <a:endParaRPr lang="en-US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191260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scatterChart>
        <c:scatterStyle val="lineMarker"/>
        <c:varyColors val="0"/>
        <c:ser>
          <c:idx val="0"/>
          <c:order val="0"/>
          <c:tx>
            <c:strRef>
              <c:f>Sheet1!$S$1</c:f>
              <c:strCache>
                <c:ptCount val="1"/>
                <c:pt idx="0">
                  <c:v>TOTAL PRECIP (mm)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yVal>
            <c:numRef>
              <c:f>Sheet1!$S$2:$S$1001</c:f>
              <c:numCache>
                <c:formatCode>#,##0.00</c:formatCode>
                <c:ptCount val="1000"/>
                <c:pt idx="0">
                  <c:v>2855.79</c:v>
                </c:pt>
                <c:pt idx="1">
                  <c:v>2845.12</c:v>
                </c:pt>
                <c:pt idx="2">
                  <c:v>2845.12</c:v>
                </c:pt>
                <c:pt idx="3">
                  <c:v>2669.56</c:v>
                </c:pt>
                <c:pt idx="4">
                  <c:v>2591.39</c:v>
                </c:pt>
                <c:pt idx="5">
                  <c:v>2531.6</c:v>
                </c:pt>
                <c:pt idx="6">
                  <c:v>2501.0500000000002</c:v>
                </c:pt>
                <c:pt idx="7">
                  <c:v>2441.87</c:v>
                </c:pt>
                <c:pt idx="8">
                  <c:v>2366.3200000000002</c:v>
                </c:pt>
                <c:pt idx="9">
                  <c:v>2329.02</c:v>
                </c:pt>
                <c:pt idx="10">
                  <c:v>2328.17</c:v>
                </c:pt>
                <c:pt idx="11">
                  <c:v>2311.0100000000002</c:v>
                </c:pt>
                <c:pt idx="12">
                  <c:v>2289.56</c:v>
                </c:pt>
                <c:pt idx="13">
                  <c:v>2268.2199999999998</c:v>
                </c:pt>
                <c:pt idx="14">
                  <c:v>2212.11</c:v>
                </c:pt>
                <c:pt idx="15">
                  <c:v>2208.2600000000002</c:v>
                </c:pt>
                <c:pt idx="16">
                  <c:v>2176.2600000000002</c:v>
                </c:pt>
                <c:pt idx="17">
                  <c:v>2078.91</c:v>
                </c:pt>
                <c:pt idx="18">
                  <c:v>2018.19</c:v>
                </c:pt>
                <c:pt idx="19">
                  <c:v>1925.66</c:v>
                </c:pt>
                <c:pt idx="20">
                  <c:v>1829.81</c:v>
                </c:pt>
                <c:pt idx="21">
                  <c:v>1791.2</c:v>
                </c:pt>
                <c:pt idx="22">
                  <c:v>1727.8</c:v>
                </c:pt>
                <c:pt idx="23">
                  <c:v>1655.28</c:v>
                </c:pt>
                <c:pt idx="24">
                  <c:v>1615.2</c:v>
                </c:pt>
                <c:pt idx="25">
                  <c:v>1558.57</c:v>
                </c:pt>
                <c:pt idx="26">
                  <c:v>1483.96</c:v>
                </c:pt>
                <c:pt idx="27">
                  <c:v>1472.88</c:v>
                </c:pt>
                <c:pt idx="28" formatCode="General">
                  <c:v>0</c:v>
                </c:pt>
                <c:pt idx="29" formatCode="General">
                  <c:v>0</c:v>
                </c:pt>
                <c:pt idx="30" formatCode="General">
                  <c:v>0</c:v>
                </c:pt>
                <c:pt idx="31" formatCode="General">
                  <c:v>0</c:v>
                </c:pt>
                <c:pt idx="32" formatCode="General">
                  <c:v>0</c:v>
                </c:pt>
                <c:pt idx="33" formatCode="General">
                  <c:v>0</c:v>
                </c:pt>
                <c:pt idx="34" formatCode="General">
                  <c:v>0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1F52-024D-B6C5-9B32738A65D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41912607"/>
        <c:axId val="1742175327"/>
      </c:scatterChart>
      <c:valAx>
        <c:axId val="1741912607"/>
        <c:scaling>
          <c:orientation val="minMax"/>
          <c:max val="28"/>
          <c:min val="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rank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2175327"/>
        <c:crosses val="autoZero"/>
        <c:crossBetween val="midCat"/>
      </c:valAx>
      <c:valAx>
        <c:axId val="1742175327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/>
                  <a:t>total precip (mm)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#,##0.00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741912607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03BBD4-6575-2E29-9540-06369F26584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7DB054F-9B14-E441-5453-56C63E6C5E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898C02-5FFA-8D8D-3E48-F1F7BB0EA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37A5-D87C-3B45-A8C4-15E64F28DBE7}" type="datetimeFigureOut">
              <a:rPr lang="en-US" smtClean="0"/>
              <a:t>3/14/24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0D5DA3-7CDB-3B93-8F39-0FF9C3A83F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28416D-89E8-43AE-BBB0-6E25FBBCF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20A-C764-6D44-B5C7-F463F4683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0395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6B0BAD-1A68-B3DE-550F-ECF8EC48A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ADFC408-F139-EA6F-D20B-C179E7AAB24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90602E-EB75-EBA3-BB50-C772473115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37A5-D87C-3B45-A8C4-15E64F28DBE7}" type="datetimeFigureOut">
              <a:rPr lang="en-US" smtClean="0"/>
              <a:t>3/14/24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845137-D418-7DE6-462C-74DE4F760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D746FD-9CCE-07B6-DDE8-D5725513AC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20A-C764-6D44-B5C7-F463F4683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6721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7ED7CC-74CA-14EA-4BC2-F8CE185E4AA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95F185B-6AB1-1027-882E-51A57DBCB60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0F90EA7-6A3E-F5B2-5505-6A01A75B84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37A5-D87C-3B45-A8C4-15E64F28DBE7}" type="datetimeFigureOut">
              <a:rPr lang="en-US" smtClean="0"/>
              <a:t>3/14/24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9E79EE-3A05-523F-ABBD-AF6CE3D348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F6DEA4-726B-F980-C135-D59E8F8882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20A-C764-6D44-B5C7-F463F4683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44082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BF5323-D870-E993-715C-313E168FD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40EE54-A23B-29C9-ED29-E4B37AE61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1371A-6BEC-4A6E-5103-9BDA7BE8AA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37A5-D87C-3B45-A8C4-15E64F28DBE7}" type="datetimeFigureOut">
              <a:rPr lang="en-US" smtClean="0"/>
              <a:t>3/14/24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A980C-362F-5B6A-B7D5-E34F884046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F928D7-CF45-82C9-26D8-FBD76F165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20A-C764-6D44-B5C7-F463F4683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4179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2915C3-E25A-4BF6-4564-C87964712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A1715B-FB69-F910-2C46-6E777B49AB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ADBC21-2D97-45C8-B28F-BCE53A4475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37A5-D87C-3B45-A8C4-15E64F28DBE7}" type="datetimeFigureOut">
              <a:rPr lang="en-US" smtClean="0"/>
              <a:t>3/14/24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8F462B-0DAC-2FE7-FBB3-27054FE6B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055151-D811-0B5A-FD59-9A982D6D7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20A-C764-6D44-B5C7-F463F4683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232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7F724E-ED31-900F-6797-C2BE0D149D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D37743-E49B-AE31-FAD4-C1FF9EC231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5170A06-02BD-AE0A-CBC9-CD8626978C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188B2BF-97A0-8C17-075B-687B629984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37A5-D87C-3B45-A8C4-15E64F28DBE7}" type="datetimeFigureOut">
              <a:rPr lang="en-US" smtClean="0"/>
              <a:t>3/14/24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098DFC-CC43-6828-4C49-4C9DD6C5B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A6FE6E3-8CA1-E3CD-62B5-36DA064BC7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20A-C764-6D44-B5C7-F463F4683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57829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6BC2B0-54F4-CB7E-E129-C431A48D05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2BF449-9F69-C09B-39E3-2D749B11C8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A1BB38-CF97-348F-EB7A-4F7FBC3B40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07E2B52-168E-6B2C-64AE-A9728E83552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9318616-975A-B612-69BE-0F6AFBFB1E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985217F-F752-CBEE-0738-CA4370884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37A5-D87C-3B45-A8C4-15E64F28DBE7}" type="datetimeFigureOut">
              <a:rPr lang="en-US" smtClean="0"/>
              <a:t>3/14/24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F2482BB-D0D8-DC4D-9A92-3A0E8C5C7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5E15422-88B3-58B1-31C6-68B218FA4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20A-C764-6D44-B5C7-F463F4683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757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81E67F-50A5-ED48-6D39-7CDA41839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63F62C-8812-F4A9-B6F2-BA391D5BD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37A5-D87C-3B45-A8C4-15E64F28DBE7}" type="datetimeFigureOut">
              <a:rPr lang="en-US" smtClean="0"/>
              <a:t>3/14/24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F7FADB-D285-4708-ACD0-D8F5030C54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FD660C1-7661-004E-29DA-BAE11CF197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20A-C764-6D44-B5C7-F463F4683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7797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31C7BE4-399F-50A7-5329-8B864CBEA4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37A5-D87C-3B45-A8C4-15E64F28DBE7}" type="datetimeFigureOut">
              <a:rPr lang="en-US" smtClean="0"/>
              <a:t>3/14/24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C7245A0-37C0-8DA3-B5BB-D0BABC838B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F07039-E12D-DC00-DA01-720DCC4A2C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20A-C764-6D44-B5C7-F463F4683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67228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5D07E8-B2EE-9871-14C2-ED9A4A818C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BE5C89-CDBE-3714-577D-FBDFB5D89A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E8B74F-A4DC-73BF-FC96-C26A43D65B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9E687E-DA9A-D8D7-54CF-088761B540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37A5-D87C-3B45-A8C4-15E64F28DBE7}" type="datetimeFigureOut">
              <a:rPr lang="en-US" smtClean="0"/>
              <a:t>3/14/24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A206FE-E586-8A63-E95B-3B308BA76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7F25C71-0138-9911-2055-0CFCD76DF7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20A-C764-6D44-B5C7-F463F4683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236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7ACD1-501A-02FB-E001-EE0AF8245C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17B59F7-EC25-540D-5618-1AEDBE0E6B9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E470692-8CB3-2DF1-5F73-2E6722A484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3227CE3-7949-17A5-72E8-4B3AC4089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F237A5-D87C-3B45-A8C4-15E64F28DBE7}" type="datetimeFigureOut">
              <a:rPr lang="en-US" smtClean="0"/>
              <a:t>3/14/24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10E006-2838-325C-AD4A-1F0333D6DF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21D825-100D-60F3-0B5B-3CEA22D30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57420A-C764-6D44-B5C7-F463F4683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54196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9E39D2D-3909-15B7-9910-53AE2A25F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C545FBA-093E-0548-0733-9306DFBF7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CB2E96-8677-EBB5-EF86-2C9379CC9F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EF237A5-D87C-3B45-A8C4-15E64F28DBE7}" type="datetimeFigureOut">
              <a:rPr lang="en-US" smtClean="0"/>
              <a:t>3/14/24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5BA60BF-77EF-6BDA-71AA-6C3EC93597A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6612AE-F84E-82D6-E67E-F35A74AA2F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157420A-C764-6D44-B5C7-F463F46834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621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60EE96B-C507-6455-38E1-7DC40F1E6B9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2024 squall line ensemble quick look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957278A6-C18C-1006-D542-07B1933DAEA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ATM 419/563</a:t>
            </a:r>
          </a:p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Spring 2024</a:t>
            </a:r>
          </a:p>
          <a:p>
            <a:pPr>
              <a:defRPr/>
            </a:pPr>
            <a:r>
              <a:rPr lang="en-US" dirty="0">
                <a:solidFill>
                  <a:schemeClr val="bg1">
                    <a:lumMod val="50000"/>
                  </a:schemeClr>
                </a:solidFill>
                <a:latin typeface="Arial" charset="0"/>
              </a:rPr>
              <a:t>Fovell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1C62823-59BF-1AF2-3208-4A9E4BF77F77}"/>
              </a:ext>
            </a:extLst>
          </p:cNvPr>
          <p:cNvSpPr txBox="1"/>
          <p:nvPr/>
        </p:nvSpPr>
        <p:spPr>
          <a:xfrm>
            <a:off x="26831" y="6629400"/>
            <a:ext cx="411362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© Copyright 2024 Robert Fovell, Univ. at Albany, SUNY, </a:t>
            </a:r>
            <a:r>
              <a:rPr lang="en-US" sz="1000" dirty="0" err="1"/>
              <a:t>rfovell@albany.edu</a:t>
            </a:r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29690476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B88E42-12E7-B677-6664-20EDD1190E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0" y="234950"/>
            <a:ext cx="6273800" cy="6388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7D8A4CB-2AB4-A4A0-31E1-2D123650E033}"/>
              </a:ext>
            </a:extLst>
          </p:cNvPr>
          <p:cNvSpPr txBox="1"/>
          <p:nvPr/>
        </p:nvSpPr>
        <p:spPr>
          <a:xfrm>
            <a:off x="234176" y="1059366"/>
            <a:ext cx="1353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Bin scheme</a:t>
            </a:r>
          </a:p>
        </p:txBody>
      </p:sp>
    </p:spTree>
    <p:extLst>
      <p:ext uri="{BB962C8B-B14F-4D97-AF65-F5344CB8AC3E}">
        <p14:creationId xmlns:p14="http://schemas.microsoft.com/office/powerpoint/2010/main" val="31820785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9F359F-CAC5-FDDE-9144-1217660E0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0" y="234950"/>
            <a:ext cx="6273800" cy="6388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C6EA357-5DE4-217A-057C-D5781F857F63}"/>
              </a:ext>
            </a:extLst>
          </p:cNvPr>
          <p:cNvSpPr txBox="1"/>
          <p:nvPr/>
        </p:nvSpPr>
        <p:spPr>
          <a:xfrm>
            <a:off x="234176" y="1059366"/>
            <a:ext cx="7681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P3-nc</a:t>
            </a:r>
          </a:p>
        </p:txBody>
      </p:sp>
    </p:spTree>
    <p:extLst>
      <p:ext uri="{BB962C8B-B14F-4D97-AF65-F5344CB8AC3E}">
        <p14:creationId xmlns:p14="http://schemas.microsoft.com/office/powerpoint/2010/main" val="40394189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819C5A2-C147-5B2E-C1DA-777F7BE303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0" y="234950"/>
            <a:ext cx="6273800" cy="6388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212FA3D-C70F-A123-2E3B-3A87001CAD5C}"/>
              </a:ext>
            </a:extLst>
          </p:cNvPr>
          <p:cNvSpPr txBox="1"/>
          <p:nvPr/>
        </p:nvSpPr>
        <p:spPr>
          <a:xfrm>
            <a:off x="234176" y="1059366"/>
            <a:ext cx="10216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CAM 5.1</a:t>
            </a:r>
          </a:p>
        </p:txBody>
      </p:sp>
    </p:spTree>
    <p:extLst>
      <p:ext uri="{BB962C8B-B14F-4D97-AF65-F5344CB8AC3E}">
        <p14:creationId xmlns:p14="http://schemas.microsoft.com/office/powerpoint/2010/main" val="137512165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EEDC78C-760F-E14D-CCD4-90E7B70DA9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29167" y="0"/>
            <a:ext cx="673366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77778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395B07-7D72-514D-F11D-E0F7480E04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Reflectivity (subset)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068A907-7D7F-4501-4A26-6FD32E7969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0244" y="1857954"/>
            <a:ext cx="7772400" cy="316953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2375418-BA34-ACFD-DF25-707A8D2CFB75}"/>
              </a:ext>
            </a:extLst>
          </p:cNvPr>
          <p:cNvSpPr txBox="1"/>
          <p:nvPr/>
        </p:nvSpPr>
        <p:spPr>
          <a:xfrm>
            <a:off x="838200" y="5296829"/>
            <a:ext cx="4550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 lot of variability in max reflectivity and also</a:t>
            </a:r>
          </a:p>
          <a:p>
            <a:r>
              <a:rPr lang="en-US" dirty="0"/>
              <a:t> development of bright band</a:t>
            </a:r>
          </a:p>
        </p:txBody>
      </p:sp>
    </p:spTree>
    <p:extLst>
      <p:ext uri="{BB962C8B-B14F-4D97-AF65-F5344CB8AC3E}">
        <p14:creationId xmlns:p14="http://schemas.microsoft.com/office/powerpoint/2010/main" val="62158317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F1D2B5-FFBA-F988-103B-0BBE0226C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Control run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C8B09D1-12CF-DAD2-6A11-676DBE194F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951" y="1864498"/>
            <a:ext cx="7772400" cy="3129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6457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7EB99B-49FA-61B5-6E09-BB736B605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very expensive bin scheme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4FAD9A5-43FF-1BF0-55FA-A8609EF066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0951" y="1864498"/>
            <a:ext cx="7772400" cy="31290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AD1AE3D-BD80-45C9-E17F-7BD1DDCD7776}"/>
              </a:ext>
            </a:extLst>
          </p:cNvPr>
          <p:cNvSpPr txBox="1"/>
          <p:nvPr/>
        </p:nvSpPr>
        <p:spPr>
          <a:xfrm>
            <a:off x="838200" y="5296829"/>
            <a:ext cx="57643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Much weaker, shallower cold pool </a:t>
            </a:r>
            <a:r>
              <a:rPr lang="en-US" dirty="0">
                <a:sym typeface="Wingdings" pitchFamily="2" charset="2"/>
              </a:rPr>
              <a:t> slower propagation</a:t>
            </a:r>
          </a:p>
          <a:p>
            <a:r>
              <a:rPr lang="en-US" dirty="0">
                <a:sym typeface="Wingdings" pitchFamily="2" charset="2"/>
              </a:rPr>
              <a:t>Is this the “right” or “best” answer?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2817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2EB24-B774-21A9-7E34-D371AFE5B5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Slowest moving and/or slowest developing member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F496130-488E-C0F8-57FF-889278D8876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414" y="1864498"/>
            <a:ext cx="7772400" cy="31290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01A565A-D5D8-6347-701A-F4BCAD90FC85}"/>
              </a:ext>
            </a:extLst>
          </p:cNvPr>
          <p:cNvSpPr txBox="1"/>
          <p:nvPr/>
        </p:nvSpPr>
        <p:spPr>
          <a:xfrm>
            <a:off x="838200" y="5296829"/>
            <a:ext cx="26899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Also fairly weak cold pool</a:t>
            </a:r>
          </a:p>
        </p:txBody>
      </p:sp>
    </p:spTree>
    <p:extLst>
      <p:ext uri="{BB962C8B-B14F-4D97-AF65-F5344CB8AC3E}">
        <p14:creationId xmlns:p14="http://schemas.microsoft.com/office/powerpoint/2010/main" val="1967392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6F1083-4E87-7C6E-8880-4DC152D14E4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Fastest moving and/or developing member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C803D85-1FE6-480D-4A1E-5F93B2DA88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414" y="1864498"/>
            <a:ext cx="7772400" cy="312900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94C1C37-AE2A-DB2E-7AD0-375C2FF22872}"/>
              </a:ext>
            </a:extLst>
          </p:cNvPr>
          <p:cNvSpPr txBox="1"/>
          <p:nvPr/>
        </p:nvSpPr>
        <p:spPr>
          <a:xfrm>
            <a:off x="838200" y="5296829"/>
            <a:ext cx="50828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Tied with control run for fastest moving squall line</a:t>
            </a:r>
          </a:p>
        </p:txBody>
      </p:sp>
    </p:spTree>
    <p:extLst>
      <p:ext uri="{BB962C8B-B14F-4D97-AF65-F5344CB8AC3E}">
        <p14:creationId xmlns:p14="http://schemas.microsoft.com/office/powerpoint/2010/main" val="14523530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0FCF2-085D-790A-4D42-6D179CF616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Evidence of trapped waves on forward side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573DF7D-1221-1A4C-2400-BF10115B4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32102" y="1864498"/>
            <a:ext cx="7772400" cy="312900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63424E9-1282-A4F5-D12A-45839BE9A12F}"/>
              </a:ext>
            </a:extLst>
          </p:cNvPr>
          <p:cNvCxnSpPr/>
          <p:nvPr/>
        </p:nvCxnSpPr>
        <p:spPr>
          <a:xfrm flipH="1" flipV="1">
            <a:off x="7292898" y="3914078"/>
            <a:ext cx="1271239" cy="17061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F1417A9-E46F-7047-D134-6B11EF8FD52D}"/>
              </a:ext>
            </a:extLst>
          </p:cNvPr>
          <p:cNvCxnSpPr/>
          <p:nvPr/>
        </p:nvCxnSpPr>
        <p:spPr>
          <a:xfrm flipH="1" flipV="1">
            <a:off x="8013080" y="3914078"/>
            <a:ext cx="1271239" cy="1706137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0954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69D75-C51C-BEB6-DDA2-F08C465AC5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Animation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461D583-3836-B5A3-1241-C4D9FFEC49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3253" y="1864254"/>
            <a:ext cx="7772400" cy="31324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411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120DF31-042C-A78B-4990-E2C3119DA0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28 MP simulations ranked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4A987F2-5B13-7FCE-CA10-4BC1B436D2E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2379534"/>
              </p:ext>
            </p:extLst>
          </p:nvPr>
        </p:nvGraphicFramePr>
        <p:xfrm>
          <a:off x="1524000" y="2057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125B9B42-18E6-974A-84C5-4BE4A01B2CA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0443737"/>
              </p:ext>
            </p:extLst>
          </p:nvPr>
        </p:nvGraphicFramePr>
        <p:xfrm>
          <a:off x="6096000" y="2057400"/>
          <a:ext cx="457200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05ED597-8885-F981-B875-DF875EB10FFA}"/>
              </a:ext>
            </a:extLst>
          </p:cNvPr>
          <p:cNvSpPr txBox="1"/>
          <p:nvPr/>
        </p:nvSpPr>
        <p:spPr>
          <a:xfrm>
            <a:off x="3791416" y="5167312"/>
            <a:ext cx="46294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Both max wind and total accumulated </a:t>
            </a:r>
            <a:r>
              <a:rPr lang="en-US" dirty="0" err="1"/>
              <a:t>precip</a:t>
            </a:r>
            <a:endParaRPr lang="en-US" dirty="0"/>
          </a:p>
          <a:p>
            <a:pPr algn="ctr"/>
            <a:r>
              <a:rPr lang="en-US" dirty="0"/>
              <a:t>vary by 100%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34A277EC-35D2-FBD4-390B-CBF3CC1D5271}"/>
              </a:ext>
            </a:extLst>
          </p:cNvPr>
          <p:cNvCxnSpPr/>
          <p:nvPr/>
        </p:nvCxnSpPr>
        <p:spPr>
          <a:xfrm flipH="1">
            <a:off x="5274527" y="2732049"/>
            <a:ext cx="267629" cy="4795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1096EF2-E47F-1B26-BB87-DE10FFC1704B}"/>
              </a:ext>
            </a:extLst>
          </p:cNvPr>
          <p:cNvSpPr txBox="1"/>
          <p:nvPr/>
        </p:nvSpPr>
        <p:spPr>
          <a:xfrm>
            <a:off x="5408341" y="2408631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ACB8B9B7-0C57-DB3E-A35D-CF3970BA7BAB}"/>
              </a:ext>
            </a:extLst>
          </p:cNvPr>
          <p:cNvCxnSpPr/>
          <p:nvPr/>
        </p:nvCxnSpPr>
        <p:spPr>
          <a:xfrm flipH="1">
            <a:off x="9236927" y="2492298"/>
            <a:ext cx="267629" cy="4795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3EB4E99-388C-756A-0798-4C7CFD40BC70}"/>
              </a:ext>
            </a:extLst>
          </p:cNvPr>
          <p:cNvSpPr txBox="1"/>
          <p:nvPr/>
        </p:nvSpPr>
        <p:spPr>
          <a:xfrm>
            <a:off x="9370741" y="2168880"/>
            <a:ext cx="4956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bin</a:t>
            </a:r>
          </a:p>
        </p:txBody>
      </p:sp>
    </p:spTree>
    <p:extLst>
      <p:ext uri="{BB962C8B-B14F-4D97-AF65-F5344CB8AC3E}">
        <p14:creationId xmlns:p14="http://schemas.microsoft.com/office/powerpoint/2010/main" val="71352338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790C2C3-0BAF-BAD1-37EC-2CC861F37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9100" y="234950"/>
            <a:ext cx="6273800" cy="63881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EB7AD59-2BF7-24BD-6631-AE12E38B42C9}"/>
              </a:ext>
            </a:extLst>
          </p:cNvPr>
          <p:cNvSpPr txBox="1"/>
          <p:nvPr/>
        </p:nvSpPr>
        <p:spPr>
          <a:xfrm>
            <a:off x="234176" y="1059366"/>
            <a:ext cx="131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Control run</a:t>
            </a:r>
          </a:p>
        </p:txBody>
      </p:sp>
    </p:spTree>
    <p:extLst>
      <p:ext uri="{BB962C8B-B14F-4D97-AF65-F5344CB8AC3E}">
        <p14:creationId xmlns:p14="http://schemas.microsoft.com/office/powerpoint/2010/main" val="104486823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201</TotalTime>
  <Words>163</Words>
  <Application>Microsoft Macintosh PowerPoint</Application>
  <PresentationFormat>Widescreen</PresentationFormat>
  <Paragraphs>33</Paragraphs>
  <Slides>14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Aptos</vt:lpstr>
      <vt:lpstr>Aptos Display</vt:lpstr>
      <vt:lpstr>Arial</vt:lpstr>
      <vt:lpstr>Wingdings</vt:lpstr>
      <vt:lpstr>Office Theme</vt:lpstr>
      <vt:lpstr>2024 squall line ensemble quick look</vt:lpstr>
      <vt:lpstr>Control run</vt:lpstr>
      <vt:lpstr>The very expensive bin scheme</vt:lpstr>
      <vt:lpstr>Slowest moving and/or slowest developing member</vt:lpstr>
      <vt:lpstr>Fastest moving and/or developing member</vt:lpstr>
      <vt:lpstr>Evidence of trapped waves on forward side</vt:lpstr>
      <vt:lpstr>Animation</vt:lpstr>
      <vt:lpstr>28 MP simulations ranked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Reflectivity (subset)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2024 squall line ensemble quick look</dc:title>
  <dc:creator>Fovell, Robert</dc:creator>
  <cp:lastModifiedBy>Fovell, Robert</cp:lastModifiedBy>
  <cp:revision>4</cp:revision>
  <dcterms:created xsi:type="dcterms:W3CDTF">2024-03-14T16:39:47Z</dcterms:created>
  <dcterms:modified xsi:type="dcterms:W3CDTF">2024-03-14T20:00:58Z</dcterms:modified>
</cp:coreProperties>
</file>