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88" r:id="rId11"/>
    <p:sldId id="267" r:id="rId12"/>
    <p:sldId id="268" r:id="rId13"/>
    <p:sldId id="269" r:id="rId14"/>
    <p:sldId id="270" r:id="rId15"/>
    <p:sldId id="289" r:id="rId16"/>
    <p:sldId id="275" r:id="rId17"/>
    <p:sldId id="271" r:id="rId18"/>
    <p:sldId id="272" r:id="rId19"/>
    <p:sldId id="274" r:id="rId20"/>
    <p:sldId id="276" r:id="rId21"/>
    <p:sldId id="277" r:id="rId22"/>
    <p:sldId id="286" r:id="rId23"/>
    <p:sldId id="280" r:id="rId24"/>
    <p:sldId id="278" r:id="rId25"/>
    <p:sldId id="287" r:id="rId26"/>
    <p:sldId id="279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5588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1328" y="176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ovell:Research:HWRF_archive:monograph_fig_14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Outer core ice fractions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Sheet1!$D$2:$D$4</c:f>
              <c:strCache>
                <c:ptCount val="3"/>
                <c:pt idx="0">
                  <c:v>ice</c:v>
                </c:pt>
                <c:pt idx="1">
                  <c:v>snow</c:v>
                </c:pt>
                <c:pt idx="2">
                  <c:v>graupel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8</c:v>
                </c:pt>
                <c:pt idx="1">
                  <c:v>12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AE-B440-BF9D-9B400215A209}"/>
            </c:ext>
          </c:extLst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S2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strRef>
              <c:f>Sheet1!$D$2:$D$4</c:f>
              <c:strCache>
                <c:ptCount val="3"/>
                <c:pt idx="0">
                  <c:v>ice</c:v>
                </c:pt>
                <c:pt idx="1">
                  <c:v>snow</c:v>
                </c:pt>
                <c:pt idx="2">
                  <c:v>graupel</c:v>
                </c:pt>
              </c:strCache>
            </c:strRef>
          </c:cat>
          <c:val>
            <c:numRef>
              <c:f>Sheet1!$G$2:$G$4</c:f>
              <c:numCache>
                <c:formatCode>General</c:formatCode>
                <c:ptCount val="3"/>
                <c:pt idx="0">
                  <c:v>40</c:v>
                </c:pt>
                <c:pt idx="1">
                  <c:v>10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AE-B440-BF9D-9B400215A209}"/>
            </c:ext>
          </c:extLst>
        </c:ser>
        <c:ser>
          <c:idx val="2"/>
          <c:order val="2"/>
          <c:tx>
            <c:strRef>
              <c:f>Sheet1!$F$1</c:f>
              <c:strCache>
                <c:ptCount val="1"/>
                <c:pt idx="0">
                  <c:v>S1</c:v>
                </c:pt>
              </c:strCache>
            </c:strRef>
          </c:tx>
          <c:spPr>
            <a:solidFill>
              <a:srgbClr val="008000"/>
            </a:solidFill>
            <a:ln>
              <a:solidFill>
                <a:srgbClr val="008000"/>
              </a:solidFill>
            </a:ln>
          </c:spPr>
          <c:invertIfNegative val="0"/>
          <c:cat>
            <c:strRef>
              <c:f>Sheet1!$D$2:$D$4</c:f>
              <c:strCache>
                <c:ptCount val="3"/>
                <c:pt idx="0">
                  <c:v>ice</c:v>
                </c:pt>
                <c:pt idx="1">
                  <c:v>snow</c:v>
                </c:pt>
                <c:pt idx="2">
                  <c:v>graupel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25</c:v>
                </c:pt>
                <c:pt idx="1">
                  <c:v>25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AE-B440-BF9D-9B400215A209}"/>
            </c:ext>
          </c:extLst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W6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rgbClr val="0000FF"/>
              </a:solidFill>
            </a:ln>
          </c:spPr>
          <c:invertIfNegative val="0"/>
          <c:cat>
            <c:strRef>
              <c:f>Sheet1!$D$2:$D$4</c:f>
              <c:strCache>
                <c:ptCount val="3"/>
                <c:pt idx="0">
                  <c:v>ice</c:v>
                </c:pt>
                <c:pt idx="1">
                  <c:v>snow</c:v>
                </c:pt>
                <c:pt idx="2">
                  <c:v>graupel</c:v>
                </c:pt>
              </c:strCache>
            </c:strRef>
          </c:cat>
          <c:val>
            <c:numRef>
              <c:f>Sheet1!$H$2:$H$4</c:f>
              <c:numCache>
                <c:formatCode>General</c:formatCode>
                <c:ptCount val="3"/>
                <c:pt idx="0">
                  <c:v>20</c:v>
                </c:pt>
                <c:pt idx="1">
                  <c:v>20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AE-B440-BF9D-9B400215A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1215320"/>
        <c:axId val="1764084504"/>
      </c:barChart>
      <c:catAx>
        <c:axId val="1751215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frozen</a:t>
                </a:r>
                <a:r>
                  <a:rPr lang="en-US" sz="1200" baseline="0"/>
                  <a:t> species</a:t>
                </a:r>
                <a:endParaRPr lang="en-US" sz="120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764084504"/>
        <c:crosses val="autoZero"/>
        <c:auto val="1"/>
        <c:lblAlgn val="ctr"/>
        <c:lblOffset val="100"/>
        <c:noMultiLvlLbl val="0"/>
      </c:catAx>
      <c:valAx>
        <c:axId val="17640845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fraction</a:t>
                </a:r>
                <a:r>
                  <a:rPr lang="en-US" sz="1200" baseline="0"/>
                  <a:t> of total ice </a:t>
                </a:r>
                <a:r>
                  <a:rPr lang="en-US" sz="1200"/>
                  <a:t>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751215320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90191-CF95-0C43-BAF4-E193CECFCC63}" type="datetimeFigureOut">
              <a:rPr lang="en-US" smtClean="0"/>
              <a:t>5/13/20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08634-61BB-C840-A0B5-EA0A4AE0D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78263-2230-6D41-8C5F-AA8E54462FA7}" type="datetimeFigureOut">
              <a:rPr lang="en-US" smtClean="0"/>
              <a:t>5/13/20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EF5C9-2F38-D847-B386-88800E257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237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66222F-4018-FF40-8C9F-53E0DEC59C9F}" type="slidenum">
              <a:rPr lang="en-US"/>
              <a:pPr/>
              <a:t>5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(This was an HWRF/YSU run from CRF-PBL paper)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EF5C9-2F38-D847-B386-88800E2577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B5E9F5-CCE6-114D-BB1F-B1DDB95DDED9}" type="slidenum">
              <a:rPr lang="en-US"/>
              <a:pPr/>
              <a:t>6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5CE3D7-13D3-2C43-AD82-A8A64FA381A2}" type="slidenum">
              <a:rPr lang="en-US"/>
              <a:pPr/>
              <a:t>7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1198B-E91F-2545-8C77-1A7249D69CF2}" type="slidenum">
              <a:rPr lang="en-US"/>
              <a:pPr/>
              <a:t>8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46149-17EE-1E48-8210-3C988BF764DC}" type="slidenum">
              <a:rPr lang="en-US"/>
              <a:pPr/>
              <a:t>9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</a:t>
            </a:r>
            <a:r>
              <a:rPr lang="en-US" dirty="0" err="1"/>
              <a:t>fallspeeds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509D5-7B99-9D43-AAC8-25A14A168D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67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</a:t>
            </a:r>
            <a:r>
              <a:rPr lang="en-US" dirty="0" err="1"/>
              <a:t>fallspeeds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509D5-7B99-9D43-AAC8-25A14A168D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67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</a:t>
            </a:r>
            <a:r>
              <a:rPr lang="en-US" dirty="0" err="1"/>
              <a:t>fallspeeds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509D5-7B99-9D43-AAC8-25A14A168D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67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</a:t>
            </a:r>
            <a:r>
              <a:rPr lang="en-US" dirty="0" err="1"/>
              <a:t>fallspeeds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509D5-7B99-9D43-AAC8-25A14A168D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6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6FA9-3068-C94E-AE07-F648A7C9703D}" type="datetime1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55BF-92A2-5847-8238-DC5A88C334C0}" type="datetime1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052BD-47C1-4349-A081-6E8050CAEE94}" type="datetime1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1946-D6D4-AA46-9566-15B9185AB5FE}" type="datetime1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C981-B782-4F46-8217-5EEAA20FE913}" type="datetime1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7EF5-00B5-B24C-9E3F-A023DBBADD2D}" type="datetime1">
              <a:rPr lang="en-US" smtClean="0"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F7C1-1D68-C04E-A3C7-CF6C8D7EDB17}" type="datetime1">
              <a:rPr lang="en-US" smtClean="0"/>
              <a:t>5/13/20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4A4F-3C31-B94C-B7C9-54898F3FBC49}" type="datetime1">
              <a:rPr lang="en-US" smtClean="0"/>
              <a:t>5/13/20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27EF-14CC-404F-B3C5-AB4543FE01D1}" type="datetime1">
              <a:rPr lang="en-US" smtClean="0"/>
              <a:t>5/13/20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FE6D3-1A87-324E-A613-1DE599F51BB2}" type="datetime1">
              <a:rPr lang="en-US" smtClean="0"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5BE7-42FF-E74F-BDBC-25E604C3E617}" type="datetime1">
              <a:rPr lang="en-US" smtClean="0"/>
              <a:t>5/13/20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A1D1478-65C8-DF46-8385-64F07B0E94D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EB5839C-52C5-D746-97F7-B7A3FB0E0803}" type="datetime1">
              <a:rPr lang="en-US" smtClean="0"/>
              <a:t>5/13/20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Cloud-</a:t>
            </a:r>
            <a:r>
              <a:rPr lang="en-US" sz="3200" dirty="0" err="1"/>
              <a:t>radiative</a:t>
            </a:r>
            <a:r>
              <a:rPr lang="en-US" sz="3200" dirty="0"/>
              <a:t> forcing influences on the </a:t>
            </a:r>
            <a:br>
              <a:rPr lang="en-US" sz="3200" dirty="0"/>
            </a:br>
            <a:r>
              <a:rPr lang="en-US" sz="3200" dirty="0"/>
              <a:t>tropical cyclone outer wind field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Robert Fovell</a:t>
            </a:r>
          </a:p>
          <a:p>
            <a:r>
              <a:rPr lang="en-US" sz="1600" dirty="0"/>
              <a:t>ATM 419/563 ~ Spring 2020</a:t>
            </a:r>
          </a:p>
          <a:p>
            <a:r>
              <a:rPr lang="en-US" sz="1600" dirty="0"/>
              <a:t>Example final project presentation (in terms of structure)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054FB0-B676-8F40-B50F-15467D499153}"/>
              </a:ext>
            </a:extLst>
          </p:cNvPr>
          <p:cNvSpPr txBox="1"/>
          <p:nvPr/>
        </p:nvSpPr>
        <p:spPr>
          <a:xfrm>
            <a:off x="26831" y="6629400"/>
            <a:ext cx="4499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Copyright 2020 Robert Fovell, Univ. at Albany, SUNY, </a:t>
            </a:r>
            <a:r>
              <a:rPr lang="en-US" sz="1000" dirty="0" err="1"/>
              <a:t>rfovell@albany.edu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73677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U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0" y="-3264408"/>
            <a:ext cx="13004800" cy="13004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CEA0-987A-EA48-A6B6-FFECC7A9F171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9300" y="1714500"/>
            <a:ext cx="25948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MPAS v. 2 semi-idealized</a:t>
            </a:r>
          </a:p>
          <a:p>
            <a:r>
              <a:rPr lang="en-US" b="1" dirty="0">
                <a:solidFill>
                  <a:schemeClr val="bg1"/>
                </a:solidFill>
              </a:rPr>
              <a:t>92 to 25 km mesh</a:t>
            </a:r>
          </a:p>
          <a:p>
            <a:r>
              <a:rPr lang="en-US" b="1" i="1" dirty="0"/>
              <a:t>NO LAND</a:t>
            </a:r>
          </a:p>
          <a:p>
            <a:r>
              <a:rPr lang="en-US" b="1" i="1" dirty="0"/>
              <a:t>NO INITIAL WIND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9400" y="5631180"/>
            <a:ext cx="303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Sea-level pressure over 9 days</a:t>
            </a:r>
          </a:p>
        </p:txBody>
      </p:sp>
    </p:spTree>
    <p:extLst>
      <p:ext uri="{BB962C8B-B14F-4D97-AF65-F5344CB8AC3E}">
        <p14:creationId xmlns:p14="http://schemas.microsoft.com/office/powerpoint/2010/main" val="3346998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“Beta drift”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1611-973C-074C-ACB9-15CD4932804D}" type="slidenum">
              <a:rPr lang="en-US" smtClean="0"/>
              <a:t>11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18000" y="1570038"/>
            <a:ext cx="3759200" cy="4475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588000" y="1896533"/>
            <a:ext cx="1778000" cy="2878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85404" y="5373988"/>
            <a:ext cx="8771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BF"/>
                </a:solidFill>
              </a:rPr>
              <a:t>800 km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3923" y="2356935"/>
            <a:ext cx="23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Averaged 10-m winds</a:t>
            </a:r>
          </a:p>
        </p:txBody>
      </p:sp>
      <p:pic>
        <p:nvPicPr>
          <p:cNvPr id="3" name="Picture 2" descr="Screen Shot 2017-04-22 at 10.41.27 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84" y="1295399"/>
            <a:ext cx="3316343" cy="5579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3130" y="1339334"/>
            <a:ext cx="2717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Fiorino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and Elsberry (1989)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804" y="2356935"/>
            <a:ext cx="310377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</a:t>
            </a:r>
            <a:r>
              <a:rPr lang="en-US" dirty="0" err="1"/>
              <a:t>Barotropic</a:t>
            </a:r>
            <a:r>
              <a:rPr lang="en-US" dirty="0"/>
              <a:t> model initialized</a:t>
            </a:r>
          </a:p>
          <a:p>
            <a:r>
              <a:rPr lang="en-US" dirty="0"/>
              <a:t>	with a TC vortex</a:t>
            </a:r>
          </a:p>
          <a:p>
            <a:endParaRPr lang="en-US" dirty="0"/>
          </a:p>
          <a:p>
            <a:r>
              <a:rPr lang="en-US" dirty="0"/>
              <a:t>• Three different wind profiles,</a:t>
            </a:r>
          </a:p>
          <a:p>
            <a:r>
              <a:rPr lang="en-US" dirty="0"/>
              <a:t>	differing for </a:t>
            </a:r>
            <a:r>
              <a:rPr lang="en-US" i="1" dirty="0"/>
              <a:t>r</a:t>
            </a:r>
            <a:r>
              <a:rPr lang="en-US" dirty="0"/>
              <a:t> ≥ 300 km</a:t>
            </a:r>
          </a:p>
          <a:p>
            <a:endParaRPr lang="en-US" dirty="0"/>
          </a:p>
          <a:p>
            <a:r>
              <a:rPr lang="en-US" dirty="0"/>
              <a:t>• Stronger outer winds led to</a:t>
            </a:r>
          </a:p>
          <a:p>
            <a:r>
              <a:rPr lang="en-US" dirty="0"/>
              <a:t>	faster and more NW-ward </a:t>
            </a:r>
          </a:p>
          <a:p>
            <a:r>
              <a:rPr lang="en-US" dirty="0"/>
              <a:t>	motions</a:t>
            </a:r>
          </a:p>
        </p:txBody>
      </p:sp>
    </p:spTree>
    <p:extLst>
      <p:ext uri="{BB962C8B-B14F-4D97-AF65-F5344CB8AC3E}">
        <p14:creationId xmlns:p14="http://schemas.microsoft.com/office/powerpoint/2010/main" val="225748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ure01_MOD_ATM41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3" y="1625824"/>
            <a:ext cx="7141464" cy="42019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“Beta drift”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1611-973C-074C-ACB9-15CD4932804D}" type="slidenum">
              <a:rPr lang="en-US" smtClean="0"/>
              <a:t>12</a:t>
            </a:fld>
            <a:endParaRPr lang="en-US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54063" y="1295400"/>
            <a:ext cx="23701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 dirty="0"/>
              <a:t>very small part of domain shown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07963" y="6081544"/>
            <a:ext cx="24937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Fovell and Su (2007)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Fovell et al. (2009, 2010)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18000" y="1570038"/>
            <a:ext cx="3759200" cy="4475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588000" y="1896533"/>
            <a:ext cx="1778000" cy="2878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85404" y="5373988"/>
            <a:ext cx="8771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FBFBF"/>
                </a:solidFill>
              </a:rPr>
              <a:t>800 km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3923" y="2356935"/>
            <a:ext cx="232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Averaged 10-m winds</a:t>
            </a:r>
          </a:p>
        </p:txBody>
      </p:sp>
      <p:pic>
        <p:nvPicPr>
          <p:cNvPr id="3" name="Picture 2" descr="Screen Shot 2017-04-22 at 10.41.27 A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84" y="1295399"/>
            <a:ext cx="3316343" cy="5579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3130" y="1339334"/>
            <a:ext cx="2717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Fiorino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and Elsberry (1989)</a:t>
            </a:r>
          </a:p>
        </p:txBody>
      </p:sp>
      <p:pic>
        <p:nvPicPr>
          <p:cNvPr id="16" name="Picture 15" descr="fig02_fovell_etal_2009_mo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65" y="4113468"/>
            <a:ext cx="1973235" cy="15663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84988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01_MOD_ATM41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3" y="1625824"/>
            <a:ext cx="7141464" cy="42019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“Beta drift”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1611-973C-074C-ACB9-15CD4932804D}" type="slidenum">
              <a:rPr lang="en-US" smtClean="0"/>
              <a:t>13</a:t>
            </a:fld>
            <a:endParaRPr lang="en-US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54063" y="1295400"/>
            <a:ext cx="23701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 dirty="0"/>
              <a:t>very small part of domain shown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07963" y="6081544"/>
            <a:ext cx="24937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Fovell and Su (2007)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Fovell et al. (2009, 2010)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18000" y="1570038"/>
            <a:ext cx="3759200" cy="4475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588000" y="1896533"/>
            <a:ext cx="1778000" cy="2878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fig02_fovell_etal_2009_mo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65" y="4113468"/>
            <a:ext cx="1973235" cy="156635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TextBox 13"/>
          <p:cNvSpPr txBox="1"/>
          <p:nvPr/>
        </p:nvSpPr>
        <p:spPr>
          <a:xfrm>
            <a:off x="4453550" y="1533778"/>
            <a:ext cx="3882493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WRF simulations with different</a:t>
            </a:r>
          </a:p>
          <a:p>
            <a:r>
              <a:rPr lang="en-US" dirty="0"/>
              <a:t>	microphysics schemes but same</a:t>
            </a:r>
          </a:p>
          <a:p>
            <a:r>
              <a:rPr lang="en-US" dirty="0"/>
              <a:t>	initial condition</a:t>
            </a:r>
          </a:p>
          <a:p>
            <a:endParaRPr lang="en-US" dirty="0"/>
          </a:p>
          <a:p>
            <a:r>
              <a:rPr lang="en-US" dirty="0"/>
              <a:t>• 4 km horizontal resolution, </a:t>
            </a:r>
          </a:p>
          <a:p>
            <a:r>
              <a:rPr lang="en-US" dirty="0"/>
              <a:t>	72 h simulations</a:t>
            </a:r>
          </a:p>
          <a:p>
            <a:endParaRPr lang="en-US" dirty="0"/>
          </a:p>
          <a:p>
            <a:r>
              <a:rPr lang="en-US" dirty="0"/>
              <a:t>• Microphysics schemes produce </a:t>
            </a:r>
          </a:p>
          <a:p>
            <a:r>
              <a:rPr lang="en-US" dirty="0"/>
              <a:t>	different amount of hydrometeors</a:t>
            </a:r>
          </a:p>
          <a:p>
            <a:r>
              <a:rPr lang="en-US" dirty="0"/>
              <a:t>	having different growth and fall</a:t>
            </a:r>
          </a:p>
          <a:p>
            <a:r>
              <a:rPr lang="en-US" dirty="0"/>
              <a:t>	speed characteristics</a:t>
            </a:r>
          </a:p>
          <a:p>
            <a:endParaRPr lang="en-US" dirty="0"/>
          </a:p>
          <a:p>
            <a:r>
              <a:rPr lang="en-US" dirty="0"/>
              <a:t>• Storms developed different</a:t>
            </a:r>
          </a:p>
          <a:p>
            <a:r>
              <a:rPr lang="en-US" dirty="0"/>
              <a:t>	outer wind profiles and their </a:t>
            </a:r>
          </a:p>
          <a:p>
            <a:r>
              <a:rPr lang="en-US" dirty="0"/>
              <a:t>	subsequent motions were</a:t>
            </a:r>
          </a:p>
          <a:p>
            <a:r>
              <a:rPr lang="en-US" dirty="0"/>
              <a:t>	consistent with expectations</a:t>
            </a:r>
          </a:p>
        </p:txBody>
      </p:sp>
    </p:spTree>
    <p:extLst>
      <p:ext uri="{BB962C8B-B14F-4D97-AF65-F5344CB8AC3E}">
        <p14:creationId xmlns:p14="http://schemas.microsoft.com/office/powerpoint/2010/main" val="1960248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01_MOD_ATM41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3" y="1625824"/>
            <a:ext cx="7141464" cy="42019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Cloud-</a:t>
            </a:r>
            <a:r>
              <a:rPr lang="en-US" altLang="ja-JP" dirty="0" err="1"/>
              <a:t>radiative</a:t>
            </a:r>
            <a:r>
              <a:rPr lang="en-US" altLang="ja-JP" dirty="0"/>
              <a:t> forcing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1611-973C-074C-ACB9-15CD4932804D}" type="slidenum">
              <a:rPr lang="en-US" smtClean="0"/>
              <a:t>14</a:t>
            </a:fld>
            <a:endParaRPr lang="en-US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54063" y="1295400"/>
            <a:ext cx="23701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 dirty="0"/>
              <a:t>very small part of domain shown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07963" y="6081544"/>
            <a:ext cx="30715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Fovell and Su (2007)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Fovell et al. (2009, 2010, 2016)</a:t>
            </a:r>
          </a:p>
        </p:txBody>
      </p:sp>
      <p:pic>
        <p:nvPicPr>
          <p:cNvPr id="16" name="Picture 15" descr="fig02_fovell_etal_2009_mo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65" y="4113468"/>
            <a:ext cx="1973235" cy="156635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/>
          <p:cNvSpPr txBox="1"/>
          <p:nvPr/>
        </p:nvSpPr>
        <p:spPr>
          <a:xfrm>
            <a:off x="3919102" y="5689706"/>
            <a:ext cx="390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Controlled by </a:t>
            </a:r>
            <a:r>
              <a:rPr lang="en-US" sz="1600" dirty="0" err="1">
                <a:latin typeface="Courier"/>
                <a:cs typeface="Courier"/>
              </a:rPr>
              <a:t>icloud</a:t>
            </a:r>
            <a:r>
              <a:rPr lang="en-US" sz="1600" dirty="0"/>
              <a:t> </a:t>
            </a:r>
            <a:r>
              <a:rPr lang="en-US" dirty="0"/>
              <a:t>in WRF </a:t>
            </a:r>
            <a:r>
              <a:rPr lang="en-US" dirty="0" err="1"/>
              <a:t>namelist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57638" y="1750922"/>
            <a:ext cx="86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CRF-on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6029" y="175882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CRF-off</a:t>
            </a:r>
          </a:p>
        </p:txBody>
      </p:sp>
    </p:spTree>
    <p:extLst>
      <p:ext uri="{BB962C8B-B14F-4D97-AF65-F5344CB8AC3E}">
        <p14:creationId xmlns:p14="http://schemas.microsoft.com/office/powerpoint/2010/main" val="3108779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Hypotheses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US" sz="1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16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Hypotheses and justifications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1">
              <a:buClr>
                <a:schemeClr val="accent1"/>
              </a:buClr>
            </a:pPr>
            <a:r>
              <a:rPr lang="en-US" dirty="0"/>
              <a:t>Cloud-</a:t>
            </a:r>
            <a:r>
              <a:rPr lang="en-US" dirty="0" err="1"/>
              <a:t>radiative</a:t>
            </a:r>
            <a:r>
              <a:rPr lang="en-US" dirty="0"/>
              <a:t> forcing causes broader outer wind profiles, resulting in different beta drifts and tracks (relative to CRF-off)</a:t>
            </a:r>
          </a:p>
          <a:p>
            <a:pPr marL="342900" lvl="1">
              <a:buClr>
                <a:schemeClr val="accent1"/>
              </a:buClr>
            </a:pPr>
            <a:r>
              <a:rPr lang="en-US" dirty="0"/>
              <a:t>Microphysics schemes differ with respect to the quantity of hydrometeors generated for different species (cloud ice, snow, </a:t>
            </a:r>
            <a:r>
              <a:rPr lang="en-US" dirty="0" err="1"/>
              <a:t>graupel</a:t>
            </a:r>
            <a:r>
              <a:rPr lang="en-US" dirty="0"/>
              <a:t>, etc.)</a:t>
            </a:r>
          </a:p>
          <a:p>
            <a:pPr marL="342900" lvl="1">
              <a:buClr>
                <a:schemeClr val="accent1"/>
              </a:buClr>
            </a:pPr>
            <a:r>
              <a:rPr lang="en-US" dirty="0"/>
              <a:t>The influence of radiation is inversely related to particle size, so smaller particles (cloud ice) interact more than larger ones (snow)</a:t>
            </a:r>
          </a:p>
          <a:p>
            <a:pPr marL="342900" lvl="1">
              <a:buClr>
                <a:schemeClr val="accent1"/>
              </a:buClr>
            </a:pPr>
            <a:r>
              <a:rPr lang="en-US" dirty="0"/>
              <a:t>Simulations that appear to produce a lot of cloud ice tend to result in broader wind fields than those that produce more snow</a:t>
            </a:r>
          </a:p>
          <a:p>
            <a:r>
              <a:rPr lang="en-US" b="1" dirty="0"/>
              <a:t>Hypothesis #1</a:t>
            </a:r>
          </a:p>
          <a:p>
            <a:pPr lvl="1"/>
            <a:r>
              <a:rPr lang="en-US" dirty="0"/>
              <a:t>Altering the radiation schemes to </a:t>
            </a:r>
            <a:r>
              <a:rPr lang="en-US" i="1" dirty="0"/>
              <a:t>treat cloud ice as snow </a:t>
            </a:r>
            <a:r>
              <a:rPr lang="en-US" dirty="0"/>
              <a:t>will result in weaker outer winds and shift the track to the right </a:t>
            </a:r>
          </a:p>
          <a:p>
            <a:r>
              <a:rPr lang="en-US" b="1" dirty="0"/>
              <a:t>Hypothesis #2</a:t>
            </a:r>
          </a:p>
          <a:p>
            <a:pPr lvl="1"/>
            <a:r>
              <a:rPr lang="en-US" dirty="0"/>
              <a:t>Making the radiation schemes </a:t>
            </a:r>
            <a:r>
              <a:rPr lang="en-US" i="1" dirty="0"/>
              <a:t>ignore snow </a:t>
            </a:r>
            <a:r>
              <a:rPr lang="en-US" dirty="0"/>
              <a:t>will also weaken outer winds and shift the track rightward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Experimental design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US" sz="1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65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Real-data WRF model</a:t>
            </a:r>
          </a:p>
          <a:p>
            <a:pPr lvl="1"/>
            <a:r>
              <a:rPr lang="en-US" dirty="0"/>
              <a:t>4 km horizontal resolution, 680 x 680 points (2700 km square)</a:t>
            </a:r>
          </a:p>
          <a:p>
            <a:pPr lvl="1"/>
            <a:r>
              <a:rPr lang="en-US" dirty="0"/>
              <a:t>Lambert projection, centered at 20˚N and 50˚W</a:t>
            </a:r>
          </a:p>
          <a:p>
            <a:pPr lvl="1"/>
            <a:r>
              <a:rPr lang="en-US" dirty="0"/>
              <a:t>Removed all land from domain</a:t>
            </a:r>
          </a:p>
          <a:p>
            <a:pPr lvl="1"/>
            <a:r>
              <a:rPr lang="en-US" dirty="0"/>
              <a:t>Made SST constant at 29.5˚C</a:t>
            </a:r>
          </a:p>
          <a:p>
            <a:pPr lvl="1"/>
            <a:r>
              <a:rPr lang="en-US" dirty="0"/>
              <a:t>Manufactured a parent data source from a single sounding (Jordan 1958 hurricane season composite) with calm winds</a:t>
            </a:r>
          </a:p>
          <a:p>
            <a:pPr lvl="1"/>
            <a:r>
              <a:rPr lang="en-US" dirty="0"/>
              <a:t>Inserted a virtual temperature perturbation to establish a TC</a:t>
            </a:r>
          </a:p>
          <a:p>
            <a:r>
              <a:rPr lang="en-US" dirty="0"/>
              <a:t>Model physics (other than standard selections)</a:t>
            </a:r>
          </a:p>
          <a:p>
            <a:pPr lvl="1"/>
            <a:r>
              <a:rPr lang="en-US" dirty="0"/>
              <a:t>Various microphysics schemes (next slide)</a:t>
            </a:r>
          </a:p>
          <a:p>
            <a:pPr lvl="1"/>
            <a:r>
              <a:rPr lang="en-US" dirty="0"/>
              <a:t>RRTM LW radiation and </a:t>
            </a:r>
            <a:r>
              <a:rPr lang="en-US" dirty="0" err="1"/>
              <a:t>Dudhia</a:t>
            </a:r>
            <a:r>
              <a:rPr lang="en-US" dirty="0"/>
              <a:t> SW radiation (</a:t>
            </a:r>
            <a:r>
              <a:rPr lang="en-US" dirty="0" err="1"/>
              <a:t>ra_lw</a:t>
            </a:r>
            <a:r>
              <a:rPr lang="en-US" dirty="0"/>
              <a:t> = </a:t>
            </a:r>
            <a:r>
              <a:rPr lang="en-US" dirty="0" err="1"/>
              <a:t>ra_sw</a:t>
            </a:r>
            <a:r>
              <a:rPr lang="en-US" dirty="0"/>
              <a:t> =1)</a:t>
            </a:r>
          </a:p>
          <a:p>
            <a:pPr lvl="1"/>
            <a:r>
              <a:rPr lang="en-US" dirty="0"/>
              <a:t>YSU PBL scheme</a:t>
            </a:r>
          </a:p>
          <a:p>
            <a:pPr lvl="1"/>
            <a:r>
              <a:rPr lang="en-US" dirty="0"/>
              <a:t>Modifications to the radiation schemes will be made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56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 experiments using microphysics schemes:</a:t>
            </a:r>
          </a:p>
          <a:p>
            <a:pPr lvl="1"/>
            <a:r>
              <a:rPr lang="en-US" dirty="0"/>
              <a:t>Lin (L)	- primary control run</a:t>
            </a:r>
          </a:p>
          <a:p>
            <a:pPr lvl="1"/>
            <a:r>
              <a:rPr lang="en-US" dirty="0"/>
              <a:t>WSM6 (W6)</a:t>
            </a:r>
          </a:p>
          <a:p>
            <a:pPr lvl="1"/>
            <a:r>
              <a:rPr lang="en-US" dirty="0"/>
              <a:t>Seifert-</a:t>
            </a:r>
            <a:r>
              <a:rPr lang="en-US" dirty="0" err="1"/>
              <a:t>Beheng</a:t>
            </a:r>
            <a:r>
              <a:rPr lang="en-US" dirty="0"/>
              <a:t> versions 1 and 2 (S1 and S2)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[I added these]</a:t>
            </a:r>
          </a:p>
          <a:p>
            <a:r>
              <a:rPr lang="en-US" dirty="0"/>
              <a:t>Further experiments with W6 and S2</a:t>
            </a:r>
          </a:p>
          <a:p>
            <a:pPr lvl="1"/>
            <a:r>
              <a:rPr lang="en-US" dirty="0"/>
              <a:t>Neglecting CRF (</a:t>
            </a:r>
            <a:r>
              <a:rPr lang="en-US" sz="1800" dirty="0" err="1">
                <a:latin typeface="Courier"/>
                <a:cs typeface="Courier"/>
              </a:rPr>
              <a:t>icloud</a:t>
            </a:r>
            <a:r>
              <a:rPr lang="en-US" sz="1800" dirty="0">
                <a:latin typeface="Courier"/>
                <a:cs typeface="Courier"/>
              </a:rPr>
              <a:t> = 0</a:t>
            </a:r>
            <a:r>
              <a:rPr lang="en-US" dirty="0"/>
              <a:t>): W6* and S2*</a:t>
            </a:r>
          </a:p>
          <a:p>
            <a:pPr lvl="1"/>
            <a:r>
              <a:rPr lang="en-US" dirty="0"/>
              <a:t>Treating cloud ice as snow in RRTM LW: W6# and S2# </a:t>
            </a:r>
            <a:r>
              <a:rPr lang="en-US" dirty="0">
                <a:solidFill>
                  <a:srgbClr val="A6A6A6"/>
                </a:solidFill>
              </a:rPr>
              <a:t>(code mod)</a:t>
            </a:r>
          </a:p>
          <a:p>
            <a:pPr lvl="1"/>
            <a:r>
              <a:rPr lang="en-US" dirty="0"/>
              <a:t>Ignoring snow in RRTM LW: W6^ and S2^ </a:t>
            </a:r>
            <a:r>
              <a:rPr lang="en-US" dirty="0">
                <a:solidFill>
                  <a:srgbClr val="A6A6A6"/>
                </a:solidFill>
              </a:rPr>
              <a:t>(code mod)</a:t>
            </a:r>
          </a:p>
          <a:p>
            <a:r>
              <a:rPr lang="en-US" dirty="0"/>
              <a:t>All experiments integrated 72 h</a:t>
            </a:r>
          </a:p>
          <a:p>
            <a:r>
              <a:rPr lang="en-US" dirty="0"/>
              <a:t>Experiments analyzed over final 24 h period</a:t>
            </a:r>
          </a:p>
          <a:p>
            <a:pPr marL="11430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0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  <a:p>
            <a:r>
              <a:rPr lang="en-US" dirty="0"/>
              <a:t>Hypotheses</a:t>
            </a:r>
          </a:p>
          <a:p>
            <a:r>
              <a:rPr lang="en-US" dirty="0"/>
              <a:t>Experimental design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Discussion and future work</a:t>
            </a:r>
          </a:p>
          <a:p>
            <a:r>
              <a:rPr lang="en-US" dirty="0"/>
              <a:t>Bibliography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41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tools 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Scripts to edit WPS-generated files to alter surface characteristics and initial conditions</a:t>
            </a:r>
          </a:p>
          <a:p>
            <a:r>
              <a:rPr lang="en-US" dirty="0"/>
              <a:t>Code to follow a vortex and average fields over a specified time period (here, 24 h) and also azimuthally around the vortex</a:t>
            </a:r>
          </a:p>
          <a:p>
            <a:r>
              <a:rPr lang="en-US" dirty="0"/>
              <a:t>Script to plot vortex tracks from </a:t>
            </a:r>
            <a:r>
              <a:rPr lang="en-US" sz="2000" dirty="0">
                <a:latin typeface="Courier"/>
                <a:cs typeface="Courier"/>
              </a:rPr>
              <a:t>w2g-</a:t>
            </a:r>
            <a:r>
              <a:rPr lang="en-US" dirty="0"/>
              <a:t>produced </a:t>
            </a:r>
            <a:r>
              <a:rPr lang="en-US" dirty="0" err="1"/>
              <a:t>GrADS</a:t>
            </a:r>
            <a:r>
              <a:rPr lang="en-US" dirty="0"/>
              <a:t>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87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Results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600" b="1" dirty="0"/>
              <a:t>[Explain what you’re presenting]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37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velocity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wavg_for ATM41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8000"/>
            <a:ext cx="4000500" cy="447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6600" y="2286000"/>
            <a:ext cx="373709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Vertical velocity averaged from</a:t>
            </a:r>
          </a:p>
          <a:p>
            <a:r>
              <a:rPr lang="en-US" dirty="0"/>
              <a:t>	</a:t>
            </a:r>
            <a:r>
              <a:rPr lang="en-US" dirty="0" err="1"/>
              <a:t>sfc</a:t>
            </a:r>
            <a:r>
              <a:rPr lang="en-US" dirty="0"/>
              <a:t> to 500 </a:t>
            </a:r>
            <a:r>
              <a:rPr lang="en-US" dirty="0" err="1"/>
              <a:t>mb</a:t>
            </a:r>
            <a:r>
              <a:rPr lang="en-US" dirty="0"/>
              <a:t> and also averaged</a:t>
            </a:r>
          </a:p>
          <a:p>
            <a:r>
              <a:rPr lang="en-US" dirty="0"/>
              <a:t>	over final 24 h of simulation</a:t>
            </a:r>
          </a:p>
          <a:p>
            <a:endParaRPr lang="en-US" dirty="0"/>
          </a:p>
          <a:p>
            <a:r>
              <a:rPr lang="en-US" dirty="0"/>
              <a:t>• This slide is illustrating the structure</a:t>
            </a:r>
          </a:p>
          <a:p>
            <a:r>
              <a:rPr lang="en-US" dirty="0"/>
              <a:t>	of the primary control simulation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63600" y="1752600"/>
            <a:ext cx="33655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19300" y="1529834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480 km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5700" y="3975100"/>
            <a:ext cx="78313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/>
              <a:t>eyewall</a:t>
            </a:r>
            <a:endParaRPr lang="en-US" sz="1400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862637" y="3606800"/>
            <a:ext cx="436063" cy="457200"/>
          </a:xfrm>
          <a:prstGeom prst="straightConnector1">
            <a:avLst/>
          </a:prstGeom>
          <a:ln>
            <a:solidFill>
              <a:srgbClr val="2F2B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54100" y="4991100"/>
            <a:ext cx="97485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i="1" dirty="0"/>
              <a:t>outer core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96463" y="2702560"/>
            <a:ext cx="607859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150 km</a:t>
            </a:r>
          </a:p>
        </p:txBody>
      </p:sp>
    </p:spTree>
    <p:extLst>
      <p:ext uri="{BB962C8B-B14F-4D97-AF65-F5344CB8AC3E}">
        <p14:creationId xmlns:p14="http://schemas.microsoft.com/office/powerpoint/2010/main" val="1257940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core ice fractions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635268"/>
              </p:ext>
            </p:extLst>
          </p:nvPr>
        </p:nvGraphicFramePr>
        <p:xfrm>
          <a:off x="457200" y="1962606"/>
          <a:ext cx="3852062" cy="3904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56493" y="2334929"/>
            <a:ext cx="363159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Computed the total ice in the</a:t>
            </a:r>
          </a:p>
          <a:p>
            <a:r>
              <a:rPr lang="en-US" dirty="0"/>
              <a:t>	storm at </a:t>
            </a:r>
            <a:r>
              <a:rPr lang="en-US" i="1" dirty="0"/>
              <a:t>r</a:t>
            </a:r>
            <a:r>
              <a:rPr lang="en-US" dirty="0"/>
              <a:t> = 400 km, averaged</a:t>
            </a:r>
          </a:p>
          <a:p>
            <a:r>
              <a:rPr lang="en-US" dirty="0"/>
              <a:t>	over time for </a:t>
            </a:r>
            <a:r>
              <a:rPr lang="en-US" u="sng" dirty="0"/>
              <a:t>4 control runs</a:t>
            </a:r>
          </a:p>
          <a:p>
            <a:endParaRPr lang="en-US" dirty="0"/>
          </a:p>
          <a:p>
            <a:r>
              <a:rPr lang="en-US" dirty="0"/>
              <a:t>• Expressed ice species (cloud ice,</a:t>
            </a:r>
          </a:p>
          <a:p>
            <a:r>
              <a:rPr lang="en-US" dirty="0"/>
              <a:t>	snow, </a:t>
            </a:r>
            <a:r>
              <a:rPr lang="en-US" dirty="0" err="1"/>
              <a:t>graupel</a:t>
            </a:r>
            <a:r>
              <a:rPr lang="en-US" dirty="0"/>
              <a:t>) as a fraction</a:t>
            </a:r>
          </a:p>
          <a:p>
            <a:r>
              <a:rPr lang="en-US" dirty="0"/>
              <a:t>	of total ice</a:t>
            </a:r>
          </a:p>
          <a:p>
            <a:endParaRPr lang="en-US" dirty="0"/>
          </a:p>
          <a:p>
            <a:r>
              <a:rPr lang="en-US" dirty="0"/>
              <a:t>• Some schemes (S2) generate much</a:t>
            </a:r>
          </a:p>
          <a:p>
            <a:r>
              <a:rPr lang="en-US" dirty="0"/>
              <a:t>	more cloud ice than others (L).</a:t>
            </a:r>
          </a:p>
          <a:p>
            <a:r>
              <a:rPr lang="en-US" dirty="0"/>
              <a:t>	W6 also has a fair amount of</a:t>
            </a:r>
          </a:p>
          <a:p>
            <a:r>
              <a:rPr lang="en-US" dirty="0"/>
              <a:t>	cloud ice.  S2 has little snow.</a:t>
            </a:r>
          </a:p>
        </p:txBody>
      </p:sp>
    </p:spTree>
    <p:extLst>
      <p:ext uri="{BB962C8B-B14F-4D97-AF65-F5344CB8AC3E}">
        <p14:creationId xmlns:p14="http://schemas.microsoft.com/office/powerpoint/2010/main" val="1140071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Vortex tracks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figure04_ATM419mo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4" y="1938946"/>
            <a:ext cx="7087362" cy="4274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5607" y="955973"/>
            <a:ext cx="2336773" cy="92333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* = CRF-off</a:t>
            </a:r>
          </a:p>
          <a:p>
            <a:r>
              <a:rPr lang="en-US" dirty="0"/>
              <a:t># = ice treated as snow</a:t>
            </a:r>
          </a:p>
          <a:p>
            <a:r>
              <a:rPr lang="en-US" dirty="0"/>
              <a:t>^ = snow ignored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500" y="6213004"/>
            <a:ext cx="533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 is broadly consistent with Hypotheses #1 and #2</a:t>
            </a:r>
          </a:p>
        </p:txBody>
      </p:sp>
    </p:spTree>
    <p:extLst>
      <p:ext uri="{BB962C8B-B14F-4D97-AF65-F5344CB8AC3E}">
        <p14:creationId xmlns:p14="http://schemas.microsoft.com/office/powerpoint/2010/main" val="311666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Vortex tracks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figure04_ATM419mo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4" y="1938946"/>
            <a:ext cx="7087362" cy="4274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5607" y="955973"/>
            <a:ext cx="2336773" cy="92333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* = CRF-off</a:t>
            </a:r>
          </a:p>
          <a:p>
            <a:r>
              <a:rPr lang="en-US" dirty="0"/>
              <a:t># = ice treated as snow</a:t>
            </a:r>
          </a:p>
          <a:p>
            <a:r>
              <a:rPr lang="en-US" dirty="0"/>
              <a:t>^ = snow ignored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500" y="6213004"/>
            <a:ext cx="533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 is broadly consistent with Hypotheses #1 and #2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9424" y="5012675"/>
            <a:ext cx="3677471" cy="1200329"/>
          </a:xfrm>
          <a:prstGeom prst="rect">
            <a:avLst/>
          </a:prstGeom>
          <a:solidFill>
            <a:srgbClr val="FFFFFF"/>
          </a:solidFill>
          <a:ln>
            <a:solidFill>
              <a:srgbClr val="2F2B2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Treating ice as snow ~ neglecting CRF</a:t>
            </a:r>
          </a:p>
          <a:p>
            <a:r>
              <a:rPr lang="en-US" dirty="0"/>
              <a:t>Ignoring snow ~ including snow</a:t>
            </a:r>
          </a:p>
          <a:p>
            <a:pPr marL="285750" indent="-285750">
              <a:buFont typeface="Wingdings" charset="0"/>
              <a:buChar char="è"/>
            </a:pPr>
            <a:r>
              <a:rPr lang="en-US" dirty="0">
                <a:sym typeface="Wingdings"/>
              </a:rPr>
              <a:t>Cloud ice is important</a:t>
            </a:r>
          </a:p>
          <a:p>
            <a:pPr marL="285750" indent="-285750">
              <a:buFont typeface="Wingdings" charset="0"/>
              <a:buChar char="è"/>
            </a:pPr>
            <a:r>
              <a:rPr lang="en-US" dirty="0">
                <a:sym typeface="Wingdings"/>
              </a:rPr>
              <a:t>Snow is 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75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figure04_ATM419mo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3" y="1989622"/>
            <a:ext cx="7087362" cy="4274058"/>
          </a:xfrm>
          <a:prstGeom prst="rect">
            <a:avLst/>
          </a:prstGeom>
        </p:spPr>
      </p:pic>
      <p:pic>
        <p:nvPicPr>
          <p:cNvPr id="5" name="Picture 4" descr="S2_RUNS_combo-[recolorize]-hd-ta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9424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2089277" y="1938947"/>
            <a:ext cx="1106088" cy="4106253"/>
          </a:xfrm>
          <a:prstGeom prst="line">
            <a:avLst/>
          </a:prstGeom>
          <a:ln w="38100" cmpd="sng">
            <a:solidFill>
              <a:srgbClr val="2F2B2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89424" y="600321"/>
            <a:ext cx="3207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Storms with less active cloud ice</a:t>
            </a:r>
          </a:p>
          <a:p>
            <a:r>
              <a:rPr lang="en-US" dirty="0"/>
              <a:t>	have narrower wind fields, </a:t>
            </a:r>
          </a:p>
          <a:p>
            <a:r>
              <a:rPr lang="en-US" dirty="0"/>
              <a:t>	and track more to right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9424" y="6271258"/>
            <a:ext cx="2417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Blue contours: tangential wind</a:t>
            </a:r>
          </a:p>
          <a:p>
            <a:r>
              <a:rPr lang="en-US" sz="1400" dirty="0"/>
              <a:t>Color shading: H_DIABATIC</a:t>
            </a:r>
          </a:p>
        </p:txBody>
      </p:sp>
      <p:sp>
        <p:nvSpPr>
          <p:cNvPr id="11" name="Oval 10"/>
          <p:cNvSpPr/>
          <p:nvPr/>
        </p:nvSpPr>
        <p:spPr>
          <a:xfrm>
            <a:off x="1597682" y="5939731"/>
            <a:ext cx="163865" cy="16008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786947" y="4001306"/>
            <a:ext cx="163865" cy="16008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232682" y="2037818"/>
            <a:ext cx="163865" cy="16008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57759" y="69334"/>
            <a:ext cx="378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Temporally and azimuthally averaged</a:t>
            </a:r>
          </a:p>
        </p:txBody>
      </p:sp>
    </p:spTree>
    <p:extLst>
      <p:ext uri="{BB962C8B-B14F-4D97-AF65-F5344CB8AC3E}">
        <p14:creationId xmlns:p14="http://schemas.microsoft.com/office/powerpoint/2010/main" val="3731593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figure04_ATM419mo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3" y="1989622"/>
            <a:ext cx="7087362" cy="4274058"/>
          </a:xfrm>
          <a:prstGeom prst="rect">
            <a:avLst/>
          </a:prstGeom>
        </p:spPr>
      </p:pic>
      <p:pic>
        <p:nvPicPr>
          <p:cNvPr id="5" name="Picture 4" descr="S2_RUNS_combo-[recolorize]-hd-ta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9424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2089277" y="1938947"/>
            <a:ext cx="1106088" cy="4106253"/>
          </a:xfrm>
          <a:prstGeom prst="line">
            <a:avLst/>
          </a:prstGeom>
          <a:ln w="38100" cmpd="sng">
            <a:solidFill>
              <a:srgbClr val="2F2B2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597682" y="5939731"/>
            <a:ext cx="163865" cy="16008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786947" y="4001306"/>
            <a:ext cx="163865" cy="16008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232682" y="2037818"/>
            <a:ext cx="163865" cy="16008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creen Shot 2017-04-22 at 10.41.27 A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65" y="2819400"/>
            <a:ext cx="2121155" cy="3568700"/>
          </a:xfrm>
          <a:prstGeom prst="rect">
            <a:avLst/>
          </a:prstGeom>
          <a:ln w="38100" cmpd="sng">
            <a:solidFill>
              <a:srgbClr val="2F2B2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589424" y="600321"/>
            <a:ext cx="3207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Storms with less active cloud ice</a:t>
            </a:r>
          </a:p>
          <a:p>
            <a:r>
              <a:rPr lang="en-US" dirty="0"/>
              <a:t>	have narrower wind fields, </a:t>
            </a:r>
          </a:p>
          <a:p>
            <a:r>
              <a:rPr lang="en-US" dirty="0"/>
              <a:t>	and track more to right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7759" y="69334"/>
            <a:ext cx="378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Temporally and azimuthally averaged</a:t>
            </a:r>
          </a:p>
        </p:txBody>
      </p:sp>
    </p:spTree>
    <p:extLst>
      <p:ext uri="{BB962C8B-B14F-4D97-AF65-F5344CB8AC3E}">
        <p14:creationId xmlns:p14="http://schemas.microsoft.com/office/powerpoint/2010/main" val="3520752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Experimental results were consistent with both hypotheses</a:t>
            </a:r>
          </a:p>
          <a:p>
            <a:r>
              <a:rPr lang="en-US" dirty="0"/>
              <a:t>Neglecting snow in cloud-</a:t>
            </a:r>
            <a:r>
              <a:rPr lang="en-US" dirty="0" err="1"/>
              <a:t>radiative</a:t>
            </a:r>
            <a:r>
              <a:rPr lang="en-US" dirty="0"/>
              <a:t> forcing (W6^ and S2^) produced tracks that were somewhat to right of original tracks</a:t>
            </a:r>
          </a:p>
          <a:p>
            <a:pPr lvl="1"/>
            <a:r>
              <a:rPr lang="en-US" dirty="0"/>
              <a:t>Little change occurred with S2 when snow was ignored because S2 generates little snow mass</a:t>
            </a:r>
          </a:p>
          <a:p>
            <a:r>
              <a:rPr lang="en-US" dirty="0"/>
              <a:t>Treating cloud ice as snow (W6# and S2#) also resulted in rightward shifts</a:t>
            </a:r>
          </a:p>
          <a:p>
            <a:pPr lvl="1"/>
            <a:r>
              <a:rPr lang="en-US" dirty="0"/>
              <a:t>Larger shift occurred with S2 as it produces much more cloud ice</a:t>
            </a:r>
          </a:p>
          <a:p>
            <a:r>
              <a:rPr lang="en-US" dirty="0"/>
              <a:t>Rightward shifts occurred along with development </a:t>
            </a:r>
            <a:r>
              <a:rPr lang="en-US"/>
              <a:t>of weaker outer </a:t>
            </a:r>
            <a:r>
              <a:rPr lang="en-US" dirty="0"/>
              <a:t>core winds, as anticipated from prior research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34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Left unexplained by this experiment is </a:t>
            </a:r>
            <a:r>
              <a:rPr lang="en-US" i="1" dirty="0"/>
              <a:t>why</a:t>
            </a:r>
            <a:r>
              <a:rPr lang="en-US" dirty="0"/>
              <a:t> the </a:t>
            </a:r>
            <a:r>
              <a:rPr lang="en-US" dirty="0" err="1"/>
              <a:t>radiative</a:t>
            </a:r>
            <a:r>
              <a:rPr lang="en-US" dirty="0"/>
              <a:t> forcing associated with cloud ice results in a broader wind field</a:t>
            </a:r>
          </a:p>
          <a:p>
            <a:r>
              <a:rPr lang="en-US" dirty="0"/>
              <a:t>Is LW or SW more important?</a:t>
            </a:r>
          </a:p>
          <a:p>
            <a:r>
              <a:rPr lang="en-US" dirty="0"/>
              <a:t>Can test the impact of SW heating and CRF radiation by</a:t>
            </a:r>
          </a:p>
          <a:p>
            <a:pPr lvl="1"/>
            <a:r>
              <a:rPr lang="en-US" dirty="0"/>
              <a:t>Modifying the model to neglect CRF in the SW scheme</a:t>
            </a:r>
          </a:p>
          <a:p>
            <a:pPr lvl="1"/>
            <a:r>
              <a:rPr lang="en-US" dirty="0"/>
              <a:t>Modifying the model not to call SW radiation (perpetual night)</a:t>
            </a:r>
          </a:p>
          <a:p>
            <a:r>
              <a:rPr lang="en-US" dirty="0"/>
              <a:t>Can test the impact of LW radiation by</a:t>
            </a:r>
          </a:p>
          <a:p>
            <a:pPr lvl="1"/>
            <a:r>
              <a:rPr lang="en-US" dirty="0"/>
              <a:t>Modifying the model to include only LW cooling or heating</a:t>
            </a:r>
          </a:p>
          <a:p>
            <a:pPr lvl="1"/>
            <a:r>
              <a:rPr lang="en-US" dirty="0"/>
              <a:t>Modifying the model to neglect CRF in the LW cooling and/or heating in the LW scheme</a:t>
            </a:r>
          </a:p>
          <a:p>
            <a:r>
              <a:rPr lang="en-US" dirty="0"/>
              <a:t>Would other radiation schemes provide similar results?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58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Background &amp; motivation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600" b="1" dirty="0"/>
              <a:t>[Here I do some literature review, and introduce some concepts that are important to my hypotheses, analyses, and conclusions]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353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(use AMS format)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err="1"/>
              <a:t>Fiorino</a:t>
            </a:r>
            <a:r>
              <a:rPr lang="en-US" sz="1600" dirty="0"/>
              <a:t>, M. J., and R. L. Elsberry, 1989: Some aspects of vortex structure related to tropical cyclone motion. </a:t>
            </a:r>
            <a:r>
              <a:rPr lang="en-US" sz="1600" i="1" dirty="0"/>
              <a:t>J. Atmos. Sci.</a:t>
            </a:r>
            <a:r>
              <a:rPr lang="en-US" sz="1600" dirty="0"/>
              <a:t>, </a:t>
            </a:r>
            <a:r>
              <a:rPr lang="en-US" sz="1600" b="1" dirty="0"/>
              <a:t>46</a:t>
            </a:r>
            <a:r>
              <a:rPr lang="en-US" sz="1600" dirty="0"/>
              <a:t>, 975–990.</a:t>
            </a:r>
          </a:p>
          <a:p>
            <a:r>
              <a:rPr lang="en-US" sz="1600" dirty="0"/>
              <a:t>Fovell, R. G., and H. Su, 2007: Impact of cloud microphysics on hurricane track forecasts. </a:t>
            </a:r>
            <a:r>
              <a:rPr lang="en-US" sz="1600" i="1" dirty="0" err="1"/>
              <a:t>Geophy</a:t>
            </a:r>
            <a:r>
              <a:rPr lang="en-US" sz="1600" i="1" dirty="0"/>
              <a:t>. Res. </a:t>
            </a:r>
            <a:r>
              <a:rPr lang="en-US" sz="1600" i="1" dirty="0" err="1"/>
              <a:t>Lett</a:t>
            </a:r>
            <a:r>
              <a:rPr lang="en-US" sz="1600" i="1" dirty="0"/>
              <a:t>.</a:t>
            </a:r>
            <a:r>
              <a:rPr lang="en-US" sz="1600" dirty="0"/>
              <a:t>, </a:t>
            </a:r>
            <a:r>
              <a:rPr lang="en-US" sz="1600" b="1" dirty="0"/>
              <a:t>34</a:t>
            </a:r>
            <a:r>
              <a:rPr lang="en-US" sz="1600" dirty="0"/>
              <a:t>, L24810.</a:t>
            </a:r>
          </a:p>
          <a:p>
            <a:r>
              <a:rPr lang="en-US" sz="1600" dirty="0"/>
              <a:t>Fovell, R. G., K. L. Corbosiero, and H.-C. </a:t>
            </a:r>
            <a:r>
              <a:rPr lang="en-US" sz="1600" dirty="0" err="1"/>
              <a:t>Kuo</a:t>
            </a:r>
            <a:r>
              <a:rPr lang="en-US" sz="1600" dirty="0"/>
              <a:t>, 2009: Cloud microphysics impact on hurricane track as revealed in idealized experiments.   </a:t>
            </a:r>
            <a:r>
              <a:rPr lang="en-US" sz="1600" i="1" dirty="0"/>
              <a:t>J. Atmos. Sci.</a:t>
            </a:r>
            <a:r>
              <a:rPr lang="en-US" sz="1600" dirty="0"/>
              <a:t>, </a:t>
            </a:r>
            <a:r>
              <a:rPr lang="en-US" sz="1600" b="1" dirty="0"/>
              <a:t>66</a:t>
            </a:r>
            <a:r>
              <a:rPr lang="en-US" sz="1600" dirty="0"/>
              <a:t>, 1764-1778.</a:t>
            </a:r>
          </a:p>
          <a:p>
            <a:r>
              <a:rPr lang="en-US" sz="1600" dirty="0"/>
              <a:t>Fovell, R. G., K. L. Corbosiero, A. Seifert, and K.-N. </a:t>
            </a:r>
            <a:r>
              <a:rPr lang="en-US" sz="1600" dirty="0" err="1"/>
              <a:t>Liou</a:t>
            </a:r>
            <a:r>
              <a:rPr lang="en-US" sz="1600" dirty="0"/>
              <a:t>, 2010: Impact of cloud- </a:t>
            </a:r>
            <a:r>
              <a:rPr lang="en-US" sz="1600" dirty="0" err="1"/>
              <a:t>radiative</a:t>
            </a:r>
            <a:r>
              <a:rPr lang="en-US" sz="1600" dirty="0"/>
              <a:t> processes on hurricane track. </a:t>
            </a:r>
            <a:r>
              <a:rPr lang="en-US" sz="1600" i="1" dirty="0" err="1"/>
              <a:t>Geophys</a:t>
            </a:r>
            <a:r>
              <a:rPr lang="en-US" sz="1600" i="1" dirty="0"/>
              <a:t>. Res. </a:t>
            </a:r>
            <a:r>
              <a:rPr lang="en-US" sz="1600" i="1" dirty="0" err="1"/>
              <a:t>Lett</a:t>
            </a:r>
            <a:r>
              <a:rPr lang="en-US" sz="1600" i="1" dirty="0"/>
              <a:t>.</a:t>
            </a:r>
            <a:r>
              <a:rPr lang="en-US" sz="1600" dirty="0"/>
              <a:t>, </a:t>
            </a:r>
            <a:r>
              <a:rPr lang="en-US" sz="1600" b="1" dirty="0"/>
              <a:t>37</a:t>
            </a:r>
            <a:r>
              <a:rPr lang="en-US" sz="1600" dirty="0"/>
              <a:t>, L07808, </a:t>
            </a:r>
          </a:p>
          <a:p>
            <a:r>
              <a:rPr lang="en-US" sz="1600" dirty="0"/>
              <a:t>Holland, G. J., 1983: Tropical cyclone motion: Environmental interaction plus a beta effect. </a:t>
            </a:r>
            <a:r>
              <a:rPr lang="en-US" sz="1600" i="1" dirty="0"/>
              <a:t>J. Atmos. Sci.</a:t>
            </a:r>
            <a:r>
              <a:rPr lang="en-US" sz="1600" dirty="0"/>
              <a:t>, </a:t>
            </a:r>
            <a:r>
              <a:rPr lang="en-US" sz="1600" b="1" dirty="0"/>
              <a:t>40</a:t>
            </a:r>
            <a:r>
              <a:rPr lang="en-US" sz="1600" dirty="0"/>
              <a:t>, 328–342.</a:t>
            </a:r>
          </a:p>
          <a:p>
            <a:r>
              <a:rPr lang="en-US" sz="1600" dirty="0"/>
              <a:t>Jordan, C. L., 1958: Mean soundings for the West Indies area. </a:t>
            </a:r>
            <a:r>
              <a:rPr lang="en-US" sz="1600" i="1" dirty="0"/>
              <a:t>J. Meteor.</a:t>
            </a:r>
            <a:r>
              <a:rPr lang="en-US" sz="1600" dirty="0"/>
              <a:t>, </a:t>
            </a:r>
            <a:r>
              <a:rPr lang="en-US" sz="1600" b="1" dirty="0"/>
              <a:t>15</a:t>
            </a:r>
            <a:r>
              <a:rPr lang="en-US" sz="1600" dirty="0"/>
              <a:t>, 91–97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51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Label your slides and plots </a:t>
            </a:r>
            <a:r>
              <a:rPr lang="mr-IN" dirty="0"/>
              <a:t>–</a:t>
            </a:r>
            <a:r>
              <a:rPr lang="en-US" dirty="0"/>
              <a:t> can I tell what I’m looking at?</a:t>
            </a:r>
          </a:p>
          <a:p>
            <a:r>
              <a:rPr lang="en-US" dirty="0"/>
              <a:t>More text on slides is OK as they are for reading, not presenting</a:t>
            </a:r>
          </a:p>
          <a:p>
            <a:r>
              <a:rPr lang="en-US" dirty="0"/>
              <a:t>Feel free to embed animations (make animated GIFs and place as photos; see the “Potpourri” PPT)</a:t>
            </a:r>
          </a:p>
          <a:p>
            <a:r>
              <a:rPr lang="en-US" dirty="0"/>
              <a:t>You may disprove your hypotheses, or at least fail to prove them = that’s OK</a:t>
            </a:r>
          </a:p>
          <a:p>
            <a:pPr lvl="1"/>
            <a:r>
              <a:rPr lang="en-US" dirty="0"/>
              <a:t>The scientific literature suffers from a “positive-result” bias!</a:t>
            </a:r>
          </a:p>
          <a:p>
            <a:r>
              <a:rPr lang="en-US" dirty="0"/>
              <a:t>Show your slides to someone else, and solicit their feedback</a:t>
            </a:r>
          </a:p>
          <a:p>
            <a:r>
              <a:rPr lang="en-US" dirty="0"/>
              <a:t>Demonstrate that you learned something, from the experiment, and from the course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07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Tropical cyclones (TCs) have weak near-surface winds in the eye, their strongest winds in the </a:t>
            </a:r>
            <a:r>
              <a:rPr lang="en-US" dirty="0" err="1"/>
              <a:t>eyewall</a:t>
            </a:r>
            <a:r>
              <a:rPr lang="en-US" dirty="0"/>
              <a:t>, and winds that diminish rapidly with radius in the “outer core” (Radius </a:t>
            </a:r>
            <a:r>
              <a:rPr lang="en-US" i="1" dirty="0"/>
              <a:t>r</a:t>
            </a:r>
            <a:r>
              <a:rPr lang="en-US" dirty="0"/>
              <a:t> &gt; 150 km)</a:t>
            </a:r>
          </a:p>
          <a:p>
            <a:r>
              <a:rPr lang="en-US" dirty="0"/>
              <a:t>Although relatively weak, the outer core winds have been shown to be a controlling factor on TC motion, owing to the “beta drift” (</a:t>
            </a:r>
            <a:r>
              <a:rPr lang="en-US" dirty="0" err="1"/>
              <a:t>e.g</a:t>
            </a:r>
            <a:r>
              <a:rPr lang="en-US" dirty="0"/>
              <a:t>, Holland 1983; </a:t>
            </a:r>
            <a:r>
              <a:rPr lang="en-US" dirty="0" err="1"/>
              <a:t>Fiorino</a:t>
            </a:r>
            <a:r>
              <a:rPr lang="en-US" dirty="0"/>
              <a:t> and Elsberry 1989)</a:t>
            </a:r>
          </a:p>
          <a:p>
            <a:r>
              <a:rPr lang="en-US" dirty="0"/>
              <a:t>Cloud microphysical assumptions have been shown to influence outer core winds and, thus, beta drift-driven motions (Fovell and Su 2007; Fovell, Corbosiero, and </a:t>
            </a:r>
            <a:r>
              <a:rPr lang="en-US" dirty="0" err="1"/>
              <a:t>Kuo</a:t>
            </a:r>
            <a:r>
              <a:rPr lang="en-US" dirty="0"/>
              <a:t> 2009)</a:t>
            </a:r>
          </a:p>
          <a:p>
            <a:r>
              <a:rPr lang="en-US" dirty="0"/>
              <a:t>However, the primary reason microphysics influences outer core winds is owing to cloud-</a:t>
            </a:r>
            <a:r>
              <a:rPr lang="en-US" dirty="0" err="1"/>
              <a:t>radiative</a:t>
            </a:r>
            <a:r>
              <a:rPr lang="en-US" dirty="0"/>
              <a:t> feedback (CRF), the interaction of hydrometeors with </a:t>
            </a:r>
            <a:r>
              <a:rPr lang="en-US" dirty="0" err="1"/>
              <a:t>longwave</a:t>
            </a:r>
            <a:r>
              <a:rPr lang="en-US" dirty="0"/>
              <a:t> (LW) and shortwave (SW) radiation (e.g., Fovell, Corbosiero, Seifert, and </a:t>
            </a:r>
            <a:r>
              <a:rPr lang="en-US" dirty="0" err="1"/>
              <a:t>Liou</a:t>
            </a:r>
            <a:r>
              <a:rPr lang="en-US" dirty="0"/>
              <a:t> 2010)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39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“Beta drift”</a:t>
            </a:r>
            <a:endParaRPr lang="en-US" dirty="0"/>
          </a:p>
        </p:txBody>
      </p:sp>
      <p:pic>
        <p:nvPicPr>
          <p:cNvPr id="57347" name="Picture 3" descr="beta_effec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900238"/>
            <a:ext cx="4913313" cy="3667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419600" y="3535363"/>
            <a:ext cx="96051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2F2B20"/>
                </a:solidFill>
                <a:latin typeface="Symbol" charset="0"/>
                <a:sym typeface="Symbol" charset="0"/>
              </a:rPr>
              <a:t></a:t>
            </a:r>
            <a:r>
              <a:rPr lang="en-US" sz="3200" b="1" dirty="0">
                <a:solidFill>
                  <a:srgbClr val="2F2B20"/>
                </a:solidFill>
              </a:rPr>
              <a:t> </a:t>
            </a:r>
            <a:r>
              <a:rPr lang="en-US" sz="2800" b="1" dirty="0">
                <a:solidFill>
                  <a:srgbClr val="2F2B20"/>
                </a:solidFill>
              </a:rPr>
              <a:t>&gt; 0</a:t>
            </a:r>
            <a:endParaRPr lang="en-US" b="1" dirty="0">
              <a:solidFill>
                <a:srgbClr val="2F2B2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9582" y="4982587"/>
            <a:ext cx="32239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2F2B20"/>
                </a:solidFill>
                <a:latin typeface="Symbol" charset="0"/>
                <a:sym typeface="Symbol" charset="0"/>
              </a:rPr>
              <a:t></a:t>
            </a:r>
            <a:r>
              <a:rPr lang="en-US" sz="2400" dirty="0">
                <a:solidFill>
                  <a:srgbClr val="2F2B20"/>
                </a:solidFill>
              </a:rPr>
              <a:t> </a:t>
            </a:r>
            <a:r>
              <a:rPr lang="en-US" sz="2000" dirty="0">
                <a:solidFill>
                  <a:srgbClr val="2F2B20"/>
                </a:solidFill>
              </a:rPr>
              <a:t>= </a:t>
            </a:r>
            <a:r>
              <a:rPr lang="en-US" sz="2000" i="1" dirty="0">
                <a:solidFill>
                  <a:srgbClr val="2F2B20"/>
                </a:solidFill>
              </a:rPr>
              <a:t>relative vertical vorticity</a:t>
            </a:r>
            <a:endParaRPr lang="en-US" sz="1400" i="1" dirty="0">
              <a:solidFill>
                <a:srgbClr val="2F2B2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0900" y="316603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9582" y="5778500"/>
            <a:ext cx="77604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[In this sequence of slides, I am presenting an elementary discussion of</a:t>
            </a:r>
          </a:p>
          <a:p>
            <a:r>
              <a:rPr lang="en-US" dirty="0"/>
              <a:t>  the beta drift concept.  Instead of packing it into one, dense slide, I’m spreading</a:t>
            </a:r>
          </a:p>
          <a:p>
            <a:r>
              <a:rPr lang="en-US" dirty="0"/>
              <a:t>  it over several slides, with a step-by-step explanation.]</a:t>
            </a:r>
          </a:p>
        </p:txBody>
      </p:sp>
    </p:spTree>
    <p:extLst>
      <p:ext uri="{BB962C8B-B14F-4D97-AF65-F5344CB8AC3E}">
        <p14:creationId xmlns:p14="http://schemas.microsoft.com/office/powerpoint/2010/main" val="3252823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“Beta drift”</a:t>
            </a:r>
            <a:endParaRPr lang="en-US" dirty="0"/>
          </a:p>
        </p:txBody>
      </p:sp>
      <p:pic>
        <p:nvPicPr>
          <p:cNvPr id="59395" name="Picture 3" descr="beta_effec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900238"/>
            <a:ext cx="4913313" cy="3667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2271713" y="5762625"/>
            <a:ext cx="46736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Conservation of absolute vorticity</a:t>
            </a:r>
          </a:p>
          <a:p>
            <a:pPr algn="ctr"/>
            <a:r>
              <a:rPr lang="en-US" sz="3200" i="1"/>
              <a:t>f</a:t>
            </a:r>
            <a:r>
              <a:rPr lang="en-US" sz="3200"/>
              <a:t> + </a:t>
            </a:r>
            <a:r>
              <a:rPr lang="en-US" sz="3200" i="1">
                <a:latin typeface="Symbol" charset="0"/>
                <a:sym typeface="Symbol" charset="0"/>
              </a:rPr>
              <a:t></a:t>
            </a:r>
            <a:r>
              <a:rPr lang="en-US" sz="3200" i="1"/>
              <a:t>= constant</a:t>
            </a:r>
            <a:endParaRPr lang="en-US" sz="3200" i="1">
              <a:latin typeface="Symbol" charset="0"/>
              <a:sym typeface="Symbol" charset="0"/>
            </a:endParaRPr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 flipH="1">
            <a:off x="4038600" y="3886200"/>
            <a:ext cx="1676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4337050" y="40005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</a:rPr>
              <a:t>Initial</a:t>
            </a:r>
          </a:p>
          <a:p>
            <a:pPr algn="ctr"/>
            <a:r>
              <a:rPr lang="en-US" sz="1200">
                <a:solidFill>
                  <a:srgbClr val="FF0000"/>
                </a:solidFill>
              </a:rPr>
              <a:t>vortex motion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9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nimBg="1"/>
      <p:bldP spid="593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“Beta drift”</a:t>
            </a:r>
            <a:endParaRPr lang="en-US" dirty="0"/>
          </a:p>
        </p:txBody>
      </p:sp>
      <p:pic>
        <p:nvPicPr>
          <p:cNvPr id="61443" name="Picture 3" descr="beta_effec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900238"/>
            <a:ext cx="4913313" cy="3667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663069" y="5762625"/>
            <a:ext cx="39385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/>
              <a:t>Relative vorticity increased on west side</a:t>
            </a:r>
          </a:p>
          <a:p>
            <a:pPr algn="ctr"/>
            <a:r>
              <a:rPr lang="en-US" dirty="0"/>
              <a:t>decreased on east side, creating gyres.</a:t>
            </a:r>
          </a:p>
          <a:p>
            <a:pPr algn="ctr"/>
            <a:r>
              <a:rPr lang="en-US" dirty="0"/>
              <a:t>“Ventilation flow” develops over vortex.</a:t>
            </a:r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 flipH="1">
            <a:off x="4038600" y="3886200"/>
            <a:ext cx="1676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“Beta drift”</a:t>
            </a:r>
            <a:endParaRPr lang="en-US" dirty="0"/>
          </a:p>
        </p:txBody>
      </p:sp>
      <p:pic>
        <p:nvPicPr>
          <p:cNvPr id="63491" name="Picture 3" descr="beta_effec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895475"/>
            <a:ext cx="4913313" cy="3667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791451" y="5762625"/>
            <a:ext cx="3680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/>
              <a:t>Ventilation flow is turned cyclonically</a:t>
            </a:r>
          </a:p>
          <a:p>
            <a:pPr algn="ctr"/>
            <a:r>
              <a:rPr lang="en-US" dirty="0"/>
              <a:t>by the hurricane’s winds</a:t>
            </a:r>
          </a:p>
        </p:txBody>
      </p:sp>
      <p:pic>
        <p:nvPicPr>
          <p:cNvPr id="63493" name="Picture 5" descr="beta_effect_l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900238"/>
            <a:ext cx="4913313" cy="3667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29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“Beta drift”</a:t>
            </a:r>
            <a:endParaRPr lang="en-US" dirty="0"/>
          </a:p>
        </p:txBody>
      </p:sp>
      <p:pic>
        <p:nvPicPr>
          <p:cNvPr id="65539" name="Picture 3" descr="beta_effec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895475"/>
            <a:ext cx="4913313" cy="3667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917308" y="5762625"/>
            <a:ext cx="35109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/>
              <a:t>Tropical cyclones naturally</a:t>
            </a:r>
          </a:p>
          <a:p>
            <a:pPr algn="ctr"/>
            <a:r>
              <a:rPr lang="en-US" dirty="0"/>
              <a:t>tend to drift towards the </a:t>
            </a:r>
            <a:r>
              <a:rPr lang="en-US" i="1" dirty="0"/>
              <a:t>northwest</a:t>
            </a:r>
            <a:endParaRPr lang="en-US" dirty="0"/>
          </a:p>
        </p:txBody>
      </p:sp>
      <p:pic>
        <p:nvPicPr>
          <p:cNvPr id="65541" name="Picture 5" descr="beta_effect_l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905000"/>
            <a:ext cx="4913313" cy="3667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D1478-65C8-DF46-8385-64F07B0E94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891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551</TotalTime>
  <Words>1839</Words>
  <Application>Microsoft Macintosh PowerPoint</Application>
  <PresentationFormat>On-screen Show (4:3)</PresentationFormat>
  <Paragraphs>264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</vt:lpstr>
      <vt:lpstr>Courier</vt:lpstr>
      <vt:lpstr>Symbol</vt:lpstr>
      <vt:lpstr>Wingdings</vt:lpstr>
      <vt:lpstr>Adjacency</vt:lpstr>
      <vt:lpstr>Cloud-radiative forcing influences on the  tropical cyclone outer wind field</vt:lpstr>
      <vt:lpstr>Outline</vt:lpstr>
      <vt:lpstr>Background &amp; motivation</vt:lpstr>
      <vt:lpstr>Background and motivation</vt:lpstr>
      <vt:lpstr>“Beta drift”</vt:lpstr>
      <vt:lpstr>“Beta drift”</vt:lpstr>
      <vt:lpstr>“Beta drift”</vt:lpstr>
      <vt:lpstr>“Beta drift”</vt:lpstr>
      <vt:lpstr>“Beta drift”</vt:lpstr>
      <vt:lpstr>PowerPoint Presentation</vt:lpstr>
      <vt:lpstr>“Beta drift”</vt:lpstr>
      <vt:lpstr>“Beta drift”</vt:lpstr>
      <vt:lpstr>“Beta drift”</vt:lpstr>
      <vt:lpstr>Cloud-radiative forcing</vt:lpstr>
      <vt:lpstr>Hypotheses</vt:lpstr>
      <vt:lpstr>Hypotheses and justifications</vt:lpstr>
      <vt:lpstr>Experimental design</vt:lpstr>
      <vt:lpstr>Setup</vt:lpstr>
      <vt:lpstr>Experiments</vt:lpstr>
      <vt:lpstr>Additional tools used</vt:lpstr>
      <vt:lpstr>Results</vt:lpstr>
      <vt:lpstr>Vertical velocity</vt:lpstr>
      <vt:lpstr>Outer core ice fractions</vt:lpstr>
      <vt:lpstr>Vortex tracks</vt:lpstr>
      <vt:lpstr>Vortex tracks</vt:lpstr>
      <vt:lpstr>PowerPoint Presentation</vt:lpstr>
      <vt:lpstr>PowerPoint Presentation</vt:lpstr>
      <vt:lpstr>Discussion</vt:lpstr>
      <vt:lpstr>Future work</vt:lpstr>
      <vt:lpstr>Bibliography (use AMS format)</vt:lpstr>
      <vt:lpstr>Advice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cloud-radiative forcing influences tropical cyclone structure</dc:title>
  <dc:creator>Robert Fovell</dc:creator>
  <cp:lastModifiedBy>Fovell, Robert</cp:lastModifiedBy>
  <cp:revision>84</cp:revision>
  <dcterms:created xsi:type="dcterms:W3CDTF">2017-05-04T13:36:55Z</dcterms:created>
  <dcterms:modified xsi:type="dcterms:W3CDTF">2020-05-14T02:49:08Z</dcterms:modified>
</cp:coreProperties>
</file>