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4" r:id="rId2"/>
    <p:sldId id="397" r:id="rId3"/>
    <p:sldId id="409" r:id="rId4"/>
    <p:sldId id="410" r:id="rId5"/>
    <p:sldId id="411" r:id="rId6"/>
    <p:sldId id="412" r:id="rId7"/>
    <p:sldId id="418" r:id="rId8"/>
    <p:sldId id="422" r:id="rId9"/>
    <p:sldId id="420" r:id="rId10"/>
    <p:sldId id="402" r:id="rId11"/>
    <p:sldId id="398" r:id="rId12"/>
    <p:sldId id="413" r:id="rId13"/>
    <p:sldId id="399" r:id="rId14"/>
    <p:sldId id="417" r:id="rId15"/>
    <p:sldId id="416" r:id="rId16"/>
    <p:sldId id="414" r:id="rId17"/>
    <p:sldId id="403" r:id="rId18"/>
    <p:sldId id="415" r:id="rId19"/>
    <p:sldId id="423" r:id="rId20"/>
    <p:sldId id="386" r:id="rId21"/>
    <p:sldId id="424" r:id="rId22"/>
    <p:sldId id="259" r:id="rId23"/>
    <p:sldId id="425" r:id="rId24"/>
    <p:sldId id="421" r:id="rId25"/>
    <p:sldId id="426" r:id="rId26"/>
    <p:sldId id="400" r:id="rId27"/>
    <p:sldId id="405" r:id="rId28"/>
    <p:sldId id="404" r:id="rId29"/>
    <p:sldId id="406" r:id="rId30"/>
    <p:sldId id="407" r:id="rId31"/>
    <p:sldId id="40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/>
    <p:restoredTop sz="94648"/>
  </p:normalViewPr>
  <p:slideViewPr>
    <p:cSldViewPr snapToGrid="0" showGuides="1">
      <p:cViewPr varScale="1">
        <p:scale>
          <a:sx n="84" d="100"/>
          <a:sy n="84" d="100"/>
        </p:scale>
        <p:origin x="192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CEA5A-B194-604D-8860-5C52F3252314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94F46-E8B2-9341-832F-A1864DEEE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1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40160-4DB5-494A-8905-7896719A5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2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K&amp;E does not exist anymore.  Is that going to happen to NWP models?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4F46-E8B2-9341-832F-A1864DEEE4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2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tables, hand-drawn maps, analog forecasting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4F46-E8B2-9341-832F-A1864DEEE4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7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NWP trying to read the mind of God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4F46-E8B2-9341-832F-A1864DEEE4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4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 we are, trying to predict the behavior of turbulent fluids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4F46-E8B2-9341-832F-A1864DEEE4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8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may not have verified well for some surface variables but it looks pretty realistic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4F46-E8B2-9341-832F-A1864DEEE4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 competitive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4F46-E8B2-9341-832F-A1864DEEE4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6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357A-6C9A-72A0-83FB-AFF43E514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E648D-9C30-BB31-4E02-B27975D1A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27B02-DA00-54EC-B76A-27F3E109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7979A-7972-5D4D-9678-18F179CAD4F6}" type="datetime1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5B7B-9434-C9EA-6085-3597FFE7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031B-5C9A-9615-7559-1E85AD59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0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AA82D-861E-11C4-7DF2-9953E335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E6E19-4D3F-42F0-D9B1-971BB077E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37A2A-B074-7478-BADA-91E8542C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337D-AE1C-2440-97DC-C70E3C97166B}" type="datetime1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38C5-B748-79A4-503D-03A772A6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C817F-D699-2CE1-7A7A-2166EDA5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2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4E04B3-2833-7418-E9F9-F8659A0A3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F6E76-D2C6-9BD6-F316-287F4E443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1880-15E0-CF56-AE57-E6215E75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3309-10A8-D34F-BFCB-F2E4A941F003}" type="datetime1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D8F9F-A489-835E-1469-7BB1043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CF0AA-941D-749E-E47E-E97986A7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0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73D5-E107-9A8B-C50A-8CC072C8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A5816-B8B1-7F65-5A7C-750191D64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2FAA-DA71-E037-114C-BFD5B521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E5EA-A878-1B42-8237-4B4562AC73F7}" type="datetime1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9ED31-0F58-9EDD-48D9-E07634B6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31DBF-6206-3CD6-49DC-0A17FB3E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5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820F7-E3C8-5023-6253-7D47F5AFD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C979F-FB7E-5777-B36A-055ED5B15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975F2-42B8-6A69-A1CE-5F3BF7DF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A4ED1-D67A-6643-BC60-1A00CE0FB6D0}" type="datetime1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590F8-0475-32EA-7FD4-35FA624E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4C661-D321-DC8E-8672-E4BABD1D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3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BF09-2A19-BF30-353A-46E8022F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379B-6E31-30B0-3667-8151CE2CC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36E0A-FACC-40A6-C41E-959D5AFFC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C727-C754-DC42-46DB-D8F06EA70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441FA-AC7C-E74E-A5B6-E037A7D2ABD6}" type="datetime1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B9354-FFED-8CDD-E9FA-3128B9F5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40A62-F8D6-3FBD-EDF0-1F941CC4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425C-29CF-7FFD-C486-A79E2316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43D2E-B3F7-07EB-DB30-C714DC09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17AFF-0189-3813-D71C-10236AFF5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9D0A4-6308-7364-026D-0F33FDF73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D5B63-8FD2-F593-B7E2-659DD4AC0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9DB86D-4223-7E92-917B-02714640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5F86-F9A3-DD4C-A84E-79B5AC217612}" type="datetime1">
              <a:rPr lang="en-US" smtClean="0"/>
              <a:t>11/24/24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DB6C5-0E54-2FAC-43F5-E79BBE05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36532-7731-788C-C8EF-E175B528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5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B2BB7-12C3-DF62-4992-C2E8C567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25461-FCA2-2737-A14A-FC55A23E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1C8C-8662-8B47-9A0C-1D8B256F3FCD}" type="datetime1">
              <a:rPr lang="en-US" smtClean="0"/>
              <a:t>11/24/24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9349B-33C5-965E-6B04-EC0FC230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16A44-565A-1BD7-9E00-C303E3FF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2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A3D80-3B2C-D6BE-F2B8-95CA4518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A275-B452-EA44-9A59-7038F31DC672}" type="datetime1">
              <a:rPr lang="en-US" smtClean="0"/>
              <a:t>11/24/24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38B2A-B39F-05DE-F6E9-F77603BD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F36A6-0A5F-9FA3-12E0-5302FD5C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C4D08-A567-F7BE-FB9C-0838DA5A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F7738-357E-8363-022E-050A8E230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34CB2-42E9-AA53-6293-4941650EB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46D3E-8A24-41C6-11D5-7198A601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A1F7-0E71-0646-8971-FE7EF019125C}" type="datetime1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C6793-A379-FB26-0935-682550C1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C2A1A-3542-E799-CB49-5D95D742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4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089A-DFA8-3C4E-0B5E-973FE645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6A1D6-F9DC-5738-E3AA-ABB39B77C7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C8696-EDB1-72D5-EEB1-22C7FCAE9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9943E-6D54-A0B5-91CA-6DAC1C49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33FB-B663-B34F-92D4-8B6B7366EBB3}" type="datetime1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640FA-3FC9-7761-7658-F114AD92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AEB6E-1B5C-0E0D-CBFD-41BC07B7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9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96005-E43F-7CA6-D4EC-C61F8927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7B445-8EC4-FB4A-D4ED-54AD84BB4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14691-FA80-FEDC-BCE4-7CAAA238E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16F28E-8C40-6B4A-8CEE-C3CFA70DE0B5}" type="datetime1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A1FA-79C2-1260-01B2-A127229DD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0F5C7-DF12-158E-AD3C-F36C85671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36CCA7-38B7-B142-9F0D-081318E0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0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34" Type="http://schemas.openxmlformats.org/officeDocument/2006/relationships/image" Target="../media/image4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33" Type="http://schemas.openxmlformats.org/officeDocument/2006/relationships/image" Target="../media/image45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29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32" Type="http://schemas.openxmlformats.org/officeDocument/2006/relationships/image" Target="../media/image44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36" Type="http://schemas.openxmlformats.org/officeDocument/2006/relationships/image" Target="../media/image48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31" Type="http://schemas.openxmlformats.org/officeDocument/2006/relationships/image" Target="../media/image43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42.jpeg"/><Relationship Id="rId35" Type="http://schemas.openxmlformats.org/officeDocument/2006/relationships/image" Target="../media/image47.jpeg"/><Relationship Id="rId8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GraphCast</a:t>
            </a:r>
            <a:r>
              <a:rPr lang="en-US" dirty="0"/>
              <a:t> Machine Learning Weather Prediction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ATM 419/563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Fall 2024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Fovell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0C489-FA59-2946-9899-F02980910E26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75CF7-62B6-5342-A5A5-C3B54E23BDAD}"/>
              </a:ext>
            </a:extLst>
          </p:cNvPr>
          <p:cNvSpPr txBox="1"/>
          <p:nvPr/>
        </p:nvSpPr>
        <p:spPr>
          <a:xfrm>
            <a:off x="1550832" y="6629401"/>
            <a:ext cx="430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Copyright 2024 Robert Fovell, Univ. at Albany, SUNY, </a:t>
            </a:r>
            <a:r>
              <a:rPr lang="en-US" sz="1000" dirty="0" err="1"/>
              <a:t>rfovell@albany.edu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88678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243-3F32-7E34-3EF4-E32FF5EFE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GraphCast</a:t>
            </a:r>
            <a:r>
              <a:rPr lang="en-US" dirty="0"/>
              <a:t> for Boulder Windstorm 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82AC3-32C3-B04B-6C51-F0BE29E30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72924-D3AD-E40C-C7B3-C2B9F42F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1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CFF4B-14B4-ED04-38EE-9B97C19BAF87}"/>
              </a:ext>
            </a:extLst>
          </p:cNvPr>
          <p:cNvSpPr txBox="1"/>
          <p:nvPr/>
        </p:nvSpPr>
        <p:spPr>
          <a:xfrm>
            <a:off x="114300" y="137160"/>
            <a:ext cx="1126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Plots made by </a:t>
            </a:r>
            <a:r>
              <a:rPr lang="en-US" dirty="0" err="1"/>
              <a:t>GRIB_plot_GC.ipynb</a:t>
            </a:r>
            <a:r>
              <a:rPr lang="en-US" dirty="0"/>
              <a:t>.  Simulation started with ERA5 information at 12/30/2021 at 12 UTC for 18 h.  </a:t>
            </a:r>
          </a:p>
          <a:p>
            <a:r>
              <a:rPr lang="en-US" dirty="0"/>
              <a:t>Forecast hour 6, around the windstorm peak.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53DF88-BA8D-1831-EC85-7641592C3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33450"/>
            <a:ext cx="98679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62E83-F495-AF65-561F-3ECAC4E1C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39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2166A61-FADB-55A2-4B3E-18FF1862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670050"/>
            <a:ext cx="98679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310AFA-E425-DCC3-3542-F4C49C73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C862E-C0CD-0E11-F61C-10D69E82AD86}"/>
              </a:ext>
            </a:extLst>
          </p:cNvPr>
          <p:cNvSpPr txBox="1"/>
          <p:nvPr/>
        </p:nvSpPr>
        <p:spPr>
          <a:xfrm>
            <a:off x="114300" y="137160"/>
            <a:ext cx="1126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Plots made by </a:t>
            </a:r>
            <a:r>
              <a:rPr lang="en-US" dirty="0" err="1"/>
              <a:t>GRIB_plot_GC.ipynb</a:t>
            </a:r>
            <a:r>
              <a:rPr lang="en-US" dirty="0"/>
              <a:t>.  Simulation started with ERA5 information at 12/30/2021 at 12 UTC for 18 h.  </a:t>
            </a:r>
          </a:p>
          <a:p>
            <a:r>
              <a:rPr lang="en-US" dirty="0"/>
              <a:t>Forecast hour 6, around the windstorm peak.</a:t>
            </a:r>
          </a:p>
        </p:txBody>
      </p:sp>
    </p:spTree>
    <p:extLst>
      <p:ext uri="{BB962C8B-B14F-4D97-AF65-F5344CB8AC3E}">
        <p14:creationId xmlns:p14="http://schemas.microsoft.com/office/powerpoint/2010/main" val="265149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FF9412-12AD-9F60-61DB-F152C77D4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86BE31-D66C-8053-5E9B-CAE2F0CD5E08}"/>
              </a:ext>
            </a:extLst>
          </p:cNvPr>
          <p:cNvSpPr txBox="1"/>
          <p:nvPr/>
        </p:nvSpPr>
        <p:spPr>
          <a:xfrm>
            <a:off x="5520690" y="1143000"/>
            <a:ext cx="21329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GraphCast</a:t>
            </a:r>
            <a:r>
              <a:rPr lang="en-US" dirty="0"/>
              <a:t>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6EA08-B42F-A737-59FB-24102950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5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B1684E4-560F-1090-73DC-1BF52A71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BA81D-E0A0-A2A4-F848-F3C01927C2FA}"/>
              </a:ext>
            </a:extLst>
          </p:cNvPr>
          <p:cNvSpPr txBox="1"/>
          <p:nvPr/>
        </p:nvSpPr>
        <p:spPr>
          <a:xfrm>
            <a:off x="5520690" y="1143000"/>
            <a:ext cx="17678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ERA5 reanalysis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A06C6-5173-C79F-3B42-99494F0A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0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>
            <a:extLst>
              <a:ext uri="{FF2B5EF4-FFF2-40B4-BE49-F238E27FC236}">
                <a16:creationId xmlns:a16="http://schemas.microsoft.com/office/drawing/2014/main" id="{6372DE67-50E5-84EC-201F-6BDA929E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3F577-977B-732A-4A2E-277B829749FE}"/>
              </a:ext>
            </a:extLst>
          </p:cNvPr>
          <p:cNvSpPr txBox="1"/>
          <p:nvPr/>
        </p:nvSpPr>
        <p:spPr>
          <a:xfrm>
            <a:off x="5520690" y="1143000"/>
            <a:ext cx="2268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25 km MPAS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7871D-199A-4887-B439-28F2057A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90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CF4698B1-9F7B-5E1D-D690-627AAB12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273435-8F70-958E-8F8E-F38CD43F121D}"/>
              </a:ext>
            </a:extLst>
          </p:cNvPr>
          <p:cNvSpPr txBox="1"/>
          <p:nvPr/>
        </p:nvSpPr>
        <p:spPr>
          <a:xfrm>
            <a:off x="5520690" y="1143000"/>
            <a:ext cx="2646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GFS operational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BDD05-BBBF-6A03-C155-1AE324A3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5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7D8E83B-DADF-B2CC-E804-3CBECF8D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D919F-FB00-E591-2A18-207F37E4F403}"/>
              </a:ext>
            </a:extLst>
          </p:cNvPr>
          <p:cNvSpPr txBox="1"/>
          <p:nvPr/>
        </p:nvSpPr>
        <p:spPr>
          <a:xfrm>
            <a:off x="5520690" y="1143000"/>
            <a:ext cx="3066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Our 6 km WIND01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66F9B-2C01-1E60-9BDB-9A652C5F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8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8817F07-0A3C-9B36-42AA-1DA2BB06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9D39F-85F2-9757-D4B1-6B43E9F169EF}"/>
              </a:ext>
            </a:extLst>
          </p:cNvPr>
          <p:cNvSpPr txBox="1"/>
          <p:nvPr/>
        </p:nvSpPr>
        <p:spPr>
          <a:xfrm>
            <a:off x="5520690" y="1143000"/>
            <a:ext cx="3473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HRRR (3 km) operational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8A1CD5-3C73-AE0E-E4A6-F8B084FC4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08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3605BC-4F4C-146D-F736-FEE16397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19</a:t>
            </a:fld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4E7E143-ACA3-FA82-7B1C-43FEF77E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FB28B-5F9D-2CE4-31B9-79214E42FBE8}"/>
              </a:ext>
            </a:extLst>
          </p:cNvPr>
          <p:cNvSpPr txBox="1"/>
          <p:nvPr/>
        </p:nvSpPr>
        <p:spPr>
          <a:xfrm>
            <a:off x="9971288" y="3198167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NWP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1ADA-5542-2612-4762-347253664D4D}"/>
              </a:ext>
            </a:extLst>
          </p:cNvPr>
          <p:cNvSpPr txBox="1"/>
          <p:nvPr/>
        </p:nvSpPr>
        <p:spPr>
          <a:xfrm>
            <a:off x="7312098" y="6420406"/>
            <a:ext cx="354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”Monty Python and the Holy Grail”</a:t>
            </a:r>
          </a:p>
        </p:txBody>
      </p:sp>
    </p:spTree>
    <p:extLst>
      <p:ext uri="{BB962C8B-B14F-4D97-AF65-F5344CB8AC3E}">
        <p14:creationId xmlns:p14="http://schemas.microsoft.com/office/powerpoint/2010/main" val="339558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71A117-7A0F-08AB-BDD3-DFEE7E0C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87"/>
            <a:ext cx="7772400" cy="3388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E0F61-383B-4A4F-20F2-7A9201CBA506}"/>
              </a:ext>
            </a:extLst>
          </p:cNvPr>
          <p:cNvSpPr txBox="1"/>
          <p:nvPr/>
        </p:nvSpPr>
        <p:spPr>
          <a:xfrm>
            <a:off x="91440" y="3851910"/>
            <a:ext cx="119163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Machine Learning Weather Prediction </a:t>
            </a:r>
            <a:r>
              <a:rPr lang="en-US" dirty="0"/>
              <a:t>models are now appearing that appear to rival our best operational</a:t>
            </a:r>
          </a:p>
          <a:p>
            <a:r>
              <a:rPr lang="en-US" dirty="0"/>
              <a:t>	 NWP models in some measure of skill</a:t>
            </a:r>
          </a:p>
          <a:p>
            <a:r>
              <a:rPr lang="en-US" dirty="0"/>
              <a:t>	</a:t>
            </a:r>
            <a:r>
              <a:rPr lang="en-US" dirty="0">
                <a:sym typeface="Wingdings" pitchFamily="2" charset="2"/>
              </a:rPr>
              <a:t> this includes </a:t>
            </a:r>
            <a:r>
              <a:rPr lang="en-US" dirty="0" err="1">
                <a:sym typeface="Wingdings" pitchFamily="2" charset="2"/>
              </a:rPr>
              <a:t>GraphCast</a:t>
            </a:r>
            <a:r>
              <a:rPr lang="en-US" dirty="0">
                <a:sym typeface="Wingdings" pitchFamily="2" charset="2"/>
              </a:rPr>
              <a:t> (Google), </a:t>
            </a:r>
            <a:r>
              <a:rPr lang="en-US" dirty="0" err="1">
                <a:sym typeface="Wingdings" pitchFamily="2" charset="2"/>
              </a:rPr>
              <a:t>Pangu</a:t>
            </a:r>
            <a:r>
              <a:rPr lang="en-US" dirty="0">
                <a:sym typeface="Wingdings" pitchFamily="2" charset="2"/>
              </a:rPr>
              <a:t>-Weather, </a:t>
            </a:r>
            <a:r>
              <a:rPr lang="en-US" dirty="0" err="1">
                <a:sym typeface="Wingdings" pitchFamily="2" charset="2"/>
              </a:rPr>
              <a:t>FourCastNet</a:t>
            </a:r>
            <a:r>
              <a:rPr lang="en-US" dirty="0">
                <a:sym typeface="Wingdings" pitchFamily="2" charset="2"/>
              </a:rPr>
              <a:t>, etc.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In particular, the </a:t>
            </a:r>
            <a:r>
              <a:rPr lang="en-US" dirty="0" err="1">
                <a:sym typeface="Wingdings" pitchFamily="2" charset="2"/>
              </a:rPr>
              <a:t>GraphCast</a:t>
            </a:r>
            <a:r>
              <a:rPr lang="en-US" dirty="0">
                <a:sym typeface="Wingdings" pitchFamily="2" charset="2"/>
              </a:rPr>
              <a:t> (GC) version we will use was trained on 43 years (1979-2021) of the ERA5 reanalysis</a:t>
            </a:r>
          </a:p>
          <a:p>
            <a:r>
              <a:rPr lang="en-US" dirty="0">
                <a:sym typeface="Wingdings" pitchFamily="2" charset="2"/>
              </a:rPr>
              <a:t>	and shares its 0.25˚ (about 28 km) </a:t>
            </a:r>
            <a:r>
              <a:rPr lang="en-US" dirty="0" err="1">
                <a:sym typeface="Wingdings" pitchFamily="2" charset="2"/>
              </a:rPr>
              <a:t>lat</a:t>
            </a:r>
            <a:r>
              <a:rPr lang="en-US" dirty="0">
                <a:sym typeface="Wingdings" pitchFamily="2" charset="2"/>
              </a:rPr>
              <a:t>/</a:t>
            </a:r>
            <a:r>
              <a:rPr lang="en-US" dirty="0" err="1">
                <a:sym typeface="Wingdings" pitchFamily="2" charset="2"/>
              </a:rPr>
              <a:t>lon</a:t>
            </a:r>
            <a:r>
              <a:rPr lang="en-US" dirty="0">
                <a:sym typeface="Wingdings" pitchFamily="2" charset="2"/>
              </a:rPr>
              <a:t> grid.  They claim slightly higher skill than ECMWF’s HRES (see figure)</a:t>
            </a:r>
          </a:p>
          <a:p>
            <a:r>
              <a:rPr lang="en-US" dirty="0">
                <a:sym typeface="Wingdings" pitchFamily="2" charset="2"/>
              </a:rPr>
              <a:t>	 It can be initialized with ERA5, ECMWF HRES operational grids, or (now also) with GFS, etc.</a:t>
            </a:r>
          </a:p>
          <a:p>
            <a:r>
              <a:rPr lang="en-US" dirty="0">
                <a:sym typeface="Wingdings" pitchFamily="2" charset="2"/>
              </a:rPr>
              <a:t>	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GC requires two sets of initialization fields, 6 h apart</a:t>
            </a:r>
          </a:p>
          <a:p>
            <a:r>
              <a:rPr lang="en-US" dirty="0">
                <a:sym typeface="Wingdings" pitchFamily="2" charset="2"/>
              </a:rPr>
              <a:t>	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GC produces forecasts every 6 h (cannot be changed)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791966A9-4ACA-CBD1-DE89-A9FE94FE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170" y="0"/>
            <a:ext cx="3243580" cy="33478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CE96D-0D55-3C3A-0295-AA046886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4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13066-ADD4-E7EB-AD51-B0116A95A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[let’s run </a:t>
            </a:r>
            <a:r>
              <a:rPr lang="en-US" dirty="0" err="1"/>
              <a:t>GraphCast</a:t>
            </a:r>
            <a:r>
              <a:rPr lang="en-US" dirty="0"/>
              <a:t>]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071C072-BA28-1701-CC84-64A91FAE4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script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6684E-5B98-F682-E3ED-0B3AEB5A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45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5FAD-9B3C-461F-0CED-3039742A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Milton simulation with </a:t>
            </a:r>
            <a:r>
              <a:rPr lang="en-US" dirty="0" err="1"/>
              <a:t>GraphCast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3CFAA-3559-4438-DF43-ADCED5BDD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Earlier this semester, we simulated Hurricane Milton with WRF at 36 km grid spacing, starting 10/8/24 at 12 UTC for 48 h</a:t>
            </a:r>
          </a:p>
          <a:p>
            <a:pPr lvl="1"/>
            <a:r>
              <a:rPr lang="en-US" dirty="0"/>
              <a:t>We saw quite a lot of </a:t>
            </a:r>
            <a:r>
              <a:rPr lang="en-US" b="1" dirty="0"/>
              <a:t>sensitivity to model physics</a:t>
            </a:r>
            <a:r>
              <a:rPr lang="en-US" dirty="0"/>
              <a:t>, affecting intensity, size, and location of the hurricane [next slide]</a:t>
            </a:r>
          </a:p>
          <a:p>
            <a:r>
              <a:rPr lang="en-US" dirty="0"/>
              <a:t>How to reconfigure </a:t>
            </a:r>
            <a:r>
              <a:rPr lang="en-US" dirty="0" err="1"/>
              <a:t>submit_graphcast</a:t>
            </a:r>
            <a:r>
              <a:rPr lang="en-US" dirty="0"/>
              <a:t> to simulate Milton with </a:t>
            </a:r>
            <a:r>
              <a:rPr lang="en-US" dirty="0" err="1"/>
              <a:t>GraphCast</a:t>
            </a:r>
            <a:r>
              <a:rPr lang="en-US" dirty="0"/>
              <a:t>.  This is initialized with real-time ECMWF forecasts (restricted access)</a:t>
            </a:r>
          </a:p>
          <a:p>
            <a:pPr marL="0" indent="0">
              <a:buNone/>
            </a:pPr>
            <a:r>
              <a:rPr lang="en-US" sz="2000" dirty="0"/>
              <a:t>ai-models --input file --file </a:t>
            </a:r>
            <a:r>
              <a:rPr lang="en-US" sz="2000" dirty="0">
                <a:solidFill>
                  <a:srgbClr val="FF0000"/>
                </a:solidFill>
              </a:rPr>
              <a:t>/network/</a:t>
            </a:r>
            <a:r>
              <a:rPr lang="en-US" sz="2000" dirty="0" err="1">
                <a:solidFill>
                  <a:srgbClr val="FF0000"/>
                </a:solidFill>
              </a:rPr>
              <a:t>rit</a:t>
            </a:r>
            <a:r>
              <a:rPr lang="en-US" sz="2000" dirty="0">
                <a:solidFill>
                  <a:srgbClr val="FF0000"/>
                </a:solidFill>
              </a:rPr>
              <a:t>/lab/atm419lab/GRAPHCAST/</a:t>
            </a:r>
            <a:r>
              <a:rPr lang="en-US" sz="2000" dirty="0" err="1">
                <a:solidFill>
                  <a:srgbClr val="FF0000"/>
                </a:solidFill>
              </a:rPr>
              <a:t>milton_input.grib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--date </a:t>
            </a:r>
            <a:r>
              <a:rPr lang="en-US" sz="2000" dirty="0">
                <a:solidFill>
                  <a:srgbClr val="FF0000"/>
                </a:solidFill>
              </a:rPr>
              <a:t>20241008</a:t>
            </a:r>
            <a:r>
              <a:rPr lang="en-US" sz="2000" dirty="0"/>
              <a:t> --time 12 --path 'out-{step}.</a:t>
            </a:r>
            <a:r>
              <a:rPr lang="en-US" sz="2000" dirty="0" err="1"/>
              <a:t>grib</a:t>
            </a:r>
            <a:r>
              <a:rPr lang="en-US" sz="2000" dirty="0"/>
              <a:t>' --lead-time </a:t>
            </a:r>
            <a:r>
              <a:rPr lang="en-US" sz="2000" dirty="0">
                <a:solidFill>
                  <a:srgbClr val="FF0000"/>
                </a:solidFill>
              </a:rPr>
              <a:t>42</a:t>
            </a:r>
            <a:r>
              <a:rPr lang="en-US" sz="2000" dirty="0"/>
              <a:t> </a:t>
            </a:r>
            <a:r>
              <a:rPr lang="en-US" sz="2000" dirty="0" err="1"/>
              <a:t>graphcast</a:t>
            </a:r>
            <a:endParaRPr lang="en-US" dirty="0"/>
          </a:p>
          <a:p>
            <a:r>
              <a:rPr lang="en-US" dirty="0"/>
              <a:t>Combine the outputs </a:t>
            </a:r>
          </a:p>
          <a:p>
            <a:pPr marL="457200" lvl="1" indent="0">
              <a:buNone/>
            </a:pPr>
            <a:r>
              <a:rPr lang="en-US" sz="1900" dirty="0" err="1"/>
              <a:t>grib_copy</a:t>
            </a:r>
            <a:r>
              <a:rPr lang="en-US" sz="1900" dirty="0"/>
              <a:t> out-0.grib  out-6.grib out-12.grib  out-18.grib  out-24.grib  out-30.grib  out-36.grib  out-42.grib  combined.grib2</a:t>
            </a:r>
          </a:p>
          <a:p>
            <a:r>
              <a:rPr lang="en-US" dirty="0"/>
              <a:t>Modify notebook for plotting this case</a:t>
            </a:r>
          </a:p>
          <a:p>
            <a:r>
              <a:rPr lang="en-US" dirty="0"/>
              <a:t>A disadvantage of the ai-models front end is it saves all outputs (after time 0) in memory and dumps them at end of integration.  That may limit how long you can run </a:t>
            </a:r>
            <a:r>
              <a:rPr lang="en-US" dirty="0" err="1"/>
              <a:t>GraphCast</a:t>
            </a:r>
            <a:r>
              <a:rPr lang="en-US" dirty="0"/>
              <a:t> for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20FDC-0722-8D4C-8E8F-0C341719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3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94772C-3018-2390-2440-F9ACCFCB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609600"/>
            <a:ext cx="7867650" cy="563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E30A8-8DEC-394E-24DD-5FFFED804E67}"/>
              </a:ext>
            </a:extLst>
          </p:cNvPr>
          <p:cNvSpPr txBox="1"/>
          <p:nvPr/>
        </p:nvSpPr>
        <p:spPr>
          <a:xfrm>
            <a:off x="152400" y="2133600"/>
            <a:ext cx="2171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dots: min SLP</a:t>
            </a:r>
          </a:p>
          <a:p>
            <a:r>
              <a:rPr lang="en-US" dirty="0"/>
              <a:t> every hour</a:t>
            </a:r>
          </a:p>
          <a:p>
            <a:endParaRPr lang="en-US" dirty="0"/>
          </a:p>
          <a:p>
            <a:r>
              <a:rPr lang="en-US" dirty="0"/>
              <a:t>Black dot: landfall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D1594-B059-FBCF-7AAA-3D96768E02C3}"/>
              </a:ext>
            </a:extLst>
          </p:cNvPr>
          <p:cNvSpPr txBox="1"/>
          <p:nvPr/>
        </p:nvSpPr>
        <p:spPr>
          <a:xfrm>
            <a:off x="274320" y="609600"/>
            <a:ext cx="308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Animation of WRF forecasts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0BC1D-3DF2-B184-25B5-31286E53F5D0}"/>
              </a:ext>
            </a:extLst>
          </p:cNvPr>
          <p:cNvSpPr txBox="1"/>
          <p:nvPr/>
        </p:nvSpPr>
        <p:spPr>
          <a:xfrm>
            <a:off x="472440" y="5623560"/>
            <a:ext cx="255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physics matters</a:t>
            </a:r>
          </a:p>
        </p:txBody>
      </p:sp>
    </p:spTree>
    <p:extLst>
      <p:ext uri="{BB962C8B-B14F-4D97-AF65-F5344CB8AC3E}">
        <p14:creationId xmlns:p14="http://schemas.microsoft.com/office/powerpoint/2010/main" val="3604155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5A943-2ACB-547A-6CC7-6962767B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D9A58-460B-DFD5-0041-CA4B7C3A1DCB}"/>
              </a:ext>
            </a:extLst>
          </p:cNvPr>
          <p:cNvSpPr txBox="1"/>
          <p:nvPr/>
        </p:nvSpPr>
        <p:spPr>
          <a:xfrm>
            <a:off x="228600" y="320040"/>
            <a:ext cx="1310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GraphCast</a:t>
            </a:r>
            <a:endParaRPr lang="en-US" b="1" dirty="0"/>
          </a:p>
          <a:p>
            <a:r>
              <a:rPr lang="en-US" b="1" dirty="0"/>
              <a:t>forecast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FE26731D-45F7-580F-4FEF-6D8913D6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0"/>
            <a:ext cx="865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79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DE9253-255A-1441-0AE0-66E36F994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[end]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3EEFDC6-3A64-6466-C9B2-1E61198F22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BD887-213A-0964-AD09-B0F7B1C4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28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CBE73-A489-D397-A272-BD8A6858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7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A3370D-8015-E442-4C61-8BEDD73BE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121920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750C1-45F5-7A5C-9DA1-389D0A42FF29}"/>
              </a:ext>
            </a:extLst>
          </p:cNvPr>
          <p:cNvSpPr txBox="1"/>
          <p:nvPr/>
        </p:nvSpPr>
        <p:spPr>
          <a:xfrm>
            <a:off x="5520690" y="1143000"/>
            <a:ext cx="26293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25 km UFS SRW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2F4F1-5EAA-54CD-1F0C-C8D454BD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8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7F9B5-98FB-A49A-818D-2F3C30AF5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F3F65-E8CD-6AB4-B9AD-6E628885DE5B}"/>
              </a:ext>
            </a:extLst>
          </p:cNvPr>
          <p:cNvSpPr txBox="1"/>
          <p:nvPr/>
        </p:nvSpPr>
        <p:spPr>
          <a:xfrm>
            <a:off x="114300" y="137160"/>
            <a:ext cx="456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 forecast hour 6 valid 12/30/21 at 18 UTC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87F429-F0D1-5F7E-410D-EA0AD8E8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33450"/>
            <a:ext cx="98679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345F0-0BA9-F640-112F-308E1EE2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5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D1C1C5-5505-6F81-31DB-91B6184C235D}"/>
              </a:ext>
            </a:extLst>
          </p:cNvPr>
          <p:cNvSpPr txBox="1"/>
          <p:nvPr/>
        </p:nvSpPr>
        <p:spPr>
          <a:xfrm>
            <a:off x="114300" y="137160"/>
            <a:ext cx="403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ERA5 analysis valid 12/30/21 at 18 UTC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E88B577-EF96-F69B-54FE-8DA9DC0B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32688"/>
            <a:ext cx="98679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9FB56-BA1C-205D-A707-EDF5C5C9D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62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6DAEC74-C4E7-43B1-CCD0-04869231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33450"/>
            <a:ext cx="98679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72221-3BAD-4260-6C86-64D32C879D8C}"/>
              </a:ext>
            </a:extLst>
          </p:cNvPr>
          <p:cNvSpPr txBox="1"/>
          <p:nvPr/>
        </p:nvSpPr>
        <p:spPr>
          <a:xfrm>
            <a:off x="114300" y="137160"/>
            <a:ext cx="463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 forecast hour 18 valid 12/31/21 at 06 UTC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1325BF-1458-E60A-4652-9655252A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igh-precision extra-length engineering slide rule 4081-5">
            <a:extLst>
              <a:ext uri="{FF2B5EF4-FFF2-40B4-BE49-F238E27FC236}">
                <a16:creationId xmlns:a16="http://schemas.microsoft.com/office/drawing/2014/main" id="{A1023BAE-081B-71A5-E3AB-47928904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8"/>
            <a:ext cx="12192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&amp;E 4181-3 slide rule, front scales">
            <a:extLst>
              <a:ext uri="{FF2B5EF4-FFF2-40B4-BE49-F238E27FC236}">
                <a16:creationId xmlns:a16="http://schemas.microsoft.com/office/drawing/2014/main" id="{B33C22B7-8570-7094-CBD3-E17C85E4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" y="2542223"/>
            <a:ext cx="4695720" cy="252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85F23-D6BE-7005-A533-B6C4CB3D80A2}"/>
              </a:ext>
            </a:extLst>
          </p:cNvPr>
          <p:cNvSpPr txBox="1"/>
          <p:nvPr/>
        </p:nvSpPr>
        <p:spPr>
          <a:xfrm>
            <a:off x="5005442" y="2949257"/>
            <a:ext cx="48938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 a story about how the </a:t>
            </a:r>
            <a:r>
              <a:rPr lang="en-US" dirty="0" err="1"/>
              <a:t>Keuffel</a:t>
            </a:r>
            <a:r>
              <a:rPr lang="en-US" dirty="0"/>
              <a:t> and Esser</a:t>
            </a:r>
          </a:p>
          <a:p>
            <a:r>
              <a:rPr lang="en-US" dirty="0"/>
              <a:t> company (K+E) commissioned a report in 1970</a:t>
            </a:r>
          </a:p>
          <a:p>
            <a:r>
              <a:rPr lang="en-US" dirty="0"/>
              <a:t> looking ahead 25 years… but it failed to</a:t>
            </a:r>
          </a:p>
          <a:p>
            <a:r>
              <a:rPr lang="en-US" dirty="0"/>
              <a:t> anticipate the development of the electronic</a:t>
            </a:r>
          </a:p>
          <a:p>
            <a:r>
              <a:rPr lang="en-US" dirty="0"/>
              <a:t> calculator the </a:t>
            </a:r>
            <a:r>
              <a:rPr lang="en-US" b="1" dirty="0"/>
              <a:t>very next year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9D68D-A9B6-E085-B922-A4A12F790BF7}"/>
              </a:ext>
            </a:extLst>
          </p:cNvPr>
          <p:cNvSpPr txBox="1"/>
          <p:nvPr/>
        </p:nvSpPr>
        <p:spPr>
          <a:xfrm>
            <a:off x="44516" y="6310947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Wikipedia images</a:t>
            </a: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7CD10EDB-0AC5-475D-9C8A-F5FBEE2E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880" y="1615123"/>
            <a:ext cx="1600200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F421F178-05FE-8561-631D-EE51B2A0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615" y="4167664"/>
            <a:ext cx="3585869" cy="269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C7850-3BED-DFB2-D83F-34CF2FD844E7}"/>
              </a:ext>
            </a:extLst>
          </p:cNvPr>
          <p:cNvSpPr txBox="1"/>
          <p:nvPr/>
        </p:nvSpPr>
        <p:spPr>
          <a:xfrm>
            <a:off x="8763000" y="6495613"/>
            <a:ext cx="96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ieee.org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9D015-E1FE-D3FA-60B4-7D191CFB399D}"/>
              </a:ext>
            </a:extLst>
          </p:cNvPr>
          <p:cNvSpPr txBox="1"/>
          <p:nvPr/>
        </p:nvSpPr>
        <p:spPr>
          <a:xfrm>
            <a:off x="5146414" y="5202951"/>
            <a:ext cx="3274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The </a:t>
            </a:r>
            <a:r>
              <a:rPr lang="en-US" b="1" dirty="0" err="1"/>
              <a:t>Bowmar</a:t>
            </a:r>
            <a:r>
              <a:rPr lang="en-US" b="1" dirty="0"/>
              <a:t> Brain </a:t>
            </a:r>
            <a:r>
              <a:rPr lang="en-US" dirty="0"/>
              <a:t>appeared in</a:t>
            </a:r>
          </a:p>
          <a:p>
            <a:pPr algn="r"/>
            <a:r>
              <a:rPr lang="en-US" dirty="0"/>
              <a:t> 1971 and cost $240</a:t>
            </a:r>
            <a:endParaRPr lang="en-US" i="1" dirty="0">
              <a:solidFill>
                <a:srgbClr val="FF0000"/>
              </a:solidFill>
            </a:endParaRPr>
          </a:p>
          <a:p>
            <a:pPr algn="r"/>
            <a:r>
              <a:rPr lang="en-US" i="1" dirty="0">
                <a:solidFill>
                  <a:srgbClr val="FF0000"/>
                </a:solidFill>
              </a:rPr>
              <a:t> [$1,870 in 2024 dollars]</a:t>
            </a:r>
          </a:p>
          <a:p>
            <a:pPr algn="r"/>
            <a:r>
              <a:rPr lang="en-US" dirty="0"/>
              <a:t>By 1980, the cost of an </a:t>
            </a:r>
          </a:p>
          <a:p>
            <a:pPr algn="r"/>
            <a:r>
              <a:rPr lang="en-US" dirty="0"/>
              <a:t>equivalent was $10 [$38 now]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A0AC26-2582-0AB7-65AD-E6F5C0044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0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3EAABD-A9A4-3300-7E77-7A96EE0A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27100"/>
            <a:ext cx="98679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6B71C-6517-1488-E2E3-8E4911CE8E1C}"/>
              </a:ext>
            </a:extLst>
          </p:cNvPr>
          <p:cNvSpPr txBox="1"/>
          <p:nvPr/>
        </p:nvSpPr>
        <p:spPr>
          <a:xfrm>
            <a:off x="114300" y="137160"/>
            <a:ext cx="403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ERA5 analysis valid 12/31/21 at 06 UTC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9EA79-0057-AFB3-F36C-A0A88A4D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38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CD29CFB-B235-A9C5-4808-E32043A7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70" y="933450"/>
            <a:ext cx="9791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E5B25-56C2-E017-6C46-9E8C5E166872}"/>
              </a:ext>
            </a:extLst>
          </p:cNvPr>
          <p:cNvSpPr txBox="1"/>
          <p:nvPr/>
        </p:nvSpPr>
        <p:spPr>
          <a:xfrm>
            <a:off x="114300" y="137160"/>
            <a:ext cx="506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GC-ERA5 difference field valid 12/31/21 at 06 UTC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AB98F-A5DD-67E4-2BCB-68E5616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64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acob Bjerknes ved sitt værkart ">
            <a:extLst>
              <a:ext uri="{FF2B5EF4-FFF2-40B4-BE49-F238E27FC236}">
                <a16:creationId xmlns:a16="http://schemas.microsoft.com/office/drawing/2014/main" id="{8A2B3DC5-54A4-52CE-E311-C9FF769F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773680"/>
            <a:ext cx="525497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3270B-9D2F-5F90-F8A6-8369A134A2E9}"/>
              </a:ext>
            </a:extLst>
          </p:cNvPr>
          <p:cNvSpPr txBox="1"/>
          <p:nvPr/>
        </p:nvSpPr>
        <p:spPr>
          <a:xfrm>
            <a:off x="218440" y="6507480"/>
            <a:ext cx="496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www.uib.no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gfi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/58026/who-were-they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F0663-ABC0-DE32-3F5E-C415E5D67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40" y="213408"/>
            <a:ext cx="6090920" cy="378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56996E-275F-CB71-96D9-DFCFA8C1EBCB}"/>
              </a:ext>
            </a:extLst>
          </p:cNvPr>
          <p:cNvSpPr txBox="1"/>
          <p:nvPr/>
        </p:nvSpPr>
        <p:spPr>
          <a:xfrm>
            <a:off x="6282434" y="3997346"/>
            <a:ext cx="590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www.flickr.com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/photos/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internetarchivebookimages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/14756505052/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3A79F-F7B4-3BC9-C846-377369ED0080}"/>
              </a:ext>
            </a:extLst>
          </p:cNvPr>
          <p:cNvSpPr txBox="1"/>
          <p:nvPr/>
        </p:nvSpPr>
        <p:spPr>
          <a:xfrm>
            <a:off x="0" y="72211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The past: synoptic labs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57858627-4B06-A2DB-3406-5B990A5703E9}"/>
              </a:ext>
            </a:extLst>
          </p:cNvPr>
          <p:cNvSpPr/>
          <p:nvPr/>
        </p:nvSpPr>
        <p:spPr>
          <a:xfrm>
            <a:off x="8001000" y="527566"/>
            <a:ext cx="2826066" cy="866715"/>
          </a:xfrm>
          <a:prstGeom prst="wedgeEllipseCallou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 sure wish we had NWP models</a:t>
            </a:r>
          </a:p>
        </p:txBody>
      </p:sp>
      <p:pic>
        <p:nvPicPr>
          <p:cNvPr id="7172" name="Picture 4" descr="The Weather Doctor Almanac 2008 At the Front: The Bergen School">
            <a:extLst>
              <a:ext uri="{FF2B5EF4-FFF2-40B4-BE49-F238E27FC236}">
                <a16:creationId xmlns:a16="http://schemas.microsoft.com/office/drawing/2014/main" id="{FB40D134-BB7B-EC7E-8B09-0B40CC9E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40" y="4488180"/>
            <a:ext cx="51308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992223-EA36-3801-0B61-BFC201852031}"/>
              </a:ext>
            </a:extLst>
          </p:cNvPr>
          <p:cNvSpPr txBox="1"/>
          <p:nvPr/>
        </p:nvSpPr>
        <p:spPr>
          <a:xfrm>
            <a:off x="3363392" y="3090148"/>
            <a:ext cx="167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Jacob Bjerknes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6786B3-F682-BAA4-B2EA-BF09451C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4</a:t>
            </a:fld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736FF16C-C9CA-31BA-A12B-D6AABBF7B941}"/>
              </a:ext>
            </a:extLst>
          </p:cNvPr>
          <p:cNvSpPr/>
          <p:nvPr/>
        </p:nvSpPr>
        <p:spPr>
          <a:xfrm flipH="1">
            <a:off x="158365" y="2000261"/>
            <a:ext cx="2826066" cy="1180921"/>
          </a:xfrm>
          <a:prstGeom prst="wedgeEllipseCallou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 lot of what I do is analog forecasting</a:t>
            </a:r>
          </a:p>
        </p:txBody>
      </p:sp>
    </p:spTree>
    <p:extLst>
      <p:ext uri="{BB962C8B-B14F-4D97-AF65-F5344CB8AC3E}">
        <p14:creationId xmlns:p14="http://schemas.microsoft.com/office/powerpoint/2010/main" val="36532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779345D-3E9B-9E42-7DBE-6B13C477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0B180E8-1FF4-BA2D-9BA4-96232907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4" y="0"/>
            <a:ext cx="216767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9561BBAF-7F57-0137-CB8F-30680AD21FC2}"/>
              </a:ext>
            </a:extLst>
          </p:cNvPr>
          <p:cNvSpPr/>
          <p:nvPr/>
        </p:nvSpPr>
        <p:spPr>
          <a:xfrm>
            <a:off x="6096000" y="624840"/>
            <a:ext cx="4563426" cy="1524000"/>
          </a:xfrm>
          <a:prstGeom prst="wedgeEllipseCallou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I’ve been to 2025 – they’re using analog forecasting again!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B13F9-2A51-262B-D2E7-2E62B346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0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DE73AB-6250-404E-75D4-3C2EC8E7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GraphCast</a:t>
            </a:r>
            <a:r>
              <a:rPr lang="en-US" dirty="0"/>
              <a:t> forecasting concept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5C31D-AB3C-FC23-7C65-F8E97C36A4D3}"/>
              </a:ext>
            </a:extLst>
          </p:cNvPr>
          <p:cNvSpPr txBox="1"/>
          <p:nvPr/>
        </p:nvSpPr>
        <p:spPr>
          <a:xfrm>
            <a:off x="3540347" y="2012950"/>
            <a:ext cx="5143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“Analog forecasting on steroids”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6F549-F2D5-62FA-AAE8-7A23FCA35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29" y="2012950"/>
            <a:ext cx="10540391" cy="3610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AC5C11-E021-D66F-67B5-FED00B35DF6A}"/>
              </a:ext>
            </a:extLst>
          </p:cNvPr>
          <p:cNvSpPr txBox="1"/>
          <p:nvPr/>
        </p:nvSpPr>
        <p:spPr>
          <a:xfrm>
            <a:off x="198120" y="5532120"/>
            <a:ext cx="11696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GraphCast</a:t>
            </a:r>
            <a:r>
              <a:rPr lang="en-US" dirty="0"/>
              <a:t> is forecasting temperature, specific humidity, geopotential, and 3 wind components on 13 isobaric levels,</a:t>
            </a:r>
          </a:p>
          <a:p>
            <a:r>
              <a:rPr lang="en-US" dirty="0"/>
              <a:t> along with sea-level pressure, 2 m temperature, and 10 m wind speed</a:t>
            </a:r>
          </a:p>
          <a:p>
            <a:endParaRPr lang="en-US" dirty="0"/>
          </a:p>
          <a:p>
            <a:r>
              <a:rPr lang="en-US" dirty="0"/>
              <a:t>This analog forecasting is </a:t>
            </a:r>
            <a:r>
              <a:rPr lang="en-US" b="1" dirty="0">
                <a:solidFill>
                  <a:srgbClr val="FF0000"/>
                </a:solidFill>
              </a:rPr>
              <a:t>fast</a:t>
            </a:r>
            <a:r>
              <a:rPr lang="en-US" dirty="0"/>
              <a:t>.  A global 10-day forecast on a modern GPU takes about </a:t>
            </a:r>
            <a:r>
              <a:rPr lang="en-US" b="1" dirty="0">
                <a:solidFill>
                  <a:srgbClr val="FF0000"/>
                </a:solidFill>
              </a:rPr>
              <a:t>1 minute </a:t>
            </a:r>
            <a:r>
              <a:rPr lang="en-US" dirty="0"/>
              <a:t>to run.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398F16-588F-88AD-74C6-89B5375D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6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C239-8769-E182-4ADA-712045E3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vs. machine learning weather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02A48-ECA2-E958-8D76-19CA57BD8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Dynamic NWP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From an </a:t>
            </a:r>
            <a:r>
              <a:rPr lang="en-US" b="1" dirty="0"/>
              <a:t>atmospheric state</a:t>
            </a:r>
            <a:r>
              <a:rPr lang="en-US" dirty="0"/>
              <a:t>, use equations and approximations to compute the </a:t>
            </a:r>
            <a:r>
              <a:rPr lang="en-US" b="1" dirty="0"/>
              <a:t>tendencies</a:t>
            </a:r>
            <a:r>
              <a:rPr lang="en-US" dirty="0"/>
              <a:t> needed to project the </a:t>
            </a:r>
            <a:r>
              <a:rPr lang="en-US" b="1" dirty="0"/>
              <a:t>next atmospheric state</a:t>
            </a:r>
          </a:p>
          <a:p>
            <a:pPr lvl="1"/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Machine learning weather prediction:</a:t>
            </a:r>
          </a:p>
          <a:p>
            <a:pPr lvl="1"/>
            <a:r>
              <a:rPr lang="en-US" dirty="0"/>
              <a:t>From two proximate </a:t>
            </a:r>
            <a:r>
              <a:rPr lang="en-US" b="1" dirty="0"/>
              <a:t>atmospheric states</a:t>
            </a:r>
            <a:r>
              <a:rPr lang="en-US" dirty="0"/>
              <a:t>, use </a:t>
            </a:r>
            <a:r>
              <a:rPr lang="en-US" b="1" dirty="0"/>
              <a:t>past guidance </a:t>
            </a:r>
            <a:r>
              <a:rPr lang="en-US" dirty="0"/>
              <a:t>to determine most likely next </a:t>
            </a:r>
            <a:r>
              <a:rPr lang="en-US" b="1" dirty="0"/>
              <a:t>atmospheric state</a:t>
            </a:r>
          </a:p>
          <a:p>
            <a:pPr lvl="1"/>
            <a:endParaRPr lang="en-US" b="1" dirty="0"/>
          </a:p>
          <a:p>
            <a:r>
              <a:rPr lang="en-US" dirty="0"/>
              <a:t>Is machine learning weather prediction “</a:t>
            </a:r>
            <a:r>
              <a:rPr lang="en-US" b="1" dirty="0"/>
              <a:t>cheating”</a:t>
            </a:r>
            <a:r>
              <a:rPr lang="en-US" dirty="0"/>
              <a:t>?</a:t>
            </a:r>
          </a:p>
          <a:p>
            <a:r>
              <a:rPr lang="en-US" dirty="0"/>
              <a:t>Or is dynamic NWP “</a:t>
            </a:r>
            <a:r>
              <a:rPr lang="en-US" b="1" dirty="0"/>
              <a:t>arrogant conceit”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659E-FF18-1C29-9BC6-C1001A89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0466F-F1E0-ABF6-FA1B-405CD6CC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8</a:t>
            </a:fld>
            <a:endParaRPr lang="en-US"/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063BC355-83C7-D7EE-4E0E-FC594C62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" y="449580"/>
            <a:ext cx="4066357" cy="595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FE071C-D733-B8BF-8903-1DC5F62550D1}"/>
              </a:ext>
            </a:extLst>
          </p:cNvPr>
          <p:cNvSpPr txBox="1"/>
          <p:nvPr/>
        </p:nvSpPr>
        <p:spPr>
          <a:xfrm>
            <a:off x="4632960" y="1615440"/>
            <a:ext cx="7400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Sir Horace Lamb </a:t>
            </a:r>
            <a:r>
              <a:rPr lang="en-US" sz="2800" dirty="0"/>
              <a:t>(1849-1934), mathematician </a:t>
            </a:r>
          </a:p>
          <a:p>
            <a:r>
              <a:rPr lang="en-US" sz="2800" dirty="0"/>
              <a:t>   and physicist, inventor of the term “vorticity”: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CB8AC-C812-E7A3-4BDC-A71CB1078988}"/>
              </a:ext>
            </a:extLst>
          </p:cNvPr>
          <p:cNvSpPr txBox="1"/>
          <p:nvPr/>
        </p:nvSpPr>
        <p:spPr>
          <a:xfrm>
            <a:off x="4692560" y="3088125"/>
            <a:ext cx="7281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"I am an old man now, and when I die and go to heaven there are two</a:t>
            </a:r>
          </a:p>
          <a:p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matters on which I hope for enlightenment.  One is quantum </a:t>
            </a:r>
          </a:p>
          <a:p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electrodynamics, and the other is the turbulent motion of fluids.   </a:t>
            </a:r>
          </a:p>
          <a:p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And about the former I am rather optimistic."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B5DE0-8CAF-9FB1-12DF-27A8C45CCCE0}"/>
              </a:ext>
            </a:extLst>
          </p:cNvPr>
          <p:cNvSpPr txBox="1"/>
          <p:nvPr/>
        </p:nvSpPr>
        <p:spPr>
          <a:xfrm>
            <a:off x="311785" y="6386512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4957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2E0C0-B5B7-C9B6-A185-4C7E5E1D4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road to and through dynamic NWP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1C4B3-A9D1-43A2-E1AD-D2EA8B28D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93742">
            <a:off x="308030" y="1690515"/>
            <a:ext cx="18288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5703B-C112-B999-791C-472278E19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6640"/>
            <a:ext cx="18288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91B27-A699-30FD-AC35-4BEA0167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1133">
            <a:off x="658096" y="3015905"/>
            <a:ext cx="18288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F0FD7-78DD-2CC0-EBFB-CD30CB1E6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7" y="3376264"/>
            <a:ext cx="1828800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1F3019-096A-A35E-2B09-91B182165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97982">
            <a:off x="308477" y="4022114"/>
            <a:ext cx="1828800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ED4D5-A9E4-FBC8-8BD8-31B33223D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30" y="4602181"/>
            <a:ext cx="18288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C1DD19-2535-DB6F-3C0D-966FF5D60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90671">
            <a:off x="460386" y="5135432"/>
            <a:ext cx="1828800" cy="137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31196F-999A-D87C-23F3-012ED65EB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321696"/>
            <a:ext cx="1828800" cy="137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2251CC-1063-D26E-92CD-93EC48F0FA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605" y="4574216"/>
            <a:ext cx="1828800" cy="1371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189627-715E-A293-1C77-A16498781C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3808">
            <a:off x="2782974" y="3916381"/>
            <a:ext cx="1828800" cy="1371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8798ED-F8E9-4FC8-6341-78955F34D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2418" y="3258546"/>
            <a:ext cx="1828800" cy="1371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293995-BAEC-00DF-57DE-473BFAB9B4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79006">
            <a:off x="3062418" y="2646179"/>
            <a:ext cx="1828800" cy="137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B7627C-1476-5F6C-2193-D372D52A3B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4904" y="2154687"/>
            <a:ext cx="1828800" cy="137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285470-566D-7799-C46D-8229361F58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151921">
            <a:off x="3291697" y="1611509"/>
            <a:ext cx="1828800" cy="1371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B53B37-1DEF-89F1-29ED-92B8218905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50256" y="1571011"/>
            <a:ext cx="1828800" cy="1371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992492-D217-A92E-0B62-52E98CCEC1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292284">
            <a:off x="5218346" y="2360595"/>
            <a:ext cx="1828800" cy="1371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200E1D-CC14-9EE4-484B-747D82FC1E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56783" y="2776897"/>
            <a:ext cx="1828800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BA8C99-395F-F739-1CC2-34D88F3CEB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5887">
            <a:off x="5433086" y="3398051"/>
            <a:ext cx="1828800" cy="137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E25664-6809-000D-1A20-112001A472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83874" y="3768920"/>
            <a:ext cx="1828800" cy="1371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FB1C14A-5F3E-1EEC-D49B-9AC923B533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535558">
            <a:off x="5434518" y="4217106"/>
            <a:ext cx="1828800" cy="137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D39F708-EFFD-F942-237E-E429A9D71E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21633" y="4402102"/>
            <a:ext cx="1828800" cy="1371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9B629B0-BA83-5BC9-D3A1-025CAEC862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244016">
            <a:off x="5791384" y="4886588"/>
            <a:ext cx="1828800" cy="1371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2C35353-2984-8C1D-3F2C-A29C35A52B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2711" y="4894130"/>
            <a:ext cx="1828800" cy="1371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935DF6A-688E-BBB7-27F9-AFC4B11C474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636889">
            <a:off x="7695264" y="3978938"/>
            <a:ext cx="1828800" cy="1371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654F74-8244-9C49-8B0A-A5BD899498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94607" y="3322219"/>
            <a:ext cx="1828800" cy="1371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0C615E2-DB85-CD13-3FF7-6EBFF16329E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945604">
            <a:off x="7894607" y="2818879"/>
            <a:ext cx="1828800" cy="1371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5928740-D1EF-3CDC-3B2C-52622F362C8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95264" y="2350737"/>
            <a:ext cx="1828800" cy="13716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8616D2A-3DCB-136E-9A89-AB6247082F5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82347" y="1497813"/>
            <a:ext cx="1828800" cy="13716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EA2BEB-9F87-7F7F-382D-2A7E0191E4C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858246">
            <a:off x="8290705" y="1521782"/>
            <a:ext cx="1828800" cy="1371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CDA72BA-C024-4C42-8013-9D43B9D88B8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25828" y="1385187"/>
            <a:ext cx="1828800" cy="1371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51D36-E38F-FAC0-5277-B55D383A76A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0562314">
            <a:off x="9718049" y="1750840"/>
            <a:ext cx="1828800" cy="13716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546D6D5-1C19-FBE9-5345-4C40709EB39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096245" y="2181990"/>
            <a:ext cx="1828800" cy="13716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FF69AC2-BF3D-2FF4-C5D1-71ADC303DA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0626470">
            <a:off x="10251449" y="2556665"/>
            <a:ext cx="1828800" cy="13716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AED567-EA61-DAC3-D9AD-B106AA8A82E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48691" y="2880319"/>
            <a:ext cx="1828800" cy="13716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F63AE1A-3C5A-EF71-8CD6-5E4FB7E5E05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224239" y="3689651"/>
            <a:ext cx="1828800" cy="13716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73C3E90-BE80-CDCE-BAD7-CBFB14F85741}"/>
              </a:ext>
            </a:extLst>
          </p:cNvPr>
          <p:cNvSpPr txBox="1"/>
          <p:nvPr/>
        </p:nvSpPr>
        <p:spPr>
          <a:xfrm>
            <a:off x="9414175" y="5450814"/>
            <a:ext cx="263886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Does machine learning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weather prediction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make this all moot?</a:t>
            </a:r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096571A5-ADA3-A974-57A1-93C1F2C0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CCA7-38B7-B142-9F0D-081318E0E8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9726</TotalTime>
  <Words>1009</Words>
  <Application>Microsoft Macintosh PowerPoint</Application>
  <PresentationFormat>Widescreen</PresentationFormat>
  <Paragraphs>141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Wingdings</vt:lpstr>
      <vt:lpstr>Office Theme</vt:lpstr>
      <vt:lpstr>GraphCast Machine Learning Weather Prediction Model</vt:lpstr>
      <vt:lpstr>PowerPoint Presentation</vt:lpstr>
      <vt:lpstr>PowerPoint Presentation</vt:lpstr>
      <vt:lpstr>PowerPoint Presentation</vt:lpstr>
      <vt:lpstr>PowerPoint Presentation</vt:lpstr>
      <vt:lpstr>GraphCast forecasting concept</vt:lpstr>
      <vt:lpstr>Dynamic vs. machine learning weather prediction</vt:lpstr>
      <vt:lpstr>PowerPoint Presentation</vt:lpstr>
      <vt:lpstr>Our road to and through dynamic NWP</vt:lpstr>
      <vt:lpstr>GraphCast for Boulder Windstorm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[let’s run GraphCast]</vt:lpstr>
      <vt:lpstr>Hurricane Milton simulation with GraphCast</vt:lpstr>
      <vt:lpstr>PowerPoint Presentation</vt:lpstr>
      <vt:lpstr>PowerPoint Presentation</vt:lpstr>
      <vt:lpstr>[end]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UFS Short Range Weather App (SRW)</dc:title>
  <dc:creator>Fovell, Robert</dc:creator>
  <cp:lastModifiedBy>Fovell, Robert</cp:lastModifiedBy>
  <cp:revision>66</cp:revision>
  <dcterms:created xsi:type="dcterms:W3CDTF">2024-04-18T14:10:22Z</dcterms:created>
  <dcterms:modified xsi:type="dcterms:W3CDTF">2024-11-24T23:59:03Z</dcterms:modified>
</cp:coreProperties>
</file>