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4" r:id="rId2"/>
    <p:sldId id="397" r:id="rId3"/>
    <p:sldId id="398" r:id="rId4"/>
    <p:sldId id="399" r:id="rId5"/>
    <p:sldId id="400" r:id="rId6"/>
    <p:sldId id="401" r:id="rId7"/>
    <p:sldId id="38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48"/>
  </p:normalViewPr>
  <p:slideViewPr>
    <p:cSldViewPr snapToGrid="0" showGuides="1">
      <p:cViewPr varScale="1">
        <p:scale>
          <a:sx n="112" d="100"/>
          <a:sy n="112" d="100"/>
        </p:scale>
        <p:origin x="3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CEA5A-B194-604D-8860-5C52F3252314}" type="datetimeFigureOut">
              <a:rPr lang="en-US" smtClean="0"/>
              <a:t>4/24/24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94F46-E8B2-9341-832F-A1864DEEE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13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40160-4DB5-494A-8905-7896719A56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20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E357A-6C9A-72A0-83FB-AFF43E514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E648D-9C30-BB31-4E02-B27975D1A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27B02-DA00-54EC-B76A-27F3E1092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BE0A-2777-2348-AE15-499F7AEA87B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15B7B-9434-C9EA-6085-3597FFE70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7031B-5C9A-9615-7559-1E85AD59D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CCA7-38B7-B142-9F0D-081318E0E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0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AA82D-861E-11C4-7DF2-9953E3354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0E6E19-4D3F-42F0-D9B1-971BB077E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37A2A-B074-7478-BADA-91E8542CD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BE0A-2777-2348-AE15-499F7AEA87B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038C5-B748-79A4-503D-03A772A6F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C817F-D699-2CE1-7A7A-2166EDA5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CCA7-38B7-B142-9F0D-081318E0E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2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4E04B3-2833-7418-E9F9-F8659A0A30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F6E76-D2C6-9BD6-F316-287F4E443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31880-15E0-CF56-AE57-E6215E75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BE0A-2777-2348-AE15-499F7AEA87B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D8F9F-A489-835E-1469-7BB1043C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CF0AA-941D-749E-E47E-E97986A7C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CCA7-38B7-B142-9F0D-081318E0E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0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073D5-E107-9A8B-C50A-8CC072C80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A5816-B8B1-7F65-5A7C-750191D64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82FAA-DA71-E037-114C-BFD5B521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BE0A-2777-2348-AE15-499F7AEA87B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9ED31-0F58-9EDD-48D9-E07634B69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31DBF-6206-3CD6-49DC-0A17FB3EB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CCA7-38B7-B142-9F0D-081318E0E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5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820F7-E3C8-5023-6253-7D47F5AFD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C979F-FB7E-5777-B36A-055ED5B15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975F2-42B8-6A69-A1CE-5F3BF7DF1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BE0A-2777-2348-AE15-499F7AEA87B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590F8-0475-32EA-7FD4-35FA624EE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4C661-D321-DC8E-8672-E4BABD1D6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CCA7-38B7-B142-9F0D-081318E0E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3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0BF09-2A19-BF30-353A-46E8022FC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1379B-6E31-30B0-3667-8151CE2CC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36E0A-FACC-40A6-C41E-959D5AFFC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FC727-C754-DC42-46DB-D8F06EA70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BE0A-2777-2348-AE15-499F7AEA87B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B9354-FFED-8CDD-E9FA-3128B9F50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40A62-F8D6-3FBD-EDF0-1F941CC40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CCA7-38B7-B142-9F0D-081318E0E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5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4425C-29CF-7FFD-C486-A79E2316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43D2E-B3F7-07EB-DB30-C714DC09D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A17AFF-0189-3813-D71C-10236AFF5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A9D0A4-6308-7364-026D-0F33FDF73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ED5B63-8FD2-F593-B7E2-659DD4AC04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9DB86D-4223-7E92-917B-02714640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BE0A-2777-2348-AE15-499F7AEA87B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EDB6C5-0E54-2FAC-43F5-E79BBE05E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A36532-7731-788C-C8EF-E175B5282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CCA7-38B7-B142-9F0D-081318E0E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5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B2BB7-12C3-DF62-4992-C2E8C567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25461-FCA2-2737-A14A-FC55A23EC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BE0A-2777-2348-AE15-499F7AEA87B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79349B-33C5-965E-6B04-EC0FC230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16A44-565A-1BD7-9E00-C303E3FFA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CCA7-38B7-B142-9F0D-081318E0E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2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BA3D80-3B2C-D6BE-F2B8-95CA4518F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BE0A-2777-2348-AE15-499F7AEA87B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138B2A-B39F-05DE-F6E9-F77603BDD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F36A6-0A5F-9FA3-12E0-5302FD5C1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CCA7-38B7-B142-9F0D-081318E0E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41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C4D08-A567-F7BE-FB9C-0838DA5A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F7738-357E-8363-022E-050A8E230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534CB2-42E9-AA53-6293-4941650EB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46D3E-8A24-41C6-11D5-7198A6015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BE0A-2777-2348-AE15-499F7AEA87B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C6793-A379-FB26-0935-682550C13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C2A1A-3542-E799-CB49-5D95D7427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CCA7-38B7-B142-9F0D-081318E0E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C089A-DFA8-3C4E-0B5E-973FE6458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96A1D6-F9DC-5738-E3AA-ABB39B77C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C8696-EDB1-72D5-EEB1-22C7FCAE9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49943E-6D54-A0B5-91CA-6DAC1C499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BE0A-2777-2348-AE15-499F7AEA87B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640FA-3FC9-7761-7658-F114AD92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AEB6E-1B5C-0E0D-CBFD-41BC07B7D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CCA7-38B7-B142-9F0D-081318E0E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9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A96005-E43F-7CA6-D4EC-C61F8927C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7B445-8EC4-FB4A-D4ED-54AD84BB4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14691-FA80-FEDC-BCE4-7CAAA238E9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FBE0A-2777-2348-AE15-499F7AEA87B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4A1FA-79C2-1260-01B2-A127229DD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0F5C7-DF12-158E-AD3C-F36C85671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36CCA7-38B7-B142-9F0D-081318E0E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0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GraphCast</a:t>
            </a:r>
            <a:r>
              <a:rPr lang="en-US" dirty="0"/>
              <a:t> Machine Learning Weather Prediction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ATM 419/563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Spring 2024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Fovell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489-FA59-2946-9899-F02980910E26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A75CF7-62B6-5342-A5A5-C3B54E23BDAD}"/>
              </a:ext>
            </a:extLst>
          </p:cNvPr>
          <p:cNvSpPr txBox="1"/>
          <p:nvPr/>
        </p:nvSpPr>
        <p:spPr>
          <a:xfrm>
            <a:off x="1550832" y="6629401"/>
            <a:ext cx="4305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© Copyright 2024 Robert Fovell, Univ. at Albany, SUNY, </a:t>
            </a:r>
            <a:r>
              <a:rPr lang="en-US" sz="1000" dirty="0" err="1"/>
              <a:t>rfovell@albany.edu</a:t>
            </a:r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0BEF01-792D-D308-9133-C6EBD23A7220}"/>
              </a:ext>
            </a:extLst>
          </p:cNvPr>
          <p:cNvSpPr txBox="1"/>
          <p:nvPr/>
        </p:nvSpPr>
        <p:spPr>
          <a:xfrm>
            <a:off x="1752601" y="262890"/>
            <a:ext cx="5723298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CAUTION: we will use </a:t>
            </a:r>
            <a:r>
              <a:rPr lang="en-US" b="1" dirty="0" err="1">
                <a:solidFill>
                  <a:srgbClr val="FF0000"/>
                </a:solidFill>
              </a:rPr>
              <a:t>lmm.rit.albany.edu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for this demo</a:t>
            </a:r>
          </a:p>
          <a:p>
            <a:r>
              <a:rPr lang="en-US" b="1" dirty="0">
                <a:solidFill>
                  <a:srgbClr val="00B050"/>
                </a:solidFill>
              </a:rPr>
              <a:t>Execute the $ new command</a:t>
            </a:r>
          </a:p>
          <a:p>
            <a:r>
              <a:rPr lang="en-US" b="1" dirty="0"/>
              <a:t>See script</a:t>
            </a:r>
          </a:p>
        </p:txBody>
      </p:sp>
    </p:spTree>
    <p:extLst>
      <p:ext uri="{BB962C8B-B14F-4D97-AF65-F5344CB8AC3E}">
        <p14:creationId xmlns:p14="http://schemas.microsoft.com/office/powerpoint/2010/main" val="3188678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71A117-7A0F-08AB-BDD3-DFEE7E0C4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87"/>
            <a:ext cx="7772400" cy="3388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BE0F61-383B-4A4F-20F2-7A9201CBA506}"/>
              </a:ext>
            </a:extLst>
          </p:cNvPr>
          <p:cNvSpPr txBox="1"/>
          <p:nvPr/>
        </p:nvSpPr>
        <p:spPr>
          <a:xfrm>
            <a:off x="445770" y="3851910"/>
            <a:ext cx="1001780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Machine Learning Weather Prediction (MLWP) models are now appearing that appear to rival or best</a:t>
            </a:r>
          </a:p>
          <a:p>
            <a:r>
              <a:rPr lang="en-US" dirty="0"/>
              <a:t>	operational NWP models in some measure of skill</a:t>
            </a:r>
          </a:p>
          <a:p>
            <a:r>
              <a:rPr lang="en-US" dirty="0"/>
              <a:t>	</a:t>
            </a:r>
            <a:r>
              <a:rPr lang="en-US" dirty="0">
                <a:sym typeface="Wingdings" pitchFamily="2" charset="2"/>
              </a:rPr>
              <a:t> this includes </a:t>
            </a:r>
            <a:r>
              <a:rPr lang="en-US" dirty="0" err="1">
                <a:sym typeface="Wingdings" pitchFamily="2" charset="2"/>
              </a:rPr>
              <a:t>GraphCast</a:t>
            </a:r>
            <a:r>
              <a:rPr lang="en-US" dirty="0">
                <a:sym typeface="Wingdings" pitchFamily="2" charset="2"/>
              </a:rPr>
              <a:t> (Google), </a:t>
            </a:r>
            <a:r>
              <a:rPr lang="en-US" dirty="0" err="1">
                <a:sym typeface="Wingdings" pitchFamily="2" charset="2"/>
              </a:rPr>
              <a:t>Pangu</a:t>
            </a:r>
            <a:r>
              <a:rPr lang="en-US" dirty="0">
                <a:sym typeface="Wingdings" pitchFamily="2" charset="2"/>
              </a:rPr>
              <a:t>-Weather, </a:t>
            </a:r>
            <a:r>
              <a:rPr lang="en-US" dirty="0" err="1">
                <a:sym typeface="Wingdings" pitchFamily="2" charset="2"/>
              </a:rPr>
              <a:t>FourCastNet</a:t>
            </a:r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In particular, </a:t>
            </a:r>
            <a:r>
              <a:rPr lang="en-US" dirty="0" err="1">
                <a:sym typeface="Wingdings" pitchFamily="2" charset="2"/>
              </a:rPr>
              <a:t>GraphCast</a:t>
            </a:r>
            <a:r>
              <a:rPr lang="en-US" dirty="0">
                <a:sym typeface="Wingdings" pitchFamily="2" charset="2"/>
              </a:rPr>
              <a:t> (GC) was trained on 39 years (1979-2017) of the ERA5 reanalysis and</a:t>
            </a:r>
          </a:p>
          <a:p>
            <a:r>
              <a:rPr lang="en-US" dirty="0">
                <a:sym typeface="Wingdings" pitchFamily="2" charset="2"/>
              </a:rPr>
              <a:t>	shares its 0.25˚ </a:t>
            </a:r>
            <a:r>
              <a:rPr lang="en-US" dirty="0" err="1">
                <a:sym typeface="Wingdings" pitchFamily="2" charset="2"/>
              </a:rPr>
              <a:t>lat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dirty="0" err="1">
                <a:sym typeface="Wingdings" pitchFamily="2" charset="2"/>
              </a:rPr>
              <a:t>lon</a:t>
            </a:r>
            <a:r>
              <a:rPr lang="en-US" dirty="0">
                <a:sym typeface="Wingdings" pitchFamily="2" charset="2"/>
              </a:rPr>
              <a:t> grid.  They show slightly higher skill than ECMWF’s HRES (see figure)</a:t>
            </a:r>
          </a:p>
          <a:p>
            <a:r>
              <a:rPr lang="en-US" dirty="0">
                <a:sym typeface="Wingdings" pitchFamily="2" charset="2"/>
              </a:rPr>
              <a:t>	 It can be initialized with ERA5 or (restricted access) HRES operational grids.  </a:t>
            </a:r>
          </a:p>
          <a:p>
            <a:r>
              <a:rPr lang="en-US" dirty="0">
                <a:sym typeface="Wingdings" pitchFamily="2" charset="2"/>
              </a:rPr>
              <a:t>	 GC requires two sets of initialization fields, 6 h apart</a:t>
            </a:r>
          </a:p>
          <a:p>
            <a:r>
              <a:rPr lang="en-US" dirty="0">
                <a:sym typeface="Wingdings" pitchFamily="2" charset="2"/>
              </a:rPr>
              <a:t>	 GC produces forecasts every 6 h (cannot be changed)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791966A9-4ACA-CBD1-DE89-A9FE94FE8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170" y="0"/>
            <a:ext cx="3243580" cy="33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43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ACFF4B-14B4-ED04-38EE-9B97C19BAF87}"/>
              </a:ext>
            </a:extLst>
          </p:cNvPr>
          <p:cNvSpPr txBox="1"/>
          <p:nvPr/>
        </p:nvSpPr>
        <p:spPr>
          <a:xfrm>
            <a:off x="114300" y="137160"/>
            <a:ext cx="9540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Plots made by </a:t>
            </a:r>
            <a:r>
              <a:rPr lang="en-US" dirty="0" err="1"/>
              <a:t>GRIB_plot_GC.ipynb</a:t>
            </a:r>
            <a:r>
              <a:rPr lang="en-US" dirty="0"/>
              <a:t>.  Simulation started 12/30/2021 at 12 UTC.  Forecast hour 6.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253DF88-BA8D-1831-EC85-7641592C3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933450"/>
            <a:ext cx="98679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439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DFF9412-12AD-9F60-61DB-F152C77D4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75"/>
            <a:ext cx="12192000" cy="64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70488C-B02F-4DBD-CF3F-113ECBC5E926}"/>
              </a:ext>
            </a:extLst>
          </p:cNvPr>
          <p:cNvSpPr txBox="1"/>
          <p:nvPr/>
        </p:nvSpPr>
        <p:spPr>
          <a:xfrm>
            <a:off x="114300" y="137160"/>
            <a:ext cx="95405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Plots made by </a:t>
            </a:r>
            <a:r>
              <a:rPr lang="en-US" dirty="0" err="1"/>
              <a:t>GRIB_plot_GC.ipynb</a:t>
            </a:r>
            <a:r>
              <a:rPr lang="en-US" dirty="0"/>
              <a:t>.  Simulation started 12/30/2021 at 12 UTC.  Forecast hour 6.</a:t>
            </a:r>
          </a:p>
        </p:txBody>
      </p:sp>
    </p:spTree>
    <p:extLst>
      <p:ext uri="{BB962C8B-B14F-4D97-AF65-F5344CB8AC3E}">
        <p14:creationId xmlns:p14="http://schemas.microsoft.com/office/powerpoint/2010/main" val="866852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4A3370D-8015-E442-4C61-8BEDD73BE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75"/>
            <a:ext cx="12192000" cy="64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0750C1-45F5-7A5C-9DA1-389D0A42FF29}"/>
              </a:ext>
            </a:extLst>
          </p:cNvPr>
          <p:cNvSpPr txBox="1"/>
          <p:nvPr/>
        </p:nvSpPr>
        <p:spPr>
          <a:xfrm>
            <a:off x="5520690" y="1143000"/>
            <a:ext cx="30493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Our 25 km UFS SRW forecast</a:t>
            </a:r>
          </a:p>
        </p:txBody>
      </p:sp>
    </p:spTree>
    <p:extLst>
      <p:ext uri="{BB962C8B-B14F-4D97-AF65-F5344CB8AC3E}">
        <p14:creationId xmlns:p14="http://schemas.microsoft.com/office/powerpoint/2010/main" val="487498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FB1F146B-3AFA-6B94-89D5-70FD7EA9F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463"/>
            <a:ext cx="12192000" cy="606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893851-10C5-ACE6-3C10-D55504218357}"/>
              </a:ext>
            </a:extLst>
          </p:cNvPr>
          <p:cNvSpPr txBox="1"/>
          <p:nvPr/>
        </p:nvSpPr>
        <p:spPr>
          <a:xfrm>
            <a:off x="0" y="29130"/>
            <a:ext cx="9231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GraphCast</a:t>
            </a:r>
            <a:r>
              <a:rPr lang="en-US" dirty="0"/>
              <a:t> forecast </a:t>
            </a:r>
            <a:r>
              <a:rPr lang="en-US" b="1" dirty="0"/>
              <a:t>downscaled with WRF</a:t>
            </a:r>
            <a:r>
              <a:rPr lang="en-US" dirty="0"/>
              <a:t> (Brewer, Fovell, Capps, submitted this morning)</a:t>
            </a:r>
          </a:p>
        </p:txBody>
      </p:sp>
    </p:spTree>
    <p:extLst>
      <p:ext uri="{BB962C8B-B14F-4D97-AF65-F5344CB8AC3E}">
        <p14:creationId xmlns:p14="http://schemas.microsoft.com/office/powerpoint/2010/main" val="412702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213066-ADD4-E7EB-AD51-B0116A95A6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[end]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071C072-BA28-1701-CC84-64A91FAE4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45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2582</TotalTime>
  <Words>244</Words>
  <Application>Microsoft Macintosh PowerPoint</Application>
  <PresentationFormat>Widescreen</PresentationFormat>
  <Paragraphs>24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Wingdings</vt:lpstr>
      <vt:lpstr>Office Theme</vt:lpstr>
      <vt:lpstr>GraphCast Machine Learning Weather Prediction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[end]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UFS Short Range Weather App (SRW)</dc:title>
  <dc:creator>Fovell, Robert</dc:creator>
  <cp:lastModifiedBy>Fovell, Robert</cp:lastModifiedBy>
  <cp:revision>24</cp:revision>
  <dcterms:created xsi:type="dcterms:W3CDTF">2024-04-18T14:10:22Z</dcterms:created>
  <dcterms:modified xsi:type="dcterms:W3CDTF">2024-04-25T17:10:16Z</dcterms:modified>
</cp:coreProperties>
</file>