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61" r:id="rId2"/>
    <p:sldId id="419" r:id="rId3"/>
    <p:sldId id="262" r:id="rId4"/>
    <p:sldId id="391" r:id="rId5"/>
    <p:sldId id="269" r:id="rId6"/>
    <p:sldId id="263" r:id="rId7"/>
    <p:sldId id="264" r:id="rId8"/>
    <p:sldId id="265" r:id="rId9"/>
    <p:sldId id="266" r:id="rId10"/>
    <p:sldId id="267" r:id="rId11"/>
    <p:sldId id="268" r:id="rId12"/>
    <p:sldId id="385" r:id="rId13"/>
    <p:sldId id="270" r:id="rId14"/>
    <p:sldId id="381" r:id="rId15"/>
    <p:sldId id="272" r:id="rId16"/>
    <p:sldId id="271" r:id="rId17"/>
    <p:sldId id="387" r:id="rId18"/>
    <p:sldId id="388" r:id="rId19"/>
    <p:sldId id="389" r:id="rId20"/>
    <p:sldId id="284" r:id="rId21"/>
    <p:sldId id="384" r:id="rId22"/>
    <p:sldId id="290" r:id="rId23"/>
    <p:sldId id="295" r:id="rId24"/>
    <p:sldId id="402" r:id="rId25"/>
    <p:sldId id="273" r:id="rId26"/>
    <p:sldId id="282" r:id="rId27"/>
    <p:sldId id="278" r:id="rId28"/>
    <p:sldId id="279" r:id="rId29"/>
    <p:sldId id="297" r:id="rId30"/>
    <p:sldId id="285" r:id="rId31"/>
    <p:sldId id="283" r:id="rId32"/>
    <p:sldId id="280" r:id="rId33"/>
    <p:sldId id="281" r:id="rId34"/>
    <p:sldId id="286" r:id="rId35"/>
    <p:sldId id="392" r:id="rId36"/>
    <p:sldId id="393" r:id="rId37"/>
    <p:sldId id="298" r:id="rId38"/>
    <p:sldId id="287" r:id="rId39"/>
    <p:sldId id="288" r:id="rId40"/>
    <p:sldId id="299" r:id="rId41"/>
    <p:sldId id="394" r:id="rId42"/>
    <p:sldId id="395" r:id="rId43"/>
    <p:sldId id="396" r:id="rId44"/>
    <p:sldId id="411" r:id="rId45"/>
    <p:sldId id="397" r:id="rId46"/>
    <p:sldId id="380" r:id="rId47"/>
    <p:sldId id="398" r:id="rId48"/>
    <p:sldId id="275" r:id="rId49"/>
    <p:sldId id="400" r:id="rId50"/>
    <p:sldId id="274" r:id="rId51"/>
    <p:sldId id="276" r:id="rId52"/>
    <p:sldId id="277" r:id="rId53"/>
    <p:sldId id="403" r:id="rId54"/>
    <p:sldId id="416" r:id="rId55"/>
    <p:sldId id="405" r:id="rId56"/>
    <p:sldId id="404" r:id="rId57"/>
    <p:sldId id="407" r:id="rId58"/>
    <p:sldId id="408" r:id="rId59"/>
    <p:sldId id="409" r:id="rId60"/>
    <p:sldId id="410" r:id="rId61"/>
    <p:sldId id="412" r:id="rId62"/>
    <p:sldId id="413" r:id="rId63"/>
    <p:sldId id="414" r:id="rId64"/>
    <p:sldId id="415" r:id="rId65"/>
    <p:sldId id="418" r:id="rId66"/>
    <p:sldId id="417" r:id="rId67"/>
    <p:sldId id="420" r:id="rId68"/>
    <p:sldId id="421" r:id="rId69"/>
    <p:sldId id="422" r:id="rId70"/>
    <p:sldId id="423" r:id="rId71"/>
    <p:sldId id="424" r:id="rId72"/>
    <p:sldId id="425" r:id="rId73"/>
    <p:sldId id="426" r:id="rId74"/>
    <p:sldId id="401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48"/>
  </p:normalViewPr>
  <p:slideViewPr>
    <p:cSldViewPr snapToGrid="0" snapToObjects="1" showGuides="1">
      <p:cViewPr varScale="1">
        <p:scale>
          <a:sx n="112" d="100"/>
          <a:sy n="112" d="100"/>
        </p:scale>
        <p:origin x="1392" y="192"/>
      </p:cViewPr>
      <p:guideLst>
        <p:guide orient="horz"/>
        <p:guide pos="4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C4773-FC21-F947-9994-D28CF79D1E98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BA992-B798-B441-98C8-FD9E9335F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04FB0-E0CB-F745-A735-970922601581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86E7D-2C13-624D-A2F9-694D6714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9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WRF gets locally higher res via nesting, creating discontinuities at nest boundaries.  Map projections means issues at poles when using projections that handle midlatitudes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MPASV7 version of </a:t>
            </a:r>
            <a:r>
              <a:rPr lang="en-US" dirty="0" err="1"/>
              <a:t>grid_rotate</a:t>
            </a:r>
            <a:r>
              <a:rPr lang="en-US" dirty="0"/>
              <a:t> -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config_dt</a:t>
            </a:r>
            <a:r>
              <a:rPr lang="en-US" dirty="0"/>
              <a:t> - the model integration timestep; roughly six times the minimum grid distance in km is a reasonable first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Polygon works less well for hi-res field --&lt;&gt; results in fake missing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7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this is the WRFV3 coordinate, not the newer hybrid coordinate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2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Decomp so we can run this step on multiple nodes.</a:t>
            </a:r>
          </a:p>
          <a:p>
            <a:r>
              <a:rPr lang="en-US" sz="1200" dirty="0" err="1"/>
              <a:t>config_nfglevels</a:t>
            </a:r>
            <a:r>
              <a:rPr lang="en-US" sz="1200" dirty="0"/>
              <a:t> does not need to be exact, just same or LARGER than number of levels in </a:t>
            </a:r>
            <a:r>
              <a:rPr lang="en-US" sz="1200" dirty="0" err="1"/>
              <a:t>ungrib</a:t>
            </a:r>
            <a:r>
              <a:rPr lang="en-US" sz="1200" dirty="0"/>
              <a:t> output.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2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on batch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5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“courier du </a:t>
            </a:r>
            <a:r>
              <a:rPr lang="en-US" dirty="0" err="1"/>
              <a:t>bois</a:t>
            </a:r>
            <a:r>
              <a:rPr lang="en-US" dirty="0"/>
              <a:t>” = runner of the woods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AF6CF-4AEF-0844-B7FF-D290F5A5FF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86E7D-2C13-624D-A2F9-694D67145E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37389-6A7E-A944-9D21-F6626F71882A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7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49B-57F8-8449-AFCA-9EB2CD061742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30ED-695E-1040-BB1B-925B66964DEB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6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09C68-19DE-9245-99F3-8DD3B98186DA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0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054F-7A4F-CB48-9594-53CB2FF8AD4A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4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0BC8-AA7A-AF4C-8EFC-597D64D22C18}" type="datetime1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BEAA-AEA3-C242-8D84-E3F273934A15}" type="datetime1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1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4C49-3C7C-AC44-9191-23FD6856D66B}" type="datetime1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6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CBAE-D199-5148-B0D9-BFEFF0B2DFE6}" type="datetime1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724F-77F5-E649-99D9-FCF252930560}" type="datetime1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9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800F-B475-F14A-8942-8E1FC2D2BFED}" type="datetime1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CA6B-9BEB-284D-B7D2-A3F0AB9E9FDA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EB0D1-CB19-984B-A77F-BF72188A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3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pas-dev.github.i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pas-dev.github.i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arissaReames-NOAA/MPASSIT" TargetMode="External"/><Relationship Id="rId2" Type="http://schemas.openxmlformats.org/officeDocument/2006/relationships/hyperlink" Target="https://github.com/mgduda/convert_mpa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loviews.org/" TargetMode="External"/><Relationship Id="rId4" Type="http://schemas.openxmlformats.org/officeDocument/2006/relationships/hyperlink" Target="https://uxarray.readthedocs.io/en/latest/index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mpas-dev.github.io/atmosphere/visualization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gduda/convert_mpa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mmm.ucar.edu/projects/mpas/mpas_atmosphere_users_guide_8.2.0.pdf" TargetMode="External"/><Relationship Id="rId2" Type="http://schemas.openxmlformats.org/officeDocument/2006/relationships/hyperlink" Target="http://mpas-dev.github.io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mpas-dev.github.io/atmosphere/atmosphere_meshes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arissaReames-NOAA/MPASSIT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179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MPAS:</a:t>
            </a:r>
            <a:br>
              <a:rPr lang="en-US" dirty="0"/>
            </a:br>
            <a:r>
              <a:rPr lang="en-US" dirty="0"/>
              <a:t>Model for Prediction Across Scales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ATM 419/563</a:t>
            </a:r>
          </a:p>
          <a:p>
            <a:pPr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Fall 2024</a:t>
            </a:r>
          </a:p>
          <a:p>
            <a:pPr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Fovell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C627-321C-7343-9187-AA9C204BAF47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196F0-C4ED-C147-B633-71FB3C721548}"/>
              </a:ext>
            </a:extLst>
          </p:cNvPr>
          <p:cNvSpPr txBox="1"/>
          <p:nvPr/>
        </p:nvSpPr>
        <p:spPr>
          <a:xfrm>
            <a:off x="26831" y="6629400"/>
            <a:ext cx="4113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Copyright 2024 Robert Fovell, Univ. at Albany, SUNY, </a:t>
            </a:r>
            <a:r>
              <a:rPr lang="en-US" sz="1000" dirty="0" err="1"/>
              <a:t>rfovell@albany.edu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933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7B6E-C30F-F948-9A88-6043661C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Mass (WRF) vs. height (MPAS) coordinate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837813-225B-F14A-B59E-226BBDB3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56CDD-D511-A744-BF08-60CC60DD6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5094"/>
            <a:ext cx="9144000" cy="5012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02D608-DF81-A175-2E25-A9079CE52461}"/>
              </a:ext>
            </a:extLst>
          </p:cNvPr>
          <p:cNvSpPr txBox="1"/>
          <p:nvPr/>
        </p:nvSpPr>
        <p:spPr>
          <a:xfrm>
            <a:off x="2366010" y="5314950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398196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17CF37-164C-7940-AC08-F51F0BE4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 meshes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6D37CA-34D2-2E4A-A05A-67F2A3FC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Can’t just make your own mesh (new mesh generation takes a very, very long time)</a:t>
            </a:r>
          </a:p>
          <a:p>
            <a:r>
              <a:rPr lang="en-US" dirty="0"/>
              <a:t>Download a mesh from the </a:t>
            </a:r>
            <a:r>
              <a:rPr lang="en-US" dirty="0">
                <a:hlinkClick r:id="rId2"/>
              </a:rPr>
              <a:t>MPAS website </a:t>
            </a:r>
            <a:r>
              <a:rPr lang="en-US" dirty="0"/>
              <a:t>and adapt it to your needs</a:t>
            </a:r>
          </a:p>
          <a:p>
            <a:r>
              <a:rPr lang="en-US" dirty="0"/>
              <a:t>Two kinds of meshes</a:t>
            </a:r>
          </a:p>
          <a:p>
            <a:pPr lvl="1"/>
            <a:r>
              <a:rPr lang="en-US" dirty="0"/>
              <a:t>Fixed resolution</a:t>
            </a:r>
          </a:p>
          <a:p>
            <a:pPr lvl="1"/>
            <a:r>
              <a:rPr lang="en-US" dirty="0"/>
              <a:t>Variable resolution</a:t>
            </a:r>
          </a:p>
          <a:p>
            <a:r>
              <a:rPr lang="en-US" dirty="0"/>
              <a:t>For </a:t>
            </a:r>
            <a:r>
              <a:rPr lang="en-US" b="1" dirty="0">
                <a:solidFill>
                  <a:srgbClr val="0070C0"/>
                </a:solidFill>
              </a:rPr>
              <a:t>fixed</a:t>
            </a:r>
            <a:r>
              <a:rPr lang="en-US" dirty="0"/>
              <a:t> resolution, static (like geogrid) files are provided so you can skip a tedious step (but you can build your own, if needed; see Appendix)</a:t>
            </a:r>
          </a:p>
          <a:p>
            <a:r>
              <a:rPr lang="en-US" dirty="0"/>
              <a:t>For </a:t>
            </a:r>
            <a:r>
              <a:rPr lang="en-US" b="1" dirty="0">
                <a:solidFill>
                  <a:srgbClr val="FF0000"/>
                </a:solidFill>
              </a:rPr>
              <a:t>variable</a:t>
            </a:r>
            <a:r>
              <a:rPr lang="en-US" dirty="0"/>
              <a:t> resolution, tools are provided to remap the higher resolution “refinement region” to location of your choice.  Then, build the static file. (See Appendix)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84E22-E06B-FE4B-B906-695ADA03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78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06575-3548-6165-5C00-793E93D5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BCB2-76C8-A64C-D11C-E6A07F49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764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2CBAB-9986-C857-A951-BC1EFA11346C}"/>
              </a:ext>
            </a:extLst>
          </p:cNvPr>
          <p:cNvSpPr txBox="1"/>
          <p:nvPr/>
        </p:nvSpPr>
        <p:spPr>
          <a:xfrm>
            <a:off x="5989320" y="857250"/>
            <a:ext cx="179715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Get meshes from</a:t>
            </a:r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MPAS page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C90F23-E6ED-C1EA-7CE3-F467FF43837C}"/>
              </a:ext>
            </a:extLst>
          </p:cNvPr>
          <p:cNvSpPr/>
          <p:nvPr/>
        </p:nvSpPr>
        <p:spPr>
          <a:xfrm>
            <a:off x="6412230" y="3006090"/>
            <a:ext cx="777240" cy="560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C32DB1-6C6D-B57A-F58C-D2C555827055}"/>
              </a:ext>
            </a:extLst>
          </p:cNvPr>
          <p:cNvSpPr/>
          <p:nvPr/>
        </p:nvSpPr>
        <p:spPr>
          <a:xfrm>
            <a:off x="2468880" y="1760220"/>
            <a:ext cx="2868930" cy="731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C9F4E3-F53D-B04F-872A-86777648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resolution mesh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2F56A-0688-5340-B228-F8A87C57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E8820-39DA-1645-9111-F9885569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587500"/>
            <a:ext cx="6578600" cy="368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F713FB-B2DC-E44D-899C-F5DAED2A07DF}"/>
              </a:ext>
            </a:extLst>
          </p:cNvPr>
          <p:cNvSpPr txBox="1"/>
          <p:nvPr/>
        </p:nvSpPr>
        <p:spPr>
          <a:xfrm>
            <a:off x="137160" y="5490259"/>
            <a:ext cx="8061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example variable resolution mesh is 92 km resolution refining to 25 km</a:t>
            </a:r>
          </a:p>
          <a:p>
            <a:r>
              <a:rPr lang="en-US" dirty="0"/>
              <a:t> within a roughly 60˚ </a:t>
            </a:r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area.  It consists of 163,842 cells.</a:t>
            </a:r>
          </a:p>
          <a:p>
            <a:r>
              <a:rPr lang="en-US" dirty="0"/>
              <a:t>A tool called </a:t>
            </a:r>
            <a:r>
              <a:rPr lang="en-US" sz="1600" dirty="0" err="1">
                <a:latin typeface="Courier" pitchFamily="2" charset="0"/>
              </a:rPr>
              <a:t>grid_rotate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dirty="0"/>
              <a:t>is used to move the refinement region to the location</a:t>
            </a:r>
          </a:p>
          <a:p>
            <a:r>
              <a:rPr lang="en-US" dirty="0"/>
              <a:t> of your choosing.  See Appendix.</a:t>
            </a:r>
          </a:p>
        </p:txBody>
      </p:sp>
    </p:spTree>
    <p:extLst>
      <p:ext uri="{BB962C8B-B14F-4D97-AF65-F5344CB8AC3E}">
        <p14:creationId xmlns:p14="http://schemas.microsoft.com/office/powerpoint/2010/main" val="313430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-3264408"/>
            <a:ext cx="13004800" cy="13004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CEA0-987A-EA48-A6B6-FFECC7A9F171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9270" y="1314450"/>
            <a:ext cx="26845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MPAS v.2 semi-idealized</a:t>
            </a:r>
          </a:p>
          <a:p>
            <a:r>
              <a:rPr lang="en-US" b="1" dirty="0">
                <a:solidFill>
                  <a:schemeClr val="bg1"/>
                </a:solidFill>
              </a:rPr>
              <a:t>92 to 25 km mesh</a:t>
            </a:r>
          </a:p>
          <a:p>
            <a:r>
              <a:rPr lang="en-US" b="1" i="1" dirty="0"/>
              <a:t>NO LAND</a:t>
            </a:r>
          </a:p>
          <a:p>
            <a:r>
              <a:rPr lang="en-US" b="1" i="1" dirty="0"/>
              <a:t>NO INITIAL WIND</a:t>
            </a:r>
          </a:p>
          <a:p>
            <a:r>
              <a:rPr lang="en-US" b="1" i="1" dirty="0"/>
              <a:t>NO LATERAL BOUNDARIES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9400" y="5631180"/>
            <a:ext cx="303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Sea-level pressure over 9 days</a:t>
            </a:r>
          </a:p>
        </p:txBody>
      </p:sp>
    </p:spTree>
    <p:extLst>
      <p:ext uri="{BB962C8B-B14F-4D97-AF65-F5344CB8AC3E}">
        <p14:creationId xmlns:p14="http://schemas.microsoft.com/office/powerpoint/2010/main" val="3346998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7C51-4BA1-1A4D-B5B3-EEEF6E40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MPAS is also now available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27FF0-4A75-E241-9DBC-BA45C5D9C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52876-D33E-EE42-B5BF-5EF84E2F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24"/>
            <a:ext cx="9144000" cy="22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59DD36-A76D-B749-B79A-D0B0F4BA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Postprocessing MPAS </a:t>
            </a:r>
            <a:r>
              <a:rPr lang="en-US" dirty="0" err="1"/>
              <a:t>netCDF</a:t>
            </a:r>
            <a:r>
              <a:rPr lang="en-US" dirty="0"/>
              <a:t> output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2A6000-F0BC-5D4E-BE09-6CA673CD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ncview</a:t>
            </a:r>
            <a:r>
              <a:rPr lang="en-US" dirty="0"/>
              <a:t> does NOT provide </a:t>
            </a:r>
            <a:r>
              <a:rPr lang="en-US" dirty="0" err="1"/>
              <a:t>quicklooks</a:t>
            </a:r>
            <a:r>
              <a:rPr lang="en-US" dirty="0"/>
              <a:t> (owing to unstructured grid)</a:t>
            </a:r>
          </a:p>
          <a:p>
            <a:r>
              <a:rPr lang="en-US" dirty="0"/>
              <a:t>NCAR Command Language (NCL) can read, process, and plot raw MPAS output</a:t>
            </a:r>
          </a:p>
          <a:p>
            <a:pPr lvl="1"/>
            <a:r>
              <a:rPr lang="en-US" dirty="0"/>
              <a:t>But… NCL is no longer being supported</a:t>
            </a:r>
          </a:p>
          <a:p>
            <a:pPr lvl="1"/>
            <a:r>
              <a:rPr lang="en-US" dirty="0"/>
              <a:t>NCL-Python (</a:t>
            </a:r>
            <a:r>
              <a:rPr lang="en-US" dirty="0" err="1"/>
              <a:t>PyNGL</a:t>
            </a:r>
            <a:r>
              <a:rPr lang="en-US" dirty="0"/>
              <a:t>) exists but is not very mature</a:t>
            </a:r>
          </a:p>
          <a:p>
            <a:pPr lvl="1"/>
            <a:r>
              <a:rPr lang="en-US" dirty="0"/>
              <a:t>Manipulating global MPAS outputs can be very time consuming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NCL no longer natively available on head (see workaround)</a:t>
            </a:r>
          </a:p>
          <a:p>
            <a:r>
              <a:rPr lang="en-US" dirty="0"/>
              <a:t>The </a:t>
            </a:r>
            <a:r>
              <a:rPr lang="en-US" sz="3000" dirty="0">
                <a:latin typeface="Courier" pitchFamily="2" charset="0"/>
                <a:hlinkClick r:id="rId2"/>
              </a:rPr>
              <a:t>convert_mpas</a:t>
            </a:r>
            <a:r>
              <a:rPr lang="en-US" sz="3000" dirty="0">
                <a:latin typeface="Courier" pitchFamily="2" charset="0"/>
              </a:rPr>
              <a:t> </a:t>
            </a:r>
            <a:r>
              <a:rPr lang="en-US" dirty="0"/>
              <a:t>tool converts MPAS output to a regular latitude-longitude mesh for plotting with NCL or python</a:t>
            </a:r>
          </a:p>
          <a:p>
            <a:pPr lvl="1"/>
            <a:r>
              <a:rPr lang="en-US" dirty="0"/>
              <a:t>You can designate interpolation resolution</a:t>
            </a:r>
          </a:p>
          <a:p>
            <a:pPr lvl="1"/>
            <a:r>
              <a:rPr lang="en-US" dirty="0"/>
              <a:t>You can designate a specific region of interest to extract, which can speed up processing a lot</a:t>
            </a:r>
          </a:p>
          <a:p>
            <a:r>
              <a:rPr lang="en-US" dirty="0"/>
              <a:t>The </a:t>
            </a:r>
            <a:r>
              <a:rPr lang="en-US" dirty="0">
                <a:hlinkClick r:id="rId3"/>
              </a:rPr>
              <a:t>MPASSIT</a:t>
            </a:r>
            <a:r>
              <a:rPr lang="en-US" dirty="0"/>
              <a:t> package converts MPAS output to WRF format*</a:t>
            </a:r>
          </a:p>
          <a:p>
            <a:r>
              <a:rPr lang="en-US" dirty="0"/>
              <a:t>New Python tools for plotting unstructured grids are emerging, including </a:t>
            </a:r>
            <a:r>
              <a:rPr lang="en-US" sz="29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uxarray</a:t>
            </a:r>
            <a:r>
              <a:rPr lang="en-US" dirty="0"/>
              <a:t> and </a:t>
            </a:r>
            <a:r>
              <a:rPr lang="en-US" sz="29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holoviews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BA9BB-BBF7-F046-9C41-8138EB5B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C304D-804E-CF78-3FCD-233E99CB42F7}"/>
              </a:ext>
            </a:extLst>
          </p:cNvPr>
          <p:cNvSpPr txBox="1"/>
          <p:nvPr/>
        </p:nvSpPr>
        <p:spPr>
          <a:xfrm>
            <a:off x="91440" y="6398696"/>
            <a:ext cx="2516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Not yet available on </a:t>
            </a:r>
            <a:r>
              <a:rPr lang="en-US" sz="1400" dirty="0" err="1"/>
              <a:t>head.arcc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4274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357BB-16D7-C6C4-9F8E-90305D84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17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CB703AD-3E96-344B-25FC-D63925D30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0"/>
            <a:ext cx="7554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9C374-4DDF-D3C5-56E8-72BCB9333E5B}"/>
              </a:ext>
            </a:extLst>
          </p:cNvPr>
          <p:cNvSpPr txBox="1"/>
          <p:nvPr/>
        </p:nvSpPr>
        <p:spPr>
          <a:xfrm>
            <a:off x="4446270" y="5573494"/>
            <a:ext cx="293907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Snow liquid equivalent (mm)</a:t>
            </a:r>
          </a:p>
          <a:p>
            <a:r>
              <a:rPr lang="en-US" b="1" dirty="0"/>
              <a:t>using </a:t>
            </a:r>
            <a:r>
              <a:rPr lang="en-US" b="1" dirty="0" err="1">
                <a:solidFill>
                  <a:srgbClr val="FF0000"/>
                </a:solidFill>
              </a:rPr>
              <a:t>convert_mpas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and</a:t>
            </a:r>
          </a:p>
          <a:p>
            <a:r>
              <a:rPr lang="en-US" b="1" dirty="0"/>
              <a:t>matplotlib</a:t>
            </a:r>
          </a:p>
        </p:txBody>
      </p:sp>
    </p:spTree>
    <p:extLst>
      <p:ext uri="{BB962C8B-B14F-4D97-AF65-F5344CB8AC3E}">
        <p14:creationId xmlns:p14="http://schemas.microsoft.com/office/powerpoint/2010/main" val="1925979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37730-541A-604A-D2F4-13C58459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417F7-0201-9DC0-2EC7-C02579816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538479"/>
            <a:ext cx="6844030" cy="5700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72463-484F-8049-818B-AF1298BB9569}"/>
              </a:ext>
            </a:extLst>
          </p:cNvPr>
          <p:cNvSpPr txBox="1"/>
          <p:nvPr/>
        </p:nvSpPr>
        <p:spPr>
          <a:xfrm>
            <a:off x="102870" y="6488668"/>
            <a:ext cx="582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(aspect ratio controlled by specifying plot width and height)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5ABF1-0FDF-E6CF-3C43-751053412234}"/>
              </a:ext>
            </a:extLst>
          </p:cNvPr>
          <p:cNvSpPr txBox="1"/>
          <p:nvPr/>
        </p:nvSpPr>
        <p:spPr>
          <a:xfrm>
            <a:off x="3406140" y="4464784"/>
            <a:ext cx="29390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Snow liquid equivalent (mm)</a:t>
            </a:r>
          </a:p>
          <a:p>
            <a:r>
              <a:rPr lang="en-US" b="1" dirty="0"/>
              <a:t>using </a:t>
            </a:r>
            <a:r>
              <a:rPr lang="en-US" b="1" dirty="0" err="1">
                <a:solidFill>
                  <a:srgbClr val="FF0000"/>
                </a:solidFill>
              </a:rPr>
              <a:t>uxarray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1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D88BC-2651-707E-AB1F-4E12C9B6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3FF4B-0E9D-16C0-6432-8341740C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53" y="626731"/>
            <a:ext cx="7772400" cy="5912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0898E-9C7A-FE38-D1F8-A46B21258C36}"/>
              </a:ext>
            </a:extLst>
          </p:cNvPr>
          <p:cNvSpPr txBox="1"/>
          <p:nvPr/>
        </p:nvSpPr>
        <p:spPr>
          <a:xfrm>
            <a:off x="102870" y="6488668"/>
            <a:ext cx="582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(aspect ratio controlled by specifying plot width and height)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8407D-766A-CD8D-4951-01CFDE821AEC}"/>
              </a:ext>
            </a:extLst>
          </p:cNvPr>
          <p:cNvSpPr txBox="1"/>
          <p:nvPr/>
        </p:nvSpPr>
        <p:spPr>
          <a:xfrm>
            <a:off x="4251960" y="4053304"/>
            <a:ext cx="29390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Snow liquid equivalent (mm)</a:t>
            </a:r>
          </a:p>
          <a:p>
            <a:r>
              <a:rPr lang="en-US" b="1" dirty="0"/>
              <a:t>using </a:t>
            </a:r>
            <a:r>
              <a:rPr lang="en-US" b="1" dirty="0" err="1">
                <a:solidFill>
                  <a:srgbClr val="FF0000"/>
                </a:solidFill>
              </a:rPr>
              <a:t>holoviews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12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DCCA975-C3F5-8CBA-8070-1C49743A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02F4A-D2DD-C939-C382-5498F54B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</a:t>
            </a:fld>
            <a:endParaRPr lang="en-US"/>
          </a:p>
        </p:txBody>
      </p:sp>
      <p:pic>
        <p:nvPicPr>
          <p:cNvPr id="5" name="Shape 388">
            <a:extLst>
              <a:ext uri="{FF2B5EF4-FFF2-40B4-BE49-F238E27FC236}">
                <a16:creationId xmlns:a16="http://schemas.microsoft.com/office/drawing/2014/main" id="{4E812321-A7A2-44DE-5E9D-65D4EA65BD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919" t="7685" r="4639" b="7490"/>
          <a:stretch/>
        </p:blipFill>
        <p:spPr>
          <a:xfrm>
            <a:off x="222651" y="1808040"/>
            <a:ext cx="4266250" cy="44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BD8DC5-5A58-67DE-03A8-B3D689C27F97}"/>
              </a:ext>
            </a:extLst>
          </p:cNvPr>
          <p:cNvSpPr txBox="1"/>
          <p:nvPr/>
        </p:nvSpPr>
        <p:spPr>
          <a:xfrm>
            <a:off x="4811893" y="1623374"/>
            <a:ext cx="387490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is a great model, but there is</a:t>
            </a:r>
          </a:p>
          <a:p>
            <a:r>
              <a:rPr lang="en-US" dirty="0"/>
              <a:t> an irritating, and sometimes</a:t>
            </a:r>
          </a:p>
          <a:p>
            <a:r>
              <a:rPr lang="en-US" dirty="0"/>
              <a:t> important limitation:</a:t>
            </a:r>
          </a:p>
          <a:p>
            <a:endParaRPr lang="en-US" dirty="0"/>
          </a:p>
          <a:p>
            <a:r>
              <a:rPr lang="en-US" dirty="0"/>
              <a:t>To economically capture both</a:t>
            </a:r>
          </a:p>
          <a:p>
            <a:r>
              <a:rPr lang="en-US" dirty="0"/>
              <a:t> synoptic-scale fields and regional</a:t>
            </a:r>
          </a:p>
          <a:p>
            <a:r>
              <a:rPr lang="en-US" dirty="0"/>
              <a:t> fine resolution, we use </a:t>
            </a:r>
            <a:r>
              <a:rPr lang="en-US" b="1" dirty="0">
                <a:solidFill>
                  <a:srgbClr val="00B050"/>
                </a:solidFill>
              </a:rPr>
              <a:t>nesting</a:t>
            </a:r>
          </a:p>
          <a:p>
            <a:endParaRPr lang="en-US" dirty="0"/>
          </a:p>
          <a:p>
            <a:r>
              <a:rPr lang="en-US" dirty="0"/>
              <a:t>Nesting can cause </a:t>
            </a:r>
            <a:r>
              <a:rPr lang="en-US" b="1" dirty="0">
                <a:solidFill>
                  <a:srgbClr val="FF0000"/>
                </a:solidFill>
              </a:rPr>
              <a:t>discontinuities</a:t>
            </a:r>
          </a:p>
          <a:p>
            <a:r>
              <a:rPr lang="en-US" b="1" dirty="0">
                <a:solidFill>
                  <a:srgbClr val="FF0000"/>
                </a:solidFill>
              </a:rPr>
              <a:t> and distortions</a:t>
            </a:r>
            <a:r>
              <a:rPr lang="en-US" dirty="0"/>
              <a:t> at the nest boundaries,</a:t>
            </a:r>
          </a:p>
          <a:p>
            <a:r>
              <a:rPr lang="en-US" dirty="0"/>
              <a:t> especially when model physics does</a:t>
            </a:r>
          </a:p>
          <a:p>
            <a:r>
              <a:rPr lang="en-US" dirty="0"/>
              <a:t> or must differ between parent and</a:t>
            </a:r>
          </a:p>
          <a:p>
            <a:r>
              <a:rPr lang="en-US" dirty="0"/>
              <a:t> child grids</a:t>
            </a:r>
          </a:p>
          <a:p>
            <a:endParaRPr lang="en-US" dirty="0"/>
          </a:p>
          <a:p>
            <a:r>
              <a:rPr lang="en-US" dirty="0"/>
              <a:t>An alternative is to smoothly vary the</a:t>
            </a:r>
          </a:p>
          <a:p>
            <a:r>
              <a:rPr lang="en-US" dirty="0"/>
              <a:t> grid spacing in space.  That requires</a:t>
            </a:r>
          </a:p>
          <a:p>
            <a:r>
              <a:rPr lang="en-US" dirty="0"/>
              <a:t> a new and different approach to</a:t>
            </a:r>
          </a:p>
          <a:p>
            <a:r>
              <a:rPr lang="en-US" dirty="0"/>
              <a:t> grid generation…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2D298-FA97-C9AD-094E-420F23BD9974}"/>
              </a:ext>
            </a:extLst>
          </p:cNvPr>
          <p:cNvSpPr txBox="1"/>
          <p:nvPr/>
        </p:nvSpPr>
        <p:spPr>
          <a:xfrm>
            <a:off x="342900" y="1438708"/>
            <a:ext cx="372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precipitation from 2-domain run</a:t>
            </a:r>
          </a:p>
        </p:txBody>
      </p:sp>
    </p:spTree>
    <p:extLst>
      <p:ext uri="{BB962C8B-B14F-4D97-AF65-F5344CB8AC3E}">
        <p14:creationId xmlns:p14="http://schemas.microsoft.com/office/powerpoint/2010/main" val="3006588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8DE7D4-643F-1F48-A0D4-9D5BD36EF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example MPAS simulation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B592A82-22C3-A044-9B32-5BC663466C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SOC simulation at </a:t>
            </a:r>
            <a:r>
              <a:rPr lang="en-US" b="1" dirty="0"/>
              <a:t>240 km </a:t>
            </a:r>
            <a:r>
              <a:rPr lang="en-US" dirty="0"/>
              <a:t>resolution, initialized with NNRP</a:t>
            </a:r>
          </a:p>
          <a:p>
            <a:r>
              <a:rPr lang="en-US" dirty="0"/>
              <a:t>•• Requires output from </a:t>
            </a:r>
            <a:r>
              <a:rPr lang="en-US" dirty="0" err="1"/>
              <a:t>ungrib</a:t>
            </a:r>
            <a:r>
              <a:rPr lang="en-US" dirty="0"/>
              <a:t> ••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9855E-9158-6947-AAE4-1DEB1D36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4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4C5C-3CCF-4AEC-2573-28EBA9B2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A1917-2371-D16A-E937-B0F4750FF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Step #-1</a:t>
            </a:r>
            <a:r>
              <a:rPr lang="en-US" dirty="0"/>
              <a:t>: Create static file (i.e., like geogrid)</a:t>
            </a:r>
          </a:p>
          <a:p>
            <a:pPr lvl="1"/>
            <a:r>
              <a:rPr lang="en-US" dirty="0"/>
              <a:t>Reads in a grid file, creates static file</a:t>
            </a:r>
          </a:p>
          <a:p>
            <a:pPr lvl="1"/>
            <a:r>
              <a:rPr lang="en-US" dirty="0"/>
              <a:t>Can be </a:t>
            </a:r>
            <a:r>
              <a:rPr lang="en-US" dirty="0">
                <a:solidFill>
                  <a:srgbClr val="FF0000"/>
                </a:solidFill>
              </a:rPr>
              <a:t>very time-consuming, </a:t>
            </a:r>
            <a:r>
              <a:rPr lang="en-US" dirty="0"/>
              <a:t>can only use </a:t>
            </a:r>
            <a:r>
              <a:rPr lang="en-US" dirty="0">
                <a:solidFill>
                  <a:srgbClr val="FF0000"/>
                </a:solidFill>
              </a:rPr>
              <a:t>1 </a:t>
            </a:r>
            <a:r>
              <a:rPr lang="en-US" dirty="0" err="1">
                <a:solidFill>
                  <a:srgbClr val="FF0000"/>
                </a:solidFill>
              </a:rPr>
              <a:t>cpu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For fixed meshes, pre-made static files can be downloaded, so this step can be </a:t>
            </a:r>
            <a:r>
              <a:rPr lang="en-US" i="1" dirty="0"/>
              <a:t>skipped.</a:t>
            </a:r>
            <a:r>
              <a:rPr lang="en-US" dirty="0"/>
              <a:t>  For other situations, see Appendix.</a:t>
            </a:r>
            <a:endParaRPr lang="en-US" b="1" i="1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Step #0</a:t>
            </a:r>
            <a:r>
              <a:rPr lang="en-US" dirty="0"/>
              <a:t>: Run </a:t>
            </a:r>
            <a:r>
              <a:rPr lang="en-US" dirty="0" err="1"/>
              <a:t>ungrib</a:t>
            </a:r>
            <a:r>
              <a:rPr lang="en-US" dirty="0"/>
              <a:t> (from WPS)</a:t>
            </a:r>
          </a:p>
          <a:p>
            <a:pPr lvl="1"/>
            <a:r>
              <a:rPr lang="en-US" dirty="0"/>
              <a:t>For a global model only need </a:t>
            </a:r>
            <a:r>
              <a:rPr lang="en-US" b="1" dirty="0"/>
              <a:t>one time </a:t>
            </a:r>
            <a:r>
              <a:rPr lang="en-US" dirty="0"/>
              <a:t>(no lateral boundaries!)</a:t>
            </a:r>
          </a:p>
          <a:p>
            <a:pPr lvl="1"/>
            <a:r>
              <a:rPr lang="en-US" dirty="0"/>
              <a:t>Here, we will use a pre-made, </a:t>
            </a:r>
            <a:r>
              <a:rPr lang="en-US" dirty="0" err="1"/>
              <a:t>ungrib</a:t>
            </a:r>
            <a:r>
              <a:rPr lang="en-US" dirty="0"/>
              <a:t>-processed file from the NNRP reanalysis for the model start time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#1</a:t>
            </a:r>
            <a:r>
              <a:rPr lang="en-US" dirty="0"/>
              <a:t>: Run </a:t>
            </a:r>
            <a:r>
              <a:rPr lang="en-US" sz="2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init_atmosphere_model</a:t>
            </a:r>
            <a:r>
              <a:rPr lang="en-US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(e.g., </a:t>
            </a:r>
            <a:r>
              <a:rPr lang="en-US" dirty="0" err="1"/>
              <a:t>metgrid</a:t>
            </a:r>
            <a:r>
              <a:rPr lang="en-US" dirty="0"/>
              <a:t> + real)</a:t>
            </a:r>
          </a:p>
          <a:p>
            <a:pPr lvl="1"/>
            <a:r>
              <a:rPr lang="en-US" dirty="0"/>
              <a:t>Reads in static file, creates </a:t>
            </a:r>
            <a:r>
              <a:rPr lang="en-US" dirty="0" err="1"/>
              <a:t>init</a:t>
            </a:r>
            <a:r>
              <a:rPr lang="en-US" dirty="0"/>
              <a:t> file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#2</a:t>
            </a:r>
            <a:r>
              <a:rPr lang="en-US" dirty="0"/>
              <a:t>: Run </a:t>
            </a:r>
            <a:r>
              <a:rPr lang="en-US" sz="2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atmosphere_model</a:t>
            </a:r>
            <a:r>
              <a:rPr lang="en-US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(e.g., </a:t>
            </a:r>
            <a:r>
              <a:rPr lang="en-US" dirty="0" err="1"/>
              <a:t>wrf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Reads in </a:t>
            </a:r>
            <a:r>
              <a:rPr lang="en-US" dirty="0" err="1"/>
              <a:t>init</a:t>
            </a:r>
            <a:r>
              <a:rPr lang="en-US" dirty="0"/>
              <a:t> file, creates history, </a:t>
            </a:r>
            <a:r>
              <a:rPr lang="en-US" dirty="0" err="1"/>
              <a:t>diag</a:t>
            </a:r>
            <a:r>
              <a:rPr lang="en-US" dirty="0"/>
              <a:t>, and restart files</a:t>
            </a:r>
          </a:p>
          <a:p>
            <a:r>
              <a:rPr lang="en-US" b="1" dirty="0">
                <a:solidFill>
                  <a:srgbClr val="FF0000"/>
                </a:solidFill>
              </a:rPr>
              <a:t>Step #3</a:t>
            </a:r>
            <a:r>
              <a:rPr lang="en-US" dirty="0"/>
              <a:t>: Postprocessing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0AD8D-33A6-E0E7-8D2E-165FC813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47C41-846B-C2D4-2A6E-F5E2B09AEC7C}"/>
              </a:ext>
            </a:extLst>
          </p:cNvPr>
          <p:cNvSpPr txBox="1"/>
          <p:nvPr/>
        </p:nvSpPr>
        <p:spPr>
          <a:xfrm>
            <a:off x="148590" y="114300"/>
            <a:ext cx="425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this demo, we will skip steps #-1 and #0</a:t>
            </a:r>
          </a:p>
        </p:txBody>
      </p:sp>
    </p:spTree>
    <p:extLst>
      <p:ext uri="{BB962C8B-B14F-4D97-AF65-F5344CB8AC3E}">
        <p14:creationId xmlns:p14="http://schemas.microsoft.com/office/powerpoint/2010/main" val="2618497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81A9-34BE-4446-97A4-87A07436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02B8-E40A-D542-A1E4-9CDD7E56A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your lab space, make a directory called </a:t>
            </a:r>
            <a:r>
              <a:rPr lang="en-US" sz="2800" dirty="0">
                <a:latin typeface="Courier" pitchFamily="2" charset="0"/>
              </a:rPr>
              <a:t>MPAS </a:t>
            </a:r>
            <a:r>
              <a:rPr lang="en-US" dirty="0"/>
              <a:t>and move into it</a:t>
            </a:r>
            <a:endParaRPr lang="en-US" dirty="0">
              <a:latin typeface="Courier" pitchFamily="2" charset="0"/>
            </a:endParaRPr>
          </a:p>
          <a:p>
            <a:r>
              <a:rPr lang="en-US" dirty="0"/>
              <a:t>Copy into it the contents of </a:t>
            </a:r>
            <a:r>
              <a:rPr lang="en-US" sz="2800" dirty="0">
                <a:latin typeface="Courier" pitchFamily="2" charset="0"/>
              </a:rPr>
              <a:t>							cp $LAB/MPASV8/FILES/* .</a:t>
            </a:r>
            <a:endParaRPr lang="en-US" dirty="0">
              <a:latin typeface="Courier" pitchFamily="2" charset="0"/>
            </a:endParaRPr>
          </a:p>
          <a:p>
            <a:r>
              <a:rPr lang="en-US" dirty="0"/>
              <a:t>Execute </a:t>
            </a:r>
            <a:r>
              <a:rPr lang="en-US" sz="2800" dirty="0" err="1">
                <a:latin typeface="Courier" pitchFamily="2" charset="0"/>
              </a:rPr>
              <a:t>make_mpas_links.sh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87514-BAB5-3947-B111-6E6A383C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7865F-7C8C-BF72-DA61-0FB5B9046B83}"/>
              </a:ext>
            </a:extLst>
          </p:cNvPr>
          <p:cNvSpPr txBox="1"/>
          <p:nvPr/>
        </p:nvSpPr>
        <p:spPr>
          <a:xfrm>
            <a:off x="457200" y="6126163"/>
            <a:ext cx="181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SEE SCRIPT</a:t>
            </a:r>
          </a:p>
        </p:txBody>
      </p:sp>
    </p:spTree>
    <p:extLst>
      <p:ext uri="{BB962C8B-B14F-4D97-AF65-F5344CB8AC3E}">
        <p14:creationId xmlns:p14="http://schemas.microsoft.com/office/powerpoint/2010/main" val="4014552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D9D7B-8B47-5F4A-94C0-0DB579A9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00BFD-EC7A-444C-BE64-EC0500AA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3FA1C-106A-C4F3-A173-0B4E2B98F846}"/>
              </a:ext>
            </a:extLst>
          </p:cNvPr>
          <p:cNvSpPr txBox="1"/>
          <p:nvPr/>
        </p:nvSpPr>
        <p:spPr>
          <a:xfrm>
            <a:off x="262890" y="228600"/>
            <a:ext cx="170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240 km grid</a:t>
            </a:r>
          </a:p>
          <a:p>
            <a:r>
              <a:rPr lang="en-US" i="1" dirty="0"/>
              <a:t>Instructions on</a:t>
            </a:r>
          </a:p>
          <a:p>
            <a:r>
              <a:rPr lang="en-US" i="1" dirty="0"/>
              <a:t> next slide</a:t>
            </a:r>
          </a:p>
        </p:txBody>
      </p:sp>
    </p:spTree>
    <p:extLst>
      <p:ext uri="{BB962C8B-B14F-4D97-AF65-F5344CB8AC3E}">
        <p14:creationId xmlns:p14="http://schemas.microsoft.com/office/powerpoint/2010/main" val="4159859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B7257B-B7B6-4231-C810-9A1568C0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NCL scripts [optional]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1C991-8929-92D7-911C-7D9C7EBB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NCL is no longer supported and not natively available on </a:t>
            </a:r>
            <a:r>
              <a:rPr lang="en-US" dirty="0" err="1"/>
              <a:t>head.arcc.albany.edu</a:t>
            </a:r>
            <a:r>
              <a:rPr lang="en-US" dirty="0"/>
              <a:t> anymore</a:t>
            </a:r>
          </a:p>
          <a:p>
            <a:r>
              <a:rPr lang="en-US" dirty="0"/>
              <a:t>However, we can still access and use NCL through Anaconda python</a:t>
            </a:r>
          </a:p>
          <a:p>
            <a:r>
              <a:rPr lang="en-US" dirty="0"/>
              <a:t>Create a new terminal session (for safety) and in your MPAS directory:</a:t>
            </a:r>
          </a:p>
          <a:p>
            <a:pPr marL="457200" lvl="1" indent="0">
              <a:buNone/>
            </a:pPr>
            <a:r>
              <a:rPr lang="en-US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$ source </a:t>
            </a:r>
            <a:r>
              <a:rPr lang="en-US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doncl.sh</a:t>
            </a:r>
            <a:endParaRPr lang="en-US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$ export FNAME=x1.10242.grid.nc</a:t>
            </a:r>
          </a:p>
          <a:p>
            <a:pPr marL="457200" lvl="1" indent="0">
              <a:buNone/>
            </a:pPr>
            <a:r>
              <a:rPr lang="en-US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$ export T=0</a:t>
            </a:r>
          </a:p>
          <a:p>
            <a:pPr marL="457200" lvl="1" indent="0">
              <a:buNone/>
            </a:pPr>
            <a:r>
              <a:rPr lang="en-US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ncl</a:t>
            </a:r>
            <a:r>
              <a:rPr lang="en-US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mpas-a_mesh.ncl</a:t>
            </a:r>
            <a:endParaRPr lang="en-US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$ display </a:t>
            </a:r>
            <a:r>
              <a:rPr lang="en-US" sz="2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atm_mesh.pdf</a:t>
            </a:r>
            <a:endParaRPr lang="en-US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4F8A79-E2E5-346B-A4A9-9B0236BC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2228A-71A0-7E98-05C9-EA0960B005AF}"/>
              </a:ext>
            </a:extLst>
          </p:cNvPr>
          <p:cNvSpPr txBox="1"/>
          <p:nvPr/>
        </p:nvSpPr>
        <p:spPr>
          <a:xfrm>
            <a:off x="5829300" y="5153144"/>
            <a:ext cx="291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{creates no output to screen}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858C8-42C6-EB59-A2F4-4A010D6614B9}"/>
              </a:ext>
            </a:extLst>
          </p:cNvPr>
          <p:cNvSpPr txBox="1"/>
          <p:nvPr/>
        </p:nvSpPr>
        <p:spPr>
          <a:xfrm>
            <a:off x="205740" y="6356350"/>
            <a:ext cx="272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Other NCL scripts for MPAS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F7540-EE46-AD41-910D-C7EF93E78AE6}"/>
              </a:ext>
            </a:extLst>
          </p:cNvPr>
          <p:cNvSpPr txBox="1"/>
          <p:nvPr/>
        </p:nvSpPr>
        <p:spPr>
          <a:xfrm>
            <a:off x="5833110" y="4013954"/>
            <a:ext cx="187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{‘source’ NOT ‘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sh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’}</a:t>
            </a:r>
          </a:p>
        </p:txBody>
      </p:sp>
    </p:spTree>
    <p:extLst>
      <p:ext uri="{BB962C8B-B14F-4D97-AF65-F5344CB8AC3E}">
        <p14:creationId xmlns:p14="http://schemas.microsoft.com/office/powerpoint/2010/main" val="372796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DFF2-4C27-BF40-97D3-76FF6906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96C09-47F4-BE4D-A014-3C706C409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MPAS needs WPS’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ungrib.exe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to prepare parent model grids for MPAS</a:t>
            </a:r>
          </a:p>
          <a:p>
            <a:r>
              <a:rPr lang="en-US" dirty="0"/>
              <a:t>MPAS model executables:</a:t>
            </a:r>
          </a:p>
          <a:p>
            <a:pPr lvl="1"/>
            <a:r>
              <a:rPr lang="en-US" sz="2400" dirty="0" err="1">
                <a:latin typeface="Courier" pitchFamily="2" charset="0"/>
              </a:rPr>
              <a:t>init_atmosphere_model</a:t>
            </a:r>
            <a:r>
              <a:rPr lang="en-US" dirty="0"/>
              <a:t> == </a:t>
            </a:r>
            <a:r>
              <a:rPr lang="en-US" sz="2400" dirty="0" err="1">
                <a:latin typeface="Courier" pitchFamily="2" charset="0"/>
              </a:rPr>
              <a:t>geogrid.exe</a:t>
            </a:r>
            <a:r>
              <a:rPr lang="en-US" dirty="0"/>
              <a:t>, </a:t>
            </a:r>
            <a:r>
              <a:rPr lang="en-US" sz="2400" dirty="0" err="1">
                <a:latin typeface="Courier" pitchFamily="2" charset="0"/>
              </a:rPr>
              <a:t>metgrid.exe</a:t>
            </a:r>
            <a:r>
              <a:rPr lang="en-US" dirty="0"/>
              <a:t>, </a:t>
            </a:r>
            <a:r>
              <a:rPr lang="en-US" sz="2400" dirty="0" err="1">
                <a:latin typeface="Courier" pitchFamily="2" charset="0"/>
              </a:rPr>
              <a:t>real.exe</a:t>
            </a:r>
            <a:endParaRPr lang="en-US" sz="2400" dirty="0">
              <a:latin typeface="Courier" pitchFamily="2" charset="0"/>
            </a:endParaRPr>
          </a:p>
          <a:p>
            <a:pPr lvl="1"/>
            <a:r>
              <a:rPr lang="en-US" sz="2400" dirty="0" err="1">
                <a:latin typeface="Courier" pitchFamily="2" charset="0"/>
              </a:rPr>
              <a:t>atmosphere_model</a:t>
            </a:r>
            <a:r>
              <a:rPr lang="en-US" dirty="0"/>
              <a:t> == </a:t>
            </a:r>
            <a:r>
              <a:rPr lang="en-US" sz="2400" dirty="0" err="1">
                <a:latin typeface="Courier" pitchFamily="2" charset="0"/>
              </a:rPr>
              <a:t>wrf.exe</a:t>
            </a:r>
            <a:endParaRPr lang="en-US" sz="2400" dirty="0">
              <a:latin typeface="Courier" pitchFamily="2" charset="0"/>
            </a:endParaRPr>
          </a:p>
          <a:p>
            <a:r>
              <a:rPr lang="en-US" dirty="0"/>
              <a:t>MPAS model input files</a:t>
            </a:r>
          </a:p>
          <a:p>
            <a:pPr lvl="1"/>
            <a:r>
              <a:rPr lang="en-US" sz="2400" dirty="0" err="1">
                <a:latin typeface="Courier" pitchFamily="2" charset="0"/>
              </a:rPr>
              <a:t>namelist.init_atmosphere</a:t>
            </a:r>
            <a:endParaRPr lang="en-US" sz="2400" dirty="0">
              <a:latin typeface="Courier" pitchFamily="2" charset="0"/>
            </a:endParaRPr>
          </a:p>
          <a:p>
            <a:pPr lvl="1"/>
            <a:r>
              <a:rPr lang="en-US" sz="2400" dirty="0" err="1">
                <a:latin typeface="Courier" pitchFamily="2" charset="0"/>
              </a:rPr>
              <a:t>streams.init_atmosphere</a:t>
            </a:r>
            <a:endParaRPr lang="en-US" sz="2400" dirty="0">
              <a:latin typeface="Courier" pitchFamily="2" charset="0"/>
            </a:endParaRPr>
          </a:p>
          <a:p>
            <a:pPr lvl="1"/>
            <a:r>
              <a:rPr lang="en-US" sz="2400" dirty="0" err="1">
                <a:latin typeface="Courier" pitchFamily="2" charset="0"/>
              </a:rPr>
              <a:t>namelist.atmosphere</a:t>
            </a:r>
            <a:endParaRPr lang="en-US" sz="2400" dirty="0">
              <a:latin typeface="Courier" pitchFamily="2" charset="0"/>
            </a:endParaRPr>
          </a:p>
          <a:p>
            <a:pPr lvl="1"/>
            <a:r>
              <a:rPr lang="en-US" sz="2400" dirty="0" err="1">
                <a:latin typeface="Courier" pitchFamily="2" charset="0"/>
              </a:rPr>
              <a:t>streams.atmosphere</a:t>
            </a:r>
            <a:endParaRPr lang="en-US" sz="2400" dirty="0">
              <a:latin typeface="Courier" pitchFamily="2" charset="0"/>
            </a:endParaRPr>
          </a:p>
          <a:p>
            <a:r>
              <a:rPr lang="en-US" dirty="0"/>
              <a:t>MPAS static file for our uniform 240 km mesh</a:t>
            </a:r>
          </a:p>
          <a:p>
            <a:pPr lvl="1"/>
            <a:r>
              <a:rPr lang="en-US" sz="2400" dirty="0">
                <a:latin typeface="Courier" pitchFamily="2" charset="0"/>
              </a:rPr>
              <a:t>x1.10242.static.nc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C25B8-06C2-0940-B868-F449DF3D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71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A502C-53E1-6747-B38C-E52A4578CE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#1: Creating initial conditions</a:t>
            </a:r>
            <a:br>
              <a:rPr lang="en-US" dirty="0"/>
            </a:br>
            <a:r>
              <a:rPr lang="en-US" dirty="0"/>
              <a:t>(i.e., </a:t>
            </a:r>
            <a:r>
              <a:rPr lang="en-US" dirty="0" err="1"/>
              <a:t>metgrid</a:t>
            </a:r>
            <a:r>
              <a:rPr lang="en-US" dirty="0"/>
              <a:t> and real)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6E7DD9-35C7-B14C-B477-3C65A79D7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lphaLcParenBoth"/>
            </a:pPr>
            <a:r>
              <a:rPr lang="en-US" dirty="0"/>
              <a:t>Edit </a:t>
            </a:r>
            <a:r>
              <a:rPr lang="en-US" sz="3000" dirty="0" err="1">
                <a:latin typeface="Courier" pitchFamily="2" charset="0"/>
              </a:rPr>
              <a:t>namelist.init_atmosphere</a:t>
            </a:r>
            <a:endParaRPr lang="en-US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dirty="0"/>
              <a:t>Edit </a:t>
            </a:r>
            <a:r>
              <a:rPr lang="en-US" sz="2800" dirty="0" err="1">
                <a:latin typeface="Courier" pitchFamily="2" charset="0"/>
              </a:rPr>
              <a:t>streams.init_atmosphere</a:t>
            </a:r>
            <a:endParaRPr lang="en-US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dirty="0"/>
              <a:t>submit </a:t>
            </a:r>
            <a:r>
              <a:rPr lang="en-US" sz="3000" dirty="0" err="1">
                <a:latin typeface="Courier" pitchFamily="2" charset="0"/>
              </a:rPr>
              <a:t>submit_init</a:t>
            </a:r>
            <a:r>
              <a:rPr lang="en-US" sz="3000" dirty="0">
                <a:latin typeface="Courier" pitchFamily="2" charset="0"/>
              </a:rPr>
              <a:t> </a:t>
            </a:r>
            <a:r>
              <a:rPr lang="en-US" dirty="0"/>
              <a:t>to Burst</a:t>
            </a:r>
          </a:p>
          <a:p>
            <a:pPr marL="514350" indent="-514350">
              <a:buAutoNum type="alphaLcParenBoth"/>
            </a:pPr>
            <a:r>
              <a:rPr lang="en-US" dirty="0"/>
              <a:t>Check tail of </a:t>
            </a:r>
            <a:r>
              <a:rPr lang="en-US" sz="3000" dirty="0">
                <a:latin typeface="Courier" pitchFamily="2" charset="0"/>
              </a:rPr>
              <a:t>log.init_atmosphere.0000.out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AA1C-BDF8-E545-9C8D-59DE3E54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C2821-0A0C-EF4B-8FD6-D3CCAD40DB47}"/>
              </a:ext>
            </a:extLst>
          </p:cNvPr>
          <p:cNvSpPr txBox="1"/>
          <p:nvPr/>
        </p:nvSpPr>
        <p:spPr>
          <a:xfrm>
            <a:off x="80010" y="6356350"/>
            <a:ext cx="4387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For MPAS global, there are no lateral boundary conditions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56D5A-A448-4ED8-E8E6-1D3F6F48AAA0}"/>
              </a:ext>
            </a:extLst>
          </p:cNvPr>
          <p:cNvSpPr txBox="1"/>
          <p:nvPr/>
        </p:nvSpPr>
        <p:spPr>
          <a:xfrm>
            <a:off x="228600" y="5875020"/>
            <a:ext cx="456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Namelists</a:t>
            </a:r>
            <a:r>
              <a:rPr lang="en-US" b="1" dirty="0"/>
              <a:t> are pre-configured for this test case</a:t>
            </a:r>
          </a:p>
        </p:txBody>
      </p:sp>
    </p:spTree>
    <p:extLst>
      <p:ext uri="{BB962C8B-B14F-4D97-AF65-F5344CB8AC3E}">
        <p14:creationId xmlns:p14="http://schemas.microsoft.com/office/powerpoint/2010/main" val="251584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0B730-C507-8A43-BA7C-A8C5C38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979C8-07B7-5641-A5CD-A7A2D189A52F}"/>
              </a:ext>
            </a:extLst>
          </p:cNvPr>
          <p:cNvSpPr txBox="1"/>
          <p:nvPr/>
        </p:nvSpPr>
        <p:spPr>
          <a:xfrm>
            <a:off x="137160" y="171450"/>
            <a:ext cx="4575227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&amp;</a:t>
            </a:r>
            <a:r>
              <a:rPr lang="en-US" sz="1200" dirty="0" err="1"/>
              <a:t>nhyd_model</a:t>
            </a:r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    </a:t>
            </a:r>
            <a:r>
              <a:rPr lang="en-US" sz="1200" dirty="0" err="1"/>
              <a:t>config_init_case</a:t>
            </a:r>
            <a:r>
              <a:rPr lang="en-US" sz="1200" dirty="0"/>
              <a:t> = 7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config_start_time</a:t>
            </a:r>
            <a:r>
              <a:rPr lang="en-US" sz="1200" b="1" dirty="0">
                <a:solidFill>
                  <a:srgbClr val="FF0000"/>
                </a:solidFill>
              </a:rPr>
              <a:t> = '1993-03-12_12:00:00'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config_stop_time</a:t>
            </a:r>
            <a:r>
              <a:rPr lang="en-US" sz="1200" dirty="0"/>
              <a:t> = '1993-03-15_00:00:00'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config_theta_adv_order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config_coef_3rd_order = 0.25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&amp;dimensions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config_nvertlevels</a:t>
            </a:r>
            <a:r>
              <a:rPr lang="en-US" sz="1200" dirty="0"/>
              <a:t> = 55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config_nsoillevels</a:t>
            </a:r>
            <a:r>
              <a:rPr lang="en-US" sz="1200" dirty="0"/>
              <a:t> = 4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config_nfglevels</a:t>
            </a:r>
            <a:r>
              <a:rPr lang="en-US" sz="1200" dirty="0"/>
              <a:t> = 38</a:t>
            </a:r>
          </a:p>
          <a:p>
            <a:r>
              <a:rPr lang="en-US" sz="1200" dirty="0"/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config_nfgsoillevels</a:t>
            </a:r>
            <a:r>
              <a:rPr lang="en-US" sz="1200" b="1" dirty="0">
                <a:solidFill>
                  <a:srgbClr val="FF0000"/>
                </a:solidFill>
              </a:rPr>
              <a:t> = 2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data_sources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config_geog_data_path</a:t>
            </a:r>
            <a:r>
              <a:rPr lang="en-US" sz="1200" dirty="0"/>
              <a:t> = '/network/</a:t>
            </a:r>
            <a:r>
              <a:rPr lang="en-US" sz="1200" dirty="0" err="1"/>
              <a:t>rit</a:t>
            </a:r>
            <a:r>
              <a:rPr lang="en-US" sz="1200" dirty="0"/>
              <a:t>/lab/atm419lab/GEOG4.0/'</a:t>
            </a:r>
          </a:p>
          <a:p>
            <a:r>
              <a:rPr lang="en-US" sz="1200" dirty="0"/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config_met_prefix</a:t>
            </a:r>
            <a:r>
              <a:rPr lang="en-US" sz="1200" b="1" dirty="0">
                <a:solidFill>
                  <a:srgbClr val="FF0000"/>
                </a:solidFill>
              </a:rPr>
              <a:t> = 'NNRP'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config_sfc_prefix</a:t>
            </a:r>
            <a:r>
              <a:rPr lang="en-US" sz="1200" dirty="0"/>
              <a:t> = 'SST'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config_fg_interval</a:t>
            </a:r>
            <a:r>
              <a:rPr lang="en-US" sz="1200" dirty="0"/>
              <a:t> = 86400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config_landuse_data</a:t>
            </a:r>
            <a:r>
              <a:rPr lang="en-US" sz="1200" dirty="0"/>
              <a:t> = 'MODIFIED_IGBP_MODIS_NOAH'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config_topo_data</a:t>
            </a:r>
            <a:r>
              <a:rPr lang="en-US" sz="1200" dirty="0"/>
              <a:t> = 'GMTED2010'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config_vegfrac_data</a:t>
            </a:r>
            <a:r>
              <a:rPr lang="en-US" sz="1200" dirty="0"/>
              <a:t> = 'MODIS'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config_albedo_data</a:t>
            </a:r>
            <a:r>
              <a:rPr lang="en-US" sz="1200" dirty="0"/>
              <a:t> = 'MODIS'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config_maxsnowalbedo_data</a:t>
            </a:r>
            <a:r>
              <a:rPr lang="en-US" sz="1200" dirty="0"/>
              <a:t> = 'MODIS'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config_supersample_factor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config_use_spechumd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vertical_grid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config_ztop</a:t>
            </a:r>
            <a:r>
              <a:rPr lang="en-US" sz="1200" b="1" dirty="0">
                <a:solidFill>
                  <a:srgbClr val="FF0000"/>
                </a:solidFill>
              </a:rPr>
              <a:t> = 30000.0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config_nsmterrain</a:t>
            </a:r>
            <a:r>
              <a:rPr lang="en-US" sz="1200" dirty="0"/>
              <a:t> = 1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config_smooth_surfaces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config_dzmin</a:t>
            </a:r>
            <a:r>
              <a:rPr lang="en-US" sz="1200" dirty="0"/>
              <a:t> = 0.3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config_nsm</a:t>
            </a:r>
            <a:r>
              <a:rPr lang="en-US" sz="1200" dirty="0"/>
              <a:t> = 30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config_tc_vertical_grid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config_blend_bdy_terrain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3681C-2C11-F24E-BA0B-50A7CC7AE581}"/>
              </a:ext>
            </a:extLst>
          </p:cNvPr>
          <p:cNvSpPr txBox="1"/>
          <p:nvPr/>
        </p:nvSpPr>
        <p:spPr>
          <a:xfrm>
            <a:off x="4937760" y="171450"/>
            <a:ext cx="431047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&amp;</a:t>
            </a:r>
            <a:r>
              <a:rPr lang="en-US" sz="1200" dirty="0" err="1"/>
              <a:t>interpolation_control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config_extrap_airtemp</a:t>
            </a:r>
            <a:r>
              <a:rPr lang="en-US" sz="1200" dirty="0"/>
              <a:t> = 'linear'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preproc_stages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config_static_interp</a:t>
            </a:r>
            <a:r>
              <a:rPr lang="en-US" sz="1200" dirty="0"/>
              <a:t> = false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config_native_gwd_static</a:t>
            </a:r>
            <a:r>
              <a:rPr lang="en-US" sz="1200" dirty="0"/>
              <a:t> = false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config_vertical_grid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config_met_interp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config_input_sst</a:t>
            </a:r>
            <a:r>
              <a:rPr lang="en-US" sz="1200" dirty="0"/>
              <a:t> = false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config_frac_seaice</a:t>
            </a:r>
            <a:r>
              <a:rPr lang="en-US" sz="1200" dirty="0"/>
              <a:t> = true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&amp;io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config_pio_num_iotasks</a:t>
            </a:r>
            <a:r>
              <a:rPr lang="en-US" sz="1200" dirty="0"/>
              <a:t> = 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config_pio_stride</a:t>
            </a:r>
            <a:r>
              <a:rPr lang="en-US" sz="1200" dirty="0"/>
              <a:t> = 1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&amp;decomposition</a:t>
            </a:r>
          </a:p>
          <a:p>
            <a:r>
              <a:rPr lang="en-US" sz="1200" dirty="0"/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config_block_decomp_file_prefix</a:t>
            </a:r>
            <a:r>
              <a:rPr lang="en-US" sz="1200" b="1" dirty="0">
                <a:solidFill>
                  <a:srgbClr val="FF0000"/>
                </a:solidFill>
              </a:rPr>
              <a:t> = ‘x1.10242.graph.info.part.'</a:t>
            </a:r>
          </a:p>
          <a:p>
            <a:r>
              <a:rPr lang="en-US" sz="1200" dirty="0"/>
              <a:t>/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AB0E-3C42-3046-A037-E3E98EE770DE}"/>
              </a:ext>
            </a:extLst>
          </p:cNvPr>
          <p:cNvSpPr txBox="1"/>
          <p:nvPr/>
        </p:nvSpPr>
        <p:spPr>
          <a:xfrm>
            <a:off x="4496964" y="3761640"/>
            <a:ext cx="3493264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namelist.init_atmosphere</a:t>
            </a:r>
            <a:endParaRPr lang="en-US" dirty="0">
              <a:latin typeface="Courier" pitchFamily="2" charset="0"/>
            </a:endParaRPr>
          </a:p>
          <a:p>
            <a:endParaRPr lang="en-US" dirty="0"/>
          </a:p>
          <a:p>
            <a:r>
              <a:rPr lang="en-US" dirty="0"/>
              <a:t>Pre-configured for this case</a:t>
            </a:r>
          </a:p>
          <a:p>
            <a:r>
              <a:rPr lang="en-US" dirty="0"/>
              <a:t>Check items in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BC6EE-9D86-AA44-ADE5-F27C2A269E40}"/>
              </a:ext>
            </a:extLst>
          </p:cNvPr>
          <p:cNvSpPr txBox="1"/>
          <p:nvPr/>
        </p:nvSpPr>
        <p:spPr>
          <a:xfrm>
            <a:off x="2488157" y="2160036"/>
            <a:ext cx="124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Because NNRP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441E4-3049-164F-8138-B51DC3583569}"/>
              </a:ext>
            </a:extLst>
          </p:cNvPr>
          <p:cNvSpPr txBox="1"/>
          <p:nvPr/>
        </p:nvSpPr>
        <p:spPr>
          <a:xfrm>
            <a:off x="3840928" y="5301555"/>
            <a:ext cx="41819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Note</a:t>
            </a:r>
            <a:r>
              <a:rPr lang="en-US" sz="1400" dirty="0"/>
              <a:t>: I had to set </a:t>
            </a:r>
            <a:r>
              <a:rPr lang="en-US" sz="1200" dirty="0" err="1">
                <a:latin typeface="Courier" pitchFamily="2" charset="0"/>
              </a:rPr>
              <a:t>config_nfgsoillevels</a:t>
            </a:r>
            <a:r>
              <a:rPr lang="en-US" sz="1200" dirty="0">
                <a:latin typeface="Courier" pitchFamily="2" charset="0"/>
              </a:rPr>
              <a:t> </a:t>
            </a:r>
            <a:r>
              <a:rPr lang="en-US" sz="1400" dirty="0"/>
              <a:t>= 2</a:t>
            </a:r>
          </a:p>
          <a:p>
            <a:r>
              <a:rPr lang="en-US" sz="1400" dirty="0"/>
              <a:t> for successful operation.  Recall NNRP provides</a:t>
            </a:r>
          </a:p>
          <a:p>
            <a:r>
              <a:rPr lang="en-US" sz="1400" dirty="0"/>
              <a:t> only 2 soil levels.  However (a) I did NOT have to</a:t>
            </a:r>
          </a:p>
          <a:p>
            <a:r>
              <a:rPr lang="en-US" sz="1400" dirty="0"/>
              <a:t> change </a:t>
            </a:r>
            <a:r>
              <a:rPr lang="en-US" sz="1200" dirty="0" err="1">
                <a:latin typeface="Courier" pitchFamily="2" charset="0"/>
              </a:rPr>
              <a:t>config_nfglevels</a:t>
            </a:r>
            <a:r>
              <a:rPr lang="en-US" sz="1200" dirty="0">
                <a:latin typeface="Courier" pitchFamily="2" charset="0"/>
              </a:rPr>
              <a:t> </a:t>
            </a:r>
            <a:r>
              <a:rPr lang="en-US" sz="1400" dirty="0"/>
              <a:t>to the number of layers</a:t>
            </a:r>
          </a:p>
          <a:p>
            <a:r>
              <a:rPr lang="en-US" sz="1400" dirty="0"/>
              <a:t> NNRP provides (akin to </a:t>
            </a:r>
            <a:r>
              <a:rPr lang="en-US" sz="1200" dirty="0" err="1">
                <a:latin typeface="Courier" pitchFamily="2" charset="0"/>
              </a:rPr>
              <a:t>num_metgrid_levels</a:t>
            </a:r>
            <a:r>
              <a:rPr lang="en-US" sz="1400" dirty="0"/>
              <a:t>),</a:t>
            </a:r>
          </a:p>
          <a:p>
            <a:r>
              <a:rPr lang="en-US" sz="1400" dirty="0"/>
              <a:t> and (b) the setting appears to be completely ignored…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C41FF-7A90-0047-BC62-65A0A48B8814}"/>
              </a:ext>
            </a:extLst>
          </p:cNvPr>
          <p:cNvSpPr txBox="1"/>
          <p:nvPr/>
        </p:nvSpPr>
        <p:spPr>
          <a:xfrm>
            <a:off x="2242926" y="3263711"/>
            <a:ext cx="1598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used for SST, not NNRP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87775-4892-3F4A-B0D4-11CE20010A5F}"/>
              </a:ext>
            </a:extLst>
          </p:cNvPr>
          <p:cNvSpPr txBox="1"/>
          <p:nvPr/>
        </p:nvSpPr>
        <p:spPr>
          <a:xfrm>
            <a:off x="3110507" y="695890"/>
            <a:ext cx="1598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used for SST, not NNRP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BF089A-34BF-4D41-A108-85504BD525A2}"/>
              </a:ext>
            </a:extLst>
          </p:cNvPr>
          <p:cNvCxnSpPr/>
          <p:nvPr/>
        </p:nvCxnSpPr>
        <p:spPr>
          <a:xfrm flipH="1">
            <a:off x="7909560" y="2777490"/>
            <a:ext cx="343038" cy="297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D9410A-0AB7-C35E-1B09-6B56ADD93F21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1888596" y="2286000"/>
            <a:ext cx="599561" cy="27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8FF04E-2E99-D617-EF44-E3B920401DE9}"/>
              </a:ext>
            </a:extLst>
          </p:cNvPr>
          <p:cNvSpPr txBox="1"/>
          <p:nvPr/>
        </p:nvSpPr>
        <p:spPr>
          <a:xfrm>
            <a:off x="7990228" y="2479477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See slide #30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ED02CE-57A5-59C8-BA96-2E9DDD7BB0D9}"/>
              </a:ext>
            </a:extLst>
          </p:cNvPr>
          <p:cNvCxnSpPr/>
          <p:nvPr/>
        </p:nvCxnSpPr>
        <p:spPr>
          <a:xfrm flipH="1">
            <a:off x="1755246" y="1821180"/>
            <a:ext cx="343038" cy="297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D0768A-7DB6-ACC4-989A-0D0B760DD581}"/>
              </a:ext>
            </a:extLst>
          </p:cNvPr>
          <p:cNvSpPr txBox="1"/>
          <p:nvPr/>
        </p:nvSpPr>
        <p:spPr>
          <a:xfrm>
            <a:off x="2127604" y="1665006"/>
            <a:ext cx="1798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38 or larger should suffice</a:t>
            </a:r>
          </a:p>
        </p:txBody>
      </p:sp>
    </p:spTree>
    <p:extLst>
      <p:ext uri="{BB962C8B-B14F-4D97-AF65-F5344CB8AC3E}">
        <p14:creationId xmlns:p14="http://schemas.microsoft.com/office/powerpoint/2010/main" val="1790353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0B730-C507-8A43-BA7C-A8C5C38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979C8-07B7-5641-A5CD-A7A2D189A52F}"/>
              </a:ext>
            </a:extLst>
          </p:cNvPr>
          <p:cNvSpPr txBox="1"/>
          <p:nvPr/>
        </p:nvSpPr>
        <p:spPr>
          <a:xfrm>
            <a:off x="137160" y="171450"/>
            <a:ext cx="388689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&lt;streams&gt;</a:t>
            </a:r>
          </a:p>
          <a:p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name="input"</a:t>
            </a:r>
          </a:p>
          <a:p>
            <a:r>
              <a:rPr lang="en-US" sz="1200" dirty="0"/>
              <a:t>                  type="input"</a:t>
            </a:r>
          </a:p>
          <a:p>
            <a:r>
              <a:rPr lang="en-US" sz="1200" dirty="0"/>
              <a:t>                  </a:t>
            </a:r>
            <a:r>
              <a:rPr lang="en-US" sz="1200" b="1" dirty="0" err="1">
                <a:solidFill>
                  <a:srgbClr val="FF0000"/>
                </a:solidFill>
              </a:rPr>
              <a:t>filename_template</a:t>
            </a:r>
            <a:r>
              <a:rPr lang="en-US" sz="1200" b="1" dirty="0">
                <a:solidFill>
                  <a:srgbClr val="FF0000"/>
                </a:solidFill>
              </a:rPr>
              <a:t>="x1.10242.static.nc"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input_interval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endParaRPr lang="en-US" sz="1200" dirty="0"/>
          </a:p>
          <a:p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name="output"</a:t>
            </a:r>
          </a:p>
          <a:p>
            <a:r>
              <a:rPr lang="en-US" sz="1200" dirty="0"/>
              <a:t>                  type="output"</a:t>
            </a:r>
          </a:p>
          <a:p>
            <a:r>
              <a:rPr lang="en-US" sz="1200" dirty="0"/>
              <a:t>                  </a:t>
            </a:r>
            <a:r>
              <a:rPr lang="en-US" sz="1200" b="1" dirty="0" err="1">
                <a:solidFill>
                  <a:srgbClr val="FF0000"/>
                </a:solidFill>
              </a:rPr>
              <a:t>filename_template</a:t>
            </a:r>
            <a:r>
              <a:rPr lang="en-US" sz="1200" b="1" dirty="0">
                <a:solidFill>
                  <a:srgbClr val="FF0000"/>
                </a:solidFill>
              </a:rPr>
              <a:t>="x1.10242.init.nc"</a:t>
            </a:r>
          </a:p>
          <a:p>
            <a:r>
              <a:rPr lang="en-US" sz="1200" dirty="0"/>
              <a:t>                  packages="</a:t>
            </a:r>
            <a:r>
              <a:rPr lang="en-US" sz="1200" dirty="0" err="1"/>
              <a:t>initial_conds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output_interval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&lt;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immutable_stream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name="surface"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type="output"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filename_template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="x1.10242.sfc_update.nc"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="none"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packages="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sfc_update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output_interval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="86400" /&gt;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&lt;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immutable_stream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name="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lbc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type="output"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filename_template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lbc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.$Y-$M-$D_$h.$m.$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s.nc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output_interval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packages="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lbcs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output_interval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="3:00:00" /&gt;</a:t>
            </a:r>
          </a:p>
          <a:p>
            <a:endParaRPr lang="en-US" sz="1200" dirty="0"/>
          </a:p>
          <a:p>
            <a:r>
              <a:rPr lang="en-US" sz="1200" dirty="0"/>
              <a:t>&lt;/streams&gt;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AB0E-3C42-3046-A037-E3E98EE770DE}"/>
              </a:ext>
            </a:extLst>
          </p:cNvPr>
          <p:cNvSpPr txBox="1"/>
          <p:nvPr/>
        </p:nvSpPr>
        <p:spPr>
          <a:xfrm>
            <a:off x="4572000" y="2962066"/>
            <a:ext cx="3023585" cy="1138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streams.init_atmosphere</a:t>
            </a:r>
            <a:endParaRPr lang="en-US" sz="1600" dirty="0">
              <a:latin typeface="Courier" pitchFamily="2" charset="0"/>
            </a:endParaRP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dirty="0"/>
              <a:t>Pre-configured for this case</a:t>
            </a:r>
          </a:p>
          <a:p>
            <a:r>
              <a:rPr lang="en-US" dirty="0"/>
              <a:t>Check items in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F5C6D-CE3F-B444-AC95-6DFD785B7944}"/>
              </a:ext>
            </a:extLst>
          </p:cNvPr>
          <p:cNvSpPr txBox="1"/>
          <p:nvPr/>
        </p:nvSpPr>
        <p:spPr>
          <a:xfrm>
            <a:off x="4486856" y="4279563"/>
            <a:ext cx="42799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these lines are ignored at this stage</a:t>
            </a:r>
          </a:p>
          <a:p>
            <a:endParaRPr lang="en-US" dirty="0"/>
          </a:p>
          <a:p>
            <a:r>
              <a:rPr lang="en-US" dirty="0"/>
              <a:t>You are providing as input: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 x1.10242.static.nc</a:t>
            </a: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You are creating as output: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 x1.10242.init.nc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56498-3277-8280-CC8E-64056E3A31FC}"/>
              </a:ext>
            </a:extLst>
          </p:cNvPr>
          <p:cNvSpPr txBox="1"/>
          <p:nvPr/>
        </p:nvSpPr>
        <p:spPr>
          <a:xfrm>
            <a:off x="4453826" y="547112"/>
            <a:ext cx="3903056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 obtained the static file from</a:t>
            </a:r>
          </a:p>
          <a:p>
            <a:r>
              <a:rPr lang="en-US" dirty="0"/>
              <a:t> the MPAS meshes page.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If we wanted to use the variable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resolution meshes, we’d have to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make our own (step #-1, see Appendix)</a:t>
            </a:r>
          </a:p>
        </p:txBody>
      </p:sp>
    </p:spTree>
    <p:extLst>
      <p:ext uri="{BB962C8B-B14F-4D97-AF65-F5344CB8AC3E}">
        <p14:creationId xmlns:p14="http://schemas.microsoft.com/office/powerpoint/2010/main" val="1405318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4BFD1-84CC-E54F-9DAA-D9803A3F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completion of this step: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18BAC-73C4-8942-879A-423A5961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2089E-020C-3D43-91CE-BDFCCC416184}"/>
              </a:ext>
            </a:extLst>
          </p:cNvPr>
          <p:cNvSpPr txBox="1"/>
          <p:nvPr/>
        </p:nvSpPr>
        <p:spPr>
          <a:xfrm>
            <a:off x="720090" y="2526030"/>
            <a:ext cx="697338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$ </a:t>
            </a:r>
            <a:r>
              <a:rPr lang="en-US" sz="1600" dirty="0" err="1">
                <a:latin typeface="Courier" pitchFamily="2" charset="0"/>
              </a:rPr>
              <a:t>sbatch</a:t>
            </a:r>
            <a:r>
              <a:rPr lang="en-US" sz="1600" dirty="0">
                <a:latin typeface="Courier" pitchFamily="2" charset="0"/>
              </a:rPr>
              <a:t> –p 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burst-</a:t>
            </a:r>
            <a:r>
              <a:rPr lang="en-US" sz="1600" b="1" dirty="0" err="1">
                <a:solidFill>
                  <a:srgbClr val="FF0000"/>
                </a:solidFill>
                <a:latin typeface="Courier" pitchFamily="2" charset="0"/>
              </a:rPr>
              <a:t>daes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submit_init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$ tail -f log.init_atmosphere.0000.out</a:t>
            </a:r>
          </a:p>
          <a:p>
            <a:r>
              <a:rPr lang="en-US" sz="1600" dirty="0">
                <a:latin typeface="Courier" pitchFamily="2" charset="0"/>
              </a:rPr>
              <a:t> </a:t>
            </a:r>
          </a:p>
          <a:p>
            <a:r>
              <a:rPr lang="en-US" sz="1600" dirty="0">
                <a:latin typeface="Courier" pitchFamily="2" charset="0"/>
              </a:rPr>
              <a:t> -----------------------------------------</a:t>
            </a:r>
          </a:p>
          <a:p>
            <a:r>
              <a:rPr lang="en-US" sz="1600" dirty="0">
                <a:latin typeface="Courier" pitchFamily="2" charset="0"/>
              </a:rPr>
              <a:t> Total log messages printed:</a:t>
            </a:r>
          </a:p>
          <a:p>
            <a:r>
              <a:rPr lang="en-US" sz="1600" dirty="0">
                <a:latin typeface="Courier" pitchFamily="2" charset="0"/>
              </a:rPr>
              <a:t>    Output messages =                  405</a:t>
            </a:r>
          </a:p>
          <a:p>
            <a:r>
              <a:rPr lang="en-US" sz="1600" dirty="0">
                <a:latin typeface="Courier" pitchFamily="2" charset="0"/>
              </a:rPr>
              <a:t>    Warning messages =                   0</a:t>
            </a:r>
          </a:p>
          <a:p>
            <a:r>
              <a:rPr lang="en-US" sz="1600" dirty="0">
                <a:latin typeface="Courier" pitchFamily="2" charset="0"/>
              </a:rPr>
              <a:t>    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Error messages </a:t>
            </a:r>
            <a:r>
              <a:rPr lang="en-US" sz="1600" dirty="0">
                <a:latin typeface="Courier" pitchFamily="2" charset="0"/>
              </a:rPr>
              <a:t>=                     0</a:t>
            </a:r>
          </a:p>
          <a:p>
            <a:r>
              <a:rPr lang="en-US" sz="1600" dirty="0">
                <a:latin typeface="Courier" pitchFamily="2" charset="0"/>
              </a:rPr>
              <a:t>    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Critical error messages </a:t>
            </a:r>
            <a:r>
              <a:rPr lang="en-US" sz="1600" dirty="0">
                <a:latin typeface="Courier" pitchFamily="2" charset="0"/>
              </a:rPr>
              <a:t>=            0</a:t>
            </a:r>
          </a:p>
          <a:p>
            <a:r>
              <a:rPr lang="en-US" sz="1600" dirty="0">
                <a:latin typeface="Courier" pitchFamily="2" charset="0"/>
              </a:rPr>
              <a:t> -----------------------------------------</a:t>
            </a:r>
          </a:p>
          <a:p>
            <a:r>
              <a:rPr lang="en-US" sz="1600" dirty="0">
                <a:latin typeface="Courier" pitchFamily="2" charset="0"/>
              </a:rPr>
              <a:t> Logging complete.  Closing file at 2024/04/14 14:54:26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6DBF3-581D-E08F-B13A-66D47DB88678}"/>
              </a:ext>
            </a:extLst>
          </p:cNvPr>
          <p:cNvSpPr txBox="1"/>
          <p:nvPr/>
        </p:nvSpPr>
        <p:spPr>
          <a:xfrm>
            <a:off x="285750" y="5533796"/>
            <a:ext cx="6897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This should execute </a:t>
            </a:r>
            <a:r>
              <a:rPr lang="en-US" i="1" dirty="0">
                <a:solidFill>
                  <a:srgbClr val="FF0000"/>
                </a:solidFill>
              </a:rPr>
              <a:t>very quickly</a:t>
            </a:r>
            <a:r>
              <a:rPr lang="en-US" i="1" dirty="0"/>
              <a:t>.  Looking to see NO error messages.</a:t>
            </a:r>
          </a:p>
          <a:p>
            <a:r>
              <a:rPr lang="en-US" i="1" dirty="0"/>
              <a:t>You should now have a file called </a:t>
            </a:r>
            <a:r>
              <a:rPr lang="en-US" sz="1600" i="1" dirty="0">
                <a:latin typeface="Courier" pitchFamily="2" charset="0"/>
              </a:rPr>
              <a:t>x1.10242.init.nc </a:t>
            </a:r>
            <a:r>
              <a:rPr lang="en-US" i="1" dirty="0"/>
              <a:t>in your folder</a:t>
            </a:r>
          </a:p>
        </p:txBody>
      </p:sp>
    </p:spTree>
    <p:extLst>
      <p:ext uri="{BB962C8B-B14F-4D97-AF65-F5344CB8AC3E}">
        <p14:creationId xmlns:p14="http://schemas.microsoft.com/office/powerpoint/2010/main" val="220520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1F38-F9D7-6E43-91B5-3F9AC275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30BA-8F85-FB43-8209-DCB932437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little bit of NWP history</a:t>
            </a:r>
          </a:p>
          <a:p>
            <a:r>
              <a:rPr lang="en-US" dirty="0"/>
              <a:t>MPAS vs. WRF and MPAS grid information</a:t>
            </a:r>
          </a:p>
          <a:p>
            <a:r>
              <a:rPr lang="en-US" dirty="0"/>
              <a:t>Example MPAS simulation, step by step</a:t>
            </a:r>
          </a:p>
          <a:p>
            <a:r>
              <a:rPr lang="en-US" dirty="0"/>
              <a:t>Visualizing MPAS output</a:t>
            </a:r>
          </a:p>
          <a:p>
            <a:r>
              <a:rPr lang="en-US" dirty="0"/>
              <a:t>Appendices: setting up the MPAS grid and using variable resolution meshes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CFC71-DAAF-BB41-B193-57FF48A5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E69CE-F2EE-D648-AB4D-6A0CEF56ADCA}"/>
              </a:ext>
            </a:extLst>
          </p:cNvPr>
          <p:cNvSpPr txBox="1"/>
          <p:nvPr/>
        </p:nvSpPr>
        <p:spPr>
          <a:xfrm>
            <a:off x="114300" y="6356350"/>
            <a:ext cx="5308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This PPT uses material borrowed from MPAS tutorials created by NCAR</a:t>
            </a:r>
          </a:p>
        </p:txBody>
      </p:sp>
    </p:spTree>
    <p:extLst>
      <p:ext uri="{BB962C8B-B14F-4D97-AF65-F5344CB8AC3E}">
        <p14:creationId xmlns:p14="http://schemas.microsoft.com/office/powerpoint/2010/main" val="1372388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2DA833-2BF0-1442-BB20-E9ED3210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29D1A-EC58-9040-A57B-343E0861C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step can be executed on multiple nodes.  However, your choice regarding number of nodes you can use is </a:t>
            </a:r>
            <a:r>
              <a:rPr lang="en-US" b="1" dirty="0"/>
              <a:t>limited</a:t>
            </a:r>
            <a:r>
              <a:rPr lang="en-US" dirty="0"/>
              <a:t> to the availability of the </a:t>
            </a:r>
            <a:r>
              <a:rPr lang="en-US" sz="2800" dirty="0">
                <a:latin typeface="Courier" pitchFamily="2" charset="0"/>
              </a:rPr>
              <a:t>x1.10242.graph* </a:t>
            </a:r>
            <a:r>
              <a:rPr lang="en-US" dirty="0"/>
              <a:t>files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you can select 24 or 32 </a:t>
            </a:r>
            <a:r>
              <a:rPr lang="en-US" dirty="0" err="1"/>
              <a:t>cpus</a:t>
            </a:r>
            <a:r>
              <a:rPr lang="en-US" dirty="0"/>
              <a:t>, but not 30, because you don’t have a </a:t>
            </a:r>
            <a:r>
              <a:rPr lang="en-US" sz="2800" dirty="0" err="1">
                <a:latin typeface="Courier" pitchFamily="2" charset="0"/>
              </a:rPr>
              <a:t>graph.info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dirty="0"/>
              <a:t>file for that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However, here is a tool (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gpmetis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for crafting new graph files.  See Appendix #4.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7C04EE-6143-9B4E-994A-7BBD3086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DF79C-BD20-964B-9667-4E7D8631C31F}"/>
              </a:ext>
            </a:extLst>
          </p:cNvPr>
          <p:cNvSpPr txBox="1"/>
          <p:nvPr/>
        </p:nvSpPr>
        <p:spPr>
          <a:xfrm>
            <a:off x="887675" y="2956620"/>
            <a:ext cx="70968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x1.10242.graph.info          x1.10242.graph.info.part.36</a:t>
            </a:r>
          </a:p>
          <a:p>
            <a:r>
              <a:rPr lang="en-US" sz="1600" dirty="0">
                <a:latin typeface="Courier" pitchFamily="2" charset="0"/>
              </a:rPr>
              <a:t>x1.10242.graph.info.part.12  x1.10242.graph.info.part.4</a:t>
            </a:r>
          </a:p>
          <a:p>
            <a:r>
              <a:rPr lang="en-US" sz="1600" dirty="0">
                <a:latin typeface="Courier" pitchFamily="2" charset="0"/>
              </a:rPr>
              <a:t>x1.10242.graph.info.part.16  x1.10242.graph.info.part.48</a:t>
            </a:r>
          </a:p>
          <a:p>
            <a:r>
              <a:rPr lang="en-US" sz="1600" dirty="0">
                <a:latin typeface="Courier" pitchFamily="2" charset="0"/>
              </a:rPr>
              <a:t>x1.10242.graph.info.part.2   x1.10242.graph.info.part.6</a:t>
            </a:r>
          </a:p>
          <a:p>
            <a:r>
              <a:rPr lang="en-US" sz="1600" dirty="0">
                <a:latin typeface="Courier" pitchFamily="2" charset="0"/>
              </a:rPr>
              <a:t>x1.10242.graph.info.part.24  x1.10242.graph.info.part.64</a:t>
            </a:r>
          </a:p>
          <a:p>
            <a:r>
              <a:rPr lang="en-US" sz="1600" dirty="0">
                <a:latin typeface="Courier" pitchFamily="2" charset="0"/>
              </a:rPr>
              <a:t>x1.10242.graph.info.part.32  x1.10242.graph.info.part.8</a:t>
            </a:r>
          </a:p>
        </p:txBody>
      </p:sp>
    </p:spTree>
    <p:extLst>
      <p:ext uri="{BB962C8B-B14F-4D97-AF65-F5344CB8AC3E}">
        <p14:creationId xmlns:p14="http://schemas.microsoft.com/office/powerpoint/2010/main" val="380335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A502C-53E1-6747-B38C-E52A4578CE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#2: Run the model</a:t>
            </a:r>
            <a:br>
              <a:rPr lang="en-US" dirty="0"/>
            </a:br>
            <a:r>
              <a:rPr lang="en-US" dirty="0"/>
              <a:t>(i.e., </a:t>
            </a:r>
            <a:r>
              <a:rPr lang="en-US" dirty="0" err="1"/>
              <a:t>wrf</a:t>
            </a:r>
            <a:r>
              <a:rPr lang="en-US" dirty="0"/>
              <a:t>)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6E7DD9-35C7-B14C-B477-3C65A79D7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lphaLcParenBoth"/>
            </a:pPr>
            <a:r>
              <a:rPr lang="en-US" dirty="0"/>
              <a:t>Edit </a:t>
            </a:r>
            <a:r>
              <a:rPr lang="en-US" sz="3000" dirty="0" err="1">
                <a:latin typeface="Courier" pitchFamily="2" charset="0"/>
              </a:rPr>
              <a:t>namelist.atmosphere</a:t>
            </a:r>
            <a:endParaRPr lang="en-US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dirty="0"/>
              <a:t>Edit </a:t>
            </a:r>
            <a:r>
              <a:rPr lang="en-US" sz="2800" dirty="0" err="1">
                <a:latin typeface="Courier" pitchFamily="2" charset="0"/>
              </a:rPr>
              <a:t>streams.atmosphere</a:t>
            </a:r>
            <a:endParaRPr lang="en-US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dirty="0"/>
              <a:t>submit </a:t>
            </a:r>
            <a:r>
              <a:rPr lang="en-US" sz="2800" dirty="0" err="1">
                <a:latin typeface="Courier" pitchFamily="2" charset="0"/>
              </a:rPr>
              <a:t>submit_mpas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dirty="0"/>
              <a:t>to Burst</a:t>
            </a:r>
          </a:p>
          <a:p>
            <a:pPr marL="514350" indent="-514350">
              <a:buAutoNum type="alphaLcParenBoth"/>
            </a:pPr>
            <a:r>
              <a:rPr lang="en-US" sz="2900" dirty="0">
                <a:latin typeface="Courier" pitchFamily="2" charset="0"/>
              </a:rPr>
              <a:t>tail –f log.atmosphere.0000.out     </a:t>
            </a:r>
            <a:r>
              <a:rPr lang="en-US" dirty="0"/>
              <a:t>to track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AA1C-BDF8-E545-9C8D-59DE3E54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54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0B730-C507-8A43-BA7C-A8C5C38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979C8-07B7-5641-A5CD-A7A2D189A52F}"/>
              </a:ext>
            </a:extLst>
          </p:cNvPr>
          <p:cNvSpPr txBox="1"/>
          <p:nvPr/>
        </p:nvSpPr>
        <p:spPr>
          <a:xfrm>
            <a:off x="137160" y="80010"/>
            <a:ext cx="313419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&amp;</a:t>
            </a:r>
            <a:r>
              <a:rPr lang="en-US" sz="1200" dirty="0" err="1"/>
              <a:t>nhyd_model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config_time_integration_order</a:t>
            </a:r>
            <a:r>
              <a:rPr lang="en-US" sz="1200" dirty="0"/>
              <a:t> = 2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config_dt</a:t>
            </a:r>
            <a:r>
              <a:rPr lang="en-US" sz="1200" b="1" dirty="0">
                <a:solidFill>
                  <a:srgbClr val="FF0000"/>
                </a:solidFill>
              </a:rPr>
              <a:t> = 1200.0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config_start_time</a:t>
            </a:r>
            <a:r>
              <a:rPr lang="en-US" sz="1200" b="1" dirty="0">
                <a:solidFill>
                  <a:srgbClr val="FF0000"/>
                </a:solidFill>
              </a:rPr>
              <a:t> = '1993-03-12_12:00:00</a:t>
            </a:r>
            <a:r>
              <a:rPr lang="en-US" sz="1200" dirty="0"/>
              <a:t>'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config_run_duration</a:t>
            </a:r>
            <a:r>
              <a:rPr lang="en-US" sz="1200" b="1" dirty="0">
                <a:solidFill>
                  <a:srgbClr val="FF0000"/>
                </a:solidFill>
              </a:rPr>
              <a:t> = '2_12:00:00'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config_split_dynamics_transport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config_number_of_sub_steps</a:t>
            </a:r>
            <a:r>
              <a:rPr lang="en-US" sz="1200" dirty="0"/>
              <a:t> = 2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config_dynamics_split_steps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config_horiz_mixing</a:t>
            </a:r>
            <a:r>
              <a:rPr lang="en-US" sz="1200" dirty="0"/>
              <a:t> = '2d_smagorinsky’</a:t>
            </a:r>
          </a:p>
          <a:p>
            <a:r>
              <a:rPr lang="en-US" sz="1200" dirty="0"/>
              <a:t>    config_visc4_2dsmag = 0.05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config_w_adv_order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config_theta_adv_order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config_scalar_adv_order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config_u_vadv_order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config_w_vadv_order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config_theta_vadv_order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config_scalar_adv_order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config_u_vadv_order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config_w_vadv_order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config_theta_vadv_order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config_scalar_vadv_order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config_scalar_advection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config_positive_definite</a:t>
            </a:r>
            <a:r>
              <a:rPr lang="en-US" sz="1200" dirty="0"/>
              <a:t> = false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config_monotonic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config_coef_3rd_order = 0.25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config_epssm</a:t>
            </a:r>
            <a:r>
              <a:rPr lang="en-US" sz="1200" dirty="0"/>
              <a:t> = 0.1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config_smdiv</a:t>
            </a:r>
            <a:r>
              <a:rPr lang="en-US" sz="1200" dirty="0"/>
              <a:t> = 0.1</a:t>
            </a:r>
          </a:p>
          <a:p>
            <a:r>
              <a:rPr lang="en-US" sz="12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3681C-2C11-F24E-BA0B-50A7CC7AE581}"/>
              </a:ext>
            </a:extLst>
          </p:cNvPr>
          <p:cNvSpPr txBox="1"/>
          <p:nvPr/>
        </p:nvSpPr>
        <p:spPr>
          <a:xfrm>
            <a:off x="3188970" y="68580"/>
            <a:ext cx="4305666" cy="692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&amp;damping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config_zd</a:t>
            </a:r>
            <a:r>
              <a:rPr lang="en-US" sz="1200" dirty="0"/>
              <a:t> = 22000.0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config_xnutr</a:t>
            </a:r>
            <a:r>
              <a:rPr lang="en-US" sz="1200" dirty="0"/>
              <a:t> = 0.2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limited_area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config_apply_lbcs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&amp;io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config_pio_num_iotasks</a:t>
            </a:r>
            <a:r>
              <a:rPr lang="en-US" sz="1200" dirty="0"/>
              <a:t> = 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config_pio_stride</a:t>
            </a:r>
            <a:r>
              <a:rPr lang="en-US" sz="1200" dirty="0"/>
              <a:t> = 1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&amp;decomposition</a:t>
            </a:r>
          </a:p>
          <a:p>
            <a:r>
              <a:rPr lang="en-US" sz="1200" dirty="0"/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config_block_decomp_file_prefix</a:t>
            </a:r>
            <a:r>
              <a:rPr lang="en-US" sz="1200" b="1" dirty="0">
                <a:solidFill>
                  <a:srgbClr val="FF0000"/>
                </a:solidFill>
              </a:rPr>
              <a:t> = 'x1.10242.graph.info.part.'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&amp;restart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config_do_restart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&amp;printout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config_print_global_minmax_vel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config_print_detailed_minmax_vel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&amp;IAU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config_IAU_option</a:t>
            </a:r>
            <a:r>
              <a:rPr lang="en-US" sz="1200" dirty="0"/>
              <a:t> = 'off'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config_IAU_window_length_s</a:t>
            </a:r>
            <a:r>
              <a:rPr lang="en-US" sz="1200" dirty="0"/>
              <a:t> = 21600.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&amp;physics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config_sst_update</a:t>
            </a:r>
            <a:r>
              <a:rPr lang="en-US" sz="1200" dirty="0"/>
              <a:t> = false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config_sstdiurn_update</a:t>
            </a:r>
            <a:r>
              <a:rPr lang="en-US" sz="1200" dirty="0"/>
              <a:t> = false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config_deepsoiltemp_update</a:t>
            </a:r>
            <a:r>
              <a:rPr lang="en-US" sz="1200" dirty="0"/>
              <a:t> = false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config_radtlw_interval</a:t>
            </a:r>
            <a:r>
              <a:rPr lang="en-US" sz="1200" b="1" dirty="0">
                <a:solidFill>
                  <a:srgbClr val="FF0000"/>
                </a:solidFill>
              </a:rPr>
              <a:t> = '01:00:00'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config_radtsw_interval</a:t>
            </a:r>
            <a:r>
              <a:rPr lang="en-US" sz="1200" b="1" dirty="0">
                <a:solidFill>
                  <a:srgbClr val="FF0000"/>
                </a:solidFill>
              </a:rPr>
              <a:t> = '01:00:00'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config_bucket_update</a:t>
            </a:r>
            <a:r>
              <a:rPr lang="en-US" sz="1200" dirty="0"/>
              <a:t> = 'none'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config_physics_suite</a:t>
            </a:r>
            <a:r>
              <a:rPr lang="en-US" sz="1200" b="1" dirty="0">
                <a:solidFill>
                  <a:srgbClr val="FF0000"/>
                </a:solidFill>
              </a:rPr>
              <a:t> = '</a:t>
            </a:r>
            <a:r>
              <a:rPr lang="en-US" sz="1200" b="1" dirty="0" err="1">
                <a:solidFill>
                  <a:srgbClr val="FF0000"/>
                </a:solidFill>
              </a:rPr>
              <a:t>mesoscale_reference</a:t>
            </a:r>
            <a:r>
              <a:rPr lang="en-US" sz="1200" b="1" dirty="0">
                <a:solidFill>
                  <a:srgbClr val="FF0000"/>
                </a:solidFill>
              </a:rPr>
              <a:t>'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&amp;soundings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config_sounding_interval</a:t>
            </a:r>
            <a:r>
              <a:rPr lang="en-US" sz="1200" dirty="0"/>
              <a:t> = 'none'</a:t>
            </a:r>
          </a:p>
          <a:p>
            <a:r>
              <a:rPr lang="en-US" sz="1200" dirty="0"/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AB0E-3C42-3046-A037-E3E98EE770DE}"/>
              </a:ext>
            </a:extLst>
          </p:cNvPr>
          <p:cNvSpPr txBox="1"/>
          <p:nvPr/>
        </p:nvSpPr>
        <p:spPr>
          <a:xfrm>
            <a:off x="5290860" y="344070"/>
            <a:ext cx="2529860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namelist.atmosphere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3CF7F-20DD-A88F-FD3F-C3BF7906796A}"/>
              </a:ext>
            </a:extLst>
          </p:cNvPr>
          <p:cNvSpPr txBox="1"/>
          <p:nvPr/>
        </p:nvSpPr>
        <p:spPr>
          <a:xfrm>
            <a:off x="7040880" y="3543300"/>
            <a:ext cx="190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the lines in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but these </a:t>
            </a:r>
          </a:p>
          <a:p>
            <a:r>
              <a:rPr lang="en-US" dirty="0"/>
              <a:t> should already be</a:t>
            </a:r>
          </a:p>
          <a:p>
            <a:r>
              <a:rPr lang="en-US" dirty="0"/>
              <a:t> correctly set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59144ED-6EE2-5514-600A-467F588C8AB8}"/>
              </a:ext>
            </a:extLst>
          </p:cNvPr>
          <p:cNvCxnSpPr/>
          <p:nvPr/>
        </p:nvCxnSpPr>
        <p:spPr>
          <a:xfrm flipH="1">
            <a:off x="7018020" y="1977390"/>
            <a:ext cx="343038" cy="297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B1E3BC-AFF1-C997-1835-34ACE89729DE}"/>
              </a:ext>
            </a:extLst>
          </p:cNvPr>
          <p:cNvSpPr txBox="1"/>
          <p:nvPr/>
        </p:nvSpPr>
        <p:spPr>
          <a:xfrm>
            <a:off x="7098688" y="1679377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See slide #30</a:t>
            </a:r>
          </a:p>
        </p:txBody>
      </p:sp>
    </p:spTree>
    <p:extLst>
      <p:ext uri="{BB962C8B-B14F-4D97-AF65-F5344CB8AC3E}">
        <p14:creationId xmlns:p14="http://schemas.microsoft.com/office/powerpoint/2010/main" val="688826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0B730-C507-8A43-BA7C-A8C5C38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979C8-07B7-5641-A5CD-A7A2D189A52F}"/>
              </a:ext>
            </a:extLst>
          </p:cNvPr>
          <p:cNvSpPr txBox="1"/>
          <p:nvPr/>
        </p:nvSpPr>
        <p:spPr>
          <a:xfrm>
            <a:off x="137160" y="171450"/>
            <a:ext cx="412010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&lt;streams&gt;</a:t>
            </a:r>
          </a:p>
          <a:p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name="input"</a:t>
            </a:r>
          </a:p>
          <a:p>
            <a:r>
              <a:rPr lang="en-US" sz="1200" dirty="0"/>
              <a:t>                  type="input"</a:t>
            </a:r>
          </a:p>
          <a:p>
            <a:r>
              <a:rPr lang="en-US" sz="1200" dirty="0"/>
              <a:t>                  </a:t>
            </a:r>
            <a:r>
              <a:rPr lang="en-US" sz="1200" b="1" dirty="0" err="1">
                <a:solidFill>
                  <a:srgbClr val="FF0000"/>
                </a:solidFill>
              </a:rPr>
              <a:t>filename_template</a:t>
            </a:r>
            <a:r>
              <a:rPr lang="en-US" sz="1200" b="1" dirty="0">
                <a:solidFill>
                  <a:srgbClr val="FF0000"/>
                </a:solidFill>
              </a:rPr>
              <a:t>="x1.10242.init.nc"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input_interval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endParaRPr lang="en-US" sz="1200" dirty="0"/>
          </a:p>
          <a:p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name="restart"</a:t>
            </a:r>
          </a:p>
          <a:p>
            <a:r>
              <a:rPr lang="en-US" sz="1200" dirty="0"/>
              <a:t>                  type="</a:t>
            </a:r>
            <a:r>
              <a:rPr lang="en-US" sz="1200" dirty="0" err="1"/>
              <a:t>input;output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 err="1">
                <a:solidFill>
                  <a:srgbClr val="00B050"/>
                </a:solidFill>
              </a:rPr>
              <a:t>restart</a:t>
            </a:r>
            <a:r>
              <a:rPr lang="en-US" sz="1200" dirty="0" err="1"/>
              <a:t>.$Y</a:t>
            </a:r>
            <a:r>
              <a:rPr lang="en-US" sz="1200" dirty="0"/>
              <a:t>-$M-$D_$h.$m.$</a:t>
            </a:r>
            <a:r>
              <a:rPr lang="en-US" sz="1200" dirty="0" err="1"/>
              <a:t>s.nc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input_interval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output_interval</a:t>
            </a:r>
            <a:r>
              <a:rPr lang="en-US" sz="1200" dirty="0"/>
              <a:t>="1_00:00:00" /&gt;</a:t>
            </a:r>
          </a:p>
          <a:p>
            <a:endParaRPr lang="en-US" sz="1200" dirty="0"/>
          </a:p>
          <a:p>
            <a:r>
              <a:rPr lang="en-US" sz="1200" dirty="0"/>
              <a:t>&lt;stream name="output"</a:t>
            </a:r>
          </a:p>
          <a:p>
            <a:r>
              <a:rPr lang="en-US" sz="1200" dirty="0"/>
              <a:t>        type="output"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 err="1">
                <a:solidFill>
                  <a:srgbClr val="00B050"/>
                </a:solidFill>
              </a:rPr>
              <a:t>history</a:t>
            </a:r>
            <a:r>
              <a:rPr lang="en-US" sz="1200" dirty="0" err="1"/>
              <a:t>.$Y</a:t>
            </a:r>
            <a:r>
              <a:rPr lang="en-US" sz="1200" dirty="0"/>
              <a:t>-$M-$D_$h.$m.$</a:t>
            </a:r>
            <a:r>
              <a:rPr lang="en-US" sz="1200" dirty="0" err="1"/>
              <a:t>s.nc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output_interval</a:t>
            </a:r>
            <a:r>
              <a:rPr lang="en-US" sz="1200" dirty="0"/>
              <a:t>="6:00:00" &gt;</a:t>
            </a:r>
          </a:p>
          <a:p>
            <a:endParaRPr lang="en-US" sz="1200" dirty="0"/>
          </a:p>
          <a:p>
            <a:r>
              <a:rPr lang="en-US" sz="1200" dirty="0"/>
              <a:t>        &lt;file name="</a:t>
            </a:r>
            <a:r>
              <a:rPr lang="en-US" sz="1200" dirty="0" err="1"/>
              <a:t>stream_list.atmosphere.output</a:t>
            </a:r>
            <a:r>
              <a:rPr lang="en-US" sz="1200" dirty="0"/>
              <a:t>"/&gt;</a:t>
            </a:r>
          </a:p>
          <a:p>
            <a:r>
              <a:rPr lang="en-US" sz="1200" dirty="0"/>
              <a:t>&lt;/stream&gt;</a:t>
            </a:r>
          </a:p>
          <a:p>
            <a:endParaRPr lang="en-US" sz="1200" dirty="0"/>
          </a:p>
          <a:p>
            <a:r>
              <a:rPr lang="en-US" sz="1200" dirty="0"/>
              <a:t>&lt;stream name="diagnostics"</a:t>
            </a:r>
          </a:p>
          <a:p>
            <a:r>
              <a:rPr lang="en-US" sz="1200" dirty="0"/>
              <a:t>        type="output"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 err="1">
                <a:solidFill>
                  <a:srgbClr val="00B050"/>
                </a:solidFill>
              </a:rPr>
              <a:t>diag</a:t>
            </a:r>
            <a:r>
              <a:rPr lang="en-US" sz="1200" dirty="0"/>
              <a:t>.$Y-$M-$D_$h.$m.$</a:t>
            </a:r>
            <a:r>
              <a:rPr lang="en-US" sz="1200" dirty="0" err="1"/>
              <a:t>s.nc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output_interval</a:t>
            </a:r>
            <a:r>
              <a:rPr lang="en-US" sz="1200" dirty="0"/>
              <a:t>="3:00:00" &gt;</a:t>
            </a:r>
          </a:p>
          <a:p>
            <a:endParaRPr lang="en-US" sz="1200" dirty="0"/>
          </a:p>
          <a:p>
            <a:r>
              <a:rPr lang="en-US" sz="1200" dirty="0"/>
              <a:t>        &lt;file name="</a:t>
            </a:r>
            <a:r>
              <a:rPr lang="en-US" sz="1200" dirty="0" err="1"/>
              <a:t>stream_list.atmosphere.diagnostics</a:t>
            </a:r>
            <a:r>
              <a:rPr lang="en-US" sz="1200" dirty="0"/>
              <a:t>"/&gt;</a:t>
            </a:r>
          </a:p>
          <a:p>
            <a:r>
              <a:rPr lang="en-US" sz="1200" dirty="0"/>
              <a:t>&lt;/stream&gt;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AB0E-3C42-3046-A037-E3E98EE770DE}"/>
              </a:ext>
            </a:extLst>
          </p:cNvPr>
          <p:cNvSpPr txBox="1"/>
          <p:nvPr/>
        </p:nvSpPr>
        <p:spPr>
          <a:xfrm>
            <a:off x="4496964" y="3910230"/>
            <a:ext cx="2406428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streams.atmosphere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F5C6D-CE3F-B444-AC95-6DFD785B7944}"/>
              </a:ext>
            </a:extLst>
          </p:cNvPr>
          <p:cNvSpPr txBox="1"/>
          <p:nvPr/>
        </p:nvSpPr>
        <p:spPr>
          <a:xfrm>
            <a:off x="4486856" y="4279563"/>
            <a:ext cx="42799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these lines are ignored at this stage</a:t>
            </a:r>
          </a:p>
          <a:p>
            <a:endParaRPr lang="en-US" dirty="0"/>
          </a:p>
          <a:p>
            <a:r>
              <a:rPr lang="en-US" dirty="0"/>
              <a:t>You are providing as input: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 x1.10242.init.nc</a:t>
            </a: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You are requesting as output: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daily restart files</a:t>
            </a:r>
          </a:p>
          <a:p>
            <a:r>
              <a:rPr lang="en-US" b="1" dirty="0">
                <a:solidFill>
                  <a:srgbClr val="00B050"/>
                </a:solidFill>
              </a:rPr>
              <a:t>	6-hourly history files</a:t>
            </a:r>
          </a:p>
          <a:p>
            <a:r>
              <a:rPr lang="en-US" b="1" dirty="0">
                <a:solidFill>
                  <a:srgbClr val="00B050"/>
                </a:solidFill>
              </a:rPr>
              <a:t>	3-hourly diagnostic “</a:t>
            </a:r>
            <a:r>
              <a:rPr lang="en-US" b="1" dirty="0" err="1">
                <a:solidFill>
                  <a:srgbClr val="00B050"/>
                </a:solidFill>
              </a:rPr>
              <a:t>diag</a:t>
            </a:r>
            <a:r>
              <a:rPr lang="en-US" b="1" dirty="0">
                <a:solidFill>
                  <a:srgbClr val="00B050"/>
                </a:solidFill>
              </a:rPr>
              <a:t>” files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E9A56-1DD6-115C-5931-092B6027D2AE}"/>
              </a:ext>
            </a:extLst>
          </p:cNvPr>
          <p:cNvSpPr txBox="1"/>
          <p:nvPr/>
        </p:nvSpPr>
        <p:spPr>
          <a:xfrm>
            <a:off x="6769961" y="285750"/>
            <a:ext cx="190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the line in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but this </a:t>
            </a:r>
          </a:p>
          <a:p>
            <a:r>
              <a:rPr lang="en-US" dirty="0"/>
              <a:t> should already be</a:t>
            </a:r>
          </a:p>
          <a:p>
            <a:r>
              <a:rPr lang="en-US" dirty="0"/>
              <a:t> correctly set</a:t>
            </a:r>
          </a:p>
        </p:txBody>
      </p:sp>
    </p:spTree>
    <p:extLst>
      <p:ext uri="{BB962C8B-B14F-4D97-AF65-F5344CB8AC3E}">
        <p14:creationId xmlns:p14="http://schemas.microsoft.com/office/powerpoint/2010/main" val="1101972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5FD75-37A5-0142-B738-33AA8BF8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69DB0-2401-8D44-926C-C0EAE43BA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Time step (</a:t>
            </a:r>
            <a:r>
              <a:rPr lang="en-US" sz="2800" dirty="0" err="1">
                <a:latin typeface="Courier" pitchFamily="2" charset="0"/>
              </a:rPr>
              <a:t>config_dt</a:t>
            </a:r>
            <a:r>
              <a:rPr lang="en-US" dirty="0"/>
              <a:t>) should be about 6x the finest resolution used for the mesh</a:t>
            </a:r>
          </a:p>
          <a:p>
            <a:pPr lvl="1"/>
            <a:r>
              <a:rPr lang="en-US" dirty="0"/>
              <a:t>For 240 km uniform, that would be 1440 sec but I selected 1200 sec as it divides evenly into 3600 </a:t>
            </a:r>
          </a:p>
          <a:p>
            <a:pPr lvl="1"/>
            <a:r>
              <a:rPr lang="en-US" dirty="0"/>
              <a:t>For variable resolution meshes, use the smallest grid spacing in the mesh to determine the time step</a:t>
            </a:r>
          </a:p>
          <a:p>
            <a:r>
              <a:rPr lang="en-US" dirty="0"/>
              <a:t>MPAS employs physics “suites” and the </a:t>
            </a:r>
            <a:r>
              <a:rPr lang="en-US" sz="2600" dirty="0" err="1">
                <a:latin typeface="Courier" pitchFamily="2" charset="0"/>
              </a:rPr>
              <a:t>mesoscale_reference</a:t>
            </a:r>
            <a:r>
              <a:rPr lang="en-US" sz="2600" dirty="0">
                <a:latin typeface="Courier" pitchFamily="2" charset="0"/>
              </a:rPr>
              <a:t> </a:t>
            </a:r>
            <a:r>
              <a:rPr lang="en-US" dirty="0"/>
              <a:t>suite is intended for grid spacings &gt; 10 km.  [see next 2 slides]</a:t>
            </a:r>
          </a:p>
          <a:p>
            <a:pPr lvl="1"/>
            <a:r>
              <a:rPr lang="en-US" dirty="0"/>
              <a:t>For finer grid spacing, there is the </a:t>
            </a:r>
            <a:r>
              <a:rPr lang="en-US" sz="2200" dirty="0" err="1">
                <a:latin typeface="Courier" pitchFamily="2" charset="0"/>
              </a:rPr>
              <a:t>convection_permitting</a:t>
            </a:r>
            <a:r>
              <a:rPr lang="en-US" sz="2200" dirty="0">
                <a:latin typeface="Courier" pitchFamily="2" charset="0"/>
              </a:rPr>
              <a:t> </a:t>
            </a:r>
            <a:r>
              <a:rPr lang="en-US" dirty="0"/>
              <a:t>suite</a:t>
            </a:r>
          </a:p>
          <a:p>
            <a:pPr lvl="1"/>
            <a:r>
              <a:rPr lang="en-US" dirty="0"/>
              <a:t>You can override the suite’s defaults, in whole or in part</a:t>
            </a:r>
          </a:p>
          <a:p>
            <a:r>
              <a:rPr lang="en-US" dirty="0"/>
              <a:t>Remove existing output files (including </a:t>
            </a:r>
            <a:r>
              <a:rPr lang="en-US" sz="2900" dirty="0">
                <a:latin typeface="Courier" pitchFamily="2" charset="0"/>
              </a:rPr>
              <a:t>history.</a:t>
            </a:r>
            <a:r>
              <a:rPr lang="en-US" dirty="0"/>
              <a:t>*, </a:t>
            </a:r>
            <a:r>
              <a:rPr lang="en-US" sz="2900" dirty="0">
                <a:latin typeface="Courier" pitchFamily="2" charset="0"/>
              </a:rPr>
              <a:t>diag.</a:t>
            </a:r>
            <a:r>
              <a:rPr lang="en-US" dirty="0"/>
              <a:t>*, </a:t>
            </a:r>
            <a:r>
              <a:rPr lang="en-US" sz="2900" dirty="0">
                <a:latin typeface="Courier" pitchFamily="2" charset="0"/>
              </a:rPr>
              <a:t>restart.</a:t>
            </a:r>
            <a:r>
              <a:rPr lang="en-US" dirty="0"/>
              <a:t>*) before running the model, as [unlike WRF] the </a:t>
            </a:r>
            <a:r>
              <a:rPr lang="en-US" dirty="0">
                <a:solidFill>
                  <a:srgbClr val="FF0000"/>
                </a:solidFill>
              </a:rPr>
              <a:t>default is not to overwrite them and crash if they already exist</a:t>
            </a:r>
            <a:r>
              <a:rPr lang="en-US" dirty="0"/>
              <a:t>.  (This can be changed.)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C60AA-F269-1449-9CC5-7073BAAB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78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D3B15-CBD5-BAD8-BB54-5DFD66CD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A8C09-97E0-4277-A3A7-ECF3DDFF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225"/>
            <a:ext cx="7772400" cy="4492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4F2F8-5A4A-2D6D-0429-10C39778278D}"/>
              </a:ext>
            </a:extLst>
          </p:cNvPr>
          <p:cNvSpPr txBox="1"/>
          <p:nvPr/>
        </p:nvSpPr>
        <p:spPr>
          <a:xfrm>
            <a:off x="262890" y="5795010"/>
            <a:ext cx="770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override one or more of these physics selections after invoking the suite</a:t>
            </a:r>
          </a:p>
          <a:p>
            <a:r>
              <a:rPr lang="en-US" dirty="0"/>
              <a:t>There is also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config_physics_suite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‘none’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752869-02C5-1EB3-D4EA-34943BB79873}"/>
              </a:ext>
            </a:extLst>
          </p:cNvPr>
          <p:cNvCxnSpPr/>
          <p:nvPr/>
        </p:nvCxnSpPr>
        <p:spPr>
          <a:xfrm flipH="1" flipV="1">
            <a:off x="7623810" y="1794510"/>
            <a:ext cx="97155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89F13-0A43-5AF1-EC9B-A9C0779AE066}"/>
              </a:ext>
            </a:extLst>
          </p:cNvPr>
          <p:cNvCxnSpPr/>
          <p:nvPr/>
        </p:nvCxnSpPr>
        <p:spPr>
          <a:xfrm>
            <a:off x="6812280" y="1691640"/>
            <a:ext cx="7086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FE6500-46B8-ACD3-C98D-16C209B1C62C}"/>
              </a:ext>
            </a:extLst>
          </p:cNvPr>
          <p:cNvCxnSpPr/>
          <p:nvPr/>
        </p:nvCxnSpPr>
        <p:spPr>
          <a:xfrm>
            <a:off x="228600" y="1874520"/>
            <a:ext cx="2914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215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1B4BB7-2789-D7EF-A791-EC903132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3452B-535E-C74E-2709-B6EA3BC1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119"/>
            <a:ext cx="7772400" cy="4766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AA51C-E47E-8FBB-AB8E-413F32DC4A31}"/>
              </a:ext>
            </a:extLst>
          </p:cNvPr>
          <p:cNvSpPr txBox="1"/>
          <p:nvPr/>
        </p:nvSpPr>
        <p:spPr>
          <a:xfrm>
            <a:off x="262890" y="5795010"/>
            <a:ext cx="770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override one or more of these physics selections after invoking the suite</a:t>
            </a:r>
          </a:p>
          <a:p>
            <a:r>
              <a:rPr lang="en-US" dirty="0"/>
              <a:t>There is also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config_physics_suite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‘none’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0322D4-7B97-D30C-AE26-FFC1A68752C5}"/>
              </a:ext>
            </a:extLst>
          </p:cNvPr>
          <p:cNvCxnSpPr/>
          <p:nvPr/>
        </p:nvCxnSpPr>
        <p:spPr>
          <a:xfrm flipH="1" flipV="1">
            <a:off x="7623810" y="1520190"/>
            <a:ext cx="97155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C17281-7C9A-2A27-3B48-9CCB2C9906F6}"/>
              </a:ext>
            </a:extLst>
          </p:cNvPr>
          <p:cNvCxnSpPr/>
          <p:nvPr/>
        </p:nvCxnSpPr>
        <p:spPr>
          <a:xfrm>
            <a:off x="6240780" y="1977390"/>
            <a:ext cx="1234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4BBF00-3C8A-AC62-8125-5D7B02FE9E4C}"/>
              </a:ext>
            </a:extLst>
          </p:cNvPr>
          <p:cNvCxnSpPr/>
          <p:nvPr/>
        </p:nvCxnSpPr>
        <p:spPr>
          <a:xfrm>
            <a:off x="262890" y="2183130"/>
            <a:ext cx="72123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71912D-2E20-9E1A-61AD-78B8CBB7DC65}"/>
              </a:ext>
            </a:extLst>
          </p:cNvPr>
          <p:cNvCxnSpPr>
            <a:cxnSpLocks/>
          </p:cNvCxnSpPr>
          <p:nvPr/>
        </p:nvCxnSpPr>
        <p:spPr>
          <a:xfrm>
            <a:off x="266700" y="2346960"/>
            <a:ext cx="2430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492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4BFD1-84CC-E54F-9DAA-D9803A3F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completion of this step: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18BAC-73C4-8942-879A-423A5961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2089E-020C-3D43-91CE-BDFCCC416184}"/>
              </a:ext>
            </a:extLst>
          </p:cNvPr>
          <p:cNvSpPr txBox="1"/>
          <p:nvPr/>
        </p:nvSpPr>
        <p:spPr>
          <a:xfrm>
            <a:off x="720090" y="1314450"/>
            <a:ext cx="697338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$ </a:t>
            </a:r>
            <a:r>
              <a:rPr lang="en-US" sz="1600" dirty="0" err="1">
                <a:latin typeface="Courier" pitchFamily="2" charset="0"/>
              </a:rPr>
              <a:t>sbatch</a:t>
            </a:r>
            <a:r>
              <a:rPr lang="en-US" sz="1600" dirty="0">
                <a:latin typeface="Courier" pitchFamily="2" charset="0"/>
              </a:rPr>
              <a:t> –p 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burst-</a:t>
            </a:r>
            <a:r>
              <a:rPr lang="en-US" sz="1600" b="1" dirty="0" err="1">
                <a:solidFill>
                  <a:srgbClr val="FF0000"/>
                </a:solidFill>
                <a:latin typeface="Courier" pitchFamily="2" charset="0"/>
              </a:rPr>
              <a:t>daes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submit_mpas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$ tail -f log.atmosphere.0000.out</a:t>
            </a:r>
          </a:p>
          <a:p>
            <a:r>
              <a:rPr lang="en-US" sz="1600" dirty="0">
                <a:latin typeface="Courier" pitchFamily="2" charset="0"/>
              </a:rPr>
              <a:t> </a:t>
            </a:r>
          </a:p>
          <a:p>
            <a:r>
              <a:rPr lang="en-US" sz="1600" dirty="0">
                <a:latin typeface="Courier" pitchFamily="2" charset="0"/>
              </a:rPr>
              <a:t>-----------------------------------------</a:t>
            </a:r>
          </a:p>
          <a:p>
            <a:r>
              <a:rPr lang="en-US" sz="1600" dirty="0">
                <a:latin typeface="Courier" pitchFamily="2" charset="0"/>
              </a:rPr>
              <a:t> Total log messages printed:</a:t>
            </a:r>
          </a:p>
          <a:p>
            <a:r>
              <a:rPr lang="en-US" sz="1600" dirty="0">
                <a:latin typeface="Courier" pitchFamily="2" charset="0"/>
              </a:rPr>
              <a:t>    Output messages =                 2899</a:t>
            </a:r>
          </a:p>
          <a:p>
            <a:r>
              <a:rPr lang="en-US" sz="1600" dirty="0">
                <a:latin typeface="Courier" pitchFamily="2" charset="0"/>
              </a:rPr>
              <a:t>    Warning messages =                   3</a:t>
            </a:r>
          </a:p>
          <a:p>
            <a:r>
              <a:rPr lang="en-US" sz="1600" dirty="0">
                <a:latin typeface="Courier" pitchFamily="2" charset="0"/>
              </a:rPr>
              <a:t>    Error messages =                     0</a:t>
            </a:r>
          </a:p>
          <a:p>
            <a:r>
              <a:rPr lang="en-US" sz="1600" dirty="0">
                <a:latin typeface="Courier" pitchFamily="2" charset="0"/>
              </a:rPr>
              <a:t>    Critical error messages =            0</a:t>
            </a:r>
          </a:p>
          <a:p>
            <a:r>
              <a:rPr lang="en-US" sz="1600" dirty="0">
                <a:latin typeface="Courier" pitchFamily="2" charset="0"/>
              </a:rPr>
              <a:t> -----------------------------------------</a:t>
            </a:r>
          </a:p>
          <a:p>
            <a:r>
              <a:rPr lang="en-US" sz="1600" dirty="0">
                <a:latin typeface="Courier" pitchFamily="2" charset="0"/>
              </a:rPr>
              <a:t> Logging complete.  Closing file at 2024/10/23 22:55:44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5D823-77ED-8CCF-CC4C-48BD9C44204F}"/>
              </a:ext>
            </a:extLst>
          </p:cNvPr>
          <p:cNvSpPr txBox="1"/>
          <p:nvPr/>
        </p:nvSpPr>
        <p:spPr>
          <a:xfrm>
            <a:off x="0" y="4085847"/>
            <a:ext cx="34067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Files created: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history.1993-03-12_12.00.00.nc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history.1993-03-12_18.00.00.nc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history.1993-03-13_00.00.00.nc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history.1993-03-13_06.00.00.nc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history.1993-03-13_12.00.00.nc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history.1993-03-13_18.00.00.nc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history.1993-03-14_00.00.00.nc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history.1993-03-14_06.00.00.nc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history.1993-03-14_12.00.00.nc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history.1993-03-14_18.00.00.nc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history.1993-03-15_00.00.00.nc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E8A75-2361-2C8E-88A9-CA4C51CD5E7A}"/>
              </a:ext>
            </a:extLst>
          </p:cNvPr>
          <p:cNvSpPr txBox="1"/>
          <p:nvPr/>
        </p:nvSpPr>
        <p:spPr>
          <a:xfrm>
            <a:off x="3635302" y="4303017"/>
            <a:ext cx="3943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 diag.1993-03… files every 3 hours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 restart.1993-03-13_12.00.00.nc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 restart.1993-03-14_12.00.00.nc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44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3E33FC-ACC4-774D-B337-A55661968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Step #3: Postprocessing with 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convert_mpas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A2638D2-C1FA-DF49-939B-54B4C8D4BF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AutoNum type="alphaLcParenBoth"/>
            </a:pPr>
            <a:r>
              <a:rPr lang="en-US" dirty="0"/>
              <a:t>Edit </a:t>
            </a:r>
            <a:r>
              <a:rPr lang="en-US" sz="2800" dirty="0" err="1">
                <a:latin typeface="Courier" pitchFamily="2" charset="0"/>
              </a:rPr>
              <a:t>target_domain</a:t>
            </a:r>
            <a:endParaRPr lang="en-US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dirty="0"/>
              <a:t>Execute </a:t>
            </a:r>
            <a:r>
              <a:rPr lang="en-US" sz="2800" dirty="0" err="1">
                <a:latin typeface="Courier" pitchFamily="2" charset="0"/>
              </a:rPr>
              <a:t>convert_mpas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dirty="0"/>
              <a:t>from command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BE5D9-371D-1E42-9DE7-FD4F038F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04C0B-3068-3A4D-9CE6-1DF4A7BD174A}"/>
              </a:ext>
            </a:extLst>
          </p:cNvPr>
          <p:cNvSpPr txBox="1"/>
          <p:nvPr/>
        </p:nvSpPr>
        <p:spPr>
          <a:xfrm>
            <a:off x="107316" y="6352143"/>
            <a:ext cx="478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have my build of </a:t>
            </a:r>
            <a:r>
              <a:rPr lang="en-US" sz="1600" dirty="0" err="1">
                <a:latin typeface="Courier" pitchFamily="2" charset="0"/>
              </a:rPr>
              <a:t>convert_mpas</a:t>
            </a:r>
            <a:r>
              <a:rPr lang="en-US" dirty="0"/>
              <a:t> in your </a:t>
            </a:r>
            <a:r>
              <a:rPr lang="en-US" sz="1600" dirty="0">
                <a:latin typeface="Courier" pitchFamily="2" charset="0"/>
              </a:rPr>
              <a:t>PATH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80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FED5-F144-3143-9DF2-77E8B7E2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Courier" pitchFamily="2" charset="0"/>
              </a:rPr>
              <a:t>convert_mpas</a:t>
            </a:r>
            <a:endParaRPr lang="en-US" sz="4000" dirty="0">
              <a:latin typeface="Courier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493CA-6886-E249-B619-E13160C3B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Optionally provide a file called </a:t>
            </a:r>
            <a:r>
              <a:rPr lang="en-US" sz="2800" dirty="0" err="1">
                <a:latin typeface="Courier" pitchFamily="2" charset="0"/>
              </a:rPr>
              <a:t>target_domain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dirty="0"/>
              <a:t>to specify </a:t>
            </a:r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area of interest.  Otherwise, global output is provided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Creates file </a:t>
            </a:r>
            <a:r>
              <a:rPr lang="en-US" sz="2800" dirty="0" err="1">
                <a:latin typeface="Courier" pitchFamily="2" charset="0"/>
              </a:rPr>
              <a:t>latlon.nc</a:t>
            </a:r>
            <a:r>
              <a:rPr lang="en-US" dirty="0"/>
              <a:t>.  </a:t>
            </a:r>
            <a:r>
              <a:rPr lang="en-US" b="1" u="sng" dirty="0">
                <a:solidFill>
                  <a:srgbClr val="FF0000"/>
                </a:solidFill>
              </a:rPr>
              <a:t>Remove existing </a:t>
            </a:r>
            <a:r>
              <a:rPr lang="en-US" sz="2800" b="1" u="sng" dirty="0" err="1">
                <a:solidFill>
                  <a:srgbClr val="FF0000"/>
                </a:solidFill>
                <a:latin typeface="Courier" pitchFamily="2" charset="0"/>
              </a:rPr>
              <a:t>latlon.nc</a:t>
            </a:r>
            <a:r>
              <a:rPr lang="en-US" sz="2800" b="1" u="sng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file, if present, prior to running</a:t>
            </a:r>
          </a:p>
          <a:p>
            <a:r>
              <a:rPr lang="en-US" dirty="0">
                <a:solidFill>
                  <a:srgbClr val="0070C0"/>
                </a:solidFill>
              </a:rPr>
              <a:t>No time information is written to the output.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Also, sea-level pressure is not available</a:t>
            </a:r>
          </a:p>
          <a:p>
            <a:r>
              <a:rPr lang="en-US" dirty="0"/>
              <a:t>No terrain information is written to the output.  Instead, the height of the lowest W level is used, which has been smoothed a bit</a:t>
            </a:r>
          </a:p>
          <a:p>
            <a:r>
              <a:rPr lang="en-US" dirty="0">
                <a:hlinkClick r:id="rId2"/>
              </a:rPr>
              <a:t>Home page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E85DB-1639-1E49-9CF6-275D8AF8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63169-6AE4-3E41-984E-8B5DE916056D}"/>
              </a:ext>
            </a:extLst>
          </p:cNvPr>
          <p:cNvSpPr txBox="1"/>
          <p:nvPr/>
        </p:nvSpPr>
        <p:spPr>
          <a:xfrm>
            <a:off x="1756702" y="2187416"/>
            <a:ext cx="1665841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startlat</a:t>
            </a:r>
            <a:r>
              <a:rPr lang="en-US" sz="1400" dirty="0">
                <a:latin typeface="Courier" pitchFamily="2" charset="0"/>
              </a:rPr>
              <a:t>=23</a:t>
            </a:r>
          </a:p>
          <a:p>
            <a:r>
              <a:rPr lang="en-US" sz="1400" dirty="0" err="1">
                <a:latin typeface="Courier" pitchFamily="2" charset="0"/>
              </a:rPr>
              <a:t>endlat</a:t>
            </a:r>
            <a:r>
              <a:rPr lang="en-US" sz="1400" dirty="0">
                <a:latin typeface="Courier" pitchFamily="2" charset="0"/>
              </a:rPr>
              <a:t>=45</a:t>
            </a:r>
          </a:p>
          <a:p>
            <a:r>
              <a:rPr lang="en-US" sz="1400" dirty="0" err="1">
                <a:latin typeface="Courier" pitchFamily="2" charset="0"/>
              </a:rPr>
              <a:t>startlon</a:t>
            </a:r>
            <a:r>
              <a:rPr lang="en-US" sz="1400" dirty="0">
                <a:latin typeface="Courier" pitchFamily="2" charset="0"/>
              </a:rPr>
              <a:t>=-90</a:t>
            </a:r>
          </a:p>
          <a:p>
            <a:r>
              <a:rPr lang="en-US" sz="1400" dirty="0" err="1">
                <a:latin typeface="Courier" pitchFamily="2" charset="0"/>
              </a:rPr>
              <a:t>endlon</a:t>
            </a:r>
            <a:r>
              <a:rPr lang="en-US" sz="1400" dirty="0">
                <a:latin typeface="Courier" pitchFamily="2" charset="0"/>
              </a:rPr>
              <a:t>=-68</a:t>
            </a:r>
          </a:p>
          <a:p>
            <a:r>
              <a:rPr lang="en-US" sz="1400" dirty="0" err="1">
                <a:latin typeface="Courier" pitchFamily="2" charset="0"/>
              </a:rPr>
              <a:t>nlat</a:t>
            </a:r>
            <a:r>
              <a:rPr lang="en-US" sz="1400" dirty="0">
                <a:latin typeface="Courier" pitchFamily="2" charset="0"/>
              </a:rPr>
              <a:t>=300</a:t>
            </a:r>
          </a:p>
          <a:p>
            <a:r>
              <a:rPr lang="en-US" sz="1400" dirty="0" err="1">
                <a:latin typeface="Courier" pitchFamily="2" charset="0"/>
              </a:rPr>
              <a:t>nlon</a:t>
            </a:r>
            <a:r>
              <a:rPr lang="en-US" sz="1400" dirty="0">
                <a:latin typeface="Courier" pitchFamily="2" charset="0"/>
              </a:rPr>
              <a:t>=300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29EF0-F0EA-5F4B-8848-C73692D66B86}"/>
              </a:ext>
            </a:extLst>
          </p:cNvPr>
          <p:cNvSpPr txBox="1"/>
          <p:nvPr/>
        </p:nvSpPr>
        <p:spPr>
          <a:xfrm>
            <a:off x="3589020" y="2585233"/>
            <a:ext cx="341112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This will divide the area of interest</a:t>
            </a:r>
          </a:p>
          <a:p>
            <a:r>
              <a:rPr lang="en-US" i="1" dirty="0"/>
              <a:t> into </a:t>
            </a:r>
            <a:r>
              <a:rPr lang="en-US" sz="1600" i="1" dirty="0" err="1">
                <a:latin typeface="Courier" pitchFamily="2" charset="0"/>
              </a:rPr>
              <a:t>nlat</a:t>
            </a:r>
            <a:r>
              <a:rPr lang="en-US" i="1" dirty="0"/>
              <a:t> and </a:t>
            </a:r>
            <a:r>
              <a:rPr lang="en-US" sz="1600" i="1" dirty="0" err="1">
                <a:latin typeface="Courier" pitchFamily="2" charset="0"/>
              </a:rPr>
              <a:t>nlon</a:t>
            </a:r>
            <a:r>
              <a:rPr lang="en-US" i="1" dirty="0"/>
              <a:t> pieces</a:t>
            </a:r>
          </a:p>
        </p:txBody>
      </p:sp>
    </p:spTree>
    <p:extLst>
      <p:ext uri="{BB962C8B-B14F-4D97-AF65-F5344CB8AC3E}">
        <p14:creationId xmlns:p14="http://schemas.microsoft.com/office/powerpoint/2010/main" val="292537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FBB36D-FE75-5A07-C27E-06779B61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very abridged NWP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FBC42-91FA-C8DF-CAC1-2613B364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9A125-0486-9CFD-2B16-7F7F730728C2}"/>
              </a:ext>
            </a:extLst>
          </p:cNvPr>
          <p:cNvSpPr/>
          <p:nvPr/>
        </p:nvSpPr>
        <p:spPr>
          <a:xfrm>
            <a:off x="1303020" y="2937510"/>
            <a:ext cx="902970" cy="902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118AA-E17C-2F43-0B46-4255528C3FBA}"/>
              </a:ext>
            </a:extLst>
          </p:cNvPr>
          <p:cNvSpPr txBox="1"/>
          <p:nvPr/>
        </p:nvSpPr>
        <p:spPr>
          <a:xfrm>
            <a:off x="1445069" y="322718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WRF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97A51-649A-6024-9A8C-D899E7FF6950}"/>
              </a:ext>
            </a:extLst>
          </p:cNvPr>
          <p:cNvSpPr txBox="1"/>
          <p:nvPr/>
        </p:nvSpPr>
        <p:spPr>
          <a:xfrm>
            <a:off x="74898" y="3107174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MM4/</a:t>
            </a:r>
          </a:p>
          <a:p>
            <a:r>
              <a:rPr lang="en-US" dirty="0"/>
              <a:t>MM5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137377-0F82-CF9D-3929-9CA5ECD42A95}"/>
              </a:ext>
            </a:extLst>
          </p:cNvPr>
          <p:cNvCxnSpPr/>
          <p:nvPr/>
        </p:nvCxnSpPr>
        <p:spPr>
          <a:xfrm>
            <a:off x="720090" y="3429000"/>
            <a:ext cx="548640" cy="0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81BF32-E10F-ACE9-99FA-5E3A45D5D6FB}"/>
              </a:ext>
            </a:extLst>
          </p:cNvPr>
          <p:cNvSpPr txBox="1"/>
          <p:nvPr/>
        </p:nvSpPr>
        <p:spPr>
          <a:xfrm>
            <a:off x="1413706" y="3840480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early</a:t>
            </a:r>
          </a:p>
          <a:p>
            <a:pPr algn="ctr"/>
            <a:r>
              <a:rPr lang="en-US" sz="1600" i="1" dirty="0"/>
              <a:t>2000s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5BCFA-68A8-4005-A947-7F2D22935F71}"/>
              </a:ext>
            </a:extLst>
          </p:cNvPr>
          <p:cNvSpPr/>
          <p:nvPr/>
        </p:nvSpPr>
        <p:spPr>
          <a:xfrm>
            <a:off x="2738088" y="2045970"/>
            <a:ext cx="902970" cy="90297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7B33A7-919B-D82D-4F78-236056FA3424}"/>
              </a:ext>
            </a:extLst>
          </p:cNvPr>
          <p:cNvSpPr/>
          <p:nvPr/>
        </p:nvSpPr>
        <p:spPr>
          <a:xfrm>
            <a:off x="2756058" y="3840480"/>
            <a:ext cx="902970" cy="90297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7C857-DE5B-DB64-2C79-4C387B6E8867}"/>
              </a:ext>
            </a:extLst>
          </p:cNvPr>
          <p:cNvSpPr txBox="1"/>
          <p:nvPr/>
        </p:nvSpPr>
        <p:spPr>
          <a:xfrm>
            <a:off x="2880962" y="4155727"/>
            <a:ext cx="66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ARW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85B07-1CF6-6416-1A70-994BC06076B3}"/>
              </a:ext>
            </a:extLst>
          </p:cNvPr>
          <p:cNvSpPr txBox="1"/>
          <p:nvPr/>
        </p:nvSpPr>
        <p:spPr>
          <a:xfrm>
            <a:off x="2828702" y="233564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CFA87B-CD6E-16F3-C66C-508DFA7C9B09}"/>
              </a:ext>
            </a:extLst>
          </p:cNvPr>
          <p:cNvCxnSpPr>
            <a:endCxn id="14" idx="1"/>
          </p:cNvCxnSpPr>
          <p:nvPr/>
        </p:nvCxnSpPr>
        <p:spPr>
          <a:xfrm flipV="1">
            <a:off x="2205990" y="2497455"/>
            <a:ext cx="532098" cy="4400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C0FA1F-AE0B-E508-78C6-0871CC5D0157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2205990" y="3869055"/>
            <a:ext cx="550068" cy="422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7B5E15-B6DC-67E1-8A11-BC42F37B599E}"/>
              </a:ext>
            </a:extLst>
          </p:cNvPr>
          <p:cNvSpPr txBox="1"/>
          <p:nvPr/>
        </p:nvSpPr>
        <p:spPr>
          <a:xfrm>
            <a:off x="2670317" y="1749401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NAM, HWRF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EB3411-1777-D344-F7B2-866E933DDB7F}"/>
              </a:ext>
            </a:extLst>
          </p:cNvPr>
          <p:cNvSpPr txBox="1"/>
          <p:nvPr/>
        </p:nvSpPr>
        <p:spPr>
          <a:xfrm>
            <a:off x="2750286" y="4749165"/>
            <a:ext cx="947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RAP, HRRR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131D98-B3E9-7461-CD4D-10A26C2D1B9E}"/>
              </a:ext>
            </a:extLst>
          </p:cNvPr>
          <p:cNvCxnSpPr>
            <a:cxnSpLocks/>
          </p:cNvCxnSpPr>
          <p:nvPr/>
        </p:nvCxnSpPr>
        <p:spPr>
          <a:xfrm>
            <a:off x="3615330" y="2508885"/>
            <a:ext cx="1173840" cy="0"/>
          </a:xfrm>
          <a:prstGeom prst="straightConnector1">
            <a:avLst/>
          </a:prstGeom>
          <a:ln>
            <a:solidFill>
              <a:srgbClr val="002060"/>
            </a:solidFill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A2B5FA-F14A-3200-D877-AC799A91CC4B}"/>
              </a:ext>
            </a:extLst>
          </p:cNvPr>
          <p:cNvSpPr txBox="1"/>
          <p:nvPr/>
        </p:nvSpPr>
        <p:spPr>
          <a:xfrm rot="19742811">
            <a:off x="3826949" y="1534579"/>
            <a:ext cx="207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NAM now NMMB</a:t>
            </a:r>
          </a:p>
          <a:p>
            <a:r>
              <a:rPr lang="en-US" sz="1200" i="1" dirty="0"/>
              <a:t>HWRF </a:t>
            </a:r>
            <a:r>
              <a:rPr lang="en-US" sz="1200" i="1" dirty="0">
                <a:sym typeface="Wingdings" pitchFamily="2" charset="2"/>
              </a:rPr>
              <a:t> HAFS (based on UFS)</a:t>
            </a:r>
            <a:endParaRPr lang="en-US" sz="1200" i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28AE44-5FB0-F9D8-912A-A3259C54D8D8}"/>
              </a:ext>
            </a:extLst>
          </p:cNvPr>
          <p:cNvCxnSpPr>
            <a:cxnSpLocks/>
          </p:cNvCxnSpPr>
          <p:nvPr/>
        </p:nvCxnSpPr>
        <p:spPr>
          <a:xfrm>
            <a:off x="3659028" y="4326255"/>
            <a:ext cx="1953102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727C00A-71BB-4BD5-5822-AA30CCA3BE40}"/>
              </a:ext>
            </a:extLst>
          </p:cNvPr>
          <p:cNvSpPr/>
          <p:nvPr/>
        </p:nvSpPr>
        <p:spPr>
          <a:xfrm>
            <a:off x="6287209" y="3018314"/>
            <a:ext cx="1348740" cy="8458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8B5F0C-7F83-A5C6-E3F0-27F0BD5C01B2}"/>
              </a:ext>
            </a:extLst>
          </p:cNvPr>
          <p:cNvSpPr txBox="1"/>
          <p:nvPr/>
        </p:nvSpPr>
        <p:spPr>
          <a:xfrm>
            <a:off x="6590131" y="3256558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MPAS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9D8AFC-D872-569D-4AB4-D393234351EE}"/>
              </a:ext>
            </a:extLst>
          </p:cNvPr>
          <p:cNvSpPr/>
          <p:nvPr/>
        </p:nvSpPr>
        <p:spPr>
          <a:xfrm>
            <a:off x="6287209" y="2080419"/>
            <a:ext cx="1348740" cy="84582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3A313C-BE26-7807-2A08-BA953B792CF3}"/>
              </a:ext>
            </a:extLst>
          </p:cNvPr>
          <p:cNvSpPr txBox="1"/>
          <p:nvPr/>
        </p:nvSpPr>
        <p:spPr>
          <a:xfrm>
            <a:off x="6497982" y="2318235"/>
            <a:ext cx="100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UFS/FV3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4C2C36-5A9F-2D5D-59C0-3A690E3C8281}"/>
              </a:ext>
            </a:extLst>
          </p:cNvPr>
          <p:cNvSpPr txBox="1"/>
          <p:nvPr/>
        </p:nvSpPr>
        <p:spPr>
          <a:xfrm>
            <a:off x="5621148" y="416144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4D3353-6182-E8D7-A815-32E7D67676E2}"/>
              </a:ext>
            </a:extLst>
          </p:cNvPr>
          <p:cNvSpPr/>
          <p:nvPr/>
        </p:nvSpPr>
        <p:spPr>
          <a:xfrm>
            <a:off x="6103183" y="1776841"/>
            <a:ext cx="2320727" cy="2390316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D0BD9A-CE32-CF20-79FB-8D5B915BDBA4}"/>
              </a:ext>
            </a:extLst>
          </p:cNvPr>
          <p:cNvSpPr txBox="1"/>
          <p:nvPr/>
        </p:nvSpPr>
        <p:spPr>
          <a:xfrm>
            <a:off x="7755137" y="379496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CCPP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77F6B3-BE12-EE62-AF3B-22A3E35A0B7F}"/>
              </a:ext>
            </a:extLst>
          </p:cNvPr>
          <p:cNvSpPr txBox="1"/>
          <p:nvPr/>
        </p:nvSpPr>
        <p:spPr>
          <a:xfrm>
            <a:off x="720090" y="5200650"/>
            <a:ext cx="76610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is a wrapper for multiple </a:t>
            </a:r>
            <a:r>
              <a:rPr lang="en-US" b="1" dirty="0">
                <a:solidFill>
                  <a:srgbClr val="FF0000"/>
                </a:solidFill>
              </a:rPr>
              <a:t>cores</a:t>
            </a:r>
            <a:r>
              <a:rPr lang="en-US" dirty="0"/>
              <a:t>.  The core we have been using is WRF-ARW.</a:t>
            </a:r>
          </a:p>
          <a:p>
            <a:r>
              <a:rPr lang="en-US" dirty="0"/>
              <a:t>UFS = Unified Forecast System </a:t>
            </a:r>
            <a:r>
              <a:rPr lang="en-US" dirty="0">
                <a:sym typeface="Wingdings" pitchFamily="2" charset="2"/>
              </a:rPr>
              <a:t> current GFS, based on FV3</a:t>
            </a:r>
          </a:p>
          <a:p>
            <a:r>
              <a:rPr lang="en-US" dirty="0">
                <a:sym typeface="Wingdings" pitchFamily="2" charset="2"/>
              </a:rPr>
              <a:t>CCPP = Common Community Physics Package</a:t>
            </a:r>
          </a:p>
          <a:p>
            <a:r>
              <a:rPr lang="en-US" dirty="0">
                <a:sym typeface="Wingdings" pitchFamily="2" charset="2"/>
              </a:rPr>
              <a:t>Future: UFS as a wrapper containing FV3 and MPAS?</a:t>
            </a:r>
          </a:p>
          <a:p>
            <a:r>
              <a:rPr lang="en-US" dirty="0">
                <a:sym typeface="Wingdings" pitchFamily="2" charset="2"/>
              </a:rPr>
              <a:t>HRRR  RRFS1 (FV3)  RRFS2 (MPAS?)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0C8842-90BC-ACE2-D0F9-D445467EB50A}"/>
              </a:ext>
            </a:extLst>
          </p:cNvPr>
          <p:cNvSpPr txBox="1"/>
          <p:nvPr/>
        </p:nvSpPr>
        <p:spPr>
          <a:xfrm>
            <a:off x="7217926" y="1800419"/>
            <a:ext cx="992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GFS, RRFS1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4738F9-B1A5-CBF4-478F-76B01785D317}"/>
              </a:ext>
            </a:extLst>
          </p:cNvPr>
          <p:cNvSpPr txBox="1"/>
          <p:nvPr/>
        </p:nvSpPr>
        <p:spPr>
          <a:xfrm>
            <a:off x="6121153" y="3829408"/>
            <a:ext cx="715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RRFS2?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9E0B27-829F-C352-4696-92AF7F3C6776}"/>
              </a:ext>
            </a:extLst>
          </p:cNvPr>
          <p:cNvSpPr txBox="1"/>
          <p:nvPr/>
        </p:nvSpPr>
        <p:spPr>
          <a:xfrm>
            <a:off x="2790391" y="2697480"/>
            <a:ext cx="902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NOAA/NCEP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877B7B-E956-2125-7F61-8A615190284A}"/>
              </a:ext>
            </a:extLst>
          </p:cNvPr>
          <p:cNvSpPr txBox="1"/>
          <p:nvPr/>
        </p:nvSpPr>
        <p:spPr>
          <a:xfrm>
            <a:off x="3173481" y="3843562"/>
            <a:ext cx="6026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NCAR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1770F3-7F9B-3722-B567-1009CF9A80F5}"/>
              </a:ext>
            </a:extLst>
          </p:cNvPr>
          <p:cNvSpPr txBox="1"/>
          <p:nvPr/>
        </p:nvSpPr>
        <p:spPr>
          <a:xfrm>
            <a:off x="6840584" y="3490167"/>
            <a:ext cx="658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NCAR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769296-DFEE-8F1E-D6C1-64C1A3E11065}"/>
              </a:ext>
            </a:extLst>
          </p:cNvPr>
          <p:cNvSpPr txBox="1"/>
          <p:nvPr/>
        </p:nvSpPr>
        <p:spPr>
          <a:xfrm>
            <a:off x="6509371" y="2199704"/>
            <a:ext cx="946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NOAA/GFDL</a:t>
            </a:r>
          </a:p>
        </p:txBody>
      </p:sp>
    </p:spTree>
    <p:extLst>
      <p:ext uri="{BB962C8B-B14F-4D97-AF65-F5344CB8AC3E}">
        <p14:creationId xmlns:p14="http://schemas.microsoft.com/office/powerpoint/2010/main" val="1766813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D9BE-CE9A-A415-F872-2CB45130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Plotting from the </a:t>
            </a:r>
            <a:r>
              <a:rPr lang="en-US" sz="4000" dirty="0" err="1">
                <a:latin typeface="Courier" pitchFamily="2" charset="0"/>
              </a:rPr>
              <a:t>latlon.nc</a:t>
            </a:r>
            <a:r>
              <a:rPr lang="en-US" sz="4000" dirty="0">
                <a:latin typeface="Courier" pitchFamily="2" charset="0"/>
              </a:rPr>
              <a:t> </a:t>
            </a:r>
            <a:r>
              <a:rPr lang="en-US" dirty="0"/>
              <a:t>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5F00-FC85-EC60-FB8B-DE29278D3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" pitchFamily="2" charset="0"/>
              </a:rPr>
              <a:t>$ </a:t>
            </a:r>
            <a:r>
              <a:rPr lang="en-US" sz="2000" dirty="0" err="1">
                <a:latin typeface="Courier" pitchFamily="2" charset="0"/>
              </a:rPr>
              <a:t>convert_mpas</a:t>
            </a:r>
            <a:r>
              <a:rPr lang="en-US" sz="2000" dirty="0">
                <a:latin typeface="Courier" pitchFamily="2" charset="0"/>
              </a:rPr>
              <a:t> history.1993-03-15_00.00.00.nc</a:t>
            </a:r>
          </a:p>
          <a:p>
            <a:pPr marL="0" indent="0">
              <a:buNone/>
            </a:pPr>
            <a:r>
              <a:rPr lang="en-US" sz="2000" dirty="0">
                <a:latin typeface="Courier" pitchFamily="2" charset="0"/>
              </a:rPr>
              <a:t>	</a:t>
            </a:r>
            <a:r>
              <a:rPr lang="en-US" sz="2000" dirty="0">
                <a:latin typeface="Courier" pitchFamily="2" charset="0"/>
                <a:sym typeface="Wingdings" pitchFamily="2" charset="2"/>
              </a:rPr>
              <a:t> creates file called ‘</a:t>
            </a:r>
            <a:r>
              <a:rPr lang="en-US" sz="2000" dirty="0" err="1">
                <a:latin typeface="Courier" pitchFamily="2" charset="0"/>
                <a:sym typeface="Wingdings" pitchFamily="2" charset="2"/>
              </a:rPr>
              <a:t>latlon.nc</a:t>
            </a:r>
            <a:r>
              <a:rPr lang="en-US" sz="2000" dirty="0">
                <a:latin typeface="Courier" pitchFamily="2" charset="0"/>
                <a:sym typeface="Wingdings" pitchFamily="2" charset="2"/>
              </a:rPr>
              <a:t>’</a:t>
            </a:r>
            <a:endParaRPr lang="en-US" sz="20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Launch ARCC </a:t>
            </a:r>
            <a:r>
              <a:rPr lang="en-US" dirty="0" err="1">
                <a:sym typeface="Wingdings" pitchFamily="2" charset="2"/>
              </a:rPr>
              <a:t>jupyterlab</a:t>
            </a:r>
            <a:r>
              <a:rPr lang="en-US" dirty="0">
                <a:sym typeface="Wingdings" pitchFamily="2" charset="2"/>
              </a:rPr>
              <a:t>, execute notebook </a:t>
            </a:r>
            <a:r>
              <a:rPr lang="en-US" dirty="0" err="1">
                <a:sym typeface="Wingdings" pitchFamily="2" charset="2"/>
              </a:rPr>
              <a:t>plot_mpas_latlon.ipynb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You can also view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latlon.nc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file using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ncview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4210D-CCC1-D77C-B261-1EF302E2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38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314E51-6A7A-1DF8-7A79-EC398563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0"/>
            <a:ext cx="7554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357BB-16D7-C6C4-9F8E-90305D84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DFEF9-54D3-F5D0-BFD8-51008747BB4C}"/>
              </a:ext>
            </a:extLst>
          </p:cNvPr>
          <p:cNvSpPr txBox="1"/>
          <p:nvPr/>
        </p:nvSpPr>
        <p:spPr>
          <a:xfrm>
            <a:off x="1725930" y="5886450"/>
            <a:ext cx="549220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convert_mpas</a:t>
            </a:r>
            <a:r>
              <a:rPr lang="en-US" sz="1600" dirty="0">
                <a:latin typeface="Courier" pitchFamily="2" charset="0"/>
              </a:rPr>
              <a:t> history.1993-03-15_00.00.00.nc</a:t>
            </a:r>
          </a:p>
        </p:txBody>
      </p:sp>
    </p:spTree>
    <p:extLst>
      <p:ext uri="{BB962C8B-B14F-4D97-AF65-F5344CB8AC3E}">
        <p14:creationId xmlns:p14="http://schemas.microsoft.com/office/powerpoint/2010/main" val="1913268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5BF91B-FD99-24C0-C2E7-7E2B32B3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convert_mpas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F458C1-772C-3E72-ECA7-DC8F507AD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convert_mpas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program can also operate on the diagnostic file outputs (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diag.*</a:t>
            </a:r>
            <a:r>
              <a:rPr lang="en-US" dirty="0"/>
              <a:t>) but these files do not contain </a:t>
            </a:r>
            <a:r>
              <a:rPr lang="en-US" dirty="0">
                <a:solidFill>
                  <a:srgbClr val="FF0000"/>
                </a:solidFill>
              </a:rPr>
              <a:t>mesh</a:t>
            </a:r>
            <a:r>
              <a:rPr lang="en-US" dirty="0"/>
              <a:t> information, so that also has to be supplied</a:t>
            </a:r>
          </a:p>
          <a:p>
            <a:pPr lvl="1"/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convert_mpas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x1.10242.init.nc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diag.</a:t>
            </a:r>
            <a:r>
              <a:rPr lang="en-US" sz="2400" dirty="0">
                <a:latin typeface="Courier" pitchFamily="2" charset="0"/>
              </a:rPr>
              <a:t>1993-03-15_00.00.00.nc</a:t>
            </a:r>
            <a:endParaRPr lang="en-US" dirty="0"/>
          </a:p>
          <a:p>
            <a:pPr lvl="1"/>
            <a:r>
              <a:rPr lang="en-US" dirty="0"/>
              <a:t>This command gets mesh information from the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dirty="0"/>
              <a:t> file and processes all of the available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diag.* </a:t>
            </a:r>
            <a:r>
              <a:rPr lang="en-US" dirty="0"/>
              <a:t>files</a:t>
            </a:r>
          </a:p>
          <a:p>
            <a:r>
              <a:rPr lang="en-US" dirty="0"/>
              <a:t>You can process </a:t>
            </a:r>
            <a:r>
              <a:rPr lang="en-US" u="sng" dirty="0"/>
              <a:t>more than one time </a:t>
            </a:r>
            <a:r>
              <a:rPr lang="en-US" dirty="0"/>
              <a:t>at once…</a:t>
            </a:r>
            <a:endParaRPr lang="en-US" baseline="30000" dirty="0"/>
          </a:p>
          <a:p>
            <a:pPr lvl="1"/>
            <a:r>
              <a:rPr lang="en-US" sz="2400" dirty="0" err="1">
                <a:latin typeface="Courier" pitchFamily="2" charset="0"/>
              </a:rPr>
              <a:t>convert_mpas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x1.10242.init.nc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" pitchFamily="2" charset="0"/>
              </a:rPr>
              <a:t>diag</a:t>
            </a:r>
            <a:r>
              <a:rPr lang="en-US" sz="2400" dirty="0">
                <a:latin typeface="Courier" pitchFamily="2" charset="0"/>
              </a:rPr>
              <a:t>*.nc</a:t>
            </a:r>
            <a:endParaRPr lang="en-US" sz="2400" dirty="0"/>
          </a:p>
          <a:p>
            <a:r>
              <a:rPr lang="en-US" dirty="0"/>
              <a:t>…but to convert multiple </a:t>
            </a:r>
            <a:r>
              <a:rPr lang="en-US" u="sng" dirty="0"/>
              <a:t>history</a:t>
            </a:r>
            <a:r>
              <a:rPr lang="en-US" dirty="0"/>
              <a:t> files, you also have to explicitly specify the mesh file or the first history time will be skipped</a:t>
            </a:r>
            <a:r>
              <a:rPr lang="en-US" baseline="30000" dirty="0"/>
              <a:t>1</a:t>
            </a:r>
          </a:p>
          <a:p>
            <a:pPr lvl="1"/>
            <a:r>
              <a:rPr lang="en-US" sz="2800" dirty="0" err="1">
                <a:latin typeface="Courier" pitchFamily="2" charset="0"/>
              </a:rPr>
              <a:t>convert_mpas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x1.10242.init.nc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dirty="0">
                <a:latin typeface="Courier" pitchFamily="2" charset="0"/>
              </a:rPr>
              <a:t>history*.</a:t>
            </a:r>
            <a:r>
              <a:rPr lang="en-US" sz="2800" dirty="0" err="1">
                <a:latin typeface="Courier" pitchFamily="2" charset="0"/>
              </a:rPr>
              <a:t>nc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E23C40-9167-339C-9E2E-7A36F26E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11B37-2277-9B9F-A86C-C2B6A3D3AD9B}"/>
              </a:ext>
            </a:extLst>
          </p:cNvPr>
          <p:cNvSpPr txBox="1"/>
          <p:nvPr/>
        </p:nvSpPr>
        <p:spPr>
          <a:xfrm>
            <a:off x="0" y="6552198"/>
            <a:ext cx="808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sz="1600" dirty="0"/>
              <a:t>Notebook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plot_mpas_latlon.ipynb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/>
              <a:t>needs rewriting to accommodate more than one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31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100E-6A5E-EE96-8C9D-01F54742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uxarray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992C3-C1A5-22DE-AC28-7882054E0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notebook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plot_mpas_uxarray.ipynb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provides an example of plotting directly from the MPAS files</a:t>
            </a:r>
          </a:p>
          <a:p>
            <a:r>
              <a:rPr lang="en-US" dirty="0"/>
              <a:t>Two files are opened: a mesh file and an MPAS output file</a:t>
            </a:r>
          </a:p>
          <a:p>
            <a:pPr lvl="1"/>
            <a:r>
              <a:rPr lang="en-US" dirty="0"/>
              <a:t>In the example, the mesh file is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x1.10242.grid.nc </a:t>
            </a:r>
            <a:r>
              <a:rPr lang="en-US" dirty="0"/>
              <a:t>and the output file is a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diag</a:t>
            </a:r>
            <a:r>
              <a:rPr lang="en-US" dirty="0"/>
              <a:t> file</a:t>
            </a:r>
          </a:p>
          <a:p>
            <a:pPr lvl="1"/>
            <a:r>
              <a:rPr lang="en-US" dirty="0"/>
              <a:t>Notebook works with the </a:t>
            </a:r>
            <a:r>
              <a:rPr lang="en-US" dirty="0">
                <a:solidFill>
                  <a:srgbClr val="00B050"/>
                </a:solidFill>
              </a:rPr>
              <a:t>daes_jan24 </a:t>
            </a:r>
            <a:r>
              <a:rPr lang="en-US" dirty="0"/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FD4ED-0A15-5A94-077F-02F64B59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9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AD326-8768-4F0B-9010-B61DDABD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822CE-8A55-0D9A-E92A-14444DF99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542"/>
            <a:ext cx="9144000" cy="45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5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37730-541A-604A-D2F4-13C58459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417F7-0201-9DC0-2EC7-C02579816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538479"/>
            <a:ext cx="6844030" cy="5700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72463-484F-8049-818B-AF1298BB9569}"/>
              </a:ext>
            </a:extLst>
          </p:cNvPr>
          <p:cNvSpPr txBox="1"/>
          <p:nvPr/>
        </p:nvSpPr>
        <p:spPr>
          <a:xfrm>
            <a:off x="102870" y="6488668"/>
            <a:ext cx="582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(aspect ratio controlled by specifying plot width and height)</a:t>
            </a:r>
          </a:p>
        </p:txBody>
      </p:sp>
    </p:spTree>
    <p:extLst>
      <p:ext uri="{BB962C8B-B14F-4D97-AF65-F5344CB8AC3E}">
        <p14:creationId xmlns:p14="http://schemas.microsoft.com/office/powerpoint/2010/main" val="691672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22F37-47E8-D542-B450-82468E930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[end]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8FE54B3-202B-8D48-8A5B-7450BDFB22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{Coureurs des MPAS}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81C482-456C-F34A-BA0A-585E7CA8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4F80-3C0A-AA4B-ACE2-306E13478937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637BE-41FB-6EA0-6143-E9ED623FEA73}"/>
              </a:ext>
            </a:extLst>
          </p:cNvPr>
          <p:cNvSpPr txBox="1"/>
          <p:nvPr/>
        </p:nvSpPr>
        <p:spPr>
          <a:xfrm>
            <a:off x="411480" y="5638800"/>
            <a:ext cx="194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Appendices follow</a:t>
            </a:r>
          </a:p>
        </p:txBody>
      </p:sp>
    </p:spTree>
    <p:extLst>
      <p:ext uri="{BB962C8B-B14F-4D97-AF65-F5344CB8AC3E}">
        <p14:creationId xmlns:p14="http://schemas.microsoft.com/office/powerpoint/2010/main" val="2229953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19FDD7-8278-D981-FF79-0A98A9159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#1: Making the static file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DC0621-A8EF-B175-F3D0-DF6D567BBD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9C500-1261-D536-8EC5-628B2149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92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A502C-53E1-6747-B38C-E52A4578CE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Step #-1: Creating static fields</a:t>
            </a:r>
            <a:br>
              <a:rPr lang="en-US" dirty="0"/>
            </a:br>
            <a:r>
              <a:rPr lang="en-US" dirty="0"/>
              <a:t>(i.e., geogrid)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6E7DD9-35C7-B14C-B477-3C65A79D7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lphaLcParenBoth"/>
            </a:pPr>
            <a:r>
              <a:rPr lang="en-US" sz="2800" dirty="0"/>
              <a:t>Edit </a:t>
            </a:r>
            <a:r>
              <a:rPr lang="en-US" sz="2400" dirty="0" err="1">
                <a:latin typeface="Courier" pitchFamily="2" charset="0"/>
              </a:rPr>
              <a:t>namelist.init_atmosphere</a:t>
            </a:r>
            <a:endParaRPr lang="en-US" sz="2800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sz="2800" dirty="0"/>
              <a:t>Edit </a:t>
            </a:r>
            <a:r>
              <a:rPr lang="en-US" sz="2400" dirty="0" err="1">
                <a:latin typeface="Courier" pitchFamily="2" charset="0"/>
              </a:rPr>
              <a:t>streams.init_atmosphere</a:t>
            </a:r>
            <a:endParaRPr lang="en-US" sz="2400" dirty="0">
              <a:latin typeface="Courier" pitchFamily="2" charset="0"/>
            </a:endParaRPr>
          </a:p>
          <a:p>
            <a:pPr marL="514350" indent="-514350">
              <a:buAutoNum type="alphaLcParenBoth"/>
            </a:pPr>
            <a:r>
              <a:rPr lang="en-US" sz="2800" dirty="0"/>
              <a:t>submit </a:t>
            </a:r>
            <a:r>
              <a:rPr lang="en-US" sz="2400" dirty="0" err="1">
                <a:latin typeface="Courier" pitchFamily="2" charset="0"/>
              </a:rPr>
              <a:t>submit_static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800" dirty="0"/>
              <a:t>to Burst</a:t>
            </a:r>
          </a:p>
          <a:p>
            <a:pPr marL="514350" indent="-514350">
              <a:buFont typeface="Arial"/>
              <a:buAutoNum type="alphaLcParenBoth"/>
            </a:pPr>
            <a:r>
              <a:rPr lang="en-US" sz="2800" dirty="0"/>
              <a:t>Check tail of </a:t>
            </a:r>
            <a:r>
              <a:rPr lang="en-US" sz="2800" dirty="0">
                <a:latin typeface="Courier" pitchFamily="2" charset="0"/>
              </a:rPr>
              <a:t>log.init_atmosphere.0000.out</a:t>
            </a:r>
          </a:p>
          <a:p>
            <a:pPr marL="514350" indent="-514350">
              <a:buAutoNum type="alphaLcParenBoth"/>
            </a:pPr>
            <a:endParaRPr lang="en-US" sz="2800" strike="sng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AA1C-BDF8-E545-9C8D-59DE3E54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3B1AC-6FF2-3AD8-50A8-C5C37EEFDB1E}"/>
              </a:ext>
            </a:extLst>
          </p:cNvPr>
          <p:cNvSpPr txBox="1"/>
          <p:nvPr/>
        </p:nvSpPr>
        <p:spPr>
          <a:xfrm>
            <a:off x="131256" y="189349"/>
            <a:ext cx="49639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You do not need to do this step for the class demo</a:t>
            </a:r>
          </a:p>
        </p:txBody>
      </p:sp>
    </p:spTree>
    <p:extLst>
      <p:ext uri="{BB962C8B-B14F-4D97-AF65-F5344CB8AC3E}">
        <p14:creationId xmlns:p14="http://schemas.microsoft.com/office/powerpoint/2010/main" val="444329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BAC6-DD1F-61BD-78C0-2BFD8BEA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static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03B7C-8BEF-082C-0037-5FCFE4B52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Reasons for creating your own static file</a:t>
            </a:r>
          </a:p>
          <a:p>
            <a:pPr lvl="1"/>
            <a:r>
              <a:rPr lang="en-US" dirty="0"/>
              <a:t>You wish to modify the topography in some fashion</a:t>
            </a:r>
          </a:p>
          <a:p>
            <a:pPr lvl="1"/>
            <a:r>
              <a:rPr lang="en-US" dirty="0"/>
              <a:t>You want to use one of the variable resolution meshes</a:t>
            </a:r>
          </a:p>
          <a:p>
            <a:r>
              <a:rPr lang="en-US" dirty="0"/>
              <a:t>From MPAS mesh page, obtain a mesh file (e.g.,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x1.10242.tar.gz</a:t>
            </a:r>
            <a:r>
              <a:rPr lang="en-US" dirty="0"/>
              <a:t>)</a:t>
            </a:r>
          </a:p>
          <a:p>
            <a:r>
              <a:rPr lang="en-US" dirty="0"/>
              <a:t>If you want to create your own static file you use </a:t>
            </a:r>
            <a:r>
              <a:rPr lang="en-US" sz="3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init_atmosphere_model</a:t>
            </a:r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with modified </a:t>
            </a:r>
            <a:r>
              <a:rPr lang="en-US" sz="3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namelist.init_atmosphere</a:t>
            </a:r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and </a:t>
            </a:r>
            <a:r>
              <a:rPr lang="en-US" sz="3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streams.init_atmosphere</a:t>
            </a:r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files, submit via </a:t>
            </a:r>
            <a:r>
              <a:rPr lang="en-US" sz="3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submit_static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be patient</a:t>
            </a:r>
          </a:p>
          <a:p>
            <a:pPr lvl="1"/>
            <a:r>
              <a:rPr lang="en-US" dirty="0"/>
              <a:t>Creation of the static file runs on </a:t>
            </a:r>
            <a:r>
              <a:rPr lang="en-US" u="sng" dirty="0"/>
              <a:t>1 </a:t>
            </a:r>
            <a:r>
              <a:rPr lang="en-US" u="sng" dirty="0" err="1"/>
              <a:t>cpu</a:t>
            </a:r>
            <a:r>
              <a:rPr lang="en-US" u="sng" dirty="0"/>
              <a:t> only</a:t>
            </a:r>
          </a:p>
          <a:p>
            <a:pPr lvl="1"/>
            <a:r>
              <a:rPr lang="en-US" dirty="0"/>
              <a:t>Even for coarse meshes like 240 km it takes 30-45 minutes!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A440-4ACB-EA33-B824-DC681EC3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FB93D-C302-F382-0935-694869E95049}"/>
              </a:ext>
            </a:extLst>
          </p:cNvPr>
          <p:cNvSpPr txBox="1"/>
          <p:nvPr/>
        </p:nvSpPr>
        <p:spPr>
          <a:xfrm>
            <a:off x="131256" y="189349"/>
            <a:ext cx="49639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You do not need to do this step for the class demo</a:t>
            </a:r>
          </a:p>
        </p:txBody>
      </p:sp>
    </p:spTree>
    <p:extLst>
      <p:ext uri="{BB962C8B-B14F-4D97-AF65-F5344CB8AC3E}">
        <p14:creationId xmlns:p14="http://schemas.microsoft.com/office/powerpoint/2010/main" val="133716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BF55-FA04-F147-80FE-E6B99513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85E3C-3671-444D-B6A0-B8BF7160C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MPAS home page</a:t>
            </a:r>
            <a:endParaRPr lang="en-US" dirty="0"/>
          </a:p>
          <a:p>
            <a:r>
              <a:rPr lang="en-US" dirty="0">
                <a:hlinkClick r:id="rId3"/>
              </a:rPr>
              <a:t>MPAS V8.2.0 User’s Guide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E8CD4-A09A-3948-8894-94CE28BB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91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0B730-C507-8A43-BA7C-A8C5C38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979C8-07B7-5641-A5CD-A7A2D189A52F}"/>
              </a:ext>
            </a:extLst>
          </p:cNvPr>
          <p:cNvSpPr txBox="1"/>
          <p:nvPr/>
        </p:nvSpPr>
        <p:spPr>
          <a:xfrm>
            <a:off x="137160" y="171450"/>
            <a:ext cx="5342040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&amp;</a:t>
            </a:r>
            <a:r>
              <a:rPr lang="en-US" sz="1200" dirty="0" err="1"/>
              <a:t>nhyd_model</a:t>
            </a:r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config_init_case</a:t>
            </a:r>
            <a:r>
              <a:rPr lang="en-US" sz="1200" b="1" dirty="0">
                <a:solidFill>
                  <a:srgbClr val="FF0000"/>
                </a:solidFill>
              </a:rPr>
              <a:t> = 7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config_start_time</a:t>
            </a:r>
            <a:r>
              <a:rPr lang="en-US" sz="1200" dirty="0"/>
              <a:t> = '1993-03-12_12:00:00'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config_stop_time</a:t>
            </a:r>
            <a:r>
              <a:rPr lang="en-US" sz="1200" dirty="0"/>
              <a:t> = '1993-03-15_00:00:00'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config_theta_adv_order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config_coef_3rd_order = 0.25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&amp;dimensions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config_nvertlevels</a:t>
            </a:r>
            <a:r>
              <a:rPr lang="en-US" sz="1200" dirty="0"/>
              <a:t> = 55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config_nsoillevels</a:t>
            </a:r>
            <a:r>
              <a:rPr lang="en-US" sz="1200" dirty="0"/>
              <a:t> = 4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config_nfglevels</a:t>
            </a:r>
            <a:r>
              <a:rPr lang="en-US" sz="1200" dirty="0"/>
              <a:t> = 38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config_nfgsoillevels</a:t>
            </a:r>
            <a:r>
              <a:rPr lang="en-US" sz="1200" dirty="0"/>
              <a:t> = 4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data_sources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config_geog_data_path</a:t>
            </a:r>
            <a:r>
              <a:rPr lang="en-US" sz="1200" b="1" dirty="0">
                <a:solidFill>
                  <a:srgbClr val="FF0000"/>
                </a:solidFill>
              </a:rPr>
              <a:t> = '/network/</a:t>
            </a:r>
            <a:r>
              <a:rPr lang="en-US" sz="1200" b="1" dirty="0" err="1">
                <a:solidFill>
                  <a:srgbClr val="FF0000"/>
                </a:solidFill>
              </a:rPr>
              <a:t>rit</a:t>
            </a:r>
            <a:r>
              <a:rPr lang="en-US" sz="1200" b="1" dirty="0">
                <a:solidFill>
                  <a:srgbClr val="FF0000"/>
                </a:solidFill>
              </a:rPr>
              <a:t>/lab/atm419lab/GEOG42/WPS_GEOG/'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config_met_prefix</a:t>
            </a:r>
            <a:r>
              <a:rPr lang="en-US" sz="1200" dirty="0"/>
              <a:t> = 'NNRP'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config_sfc_prefix</a:t>
            </a:r>
            <a:r>
              <a:rPr lang="en-US" sz="1200" dirty="0"/>
              <a:t> = 'SST'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config_fg_interval</a:t>
            </a:r>
            <a:r>
              <a:rPr lang="en-US" sz="1200" dirty="0"/>
              <a:t> = 86400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config_landuse_data</a:t>
            </a:r>
            <a:r>
              <a:rPr lang="en-US" sz="1200" b="1" dirty="0">
                <a:solidFill>
                  <a:srgbClr val="FF0000"/>
                </a:solidFill>
              </a:rPr>
              <a:t> = 'MODIFIED_IGBP_MODIS_NOAH'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config_topo_data</a:t>
            </a:r>
            <a:r>
              <a:rPr lang="en-US" sz="1200" b="1" dirty="0">
                <a:solidFill>
                  <a:srgbClr val="FF0000"/>
                </a:solidFill>
              </a:rPr>
              <a:t> = 'GMTED2010'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config_vegfrac_data</a:t>
            </a:r>
            <a:r>
              <a:rPr lang="en-US" sz="1200" b="1" dirty="0">
                <a:solidFill>
                  <a:srgbClr val="FF0000"/>
                </a:solidFill>
              </a:rPr>
              <a:t> = 'MODIS'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config_albedo_data</a:t>
            </a:r>
            <a:r>
              <a:rPr lang="en-US" sz="1200" b="1" dirty="0">
                <a:solidFill>
                  <a:srgbClr val="FF0000"/>
                </a:solidFill>
              </a:rPr>
              <a:t> = 'MODIS'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config_maxsnowalbedo_data</a:t>
            </a:r>
            <a:r>
              <a:rPr lang="en-US" sz="1200" b="1" dirty="0">
                <a:solidFill>
                  <a:srgbClr val="FF0000"/>
                </a:solidFill>
              </a:rPr>
              <a:t> = 'MODIS'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config_supersample_factor</a:t>
            </a:r>
            <a:r>
              <a:rPr lang="en-US" sz="1200" dirty="0"/>
              <a:t> = 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config_use_spechumd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vertical_grid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config_ztop</a:t>
            </a:r>
            <a:r>
              <a:rPr lang="en-US" sz="1200" dirty="0"/>
              <a:t> = 30000.0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config_nsmterrain</a:t>
            </a:r>
            <a:r>
              <a:rPr lang="en-US" sz="1200" dirty="0"/>
              <a:t> = 1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config_smooth_surfaces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config_dzmin</a:t>
            </a:r>
            <a:r>
              <a:rPr lang="en-US" sz="1200" dirty="0"/>
              <a:t> = 0.3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config_nsm</a:t>
            </a:r>
            <a:r>
              <a:rPr lang="en-US" sz="1200" dirty="0"/>
              <a:t> = 30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config_tc_vertical_grid</a:t>
            </a:r>
            <a:r>
              <a:rPr lang="en-US" sz="1200" dirty="0"/>
              <a:t> = true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config_blend_bdy_terrain</a:t>
            </a:r>
            <a:r>
              <a:rPr lang="en-US" sz="1200" dirty="0"/>
              <a:t> = false</a:t>
            </a:r>
          </a:p>
          <a:p>
            <a:r>
              <a:rPr lang="en-US" sz="12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3681C-2C11-F24E-BA0B-50A7CC7AE581}"/>
              </a:ext>
            </a:extLst>
          </p:cNvPr>
          <p:cNvSpPr txBox="1"/>
          <p:nvPr/>
        </p:nvSpPr>
        <p:spPr>
          <a:xfrm>
            <a:off x="4937760" y="171450"/>
            <a:ext cx="236898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&amp;</a:t>
            </a:r>
            <a:r>
              <a:rPr lang="en-US" sz="1200" dirty="0" err="1"/>
              <a:t>interpolation_control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config_extrap_airtemp</a:t>
            </a:r>
            <a:r>
              <a:rPr lang="en-US" sz="1200" dirty="0"/>
              <a:t> = 'linear'</a:t>
            </a:r>
          </a:p>
          <a:p>
            <a:r>
              <a:rPr lang="en-US" sz="1200" dirty="0"/>
              <a:t>/</a:t>
            </a:r>
          </a:p>
          <a:p>
            <a:r>
              <a:rPr lang="en-US" sz="1200" dirty="0"/>
              <a:t>&amp;</a:t>
            </a:r>
            <a:r>
              <a:rPr lang="en-US" sz="1200" dirty="0" err="1"/>
              <a:t>preproc_stages</a:t>
            </a:r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config_static_interp</a:t>
            </a:r>
            <a:r>
              <a:rPr lang="en-US" sz="1200" b="1" dirty="0">
                <a:solidFill>
                  <a:srgbClr val="FF0000"/>
                </a:solidFill>
              </a:rPr>
              <a:t> = true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config_native_gwd_static</a:t>
            </a:r>
            <a:r>
              <a:rPr lang="en-US" sz="1200" b="1" dirty="0">
                <a:solidFill>
                  <a:srgbClr val="FF0000"/>
                </a:solidFill>
              </a:rPr>
              <a:t> = true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config_vertical_grid</a:t>
            </a:r>
            <a:r>
              <a:rPr lang="en-US" sz="1200" b="1" dirty="0">
                <a:solidFill>
                  <a:srgbClr val="FF0000"/>
                </a:solidFill>
              </a:rPr>
              <a:t> = false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config_met_interp</a:t>
            </a:r>
            <a:r>
              <a:rPr lang="en-US" sz="1200" b="1" dirty="0">
                <a:solidFill>
                  <a:srgbClr val="FF0000"/>
                </a:solidFill>
              </a:rPr>
              <a:t> = false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dirty="0" err="1"/>
              <a:t>config_input_sst</a:t>
            </a:r>
            <a:r>
              <a:rPr lang="en-US" sz="1200" dirty="0"/>
              <a:t> = false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</a:t>
            </a:r>
            <a:r>
              <a:rPr lang="en-US" sz="1200" b="1" dirty="0" err="1">
                <a:solidFill>
                  <a:srgbClr val="FF0000"/>
                </a:solidFill>
              </a:rPr>
              <a:t>config_frac_seaice</a:t>
            </a:r>
            <a:r>
              <a:rPr lang="en-US" sz="1200" b="1" dirty="0">
                <a:solidFill>
                  <a:srgbClr val="FF0000"/>
                </a:solidFill>
              </a:rPr>
              <a:t> = false</a:t>
            </a:r>
          </a:p>
          <a:p>
            <a:r>
              <a:rPr lang="en-US" sz="1200" dirty="0"/>
              <a:t>/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AB0E-3C42-3046-A037-E3E98EE770DE}"/>
              </a:ext>
            </a:extLst>
          </p:cNvPr>
          <p:cNvSpPr txBox="1"/>
          <p:nvPr/>
        </p:nvSpPr>
        <p:spPr>
          <a:xfrm>
            <a:off x="4496964" y="3910230"/>
            <a:ext cx="356039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Edit </a:t>
            </a:r>
            <a:r>
              <a:rPr lang="en-US" sz="1600" dirty="0" err="1">
                <a:latin typeface="Courier" pitchFamily="2" charset="0"/>
              </a:rPr>
              <a:t>namelist.init_atmosphere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F5C6D-CE3F-B444-AC95-6DFD785B7944}"/>
              </a:ext>
            </a:extLst>
          </p:cNvPr>
          <p:cNvSpPr txBox="1"/>
          <p:nvPr/>
        </p:nvSpPr>
        <p:spPr>
          <a:xfrm>
            <a:off x="4452566" y="4279563"/>
            <a:ext cx="3522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Modify the lines in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</a:p>
          <a:p>
            <a:r>
              <a:rPr lang="en-US" b="1" dirty="0">
                <a:solidFill>
                  <a:srgbClr val="0070C0"/>
                </a:solidFill>
              </a:rPr>
              <a:t>Many of these lines will need to be</a:t>
            </a:r>
          </a:p>
          <a:p>
            <a:r>
              <a:rPr lang="en-US" b="1" dirty="0">
                <a:solidFill>
                  <a:srgbClr val="0070C0"/>
                </a:solidFill>
              </a:rPr>
              <a:t>  modified again for Step 1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DEFD7E0-FBED-C14C-A06B-815F8928D57F}"/>
              </a:ext>
            </a:extLst>
          </p:cNvPr>
          <p:cNvSpPr/>
          <p:nvPr/>
        </p:nvSpPr>
        <p:spPr>
          <a:xfrm>
            <a:off x="7306742" y="868680"/>
            <a:ext cx="414858" cy="11430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76730-5972-6403-FEC5-AFD7F9FBE761}"/>
              </a:ext>
            </a:extLst>
          </p:cNvPr>
          <p:cNvSpPr txBox="1"/>
          <p:nvPr/>
        </p:nvSpPr>
        <p:spPr>
          <a:xfrm>
            <a:off x="3093374" y="6352143"/>
            <a:ext cx="49639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You do not need to do this step for the class demo</a:t>
            </a:r>
          </a:p>
        </p:txBody>
      </p:sp>
    </p:spTree>
    <p:extLst>
      <p:ext uri="{BB962C8B-B14F-4D97-AF65-F5344CB8AC3E}">
        <p14:creationId xmlns:p14="http://schemas.microsoft.com/office/powerpoint/2010/main" val="366193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0B730-C507-8A43-BA7C-A8C5C38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979C8-07B7-5641-A5CD-A7A2D189A52F}"/>
              </a:ext>
            </a:extLst>
          </p:cNvPr>
          <p:cNvSpPr txBox="1"/>
          <p:nvPr/>
        </p:nvSpPr>
        <p:spPr>
          <a:xfrm>
            <a:off x="137160" y="171450"/>
            <a:ext cx="388689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&lt;streams&gt;</a:t>
            </a:r>
          </a:p>
          <a:p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name="input"</a:t>
            </a:r>
          </a:p>
          <a:p>
            <a:r>
              <a:rPr lang="en-US" sz="1200" dirty="0"/>
              <a:t>                  type="input"</a:t>
            </a:r>
          </a:p>
          <a:p>
            <a:r>
              <a:rPr lang="en-US" sz="1200" dirty="0"/>
              <a:t>                  </a:t>
            </a:r>
            <a:r>
              <a:rPr lang="en-US" sz="1200" b="1" dirty="0" err="1">
                <a:solidFill>
                  <a:srgbClr val="FF0000"/>
                </a:solidFill>
              </a:rPr>
              <a:t>filename_template</a:t>
            </a:r>
            <a:r>
              <a:rPr lang="en-US" sz="1200" b="1" dirty="0">
                <a:solidFill>
                  <a:srgbClr val="FF0000"/>
                </a:solidFill>
              </a:rPr>
              <a:t>="x1.10242.grid.nc"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input_interval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endParaRPr lang="en-US" sz="1200" dirty="0"/>
          </a:p>
          <a:p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name="output"</a:t>
            </a:r>
          </a:p>
          <a:p>
            <a:r>
              <a:rPr lang="en-US" sz="1200" dirty="0"/>
              <a:t>                  type="output"</a:t>
            </a:r>
          </a:p>
          <a:p>
            <a:r>
              <a:rPr lang="en-US" sz="1200" dirty="0"/>
              <a:t>                  </a:t>
            </a:r>
            <a:r>
              <a:rPr lang="en-US" sz="1200" b="1" dirty="0" err="1">
                <a:solidFill>
                  <a:srgbClr val="FF0000"/>
                </a:solidFill>
              </a:rPr>
              <a:t>filename_template</a:t>
            </a:r>
            <a:r>
              <a:rPr lang="en-US" sz="1200" b="1" dirty="0">
                <a:solidFill>
                  <a:srgbClr val="FF0000"/>
                </a:solidFill>
              </a:rPr>
              <a:t>="x1.10242.static.nc"</a:t>
            </a:r>
          </a:p>
          <a:p>
            <a:r>
              <a:rPr lang="en-US" sz="1200" dirty="0"/>
              <a:t>                  packages="</a:t>
            </a:r>
            <a:r>
              <a:rPr lang="en-US" sz="1200" dirty="0" err="1"/>
              <a:t>initial_conds</a:t>
            </a:r>
            <a:r>
              <a:rPr lang="en-US" sz="1200" dirty="0"/>
              <a:t>"</a:t>
            </a:r>
          </a:p>
          <a:p>
            <a:r>
              <a:rPr lang="en-US" sz="1200" dirty="0"/>
              <a:t>                  </a:t>
            </a:r>
            <a:r>
              <a:rPr lang="en-US" sz="1200" dirty="0" err="1"/>
              <a:t>output_interval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&lt;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immutable_stream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name="surface"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type="output"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filename_template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="x1.10242.sfc_update.nc"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="none"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packages="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sfc_update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output_interval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="86400" /&gt;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&lt;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immutable_stream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name="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lbc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type="output"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filename_template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lbc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.$Y-$M-$D_$h.$m.$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s.nc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filename_interval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output_interval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packages="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lbcs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            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output_interval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="3:00:00" /&gt;</a:t>
            </a:r>
          </a:p>
          <a:p>
            <a:endParaRPr lang="en-US" sz="1200" dirty="0"/>
          </a:p>
          <a:p>
            <a:r>
              <a:rPr lang="en-US" sz="1200" dirty="0"/>
              <a:t>&lt;/streams&gt;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AB0E-3C42-3046-A037-E3E98EE770DE}"/>
              </a:ext>
            </a:extLst>
          </p:cNvPr>
          <p:cNvSpPr txBox="1"/>
          <p:nvPr/>
        </p:nvSpPr>
        <p:spPr>
          <a:xfrm>
            <a:off x="4496964" y="3635910"/>
            <a:ext cx="343696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Edit </a:t>
            </a:r>
            <a:r>
              <a:rPr lang="en-US" sz="1600" dirty="0" err="1">
                <a:latin typeface="Courier" pitchFamily="2" charset="0"/>
              </a:rPr>
              <a:t>streams.init_atmosphere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F5C6D-CE3F-B444-AC95-6DFD785B7944}"/>
              </a:ext>
            </a:extLst>
          </p:cNvPr>
          <p:cNvSpPr txBox="1"/>
          <p:nvPr/>
        </p:nvSpPr>
        <p:spPr>
          <a:xfrm>
            <a:off x="4486856" y="4005243"/>
            <a:ext cx="38565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Lines in red will need to be modified</a:t>
            </a:r>
          </a:p>
          <a:p>
            <a:r>
              <a:rPr lang="en-US" b="1" dirty="0">
                <a:solidFill>
                  <a:srgbClr val="0070C0"/>
                </a:solidFill>
              </a:rPr>
              <a:t> again for Step 1</a:t>
            </a:r>
          </a:p>
          <a:p>
            <a:endParaRPr lang="en-US" dirty="0"/>
          </a:p>
          <a:p>
            <a:r>
              <a:rPr lang="en-US" dirty="0"/>
              <a:t>You are providing as input: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 x1.10242.grid.nc</a:t>
            </a:r>
            <a:endParaRPr lang="en-US" dirty="0"/>
          </a:p>
          <a:p>
            <a:r>
              <a:rPr lang="en-US" dirty="0"/>
              <a:t>	[you obtained this from the mesh]</a:t>
            </a:r>
          </a:p>
          <a:p>
            <a:endParaRPr lang="en-US" dirty="0"/>
          </a:p>
          <a:p>
            <a:r>
              <a:rPr lang="en-US" dirty="0"/>
              <a:t>You are creating as output: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 x1.10242.static.nc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2BD34-6E85-23DD-BBB3-BF5395FC14D2}"/>
              </a:ext>
            </a:extLst>
          </p:cNvPr>
          <p:cNvSpPr txBox="1"/>
          <p:nvPr/>
        </p:nvSpPr>
        <p:spPr>
          <a:xfrm>
            <a:off x="3933114" y="703699"/>
            <a:ext cx="49639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You do not need to do this step for the class demo</a:t>
            </a:r>
          </a:p>
        </p:txBody>
      </p:sp>
    </p:spTree>
    <p:extLst>
      <p:ext uri="{BB962C8B-B14F-4D97-AF65-F5344CB8AC3E}">
        <p14:creationId xmlns:p14="http://schemas.microsoft.com/office/powerpoint/2010/main" val="1293152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5415D5-FD38-7443-A71C-2B1DA76D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Continuing Step #-1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AA147-3E1B-0F49-81E4-464C943F9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Untar</a:t>
            </a:r>
            <a:r>
              <a:rPr lang="en-US" dirty="0"/>
              <a:t> the mesh tar file</a:t>
            </a:r>
          </a:p>
          <a:p>
            <a:pPr lvl="1"/>
            <a:r>
              <a:rPr lang="en-US" sz="2400" dirty="0">
                <a:latin typeface="Courier" pitchFamily="2" charset="0"/>
              </a:rPr>
              <a:t>tar –</a:t>
            </a:r>
            <a:r>
              <a:rPr lang="en-US" sz="2400" dirty="0" err="1">
                <a:latin typeface="Courier" pitchFamily="2" charset="0"/>
              </a:rPr>
              <a:t>xvf</a:t>
            </a:r>
            <a:r>
              <a:rPr lang="en-US" sz="2400" dirty="0">
                <a:latin typeface="Courier" pitchFamily="2" charset="0"/>
              </a:rPr>
              <a:t> x1.10242.tar</a:t>
            </a:r>
          </a:p>
          <a:p>
            <a:pPr lvl="1"/>
            <a:r>
              <a:rPr lang="en-US" dirty="0"/>
              <a:t>Yields </a:t>
            </a:r>
            <a:r>
              <a:rPr lang="en-US" sz="2400" dirty="0">
                <a:latin typeface="Courier" pitchFamily="2" charset="0"/>
              </a:rPr>
              <a:t>x1.10242.grid.nc </a:t>
            </a:r>
            <a:r>
              <a:rPr lang="en-US" dirty="0"/>
              <a:t>and </a:t>
            </a:r>
            <a:r>
              <a:rPr lang="en-US" sz="2400" dirty="0">
                <a:latin typeface="Courier" pitchFamily="2" charset="0"/>
              </a:rPr>
              <a:t>x1.10242.graph*</a:t>
            </a:r>
            <a:r>
              <a:rPr lang="en-US" dirty="0"/>
              <a:t> files</a:t>
            </a:r>
          </a:p>
          <a:p>
            <a:r>
              <a:rPr lang="en-US" sz="2800" dirty="0" err="1">
                <a:latin typeface="Courier" pitchFamily="2" charset="0"/>
              </a:rPr>
              <a:t>sbatch</a:t>
            </a:r>
            <a:r>
              <a:rPr lang="en-US" sz="2800" dirty="0">
                <a:latin typeface="Courier" pitchFamily="2" charset="0"/>
              </a:rPr>
              <a:t> –p burst-</a:t>
            </a:r>
            <a:r>
              <a:rPr lang="en-US" sz="2800" dirty="0" err="1">
                <a:latin typeface="Courier" pitchFamily="2" charset="0"/>
              </a:rPr>
              <a:t>daes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submit_static</a:t>
            </a:r>
            <a:endParaRPr lang="en-US" sz="2800" dirty="0">
              <a:latin typeface="Courier" pitchFamily="2" charset="0"/>
            </a:endParaRPr>
          </a:p>
          <a:p>
            <a:pPr lvl="1"/>
            <a:r>
              <a:rPr lang="en-US" dirty="0"/>
              <a:t>This must run on </a:t>
            </a:r>
            <a:r>
              <a:rPr lang="en-US" dirty="0">
                <a:solidFill>
                  <a:srgbClr val="FF0000"/>
                </a:solidFill>
              </a:rPr>
              <a:t>ONE CPU </a:t>
            </a:r>
            <a:r>
              <a:rPr lang="en-US" dirty="0"/>
              <a:t>to work properly</a:t>
            </a:r>
          </a:p>
          <a:p>
            <a:pPr lvl="1"/>
            <a:r>
              <a:rPr lang="en-US" dirty="0"/>
              <a:t>This takes </a:t>
            </a:r>
            <a:r>
              <a:rPr lang="en-US" b="1" dirty="0">
                <a:solidFill>
                  <a:srgbClr val="FF0000"/>
                </a:solidFill>
              </a:rPr>
              <a:t>A VERY LONG TIME </a:t>
            </a:r>
            <a:r>
              <a:rPr lang="en-US" dirty="0"/>
              <a:t>(45+ minutes)</a:t>
            </a:r>
          </a:p>
          <a:p>
            <a:pPr lvl="1"/>
            <a:r>
              <a:rPr lang="en-US" dirty="0"/>
              <a:t>Like geogrid, this step does not need to be repeated unless you change something (resolution, mesh configuration)</a:t>
            </a:r>
          </a:p>
          <a:p>
            <a:r>
              <a:rPr lang="en-US" sz="2800" dirty="0">
                <a:latin typeface="Courier" pitchFamily="2" charset="0"/>
              </a:rPr>
              <a:t>tail -f log.init_atmosphere.0000.out</a:t>
            </a:r>
          </a:p>
          <a:p>
            <a:pPr lvl="1"/>
            <a:r>
              <a:rPr lang="en-US" dirty="0"/>
              <a:t>To follow the progress of building the static file</a:t>
            </a:r>
          </a:p>
          <a:p>
            <a:r>
              <a:rPr lang="en-US" dirty="0"/>
              <a:t>Creates </a:t>
            </a:r>
            <a:r>
              <a:rPr lang="en-US" sz="2800" dirty="0">
                <a:latin typeface="Courier" pitchFamily="2" charset="0"/>
              </a:rPr>
              <a:t>x1.10242.static.nc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3D1D7-B160-EA48-AE7D-8543D4B1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0AFA8-1F34-F1B9-FA5A-C1563DBFBC85}"/>
              </a:ext>
            </a:extLst>
          </p:cNvPr>
          <p:cNvSpPr txBox="1"/>
          <p:nvPr/>
        </p:nvSpPr>
        <p:spPr>
          <a:xfrm>
            <a:off x="131256" y="189349"/>
            <a:ext cx="49639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You do not need to do this step for the class demo</a:t>
            </a:r>
          </a:p>
        </p:txBody>
      </p:sp>
    </p:spTree>
    <p:extLst>
      <p:ext uri="{BB962C8B-B14F-4D97-AF65-F5344CB8AC3E}">
        <p14:creationId xmlns:p14="http://schemas.microsoft.com/office/powerpoint/2010/main" val="2014372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30D69-979E-1E5B-B826-DD9E8088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7DA969-C614-D719-B7FD-F6A4EF1D37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#2: Using variable resolution meshes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199D0DF-4C84-B767-3731-A1B36C0417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[The specific example requires </a:t>
            </a:r>
            <a:r>
              <a:rPr lang="en-US" b="1" dirty="0"/>
              <a:t>a lot of time to prepare and run</a:t>
            </a:r>
            <a:r>
              <a:rPr lang="en-US" dirty="0"/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DDCFB-095D-E012-E11F-922E03B2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3F73A-EE7F-EB2C-5EA2-708A4089A689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986995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77A288-2140-01BC-A234-77BD59EC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60-3 km mesh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2CBF8-2398-A137-FC3A-15910340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146466-C421-B0F4-2D3C-2D3E089E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01800"/>
            <a:ext cx="57150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7D03C7-4C6B-69B0-BC11-57646D8956A2}"/>
              </a:ext>
            </a:extLst>
          </p:cNvPr>
          <p:cNvSpPr txBox="1"/>
          <p:nvPr/>
        </p:nvSpPr>
        <p:spPr>
          <a:xfrm>
            <a:off x="457200" y="5520690"/>
            <a:ext cx="696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refinement region (with 3 km cell spacing) is easily remapped to any</a:t>
            </a:r>
          </a:p>
          <a:p>
            <a:r>
              <a:rPr lang="en-US" dirty="0"/>
              <a:t> desired location using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grid_rotate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tool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DCDF5-9307-DB17-549D-369C2030D245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445296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8D5D-B584-1308-6D99-4D860CF3E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(1) Set up working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BDAED-9800-F27B-D6C4-045F085E2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new working directory for this experiment</a:t>
            </a:r>
          </a:p>
          <a:p>
            <a:r>
              <a:rPr lang="en-US" dirty="0"/>
              <a:t>Copy over contents of $LAB/MPASV8/</a:t>
            </a:r>
          </a:p>
          <a:p>
            <a:r>
              <a:rPr lang="en-US" dirty="0"/>
              <a:t>Execute </a:t>
            </a:r>
            <a:r>
              <a:rPr lang="en-US" dirty="0" err="1"/>
              <a:t>make_mpas_links.sh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1B1F2-CA1F-B52C-0311-B40102E3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C0D60-70A1-543A-61CC-33ADB6BF2C19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56784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A242-C09F-D598-68A3-1C882FAB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Obtain the desired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9C533-A6F0-CB9E-6C52-6A48B24EA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Meshes at </a:t>
            </a:r>
            <a:r>
              <a:rPr lang="en-US" dirty="0">
                <a:hlinkClick r:id="rId2"/>
              </a:rPr>
              <a:t>http://mpas-dev.github.io/atmosphere/atmosphere_meshes.html</a:t>
            </a:r>
            <a:endParaRPr lang="en-US" dirty="0"/>
          </a:p>
          <a:p>
            <a:r>
              <a:rPr lang="en-US" dirty="0"/>
              <a:t>Get the 60-3 km mesh</a:t>
            </a:r>
          </a:p>
          <a:p>
            <a:pPr lvl="1"/>
            <a:r>
              <a:rPr lang="en-US" dirty="0"/>
              <a:t>File is  x20.835586.tar.gz</a:t>
            </a:r>
          </a:p>
          <a:p>
            <a:pPr lvl="1"/>
            <a:r>
              <a:rPr lang="en-US" dirty="0"/>
              <a:t>Unpack in your working directory (tar –</a:t>
            </a:r>
            <a:r>
              <a:rPr lang="en-US" dirty="0" err="1"/>
              <a:t>zxvf</a:t>
            </a:r>
            <a:r>
              <a:rPr lang="en-US" dirty="0"/>
              <a:t> x20.835586.tar.gz)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9193E-3D5D-CEDF-73A6-3C996C1B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535CC-26A7-DAAA-3EFF-0AA30F25D481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62219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8112-C2AD-4037-F9DF-23E46D91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(3) Rotate the fine resolution region to desired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4286-75FE-6BD3-9DCE-2F58CF6DE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Get </a:t>
            </a:r>
            <a:r>
              <a:rPr lang="en-US" dirty="0" err="1"/>
              <a:t>grid_rotate</a:t>
            </a:r>
            <a:r>
              <a:rPr lang="en-US" dirty="0"/>
              <a:t> materials</a:t>
            </a:r>
          </a:p>
          <a:p>
            <a:pPr marL="457200" lvl="1" indent="0">
              <a:buNone/>
            </a:pPr>
            <a:r>
              <a:rPr lang="en-US" sz="2300" dirty="0"/>
              <a:t>cp $LAB/SOFTWARE/MPASV7/MPAS-Tools/</a:t>
            </a:r>
            <a:r>
              <a:rPr lang="en-US" sz="2300" dirty="0" err="1"/>
              <a:t>mesh_tools</a:t>
            </a:r>
            <a:r>
              <a:rPr lang="en-US" sz="2300" dirty="0"/>
              <a:t>/</a:t>
            </a:r>
            <a:r>
              <a:rPr lang="en-US" sz="2300" dirty="0" err="1"/>
              <a:t>grid_rotate</a:t>
            </a:r>
            <a:r>
              <a:rPr lang="en-US" sz="2300" dirty="0"/>
              <a:t>/</a:t>
            </a:r>
            <a:r>
              <a:rPr lang="en-US" sz="2300" dirty="0" err="1"/>
              <a:t>namelist.input</a:t>
            </a:r>
            <a:r>
              <a:rPr lang="en-US" sz="2300" dirty="0"/>
              <a:t> .</a:t>
            </a:r>
          </a:p>
          <a:p>
            <a:pPr marL="457200" lvl="1" indent="0">
              <a:buNone/>
            </a:pPr>
            <a:r>
              <a:rPr lang="en-US" sz="2300" dirty="0"/>
              <a:t>ln -sf $LAB/SOFTWARE/MPASV7/MPAS-Tools/</a:t>
            </a:r>
            <a:r>
              <a:rPr lang="en-US" sz="2300" dirty="0" err="1"/>
              <a:t>mesh_tools</a:t>
            </a:r>
            <a:r>
              <a:rPr lang="en-US" sz="2300" dirty="0"/>
              <a:t>/</a:t>
            </a:r>
            <a:r>
              <a:rPr lang="en-US" sz="2300" dirty="0" err="1"/>
              <a:t>grid_rotate</a:t>
            </a:r>
            <a:r>
              <a:rPr lang="en-US" sz="2300" dirty="0"/>
              <a:t>/</a:t>
            </a:r>
            <a:r>
              <a:rPr lang="en-US" sz="2300" dirty="0" err="1"/>
              <a:t>grid_rotate</a:t>
            </a:r>
            <a:r>
              <a:rPr lang="en-US" sz="2300" dirty="0"/>
              <a:t> .</a:t>
            </a:r>
          </a:p>
          <a:p>
            <a:r>
              <a:rPr lang="en-US" dirty="0"/>
              <a:t>Edit </a:t>
            </a:r>
            <a:r>
              <a:rPr lang="en-US" dirty="0" err="1"/>
              <a:t>namelist.input</a:t>
            </a:r>
            <a:r>
              <a:rPr lang="en-US" dirty="0"/>
              <a:t>, changing these lines</a:t>
            </a:r>
          </a:p>
          <a:p>
            <a:pPr marL="57150" indent="0">
              <a:buNone/>
            </a:pPr>
            <a:r>
              <a:rPr lang="en-US" dirty="0"/>
              <a:t>		</a:t>
            </a:r>
            <a:r>
              <a:rPr lang="en-US" dirty="0" err="1"/>
              <a:t>config_new_latitude_degrees</a:t>
            </a:r>
            <a:r>
              <a:rPr lang="en-US" dirty="0"/>
              <a:t> = 0</a:t>
            </a:r>
          </a:p>
          <a:p>
            <a:pPr marL="57150" indent="0">
              <a:buNone/>
            </a:pPr>
            <a:r>
              <a:rPr lang="en-US" dirty="0"/>
              <a:t>		</a:t>
            </a:r>
            <a:r>
              <a:rPr lang="en-US" dirty="0" err="1"/>
              <a:t>config_new_longitude_degrees</a:t>
            </a:r>
            <a:r>
              <a:rPr lang="en-US" dirty="0"/>
              <a:t> = 0</a:t>
            </a:r>
          </a:p>
          <a:p>
            <a:pPr marL="57150" indent="0">
              <a:buNone/>
            </a:pPr>
            <a:r>
              <a:rPr lang="en-US" i="1" dirty="0"/>
              <a:t>to</a:t>
            </a:r>
          </a:p>
          <a:p>
            <a:pPr marL="57150" indent="0">
              <a:buNone/>
            </a:pPr>
            <a:r>
              <a:rPr lang="en-US" dirty="0"/>
              <a:t>  		</a:t>
            </a:r>
            <a:r>
              <a:rPr lang="en-US" dirty="0" err="1"/>
              <a:t>config_new_latitude_degrees</a:t>
            </a:r>
            <a:r>
              <a:rPr lang="en-US" dirty="0"/>
              <a:t> = 38</a:t>
            </a:r>
          </a:p>
          <a:p>
            <a:pPr marL="57150" indent="0">
              <a:buNone/>
            </a:pPr>
            <a:r>
              <a:rPr lang="en-US" dirty="0"/>
              <a:t>   		</a:t>
            </a:r>
            <a:r>
              <a:rPr lang="en-US" dirty="0" err="1"/>
              <a:t>config_new_longitude_degrees</a:t>
            </a:r>
            <a:r>
              <a:rPr lang="en-US" dirty="0"/>
              <a:t> = -82</a:t>
            </a:r>
          </a:p>
          <a:p>
            <a:r>
              <a:rPr lang="en-US" dirty="0"/>
              <a:t>Execute </a:t>
            </a:r>
            <a:r>
              <a:rPr lang="en-US" dirty="0" err="1"/>
              <a:t>grid_rotate</a:t>
            </a:r>
            <a:r>
              <a:rPr lang="en-US" dirty="0"/>
              <a:t> program [runs very quickly]</a:t>
            </a:r>
          </a:p>
          <a:p>
            <a:pPr marL="0" indent="0">
              <a:buNone/>
            </a:pPr>
            <a:r>
              <a:rPr lang="en-US" dirty="0"/>
              <a:t>	./</a:t>
            </a:r>
            <a:r>
              <a:rPr lang="en-US" dirty="0" err="1"/>
              <a:t>grid_rotate</a:t>
            </a:r>
            <a:r>
              <a:rPr lang="en-US" dirty="0"/>
              <a:t> x20.835586.grid.nc x20.835586.grid_ROTATED.nc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73D1A-561F-AA39-36AF-A606DF66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30033-3DC7-2023-0136-9C3C61D5CE65}"/>
              </a:ext>
            </a:extLst>
          </p:cNvPr>
          <p:cNvSpPr txBox="1"/>
          <p:nvPr/>
        </p:nvSpPr>
        <p:spPr>
          <a:xfrm>
            <a:off x="3589020" y="6298565"/>
            <a:ext cx="39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Output is x20.835586.grid_ROTATED.nc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E446D-4A8E-D0BE-CD7F-8935BFFF5874}"/>
              </a:ext>
            </a:extLst>
          </p:cNvPr>
          <p:cNvSpPr txBox="1"/>
          <p:nvPr/>
        </p:nvSpPr>
        <p:spPr>
          <a:xfrm>
            <a:off x="457200" y="62140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2530194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12BE1-3CFE-6D97-3729-2CB54E07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Build static file (step #-1)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7442A-F0FF-5958-D583-74B8A6EFB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900" dirty="0"/>
              <a:t>Edit </a:t>
            </a:r>
            <a:r>
              <a:rPr lang="en-US" sz="1900" u="sng" dirty="0" err="1"/>
              <a:t>namelist.init_atmosphere</a:t>
            </a:r>
            <a:endParaRPr lang="en-US" sz="1900" u="sng" dirty="0"/>
          </a:p>
          <a:p>
            <a:pPr marL="0" indent="0">
              <a:buNone/>
            </a:pPr>
            <a:r>
              <a:rPr lang="en-US" sz="1400" dirty="0"/>
              <a:t>	 &amp;</a:t>
            </a:r>
            <a:r>
              <a:rPr lang="en-US" sz="1400" dirty="0" err="1"/>
              <a:t>preproc_stages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config_static_interp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00B050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config_native_gwd_static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00B050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config_vertical_grid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config_met_interp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config_input_sst</a:t>
            </a:r>
            <a:r>
              <a:rPr lang="en-US" sz="1400" dirty="0"/>
              <a:t> = false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config_frac_seaice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&amp;decomposition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config_block_decomp_file_prefix</a:t>
            </a:r>
            <a:r>
              <a:rPr lang="en-US" sz="1400" dirty="0"/>
              <a:t> = '</a:t>
            </a:r>
            <a:r>
              <a:rPr lang="en-US" sz="1400" b="1" dirty="0">
                <a:solidFill>
                  <a:srgbClr val="FF0000"/>
                </a:solidFill>
              </a:rPr>
              <a:t>x20.835586</a:t>
            </a:r>
            <a:r>
              <a:rPr lang="en-US" sz="1400" dirty="0"/>
              <a:t>.graph.info.part.’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900" dirty="0"/>
              <a:t>Edit </a:t>
            </a:r>
            <a:r>
              <a:rPr lang="en-US" sz="1900" u="sng" dirty="0" err="1"/>
              <a:t>streams.init_atmosphere</a:t>
            </a:r>
            <a:endParaRPr lang="en-US" sz="1900" u="sng" dirty="0"/>
          </a:p>
          <a:p>
            <a:pPr marL="457200" lvl="1" indent="0">
              <a:buNone/>
            </a:pPr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name="input"</a:t>
            </a:r>
          </a:p>
          <a:p>
            <a:pPr marL="457200" lvl="1" indent="0">
              <a:buNone/>
            </a:pPr>
            <a:r>
              <a:rPr lang="en-US" sz="1200" dirty="0"/>
              <a:t>                  type="input"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>
                <a:solidFill>
                  <a:srgbClr val="FF0000"/>
                </a:solidFill>
              </a:rPr>
              <a:t>x20.835586.grid_ROTATED.n</a:t>
            </a:r>
            <a:r>
              <a:rPr lang="en-US" sz="1200" dirty="0"/>
              <a:t>c"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input_interval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name="output"</a:t>
            </a:r>
          </a:p>
          <a:p>
            <a:pPr marL="457200" lvl="1" indent="0">
              <a:buNone/>
            </a:pPr>
            <a:r>
              <a:rPr lang="en-US" sz="1200" dirty="0"/>
              <a:t>                  type="output"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>
                <a:solidFill>
                  <a:srgbClr val="FF0000"/>
                </a:solidFill>
              </a:rPr>
              <a:t>x20.835586.static.nc</a:t>
            </a:r>
            <a:r>
              <a:rPr lang="en-US" sz="1200" dirty="0"/>
              <a:t>"</a:t>
            </a:r>
          </a:p>
          <a:p>
            <a:pPr marL="457200" lvl="1" indent="0">
              <a:buNone/>
            </a:pPr>
            <a:r>
              <a:rPr lang="en-US" sz="1200" dirty="0"/>
              <a:t>                  packages="</a:t>
            </a:r>
            <a:r>
              <a:rPr lang="en-US" sz="1200" dirty="0" err="1"/>
              <a:t>initial_conds</a:t>
            </a:r>
            <a:r>
              <a:rPr lang="en-US" sz="1200" dirty="0"/>
              <a:t>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output_interval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pPr marL="5715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D1393-EF57-4530-AA85-454B642C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D944F-07CE-7082-4F97-15A31883FF54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639717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775A-F145-6377-DF6E-B8A3B65F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0000-696F-2AF4-DE3E-2CEB47F0F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sbatch</a:t>
            </a:r>
            <a:r>
              <a:rPr lang="en-US" dirty="0"/>
              <a:t> -p burst-</a:t>
            </a:r>
            <a:r>
              <a:rPr lang="en-US" dirty="0" err="1"/>
              <a:t>daes</a:t>
            </a:r>
            <a:r>
              <a:rPr lang="en-US" dirty="0"/>
              <a:t> </a:t>
            </a:r>
            <a:r>
              <a:rPr lang="en-US" dirty="0" err="1"/>
              <a:t>submit_static</a:t>
            </a:r>
            <a:r>
              <a:rPr lang="en-US" dirty="0"/>
              <a:t> </a:t>
            </a:r>
          </a:p>
          <a:p>
            <a:r>
              <a:rPr lang="en-US" dirty="0"/>
              <a:t>tail -f log.init_atmosphere.0000.out</a:t>
            </a:r>
          </a:p>
          <a:p>
            <a:r>
              <a:rPr lang="en-US" dirty="0">
                <a:solidFill>
                  <a:srgbClr val="FF0000"/>
                </a:solidFill>
              </a:rPr>
              <a:t>Takes a very long time (about 78 min)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2E394-F345-35ED-CC5F-F967D7F0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AD3F4-590A-43A7-8F8B-D4BC87316531}"/>
              </a:ext>
            </a:extLst>
          </p:cNvPr>
          <p:cNvSpPr txBox="1"/>
          <p:nvPr/>
        </p:nvSpPr>
        <p:spPr>
          <a:xfrm>
            <a:off x="3589020" y="6298565"/>
            <a:ext cx="307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Output is x20.835586.static.nc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62EF1-7B3F-DF2E-7D67-6E67D5B90560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45365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636974-70AB-6E4D-A1D1-13F6B1F8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WRF v. MPAS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4B0B2-BF3B-EF48-AAD9-662A13D9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CA06C-B96A-1A45-838E-BFA362FE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969"/>
            <a:ext cx="9144000" cy="5666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0E3F89-9FC6-1231-9807-CE7D17F5B388}"/>
              </a:ext>
            </a:extLst>
          </p:cNvPr>
          <p:cNvSpPr txBox="1"/>
          <p:nvPr/>
        </p:nvSpPr>
        <p:spPr>
          <a:xfrm>
            <a:off x="1188720" y="6080760"/>
            <a:ext cx="21736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• Requires map projections</a:t>
            </a:r>
          </a:p>
          <a:p>
            <a:endParaRPr lang="en-US" sz="1400" dirty="0"/>
          </a:p>
          <a:p>
            <a:r>
              <a:rPr lang="en-US" sz="1400" dirty="0"/>
              <a:t>• Physics discontinuities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6DC39-6976-17E9-EEF8-39DE443DE64D}"/>
              </a:ext>
            </a:extLst>
          </p:cNvPr>
          <p:cNvSpPr txBox="1"/>
          <p:nvPr/>
        </p:nvSpPr>
        <p:spPr>
          <a:xfrm>
            <a:off x="5821680" y="6493390"/>
            <a:ext cx="184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•  No map projections!</a:t>
            </a:r>
          </a:p>
        </p:txBody>
      </p:sp>
    </p:spTree>
    <p:extLst>
      <p:ext uri="{BB962C8B-B14F-4D97-AF65-F5344CB8AC3E}">
        <p14:creationId xmlns:p14="http://schemas.microsoft.com/office/powerpoint/2010/main" val="27695133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F3952-009E-EFD3-2C29-69C1835D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(5) Initialize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AF0B-5FA1-631B-AF5B-F432DF381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Presuming Step #0 (</a:t>
            </a:r>
            <a:r>
              <a:rPr lang="en-US" dirty="0" err="1"/>
              <a:t>Ungrib</a:t>
            </a:r>
            <a:r>
              <a:rPr lang="en-US" dirty="0"/>
              <a:t>) has been done.  We’re using the NNRP outputs again in this example</a:t>
            </a:r>
          </a:p>
          <a:p>
            <a:r>
              <a:rPr lang="en-US" dirty="0"/>
              <a:t>Edit </a:t>
            </a:r>
            <a:r>
              <a:rPr lang="en-US" dirty="0" err="1"/>
              <a:t>submit_init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#SBATCH -n </a:t>
            </a:r>
            <a:r>
              <a:rPr lang="en-US" dirty="0">
                <a:solidFill>
                  <a:srgbClr val="FF0000"/>
                </a:solidFill>
              </a:rPr>
              <a:t>36</a:t>
            </a:r>
          </a:p>
          <a:p>
            <a:pPr marL="857250" lvl="2" indent="0">
              <a:buNone/>
            </a:pPr>
            <a:r>
              <a:rPr lang="en-US" dirty="0"/>
              <a:t>- Change in number needed to match one of the available x20.835586.graph.info.part.*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8A4A4-83A4-EF79-A975-65B0CFDF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231E3-C041-BE8A-1AE7-9E6467E0BB54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127518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8218A-EA90-7608-8771-E468F187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C477-3D3D-F9BA-8DA4-0986316A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(5)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1F8C3-1DCD-633A-3E90-6D3CF366C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dirty="0"/>
              <a:t>Edit </a:t>
            </a:r>
            <a:r>
              <a:rPr lang="en-US" sz="1900" u="sng" dirty="0" err="1"/>
              <a:t>namelist.init_atmosphere</a:t>
            </a:r>
            <a:endParaRPr lang="en-US" sz="1900" u="sng" dirty="0"/>
          </a:p>
          <a:p>
            <a:pPr marL="0" indent="0">
              <a:buNone/>
            </a:pPr>
            <a:r>
              <a:rPr lang="en-US" sz="1400" dirty="0"/>
              <a:t>	 &amp;</a:t>
            </a:r>
            <a:r>
              <a:rPr lang="en-US" sz="1400" dirty="0" err="1"/>
              <a:t>preproc_stages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config_static_interp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config_native_gwd_static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config_vertical_grid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00B050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config_met_interp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00B050"/>
                </a:solidFill>
              </a:rPr>
              <a:t>true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config_input_sst</a:t>
            </a:r>
            <a:r>
              <a:rPr lang="en-US" sz="1400" dirty="0"/>
              <a:t> = false</a:t>
            </a:r>
          </a:p>
          <a:p>
            <a:pPr marL="0" indent="0">
              <a:buNone/>
            </a:pPr>
            <a:r>
              <a:rPr lang="en-US" sz="1400" dirty="0"/>
              <a:t>    		</a:t>
            </a:r>
            <a:r>
              <a:rPr lang="en-US" sz="1400" dirty="0" err="1"/>
              <a:t>config_frac_seaice</a:t>
            </a:r>
            <a:r>
              <a:rPr lang="en-US" sz="1400" dirty="0"/>
              <a:t> = </a:t>
            </a:r>
            <a:r>
              <a:rPr lang="en-US" sz="1400" b="1" dirty="0">
                <a:solidFill>
                  <a:srgbClr val="00B050"/>
                </a:solidFill>
              </a:rPr>
              <a:t>true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</a:t>
            </a:r>
          </a:p>
          <a:p>
            <a:r>
              <a:rPr lang="en-US" sz="1900" dirty="0"/>
              <a:t>Edit </a:t>
            </a:r>
            <a:r>
              <a:rPr lang="en-US" sz="1900" u="sng" dirty="0" err="1"/>
              <a:t>streams.init_atmosphere</a:t>
            </a:r>
            <a:endParaRPr lang="en-US" sz="1900" u="sng" dirty="0"/>
          </a:p>
          <a:p>
            <a:pPr marL="457200" lvl="1" indent="0">
              <a:buNone/>
            </a:pPr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name="input"</a:t>
            </a:r>
          </a:p>
          <a:p>
            <a:pPr marL="457200" lvl="1" indent="0">
              <a:buNone/>
            </a:pPr>
            <a:r>
              <a:rPr lang="en-US" sz="1200" dirty="0"/>
              <a:t>                  type="input"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>
                <a:solidFill>
                  <a:srgbClr val="FF0000"/>
                </a:solidFill>
              </a:rPr>
              <a:t> x20.835586.static.nc </a:t>
            </a:r>
            <a:r>
              <a:rPr lang="en-US" sz="1200" dirty="0"/>
              <a:t>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input_interval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&lt;</a:t>
            </a:r>
            <a:r>
              <a:rPr lang="en-US" sz="1200" dirty="0" err="1"/>
              <a:t>immutable_stream</a:t>
            </a:r>
            <a:r>
              <a:rPr lang="en-US" sz="1200" dirty="0"/>
              <a:t> name="output"</a:t>
            </a:r>
          </a:p>
          <a:p>
            <a:pPr marL="457200" lvl="1" indent="0">
              <a:buNone/>
            </a:pPr>
            <a:r>
              <a:rPr lang="en-US" sz="1200" dirty="0"/>
              <a:t>                  type="output"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filename_template</a:t>
            </a:r>
            <a:r>
              <a:rPr lang="en-US" sz="1200" dirty="0"/>
              <a:t>="</a:t>
            </a:r>
            <a:r>
              <a:rPr lang="en-US" sz="1200" b="1" dirty="0">
                <a:solidFill>
                  <a:srgbClr val="FF0000"/>
                </a:solidFill>
              </a:rPr>
              <a:t>x20.835586.init.nc</a:t>
            </a:r>
            <a:r>
              <a:rPr lang="en-US" sz="1200" dirty="0"/>
              <a:t>"</a:t>
            </a:r>
          </a:p>
          <a:p>
            <a:pPr marL="457200" lvl="1" indent="0">
              <a:buNone/>
            </a:pPr>
            <a:r>
              <a:rPr lang="en-US" sz="1200" dirty="0"/>
              <a:t>                  packages="</a:t>
            </a:r>
            <a:r>
              <a:rPr lang="en-US" sz="1200" dirty="0" err="1"/>
              <a:t>initial_conds</a:t>
            </a:r>
            <a:r>
              <a:rPr lang="en-US" sz="1200" dirty="0"/>
              <a:t>"</a:t>
            </a:r>
          </a:p>
          <a:p>
            <a:pPr marL="457200" lvl="1" indent="0">
              <a:buNone/>
            </a:pPr>
            <a:r>
              <a:rPr lang="en-US" sz="1200" dirty="0"/>
              <a:t>                  </a:t>
            </a:r>
            <a:r>
              <a:rPr lang="en-US" sz="1200" dirty="0" err="1"/>
              <a:t>output_interval</a:t>
            </a:r>
            <a:r>
              <a:rPr lang="en-US" sz="1200" dirty="0"/>
              <a:t>="</a:t>
            </a:r>
            <a:r>
              <a:rPr lang="en-US" sz="1200" dirty="0" err="1"/>
              <a:t>initial_only</a:t>
            </a:r>
            <a:r>
              <a:rPr lang="en-US" sz="1200" dirty="0"/>
              <a:t>" /&gt;</a:t>
            </a:r>
          </a:p>
          <a:p>
            <a:pPr marL="5715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C7BDE-A72B-3557-5B9F-197396E3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434CE-56F1-B42B-9848-E5D40AD0CF00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30721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8B09-4A60-DDA3-EC10-D6261D3F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(5)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E5603-A980-73CF-9A97-636190E4B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sbatch</a:t>
            </a:r>
            <a:r>
              <a:rPr lang="en-US" dirty="0"/>
              <a:t> -p burst-</a:t>
            </a:r>
            <a:r>
              <a:rPr lang="en-US" dirty="0" err="1"/>
              <a:t>daes</a:t>
            </a:r>
            <a:r>
              <a:rPr lang="en-US" dirty="0"/>
              <a:t> </a:t>
            </a:r>
            <a:r>
              <a:rPr lang="en-US" dirty="0" err="1"/>
              <a:t>submit_init</a:t>
            </a:r>
            <a:endParaRPr lang="en-US" dirty="0"/>
          </a:p>
          <a:p>
            <a:r>
              <a:rPr lang="en-US" dirty="0"/>
              <a:t>Check tail of log.init_atmosphere.0000.out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E7D-E958-BF90-9292-FF0962197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FE932-078B-39B9-2794-50EFC0CD6B6F}"/>
              </a:ext>
            </a:extLst>
          </p:cNvPr>
          <p:cNvSpPr txBox="1"/>
          <p:nvPr/>
        </p:nvSpPr>
        <p:spPr>
          <a:xfrm>
            <a:off x="3589020" y="6298565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Output is x20.835586.init.nc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37610-0379-EF5E-07AA-BA26A1F2F8E8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672222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FD72A-266B-0C5E-610C-BB6250B1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(6) Prepare to run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E4962-B2C5-9478-304D-8C7C661E7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Edit </a:t>
            </a:r>
            <a:r>
              <a:rPr lang="en-US" dirty="0" err="1"/>
              <a:t>namelist.atmosphere</a:t>
            </a:r>
            <a:endParaRPr lang="en-US" dirty="0"/>
          </a:p>
          <a:p>
            <a:pPr lvl="1"/>
            <a:r>
              <a:rPr lang="en-US" dirty="0"/>
              <a:t>Changes needed for finer resolution nest</a:t>
            </a:r>
          </a:p>
          <a:p>
            <a:pPr marL="457200" lvl="1" indent="0">
              <a:buNone/>
            </a:pPr>
            <a:r>
              <a:rPr lang="en-US" dirty="0"/>
              <a:t>• </a:t>
            </a:r>
            <a:r>
              <a:rPr lang="en-US" dirty="0" err="1"/>
              <a:t>config_dt</a:t>
            </a:r>
            <a:r>
              <a:rPr lang="en-US" dirty="0"/>
              <a:t> = 20.0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[shorter time step needed]</a:t>
            </a:r>
          </a:p>
          <a:p>
            <a:pPr marL="457200" lvl="1" indent="0">
              <a:buNone/>
            </a:pPr>
            <a:r>
              <a:rPr lang="en-US" dirty="0"/>
              <a:t>• </a:t>
            </a:r>
            <a:r>
              <a:rPr lang="en-US" dirty="0" err="1"/>
              <a:t>config_radtlw_interval</a:t>
            </a:r>
            <a:r>
              <a:rPr lang="en-US" dirty="0"/>
              <a:t> = '00:10:00’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[shorter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radt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pPr marL="457200" lvl="1" indent="0">
              <a:buNone/>
            </a:pPr>
            <a:r>
              <a:rPr lang="en-US" dirty="0"/>
              <a:t>• </a:t>
            </a:r>
            <a:r>
              <a:rPr lang="en-US" dirty="0" err="1"/>
              <a:t>config_radtsw_interval</a:t>
            </a:r>
            <a:r>
              <a:rPr lang="en-US" dirty="0"/>
              <a:t> = '00:10:00’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[“]</a:t>
            </a:r>
          </a:p>
          <a:p>
            <a:pPr marL="457200" lvl="1" indent="0">
              <a:buNone/>
            </a:pPr>
            <a:r>
              <a:rPr lang="en-US" dirty="0"/>
              <a:t>• </a:t>
            </a:r>
            <a:r>
              <a:rPr lang="en-US" dirty="0" err="1"/>
              <a:t>config_physics_suite</a:t>
            </a:r>
            <a:r>
              <a:rPr lang="en-US" dirty="0"/>
              <a:t> = 'convection permitting’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[more appropriate for 3 km cell spacing]</a:t>
            </a:r>
          </a:p>
          <a:p>
            <a:pPr marL="457200" lvl="1" indent="0">
              <a:buNone/>
            </a:pPr>
            <a:r>
              <a:rPr lang="en-US" dirty="0"/>
              <a:t>• </a:t>
            </a:r>
            <a:r>
              <a:rPr lang="en-US" dirty="0" err="1"/>
              <a:t>config_block_decomp_file_prefix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'x20.835586.graph.info.part.</a:t>
            </a:r>
            <a:r>
              <a:rPr lang="en-US" dirty="0"/>
              <a:t>’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224E-D456-553F-834A-2D2D01ED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87E54-E373-943C-530E-09DFEF43781C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693470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A4AE-650C-6C89-1BC7-2124E810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(6)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37D98-466F-7352-FF43-753DD61F3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Edit </a:t>
            </a:r>
            <a:r>
              <a:rPr lang="en-US" dirty="0" err="1"/>
              <a:t>streams.atmosphere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&lt;</a:t>
            </a:r>
            <a:r>
              <a:rPr lang="en-US" dirty="0" err="1"/>
              <a:t>immutable_stream</a:t>
            </a:r>
            <a:r>
              <a:rPr lang="en-US" dirty="0"/>
              <a:t> name="input"</a:t>
            </a:r>
          </a:p>
          <a:p>
            <a:pPr marL="457200" lvl="1" indent="0">
              <a:buNone/>
            </a:pPr>
            <a:r>
              <a:rPr lang="en-US" dirty="0"/>
              <a:t>                  type="input"</a:t>
            </a:r>
          </a:p>
          <a:p>
            <a:pPr marL="457200" lvl="1" indent="0">
              <a:buNone/>
            </a:pPr>
            <a:r>
              <a:rPr lang="en-US" dirty="0"/>
              <a:t>                  </a:t>
            </a:r>
            <a:r>
              <a:rPr lang="en-US" dirty="0" err="1"/>
              <a:t>filename_template</a:t>
            </a:r>
            <a:r>
              <a:rPr lang="en-US" dirty="0"/>
              <a:t>="</a:t>
            </a:r>
            <a:r>
              <a:rPr lang="en-US" dirty="0">
                <a:solidFill>
                  <a:srgbClr val="FF0000"/>
                </a:solidFill>
              </a:rPr>
              <a:t>x20.835586.init.nc</a:t>
            </a:r>
            <a:r>
              <a:rPr lang="en-US" dirty="0"/>
              <a:t>"</a:t>
            </a:r>
          </a:p>
          <a:p>
            <a:r>
              <a:rPr lang="en-US" dirty="0"/>
              <a:t>Edit </a:t>
            </a:r>
            <a:r>
              <a:rPr lang="en-US" dirty="0" err="1"/>
              <a:t>submit_mpas</a:t>
            </a:r>
            <a:r>
              <a:rPr lang="en-US" dirty="0"/>
              <a:t> {144 matches one of the </a:t>
            </a:r>
            <a:r>
              <a:rPr lang="en-US" dirty="0" err="1"/>
              <a:t>graph.info</a:t>
            </a:r>
            <a:r>
              <a:rPr lang="en-US" dirty="0"/>
              <a:t> files. There are only 128 </a:t>
            </a:r>
            <a:r>
              <a:rPr lang="en-US" dirty="0" err="1"/>
              <a:t>cpus</a:t>
            </a:r>
            <a:r>
              <a:rPr lang="en-US" dirty="0"/>
              <a:t>/node}</a:t>
            </a:r>
          </a:p>
          <a:p>
            <a:pPr marL="457200" lvl="1" indent="0">
              <a:buNone/>
            </a:pPr>
            <a:r>
              <a:rPr lang="en-US" dirty="0"/>
              <a:t>#SBATCH -n </a:t>
            </a:r>
            <a:r>
              <a:rPr lang="en-US" dirty="0">
                <a:solidFill>
                  <a:srgbClr val="FF0000"/>
                </a:solidFill>
              </a:rPr>
              <a:t>144</a:t>
            </a:r>
          </a:p>
          <a:p>
            <a:pPr marL="457200" lvl="1" indent="0">
              <a:buNone/>
            </a:pPr>
            <a:r>
              <a:rPr lang="en-US" dirty="0"/>
              <a:t>#SBATCH -N </a:t>
            </a:r>
            <a:r>
              <a:rPr lang="en-US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 err="1"/>
              <a:t>sbatch</a:t>
            </a:r>
            <a:r>
              <a:rPr lang="en-US" dirty="0"/>
              <a:t> -p burst-</a:t>
            </a:r>
            <a:r>
              <a:rPr lang="en-US" dirty="0" err="1"/>
              <a:t>daes</a:t>
            </a:r>
            <a:r>
              <a:rPr lang="en-US" dirty="0"/>
              <a:t> </a:t>
            </a:r>
            <a:r>
              <a:rPr lang="en-US" dirty="0" err="1"/>
              <a:t>submit_mpas</a:t>
            </a:r>
            <a:endParaRPr lang="en-US" dirty="0"/>
          </a:p>
          <a:p>
            <a:r>
              <a:rPr lang="en-US" dirty="0"/>
              <a:t>tail –f log.atmosphere.0000.out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8AF31-DCB8-6E9E-054B-C4969B36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9D37D-5519-917B-45BE-257B9780A47D}"/>
              </a:ext>
            </a:extLst>
          </p:cNvPr>
          <p:cNvSpPr txBox="1"/>
          <p:nvPr/>
        </p:nvSpPr>
        <p:spPr>
          <a:xfrm>
            <a:off x="3589020" y="6298565"/>
            <a:ext cx="406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Outputs are </a:t>
            </a:r>
            <a:r>
              <a:rPr lang="en-US" b="1" dirty="0" err="1">
                <a:solidFill>
                  <a:srgbClr val="00B050"/>
                </a:solidFill>
              </a:rPr>
              <a:t>diag</a:t>
            </a:r>
            <a:r>
              <a:rPr lang="en-US" b="1" dirty="0">
                <a:solidFill>
                  <a:srgbClr val="00B050"/>
                </a:solidFill>
              </a:rPr>
              <a:t>*, history*, and restart*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CFC3E-AE96-B26F-5641-4AE81F16E905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5732976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D8F56C-5E34-3D9A-CDB3-917FA3B4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577850"/>
            <a:ext cx="6845300" cy="5702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6C4F8-9907-BF3C-C3E2-492D2AB3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FE167-B675-F266-CA97-E956D2C9D943}"/>
              </a:ext>
            </a:extLst>
          </p:cNvPr>
          <p:cNvSpPr txBox="1"/>
          <p:nvPr/>
        </p:nvSpPr>
        <p:spPr>
          <a:xfrm>
            <a:off x="331470" y="5360670"/>
            <a:ext cx="666131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 make the regional plot</a:t>
            </a:r>
          </a:p>
          <a:p>
            <a:r>
              <a:rPr lang="en-US" dirty="0" err="1"/>
              <a:t>bbox_subset_nodes.plot.rasterize</a:t>
            </a:r>
            <a:r>
              <a:rPr lang="en-US" dirty="0"/>
              <a:t>(method='</a:t>
            </a:r>
            <a:r>
              <a:rPr lang="en-US" b="1" dirty="0">
                <a:solidFill>
                  <a:srgbClr val="FF0000"/>
                </a:solidFill>
              </a:rPr>
              <a:t>point</a:t>
            </a:r>
            <a:r>
              <a:rPr lang="en-US" dirty="0"/>
              <a:t>', </a:t>
            </a:r>
            <a:r>
              <a:rPr lang="en-US" b="1" dirty="0" err="1">
                <a:solidFill>
                  <a:srgbClr val="FF0000"/>
                </a:solidFill>
              </a:rPr>
              <a:t>pixel_ratio</a:t>
            </a:r>
            <a:r>
              <a:rPr lang="en-US" b="1" dirty="0">
                <a:solidFill>
                  <a:srgbClr val="FF0000"/>
                </a:solidFill>
              </a:rPr>
              <a:t>=0.5</a:t>
            </a:r>
            <a:r>
              <a:rPr lang="en-US" dirty="0"/>
              <a:t>,</a:t>
            </a:r>
          </a:p>
          <a:p>
            <a:r>
              <a:rPr lang="en-US" dirty="0"/>
              <a:t>                                        </a:t>
            </a:r>
            <a:r>
              <a:rPr lang="en-US" dirty="0" err="1"/>
              <a:t>exclude_antimeridian</a:t>
            </a:r>
            <a:r>
              <a:rPr lang="en-US" dirty="0"/>
              <a:t>=True,</a:t>
            </a:r>
          </a:p>
          <a:p>
            <a:r>
              <a:rPr lang="en-US" dirty="0"/>
              <a:t>                                        title = "MPAS accumulated snow depth (mm)",</a:t>
            </a:r>
          </a:p>
          <a:p>
            <a:r>
              <a:rPr lang="en-US" dirty="0"/>
              <a:t>                                        **</a:t>
            </a:r>
            <a:r>
              <a:rPr lang="en-US" dirty="0" err="1"/>
              <a:t>plot_opts</a:t>
            </a:r>
            <a:r>
              <a:rPr lang="en-US" dirty="0"/>
              <a:t>) * features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748447-478E-21DC-0880-E069DD8E92A5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8924322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9BA44-4D4A-63FF-2834-BC424DAF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72A05-1BBF-E270-99E3-3D851143D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577850"/>
            <a:ext cx="6845300" cy="570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B8DF0-4E38-EEB0-74C4-DB5A483A20FD}"/>
              </a:ext>
            </a:extLst>
          </p:cNvPr>
          <p:cNvSpPr txBox="1"/>
          <p:nvPr/>
        </p:nvSpPr>
        <p:spPr>
          <a:xfrm>
            <a:off x="331470" y="5360670"/>
            <a:ext cx="6661311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 make the regional plot</a:t>
            </a:r>
          </a:p>
          <a:p>
            <a:r>
              <a:rPr lang="en-US" dirty="0" err="1"/>
              <a:t>bbox_subset_nodes.plot.rasterize</a:t>
            </a:r>
            <a:r>
              <a:rPr lang="en-US" dirty="0"/>
              <a:t>(method='</a:t>
            </a:r>
            <a:r>
              <a:rPr lang="en-US" b="1" dirty="0">
                <a:solidFill>
                  <a:srgbClr val="FF0000"/>
                </a:solidFill>
              </a:rPr>
              <a:t>polygon</a:t>
            </a:r>
            <a:r>
              <a:rPr lang="en-US" dirty="0"/>
              <a:t>',</a:t>
            </a:r>
          </a:p>
          <a:p>
            <a:r>
              <a:rPr lang="en-US" dirty="0"/>
              <a:t>                                        </a:t>
            </a:r>
            <a:r>
              <a:rPr lang="en-US" dirty="0" err="1"/>
              <a:t>exclude_antimeridian</a:t>
            </a:r>
            <a:r>
              <a:rPr lang="en-US" dirty="0"/>
              <a:t>=True,</a:t>
            </a:r>
          </a:p>
          <a:p>
            <a:r>
              <a:rPr lang="en-US" dirty="0"/>
              <a:t>                                        title = "MPAS accumulated snow depth (mm)",</a:t>
            </a:r>
          </a:p>
          <a:p>
            <a:r>
              <a:rPr lang="en-US" dirty="0"/>
              <a:t>                                        **</a:t>
            </a:r>
            <a:r>
              <a:rPr lang="en-US" dirty="0" err="1"/>
              <a:t>plot_opts</a:t>
            </a:r>
            <a:r>
              <a:rPr lang="en-US" dirty="0"/>
              <a:t>) * features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624A8-545C-3A17-609C-DDFAA44F5912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1883556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98467-3B12-7504-DA4A-54BA6921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00F27-DC4B-3577-46BE-387BFA5A3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#3: MPASSIT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9EB6E4-00E8-CF69-0668-0A09FDB17F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[MPASSIT does not work particularly well for large meshes on our cluster]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92A5E-4640-B8DA-5AB8-8E3C3AF6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649A4-BFFA-3C48-1D37-8DE222D7B298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542934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56A2-0670-7199-10F7-3504A4B8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7D3C6-D312-3773-ECEF-4C2680715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MPASSIT</a:t>
            </a:r>
            <a:r>
              <a:rPr lang="en-US" dirty="0"/>
              <a:t> is a Fortran-based code to convert individual MPAS history or </a:t>
            </a:r>
            <a:r>
              <a:rPr lang="en-US" dirty="0" err="1"/>
              <a:t>diag</a:t>
            </a:r>
            <a:r>
              <a:rPr lang="en-US" dirty="0"/>
              <a:t> files into WRF-compatible outputs, so tools like </a:t>
            </a:r>
            <a:r>
              <a:rPr lang="en-US" dirty="0" err="1"/>
              <a:t>wrf</a:t>
            </a:r>
            <a:r>
              <a:rPr lang="en-US" dirty="0"/>
              <a:t>-python can be applied</a:t>
            </a:r>
          </a:p>
          <a:p>
            <a:r>
              <a:rPr lang="en-US" dirty="0"/>
              <a:t>It requires a </a:t>
            </a:r>
            <a:r>
              <a:rPr lang="en-US" dirty="0" err="1"/>
              <a:t>namelist</a:t>
            </a:r>
            <a:r>
              <a:rPr lang="en-US" dirty="0"/>
              <a:t> (I’m calling it </a:t>
            </a:r>
            <a:r>
              <a:rPr lang="en-US" dirty="0" err="1"/>
              <a:t>namelist.mpassit</a:t>
            </a:r>
            <a:r>
              <a:rPr lang="en-US" dirty="0"/>
              <a:t>) and files called histlist_2d, histlist_3d, and </a:t>
            </a:r>
            <a:r>
              <a:rPr lang="en-US" dirty="0" err="1"/>
              <a:t>diaglist</a:t>
            </a:r>
            <a:r>
              <a:rPr lang="en-US" dirty="0"/>
              <a:t>, listing fields to be extracted and written to the output file (which I am calling </a:t>
            </a:r>
            <a:r>
              <a:rPr lang="en-US" dirty="0" err="1"/>
              <a:t>mpassit_out.nc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2036F-AF53-747F-D506-00D3773F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5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7E42-ACE0-BA8D-BC28-C146D51E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MPASSIT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2F3CB-2798-DB76-24B7-7EB857FD4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Copy these files from $LAB/MPASV8/:</a:t>
            </a:r>
          </a:p>
          <a:p>
            <a:pPr lvl="1"/>
            <a:r>
              <a:rPr lang="en-US" sz="2400" dirty="0" err="1"/>
              <a:t>namelist.mpassit</a:t>
            </a:r>
            <a:endParaRPr lang="en-US" sz="2400" dirty="0"/>
          </a:p>
          <a:p>
            <a:pPr lvl="1"/>
            <a:r>
              <a:rPr lang="en-US" sz="2400" dirty="0"/>
              <a:t>histlist_2d, histlist_3d, </a:t>
            </a:r>
            <a:r>
              <a:rPr lang="en-US" sz="2400" dirty="0" err="1"/>
              <a:t>diaglist</a:t>
            </a:r>
            <a:endParaRPr lang="en-US" sz="2400" dirty="0"/>
          </a:p>
          <a:p>
            <a:pPr lvl="1"/>
            <a:r>
              <a:rPr lang="en-US" sz="2400" dirty="0" err="1"/>
              <a:t>submit_mpassit</a:t>
            </a:r>
            <a:endParaRPr lang="en-US" sz="2400" dirty="0"/>
          </a:p>
          <a:p>
            <a:pPr lvl="1"/>
            <a:r>
              <a:rPr lang="en-US" sz="2400" dirty="0" err="1"/>
              <a:t>Plot_MPASSIT_TSTORM.ipynb</a:t>
            </a:r>
            <a:endParaRPr lang="en-US" sz="2400" dirty="0"/>
          </a:p>
          <a:p>
            <a:r>
              <a:rPr lang="en-US" dirty="0"/>
              <a:t>Edit </a:t>
            </a:r>
            <a:r>
              <a:rPr lang="en-US" dirty="0" err="1"/>
              <a:t>namelist.mpassit</a:t>
            </a:r>
            <a:r>
              <a:rPr lang="en-US" dirty="0"/>
              <a:t> to include </a:t>
            </a:r>
            <a:r>
              <a:rPr lang="en-US" b="1" dirty="0">
                <a:solidFill>
                  <a:srgbClr val="FF0000"/>
                </a:solidFill>
              </a:rPr>
              <a:t>full-path</a:t>
            </a:r>
            <a:r>
              <a:rPr lang="en-US" dirty="0"/>
              <a:t> information regarding the history and/or </a:t>
            </a:r>
            <a:r>
              <a:rPr lang="en-US" dirty="0" err="1"/>
              <a:t>diag</a:t>
            </a:r>
            <a:r>
              <a:rPr lang="en-US" dirty="0"/>
              <a:t> file you wish to operate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733F5-44E5-D722-9136-85CA791A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4E8C-1E55-A008-0EBD-8AEF5C31FDDC}"/>
              </a:ext>
            </a:extLst>
          </p:cNvPr>
          <p:cNvSpPr txBox="1"/>
          <p:nvPr/>
        </p:nvSpPr>
        <p:spPr>
          <a:xfrm>
            <a:off x="0" y="5429250"/>
            <a:ext cx="76956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/>
              <a:t>grid_file_input_grid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/lab/atm419lab/TESTING/TTTTM2/x4.655362.init.nc"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hist_file_input_grid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/lab/atm419lab/TESTING/TTTTM2/history.2022-04-01_00.00.00.nc"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diag_file_input_grid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/lab/atm419lab/TESTING/TTTTM2/diag.2022-04-01_00.00.00.nc"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output_file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</a:t>
            </a:r>
            <a:r>
              <a:rPr lang="en-US" sz="1400" dirty="0" err="1"/>
              <a:t>mpassit_out.nc</a:t>
            </a:r>
            <a:r>
              <a:rPr lang="en-US" sz="1400" dirty="0"/>
              <a:t>"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52795-2D8A-5A5B-3579-70264466E4F4}"/>
              </a:ext>
            </a:extLst>
          </p:cNvPr>
          <p:cNvSpPr txBox="1"/>
          <p:nvPr/>
        </p:nvSpPr>
        <p:spPr>
          <a:xfrm>
            <a:off x="4416359" y="3275111"/>
            <a:ext cx="4727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Example notebook reading MPASSIT output file via </a:t>
            </a:r>
            <a:r>
              <a:rPr lang="en-US" sz="1400" i="1" dirty="0" err="1"/>
              <a:t>wrf</a:t>
            </a:r>
            <a:r>
              <a:rPr lang="en-US" sz="1400" i="1" dirty="0"/>
              <a:t>-python</a:t>
            </a:r>
          </a:p>
        </p:txBody>
      </p:sp>
    </p:spTree>
    <p:extLst>
      <p:ext uri="{BB962C8B-B14F-4D97-AF65-F5344CB8AC3E}">
        <p14:creationId xmlns:p14="http://schemas.microsoft.com/office/powerpoint/2010/main" val="3235429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8E136-0BC0-4F49-B6BF-9154D238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BC46F-8D5B-5145-A05D-02D92829D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165"/>
            <a:ext cx="9144000" cy="6165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BD470-FBC0-6D4F-862F-766C1B2719A0}"/>
              </a:ext>
            </a:extLst>
          </p:cNvPr>
          <p:cNvSpPr txBox="1"/>
          <p:nvPr/>
        </p:nvSpPr>
        <p:spPr>
          <a:xfrm>
            <a:off x="3763284" y="199807"/>
            <a:ext cx="515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horizontal MPAS grid uses cells that may</a:t>
            </a:r>
          </a:p>
          <a:p>
            <a:r>
              <a:rPr lang="en-US" dirty="0"/>
              <a:t>  have 5, 6, 7, or more sides. The grid is </a:t>
            </a:r>
            <a:r>
              <a:rPr lang="en-US" b="1" dirty="0">
                <a:solidFill>
                  <a:srgbClr val="FF0000"/>
                </a:solidFill>
              </a:rPr>
              <a:t>unstructured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33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15A2-8939-A6A3-BFB3-FE665ABF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namelist.mpassit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3C28D-D3A7-8C98-141F-102C09B2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87C04D-AA19-4B8A-7299-E13CDB6A771A}"/>
              </a:ext>
            </a:extLst>
          </p:cNvPr>
          <p:cNvSpPr txBox="1"/>
          <p:nvPr/>
        </p:nvSpPr>
        <p:spPr>
          <a:xfrm>
            <a:off x="25904" y="1737360"/>
            <a:ext cx="769890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/>
              <a:t>grid_file_input_grid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/lab/atm419lab/TESTING/TTTTM2/x4.655362.init.nc”</a:t>
            </a:r>
          </a:p>
          <a:p>
            <a:r>
              <a:rPr lang="en-US" sz="1400" dirty="0"/>
              <a:t>	</a:t>
            </a:r>
            <a:r>
              <a:rPr lang="en-US" sz="1400" dirty="0">
                <a:sym typeface="Wingdings" pitchFamily="2" charset="2"/>
              </a:rPr>
              <a:t> your MPAS </a:t>
            </a:r>
            <a:r>
              <a:rPr lang="en-US" sz="1400" dirty="0" err="1">
                <a:sym typeface="Wingdings" pitchFamily="2" charset="2"/>
              </a:rPr>
              <a:t>init</a:t>
            </a:r>
            <a:r>
              <a:rPr lang="en-US" sz="1400" dirty="0">
                <a:sym typeface="Wingdings" pitchFamily="2" charset="2"/>
              </a:rPr>
              <a:t> file from </a:t>
            </a:r>
            <a:r>
              <a:rPr lang="en-US" sz="1400" dirty="0" err="1">
                <a:sym typeface="Wingdings" pitchFamily="2" charset="2"/>
              </a:rPr>
              <a:t>init_atmosphere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err="1"/>
              <a:t>hist_file_input_grid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/lab/atm419lab/TESTING/TTTTM2/history.2022-04-01_00.00.00.nc”</a:t>
            </a:r>
          </a:p>
          <a:p>
            <a:r>
              <a:rPr lang="en-US" sz="1400" dirty="0"/>
              <a:t>	</a:t>
            </a:r>
            <a:r>
              <a:rPr lang="en-US" sz="1400" dirty="0">
                <a:sym typeface="Wingdings" pitchFamily="2" charset="2"/>
              </a:rPr>
              <a:t> an MPAS history file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err="1"/>
              <a:t>diag_file_input_grid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/lab/atm419lab/TESTING/TTTTM2/diag.2022-04-01_00.00.00.nc”</a:t>
            </a:r>
          </a:p>
          <a:p>
            <a:r>
              <a:rPr lang="en-US" sz="1400" dirty="0"/>
              <a:t>	</a:t>
            </a:r>
            <a:r>
              <a:rPr lang="en-US" sz="1400" dirty="0">
                <a:sym typeface="Wingdings" pitchFamily="2" charset="2"/>
              </a:rPr>
              <a:t> an MPAS </a:t>
            </a:r>
            <a:r>
              <a:rPr lang="en-US" sz="1400" dirty="0" err="1">
                <a:sym typeface="Wingdings" pitchFamily="2" charset="2"/>
              </a:rPr>
              <a:t>diag</a:t>
            </a:r>
            <a:r>
              <a:rPr lang="en-US" sz="1400" dirty="0">
                <a:sym typeface="Wingdings" pitchFamily="2" charset="2"/>
              </a:rPr>
              <a:t> file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err="1"/>
              <a:t>output_file</a:t>
            </a:r>
            <a:r>
              <a:rPr lang="en-US" sz="1400" dirty="0"/>
              <a:t>="/network/</a:t>
            </a:r>
            <a:r>
              <a:rPr lang="en-US" sz="1400" dirty="0" err="1"/>
              <a:t>rit</a:t>
            </a:r>
            <a:r>
              <a:rPr lang="en-US" sz="1400" dirty="0"/>
              <a:t>/lab/atm419lab/TESTING/TTTTM2/</a:t>
            </a:r>
            <a:r>
              <a:rPr lang="en-US" sz="1400" dirty="0" err="1"/>
              <a:t>mpassit_out.nc</a:t>
            </a:r>
            <a:r>
              <a:rPr lang="en-US" sz="1400" dirty="0"/>
              <a:t>”</a:t>
            </a:r>
          </a:p>
          <a:p>
            <a:r>
              <a:rPr lang="en-US" sz="1400" dirty="0"/>
              <a:t>	</a:t>
            </a:r>
            <a:r>
              <a:rPr lang="en-US" sz="1400" dirty="0">
                <a:sym typeface="Wingdings" pitchFamily="2" charset="2"/>
              </a:rPr>
              <a:t> your output file name.  </a:t>
            </a:r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REMOVE/RENAME ANY EXISTING FILE BEFORE RERUNNING.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DD6A7-AB11-02D5-B44E-48B394E02408}"/>
              </a:ext>
            </a:extLst>
          </p:cNvPr>
          <p:cNvSpPr txBox="1"/>
          <p:nvPr/>
        </p:nvSpPr>
        <p:spPr>
          <a:xfrm>
            <a:off x="125730" y="3534013"/>
            <a:ext cx="228235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/>
              <a:t>target_grid_type</a:t>
            </a:r>
            <a:r>
              <a:rPr lang="en-US" sz="1400" dirty="0"/>
              <a:t> = 'lambert'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interp_diag</a:t>
            </a:r>
            <a:r>
              <a:rPr lang="en-US" sz="1400" dirty="0"/>
              <a:t>=.false.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interp_hist</a:t>
            </a:r>
            <a:r>
              <a:rPr lang="en-US" sz="1400" dirty="0"/>
              <a:t>=.true.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wrf_mod_vars</a:t>
            </a:r>
            <a:r>
              <a:rPr lang="en-US" sz="1400" dirty="0"/>
              <a:t>=.true.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esmf_log</a:t>
            </a:r>
            <a:r>
              <a:rPr lang="en-US" sz="1400" dirty="0"/>
              <a:t>=.false.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nx</a:t>
            </a:r>
            <a:r>
              <a:rPr lang="en-US" sz="1400" dirty="0"/>
              <a:t> = 115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ny</a:t>
            </a:r>
            <a:r>
              <a:rPr lang="en-US" sz="1400" dirty="0"/>
              <a:t> = 100</a:t>
            </a:r>
          </a:p>
          <a:p>
            <a:r>
              <a:rPr lang="en-US" sz="1400" dirty="0"/>
              <a:t> dx = 12000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dy</a:t>
            </a:r>
            <a:r>
              <a:rPr lang="en-US" sz="1400" dirty="0"/>
              <a:t> = 12000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ref_lat</a:t>
            </a:r>
            <a:r>
              <a:rPr lang="en-US" sz="1400" dirty="0"/>
              <a:t> = 42.6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ref_lon</a:t>
            </a:r>
            <a:r>
              <a:rPr lang="en-US" sz="1400" dirty="0"/>
              <a:t> = -76</a:t>
            </a:r>
          </a:p>
          <a:p>
            <a:r>
              <a:rPr lang="en-US" sz="1400" dirty="0"/>
              <a:t> truelat1 = 42.6</a:t>
            </a:r>
          </a:p>
          <a:p>
            <a:r>
              <a:rPr lang="en-US" sz="1400" dirty="0"/>
              <a:t> truelat2 = 42.6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stand_lon</a:t>
            </a:r>
            <a:r>
              <a:rPr lang="en-US" sz="1400" dirty="0"/>
              <a:t> = -76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is_regional</a:t>
            </a:r>
            <a:r>
              <a:rPr lang="en-US" sz="1400" dirty="0"/>
              <a:t>=.true.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9115C-AF0B-3EE5-39C1-52CCB34A21EC}"/>
              </a:ext>
            </a:extLst>
          </p:cNvPr>
          <p:cNvSpPr txBox="1"/>
          <p:nvPr/>
        </p:nvSpPr>
        <p:spPr>
          <a:xfrm>
            <a:off x="2133766" y="3980696"/>
            <a:ext cx="64260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I’m operating on the history file but not on the </a:t>
            </a:r>
            <a:r>
              <a:rPr lang="en-US" dirty="0" err="1">
                <a:solidFill>
                  <a:srgbClr val="FF0000"/>
                </a:solidFill>
              </a:rPr>
              <a:t>diag</a:t>
            </a:r>
            <a:r>
              <a:rPr lang="en-US" dirty="0">
                <a:solidFill>
                  <a:srgbClr val="FF0000"/>
                </a:solidFill>
              </a:rPr>
              <a:t> file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This specifies our output grid information. I’m matching a WRF run</a:t>
            </a:r>
          </a:p>
        </p:txBody>
      </p:sp>
    </p:spTree>
    <p:extLst>
      <p:ext uri="{BB962C8B-B14F-4D97-AF65-F5344CB8AC3E}">
        <p14:creationId xmlns:p14="http://schemas.microsoft.com/office/powerpoint/2010/main" val="1909707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322-5478-5BAC-D0B2-6203765C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MPASSIT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1E5EE-CEA9-D552-A894-C066031CB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MPASSIT uses one of your grid’s </a:t>
            </a:r>
            <a:r>
              <a:rPr lang="en-US" dirty="0" err="1"/>
              <a:t>graph.info</a:t>
            </a:r>
            <a:r>
              <a:rPr lang="en-US" dirty="0"/>
              <a:t> files for domain decomposition</a:t>
            </a:r>
          </a:p>
          <a:p>
            <a:r>
              <a:rPr lang="en-US" dirty="0"/>
              <a:t>You need to have a </a:t>
            </a:r>
            <a:r>
              <a:rPr lang="en-US" dirty="0" err="1"/>
              <a:t>graph.info</a:t>
            </a:r>
            <a:r>
              <a:rPr lang="en-US" dirty="0"/>
              <a:t> file available for the number of CPUs you are requesting in </a:t>
            </a:r>
            <a:r>
              <a:rPr lang="en-US" dirty="0" err="1"/>
              <a:t>submit_mpassit</a:t>
            </a:r>
            <a:endParaRPr lang="en-US" dirty="0"/>
          </a:p>
          <a:p>
            <a:r>
              <a:rPr lang="en-US" dirty="0"/>
              <a:t>On our cluster, MPASSIT is very finicky.  If you ask for “too many” CPUs, the code crashes with a floating point division by zero error.  If you request “too few” it takes a very, very long time to run</a:t>
            </a:r>
          </a:p>
          <a:p>
            <a:pPr lvl="1"/>
            <a:r>
              <a:rPr lang="en-US" dirty="0"/>
              <a:t>I’ve gotten it to run with a maximum of 16 CPUs, so you need a *graph.info.part.16 file.  If you don’t, you can create one with </a:t>
            </a:r>
            <a:r>
              <a:rPr lang="en-US" dirty="0" err="1"/>
              <a:t>gpmetis</a:t>
            </a:r>
            <a:r>
              <a:rPr lang="en-US" dirty="0"/>
              <a:t> [see Appendix #4]</a:t>
            </a:r>
          </a:p>
          <a:p>
            <a:pPr lvl="1"/>
            <a:r>
              <a:rPr lang="en-US" dirty="0"/>
              <a:t>It will still take minutes to an hour for more complex, finer resolution meshes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6289B-6542-930A-73DE-86021FA5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39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371C2-27A5-3984-0D30-1E3CDABE8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6E6CAC-40B0-9577-E86D-5B4A0A475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 #4: </a:t>
            </a:r>
            <a:r>
              <a:rPr lang="en-US" dirty="0" err="1"/>
              <a:t>gpmetis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8EB40C9-B138-E396-B719-181ABD8A73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[Making additional </a:t>
            </a:r>
            <a:r>
              <a:rPr lang="en-US" dirty="0" err="1"/>
              <a:t>graph.info.part</a:t>
            </a:r>
            <a:r>
              <a:rPr lang="en-US" dirty="0"/>
              <a:t> files]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2A0B9-899F-6EDC-12AB-8854F788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F1748-61DC-E5B4-6CC5-28D3911F652C}"/>
              </a:ext>
            </a:extLst>
          </p:cNvPr>
          <p:cNvSpPr txBox="1"/>
          <p:nvPr/>
        </p:nvSpPr>
        <p:spPr>
          <a:xfrm>
            <a:off x="262890" y="582930"/>
            <a:ext cx="11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22624041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645F-EFEF-C293-3E9B-252709C8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gpmetis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27DFF-4E40-AC10-9BF2-6DAF4D6E9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say your MPAS grid mesh is x20.835586.* and you have a x20.835586.graph.info file.</a:t>
            </a:r>
          </a:p>
          <a:p>
            <a:r>
              <a:rPr lang="en-US" dirty="0"/>
              <a:t>You need a 16-partition file (x20.835586.graph.info.part.16) but you don’t have it</a:t>
            </a:r>
          </a:p>
          <a:p>
            <a:r>
              <a:rPr lang="en-US" dirty="0"/>
              <a:t>Procedure [all one line]:</a:t>
            </a:r>
          </a:p>
          <a:p>
            <a:pPr marL="0" indent="0">
              <a:buNone/>
            </a:pP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$LAB/SOFTWARE/METIS/build/programs/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gpmetis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minconn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-contig -niter=200 x20.835586.graph.info 16</a:t>
            </a:r>
            <a:endParaRPr lang="en-US" dirty="0"/>
          </a:p>
          <a:p>
            <a:r>
              <a:rPr lang="en-US" dirty="0"/>
              <a:t>Result:</a:t>
            </a:r>
          </a:p>
          <a:p>
            <a:pPr marL="457200" lvl="1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x4.655362.graph.info.part.16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3E994-CFF1-2B8A-6B56-EA3565A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75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F60649-23B2-74DE-9DA7-0F4F1F8A3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[end]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07DDDC9-0A92-E1DB-AC2C-A83C0C3B6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27D6D-67EF-BB84-A390-BDB0F3BC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4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B83EA-64A5-5F4E-8F1C-5FDB9581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2F2E8-725A-CE48-92C4-D8E0D99E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57"/>
            <a:ext cx="9144000" cy="4261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69B11-A9F1-564D-BECC-8AF08A0FC5CE}"/>
              </a:ext>
            </a:extLst>
          </p:cNvPr>
          <p:cNvSpPr txBox="1"/>
          <p:nvPr/>
        </p:nvSpPr>
        <p:spPr>
          <a:xfrm>
            <a:off x="917007" y="136525"/>
            <a:ext cx="70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WRF staggered horizontal grid		                               MPAS horizontal grid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403B6-B686-CE43-BFBB-95A13881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480" y="4504714"/>
            <a:ext cx="2863850" cy="2353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C5D01F-8013-1E4C-9845-7D4E5191DBF3}"/>
              </a:ext>
            </a:extLst>
          </p:cNvPr>
          <p:cNvSpPr txBox="1"/>
          <p:nvPr/>
        </p:nvSpPr>
        <p:spPr>
          <a:xfrm>
            <a:off x="215361" y="5338583"/>
            <a:ext cx="4133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MPAS velocity components are defined</a:t>
            </a:r>
          </a:p>
          <a:p>
            <a:r>
              <a:rPr lang="en-US" dirty="0"/>
              <a:t> relative to the cells, and then converted</a:t>
            </a:r>
          </a:p>
          <a:p>
            <a:r>
              <a:rPr lang="en-US" dirty="0"/>
              <a:t> in postprocessing to U and V components</a:t>
            </a:r>
          </a:p>
          <a:p>
            <a:r>
              <a:rPr lang="en-US" dirty="0"/>
              <a:t> we can interpret more easily</a:t>
            </a:r>
          </a:p>
        </p:txBody>
      </p:sp>
    </p:spTree>
    <p:extLst>
      <p:ext uri="{BB962C8B-B14F-4D97-AF65-F5344CB8AC3E}">
        <p14:creationId xmlns:p14="http://schemas.microsoft.com/office/powerpoint/2010/main" val="384577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C0DE6-566D-D548-9C66-453645E4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grid is structured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BCA76-D41C-524F-896E-41D62223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B0D1-CB19-984B-A77F-BF72188A5C8F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E3EB5-5AFA-1E44-818E-1827C5B4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1360170"/>
            <a:ext cx="4958170" cy="2854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80672-BB15-904F-A173-087988A78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78" y="1350010"/>
            <a:ext cx="3016079" cy="5006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CC4B6-556E-7140-83EB-3678CC6C4AA2}"/>
              </a:ext>
            </a:extLst>
          </p:cNvPr>
          <p:cNvSpPr txBox="1"/>
          <p:nvPr/>
        </p:nvSpPr>
        <p:spPr>
          <a:xfrm>
            <a:off x="1641857" y="4205168"/>
            <a:ext cx="34116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stretching is still used to</a:t>
            </a:r>
          </a:p>
          <a:p>
            <a:r>
              <a:rPr lang="en-US" dirty="0"/>
              <a:t> vary resolution with altitude</a:t>
            </a:r>
          </a:p>
          <a:p>
            <a:endParaRPr lang="en-US" dirty="0"/>
          </a:p>
          <a:p>
            <a:r>
              <a:rPr lang="en-US" dirty="0"/>
              <a:t>At present, cell area is constant in</a:t>
            </a:r>
          </a:p>
          <a:p>
            <a:r>
              <a:rPr lang="en-US" dirty="0"/>
              <a:t> vertical direction</a:t>
            </a:r>
          </a:p>
          <a:p>
            <a:endParaRPr lang="en-US" dirty="0"/>
          </a:p>
          <a:p>
            <a:r>
              <a:rPr lang="en-US" dirty="0"/>
              <a:t>The upcoming “deep atmosphere”</a:t>
            </a:r>
          </a:p>
          <a:p>
            <a:r>
              <a:rPr lang="en-US" dirty="0"/>
              <a:t> version will have grid cell areas </a:t>
            </a:r>
          </a:p>
          <a:p>
            <a:r>
              <a:rPr lang="en-US" dirty="0"/>
              <a:t> that increase with altitude</a:t>
            </a:r>
          </a:p>
        </p:txBody>
      </p:sp>
    </p:spTree>
    <p:extLst>
      <p:ext uri="{BB962C8B-B14F-4D97-AF65-F5344CB8AC3E}">
        <p14:creationId xmlns:p14="http://schemas.microsoft.com/office/powerpoint/2010/main" val="4241157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33793</TotalTime>
  <Words>6859</Words>
  <Application>Microsoft Macintosh PowerPoint</Application>
  <PresentationFormat>On-screen Show (4:3)</PresentationFormat>
  <Paragraphs>935</Paragraphs>
  <Slides>74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Courier</vt:lpstr>
      <vt:lpstr>Courier New</vt:lpstr>
      <vt:lpstr>Wingdings</vt:lpstr>
      <vt:lpstr>Office Theme</vt:lpstr>
      <vt:lpstr>MPAS: Model for Prediction Across Scales</vt:lpstr>
      <vt:lpstr>Problem statement</vt:lpstr>
      <vt:lpstr>Outline</vt:lpstr>
      <vt:lpstr>A very abridged NWP history</vt:lpstr>
      <vt:lpstr>Resources</vt:lpstr>
      <vt:lpstr>WRF v. MPAS</vt:lpstr>
      <vt:lpstr>PowerPoint Presentation</vt:lpstr>
      <vt:lpstr>PowerPoint Presentation</vt:lpstr>
      <vt:lpstr>Vertical grid is structured</vt:lpstr>
      <vt:lpstr>Mass (WRF) vs. height (MPAS) coordinate</vt:lpstr>
      <vt:lpstr>MPAS meshes</vt:lpstr>
      <vt:lpstr>PowerPoint Presentation</vt:lpstr>
      <vt:lpstr>Variable resolution mesh</vt:lpstr>
      <vt:lpstr>PowerPoint Presentation</vt:lpstr>
      <vt:lpstr>Regional MPAS is also now available</vt:lpstr>
      <vt:lpstr>Postprocessing MPAS netCDF output</vt:lpstr>
      <vt:lpstr>PowerPoint Presentation</vt:lpstr>
      <vt:lpstr>PowerPoint Presentation</vt:lpstr>
      <vt:lpstr>PowerPoint Presentation</vt:lpstr>
      <vt:lpstr>An example MPAS simulation</vt:lpstr>
      <vt:lpstr>Overview</vt:lpstr>
      <vt:lpstr>Setup</vt:lpstr>
      <vt:lpstr>PowerPoint Presentation</vt:lpstr>
      <vt:lpstr>Running NCL scripts [optional]</vt:lpstr>
      <vt:lpstr>Procedure</vt:lpstr>
      <vt:lpstr>Step #1: Creating initial conditions (i.e., metgrid and real)</vt:lpstr>
      <vt:lpstr>PowerPoint Presentation</vt:lpstr>
      <vt:lpstr>PowerPoint Presentation</vt:lpstr>
      <vt:lpstr>Successful completion of this step:</vt:lpstr>
      <vt:lpstr>Notes</vt:lpstr>
      <vt:lpstr>Step #2: Run the model (i.e., wrf)</vt:lpstr>
      <vt:lpstr>PowerPoint Presentation</vt:lpstr>
      <vt:lpstr>PowerPoint Presentation</vt:lpstr>
      <vt:lpstr>Notes</vt:lpstr>
      <vt:lpstr>PowerPoint Presentation</vt:lpstr>
      <vt:lpstr>PowerPoint Presentation</vt:lpstr>
      <vt:lpstr>Successful completion of this step:</vt:lpstr>
      <vt:lpstr>Step #3: Postprocessing with convert_mpas</vt:lpstr>
      <vt:lpstr>convert_mpas</vt:lpstr>
      <vt:lpstr>Plotting from the latlon.nc file</vt:lpstr>
      <vt:lpstr>PowerPoint Presentation</vt:lpstr>
      <vt:lpstr>More on convert_mpas</vt:lpstr>
      <vt:lpstr>Using uxarray</vt:lpstr>
      <vt:lpstr>PowerPoint Presentation</vt:lpstr>
      <vt:lpstr>PowerPoint Presentation</vt:lpstr>
      <vt:lpstr>[end]</vt:lpstr>
      <vt:lpstr>Appendix #1: Making the static file</vt:lpstr>
      <vt:lpstr>Step #-1: Creating static fields (i.e., geogrid)</vt:lpstr>
      <vt:lpstr>Creating static files</vt:lpstr>
      <vt:lpstr>PowerPoint Presentation</vt:lpstr>
      <vt:lpstr>PowerPoint Presentation</vt:lpstr>
      <vt:lpstr>Continuing Step #-1</vt:lpstr>
      <vt:lpstr>Appendix #2: Using variable resolution meshes</vt:lpstr>
      <vt:lpstr>The 60-3 km mesh</vt:lpstr>
      <vt:lpstr>(1) Set up working directory</vt:lpstr>
      <vt:lpstr>(2) Obtain the desired mesh</vt:lpstr>
      <vt:lpstr>(3) Rotate the fine resolution region to desired area</vt:lpstr>
      <vt:lpstr>(4) Build static file (step #-1)</vt:lpstr>
      <vt:lpstr>(4) continued…</vt:lpstr>
      <vt:lpstr>(5) Initialize model</vt:lpstr>
      <vt:lpstr>(5) continued…</vt:lpstr>
      <vt:lpstr>(5) continued…</vt:lpstr>
      <vt:lpstr>(6) Prepare to run MPAS</vt:lpstr>
      <vt:lpstr>(6) continued…</vt:lpstr>
      <vt:lpstr>PowerPoint Presentation</vt:lpstr>
      <vt:lpstr>PowerPoint Presentation</vt:lpstr>
      <vt:lpstr>Appendix #3: MPASSIT</vt:lpstr>
      <vt:lpstr>MPASSIT</vt:lpstr>
      <vt:lpstr>Running MPASSIT</vt:lpstr>
      <vt:lpstr>More on namelist.mpassit</vt:lpstr>
      <vt:lpstr>Running MPASSIT</vt:lpstr>
      <vt:lpstr>Appendix #4: gpmetis</vt:lpstr>
      <vt:lpstr>gpmetis</vt:lpstr>
      <vt:lpstr>[end]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Fovell</dc:creator>
  <cp:lastModifiedBy>Fovell, Robert</cp:lastModifiedBy>
  <cp:revision>460</cp:revision>
  <dcterms:created xsi:type="dcterms:W3CDTF">2016-05-01T15:42:46Z</dcterms:created>
  <dcterms:modified xsi:type="dcterms:W3CDTF">2024-11-11T16:04:44Z</dcterms:modified>
</cp:coreProperties>
</file>