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57" r:id="rId2"/>
    <p:sldId id="266" r:id="rId3"/>
    <p:sldId id="292" r:id="rId4"/>
    <p:sldId id="293" r:id="rId5"/>
    <p:sldId id="258" r:id="rId6"/>
    <p:sldId id="260" r:id="rId7"/>
    <p:sldId id="259" r:id="rId8"/>
    <p:sldId id="261" r:id="rId9"/>
    <p:sldId id="265" r:id="rId10"/>
    <p:sldId id="316" r:id="rId11"/>
    <p:sldId id="263" r:id="rId12"/>
    <p:sldId id="305" r:id="rId13"/>
    <p:sldId id="264" r:id="rId14"/>
    <p:sldId id="267" r:id="rId15"/>
    <p:sldId id="312" r:id="rId16"/>
    <p:sldId id="306" r:id="rId17"/>
    <p:sldId id="307" r:id="rId18"/>
    <p:sldId id="308" r:id="rId19"/>
    <p:sldId id="313" r:id="rId20"/>
    <p:sldId id="314" r:id="rId21"/>
    <p:sldId id="287" r:id="rId22"/>
    <p:sldId id="288" r:id="rId23"/>
    <p:sldId id="289" r:id="rId24"/>
    <p:sldId id="290" r:id="rId25"/>
    <p:sldId id="273" r:id="rId26"/>
    <p:sldId id="294" r:id="rId27"/>
    <p:sldId id="295" r:id="rId28"/>
    <p:sldId id="275" r:id="rId29"/>
    <p:sldId id="274" r:id="rId30"/>
    <p:sldId id="276" r:id="rId31"/>
    <p:sldId id="315" r:id="rId32"/>
    <p:sldId id="277" r:id="rId33"/>
    <p:sldId id="317" r:id="rId34"/>
    <p:sldId id="309" r:id="rId35"/>
    <p:sldId id="310" r:id="rId36"/>
    <p:sldId id="319" r:id="rId37"/>
    <p:sldId id="318" r:id="rId38"/>
    <p:sldId id="279" r:id="rId39"/>
    <p:sldId id="280" r:id="rId40"/>
    <p:sldId id="311" r:id="rId41"/>
    <p:sldId id="281" r:id="rId42"/>
    <p:sldId id="282" r:id="rId43"/>
    <p:sldId id="283" r:id="rId44"/>
    <p:sldId id="284" r:id="rId45"/>
    <p:sldId id="285" r:id="rId46"/>
    <p:sldId id="297" r:id="rId47"/>
    <p:sldId id="303" r:id="rId48"/>
    <p:sldId id="298" r:id="rId49"/>
    <p:sldId id="302" r:id="rId50"/>
    <p:sldId id="299" r:id="rId51"/>
    <p:sldId id="300" r:id="rId52"/>
    <p:sldId id="291" r:id="rId53"/>
    <p:sldId id="30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p:restoredTop sz="89789"/>
  </p:normalViewPr>
  <p:slideViewPr>
    <p:cSldViewPr snapToGrid="0" snapToObjects="1" showGuides="1">
      <p:cViewPr varScale="1">
        <p:scale>
          <a:sx n="106" d="100"/>
          <a:sy n="106" d="100"/>
        </p:scale>
        <p:origin x="1560" y="168"/>
      </p:cViewPr>
      <p:guideLst>
        <p:guide orient="horz" pos="288"/>
        <p:guide pos="57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38F631-5817-0145-9971-A89F5279D24B}" type="datetimeFigureOut">
              <a:rPr lang="en-US" smtClean="0"/>
              <a:t>11/11/24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EB66A4-AAC9-6045-B9F6-5A591FD5C2D4}" type="slidenum">
              <a:rPr lang="en-US" smtClean="0"/>
              <a:t>‹#›</a:t>
            </a:fld>
            <a:endParaRPr lang="en-US"/>
          </a:p>
        </p:txBody>
      </p:sp>
    </p:spTree>
    <p:extLst>
      <p:ext uri="{BB962C8B-B14F-4D97-AF65-F5344CB8AC3E}">
        <p14:creationId xmlns:p14="http://schemas.microsoft.com/office/powerpoint/2010/main" val="374964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0AC26-964D-BE44-A12B-A5EAA0EBF320}" type="datetimeFigureOut">
              <a:rPr lang="en-US" smtClean="0"/>
              <a:t>11/11/24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81AEA-DB56-DA41-987A-BBBA1536C6BD}" type="slidenum">
              <a:rPr lang="en-US" smtClean="0"/>
              <a:t>‹#›</a:t>
            </a:fld>
            <a:endParaRPr lang="en-US"/>
          </a:p>
        </p:txBody>
      </p:sp>
    </p:spTree>
    <p:extLst>
      <p:ext uri="{BB962C8B-B14F-4D97-AF65-F5344CB8AC3E}">
        <p14:creationId xmlns:p14="http://schemas.microsoft.com/office/powerpoint/2010/main" val="24987956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47300-8D0F-F648-8264-219D2108E392}" type="slidenum">
              <a:rPr lang="en-US"/>
              <a:pPr/>
              <a:t>5</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730" tIns="44865" rIns="89730" bIns="44865"/>
          <a:lstStyle/>
          <a:p>
            <a:r>
              <a:rPr lang="en-US"/>
              <a:t>ecmwf_movie.GIF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WRF SLP not as low but has more frontal structure</a:t>
            </a:r>
          </a:p>
        </p:txBody>
      </p:sp>
      <p:sp>
        <p:nvSpPr>
          <p:cNvPr id="4" name="Slide Number Placeholder 3"/>
          <p:cNvSpPr>
            <a:spLocks noGrp="1"/>
          </p:cNvSpPr>
          <p:nvPr>
            <p:ph type="sldNum" sz="quarter" idx="5"/>
          </p:nvPr>
        </p:nvSpPr>
        <p:spPr/>
        <p:txBody>
          <a:bodyPr/>
          <a:lstStyle/>
          <a:p>
            <a:fld id="{A9381AEA-DB56-DA41-987A-BBBA1536C6BD}" type="slidenum">
              <a:rPr lang="en-US" smtClean="0"/>
              <a:t>17</a:t>
            </a:fld>
            <a:endParaRPr lang="en-US"/>
          </a:p>
        </p:txBody>
      </p:sp>
    </p:spTree>
    <p:extLst>
      <p:ext uri="{BB962C8B-B14F-4D97-AF65-F5344CB8AC3E}">
        <p14:creationId xmlns:p14="http://schemas.microsoft.com/office/powerpoint/2010/main" val="381155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13.2.  Big difference, but not concerned</a:t>
            </a:r>
            <a:r>
              <a:rPr lang="en-US" baseline="0" dirty="0"/>
              <a:t> with that (yet).</a:t>
            </a:r>
          </a:p>
          <a:p>
            <a:r>
              <a:rPr lang="en-US" baseline="0" dirty="0"/>
              <a:t>2023 version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23</a:t>
            </a:fld>
            <a:endParaRPr lang="en-US"/>
          </a:p>
        </p:txBody>
      </p:sp>
    </p:spTree>
    <p:extLst>
      <p:ext uri="{BB962C8B-B14F-4D97-AF65-F5344CB8AC3E}">
        <p14:creationId xmlns:p14="http://schemas.microsoft.com/office/powerpoint/2010/main" val="12288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snowfall on Long Island than in actual storm, which will make a big difference in the population</a:t>
            </a:r>
            <a:r>
              <a:rPr lang="en-US" baseline="0" dirty="0"/>
              <a:t> component</a:t>
            </a:r>
          </a:p>
          <a:p>
            <a:r>
              <a:rPr lang="en-US" baseline="0" dirty="0"/>
              <a:t>Much too much snow in Appalachians, but that hardly affects population component.  But did we have </a:t>
            </a:r>
            <a:r>
              <a:rPr lang="en-US" baseline="0" dirty="0" err="1"/>
              <a:t>obs</a:t>
            </a:r>
            <a:r>
              <a:rPr lang="en-US" baseline="0" dirty="0"/>
              <a:t> there?</a:t>
            </a:r>
          </a:p>
          <a:p>
            <a:r>
              <a:rPr lang="en-US" baseline="0" dirty="0"/>
              <a:t>2023 version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24</a:t>
            </a:fld>
            <a:endParaRPr lang="en-US"/>
          </a:p>
        </p:txBody>
      </p:sp>
    </p:spTree>
    <p:extLst>
      <p:ext uri="{BB962C8B-B14F-4D97-AF65-F5344CB8AC3E}">
        <p14:creationId xmlns:p14="http://schemas.microsoft.com/office/powerpoint/2010/main" val="385545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Lipstick on a pig</a:t>
            </a:r>
          </a:p>
        </p:txBody>
      </p:sp>
      <p:sp>
        <p:nvSpPr>
          <p:cNvPr id="4" name="Slide Number Placeholder 3"/>
          <p:cNvSpPr>
            <a:spLocks noGrp="1"/>
          </p:cNvSpPr>
          <p:nvPr>
            <p:ph type="sldNum" sz="quarter" idx="10"/>
          </p:nvPr>
        </p:nvSpPr>
        <p:spPr/>
        <p:txBody>
          <a:bodyPr/>
          <a:lstStyle/>
          <a:p>
            <a:fld id="{A9381AEA-DB56-DA41-987A-BBBA1536C6BD}" type="slidenum">
              <a:rPr lang="en-US" smtClean="0"/>
              <a:t>25</a:t>
            </a:fld>
            <a:endParaRPr lang="en-US"/>
          </a:p>
        </p:txBody>
      </p:sp>
    </p:spTree>
    <p:extLst>
      <p:ext uri="{BB962C8B-B14F-4D97-AF65-F5344CB8AC3E}">
        <p14:creationId xmlns:p14="http://schemas.microsoft.com/office/powerpoint/2010/main" val="320414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81AEA-DB56-DA41-987A-BBBA1536C6BD}" type="slidenum">
              <a:rPr lang="en-US" smtClean="0"/>
              <a:t>32</a:t>
            </a:fld>
            <a:endParaRPr lang="en-US"/>
          </a:p>
        </p:txBody>
      </p:sp>
    </p:spTree>
    <p:extLst>
      <p:ext uri="{BB962C8B-B14F-4D97-AF65-F5344CB8AC3E}">
        <p14:creationId xmlns:p14="http://schemas.microsoft.com/office/powerpoint/2010/main" val="120169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FDDA </a:t>
            </a:r>
            <a:r>
              <a:rPr lang="en-US" dirty="0" err="1"/>
              <a:t>slp</a:t>
            </a:r>
            <a:r>
              <a:rPr lang="en-US" dirty="0"/>
              <a:t> lower on e side of cyclone, so diffs negative</a:t>
            </a:r>
          </a:p>
        </p:txBody>
      </p:sp>
      <p:sp>
        <p:nvSpPr>
          <p:cNvPr id="4" name="Slide Number Placeholder 3"/>
          <p:cNvSpPr>
            <a:spLocks noGrp="1"/>
          </p:cNvSpPr>
          <p:nvPr>
            <p:ph type="sldNum" sz="quarter" idx="5"/>
          </p:nvPr>
        </p:nvSpPr>
        <p:spPr/>
        <p:txBody>
          <a:bodyPr/>
          <a:lstStyle/>
          <a:p>
            <a:fld id="{A9381AEA-DB56-DA41-987A-BBBA1536C6BD}" type="slidenum">
              <a:rPr lang="en-US" smtClean="0"/>
              <a:t>35</a:t>
            </a:fld>
            <a:endParaRPr lang="en-US"/>
          </a:p>
        </p:txBody>
      </p:sp>
    </p:spTree>
    <p:extLst>
      <p:ext uri="{BB962C8B-B14F-4D97-AF65-F5344CB8AC3E}">
        <p14:creationId xmlns:p14="http://schemas.microsoft.com/office/powerpoint/2010/main" val="315191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to here 2021</a:t>
            </a:r>
          </a:p>
          <a:p>
            <a:r>
              <a:rPr lang="en-US" dirty="0"/>
              <a:t>Because NNRP cyclone lacks frontal definition, nudging</a:t>
            </a:r>
            <a:r>
              <a:rPr lang="en-US" baseline="0" dirty="0"/>
              <a:t> to it may be moving you away from a more realistic-appearing solution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41</a:t>
            </a:fld>
            <a:endParaRPr lang="en-US"/>
          </a:p>
        </p:txBody>
      </p:sp>
    </p:spTree>
    <p:extLst>
      <p:ext uri="{BB962C8B-B14F-4D97-AF65-F5344CB8AC3E}">
        <p14:creationId xmlns:p14="http://schemas.microsoft.com/office/powerpoint/2010/main" val="2684734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p>
        </p:txBody>
      </p:sp>
      <p:sp>
        <p:nvSpPr>
          <p:cNvPr id="4" name="Slide Number Placeholder 3"/>
          <p:cNvSpPr>
            <a:spLocks noGrp="1"/>
          </p:cNvSpPr>
          <p:nvPr>
            <p:ph type="sldNum" sz="quarter" idx="5"/>
          </p:nvPr>
        </p:nvSpPr>
        <p:spPr/>
        <p:txBody>
          <a:bodyPr/>
          <a:lstStyle/>
          <a:p>
            <a:fld id="{A9381AEA-DB56-DA41-987A-BBBA1536C6BD}" type="slidenum">
              <a:rPr lang="en-US" smtClean="0"/>
              <a:t>48</a:t>
            </a:fld>
            <a:endParaRPr lang="en-US"/>
          </a:p>
        </p:txBody>
      </p:sp>
    </p:spTree>
    <p:extLst>
      <p:ext uri="{BB962C8B-B14F-4D97-AF65-F5344CB8AC3E}">
        <p14:creationId xmlns:p14="http://schemas.microsoft.com/office/powerpoint/2010/main" val="16596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p>
          <a:p>
            <a:r>
              <a:rPr lang="en-US" dirty="0"/>
              <a:t>E Penn: this run says 10-20, then next 20-30, and 30-40.  </a:t>
            </a:r>
            <a:r>
              <a:rPr lang="en-US"/>
              <a:t>Quite a range</a:t>
            </a:r>
            <a:endParaRPr lang="en-US" dirty="0"/>
          </a:p>
        </p:txBody>
      </p:sp>
      <p:sp>
        <p:nvSpPr>
          <p:cNvPr id="4" name="Slide Number Placeholder 3"/>
          <p:cNvSpPr>
            <a:spLocks noGrp="1"/>
          </p:cNvSpPr>
          <p:nvPr>
            <p:ph type="sldNum" sz="quarter" idx="5"/>
          </p:nvPr>
        </p:nvSpPr>
        <p:spPr/>
        <p:txBody>
          <a:bodyPr/>
          <a:lstStyle/>
          <a:p>
            <a:fld id="{A9381AEA-DB56-DA41-987A-BBBA1536C6BD}" type="slidenum">
              <a:rPr lang="en-US" smtClean="0"/>
              <a:t>49</a:t>
            </a:fld>
            <a:endParaRPr lang="en-US"/>
          </a:p>
        </p:txBody>
      </p:sp>
    </p:spTree>
    <p:extLst>
      <p:ext uri="{BB962C8B-B14F-4D97-AF65-F5344CB8AC3E}">
        <p14:creationId xmlns:p14="http://schemas.microsoft.com/office/powerpoint/2010/main" val="152469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p>
        </p:txBody>
      </p:sp>
      <p:sp>
        <p:nvSpPr>
          <p:cNvPr id="4" name="Slide Number Placeholder 3"/>
          <p:cNvSpPr>
            <a:spLocks noGrp="1"/>
          </p:cNvSpPr>
          <p:nvPr>
            <p:ph type="sldNum" sz="quarter" idx="5"/>
          </p:nvPr>
        </p:nvSpPr>
        <p:spPr/>
        <p:txBody>
          <a:bodyPr/>
          <a:lstStyle/>
          <a:p>
            <a:fld id="{A9381AEA-DB56-DA41-987A-BBBA1536C6BD}" type="slidenum">
              <a:rPr lang="en-US" smtClean="0"/>
              <a:t>50</a:t>
            </a:fld>
            <a:endParaRPr lang="en-US"/>
          </a:p>
        </p:txBody>
      </p:sp>
    </p:spTree>
    <p:extLst>
      <p:ext uri="{BB962C8B-B14F-4D97-AF65-F5344CB8AC3E}">
        <p14:creationId xmlns:p14="http://schemas.microsoft.com/office/powerpoint/2010/main" val="428331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newer RSI, intended to succeed</a:t>
            </a:r>
            <a:r>
              <a:rPr lang="en-US" baseline="0" dirty="0"/>
              <a:t> NESIS, is much more complicated.  For the NE sector, it places 22 Feb 1969 #1, and SOC #2.  </a:t>
            </a:r>
            <a:r>
              <a:rPr lang="en-US" baseline="0" dirty="0" err="1"/>
              <a:t>Altho</a:t>
            </a:r>
            <a:r>
              <a:rPr lang="en-US" baseline="0" dirty="0"/>
              <a:t> formula looks the same, values are different owing to the way normalization was done </a:t>
            </a:r>
            <a:r>
              <a:rPr lang="mr-IN" baseline="0" dirty="0"/>
              <a:t>–</a:t>
            </a:r>
            <a:r>
              <a:rPr lang="en-US" baseline="0" dirty="0"/>
              <a:t> in RSI each category’s A and P denominators are calibrated separately, and separately for each region.  Snowfall thresholds also diff for each region.  But it remains that the new scheme, for NE, effectively weights snowfall bins differently, and that makes values different, and lets 1969 “win”.</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6</a:t>
            </a:fld>
            <a:endParaRPr lang="en-US"/>
          </a:p>
        </p:txBody>
      </p:sp>
    </p:spTree>
    <p:extLst>
      <p:ext uri="{BB962C8B-B14F-4D97-AF65-F5344CB8AC3E}">
        <p14:creationId xmlns:p14="http://schemas.microsoft.com/office/powerpoint/2010/main" val="3222950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a:t>
            </a:r>
          </a:p>
        </p:txBody>
      </p:sp>
      <p:sp>
        <p:nvSpPr>
          <p:cNvPr id="4" name="Slide Number Placeholder 3"/>
          <p:cNvSpPr>
            <a:spLocks noGrp="1"/>
          </p:cNvSpPr>
          <p:nvPr>
            <p:ph type="sldNum" sz="quarter" idx="5"/>
          </p:nvPr>
        </p:nvSpPr>
        <p:spPr/>
        <p:txBody>
          <a:bodyPr/>
          <a:lstStyle/>
          <a:p>
            <a:fld id="{A9381AEA-DB56-DA41-987A-BBBA1536C6BD}" type="slidenum">
              <a:rPr lang="en-US" smtClean="0"/>
              <a:t>51</a:t>
            </a:fld>
            <a:endParaRPr lang="en-US"/>
          </a:p>
        </p:txBody>
      </p:sp>
    </p:spTree>
    <p:extLst>
      <p:ext uri="{BB962C8B-B14F-4D97-AF65-F5344CB8AC3E}">
        <p14:creationId xmlns:p14="http://schemas.microsoft.com/office/powerpoint/2010/main" val="291093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3/12-3/15/2017 storm: rank</a:t>
            </a:r>
            <a:r>
              <a:rPr lang="en-US" baseline="0" dirty="0"/>
              <a:t> #23, NESIS = 5.03, Cat. 3</a:t>
            </a:r>
          </a:p>
          <a:p>
            <a:r>
              <a:rPr lang="en-US" baseline="0" dirty="0"/>
              <a:t>Largest in 2018: 3/5/18-3/8/18 NESIS = 3.45, rank 41</a:t>
            </a:r>
          </a:p>
          <a:p>
            <a:r>
              <a:rPr lang="en-US" baseline="0" dirty="0"/>
              <a:t>Largest in 2020: 12/14/20 NESIS=3.21 rank 44</a:t>
            </a:r>
          </a:p>
          <a:p>
            <a:r>
              <a:rPr lang="en-US" baseline="0" dirty="0"/>
              <a:t>2021: 1/30-2/3 NESIS=4.93 rank 24</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7</a:t>
            </a:fld>
            <a:endParaRPr lang="en-US"/>
          </a:p>
        </p:txBody>
      </p:sp>
    </p:spTree>
    <p:extLst>
      <p:ext uri="{BB962C8B-B14F-4D97-AF65-F5344CB8AC3E}">
        <p14:creationId xmlns:p14="http://schemas.microsoft.com/office/powerpoint/2010/main" val="4562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Example appears to suggest 10” area &gt; 4” area, but formula</a:t>
            </a:r>
            <a:r>
              <a:rPr lang="en-US" baseline="0" dirty="0"/>
              <a:t> would combine 10,20,30” areas into 4” category for NESIS computation.  NESIS categories are </a:t>
            </a:r>
            <a:r>
              <a:rPr lang="en-US" baseline="0"/>
              <a:t>“nested”.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However, Equation (1) defines the area and population as “greater than” 4”, greater than 10”, etc. For example, the area for category 10 would include the areas for categories 10, 20, and 30. “ – Squires and </a:t>
            </a:r>
            <a:r>
              <a:rPr lang="en-US" sz="1200" kern="1200" dirty="0" err="1">
                <a:solidFill>
                  <a:schemeClr val="tx1"/>
                </a:solidFill>
                <a:effectLst/>
                <a:latin typeface="+mn-lt"/>
                <a:ea typeface="+mn-ea"/>
                <a:cs typeface="+mn-cs"/>
              </a:rPr>
              <a:t>Lawrimore</a:t>
            </a:r>
            <a:r>
              <a:rPr lang="en-US" sz="1200" kern="1200" dirty="0">
                <a:solidFill>
                  <a:schemeClr val="tx1"/>
                </a:solidFill>
                <a:effectLst/>
                <a:latin typeface="+mn-lt"/>
                <a:ea typeface="+mn-ea"/>
                <a:cs typeface="+mn-cs"/>
              </a:rPr>
              <a:t> (2006)</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8</a:t>
            </a:fld>
            <a:endParaRPr lang="en-US"/>
          </a:p>
        </p:txBody>
      </p:sp>
    </p:spTree>
    <p:extLst>
      <p:ext uri="{BB962C8B-B14F-4D97-AF65-F5344CB8AC3E}">
        <p14:creationId xmlns:p14="http://schemas.microsoft.com/office/powerpoint/2010/main" val="404960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275 km grid spacing.</a:t>
            </a:r>
          </a:p>
        </p:txBody>
      </p:sp>
      <p:sp>
        <p:nvSpPr>
          <p:cNvPr id="4" name="Slide Number Placeholder 3"/>
          <p:cNvSpPr>
            <a:spLocks noGrp="1"/>
          </p:cNvSpPr>
          <p:nvPr>
            <p:ph type="sldNum" sz="quarter" idx="10"/>
          </p:nvPr>
        </p:nvSpPr>
        <p:spPr/>
        <p:txBody>
          <a:bodyPr/>
          <a:lstStyle/>
          <a:p>
            <a:fld id="{A9381AEA-DB56-DA41-987A-BBBA1536C6BD}" type="slidenum">
              <a:rPr lang="en-US" smtClean="0"/>
              <a:t>9</a:t>
            </a:fld>
            <a:endParaRPr lang="en-US"/>
          </a:p>
        </p:txBody>
      </p:sp>
    </p:spTree>
    <p:extLst>
      <p:ext uri="{BB962C8B-B14F-4D97-AF65-F5344CB8AC3E}">
        <p14:creationId xmlns:p14="http://schemas.microsoft.com/office/powerpoint/2010/main" val="268180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6248-32BF-36D9-E3CB-CFEE9E54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6F011-A326-E5DD-4453-C5B2AE22A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A8495-96E3-DF30-515E-F0E2CB1545AC}"/>
              </a:ext>
            </a:extLst>
          </p:cNvPr>
          <p:cNvSpPr>
            <a:spLocks noGrp="1"/>
          </p:cNvSpPr>
          <p:nvPr>
            <p:ph type="body" idx="1"/>
          </p:nvPr>
        </p:nvSpPr>
        <p:spPr/>
        <p:txBody>
          <a:bodyPr/>
          <a:lstStyle/>
          <a:p>
            <a:endParaRPr lang="en-US" dirty="0"/>
          </a:p>
          <a:p>
            <a:r>
              <a:rPr lang="en-US" dirty="0"/>
              <a:t>Go</a:t>
            </a:r>
            <a:r>
              <a:rPr lang="en-US" baseline="0" dirty="0"/>
              <a:t> to EXP03 script now.  Map factors are going to start being a factor.</a:t>
            </a:r>
          </a:p>
          <a:p>
            <a:r>
              <a:rPr lang="en-US" baseline="0" dirty="0" err="1"/>
              <a:t>Dx_actual</a:t>
            </a:r>
            <a:r>
              <a:rPr lang="en-US" baseline="0" dirty="0"/>
              <a:t> = </a:t>
            </a:r>
            <a:r>
              <a:rPr lang="en-US" baseline="0" dirty="0" err="1"/>
              <a:t>dx_specified</a:t>
            </a:r>
            <a:r>
              <a:rPr lang="en-US" baseline="0" dirty="0"/>
              <a:t>/m.  Largest m = 1.13, so dx = 80 km (SW and SE corners), Smallest m = .966, so dx = 93 km.</a:t>
            </a:r>
            <a:endParaRPr lang="en-US" dirty="0"/>
          </a:p>
        </p:txBody>
      </p:sp>
      <p:sp>
        <p:nvSpPr>
          <p:cNvPr id="4" name="Slide Number Placeholder 3">
            <a:extLst>
              <a:ext uri="{FF2B5EF4-FFF2-40B4-BE49-F238E27FC236}">
                <a16:creationId xmlns:a16="http://schemas.microsoft.com/office/drawing/2014/main" id="{8F751926-8873-2531-FD49-3E5EB6AEC251}"/>
              </a:ext>
            </a:extLst>
          </p:cNvPr>
          <p:cNvSpPr>
            <a:spLocks noGrp="1"/>
          </p:cNvSpPr>
          <p:nvPr>
            <p:ph type="sldNum" sz="quarter" idx="10"/>
          </p:nvPr>
        </p:nvSpPr>
        <p:spPr/>
        <p:txBody>
          <a:bodyPr/>
          <a:lstStyle/>
          <a:p>
            <a:fld id="{A9381AEA-DB56-DA41-987A-BBBA1536C6BD}" type="slidenum">
              <a:rPr lang="en-US" smtClean="0"/>
              <a:t>10</a:t>
            </a:fld>
            <a:endParaRPr lang="en-US"/>
          </a:p>
        </p:txBody>
      </p:sp>
    </p:spTree>
    <p:extLst>
      <p:ext uri="{BB962C8B-B14F-4D97-AF65-F5344CB8AC3E}">
        <p14:creationId xmlns:p14="http://schemas.microsoft.com/office/powerpoint/2010/main" val="184325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81AEA-DB56-DA41-987A-BBBA1536C6BD}" type="slidenum">
              <a:rPr lang="en-US" smtClean="0"/>
              <a:t>11</a:t>
            </a:fld>
            <a:endParaRPr lang="en-US"/>
          </a:p>
        </p:txBody>
      </p:sp>
    </p:spTree>
    <p:extLst>
      <p:ext uri="{BB962C8B-B14F-4D97-AF65-F5344CB8AC3E}">
        <p14:creationId xmlns:p14="http://schemas.microsoft.com/office/powerpoint/2010/main" val="186374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81AEA-DB56-DA41-987A-BBBA1536C6BD}" type="slidenum">
              <a:rPr lang="en-US" smtClean="0"/>
              <a:t>12</a:t>
            </a:fld>
            <a:endParaRPr lang="en-US"/>
          </a:p>
        </p:txBody>
      </p:sp>
    </p:spTree>
    <p:extLst>
      <p:ext uri="{BB962C8B-B14F-4D97-AF65-F5344CB8AC3E}">
        <p14:creationId xmlns:p14="http://schemas.microsoft.com/office/powerpoint/2010/main" val="390948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Got here 2019</a:t>
            </a:r>
          </a:p>
        </p:txBody>
      </p:sp>
      <p:sp>
        <p:nvSpPr>
          <p:cNvPr id="4" name="Slide Number Placeholder 3"/>
          <p:cNvSpPr>
            <a:spLocks noGrp="1"/>
          </p:cNvSpPr>
          <p:nvPr>
            <p:ph type="sldNum" sz="quarter" idx="10"/>
          </p:nvPr>
        </p:nvSpPr>
        <p:spPr/>
        <p:txBody>
          <a:bodyPr/>
          <a:lstStyle/>
          <a:p>
            <a:fld id="{A9381AEA-DB56-DA41-987A-BBBA1536C6BD}" type="slidenum">
              <a:rPr lang="en-US" smtClean="0"/>
              <a:t>14</a:t>
            </a:fld>
            <a:endParaRPr lang="en-US"/>
          </a:p>
        </p:txBody>
      </p:sp>
    </p:spTree>
    <p:extLst>
      <p:ext uri="{BB962C8B-B14F-4D97-AF65-F5344CB8AC3E}">
        <p14:creationId xmlns:p14="http://schemas.microsoft.com/office/powerpoint/2010/main" val="135459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5CDEB1-2E9D-D246-8B7D-1F02B290FD9C}" type="datetime1">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61243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976CA-0AC0-9A40-BF2E-4DA50078EE79}" type="datetime1">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07109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B6635-D177-1A48-8D5E-22877612909F}" type="datetime1">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91909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E2A10C-EE49-854F-9F11-BF552366EFD6}" type="datetime1">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968923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6130C9-3E5C-204E-8375-10FD892077B4}" type="datetime1">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242076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7CAB55-C4C7-FB46-96F5-576DFB11A954}" type="datetime1">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212504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0CEB7-C9F6-1346-B144-878485E17603}" type="datetime1">
              <a:rPr lang="en-US" smtClean="0"/>
              <a:t>11/11/24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15526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D88E18-3D9B-1546-AECA-EFA7A6CF6C48}" type="datetime1">
              <a:rPr lang="en-US" smtClean="0"/>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58660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6AB37-7651-8849-A699-48CBB3A460FA}" type="datetime1">
              <a:rPr lang="en-US" smtClean="0"/>
              <a:t>11/11/24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94888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9F175-CA9E-C747-BB7B-8153BED08468}" type="datetime1">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372310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0B3F02-1EF2-BE45-B40C-D1E29539192B}" type="datetime1">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B4842-3EED-C347-ACF0-73608E134896}" type="slidenum">
              <a:rPr lang="en-US" smtClean="0"/>
              <a:t>‹#›</a:t>
            </a:fld>
            <a:endParaRPr lang="en-US"/>
          </a:p>
        </p:txBody>
      </p:sp>
    </p:spTree>
    <p:extLst>
      <p:ext uri="{BB962C8B-B14F-4D97-AF65-F5344CB8AC3E}">
        <p14:creationId xmlns:p14="http://schemas.microsoft.com/office/powerpoint/2010/main" val="156046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3445B-D7ED-C845-BC02-25242165D9B7}" type="datetime1">
              <a:rPr lang="en-US" smtClean="0"/>
              <a:t>11/11/24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B4842-3EED-C347-ACF0-73608E134896}" type="slidenum">
              <a:rPr lang="en-US" smtClean="0"/>
              <a:t>‹#›</a:t>
            </a:fld>
            <a:endParaRPr lang="en-US"/>
          </a:p>
        </p:txBody>
      </p:sp>
    </p:spTree>
    <p:extLst>
      <p:ext uri="{BB962C8B-B14F-4D97-AF65-F5344CB8AC3E}">
        <p14:creationId xmlns:p14="http://schemas.microsoft.com/office/powerpoint/2010/main" val="236352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docs.google.com/spreadsheets/d/1TZRwMvNBpeGjksNKP_ntw90w2aQ10zMCXARoOx7iw-o/edit?usp=shar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“Storm of the Century”:</a:t>
            </a:r>
            <a:br>
              <a:rPr lang="en-US" dirty="0"/>
            </a:br>
            <a:r>
              <a:rPr lang="en-US" dirty="0"/>
              <a:t>Grid nudging &amp; stochastic perturbations (and Experiment #3)</a:t>
            </a:r>
          </a:p>
        </p:txBody>
      </p:sp>
      <p:sp>
        <p:nvSpPr>
          <p:cNvPr id="3" name="Subtitle 2"/>
          <p:cNvSpPr>
            <a:spLocks noGrp="1"/>
          </p:cNvSpPr>
          <p:nvPr>
            <p:ph type="subTitle" idx="1"/>
          </p:nvPr>
        </p:nvSpPr>
        <p:spPr/>
        <p:txBody>
          <a:bodyPr/>
          <a:lstStyle/>
          <a:p>
            <a:pPr>
              <a:defRPr/>
            </a:pPr>
            <a:r>
              <a:rPr lang="en-US" sz="2800" dirty="0">
                <a:solidFill>
                  <a:schemeClr val="bg1">
                    <a:lumMod val="50000"/>
                  </a:schemeClr>
                </a:solidFill>
                <a:latin typeface="Arial" charset="0"/>
              </a:rPr>
              <a:t>ATM 419/563</a:t>
            </a:r>
          </a:p>
          <a:p>
            <a:pPr>
              <a:defRPr/>
            </a:pPr>
            <a:r>
              <a:rPr lang="en-US" sz="2800" dirty="0">
                <a:solidFill>
                  <a:schemeClr val="bg1">
                    <a:lumMod val="50000"/>
                  </a:schemeClr>
                </a:solidFill>
                <a:latin typeface="Arial" charset="0"/>
              </a:rPr>
              <a:t>Fall 2024</a:t>
            </a:r>
          </a:p>
          <a:p>
            <a:pPr>
              <a:defRPr/>
            </a:pPr>
            <a:r>
              <a:rPr lang="en-US" sz="2800" dirty="0">
                <a:solidFill>
                  <a:schemeClr val="bg1">
                    <a:lumMod val="50000"/>
                  </a:schemeClr>
                </a:solidFill>
                <a:latin typeface="Arial" charset="0"/>
              </a:rPr>
              <a:t>Fovell</a:t>
            </a:r>
          </a:p>
          <a:p>
            <a:endParaRPr lang="en-US" sz="2800" dirty="0"/>
          </a:p>
        </p:txBody>
      </p:sp>
      <p:sp>
        <p:nvSpPr>
          <p:cNvPr id="4" name="Slide Number Placeholder 3"/>
          <p:cNvSpPr>
            <a:spLocks noGrp="1"/>
          </p:cNvSpPr>
          <p:nvPr>
            <p:ph type="sldNum" sz="quarter" idx="12"/>
          </p:nvPr>
        </p:nvSpPr>
        <p:spPr/>
        <p:txBody>
          <a:bodyPr/>
          <a:lstStyle/>
          <a:p>
            <a:fld id="{7F1EC627-321C-7343-9187-AA9C204BAF47}" type="slidenum">
              <a:rPr lang="en-US" smtClean="0"/>
              <a:t>1</a:t>
            </a:fld>
            <a:endParaRPr lang="en-US"/>
          </a:p>
        </p:txBody>
      </p:sp>
      <p:sp>
        <p:nvSpPr>
          <p:cNvPr id="5" name="TextBox 4">
            <a:extLst>
              <a:ext uri="{FF2B5EF4-FFF2-40B4-BE49-F238E27FC236}">
                <a16:creationId xmlns:a16="http://schemas.microsoft.com/office/drawing/2014/main" id="{02D3C7C1-4052-FF4F-8402-1F59751D8A1F}"/>
              </a:ext>
            </a:extLst>
          </p:cNvPr>
          <p:cNvSpPr txBox="1"/>
          <p:nvPr/>
        </p:nvSpPr>
        <p:spPr>
          <a:xfrm>
            <a:off x="26831" y="6629400"/>
            <a:ext cx="4113627" cy="246221"/>
          </a:xfrm>
          <a:prstGeom prst="rect">
            <a:avLst/>
          </a:prstGeom>
          <a:noFill/>
        </p:spPr>
        <p:txBody>
          <a:bodyPr wrap="none" rtlCol="0">
            <a:spAutoFit/>
          </a:bodyPr>
          <a:lstStyle/>
          <a:p>
            <a:r>
              <a:rPr lang="en-US" sz="1000" dirty="0"/>
              <a:t>© Copyright 2024 Robert Fovell, Univ. at Albany, SUNY, </a:t>
            </a:r>
            <a:r>
              <a:rPr lang="en-US" sz="1000" dirty="0" err="1"/>
              <a:t>rfovell@albany.edu</a:t>
            </a:r>
            <a:endParaRPr lang="en-US" sz="1000" dirty="0"/>
          </a:p>
        </p:txBody>
      </p:sp>
      <p:sp>
        <p:nvSpPr>
          <p:cNvPr id="7" name="TextBox 6">
            <a:extLst>
              <a:ext uri="{FF2B5EF4-FFF2-40B4-BE49-F238E27FC236}">
                <a16:creationId xmlns:a16="http://schemas.microsoft.com/office/drawing/2014/main" id="{78844BEB-0B7B-3649-9B03-AECEBA32452C}"/>
              </a:ext>
            </a:extLst>
          </p:cNvPr>
          <p:cNvSpPr txBox="1"/>
          <p:nvPr/>
        </p:nvSpPr>
        <p:spPr>
          <a:xfrm>
            <a:off x="180474" y="276726"/>
            <a:ext cx="3455754" cy="369332"/>
          </a:xfrm>
          <a:prstGeom prst="rect">
            <a:avLst/>
          </a:prstGeom>
          <a:noFill/>
        </p:spPr>
        <p:txBody>
          <a:bodyPr wrap="none" rtlCol="0">
            <a:spAutoFit/>
          </a:bodyPr>
          <a:lstStyle/>
          <a:p>
            <a:r>
              <a:rPr lang="en-US" b="1" dirty="0">
                <a:highlight>
                  <a:srgbClr val="FFFF00"/>
                </a:highlight>
              </a:rPr>
              <a:t>EXP 3 due date Monday, 11/18/24</a:t>
            </a:r>
          </a:p>
        </p:txBody>
      </p:sp>
    </p:spTree>
    <p:extLst>
      <p:ext uri="{BB962C8B-B14F-4D97-AF65-F5344CB8AC3E}">
        <p14:creationId xmlns:p14="http://schemas.microsoft.com/office/powerpoint/2010/main" val="323334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A8A17-29D6-4507-7781-8A39EFCF4F6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889A991-F4B1-EAB3-77C9-FC820F1D4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02" y="1405606"/>
            <a:ext cx="6292516" cy="440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E07DFA-F978-C695-4191-6A712B831584}"/>
              </a:ext>
            </a:extLst>
          </p:cNvPr>
          <p:cNvSpPr>
            <a:spLocks noGrp="1"/>
          </p:cNvSpPr>
          <p:nvPr>
            <p:ph type="title"/>
          </p:nvPr>
        </p:nvSpPr>
        <p:spPr/>
        <p:txBody>
          <a:bodyPr/>
          <a:lstStyle/>
          <a:p>
            <a:r>
              <a:rPr lang="en-US" dirty="0"/>
              <a:t>Domain configuration</a:t>
            </a:r>
          </a:p>
        </p:txBody>
      </p:sp>
      <p:sp>
        <p:nvSpPr>
          <p:cNvPr id="4" name="TextBox 3">
            <a:extLst>
              <a:ext uri="{FF2B5EF4-FFF2-40B4-BE49-F238E27FC236}">
                <a16:creationId xmlns:a16="http://schemas.microsoft.com/office/drawing/2014/main" id="{081A43F4-3F1A-8B70-1209-106C5AD6BE90}"/>
              </a:ext>
            </a:extLst>
          </p:cNvPr>
          <p:cNvSpPr txBox="1"/>
          <p:nvPr/>
        </p:nvSpPr>
        <p:spPr>
          <a:xfrm>
            <a:off x="6445718" y="2897497"/>
            <a:ext cx="2429960" cy="2308324"/>
          </a:xfrm>
          <a:prstGeom prst="rect">
            <a:avLst/>
          </a:prstGeom>
          <a:noFill/>
        </p:spPr>
        <p:txBody>
          <a:bodyPr wrap="none" rtlCol="0">
            <a:spAutoFit/>
          </a:bodyPr>
          <a:lstStyle/>
          <a:p>
            <a:r>
              <a:rPr lang="en-US" b="1" dirty="0"/>
              <a:t>Our 90 km domain</a:t>
            </a:r>
          </a:p>
          <a:p>
            <a:endParaRPr lang="en-US" b="1" dirty="0"/>
          </a:p>
          <a:p>
            <a:r>
              <a:rPr lang="en-US" b="1" dirty="0">
                <a:solidFill>
                  <a:srgbClr val="FF0000"/>
                </a:solidFill>
              </a:rPr>
              <a:t>See script for details.</a:t>
            </a:r>
          </a:p>
          <a:p>
            <a:endParaRPr lang="en-US" b="1" dirty="0"/>
          </a:p>
          <a:p>
            <a:r>
              <a:rPr lang="en-US" b="1" dirty="0"/>
              <a:t>Do </a:t>
            </a:r>
            <a:r>
              <a:rPr lang="en-US" sz="1600" b="1" dirty="0" err="1">
                <a:latin typeface="Courier"/>
                <a:cs typeface="Courier"/>
              </a:rPr>
              <a:t>ungrib</a:t>
            </a:r>
            <a:r>
              <a:rPr lang="en-US" b="1" dirty="0"/>
              <a:t>, </a:t>
            </a:r>
            <a:r>
              <a:rPr lang="en-US" sz="1600" b="1" dirty="0" err="1">
                <a:latin typeface="Courier"/>
                <a:cs typeface="Courier"/>
              </a:rPr>
              <a:t>geogrid</a:t>
            </a:r>
            <a:r>
              <a:rPr lang="en-US" sz="1600" b="1" dirty="0"/>
              <a:t> </a:t>
            </a:r>
          </a:p>
          <a:p>
            <a:r>
              <a:rPr lang="en-US" sz="1600" b="1" dirty="0"/>
              <a:t>  </a:t>
            </a:r>
            <a:r>
              <a:rPr lang="en-US" b="1" dirty="0"/>
              <a:t>and </a:t>
            </a:r>
            <a:r>
              <a:rPr lang="en-US" sz="1600" b="1" dirty="0" err="1">
                <a:latin typeface="Courier"/>
                <a:cs typeface="Courier"/>
              </a:rPr>
              <a:t>metgrid</a:t>
            </a:r>
            <a:r>
              <a:rPr lang="en-US" sz="1600" b="1" dirty="0"/>
              <a:t> </a:t>
            </a:r>
            <a:r>
              <a:rPr lang="en-US" b="1" dirty="0"/>
              <a:t>as usual.</a:t>
            </a:r>
          </a:p>
          <a:p>
            <a:endParaRPr lang="en-US" b="1" dirty="0"/>
          </a:p>
          <a:p>
            <a:r>
              <a:rPr lang="en-US" b="1" dirty="0">
                <a:solidFill>
                  <a:srgbClr val="FF0000"/>
                </a:solidFill>
              </a:rPr>
              <a:t>Check the map factors!</a:t>
            </a:r>
          </a:p>
        </p:txBody>
      </p:sp>
      <p:sp>
        <p:nvSpPr>
          <p:cNvPr id="5" name="Slide Number Placeholder 4">
            <a:extLst>
              <a:ext uri="{FF2B5EF4-FFF2-40B4-BE49-F238E27FC236}">
                <a16:creationId xmlns:a16="http://schemas.microsoft.com/office/drawing/2014/main" id="{031D5279-7BA0-339C-F20D-65DA0235DEA6}"/>
              </a:ext>
            </a:extLst>
          </p:cNvPr>
          <p:cNvSpPr>
            <a:spLocks noGrp="1"/>
          </p:cNvSpPr>
          <p:nvPr>
            <p:ph type="sldNum" sz="quarter" idx="12"/>
          </p:nvPr>
        </p:nvSpPr>
        <p:spPr/>
        <p:txBody>
          <a:bodyPr/>
          <a:lstStyle/>
          <a:p>
            <a:fld id="{281B4842-3EED-C347-ACF0-73608E134896}" type="slidenum">
              <a:rPr lang="en-US" smtClean="0"/>
              <a:t>10</a:t>
            </a:fld>
            <a:endParaRPr lang="en-US"/>
          </a:p>
        </p:txBody>
      </p:sp>
    </p:spTree>
    <p:extLst>
      <p:ext uri="{BB962C8B-B14F-4D97-AF65-F5344CB8AC3E}">
        <p14:creationId xmlns:p14="http://schemas.microsoft.com/office/powerpoint/2010/main" val="411340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4"/>
            <a:ext cx="8229600" cy="1143000"/>
          </a:xfrm>
        </p:spPr>
        <p:txBody>
          <a:bodyPr/>
          <a:lstStyle/>
          <a:p>
            <a:r>
              <a:rPr lang="en-US" sz="4000" dirty="0" err="1">
                <a:latin typeface="Courier"/>
                <a:cs typeface="Courier"/>
              </a:rPr>
              <a:t>namelist.wps</a:t>
            </a:r>
            <a:endParaRPr lang="en-US" dirty="0">
              <a:latin typeface="Courier"/>
              <a:cs typeface="Courier"/>
            </a:endParaRPr>
          </a:p>
        </p:txBody>
      </p:sp>
      <p:sp>
        <p:nvSpPr>
          <p:cNvPr id="3" name="TextBox 2"/>
          <p:cNvSpPr txBox="1"/>
          <p:nvPr/>
        </p:nvSpPr>
        <p:spPr>
          <a:xfrm>
            <a:off x="457200" y="914733"/>
            <a:ext cx="7220246" cy="6001643"/>
          </a:xfrm>
          <a:prstGeom prst="rect">
            <a:avLst/>
          </a:prstGeom>
          <a:noFill/>
        </p:spPr>
        <p:txBody>
          <a:bodyPr wrap="none" rtlCol="0">
            <a:spAutoFit/>
          </a:bodyPr>
          <a:lstStyle/>
          <a:p>
            <a:r>
              <a:rPr lang="en-US" sz="1600" dirty="0">
                <a:latin typeface="Courier"/>
                <a:cs typeface="Courier"/>
              </a:rPr>
              <a:t>&amp;share</a:t>
            </a:r>
          </a:p>
          <a:p>
            <a:r>
              <a:rPr lang="en-US" sz="1600" dirty="0">
                <a:latin typeface="Courier"/>
                <a:cs typeface="Courier"/>
              </a:rPr>
              <a:t> </a:t>
            </a:r>
            <a:r>
              <a:rPr lang="en-US" sz="1600" dirty="0" err="1">
                <a:latin typeface="Courier"/>
                <a:cs typeface="Courier"/>
              </a:rPr>
              <a:t>wrf_core</a:t>
            </a:r>
            <a:r>
              <a:rPr lang="en-US" sz="1600" dirty="0">
                <a:latin typeface="Courier"/>
                <a:cs typeface="Courier"/>
              </a:rPr>
              <a:t> = 'ARW',</a:t>
            </a:r>
          </a:p>
          <a:p>
            <a:r>
              <a:rPr lang="en-US" sz="1600" dirty="0">
                <a:latin typeface="Courier"/>
                <a:cs typeface="Courier"/>
              </a:rPr>
              <a:t> </a:t>
            </a:r>
            <a:r>
              <a:rPr lang="en-US" sz="1600" dirty="0" err="1">
                <a:latin typeface="Courier"/>
                <a:cs typeface="Courier"/>
              </a:rPr>
              <a:t>max_dom</a:t>
            </a:r>
            <a:r>
              <a:rPr lang="en-US" sz="1600" dirty="0">
                <a:latin typeface="Courier"/>
                <a:cs typeface="Courier"/>
              </a:rPr>
              <a:t> = 1,</a:t>
            </a:r>
          </a:p>
          <a:p>
            <a:r>
              <a:rPr lang="en-US" sz="1600" dirty="0">
                <a:latin typeface="Courier"/>
                <a:cs typeface="Courier"/>
              </a:rPr>
              <a:t> </a:t>
            </a:r>
            <a:r>
              <a:rPr lang="en-US" sz="1600" dirty="0" err="1">
                <a:latin typeface="Courier"/>
                <a:cs typeface="Courier"/>
              </a:rPr>
              <a:t>start_date</a:t>
            </a:r>
            <a:r>
              <a:rPr lang="en-US" sz="1600" dirty="0">
                <a:latin typeface="Courier"/>
                <a:cs typeface="Courier"/>
              </a:rPr>
              <a:t> ='1993-03-12_12:00:00', </a:t>
            </a:r>
            <a:r>
              <a:rPr lang="en-US" sz="1600" dirty="0">
                <a:solidFill>
                  <a:schemeClr val="bg1">
                    <a:lumMod val="65000"/>
                  </a:schemeClr>
                </a:solidFill>
                <a:latin typeface="Courier"/>
                <a:cs typeface="Courier"/>
              </a:rPr>
              <a:t>'1993-03-12_12:00:00'</a:t>
            </a:r>
          </a:p>
          <a:p>
            <a:r>
              <a:rPr lang="en-US" sz="1600" dirty="0">
                <a:latin typeface="Courier"/>
                <a:cs typeface="Courier"/>
              </a:rPr>
              <a:t> </a:t>
            </a:r>
            <a:r>
              <a:rPr lang="en-US" sz="1600" dirty="0" err="1">
                <a:latin typeface="Courier"/>
                <a:cs typeface="Courier"/>
              </a:rPr>
              <a:t>end_date</a:t>
            </a:r>
            <a:r>
              <a:rPr lang="en-US" sz="1600" dirty="0">
                <a:latin typeface="Courier"/>
                <a:cs typeface="Courier"/>
              </a:rPr>
              <a:t> =  '1993-03-15_00:00:00', </a:t>
            </a:r>
            <a:r>
              <a:rPr lang="en-US" sz="1600" dirty="0">
                <a:solidFill>
                  <a:schemeClr val="bg1">
                    <a:lumMod val="65000"/>
                  </a:schemeClr>
                </a:solidFill>
                <a:latin typeface="Courier"/>
                <a:cs typeface="Courier"/>
              </a:rPr>
              <a:t>'1993-03-15_00:00:00'</a:t>
            </a:r>
          </a:p>
          <a:p>
            <a:r>
              <a:rPr lang="en-US" sz="1600" dirty="0">
                <a:latin typeface="Courier"/>
                <a:cs typeface="Courier"/>
              </a:rPr>
              <a:t> </a:t>
            </a:r>
            <a:r>
              <a:rPr lang="en-US" sz="1600" dirty="0" err="1">
                <a:latin typeface="Courier"/>
                <a:cs typeface="Courier"/>
              </a:rPr>
              <a:t>interval_seconds</a:t>
            </a:r>
            <a:r>
              <a:rPr lang="en-US" sz="1600" dirty="0">
                <a:latin typeface="Courier"/>
                <a:cs typeface="Courier"/>
              </a:rPr>
              <a:t> = 21600,</a:t>
            </a:r>
          </a:p>
          <a:p>
            <a:r>
              <a:rPr lang="en-US" sz="1600" dirty="0">
                <a:latin typeface="Courier"/>
                <a:cs typeface="Courier"/>
              </a:rPr>
              <a:t> </a:t>
            </a:r>
            <a:r>
              <a:rPr lang="en-US" sz="1600" dirty="0" err="1">
                <a:latin typeface="Courier"/>
                <a:cs typeface="Courier"/>
              </a:rPr>
              <a:t>io_form_geogrid</a:t>
            </a:r>
            <a:r>
              <a:rPr lang="en-US" sz="1600" dirty="0">
                <a:latin typeface="Courier"/>
                <a:cs typeface="Courier"/>
              </a:rPr>
              <a:t> = 2,</a:t>
            </a:r>
          </a:p>
          <a:p>
            <a:endParaRPr lang="en-US" sz="1600" dirty="0">
              <a:latin typeface="Courier"/>
              <a:cs typeface="Courier"/>
            </a:endParaRPr>
          </a:p>
          <a:p>
            <a:r>
              <a:rPr lang="en-US" sz="1600" dirty="0">
                <a:latin typeface="Courier"/>
                <a:cs typeface="Courier"/>
              </a:rPr>
              <a:t>&amp;geogrid</a:t>
            </a:r>
          </a:p>
          <a:p>
            <a:r>
              <a:rPr lang="en-US" sz="1600" dirty="0">
                <a:latin typeface="Courier"/>
                <a:cs typeface="Courier"/>
              </a:rPr>
              <a:t>[…]</a:t>
            </a:r>
          </a:p>
          <a:p>
            <a:r>
              <a:rPr lang="en-US" sz="1600" dirty="0">
                <a:latin typeface="Courier"/>
                <a:cs typeface="Courier"/>
              </a:rPr>
              <a:t> </a:t>
            </a:r>
            <a:r>
              <a:rPr lang="en-US" sz="1600" dirty="0" err="1">
                <a:latin typeface="Courier"/>
                <a:cs typeface="Courier"/>
              </a:rPr>
              <a:t>e_we</a:t>
            </a:r>
            <a:r>
              <a:rPr lang="en-US" sz="1600" dirty="0">
                <a:latin typeface="Courier"/>
                <a:cs typeface="Courier"/>
              </a:rPr>
              <a:t>              = 85, </a:t>
            </a:r>
            <a:r>
              <a:rPr lang="en-US" sz="1600" dirty="0">
                <a:solidFill>
                  <a:schemeClr val="bg1">
                    <a:lumMod val="65000"/>
                  </a:schemeClr>
                </a:solidFill>
                <a:latin typeface="Courier"/>
                <a:cs typeface="Courier"/>
              </a:rPr>
              <a:t>214, 772,</a:t>
            </a:r>
          </a:p>
          <a:p>
            <a:r>
              <a:rPr lang="en-US" sz="1600" dirty="0">
                <a:latin typeface="Courier"/>
                <a:cs typeface="Courier"/>
              </a:rPr>
              <a:t> </a:t>
            </a:r>
            <a:r>
              <a:rPr lang="en-US" sz="1600" dirty="0" err="1">
                <a:latin typeface="Courier"/>
                <a:cs typeface="Courier"/>
              </a:rPr>
              <a:t>e_sn</a:t>
            </a:r>
            <a:r>
              <a:rPr lang="en-US" sz="1600" dirty="0">
                <a:latin typeface="Courier"/>
                <a:cs typeface="Courier"/>
              </a:rPr>
              <a:t>              = 56, </a:t>
            </a:r>
            <a:r>
              <a:rPr lang="en-US" sz="1600" dirty="0">
                <a:solidFill>
                  <a:schemeClr val="bg1">
                    <a:lumMod val="65000"/>
                  </a:schemeClr>
                </a:solidFill>
                <a:latin typeface="Courier"/>
                <a:cs typeface="Courier"/>
              </a:rPr>
              <a:t>196, 610,</a:t>
            </a:r>
          </a:p>
          <a:p>
            <a:r>
              <a:rPr lang="en-US" sz="1600" dirty="0">
                <a:latin typeface="Courier"/>
                <a:cs typeface="Courier"/>
              </a:rPr>
              <a:t> </a:t>
            </a:r>
            <a:r>
              <a:rPr lang="en-US" sz="1600" dirty="0" err="1">
                <a:latin typeface="Courier"/>
                <a:cs typeface="Courier"/>
              </a:rPr>
              <a:t>geog_data_res</a:t>
            </a:r>
            <a:r>
              <a:rPr lang="en-US" sz="1600" dirty="0">
                <a:latin typeface="Courier"/>
                <a:cs typeface="Courier"/>
              </a:rPr>
              <a:t>     = 'default', </a:t>
            </a:r>
            <a:r>
              <a:rPr lang="en-US" sz="1600" dirty="0">
                <a:solidFill>
                  <a:schemeClr val="bg1">
                    <a:lumMod val="65000"/>
                  </a:schemeClr>
                </a:solidFill>
                <a:latin typeface="Courier"/>
                <a:cs typeface="Courier"/>
              </a:rPr>
              <a:t>'default', 'default',</a:t>
            </a:r>
          </a:p>
          <a:p>
            <a:r>
              <a:rPr lang="en-US" sz="1600" dirty="0">
                <a:latin typeface="Courier"/>
                <a:cs typeface="Courier"/>
              </a:rPr>
              <a:t> dx        =  90000.,</a:t>
            </a:r>
          </a:p>
          <a:p>
            <a:r>
              <a:rPr lang="en-US" sz="1600" dirty="0">
                <a:latin typeface="Courier"/>
                <a:cs typeface="Courier"/>
              </a:rPr>
              <a:t> </a:t>
            </a:r>
            <a:r>
              <a:rPr lang="en-US" sz="1600" dirty="0" err="1">
                <a:latin typeface="Courier"/>
                <a:cs typeface="Courier"/>
              </a:rPr>
              <a:t>dy</a:t>
            </a:r>
            <a:r>
              <a:rPr lang="en-US" sz="1600" dirty="0">
                <a:latin typeface="Courier"/>
                <a:cs typeface="Courier"/>
              </a:rPr>
              <a:t>        =  90000.,</a:t>
            </a:r>
          </a:p>
          <a:p>
            <a:endParaRPr lang="en-US" sz="1600" dirty="0">
              <a:latin typeface="Courier"/>
              <a:cs typeface="Courier"/>
            </a:endParaRPr>
          </a:p>
          <a:p>
            <a:r>
              <a:rPr lang="en-US" sz="1600" dirty="0">
                <a:latin typeface="Courier"/>
                <a:cs typeface="Courier"/>
              </a:rPr>
              <a:t>&amp;</a:t>
            </a:r>
            <a:r>
              <a:rPr lang="en-US" sz="1600" dirty="0" err="1">
                <a:latin typeface="Courier"/>
                <a:cs typeface="Courier"/>
              </a:rPr>
              <a:t>ungrib</a:t>
            </a:r>
            <a:endParaRPr lang="en-US" sz="1600" dirty="0">
              <a:latin typeface="Courier"/>
              <a:cs typeface="Courier"/>
            </a:endParaRPr>
          </a:p>
          <a:p>
            <a:r>
              <a:rPr lang="en-US" sz="1600" dirty="0">
                <a:latin typeface="Courier"/>
                <a:cs typeface="Courier"/>
              </a:rPr>
              <a:t> </a:t>
            </a:r>
            <a:r>
              <a:rPr lang="en-US" sz="1600" dirty="0" err="1">
                <a:latin typeface="Courier"/>
                <a:cs typeface="Courier"/>
              </a:rPr>
              <a:t>out_format</a:t>
            </a:r>
            <a:r>
              <a:rPr lang="en-US" sz="1600" dirty="0">
                <a:latin typeface="Courier"/>
                <a:cs typeface="Courier"/>
              </a:rPr>
              <a:t> = 'WPS',</a:t>
            </a:r>
          </a:p>
          <a:p>
            <a:r>
              <a:rPr lang="en-US" sz="1600" dirty="0">
                <a:latin typeface="Courier"/>
                <a:cs typeface="Courier"/>
              </a:rPr>
              <a:t> prefix     = '</a:t>
            </a:r>
            <a:r>
              <a:rPr lang="en-US" sz="1600" b="1" dirty="0">
                <a:latin typeface="Courier"/>
                <a:cs typeface="Courier"/>
              </a:rPr>
              <a:t>NNRP</a:t>
            </a:r>
            <a:r>
              <a:rPr lang="en-US" sz="1600" dirty="0">
                <a:latin typeface="Courier"/>
                <a:cs typeface="Courier"/>
              </a:rPr>
              <a:t>',</a:t>
            </a:r>
          </a:p>
          <a:p>
            <a:r>
              <a:rPr lang="en-US" sz="1600" dirty="0">
                <a:latin typeface="Courier"/>
                <a:cs typeface="Courier"/>
              </a:rPr>
              <a:t>/</a:t>
            </a:r>
          </a:p>
          <a:p>
            <a:r>
              <a:rPr lang="en-US" sz="1600" dirty="0">
                <a:latin typeface="Courier"/>
                <a:cs typeface="Courier"/>
              </a:rPr>
              <a:t>&amp;</a:t>
            </a:r>
            <a:r>
              <a:rPr lang="en-US" sz="1600" dirty="0" err="1">
                <a:latin typeface="Courier"/>
                <a:cs typeface="Courier"/>
              </a:rPr>
              <a:t>metgrid</a:t>
            </a:r>
            <a:endParaRPr lang="en-US" sz="1600" dirty="0">
              <a:latin typeface="Courier"/>
              <a:cs typeface="Courier"/>
            </a:endParaRPr>
          </a:p>
          <a:p>
            <a:r>
              <a:rPr lang="en-US" sz="1600" dirty="0">
                <a:latin typeface="Courier"/>
                <a:cs typeface="Courier"/>
              </a:rPr>
              <a:t> </a:t>
            </a:r>
            <a:r>
              <a:rPr lang="en-US" sz="1600" dirty="0" err="1">
                <a:latin typeface="Courier"/>
                <a:cs typeface="Courier"/>
              </a:rPr>
              <a:t>fg_name</a:t>
            </a:r>
            <a:r>
              <a:rPr lang="en-US" sz="1600" dirty="0">
                <a:latin typeface="Courier"/>
                <a:cs typeface="Courier"/>
              </a:rPr>
              <a:t>         = '</a:t>
            </a:r>
            <a:r>
              <a:rPr lang="en-US" sz="1600" b="1" dirty="0">
                <a:latin typeface="Courier"/>
                <a:cs typeface="Courier"/>
              </a:rPr>
              <a:t>NNRP</a:t>
            </a:r>
            <a:r>
              <a:rPr lang="en-US" sz="1600" dirty="0">
                <a:latin typeface="Courier"/>
                <a:cs typeface="Courier"/>
              </a:rPr>
              <a:t>',</a:t>
            </a:r>
          </a:p>
          <a:p>
            <a:r>
              <a:rPr lang="en-US" sz="1600" dirty="0">
                <a:latin typeface="Courier"/>
                <a:cs typeface="Courier"/>
              </a:rPr>
              <a:t> </a:t>
            </a:r>
            <a:r>
              <a:rPr lang="en-US" sz="1600" dirty="0" err="1">
                <a:latin typeface="Courier"/>
                <a:cs typeface="Courier"/>
              </a:rPr>
              <a:t>io_form_metgrid</a:t>
            </a:r>
            <a:r>
              <a:rPr lang="en-US" sz="1600" dirty="0">
                <a:latin typeface="Courier"/>
                <a:cs typeface="Courier"/>
              </a:rPr>
              <a:t> = 2,</a:t>
            </a:r>
          </a:p>
          <a:p>
            <a:r>
              <a:rPr lang="en-US" sz="1600" dirty="0">
                <a:latin typeface="Courier"/>
                <a:cs typeface="Courier"/>
              </a:rPr>
              <a:t>/</a:t>
            </a:r>
          </a:p>
        </p:txBody>
      </p:sp>
      <p:sp>
        <p:nvSpPr>
          <p:cNvPr id="5" name="Slide Number Placeholder 4"/>
          <p:cNvSpPr>
            <a:spLocks noGrp="1"/>
          </p:cNvSpPr>
          <p:nvPr>
            <p:ph type="sldNum" sz="quarter" idx="12"/>
          </p:nvPr>
        </p:nvSpPr>
        <p:spPr/>
        <p:txBody>
          <a:bodyPr/>
          <a:lstStyle/>
          <a:p>
            <a:fld id="{281B4842-3EED-C347-ACF0-73608E134896}" type="slidenum">
              <a:rPr lang="en-US" smtClean="0"/>
              <a:t>11</a:t>
            </a:fld>
            <a:endParaRPr lang="en-US"/>
          </a:p>
        </p:txBody>
      </p:sp>
    </p:spTree>
    <p:extLst>
      <p:ext uri="{BB962C8B-B14F-4D97-AF65-F5344CB8AC3E}">
        <p14:creationId xmlns:p14="http://schemas.microsoft.com/office/powerpoint/2010/main" val="213458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latin typeface="Courier"/>
                <a:cs typeface="Courier"/>
              </a:rPr>
              <a:t>namelist.input</a:t>
            </a:r>
            <a:endParaRPr lang="en-US" dirty="0">
              <a:latin typeface="Courier"/>
              <a:cs typeface="Courier"/>
            </a:endParaRPr>
          </a:p>
        </p:txBody>
      </p:sp>
      <p:sp>
        <p:nvSpPr>
          <p:cNvPr id="3" name="TextBox 2"/>
          <p:cNvSpPr txBox="1"/>
          <p:nvPr/>
        </p:nvSpPr>
        <p:spPr>
          <a:xfrm>
            <a:off x="457200" y="1420065"/>
            <a:ext cx="7203114" cy="4770537"/>
          </a:xfrm>
          <a:prstGeom prst="rect">
            <a:avLst/>
          </a:prstGeom>
          <a:noFill/>
        </p:spPr>
        <p:txBody>
          <a:bodyPr wrap="none" rtlCol="0">
            <a:spAutoFit/>
          </a:bodyPr>
          <a:lstStyle/>
          <a:p>
            <a:r>
              <a:rPr lang="en-US" sz="1600" dirty="0">
                <a:latin typeface="Courier"/>
                <a:cs typeface="Courier"/>
              </a:rPr>
              <a:t>&amp;</a:t>
            </a:r>
            <a:r>
              <a:rPr lang="en-US" sz="1600" dirty="0" err="1">
                <a:latin typeface="Courier"/>
                <a:cs typeface="Courier"/>
              </a:rPr>
              <a:t>time_control</a:t>
            </a:r>
            <a:endParaRPr lang="en-US" sz="1600" dirty="0">
              <a:latin typeface="Courier"/>
              <a:cs typeface="Courier"/>
            </a:endParaRPr>
          </a:p>
          <a:p>
            <a:r>
              <a:rPr lang="en-US" sz="1600" dirty="0">
                <a:latin typeface="Courier"/>
                <a:cs typeface="Courier"/>
              </a:rPr>
              <a:t> </a:t>
            </a:r>
            <a:r>
              <a:rPr lang="en-US" sz="1600" b="1" dirty="0" err="1">
                <a:latin typeface="Courier"/>
                <a:cs typeface="Courier"/>
              </a:rPr>
              <a:t>all_ic_times</a:t>
            </a:r>
            <a:r>
              <a:rPr lang="en-US" sz="1600" b="1" dirty="0">
                <a:latin typeface="Courier"/>
                <a:cs typeface="Courier"/>
              </a:rPr>
              <a:t>                        = .true.,</a:t>
            </a:r>
          </a:p>
          <a:p>
            <a:r>
              <a:rPr lang="en-US" sz="1600" dirty="0">
                <a:latin typeface="Courier"/>
                <a:cs typeface="Courier"/>
              </a:rPr>
              <a:t> </a:t>
            </a:r>
            <a:r>
              <a:rPr lang="en-US" sz="1600" dirty="0" err="1">
                <a:latin typeface="Courier"/>
                <a:cs typeface="Courier"/>
              </a:rPr>
              <a:t>run_days</a:t>
            </a:r>
            <a:r>
              <a:rPr lang="en-US" sz="1600" dirty="0">
                <a:latin typeface="Courier"/>
                <a:cs typeface="Courier"/>
              </a:rPr>
              <a:t>                            = 2,</a:t>
            </a:r>
          </a:p>
          <a:p>
            <a:r>
              <a:rPr lang="en-US" sz="1600" dirty="0">
                <a:latin typeface="Courier"/>
                <a:cs typeface="Courier"/>
              </a:rPr>
              <a:t> </a:t>
            </a:r>
            <a:r>
              <a:rPr lang="en-US" sz="1600" dirty="0" err="1">
                <a:latin typeface="Courier"/>
                <a:cs typeface="Courier"/>
              </a:rPr>
              <a:t>run_hours</a:t>
            </a:r>
            <a:r>
              <a:rPr lang="en-US" sz="1600" dirty="0">
                <a:latin typeface="Courier"/>
                <a:cs typeface="Courier"/>
              </a:rPr>
              <a:t>                           = 12,</a:t>
            </a:r>
          </a:p>
          <a:p>
            <a:r>
              <a:rPr lang="en-US" sz="1600" dirty="0">
                <a:latin typeface="Courier"/>
                <a:cs typeface="Courier"/>
              </a:rPr>
              <a:t> </a:t>
            </a:r>
            <a:r>
              <a:rPr lang="en-US" sz="1600" dirty="0" err="1">
                <a:latin typeface="Courier"/>
                <a:cs typeface="Courier"/>
              </a:rPr>
              <a:t>run_minutes</a:t>
            </a:r>
            <a:r>
              <a:rPr lang="en-US" sz="1600" dirty="0">
                <a:latin typeface="Courier"/>
                <a:cs typeface="Courier"/>
              </a:rPr>
              <a:t>                         = 0,</a:t>
            </a:r>
          </a:p>
          <a:p>
            <a:r>
              <a:rPr lang="en-US" sz="1600" dirty="0">
                <a:latin typeface="Courier"/>
                <a:cs typeface="Courier"/>
              </a:rPr>
              <a:t> </a:t>
            </a:r>
            <a:r>
              <a:rPr lang="en-US" sz="1600" dirty="0" err="1">
                <a:latin typeface="Courier"/>
                <a:cs typeface="Courier"/>
              </a:rPr>
              <a:t>run_seconds</a:t>
            </a:r>
            <a:r>
              <a:rPr lang="en-US" sz="1600" dirty="0">
                <a:latin typeface="Courier"/>
                <a:cs typeface="Courier"/>
              </a:rPr>
              <a:t>                         = 0,</a:t>
            </a:r>
          </a:p>
          <a:p>
            <a:r>
              <a:rPr lang="en-US" sz="1600" dirty="0">
                <a:latin typeface="Courier"/>
                <a:cs typeface="Courier"/>
              </a:rPr>
              <a:t> </a:t>
            </a:r>
            <a:r>
              <a:rPr lang="en-US" sz="1600" dirty="0" err="1">
                <a:latin typeface="Courier"/>
                <a:cs typeface="Courier"/>
              </a:rPr>
              <a:t>start_year</a:t>
            </a:r>
            <a:r>
              <a:rPr lang="en-US" sz="1600" dirty="0">
                <a:latin typeface="Courier"/>
                <a:cs typeface="Courier"/>
              </a:rPr>
              <a:t>                          = 1993, 1993,  1993,</a:t>
            </a:r>
          </a:p>
          <a:p>
            <a:r>
              <a:rPr lang="en-US" sz="1600" dirty="0">
                <a:latin typeface="Courier"/>
                <a:cs typeface="Courier"/>
              </a:rPr>
              <a:t> </a:t>
            </a:r>
            <a:r>
              <a:rPr lang="en-US" sz="1600" dirty="0" err="1">
                <a:latin typeface="Courier"/>
                <a:cs typeface="Courier"/>
              </a:rPr>
              <a:t>start_month</a:t>
            </a:r>
            <a:r>
              <a:rPr lang="en-US" sz="1600" dirty="0">
                <a:latin typeface="Courier"/>
                <a:cs typeface="Courier"/>
              </a:rPr>
              <a:t>                         = 03, 03, 03,</a:t>
            </a:r>
          </a:p>
          <a:p>
            <a:r>
              <a:rPr lang="en-US" sz="1600" dirty="0">
                <a:latin typeface="Courier"/>
                <a:cs typeface="Courier"/>
              </a:rPr>
              <a:t> </a:t>
            </a:r>
            <a:r>
              <a:rPr lang="en-US" sz="1600" dirty="0" err="1">
                <a:latin typeface="Courier"/>
                <a:cs typeface="Courier"/>
              </a:rPr>
              <a:t>start_day</a:t>
            </a:r>
            <a:r>
              <a:rPr lang="en-US" sz="1600" dirty="0">
                <a:latin typeface="Courier"/>
                <a:cs typeface="Courier"/>
              </a:rPr>
              <a:t>                           = 12,  12, 12,</a:t>
            </a:r>
          </a:p>
          <a:p>
            <a:r>
              <a:rPr lang="en-US" sz="1600" dirty="0">
                <a:latin typeface="Courier"/>
                <a:cs typeface="Courier"/>
              </a:rPr>
              <a:t> </a:t>
            </a:r>
            <a:r>
              <a:rPr lang="en-US" sz="1600" dirty="0" err="1">
                <a:latin typeface="Courier"/>
                <a:cs typeface="Courier"/>
              </a:rPr>
              <a:t>start_hour</a:t>
            </a:r>
            <a:r>
              <a:rPr lang="en-US" sz="1600" dirty="0">
                <a:latin typeface="Courier"/>
                <a:cs typeface="Courier"/>
              </a:rPr>
              <a:t>                          = 12, 12, 12,</a:t>
            </a:r>
          </a:p>
          <a:p>
            <a:r>
              <a:rPr lang="en-US" sz="1600" dirty="0">
                <a:latin typeface="Courier"/>
                <a:cs typeface="Courier"/>
              </a:rPr>
              <a:t> </a:t>
            </a:r>
            <a:r>
              <a:rPr lang="en-US" sz="1600" dirty="0" err="1">
                <a:latin typeface="Courier"/>
                <a:cs typeface="Courier"/>
              </a:rPr>
              <a:t>start_minute</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start_second</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end_year</a:t>
            </a:r>
            <a:r>
              <a:rPr lang="en-US" sz="1600" dirty="0">
                <a:latin typeface="Courier"/>
                <a:cs typeface="Courier"/>
              </a:rPr>
              <a:t>                            = 1993, 1993, 1993,</a:t>
            </a:r>
          </a:p>
          <a:p>
            <a:r>
              <a:rPr lang="en-US" sz="1600" dirty="0">
                <a:latin typeface="Courier"/>
                <a:cs typeface="Courier"/>
              </a:rPr>
              <a:t> </a:t>
            </a:r>
            <a:r>
              <a:rPr lang="en-US" sz="1600" dirty="0" err="1">
                <a:latin typeface="Courier"/>
                <a:cs typeface="Courier"/>
              </a:rPr>
              <a:t>end_month</a:t>
            </a:r>
            <a:r>
              <a:rPr lang="en-US" sz="1600" dirty="0">
                <a:latin typeface="Courier"/>
                <a:cs typeface="Courier"/>
              </a:rPr>
              <a:t>                           = 03, 03, 03,</a:t>
            </a:r>
          </a:p>
          <a:p>
            <a:r>
              <a:rPr lang="en-US" sz="1600" dirty="0">
                <a:latin typeface="Courier"/>
                <a:cs typeface="Courier"/>
              </a:rPr>
              <a:t> </a:t>
            </a:r>
            <a:r>
              <a:rPr lang="en-US" sz="1600" dirty="0" err="1">
                <a:latin typeface="Courier"/>
                <a:cs typeface="Courier"/>
              </a:rPr>
              <a:t>end_day</a:t>
            </a:r>
            <a:r>
              <a:rPr lang="en-US" sz="1600" dirty="0">
                <a:latin typeface="Courier"/>
                <a:cs typeface="Courier"/>
              </a:rPr>
              <a:t>                             = 15, 15, 15,</a:t>
            </a:r>
          </a:p>
          <a:p>
            <a:r>
              <a:rPr lang="en-US" sz="1600" dirty="0">
                <a:latin typeface="Courier"/>
                <a:cs typeface="Courier"/>
              </a:rPr>
              <a:t> </a:t>
            </a:r>
            <a:r>
              <a:rPr lang="en-US" sz="1600" dirty="0" err="1">
                <a:latin typeface="Courier"/>
                <a:cs typeface="Courier"/>
              </a:rPr>
              <a:t>end_hour</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end_minute</a:t>
            </a:r>
            <a:r>
              <a:rPr lang="en-US" sz="1600" dirty="0">
                <a:latin typeface="Courier"/>
                <a:cs typeface="Courier"/>
              </a:rPr>
              <a:t>                          = 00,   00,   00,</a:t>
            </a:r>
          </a:p>
          <a:p>
            <a:r>
              <a:rPr lang="en-US" sz="1600" dirty="0">
                <a:latin typeface="Courier"/>
                <a:cs typeface="Courier"/>
              </a:rPr>
              <a:t> </a:t>
            </a:r>
            <a:r>
              <a:rPr lang="en-US" sz="1600" dirty="0" err="1">
                <a:latin typeface="Courier"/>
                <a:cs typeface="Courier"/>
              </a:rPr>
              <a:t>end_second</a:t>
            </a:r>
            <a:r>
              <a:rPr lang="en-US" sz="1600" dirty="0">
                <a:latin typeface="Courier"/>
                <a:cs typeface="Courier"/>
              </a:rPr>
              <a:t>                          = 00,   00,   00,</a:t>
            </a:r>
          </a:p>
          <a:p>
            <a:r>
              <a:rPr lang="en-US" sz="1600" dirty="0">
                <a:latin typeface="Courier"/>
                <a:cs typeface="Courier"/>
              </a:rPr>
              <a:t> </a:t>
            </a:r>
            <a:r>
              <a:rPr lang="en-US" sz="1600" b="1" dirty="0" err="1">
                <a:latin typeface="Courier"/>
                <a:cs typeface="Courier"/>
              </a:rPr>
              <a:t>interval_seconds</a:t>
            </a:r>
            <a:r>
              <a:rPr lang="en-US" sz="1600" b="1" dirty="0">
                <a:latin typeface="Courier"/>
                <a:cs typeface="Courier"/>
              </a:rPr>
              <a:t>                    = 21600,</a:t>
            </a:r>
          </a:p>
        </p:txBody>
      </p:sp>
      <p:sp>
        <p:nvSpPr>
          <p:cNvPr id="4" name="TextBox 3"/>
          <p:cNvSpPr txBox="1"/>
          <p:nvPr/>
        </p:nvSpPr>
        <p:spPr>
          <a:xfrm>
            <a:off x="177521" y="6260422"/>
            <a:ext cx="8622873" cy="369332"/>
          </a:xfrm>
          <a:prstGeom prst="rect">
            <a:avLst/>
          </a:prstGeom>
          <a:noFill/>
        </p:spPr>
        <p:txBody>
          <a:bodyPr wrap="none" rtlCol="0">
            <a:spAutoFit/>
          </a:bodyPr>
          <a:lstStyle/>
          <a:p>
            <a:r>
              <a:rPr lang="en-US" dirty="0"/>
              <a:t>Produces a </a:t>
            </a:r>
            <a:r>
              <a:rPr lang="en-US" sz="1600" dirty="0">
                <a:latin typeface="Courier"/>
                <a:cs typeface="Courier"/>
              </a:rPr>
              <a:t>wrfinput_d01</a:t>
            </a:r>
            <a:r>
              <a:rPr lang="en-US" sz="1600" dirty="0"/>
              <a:t> </a:t>
            </a:r>
            <a:r>
              <a:rPr lang="en-US" dirty="0"/>
              <a:t>file at initial time AND each </a:t>
            </a:r>
            <a:r>
              <a:rPr lang="en-US" sz="1600" dirty="0" err="1">
                <a:latin typeface="Courier"/>
                <a:cs typeface="Courier"/>
              </a:rPr>
              <a:t>interval_seconds</a:t>
            </a:r>
            <a:r>
              <a:rPr lang="en-US" sz="1600" dirty="0"/>
              <a:t> </a:t>
            </a:r>
            <a:r>
              <a:rPr lang="en-US" dirty="0"/>
              <a:t>thereafter</a:t>
            </a:r>
          </a:p>
        </p:txBody>
      </p:sp>
      <p:sp>
        <p:nvSpPr>
          <p:cNvPr id="5" name="Slide Number Placeholder 4"/>
          <p:cNvSpPr>
            <a:spLocks noGrp="1"/>
          </p:cNvSpPr>
          <p:nvPr>
            <p:ph type="sldNum" sz="quarter" idx="12"/>
          </p:nvPr>
        </p:nvSpPr>
        <p:spPr/>
        <p:txBody>
          <a:bodyPr/>
          <a:lstStyle/>
          <a:p>
            <a:fld id="{281B4842-3EED-C347-ACF0-73608E134896}" type="slidenum">
              <a:rPr lang="en-US" smtClean="0"/>
              <a:t>12</a:t>
            </a:fld>
            <a:endParaRPr lang="en-US"/>
          </a:p>
        </p:txBody>
      </p:sp>
      <p:cxnSp>
        <p:nvCxnSpPr>
          <p:cNvPr id="7" name="Straight Arrow Connector 6"/>
          <p:cNvCxnSpPr/>
          <p:nvPr/>
        </p:nvCxnSpPr>
        <p:spPr>
          <a:xfrm flipH="1">
            <a:off x="6335889" y="1763889"/>
            <a:ext cx="973667" cy="987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6137911" y="6039978"/>
            <a:ext cx="973666" cy="15062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15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Courier"/>
                <a:cs typeface="Courier"/>
              </a:rPr>
              <a:t>all_ic_times</a:t>
            </a:r>
            <a:r>
              <a:rPr lang="en-US" sz="4000" dirty="0">
                <a:latin typeface="Courier"/>
                <a:cs typeface="Courier"/>
              </a:rPr>
              <a:t> = .true.</a:t>
            </a:r>
          </a:p>
        </p:txBody>
      </p:sp>
      <p:sp>
        <p:nvSpPr>
          <p:cNvPr id="3" name="TextBox 2"/>
          <p:cNvSpPr txBox="1"/>
          <p:nvPr/>
        </p:nvSpPr>
        <p:spPr>
          <a:xfrm>
            <a:off x="764703" y="2061838"/>
            <a:ext cx="4124847" cy="2800766"/>
          </a:xfrm>
          <a:prstGeom prst="rect">
            <a:avLst/>
          </a:prstGeom>
          <a:noFill/>
        </p:spPr>
        <p:txBody>
          <a:bodyPr wrap="none" rtlCol="0">
            <a:spAutoFit/>
          </a:bodyPr>
          <a:lstStyle/>
          <a:p>
            <a:r>
              <a:rPr lang="pl-PL" sz="1600" dirty="0">
                <a:latin typeface="Courier"/>
                <a:cs typeface="Courier"/>
              </a:rPr>
              <a:t>wrfinput_d01</a:t>
            </a:r>
          </a:p>
          <a:p>
            <a:r>
              <a:rPr lang="pl-PL" sz="1600" dirty="0">
                <a:latin typeface="Courier"/>
                <a:cs typeface="Courier"/>
              </a:rPr>
              <a:t>wrfinput_d01.1993-03-12_18:00:00</a:t>
            </a:r>
          </a:p>
          <a:p>
            <a:r>
              <a:rPr lang="pl-PL" sz="1600" dirty="0">
                <a:latin typeface="Courier"/>
                <a:cs typeface="Courier"/>
              </a:rPr>
              <a:t>wrfinput_d01.1993-03-13_00:00:00</a:t>
            </a:r>
          </a:p>
          <a:p>
            <a:r>
              <a:rPr lang="pl-PL" sz="1600" dirty="0">
                <a:latin typeface="Courier"/>
                <a:cs typeface="Courier"/>
              </a:rPr>
              <a:t>wrfinput_d01.1993-03-13_06:00:00</a:t>
            </a:r>
          </a:p>
          <a:p>
            <a:r>
              <a:rPr lang="pl-PL" sz="1600" dirty="0">
                <a:latin typeface="Courier"/>
                <a:cs typeface="Courier"/>
              </a:rPr>
              <a:t>wrfinput_d01.1993-03-13_12:00:00</a:t>
            </a:r>
          </a:p>
          <a:p>
            <a:r>
              <a:rPr lang="pl-PL" sz="1600" dirty="0">
                <a:latin typeface="Courier"/>
                <a:cs typeface="Courier"/>
              </a:rPr>
              <a:t>wrfinput_d01.1993-03-13_18:00:00</a:t>
            </a:r>
          </a:p>
          <a:p>
            <a:r>
              <a:rPr lang="pl-PL" sz="1600" dirty="0">
                <a:latin typeface="Courier"/>
                <a:cs typeface="Courier"/>
              </a:rPr>
              <a:t>wrfinput_d01.1993-03-14_00:00:00</a:t>
            </a:r>
          </a:p>
          <a:p>
            <a:r>
              <a:rPr lang="pl-PL" sz="1600" dirty="0">
                <a:latin typeface="Courier"/>
                <a:cs typeface="Courier"/>
              </a:rPr>
              <a:t>wrfinput_d01.1993-03-14_06:00:00</a:t>
            </a:r>
          </a:p>
          <a:p>
            <a:r>
              <a:rPr lang="pl-PL" sz="1600" dirty="0">
                <a:latin typeface="Courier"/>
                <a:cs typeface="Courier"/>
              </a:rPr>
              <a:t>wrfinput_d01.1993-03-14_12:00:00</a:t>
            </a:r>
          </a:p>
          <a:p>
            <a:r>
              <a:rPr lang="pl-PL" sz="1600" dirty="0">
                <a:latin typeface="Courier"/>
                <a:cs typeface="Courier"/>
              </a:rPr>
              <a:t>wrfinput_d01.1993-03-14_18:00:00</a:t>
            </a:r>
          </a:p>
          <a:p>
            <a:r>
              <a:rPr lang="pl-PL" sz="1600" dirty="0">
                <a:latin typeface="Courier"/>
                <a:cs typeface="Courier"/>
              </a:rPr>
              <a:t>wrfinput_d01.1993-03-15_00:00:00</a:t>
            </a:r>
          </a:p>
        </p:txBody>
      </p:sp>
      <p:sp>
        <p:nvSpPr>
          <p:cNvPr id="4" name="TextBox 3"/>
          <p:cNvSpPr txBox="1"/>
          <p:nvPr/>
        </p:nvSpPr>
        <p:spPr>
          <a:xfrm>
            <a:off x="587182" y="5426752"/>
            <a:ext cx="8045704" cy="1200329"/>
          </a:xfrm>
          <a:prstGeom prst="rect">
            <a:avLst/>
          </a:prstGeom>
          <a:noFill/>
        </p:spPr>
        <p:txBody>
          <a:bodyPr wrap="none" rtlCol="0">
            <a:spAutoFit/>
          </a:bodyPr>
          <a:lstStyle/>
          <a:p>
            <a:r>
              <a:rPr lang="en-US" dirty="0"/>
              <a:t>You will concatenate these into a single file and run </a:t>
            </a:r>
            <a:r>
              <a:rPr lang="en-US" sz="1600" dirty="0">
                <a:latin typeface="Courier"/>
                <a:cs typeface="Courier"/>
              </a:rPr>
              <a:t>w2g</a:t>
            </a:r>
            <a:r>
              <a:rPr lang="en-US" sz="1600" dirty="0"/>
              <a:t> </a:t>
            </a:r>
            <a:r>
              <a:rPr lang="en-US" dirty="0"/>
              <a:t>on it, to create</a:t>
            </a:r>
          </a:p>
          <a:p>
            <a:r>
              <a:rPr lang="en-US" dirty="0"/>
              <a:t>	a file called  “</a:t>
            </a:r>
            <a:r>
              <a:rPr lang="en-US" sz="1600" b="1" dirty="0" err="1">
                <a:latin typeface="Courier"/>
                <a:cs typeface="Courier"/>
              </a:rPr>
              <a:t>SOC_NNRP_reanalysis</a:t>
            </a:r>
            <a:r>
              <a:rPr lang="en-US" dirty="0"/>
              <a:t>”.  (</a:t>
            </a:r>
            <a:r>
              <a:rPr lang="en-US" u="sng" dirty="0"/>
              <a:t>See script</a:t>
            </a:r>
            <a:r>
              <a:rPr lang="en-US" dirty="0"/>
              <a:t>.)</a:t>
            </a:r>
          </a:p>
          <a:p>
            <a:r>
              <a:rPr lang="en-US" dirty="0"/>
              <a:t>This permits us to compare WRF runs with NNRP fields interpolated to the WRF grid</a:t>
            </a:r>
          </a:p>
          <a:p>
            <a:r>
              <a:rPr lang="en-US" dirty="0"/>
              <a:t>	at each available time. </a:t>
            </a:r>
          </a:p>
        </p:txBody>
      </p:sp>
      <p:sp>
        <p:nvSpPr>
          <p:cNvPr id="5" name="Slide Number Placeholder 4"/>
          <p:cNvSpPr>
            <a:spLocks noGrp="1"/>
          </p:cNvSpPr>
          <p:nvPr>
            <p:ph type="sldNum" sz="quarter" idx="12"/>
          </p:nvPr>
        </p:nvSpPr>
        <p:spPr/>
        <p:txBody>
          <a:bodyPr/>
          <a:lstStyle/>
          <a:p>
            <a:fld id="{281B4842-3EED-C347-ACF0-73608E134896}" type="slidenum">
              <a:rPr lang="en-US" smtClean="0"/>
              <a:t>13</a:t>
            </a:fld>
            <a:endParaRPr lang="en-US"/>
          </a:p>
        </p:txBody>
      </p:sp>
      <p:sp>
        <p:nvSpPr>
          <p:cNvPr id="6" name="TextBox 5"/>
          <p:cNvSpPr txBox="1"/>
          <p:nvPr/>
        </p:nvSpPr>
        <p:spPr>
          <a:xfrm>
            <a:off x="232142" y="1590426"/>
            <a:ext cx="3807653" cy="369332"/>
          </a:xfrm>
          <a:prstGeom prst="rect">
            <a:avLst/>
          </a:prstGeom>
          <a:noFill/>
        </p:spPr>
        <p:txBody>
          <a:bodyPr wrap="none" rtlCol="0">
            <a:spAutoFit/>
          </a:bodyPr>
          <a:lstStyle/>
          <a:p>
            <a:r>
              <a:rPr lang="en-US" u="sng" dirty="0"/>
              <a:t>WRF input files created by </a:t>
            </a:r>
            <a:r>
              <a:rPr lang="en-US" sz="1600" u="sng" dirty="0" err="1">
                <a:latin typeface="Courier"/>
                <a:cs typeface="Courier"/>
              </a:rPr>
              <a:t>real.exe</a:t>
            </a:r>
            <a:endParaRPr lang="en-US" u="sng" dirty="0">
              <a:latin typeface="Courier"/>
              <a:cs typeface="Courier"/>
            </a:endParaRPr>
          </a:p>
        </p:txBody>
      </p:sp>
      <p:sp>
        <p:nvSpPr>
          <p:cNvPr id="7" name="TextBox 6">
            <a:extLst>
              <a:ext uri="{FF2B5EF4-FFF2-40B4-BE49-F238E27FC236}">
                <a16:creationId xmlns:a16="http://schemas.microsoft.com/office/drawing/2014/main" id="{97F8EEF5-7B11-3246-B106-31252F5E65BC}"/>
              </a:ext>
            </a:extLst>
          </p:cNvPr>
          <p:cNvSpPr txBox="1"/>
          <p:nvPr/>
        </p:nvSpPr>
        <p:spPr>
          <a:xfrm>
            <a:off x="3140677" y="4929020"/>
            <a:ext cx="5492209" cy="338554"/>
          </a:xfrm>
          <a:prstGeom prst="rect">
            <a:avLst/>
          </a:prstGeom>
          <a:noFill/>
          <a:ln>
            <a:solidFill>
              <a:srgbClr val="FF0000"/>
            </a:solidFill>
          </a:ln>
        </p:spPr>
        <p:txBody>
          <a:bodyPr wrap="none" rtlCol="0">
            <a:spAutoFit/>
          </a:bodyPr>
          <a:lstStyle/>
          <a:p>
            <a:r>
              <a:rPr lang="en-US" sz="1600" b="1" dirty="0" err="1">
                <a:solidFill>
                  <a:srgbClr val="FF0000"/>
                </a:solidFill>
                <a:latin typeface="Courier" pitchFamily="2" charset="0"/>
              </a:rPr>
              <a:t>ncrcat</a:t>
            </a:r>
            <a:r>
              <a:rPr lang="en-US" sz="1600" b="1" dirty="0">
                <a:solidFill>
                  <a:srgbClr val="FF0000"/>
                </a:solidFill>
                <a:latin typeface="Courier" pitchFamily="2" charset="0"/>
              </a:rPr>
              <a:t> wrfinput_d01* </a:t>
            </a:r>
            <a:r>
              <a:rPr lang="en-US" sz="1600" b="1" dirty="0" err="1">
                <a:solidFill>
                  <a:srgbClr val="FF0000"/>
                </a:solidFill>
                <a:latin typeface="Courier" pitchFamily="2" charset="0"/>
              </a:rPr>
              <a:t>SOC_NNRP_reanalysis.nc</a:t>
            </a:r>
            <a:endParaRPr lang="en-US" sz="1600" b="1" dirty="0">
              <a:solidFill>
                <a:srgbClr val="FF0000"/>
              </a:solidFill>
              <a:latin typeface="Courier" pitchFamily="2" charset="0"/>
            </a:endParaRPr>
          </a:p>
        </p:txBody>
      </p:sp>
    </p:spTree>
    <p:extLst>
      <p:ext uri="{BB962C8B-B14F-4D97-AF65-F5344CB8AC3E}">
        <p14:creationId xmlns:p14="http://schemas.microsoft.com/office/powerpoint/2010/main" val="197910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RUN01</a:t>
            </a:r>
          </a:p>
        </p:txBody>
      </p:sp>
      <p:sp>
        <p:nvSpPr>
          <p:cNvPr id="4" name="Content Placeholder 3"/>
          <p:cNvSpPr>
            <a:spLocks noGrp="1"/>
          </p:cNvSpPr>
          <p:nvPr>
            <p:ph idx="1"/>
          </p:nvPr>
        </p:nvSpPr>
        <p:spPr/>
        <p:txBody>
          <a:bodyPr>
            <a:normAutofit fontScale="92500" lnSpcReduction="20000"/>
          </a:bodyPr>
          <a:lstStyle/>
          <a:p>
            <a:r>
              <a:rPr lang="en-US" sz="2400" dirty="0"/>
              <a:t>Do </a:t>
            </a:r>
            <a:r>
              <a:rPr lang="en-US" sz="2400" dirty="0" err="1">
                <a:latin typeface="Courier"/>
                <a:cs typeface="Courier"/>
              </a:rPr>
              <a:t>ungrib</a:t>
            </a:r>
            <a:r>
              <a:rPr lang="en-US" sz="2400" dirty="0"/>
              <a:t>, </a:t>
            </a:r>
            <a:r>
              <a:rPr lang="en-US" sz="2400" dirty="0" err="1">
                <a:latin typeface="Courier"/>
                <a:cs typeface="Courier"/>
              </a:rPr>
              <a:t>metgrid</a:t>
            </a:r>
            <a:r>
              <a:rPr lang="en-US" sz="2400" dirty="0"/>
              <a:t> as usual.  Check </a:t>
            </a:r>
            <a:r>
              <a:rPr lang="en-US" sz="2400" dirty="0" err="1">
                <a:latin typeface="Courier"/>
                <a:cs typeface="Courier"/>
              </a:rPr>
              <a:t>num_metgrid_levels</a:t>
            </a:r>
            <a:endParaRPr lang="en-US" sz="2400" dirty="0">
              <a:latin typeface="Courier"/>
              <a:cs typeface="Courier"/>
            </a:endParaRPr>
          </a:p>
          <a:p>
            <a:pPr lvl="1"/>
            <a:r>
              <a:rPr lang="en-US" sz="2400" dirty="0"/>
              <a:t>Notice NNRP has only 2 soil levels!</a:t>
            </a:r>
          </a:p>
          <a:p>
            <a:r>
              <a:rPr lang="en-US" sz="2400" dirty="0"/>
              <a:t>RUN01 </a:t>
            </a:r>
            <a:r>
              <a:rPr lang="en-US" sz="2400" dirty="0" err="1">
                <a:latin typeface="Courier"/>
                <a:cs typeface="Courier"/>
              </a:rPr>
              <a:t>namelist.input</a:t>
            </a:r>
            <a:r>
              <a:rPr lang="en-US" sz="2400" dirty="0"/>
              <a:t> is pre-configured for</a:t>
            </a:r>
          </a:p>
          <a:p>
            <a:pPr lvl="1"/>
            <a:r>
              <a:rPr lang="en-US" sz="1800" dirty="0" err="1">
                <a:latin typeface="Courier"/>
                <a:cs typeface="Courier"/>
              </a:rPr>
              <a:t>max_dom</a:t>
            </a:r>
            <a:r>
              <a:rPr lang="en-US" sz="1800" dirty="0"/>
              <a:t> </a:t>
            </a:r>
            <a:r>
              <a:rPr lang="en-US" sz="2400" dirty="0"/>
              <a:t>= 1</a:t>
            </a:r>
          </a:p>
          <a:p>
            <a:pPr lvl="1"/>
            <a:r>
              <a:rPr lang="en-US" sz="1800" dirty="0" err="1">
                <a:latin typeface="Courier"/>
                <a:cs typeface="Courier"/>
              </a:rPr>
              <a:t>mp_physics</a:t>
            </a:r>
            <a:r>
              <a:rPr lang="en-US" sz="1800" dirty="0"/>
              <a:t> </a:t>
            </a:r>
            <a:r>
              <a:rPr lang="en-US" sz="2400" dirty="0"/>
              <a:t>= 3 (WSM3)</a:t>
            </a:r>
          </a:p>
          <a:p>
            <a:pPr lvl="1"/>
            <a:r>
              <a:rPr lang="en-US" sz="1800" dirty="0" err="1">
                <a:latin typeface="Courier"/>
                <a:cs typeface="Courier"/>
              </a:rPr>
              <a:t>ra_lw</a:t>
            </a:r>
            <a:r>
              <a:rPr lang="en-US" sz="1800" dirty="0"/>
              <a:t> </a:t>
            </a:r>
            <a:r>
              <a:rPr lang="en-US" sz="2400" dirty="0"/>
              <a:t>and </a:t>
            </a:r>
            <a:r>
              <a:rPr lang="en-US" sz="1800" dirty="0" err="1">
                <a:latin typeface="Courier"/>
                <a:cs typeface="Courier"/>
              </a:rPr>
              <a:t>ra_sw</a:t>
            </a:r>
            <a:r>
              <a:rPr lang="en-US" sz="1800" dirty="0"/>
              <a:t> </a:t>
            </a:r>
            <a:r>
              <a:rPr lang="en-US" sz="2400" dirty="0"/>
              <a:t>= 1 (RRTM LW and </a:t>
            </a:r>
            <a:r>
              <a:rPr lang="en-US" sz="2400" dirty="0" err="1"/>
              <a:t>Dudhia</a:t>
            </a:r>
            <a:r>
              <a:rPr lang="en-US" sz="2400" dirty="0"/>
              <a:t> SW)</a:t>
            </a:r>
          </a:p>
          <a:p>
            <a:pPr lvl="1"/>
            <a:r>
              <a:rPr lang="en-US" sz="2400" dirty="0"/>
              <a:t>MYJ PBL and surface scheme (</a:t>
            </a:r>
            <a:r>
              <a:rPr lang="en-US" sz="1800" dirty="0" err="1">
                <a:latin typeface="Courier"/>
                <a:cs typeface="Courier"/>
              </a:rPr>
              <a:t>sf_sfclay</a:t>
            </a:r>
            <a:r>
              <a:rPr lang="en-US" sz="1800" dirty="0"/>
              <a:t> </a:t>
            </a:r>
            <a:r>
              <a:rPr lang="en-US" sz="2400" dirty="0"/>
              <a:t>= </a:t>
            </a:r>
            <a:r>
              <a:rPr lang="en-US" sz="1800" dirty="0" err="1">
                <a:latin typeface="Courier"/>
                <a:cs typeface="Courier"/>
              </a:rPr>
              <a:t>bl_pbl</a:t>
            </a:r>
            <a:r>
              <a:rPr lang="en-US" sz="1800" dirty="0"/>
              <a:t> </a:t>
            </a:r>
            <a:r>
              <a:rPr lang="en-US" sz="2400" dirty="0"/>
              <a:t>= 2)</a:t>
            </a:r>
          </a:p>
          <a:p>
            <a:pPr lvl="1"/>
            <a:r>
              <a:rPr lang="en-US" sz="2400" dirty="0"/>
              <a:t>Noah LSM (</a:t>
            </a:r>
            <a:r>
              <a:rPr lang="en-US" sz="1800" dirty="0" err="1">
                <a:latin typeface="Courier"/>
                <a:cs typeface="Courier"/>
              </a:rPr>
              <a:t>sf_surface_physics</a:t>
            </a:r>
            <a:r>
              <a:rPr lang="en-US" sz="1800" dirty="0"/>
              <a:t> </a:t>
            </a:r>
            <a:r>
              <a:rPr lang="en-US" sz="2400" dirty="0"/>
              <a:t>= 2)</a:t>
            </a:r>
          </a:p>
          <a:p>
            <a:pPr lvl="1"/>
            <a:r>
              <a:rPr lang="en-US" sz="1800" dirty="0" err="1">
                <a:latin typeface="Courier"/>
                <a:cs typeface="Courier"/>
              </a:rPr>
              <a:t>cu_physics</a:t>
            </a:r>
            <a:r>
              <a:rPr lang="en-US" sz="1800" dirty="0"/>
              <a:t> </a:t>
            </a:r>
            <a:r>
              <a:rPr lang="en-US" sz="2400" dirty="0"/>
              <a:t>= 3 (</a:t>
            </a:r>
            <a:r>
              <a:rPr lang="en-US" sz="2400" dirty="0" err="1"/>
              <a:t>Grell-Freitas</a:t>
            </a:r>
            <a:r>
              <a:rPr lang="en-US" sz="2400" dirty="0"/>
              <a:t>)</a:t>
            </a:r>
          </a:p>
          <a:p>
            <a:pPr lvl="1"/>
            <a:r>
              <a:rPr lang="en-US" sz="1800" dirty="0" err="1">
                <a:latin typeface="Courier"/>
                <a:cs typeface="Courier"/>
              </a:rPr>
              <a:t>cudt</a:t>
            </a:r>
            <a:r>
              <a:rPr lang="en-US" sz="1800" dirty="0"/>
              <a:t> </a:t>
            </a:r>
            <a:r>
              <a:rPr lang="en-US" sz="2400" dirty="0"/>
              <a:t>= 0 (as recommended for </a:t>
            </a:r>
            <a:r>
              <a:rPr lang="en-US" sz="2400" dirty="0" err="1"/>
              <a:t>Grell</a:t>
            </a:r>
            <a:r>
              <a:rPr lang="en-US" sz="2400" dirty="0"/>
              <a:t> schemes)</a:t>
            </a:r>
          </a:p>
          <a:p>
            <a:r>
              <a:rPr lang="en-US" sz="2400" dirty="0"/>
              <a:t>After WRF finishes, run notebook </a:t>
            </a:r>
            <a:r>
              <a:rPr lang="en-US" sz="2400" dirty="0" err="1">
                <a:latin typeface="Courier New" panose="02070309020205020404" pitchFamily="49" charset="0"/>
                <a:cs typeface="Courier New" panose="02070309020205020404" pitchFamily="49" charset="0"/>
              </a:rPr>
              <a:t>plot_WRF_SOC.ipynb</a:t>
            </a:r>
            <a:endParaRPr lang="en-US" sz="2400" dirty="0">
              <a:latin typeface="Courier New" panose="02070309020205020404" pitchFamily="49" charset="0"/>
              <a:cs typeface="Courier New" panose="02070309020205020404" pitchFamily="49" charset="0"/>
            </a:endParaRPr>
          </a:p>
          <a:p>
            <a:pPr lvl="1"/>
            <a:r>
              <a:rPr lang="en-US" sz="2400" dirty="0"/>
              <a:t>This will open your </a:t>
            </a:r>
            <a:r>
              <a:rPr lang="en-US" sz="2400" dirty="0" err="1"/>
              <a:t>wrfout</a:t>
            </a:r>
            <a:r>
              <a:rPr lang="en-US" sz="2400" dirty="0"/>
              <a:t> file and the </a:t>
            </a:r>
            <a:r>
              <a:rPr lang="en-US" sz="2400" dirty="0" err="1"/>
              <a:t>SOC_NNRP_reanalysis.nc</a:t>
            </a:r>
            <a:r>
              <a:rPr lang="en-US" sz="2400" dirty="0"/>
              <a:t> file</a:t>
            </a:r>
          </a:p>
        </p:txBody>
      </p:sp>
      <p:sp>
        <p:nvSpPr>
          <p:cNvPr id="5" name="Slide Number Placeholder 4"/>
          <p:cNvSpPr>
            <a:spLocks noGrp="1"/>
          </p:cNvSpPr>
          <p:nvPr>
            <p:ph type="sldNum" sz="quarter" idx="12"/>
          </p:nvPr>
        </p:nvSpPr>
        <p:spPr/>
        <p:txBody>
          <a:bodyPr/>
          <a:lstStyle/>
          <a:p>
            <a:fld id="{281B4842-3EED-C347-ACF0-73608E134896}" type="slidenum">
              <a:rPr lang="en-US" smtClean="0"/>
              <a:t>14</a:t>
            </a:fld>
            <a:endParaRPr lang="en-US"/>
          </a:p>
        </p:txBody>
      </p:sp>
    </p:spTree>
    <p:extLst>
      <p:ext uri="{BB962C8B-B14F-4D97-AF65-F5344CB8AC3E}">
        <p14:creationId xmlns:p14="http://schemas.microsoft.com/office/powerpoint/2010/main" val="7711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590D6A-78FE-E59B-3BD8-4B284E7DE573}"/>
              </a:ext>
            </a:extLst>
          </p:cNvPr>
          <p:cNvSpPr>
            <a:spLocks noGrp="1"/>
          </p:cNvSpPr>
          <p:nvPr>
            <p:ph type="title"/>
          </p:nvPr>
        </p:nvSpPr>
        <p:spPr/>
        <p:txBody>
          <a:bodyPr/>
          <a:lstStyle/>
          <a:p>
            <a:r>
              <a:rPr lang="en-US" dirty="0"/>
              <a:t>Cell #3</a:t>
            </a:r>
          </a:p>
        </p:txBody>
      </p:sp>
      <p:sp>
        <p:nvSpPr>
          <p:cNvPr id="4" name="Slide Number Placeholder 3">
            <a:extLst>
              <a:ext uri="{FF2B5EF4-FFF2-40B4-BE49-F238E27FC236}">
                <a16:creationId xmlns:a16="http://schemas.microsoft.com/office/drawing/2014/main" id="{4A596C49-BC5E-95F0-4CD3-C54F3725066C}"/>
              </a:ext>
            </a:extLst>
          </p:cNvPr>
          <p:cNvSpPr>
            <a:spLocks noGrp="1"/>
          </p:cNvSpPr>
          <p:nvPr>
            <p:ph type="sldNum" sz="quarter" idx="12"/>
          </p:nvPr>
        </p:nvSpPr>
        <p:spPr/>
        <p:txBody>
          <a:bodyPr/>
          <a:lstStyle/>
          <a:p>
            <a:fld id="{281B4842-3EED-C347-ACF0-73608E134896}" type="slidenum">
              <a:rPr lang="en-US" smtClean="0"/>
              <a:t>15</a:t>
            </a:fld>
            <a:endParaRPr lang="en-US"/>
          </a:p>
        </p:txBody>
      </p:sp>
      <p:sp>
        <p:nvSpPr>
          <p:cNvPr id="6" name="TextBox 5">
            <a:extLst>
              <a:ext uri="{FF2B5EF4-FFF2-40B4-BE49-F238E27FC236}">
                <a16:creationId xmlns:a16="http://schemas.microsoft.com/office/drawing/2014/main" id="{EA6A5E84-D707-1ABA-566E-BEE686E3E479}"/>
              </a:ext>
            </a:extLst>
          </p:cNvPr>
          <p:cNvSpPr txBox="1"/>
          <p:nvPr/>
        </p:nvSpPr>
        <p:spPr>
          <a:xfrm>
            <a:off x="0" y="1792705"/>
            <a:ext cx="8991564" cy="3108543"/>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FIRST FILE location and filename of WRF model output. Look in current directory.</a:t>
            </a:r>
          </a:p>
          <a:p>
            <a:r>
              <a:rPr lang="en-US" sz="1400" dirty="0">
                <a:latin typeface="Courier New" panose="02070309020205020404" pitchFamily="49" charset="0"/>
                <a:cs typeface="Courier New" panose="02070309020205020404" pitchFamily="49" charset="0"/>
              </a:rPr>
              <a:t># Make sure </a:t>
            </a:r>
            <a:r>
              <a:rPr lang="en-US" sz="1400" dirty="0" err="1">
                <a:latin typeface="Courier New" panose="02070309020205020404" pitchFamily="49" charset="0"/>
                <a:cs typeface="Courier New" panose="02070309020205020404" pitchFamily="49" charset="0"/>
              </a:rPr>
              <a:t>wrfout</a:t>
            </a:r>
            <a:r>
              <a:rPr lang="en-US" sz="1400" dirty="0">
                <a:latin typeface="Courier New" panose="02070309020205020404" pitchFamily="49" charset="0"/>
                <a:cs typeface="Courier New" panose="02070309020205020404" pitchFamily="49" charset="0"/>
              </a:rPr>
              <a:t> file name is correct</a:t>
            </a:r>
          </a:p>
          <a:p>
            <a:r>
              <a:rPr lang="en-US" sz="1400" dirty="0">
                <a:latin typeface="Courier New" panose="02070309020205020404" pitchFamily="49" charset="0"/>
                <a:cs typeface="Courier New" panose="02070309020205020404" pitchFamily="49" charset="0"/>
              </a:rPr>
              <a:t>location = './'</a:t>
            </a:r>
          </a:p>
          <a:p>
            <a:r>
              <a:rPr lang="en-US" sz="1400" dirty="0">
                <a:latin typeface="Courier New" panose="02070309020205020404" pitchFamily="49" charset="0"/>
                <a:cs typeface="Courier New" panose="02070309020205020404" pitchFamily="49" charset="0"/>
              </a:rPr>
              <a:t>filename = 'wrfout_d01_1993-03-12_12:00:00'</a:t>
            </a:r>
          </a:p>
          <a:p>
            <a:r>
              <a:rPr lang="en-US" sz="1400" dirty="0" err="1">
                <a:latin typeface="Courier New" panose="02070309020205020404" pitchFamily="49" charset="0"/>
                <a:cs typeface="Courier New" panose="02070309020205020404" pitchFamily="49" charset="0"/>
              </a:rPr>
              <a:t>runname</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RUN01</a:t>
            </a:r>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SECOND FILE. For </a:t>
            </a:r>
            <a:r>
              <a:rPr lang="en-US" sz="1400" dirty="0" err="1">
                <a:latin typeface="Courier New" panose="02070309020205020404" pitchFamily="49" charset="0"/>
                <a:cs typeface="Courier New" panose="02070309020205020404" pitchFamily="49" charset="0"/>
              </a:rPr>
              <a:t>SOC_NNRP_reanalysis.nc</a:t>
            </a:r>
            <a:r>
              <a:rPr lang="en-US" sz="1400" dirty="0">
                <a:latin typeface="Courier New" panose="02070309020205020404" pitchFamily="49" charset="0"/>
                <a:cs typeface="Courier New" panose="02070309020205020404" pitchFamily="49" charset="0"/>
              </a:rPr>
              <a:t>, we created this file with NNRP fields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interp</a:t>
            </a:r>
            <a:r>
              <a:rPr lang="en-US" sz="1400" dirty="0">
                <a:latin typeface="Courier New" panose="02070309020205020404" pitchFamily="49" charset="0"/>
                <a:cs typeface="Courier New" panose="02070309020205020404" pitchFamily="49" charset="0"/>
              </a:rPr>
              <a:t> on WRF grid</a:t>
            </a:r>
          </a:p>
          <a:p>
            <a:r>
              <a:rPr lang="en-US" sz="1400" dirty="0">
                <a:latin typeface="Courier New" panose="02070309020205020404" pitchFamily="49" charset="0"/>
                <a:cs typeface="Courier New" panose="02070309020205020404" pitchFamily="49" charset="0"/>
              </a:rPr>
              <a:t># Make sure the filename is correct</a:t>
            </a:r>
          </a:p>
          <a:p>
            <a:r>
              <a:rPr lang="en-US" sz="1400" dirty="0" err="1">
                <a:latin typeface="Courier New" panose="02070309020205020404" pitchFamily="49" charset="0"/>
                <a:cs typeface="Courier New" panose="02070309020205020404" pitchFamily="49" charset="0"/>
              </a:rPr>
              <a:t>second_location</a:t>
            </a:r>
            <a:r>
              <a:rPr lang="en-US" sz="1400" dirty="0">
                <a:latin typeface="Courier New" panose="02070309020205020404" pitchFamily="49" charset="0"/>
                <a:cs typeface="Courier New" panose="02070309020205020404" pitchFamily="49" charset="0"/>
              </a:rPr>
              <a:t> = './'</a:t>
            </a:r>
          </a:p>
          <a:p>
            <a:r>
              <a:rPr lang="en-US" sz="1400" dirty="0" err="1">
                <a:latin typeface="Courier New" panose="02070309020205020404" pitchFamily="49" charset="0"/>
                <a:cs typeface="Courier New" panose="02070309020205020404" pitchFamily="49" charset="0"/>
              </a:rPr>
              <a:t>second_filename</a:t>
            </a:r>
            <a:r>
              <a:rPr lang="en-US" sz="1400" dirty="0">
                <a:latin typeface="Courier New" panose="02070309020205020404" pitchFamily="49" charset="0"/>
                <a:cs typeface="Courier New" panose="02070309020205020404" pitchFamily="49" charset="0"/>
              </a:rPr>
              <a:t> = '</a:t>
            </a:r>
            <a:r>
              <a:rPr lang="en-US" sz="1400" b="1" dirty="0" err="1">
                <a:latin typeface="Courier New" panose="02070309020205020404" pitchFamily="49" charset="0"/>
                <a:cs typeface="Courier New" panose="02070309020205020404" pitchFamily="49" charset="0"/>
              </a:rPr>
              <a:t>SOC_NNRP_reanalysis.nc</a:t>
            </a:r>
            <a:r>
              <a:rPr lang="en-US" sz="1400" dirty="0">
                <a:latin typeface="Courier New" panose="02070309020205020404" pitchFamily="49" charset="0"/>
                <a:cs typeface="Courier New" panose="02070309020205020404" pitchFamily="49" charset="0"/>
              </a:rPr>
              <a:t>'</a:t>
            </a:r>
          </a:p>
          <a:p>
            <a:r>
              <a:rPr lang="en-US" sz="1400" dirty="0" err="1">
                <a:latin typeface="Courier New" panose="02070309020205020404" pitchFamily="49" charset="0"/>
                <a:cs typeface="Courier New" panose="02070309020205020404" pitchFamily="49" charset="0"/>
              </a:rPr>
              <a:t>second_runname</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NNRP</a:t>
            </a:r>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0A4EDC12-B0EA-3DF9-04CD-C9CE4C08EA57}"/>
              </a:ext>
            </a:extLst>
          </p:cNvPr>
          <p:cNvSpPr txBox="1"/>
          <p:nvPr/>
        </p:nvSpPr>
        <p:spPr>
          <a:xfrm>
            <a:off x="264695" y="5402179"/>
            <a:ext cx="4841582" cy="646331"/>
          </a:xfrm>
          <a:prstGeom prst="rect">
            <a:avLst/>
          </a:prstGeom>
          <a:noFill/>
        </p:spPr>
        <p:txBody>
          <a:bodyPr wrap="none" rtlCol="0">
            <a:spAutoFit/>
          </a:bodyPr>
          <a:lstStyle/>
          <a:p>
            <a:r>
              <a:rPr lang="en-US" dirty="0"/>
              <a:t>This is set up for our common demonstration run.</a:t>
            </a:r>
          </a:p>
          <a:p>
            <a:r>
              <a:rPr lang="en-US" b="1" dirty="0">
                <a:solidFill>
                  <a:srgbClr val="FF0000"/>
                </a:solidFill>
              </a:rPr>
              <a:t>It will need editing for future simulations.</a:t>
            </a:r>
          </a:p>
        </p:txBody>
      </p:sp>
      <p:sp>
        <p:nvSpPr>
          <p:cNvPr id="3" name="TextBox 2">
            <a:extLst>
              <a:ext uri="{FF2B5EF4-FFF2-40B4-BE49-F238E27FC236}">
                <a16:creationId xmlns:a16="http://schemas.microsoft.com/office/drawing/2014/main" id="{433ECAD8-C991-DF49-E4DB-A4CCB93188FA}"/>
              </a:ext>
            </a:extLst>
          </p:cNvPr>
          <p:cNvSpPr txBox="1"/>
          <p:nvPr/>
        </p:nvSpPr>
        <p:spPr>
          <a:xfrm>
            <a:off x="126332" y="87868"/>
            <a:ext cx="4584030" cy="369332"/>
          </a:xfrm>
          <a:prstGeom prst="rect">
            <a:avLst/>
          </a:prstGeom>
          <a:noFill/>
        </p:spPr>
        <p:txBody>
          <a:bodyPr wrap="square">
            <a:spAutoFit/>
          </a:bodyPr>
          <a:lstStyle/>
          <a:p>
            <a:r>
              <a:rPr lang="en-US" sz="1800" b="1" dirty="0" err="1">
                <a:latin typeface="Courier New" panose="02070309020205020404" pitchFamily="49" charset="0"/>
                <a:cs typeface="Courier New" panose="02070309020205020404" pitchFamily="49" charset="0"/>
              </a:rPr>
              <a:t>plot_WRF_SOC.ipynb</a:t>
            </a:r>
            <a:endParaRPr lang="en-US" b="1" dirty="0"/>
          </a:p>
        </p:txBody>
      </p:sp>
    </p:spTree>
    <p:extLst>
      <p:ext uri="{BB962C8B-B14F-4D97-AF65-F5344CB8AC3E}">
        <p14:creationId xmlns:p14="http://schemas.microsoft.com/office/powerpoint/2010/main" val="279707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9D1E24-D1E1-D60E-E5F2-C8B5E53426BA}"/>
              </a:ext>
            </a:extLst>
          </p:cNvPr>
          <p:cNvSpPr>
            <a:spLocks noGrp="1"/>
          </p:cNvSpPr>
          <p:nvPr>
            <p:ph type="sldNum" sz="quarter" idx="12"/>
          </p:nvPr>
        </p:nvSpPr>
        <p:spPr/>
        <p:txBody>
          <a:bodyPr/>
          <a:lstStyle/>
          <a:p>
            <a:fld id="{281B4842-3EED-C347-ACF0-73608E134896}" type="slidenum">
              <a:rPr lang="en-US" smtClean="0"/>
              <a:t>16</a:t>
            </a:fld>
            <a:endParaRPr lang="en-US"/>
          </a:p>
        </p:txBody>
      </p:sp>
      <p:sp>
        <p:nvSpPr>
          <p:cNvPr id="5" name="TextBox 4">
            <a:extLst>
              <a:ext uri="{FF2B5EF4-FFF2-40B4-BE49-F238E27FC236}">
                <a16:creationId xmlns:a16="http://schemas.microsoft.com/office/drawing/2014/main" id="{196321D9-B2C0-6DD7-C4E7-B09B4E29A0BC}"/>
              </a:ext>
            </a:extLst>
          </p:cNvPr>
          <p:cNvSpPr txBox="1"/>
          <p:nvPr/>
        </p:nvSpPr>
        <p:spPr>
          <a:xfrm>
            <a:off x="6942231" y="0"/>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#7</a:t>
            </a:r>
          </a:p>
        </p:txBody>
      </p:sp>
      <p:pic>
        <p:nvPicPr>
          <p:cNvPr id="1028" name="Picture 4">
            <a:extLst>
              <a:ext uri="{FF2B5EF4-FFF2-40B4-BE49-F238E27FC236}">
                <a16:creationId xmlns:a16="http://schemas.microsoft.com/office/drawing/2014/main" id="{2A45CA00-CD14-4856-DA4F-6E9ECE11C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630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3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84703-A708-0144-53FD-12BCB9C6F92F}"/>
              </a:ext>
            </a:extLst>
          </p:cNvPr>
          <p:cNvSpPr>
            <a:spLocks noGrp="1"/>
          </p:cNvSpPr>
          <p:nvPr>
            <p:ph type="sldNum" sz="quarter" idx="12"/>
          </p:nvPr>
        </p:nvSpPr>
        <p:spPr/>
        <p:txBody>
          <a:bodyPr/>
          <a:lstStyle/>
          <a:p>
            <a:fld id="{281B4842-3EED-C347-ACF0-73608E134896}" type="slidenum">
              <a:rPr lang="en-US" smtClean="0"/>
              <a:t>17</a:t>
            </a:fld>
            <a:endParaRPr lang="en-US"/>
          </a:p>
        </p:txBody>
      </p:sp>
      <p:sp>
        <p:nvSpPr>
          <p:cNvPr id="5" name="TextBox 4">
            <a:extLst>
              <a:ext uri="{FF2B5EF4-FFF2-40B4-BE49-F238E27FC236}">
                <a16:creationId xmlns:a16="http://schemas.microsoft.com/office/drawing/2014/main" id="{3FE37DCF-C700-1765-8AA5-4C2B80FD694D}"/>
              </a:ext>
            </a:extLst>
          </p:cNvPr>
          <p:cNvSpPr txBox="1"/>
          <p:nvPr/>
        </p:nvSpPr>
        <p:spPr>
          <a:xfrm>
            <a:off x="6942231" y="0"/>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#8</a:t>
            </a:r>
          </a:p>
        </p:txBody>
      </p:sp>
      <p:pic>
        <p:nvPicPr>
          <p:cNvPr id="2050" name="Picture 2">
            <a:extLst>
              <a:ext uri="{FF2B5EF4-FFF2-40B4-BE49-F238E27FC236}">
                <a16:creationId xmlns:a16="http://schemas.microsoft.com/office/drawing/2014/main" id="{C57A5C24-A834-08A3-D5B3-ACD40FBBA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638"/>
            <a:ext cx="9144000" cy="630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76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9E49A-FBAB-17E2-EA8D-FB8DECC444EC}"/>
              </a:ext>
            </a:extLst>
          </p:cNvPr>
          <p:cNvSpPr>
            <a:spLocks noGrp="1"/>
          </p:cNvSpPr>
          <p:nvPr>
            <p:ph type="sldNum" sz="quarter" idx="12"/>
          </p:nvPr>
        </p:nvSpPr>
        <p:spPr/>
        <p:txBody>
          <a:bodyPr/>
          <a:lstStyle/>
          <a:p>
            <a:fld id="{281B4842-3EED-C347-ACF0-73608E134896}" type="slidenum">
              <a:rPr lang="en-US" smtClean="0"/>
              <a:t>18</a:t>
            </a:fld>
            <a:endParaRPr lang="en-US"/>
          </a:p>
        </p:txBody>
      </p:sp>
      <p:sp>
        <p:nvSpPr>
          <p:cNvPr id="3" name="TextBox 2">
            <a:extLst>
              <a:ext uri="{FF2B5EF4-FFF2-40B4-BE49-F238E27FC236}">
                <a16:creationId xmlns:a16="http://schemas.microsoft.com/office/drawing/2014/main" id="{08D5D1C6-5EF0-3D41-AFFD-1DE1B25CC042}"/>
              </a:ext>
            </a:extLst>
          </p:cNvPr>
          <p:cNvSpPr txBox="1"/>
          <p:nvPr/>
        </p:nvSpPr>
        <p:spPr>
          <a:xfrm>
            <a:off x="6942231" y="0"/>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#9</a:t>
            </a:r>
          </a:p>
        </p:txBody>
      </p:sp>
      <p:pic>
        <p:nvPicPr>
          <p:cNvPr id="3074" name="Picture 2">
            <a:extLst>
              <a:ext uri="{FF2B5EF4-FFF2-40B4-BE49-F238E27FC236}">
                <a16:creationId xmlns:a16="http://schemas.microsoft.com/office/drawing/2014/main" id="{B52024E8-2A7A-ADA0-914F-FFA70291FE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630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4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D70A3D7-8785-64CC-6DF9-6EE3E64A8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825"/>
            <a:ext cx="9144000" cy="63563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1F2B5EA-CD38-8E68-A086-24CB0EE2D36C}"/>
              </a:ext>
            </a:extLst>
          </p:cNvPr>
          <p:cNvSpPr>
            <a:spLocks noGrp="1"/>
          </p:cNvSpPr>
          <p:nvPr>
            <p:ph type="sldNum" sz="quarter" idx="12"/>
          </p:nvPr>
        </p:nvSpPr>
        <p:spPr/>
        <p:txBody>
          <a:bodyPr/>
          <a:lstStyle/>
          <a:p>
            <a:fld id="{281B4842-3EED-C347-ACF0-73608E134896}" type="slidenum">
              <a:rPr lang="en-US" smtClean="0"/>
              <a:t>19</a:t>
            </a:fld>
            <a:endParaRPr lang="en-US"/>
          </a:p>
        </p:txBody>
      </p:sp>
      <p:sp>
        <p:nvSpPr>
          <p:cNvPr id="3" name="TextBox 2">
            <a:extLst>
              <a:ext uri="{FF2B5EF4-FFF2-40B4-BE49-F238E27FC236}">
                <a16:creationId xmlns:a16="http://schemas.microsoft.com/office/drawing/2014/main" id="{E9D3407E-60E9-CE80-AD27-1E116EBE0866}"/>
              </a:ext>
            </a:extLst>
          </p:cNvPr>
          <p:cNvSpPr txBox="1"/>
          <p:nvPr/>
        </p:nvSpPr>
        <p:spPr>
          <a:xfrm>
            <a:off x="6942231" y="0"/>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#10</a:t>
            </a:r>
          </a:p>
        </p:txBody>
      </p:sp>
      <p:sp>
        <p:nvSpPr>
          <p:cNvPr id="4" name="TextBox 3">
            <a:extLst>
              <a:ext uri="{FF2B5EF4-FFF2-40B4-BE49-F238E27FC236}">
                <a16:creationId xmlns:a16="http://schemas.microsoft.com/office/drawing/2014/main" id="{E91B14B9-77DB-9D82-D56D-ECE7A4B561AD}"/>
              </a:ext>
            </a:extLst>
          </p:cNvPr>
          <p:cNvSpPr txBox="1"/>
          <p:nvPr/>
        </p:nvSpPr>
        <p:spPr>
          <a:xfrm>
            <a:off x="312821" y="6015789"/>
            <a:ext cx="6204134" cy="646331"/>
          </a:xfrm>
          <a:prstGeom prst="rect">
            <a:avLst/>
          </a:prstGeom>
          <a:solidFill>
            <a:schemeClr val="bg1"/>
          </a:solidFill>
        </p:spPr>
        <p:txBody>
          <a:bodyPr wrap="none" rtlCol="0">
            <a:spAutoFit/>
          </a:bodyPr>
          <a:lstStyle/>
          <a:p>
            <a:r>
              <a:rPr lang="en-US" dirty="0"/>
              <a:t>NNRP cyclone is spatially larger yet deeper</a:t>
            </a:r>
          </a:p>
          <a:p>
            <a:r>
              <a:rPr lang="en-US" dirty="0"/>
              <a:t>How much is NNRP low resolution, and how much is WRF error?</a:t>
            </a:r>
          </a:p>
        </p:txBody>
      </p:sp>
    </p:spTree>
    <p:extLst>
      <p:ext uri="{BB962C8B-B14F-4D97-AF65-F5344CB8AC3E}">
        <p14:creationId xmlns:p14="http://schemas.microsoft.com/office/powerpoint/2010/main" val="311937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 this experiment</a:t>
            </a:r>
          </a:p>
        </p:txBody>
      </p:sp>
      <p:sp>
        <p:nvSpPr>
          <p:cNvPr id="3" name="Content Placeholder 2"/>
          <p:cNvSpPr>
            <a:spLocks noGrp="1"/>
          </p:cNvSpPr>
          <p:nvPr>
            <p:ph idx="1"/>
          </p:nvPr>
        </p:nvSpPr>
        <p:spPr/>
        <p:txBody>
          <a:bodyPr>
            <a:normAutofit fontScale="77500" lnSpcReduction="20000"/>
          </a:bodyPr>
          <a:lstStyle/>
          <a:p>
            <a:r>
              <a:rPr lang="en-US" dirty="0"/>
              <a:t>Simulation of the “Storm of the Century” (</a:t>
            </a:r>
            <a:r>
              <a:rPr lang="en-US" dirty="0" err="1"/>
              <a:t>Superstorm</a:t>
            </a:r>
            <a:r>
              <a:rPr lang="en-US" dirty="0"/>
              <a:t> 1993) snowstorm</a:t>
            </a:r>
          </a:p>
          <a:p>
            <a:r>
              <a:rPr lang="en-US" dirty="0"/>
              <a:t>Initialize with and verify against NNRP reanalysis (and NARR reanalysis)</a:t>
            </a:r>
          </a:p>
          <a:p>
            <a:r>
              <a:rPr lang="en-US" dirty="0"/>
              <a:t>We’ll look at parent model fields interpolated to the WRF grid at every available reanalysis time – so we can directly compare WRF runs to NNRP reanalysis fields on the same (WRF) grid</a:t>
            </a:r>
          </a:p>
          <a:p>
            <a:r>
              <a:rPr lang="en-US" dirty="0"/>
              <a:t>Perform analysis nudging (“FDDA”): regular and spectral versions</a:t>
            </a:r>
          </a:p>
          <a:p>
            <a:r>
              <a:rPr lang="en-US" dirty="0"/>
              <a:t>Explore using stochastic perturbations generated with SKEBS scheme and boundary condition perturbations</a:t>
            </a:r>
          </a:p>
          <a:p>
            <a:r>
              <a:rPr lang="en-US" dirty="0"/>
              <a:t>See </a:t>
            </a:r>
            <a:r>
              <a:rPr lang="en-US" sz="2800" dirty="0">
                <a:highlight>
                  <a:srgbClr val="FFFF00"/>
                </a:highlight>
                <a:latin typeface="Courier"/>
                <a:cs typeface="Courier"/>
              </a:rPr>
              <a:t>SOC_EXP03_details.pdf</a:t>
            </a:r>
          </a:p>
        </p:txBody>
      </p:sp>
      <p:sp>
        <p:nvSpPr>
          <p:cNvPr id="4" name="Slide Number Placeholder 3"/>
          <p:cNvSpPr>
            <a:spLocks noGrp="1"/>
          </p:cNvSpPr>
          <p:nvPr>
            <p:ph type="sldNum" sz="quarter" idx="12"/>
          </p:nvPr>
        </p:nvSpPr>
        <p:spPr/>
        <p:txBody>
          <a:bodyPr/>
          <a:lstStyle/>
          <a:p>
            <a:fld id="{281B4842-3EED-C347-ACF0-73608E134896}" type="slidenum">
              <a:rPr lang="en-US" smtClean="0"/>
              <a:t>2</a:t>
            </a:fld>
            <a:endParaRPr lang="en-US"/>
          </a:p>
        </p:txBody>
      </p:sp>
    </p:spTree>
    <p:extLst>
      <p:ext uri="{BB962C8B-B14F-4D97-AF65-F5344CB8AC3E}">
        <p14:creationId xmlns:p14="http://schemas.microsoft.com/office/powerpoint/2010/main" val="45751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AEF1EC3-7A4F-18D8-A60A-46833D390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0"/>
            <a:ext cx="7648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9AAA48E-7FBD-9306-4A80-2D5AC4736FB4}"/>
              </a:ext>
            </a:extLst>
          </p:cNvPr>
          <p:cNvSpPr>
            <a:spLocks noGrp="1"/>
          </p:cNvSpPr>
          <p:nvPr>
            <p:ph type="sldNum" sz="quarter" idx="12"/>
          </p:nvPr>
        </p:nvSpPr>
        <p:spPr/>
        <p:txBody>
          <a:bodyPr/>
          <a:lstStyle/>
          <a:p>
            <a:fld id="{281B4842-3EED-C347-ACF0-73608E134896}" type="slidenum">
              <a:rPr lang="en-US" smtClean="0"/>
              <a:t>20</a:t>
            </a:fld>
            <a:endParaRPr lang="en-US"/>
          </a:p>
        </p:txBody>
      </p:sp>
      <p:sp>
        <p:nvSpPr>
          <p:cNvPr id="3" name="TextBox 2">
            <a:extLst>
              <a:ext uri="{FF2B5EF4-FFF2-40B4-BE49-F238E27FC236}">
                <a16:creationId xmlns:a16="http://schemas.microsoft.com/office/drawing/2014/main" id="{0BE480CC-E13E-20CA-FBE4-FE620E0BB0A9}"/>
              </a:ext>
            </a:extLst>
          </p:cNvPr>
          <p:cNvSpPr txBox="1"/>
          <p:nvPr/>
        </p:nvSpPr>
        <p:spPr>
          <a:xfrm>
            <a:off x="5237232" y="6075144"/>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#11</a:t>
            </a:r>
          </a:p>
        </p:txBody>
      </p:sp>
    </p:spTree>
    <p:extLst>
      <p:ext uri="{BB962C8B-B14F-4D97-AF65-F5344CB8AC3E}">
        <p14:creationId xmlns:p14="http://schemas.microsoft.com/office/powerpoint/2010/main" val="31225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t>SLP root mean square error</a:t>
            </a:r>
            <a:br>
              <a:rPr lang="en-US" dirty="0"/>
            </a:br>
            <a:r>
              <a:rPr lang="en-US" dirty="0"/>
              <a:t>(RMSE)</a:t>
            </a:r>
          </a:p>
        </p:txBody>
      </p:sp>
      <p:sp>
        <p:nvSpPr>
          <p:cNvPr id="4" name="Subtitle 3"/>
          <p:cNvSpPr>
            <a:spLocks noGrp="1"/>
          </p:cNvSpPr>
          <p:nvPr>
            <p:ph type="subTitle" idx="1"/>
          </p:nvPr>
        </p:nvSpPr>
        <p:spPr/>
        <p:txBody>
          <a:bodyPr/>
          <a:lstStyle/>
          <a:p>
            <a:r>
              <a:rPr lang="en-US" dirty="0"/>
              <a:t>Computed relative to a reanalysis</a:t>
            </a:r>
          </a:p>
          <a:p>
            <a:r>
              <a:rPr lang="en-US" dirty="0"/>
              <a:t>(here, using NNRP)</a:t>
            </a:r>
          </a:p>
        </p:txBody>
      </p:sp>
      <p:sp>
        <p:nvSpPr>
          <p:cNvPr id="2" name="Slide Number Placeholder 1"/>
          <p:cNvSpPr>
            <a:spLocks noGrp="1"/>
          </p:cNvSpPr>
          <p:nvPr>
            <p:ph type="sldNum" sz="quarter" idx="12"/>
          </p:nvPr>
        </p:nvSpPr>
        <p:spPr/>
        <p:txBody>
          <a:bodyPr/>
          <a:lstStyle/>
          <a:p>
            <a:fld id="{281B4842-3EED-C347-ACF0-73608E134896}" type="slidenum">
              <a:rPr lang="en-US" smtClean="0"/>
              <a:t>21</a:t>
            </a:fld>
            <a:endParaRPr lang="en-US"/>
          </a:p>
        </p:txBody>
      </p:sp>
    </p:spTree>
    <p:extLst>
      <p:ext uri="{BB962C8B-B14F-4D97-AF65-F5344CB8AC3E}">
        <p14:creationId xmlns:p14="http://schemas.microsoft.com/office/powerpoint/2010/main" val="321520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Computing SLP RMSE</a:t>
            </a:r>
          </a:p>
        </p:txBody>
      </p:sp>
      <p:sp>
        <p:nvSpPr>
          <p:cNvPr id="3" name="Content Placeholder 2"/>
          <p:cNvSpPr>
            <a:spLocks noGrp="1"/>
          </p:cNvSpPr>
          <p:nvPr>
            <p:ph idx="1"/>
          </p:nvPr>
        </p:nvSpPr>
        <p:spPr/>
        <p:txBody>
          <a:bodyPr>
            <a:normAutofit fontScale="77500" lnSpcReduction="20000"/>
          </a:bodyPr>
          <a:lstStyle/>
          <a:p>
            <a:r>
              <a:rPr lang="en-US" dirty="0"/>
              <a:t>The provided script </a:t>
            </a:r>
            <a:r>
              <a:rPr lang="en-US" sz="3000" dirty="0" err="1">
                <a:latin typeface="Courier"/>
                <a:cs typeface="Courier"/>
              </a:rPr>
              <a:t>analyze.sh</a:t>
            </a:r>
            <a:r>
              <a:rPr lang="en-US" sz="3000" dirty="0"/>
              <a:t> </a:t>
            </a:r>
            <a:r>
              <a:rPr lang="en-US" dirty="0"/>
              <a:t>will use NCL scripts to compute RMSE SLP and NESIS.  Record the values written to the screen.</a:t>
            </a:r>
          </a:p>
          <a:p>
            <a:pPr lvl="1"/>
            <a:r>
              <a:rPr lang="en-US" dirty="0"/>
              <a:t>SLP is not a WRF output field.  Previously, we used </a:t>
            </a:r>
            <a:r>
              <a:rPr lang="en-US" dirty="0" err="1"/>
              <a:t>wrf</a:t>
            </a:r>
            <a:r>
              <a:rPr lang="en-US" dirty="0"/>
              <a:t>-python to create it, and now we will use NCL</a:t>
            </a:r>
          </a:p>
          <a:p>
            <a:pPr lvl="1"/>
            <a:r>
              <a:rPr lang="en-US" dirty="0"/>
              <a:t>SLP RMSE will be computed relative to the </a:t>
            </a:r>
            <a:r>
              <a:rPr lang="en-US" b="1" dirty="0"/>
              <a:t>NNRP (and NARR) reanalysis </a:t>
            </a:r>
            <a:r>
              <a:rPr lang="en-US" dirty="0"/>
              <a:t>fields, after interpolation to the WRF grid, every 6 hours, and summed over the simulation period.  </a:t>
            </a:r>
          </a:p>
          <a:p>
            <a:pPr lvl="2"/>
            <a:r>
              <a:rPr lang="en-US" dirty="0"/>
              <a:t>RMSE is computed w/r/t time at each grid point, then averaged across all grid points in domain 1</a:t>
            </a:r>
          </a:p>
          <a:p>
            <a:pPr lvl="2"/>
            <a:r>
              <a:rPr lang="en-US" dirty="0"/>
              <a:t>Units: </a:t>
            </a:r>
            <a:r>
              <a:rPr lang="en-US" dirty="0" err="1"/>
              <a:t>mb</a:t>
            </a:r>
            <a:r>
              <a:rPr lang="en-US" dirty="0"/>
              <a:t> per </a:t>
            </a:r>
            <a:r>
              <a:rPr lang="en-US" dirty="0" err="1"/>
              <a:t>gridpoint</a:t>
            </a:r>
            <a:endParaRPr lang="en-US" dirty="0"/>
          </a:p>
          <a:p>
            <a:pPr lvl="1"/>
            <a:r>
              <a:rPr lang="en-US" dirty="0"/>
              <a:t>NESIS will be computed using SNOWNC and GRAUPELNC (snow and </a:t>
            </a:r>
            <a:r>
              <a:rPr lang="en-US" dirty="0" err="1"/>
              <a:t>graupel</a:t>
            </a:r>
            <a:r>
              <a:rPr lang="en-US" dirty="0"/>
              <a:t> precipitation received at the surface from microphysics scheme)</a:t>
            </a:r>
          </a:p>
          <a:p>
            <a:pPr lvl="2"/>
            <a:r>
              <a:rPr lang="en-US" dirty="0"/>
              <a:t>More detail later</a:t>
            </a:r>
          </a:p>
        </p:txBody>
      </p:sp>
      <p:sp>
        <p:nvSpPr>
          <p:cNvPr id="4" name="Slide Number Placeholder 3"/>
          <p:cNvSpPr>
            <a:spLocks noGrp="1"/>
          </p:cNvSpPr>
          <p:nvPr>
            <p:ph type="sldNum" sz="quarter" idx="12"/>
          </p:nvPr>
        </p:nvSpPr>
        <p:spPr/>
        <p:txBody>
          <a:bodyPr/>
          <a:lstStyle/>
          <a:p>
            <a:fld id="{281B4842-3EED-C347-ACF0-73608E134896}" type="slidenum">
              <a:rPr lang="en-US" smtClean="0"/>
              <a:t>22</a:t>
            </a:fld>
            <a:endParaRPr lang="en-US"/>
          </a:p>
        </p:txBody>
      </p:sp>
    </p:spTree>
    <p:extLst>
      <p:ext uri="{BB962C8B-B14F-4D97-AF65-F5344CB8AC3E}">
        <p14:creationId xmlns:p14="http://schemas.microsoft.com/office/powerpoint/2010/main" val="286415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err="1">
                <a:latin typeface="Courier"/>
                <a:cs typeface="Courier"/>
              </a:rPr>
              <a:t>analyze.sh</a:t>
            </a:r>
            <a:r>
              <a:rPr lang="en-US" sz="4000" dirty="0"/>
              <a:t> </a:t>
            </a:r>
            <a:r>
              <a:rPr lang="en-US" dirty="0"/>
              <a:t>for RUN01</a:t>
            </a:r>
          </a:p>
        </p:txBody>
      </p:sp>
      <p:sp>
        <p:nvSpPr>
          <p:cNvPr id="2" name="Slide Number Placeholder 1"/>
          <p:cNvSpPr>
            <a:spLocks noGrp="1"/>
          </p:cNvSpPr>
          <p:nvPr>
            <p:ph type="sldNum" sz="quarter" idx="12"/>
          </p:nvPr>
        </p:nvSpPr>
        <p:spPr/>
        <p:txBody>
          <a:bodyPr/>
          <a:lstStyle/>
          <a:p>
            <a:fld id="{281B4842-3EED-C347-ACF0-73608E134896}" type="slidenum">
              <a:rPr lang="en-US" smtClean="0"/>
              <a:t>23</a:t>
            </a:fld>
            <a:endParaRPr lang="en-US" dirty="0"/>
          </a:p>
        </p:txBody>
      </p:sp>
      <p:sp>
        <p:nvSpPr>
          <p:cNvPr id="4" name="TextBox 3"/>
          <p:cNvSpPr txBox="1"/>
          <p:nvPr/>
        </p:nvSpPr>
        <p:spPr>
          <a:xfrm>
            <a:off x="457200" y="2136588"/>
            <a:ext cx="7240957" cy="1754326"/>
          </a:xfrm>
          <a:prstGeom prst="rect">
            <a:avLst/>
          </a:prstGeom>
          <a:noFill/>
        </p:spPr>
        <p:txBody>
          <a:bodyPr wrap="none" rtlCol="0">
            <a:spAutoFit/>
          </a:bodyPr>
          <a:lstStyle/>
          <a:p>
            <a:r>
              <a:rPr lang="it-IT" dirty="0"/>
              <a:t>$ </a:t>
            </a:r>
            <a:r>
              <a:rPr lang="it-IT" sz="1600" b="1" dirty="0">
                <a:solidFill>
                  <a:srgbClr val="FF0000"/>
                </a:solidFill>
                <a:latin typeface="Courier"/>
                <a:cs typeface="Courier"/>
              </a:rPr>
              <a:t>source </a:t>
            </a:r>
            <a:r>
              <a:rPr lang="it-IT" sz="1600" b="1" dirty="0" err="1">
                <a:solidFill>
                  <a:srgbClr val="FF0000"/>
                </a:solidFill>
                <a:latin typeface="Courier"/>
                <a:cs typeface="Courier"/>
              </a:rPr>
              <a:t>doncl.sh</a:t>
            </a:r>
            <a:r>
              <a:rPr lang="it-IT" sz="1600" dirty="0">
                <a:solidFill>
                  <a:srgbClr val="FF0000"/>
                </a:solidFill>
                <a:latin typeface="Courier"/>
                <a:cs typeface="Courier"/>
              </a:rPr>
              <a:t>		</a:t>
            </a:r>
            <a:r>
              <a:rPr lang="it-IT" sz="1600" dirty="0">
                <a:solidFill>
                  <a:srgbClr val="FF0000"/>
                </a:solidFill>
                <a:latin typeface="Times New Roman" panose="02020603050405020304" pitchFamily="18" charset="0"/>
                <a:cs typeface="Times New Roman" panose="02020603050405020304" pitchFamily="18" charset="0"/>
              </a:rPr>
              <a:t>[</a:t>
            </a:r>
            <a:r>
              <a:rPr lang="it-IT" sz="1600" dirty="0" err="1">
                <a:solidFill>
                  <a:srgbClr val="FF0000"/>
                </a:solidFill>
                <a:latin typeface="Times New Roman" panose="02020603050405020304" pitchFamily="18" charset="0"/>
                <a:cs typeface="Times New Roman" panose="02020603050405020304" pitchFamily="18" charset="0"/>
              </a:rPr>
              <a:t>needs</a:t>
            </a:r>
            <a:r>
              <a:rPr lang="it-IT" sz="1600" dirty="0">
                <a:solidFill>
                  <a:srgbClr val="FF0000"/>
                </a:solidFill>
                <a:latin typeface="Times New Roman" panose="02020603050405020304" pitchFamily="18" charset="0"/>
                <a:cs typeface="Times New Roman" panose="02020603050405020304" pitchFamily="18" charset="0"/>
              </a:rPr>
              <a:t> </a:t>
            </a:r>
            <a:r>
              <a:rPr lang="it-IT" sz="1600" dirty="0" err="1">
                <a:solidFill>
                  <a:srgbClr val="FF0000"/>
                </a:solidFill>
                <a:latin typeface="Times New Roman" panose="02020603050405020304" pitchFamily="18" charset="0"/>
                <a:cs typeface="Times New Roman" panose="02020603050405020304" pitchFamily="18" charset="0"/>
              </a:rPr>
              <a:t>only</a:t>
            </a:r>
            <a:r>
              <a:rPr lang="it-IT" sz="1600" dirty="0">
                <a:solidFill>
                  <a:srgbClr val="FF0000"/>
                </a:solidFill>
                <a:latin typeface="Times New Roman" panose="02020603050405020304" pitchFamily="18" charset="0"/>
                <a:cs typeface="Times New Roman" panose="02020603050405020304" pitchFamily="18" charset="0"/>
              </a:rPr>
              <a:t> </a:t>
            </a:r>
            <a:r>
              <a:rPr lang="it-IT" sz="1600" dirty="0" err="1">
                <a:solidFill>
                  <a:srgbClr val="FF0000"/>
                </a:solidFill>
                <a:latin typeface="Times New Roman" panose="02020603050405020304" pitchFamily="18" charset="0"/>
                <a:cs typeface="Times New Roman" panose="02020603050405020304" pitchFamily="18" charset="0"/>
              </a:rPr>
              <a:t>run</a:t>
            </a:r>
            <a:r>
              <a:rPr lang="it-IT" sz="1600" dirty="0">
                <a:solidFill>
                  <a:srgbClr val="FF0000"/>
                </a:solidFill>
                <a:latin typeface="Times New Roman" panose="02020603050405020304" pitchFamily="18" charset="0"/>
                <a:cs typeface="Times New Roman" panose="02020603050405020304" pitchFamily="18" charset="0"/>
              </a:rPr>
              <a:t> </a:t>
            </a:r>
            <a:r>
              <a:rPr lang="it-IT" sz="1600" u="sng" dirty="0">
                <a:solidFill>
                  <a:srgbClr val="FF0000"/>
                </a:solidFill>
                <a:latin typeface="Times New Roman" panose="02020603050405020304" pitchFamily="18" charset="0"/>
                <a:cs typeface="Times New Roman" panose="02020603050405020304" pitchFamily="18" charset="0"/>
              </a:rPr>
              <a:t>once</a:t>
            </a:r>
            <a:r>
              <a:rPr lang="it-IT" sz="1600" dirty="0">
                <a:solidFill>
                  <a:srgbClr val="FF0000"/>
                </a:solidFill>
                <a:latin typeface="Times New Roman" panose="02020603050405020304" pitchFamily="18" charset="0"/>
                <a:cs typeface="Times New Roman" panose="02020603050405020304" pitchFamily="18" charset="0"/>
              </a:rPr>
              <a:t> in </a:t>
            </a:r>
            <a:r>
              <a:rPr lang="it-IT" sz="1600" dirty="0" err="1">
                <a:solidFill>
                  <a:srgbClr val="FF0000"/>
                </a:solidFill>
                <a:latin typeface="Times New Roman" panose="02020603050405020304" pitchFamily="18" charset="0"/>
                <a:cs typeface="Times New Roman" panose="02020603050405020304" pitchFamily="18" charset="0"/>
              </a:rPr>
              <a:t>each</a:t>
            </a:r>
            <a:r>
              <a:rPr lang="it-IT" sz="1600" dirty="0">
                <a:solidFill>
                  <a:srgbClr val="FF0000"/>
                </a:solidFill>
                <a:latin typeface="Times New Roman" panose="02020603050405020304" pitchFamily="18" charset="0"/>
                <a:cs typeface="Times New Roman" panose="02020603050405020304" pitchFamily="18" charset="0"/>
              </a:rPr>
              <a:t> terminal window]</a:t>
            </a:r>
            <a:endParaRPr lang="it-IT" dirty="0">
              <a:solidFill>
                <a:srgbClr val="FF0000"/>
              </a:solidFill>
              <a:latin typeface="Times New Roman" panose="02020603050405020304" pitchFamily="18" charset="0"/>
              <a:cs typeface="Times New Roman" panose="02020603050405020304" pitchFamily="18" charset="0"/>
            </a:endParaRPr>
          </a:p>
          <a:p>
            <a:r>
              <a:rPr lang="it-IT" dirty="0"/>
              <a:t>$ </a:t>
            </a:r>
            <a:r>
              <a:rPr lang="it-IT" sz="1600" dirty="0" err="1">
                <a:latin typeface="Courier"/>
                <a:cs typeface="Courier"/>
              </a:rPr>
              <a:t>analyze.sh</a:t>
            </a:r>
            <a:endParaRPr lang="it-IT" dirty="0">
              <a:latin typeface="Courier"/>
              <a:cs typeface="Courier"/>
            </a:endParaRPr>
          </a:p>
          <a:p>
            <a:endParaRPr lang="it-IT" dirty="0"/>
          </a:p>
          <a:p>
            <a:r>
              <a:rPr lang="it-IT" b="1" dirty="0"/>
              <a:t>(0)	NESIS = 11.63   (pop component= 3.27179 area component= 8.35517)</a:t>
            </a:r>
          </a:p>
          <a:p>
            <a:r>
              <a:rPr lang="it-IT" dirty="0"/>
              <a:t>(0)	RMSE SLP = 2.38 mb per </a:t>
            </a:r>
            <a:r>
              <a:rPr lang="it-IT" dirty="0" err="1"/>
              <a:t>gridpoint</a:t>
            </a:r>
            <a:r>
              <a:rPr lang="it-IT" dirty="0"/>
              <a:t> (vs. NARR </a:t>
            </a:r>
            <a:r>
              <a:rPr lang="it-IT" dirty="0" err="1"/>
              <a:t>reanalysis</a:t>
            </a:r>
            <a:r>
              <a:rPr lang="it-IT" dirty="0"/>
              <a:t>)</a:t>
            </a:r>
          </a:p>
          <a:p>
            <a:r>
              <a:rPr lang="it-IT" b="1" dirty="0"/>
              <a:t>(0)	RMSE SLP = 2.02 mb per </a:t>
            </a:r>
            <a:r>
              <a:rPr lang="it-IT" b="1" dirty="0" err="1"/>
              <a:t>gridpoint</a:t>
            </a:r>
            <a:r>
              <a:rPr lang="it-IT" b="1" dirty="0"/>
              <a:t> (vs. NNRP </a:t>
            </a:r>
            <a:r>
              <a:rPr lang="it-IT" b="1" dirty="0" err="1"/>
              <a:t>reanalysis</a:t>
            </a:r>
            <a:r>
              <a:rPr lang="it-IT" b="1" dirty="0"/>
              <a:t>)</a:t>
            </a:r>
            <a:endParaRPr lang="en-US" b="1" dirty="0"/>
          </a:p>
        </p:txBody>
      </p:sp>
      <p:sp>
        <p:nvSpPr>
          <p:cNvPr id="5" name="TextBox 4"/>
          <p:cNvSpPr txBox="1"/>
          <p:nvPr/>
        </p:nvSpPr>
        <p:spPr>
          <a:xfrm>
            <a:off x="476493" y="3989294"/>
            <a:ext cx="8463279" cy="1200329"/>
          </a:xfrm>
          <a:prstGeom prst="rect">
            <a:avLst/>
          </a:prstGeom>
          <a:noFill/>
        </p:spPr>
        <p:txBody>
          <a:bodyPr wrap="none" rtlCol="0">
            <a:spAutoFit/>
          </a:bodyPr>
          <a:lstStyle/>
          <a:p>
            <a:r>
              <a:rPr lang="en-US" dirty="0"/>
              <a:t>• If something goes wrong, check contents of the file named “OUT”</a:t>
            </a:r>
          </a:p>
          <a:p>
            <a:r>
              <a:rPr lang="en-US" dirty="0"/>
              <a:t>	that is generated by this script</a:t>
            </a:r>
          </a:p>
          <a:p>
            <a:r>
              <a:rPr lang="en-US" dirty="0"/>
              <a:t>• </a:t>
            </a:r>
            <a:r>
              <a:rPr lang="en-US" dirty="0">
                <a:solidFill>
                  <a:srgbClr val="0070C0"/>
                </a:solidFill>
              </a:rPr>
              <a:t>NESIS calculation is </a:t>
            </a:r>
            <a:r>
              <a:rPr lang="en-US" b="1" dirty="0">
                <a:solidFill>
                  <a:srgbClr val="0070C0"/>
                </a:solidFill>
              </a:rPr>
              <a:t>very sensitive to small numerical details</a:t>
            </a:r>
            <a:r>
              <a:rPr lang="en-US" dirty="0">
                <a:solidFill>
                  <a:srgbClr val="0070C0"/>
                </a:solidFill>
              </a:rPr>
              <a:t>, and running</a:t>
            </a:r>
          </a:p>
          <a:p>
            <a:r>
              <a:rPr lang="en-US" dirty="0">
                <a:solidFill>
                  <a:srgbClr val="0070C0"/>
                </a:solidFill>
              </a:rPr>
              <a:t>	</a:t>
            </a:r>
            <a:r>
              <a:rPr lang="en-US" sz="1600" dirty="0" err="1">
                <a:solidFill>
                  <a:srgbClr val="0070C0"/>
                </a:solidFill>
                <a:latin typeface="Courier" pitchFamily="2" charset="0"/>
              </a:rPr>
              <a:t>real.exe</a:t>
            </a:r>
            <a:r>
              <a:rPr lang="en-US" sz="1600" dirty="0">
                <a:solidFill>
                  <a:srgbClr val="0070C0"/>
                </a:solidFill>
                <a:latin typeface="Courier" pitchFamily="2" charset="0"/>
              </a:rPr>
              <a:t> </a:t>
            </a:r>
            <a:r>
              <a:rPr lang="en-US" dirty="0">
                <a:solidFill>
                  <a:srgbClr val="0070C0"/>
                </a:solidFill>
              </a:rPr>
              <a:t>and/or </a:t>
            </a:r>
            <a:r>
              <a:rPr lang="en-US" sz="1600" dirty="0" err="1">
                <a:solidFill>
                  <a:srgbClr val="0070C0"/>
                </a:solidFill>
                <a:latin typeface="Courier" pitchFamily="2" charset="0"/>
              </a:rPr>
              <a:t>wrf.exe</a:t>
            </a:r>
            <a:r>
              <a:rPr lang="en-US" sz="1600" dirty="0">
                <a:solidFill>
                  <a:srgbClr val="0070C0"/>
                </a:solidFill>
                <a:latin typeface="Courier" pitchFamily="2" charset="0"/>
              </a:rPr>
              <a:t> </a:t>
            </a:r>
            <a:r>
              <a:rPr lang="en-US" dirty="0">
                <a:solidFill>
                  <a:srgbClr val="0070C0"/>
                </a:solidFill>
              </a:rPr>
              <a:t>on machines with different chipsets can change the #s</a:t>
            </a:r>
          </a:p>
        </p:txBody>
      </p:sp>
      <p:pic>
        <p:nvPicPr>
          <p:cNvPr id="6" name="Picture 5"/>
          <p:cNvPicPr>
            <a:picLocks noChangeAspect="1"/>
          </p:cNvPicPr>
          <p:nvPr/>
        </p:nvPicPr>
        <p:blipFill>
          <a:blip r:embed="rId3"/>
          <a:stretch>
            <a:fillRect/>
          </a:stretch>
        </p:blipFill>
        <p:spPr>
          <a:xfrm>
            <a:off x="457200" y="5552699"/>
            <a:ext cx="4435242" cy="803651"/>
          </a:xfrm>
          <a:prstGeom prst="rect">
            <a:avLst/>
          </a:prstGeom>
        </p:spPr>
      </p:pic>
      <p:sp>
        <p:nvSpPr>
          <p:cNvPr id="7" name="Rectangle 6"/>
          <p:cNvSpPr/>
          <p:nvPr/>
        </p:nvSpPr>
        <p:spPr>
          <a:xfrm>
            <a:off x="247413" y="5420738"/>
            <a:ext cx="4898793" cy="1094981"/>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EDBD2C-98B7-214F-9928-49CBE257FE27}"/>
              </a:ext>
            </a:extLst>
          </p:cNvPr>
          <p:cNvSpPr txBox="1"/>
          <p:nvPr/>
        </p:nvSpPr>
        <p:spPr>
          <a:xfrm>
            <a:off x="6053070" y="5743977"/>
            <a:ext cx="2731197" cy="369332"/>
          </a:xfrm>
          <a:prstGeom prst="rect">
            <a:avLst/>
          </a:prstGeom>
          <a:noFill/>
        </p:spPr>
        <p:txBody>
          <a:bodyPr wrap="none" rtlCol="0">
            <a:spAutoFit/>
          </a:bodyPr>
          <a:lstStyle/>
          <a:p>
            <a:r>
              <a:rPr lang="en-US" dirty="0"/>
              <a:t>(Actual storm NESIS = 13.2)</a:t>
            </a:r>
          </a:p>
        </p:txBody>
      </p:sp>
    </p:spTree>
    <p:extLst>
      <p:ext uri="{BB962C8B-B14F-4D97-AF65-F5344CB8AC3E}">
        <p14:creationId xmlns:p14="http://schemas.microsoft.com/office/powerpoint/2010/main" val="3919398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6E8AD4-3F0B-972C-3CDE-A8C78225607F}"/>
              </a:ext>
            </a:extLst>
          </p:cNvPr>
          <p:cNvPicPr>
            <a:picLocks noChangeAspect="1"/>
          </p:cNvPicPr>
          <p:nvPr/>
        </p:nvPicPr>
        <p:blipFill>
          <a:blip r:embed="rId3"/>
          <a:stretch>
            <a:fillRect/>
          </a:stretch>
        </p:blipFill>
        <p:spPr>
          <a:xfrm>
            <a:off x="962525" y="19741"/>
            <a:ext cx="7110663" cy="6760138"/>
          </a:xfrm>
          <a:prstGeom prst="rect">
            <a:avLst/>
          </a:prstGeom>
        </p:spPr>
      </p:pic>
      <p:sp>
        <p:nvSpPr>
          <p:cNvPr id="3" name="Slide Number Placeholder 2"/>
          <p:cNvSpPr>
            <a:spLocks noGrp="1"/>
          </p:cNvSpPr>
          <p:nvPr>
            <p:ph type="sldNum" sz="quarter" idx="12"/>
          </p:nvPr>
        </p:nvSpPr>
        <p:spPr/>
        <p:txBody>
          <a:bodyPr/>
          <a:lstStyle/>
          <a:p>
            <a:fld id="{281B4842-3EED-C347-ACF0-73608E134896}" type="slidenum">
              <a:rPr lang="en-US" smtClean="0"/>
              <a:t>24</a:t>
            </a:fld>
            <a:endParaRPr lang="en-US"/>
          </a:p>
        </p:txBody>
      </p:sp>
      <p:pic>
        <p:nvPicPr>
          <p:cNvPr id="5" name="Picture 4" descr="19930312-19930314-13.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18" y="1059846"/>
            <a:ext cx="3472506" cy="2683300"/>
          </a:xfrm>
          <a:prstGeom prst="rect">
            <a:avLst/>
          </a:prstGeom>
          <a:ln w="38100" cmpd="sng">
            <a:solidFill>
              <a:schemeClr val="tx1"/>
            </a:solidFill>
          </a:ln>
        </p:spPr>
      </p:pic>
      <p:sp>
        <p:nvSpPr>
          <p:cNvPr id="2" name="TextBox 1"/>
          <p:cNvSpPr txBox="1"/>
          <p:nvPr/>
        </p:nvSpPr>
        <p:spPr>
          <a:xfrm>
            <a:off x="7190925" y="2872402"/>
            <a:ext cx="1771789" cy="2123658"/>
          </a:xfrm>
          <a:prstGeom prst="rect">
            <a:avLst/>
          </a:prstGeom>
          <a:solidFill>
            <a:schemeClr val="bg1"/>
          </a:solidFill>
          <a:ln w="28575" cmpd="sng">
            <a:solidFill>
              <a:srgbClr val="FF0000"/>
            </a:solidFill>
          </a:ln>
        </p:spPr>
        <p:txBody>
          <a:bodyPr wrap="none" rtlCol="0">
            <a:spAutoFit/>
          </a:bodyPr>
          <a:lstStyle/>
          <a:p>
            <a:r>
              <a:rPr lang="en-US" sz="1600" i="1" dirty="0"/>
              <a:t>Actual NESIS =</a:t>
            </a:r>
          </a:p>
          <a:p>
            <a:r>
              <a:rPr lang="en-US" sz="1600" i="1" dirty="0"/>
              <a:t>  13.2, but that</a:t>
            </a:r>
          </a:p>
          <a:p>
            <a:r>
              <a:rPr lang="en-US" sz="1600" i="1" dirty="0"/>
              <a:t>  is also </a:t>
            </a:r>
            <a:r>
              <a:rPr lang="en-US" sz="1600" i="1" dirty="0">
                <a:solidFill>
                  <a:srgbClr val="FF0000"/>
                </a:solidFill>
              </a:rPr>
              <a:t>very</a:t>
            </a:r>
          </a:p>
          <a:p>
            <a:r>
              <a:rPr lang="en-US" sz="1600" i="1" dirty="0"/>
              <a:t>  </a:t>
            </a:r>
            <a:r>
              <a:rPr lang="en-US" sz="1600" i="1" dirty="0">
                <a:solidFill>
                  <a:srgbClr val="FF0000"/>
                </a:solidFill>
              </a:rPr>
              <a:t>sensitive</a:t>
            </a:r>
            <a:r>
              <a:rPr lang="en-US" sz="1600" i="1" dirty="0"/>
              <a:t> to</a:t>
            </a:r>
          </a:p>
          <a:p>
            <a:r>
              <a:rPr lang="en-US" sz="1600" i="1" dirty="0"/>
              <a:t>  how we calculate</a:t>
            </a:r>
          </a:p>
          <a:p>
            <a:r>
              <a:rPr lang="en-US" sz="1600" i="1" dirty="0"/>
              <a:t>  snow depth from</a:t>
            </a:r>
          </a:p>
          <a:p>
            <a:r>
              <a:rPr lang="en-US" sz="1600" i="1" dirty="0"/>
              <a:t>  liquid water</a:t>
            </a:r>
          </a:p>
          <a:p>
            <a:r>
              <a:rPr lang="en-US" sz="1600" i="1" dirty="0"/>
              <a:t>  equivalent</a:t>
            </a:r>
          </a:p>
        </p:txBody>
      </p:sp>
    </p:spTree>
    <p:extLst>
      <p:ext uri="{BB962C8B-B14F-4D97-AF65-F5344CB8AC3E}">
        <p14:creationId xmlns:p14="http://schemas.microsoft.com/office/powerpoint/2010/main" val="50597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Analysis nudging “FDDA”</a:t>
            </a:r>
            <a:br>
              <a:rPr lang="en-US" dirty="0"/>
            </a:br>
            <a:r>
              <a:rPr lang="en-US" sz="4000" dirty="0"/>
              <a:t>(four-dimensional data assimilation)</a:t>
            </a:r>
          </a:p>
        </p:txBody>
      </p:sp>
      <p:sp>
        <p:nvSpPr>
          <p:cNvPr id="5" name="Subtitle 4"/>
          <p:cNvSpPr>
            <a:spLocks noGrp="1"/>
          </p:cNvSpPr>
          <p:nvPr>
            <p:ph type="subTitle" idx="1"/>
          </p:nvPr>
        </p:nvSpPr>
        <p:spPr/>
        <p:txBody>
          <a:bodyPr/>
          <a:lstStyle/>
          <a:p>
            <a:r>
              <a:rPr lang="en-US" dirty="0"/>
              <a:t>[WRF can also nudge to observations…]</a:t>
            </a:r>
          </a:p>
        </p:txBody>
      </p:sp>
      <p:sp>
        <p:nvSpPr>
          <p:cNvPr id="3" name="Slide Number Placeholder 2"/>
          <p:cNvSpPr>
            <a:spLocks noGrp="1"/>
          </p:cNvSpPr>
          <p:nvPr>
            <p:ph type="sldNum" sz="quarter" idx="12"/>
          </p:nvPr>
        </p:nvSpPr>
        <p:spPr/>
        <p:txBody>
          <a:bodyPr/>
          <a:lstStyle/>
          <a:p>
            <a:fld id="{281B4842-3EED-C347-ACF0-73608E134896}" type="slidenum">
              <a:rPr lang="en-US" smtClean="0"/>
              <a:t>25</a:t>
            </a:fld>
            <a:endParaRPr lang="en-US"/>
          </a:p>
        </p:txBody>
      </p:sp>
    </p:spTree>
    <p:extLst>
      <p:ext uri="{BB962C8B-B14F-4D97-AF65-F5344CB8AC3E}">
        <p14:creationId xmlns:p14="http://schemas.microsoft.com/office/powerpoint/2010/main" val="211703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26</a:t>
            </a:fld>
            <a:endParaRPr lang="en-US"/>
          </a:p>
        </p:txBody>
      </p:sp>
      <p:pic>
        <p:nvPicPr>
          <p:cNvPr id="5" name="Picture 4" descr="Ernest_Rutherford_L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866675"/>
            <a:ext cx="3794258" cy="5091124"/>
          </a:xfrm>
          <a:prstGeom prst="rect">
            <a:avLst/>
          </a:prstGeom>
          <a:ln w="38100" cmpd="sng">
            <a:solidFill>
              <a:srgbClr val="FF0000"/>
            </a:solidFill>
          </a:ln>
        </p:spPr>
      </p:pic>
      <p:sp>
        <p:nvSpPr>
          <p:cNvPr id="6" name="TextBox 5"/>
          <p:cNvSpPr txBox="1"/>
          <p:nvPr/>
        </p:nvSpPr>
        <p:spPr>
          <a:xfrm>
            <a:off x="4871445" y="1687876"/>
            <a:ext cx="3929537" cy="3170099"/>
          </a:xfrm>
          <a:prstGeom prst="rect">
            <a:avLst/>
          </a:prstGeom>
          <a:noFill/>
        </p:spPr>
        <p:txBody>
          <a:bodyPr wrap="none" rtlCol="0">
            <a:spAutoFit/>
          </a:bodyPr>
          <a:lstStyle/>
          <a:p>
            <a:r>
              <a:rPr lang="en-US" sz="2000" b="1" dirty="0"/>
              <a:t>Ernest Rutherford </a:t>
            </a:r>
            <a:r>
              <a:rPr lang="en-US" sz="2000" dirty="0"/>
              <a:t>(1871-1937)</a:t>
            </a:r>
          </a:p>
          <a:p>
            <a:r>
              <a:rPr lang="en-US" sz="2000" dirty="0"/>
              <a:t>	Nobel Prize for Chemistry</a:t>
            </a:r>
          </a:p>
          <a:p>
            <a:r>
              <a:rPr lang="en-US" sz="2000" dirty="0"/>
              <a:t>	“Father of nuclear physics”</a:t>
            </a:r>
          </a:p>
          <a:p>
            <a:r>
              <a:rPr lang="en-US" sz="2000" dirty="0"/>
              <a:t>	Formulated concept of</a:t>
            </a:r>
          </a:p>
          <a:p>
            <a:r>
              <a:rPr lang="en-US" sz="2000" dirty="0"/>
              <a:t>		radioactive “half-life”</a:t>
            </a:r>
          </a:p>
          <a:p>
            <a:endParaRPr lang="en-US" sz="2000" dirty="0"/>
          </a:p>
          <a:p>
            <a:r>
              <a:rPr lang="en-US" sz="2000" dirty="0"/>
              <a:t>[alleged to have said:]</a:t>
            </a:r>
          </a:p>
          <a:p>
            <a:r>
              <a:rPr lang="en-US" sz="2000" dirty="0"/>
              <a:t>“If your experiment needs statistics,</a:t>
            </a:r>
          </a:p>
          <a:p>
            <a:r>
              <a:rPr lang="en-US" sz="2000" dirty="0"/>
              <a:t>	you ought to have done a </a:t>
            </a:r>
          </a:p>
          <a:p>
            <a:r>
              <a:rPr lang="en-US" sz="2000" dirty="0"/>
              <a:t>	better experiment.”</a:t>
            </a:r>
          </a:p>
        </p:txBody>
      </p:sp>
    </p:spTree>
    <p:extLst>
      <p:ext uri="{BB962C8B-B14F-4D97-AF65-F5344CB8AC3E}">
        <p14:creationId xmlns:p14="http://schemas.microsoft.com/office/powerpoint/2010/main" val="34970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27</a:t>
            </a:fld>
            <a:endParaRPr lang="en-US"/>
          </a:p>
        </p:txBody>
      </p:sp>
      <p:pic>
        <p:nvPicPr>
          <p:cNvPr id="5" name="Picture 4" descr="Ernest_Rutherford_LO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1" y="866675"/>
            <a:ext cx="3794258" cy="5091124"/>
          </a:xfrm>
          <a:prstGeom prst="rect">
            <a:avLst/>
          </a:prstGeom>
          <a:ln w="38100" cmpd="sng">
            <a:solidFill>
              <a:srgbClr val="FF0000"/>
            </a:solidFill>
          </a:ln>
        </p:spPr>
      </p:pic>
      <p:sp>
        <p:nvSpPr>
          <p:cNvPr id="6" name="TextBox 5"/>
          <p:cNvSpPr txBox="1"/>
          <p:nvPr/>
        </p:nvSpPr>
        <p:spPr>
          <a:xfrm>
            <a:off x="4871445" y="1687876"/>
            <a:ext cx="3457096" cy="3170099"/>
          </a:xfrm>
          <a:prstGeom prst="rect">
            <a:avLst/>
          </a:prstGeom>
          <a:noFill/>
        </p:spPr>
        <p:txBody>
          <a:bodyPr wrap="none" rtlCol="0">
            <a:spAutoFit/>
          </a:bodyPr>
          <a:lstStyle/>
          <a:p>
            <a:r>
              <a:rPr lang="en-US" sz="2000" b="1" dirty="0"/>
              <a:t>Ernest Rutherford </a:t>
            </a:r>
            <a:r>
              <a:rPr lang="en-US" sz="2000" dirty="0"/>
              <a:t>(1871-1937)</a:t>
            </a:r>
          </a:p>
          <a:p>
            <a:r>
              <a:rPr lang="en-US" sz="2000" dirty="0"/>
              <a:t>	Nobel Prize for Chemistry</a:t>
            </a:r>
          </a:p>
          <a:p>
            <a:r>
              <a:rPr lang="en-US" sz="2000" dirty="0"/>
              <a:t>	“Father of nuclear physics”</a:t>
            </a:r>
          </a:p>
          <a:p>
            <a:r>
              <a:rPr lang="en-US" sz="2000" dirty="0"/>
              <a:t>	Formulated concept of</a:t>
            </a:r>
          </a:p>
          <a:p>
            <a:r>
              <a:rPr lang="en-US" sz="2000" dirty="0"/>
              <a:t>		radioactive “half-life”</a:t>
            </a:r>
          </a:p>
          <a:p>
            <a:endParaRPr lang="en-US" sz="2000" dirty="0"/>
          </a:p>
          <a:p>
            <a:r>
              <a:rPr lang="en-US" sz="2000" dirty="0"/>
              <a:t>[if alive today he might say:]</a:t>
            </a:r>
          </a:p>
          <a:p>
            <a:r>
              <a:rPr lang="en-US" sz="2000" dirty="0">
                <a:solidFill>
                  <a:srgbClr val="FF0000"/>
                </a:solidFill>
              </a:rPr>
              <a:t>“If your model needs nudging,</a:t>
            </a:r>
          </a:p>
          <a:p>
            <a:r>
              <a:rPr lang="en-US" sz="2000" dirty="0">
                <a:solidFill>
                  <a:srgbClr val="FF0000"/>
                </a:solidFill>
              </a:rPr>
              <a:t>	you ought to have done a </a:t>
            </a:r>
          </a:p>
          <a:p>
            <a:r>
              <a:rPr lang="en-US" sz="2000" dirty="0">
                <a:solidFill>
                  <a:srgbClr val="FF0000"/>
                </a:solidFill>
              </a:rPr>
              <a:t>	better model.”</a:t>
            </a:r>
          </a:p>
        </p:txBody>
      </p:sp>
    </p:spTree>
    <p:extLst>
      <p:ext uri="{BB962C8B-B14F-4D97-AF65-F5344CB8AC3E}">
        <p14:creationId xmlns:p14="http://schemas.microsoft.com/office/powerpoint/2010/main" val="342026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Nudging</a:t>
            </a:r>
          </a:p>
        </p:txBody>
      </p:sp>
      <p:sp>
        <p:nvSpPr>
          <p:cNvPr id="4" name="Slide Number Placeholder 3"/>
          <p:cNvSpPr>
            <a:spLocks noGrp="1"/>
          </p:cNvSpPr>
          <p:nvPr>
            <p:ph type="sldNum" sz="quarter" idx="12"/>
          </p:nvPr>
        </p:nvSpPr>
        <p:spPr/>
        <p:txBody>
          <a:bodyPr/>
          <a:lstStyle/>
          <a:p>
            <a:fld id="{281B4842-3EED-C347-ACF0-73608E134896}" type="slidenum">
              <a:rPr lang="en-US" smtClean="0"/>
              <a:t>28</a:t>
            </a:fld>
            <a:endParaRPr lang="en-US"/>
          </a:p>
        </p:txBody>
      </p:sp>
      <p:pic>
        <p:nvPicPr>
          <p:cNvPr id="6" name="Picture 5" descr="Screen Shot 2016-04-27 at 11.05.04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8183"/>
            <a:ext cx="9144000" cy="1626953"/>
          </a:xfrm>
          <a:prstGeom prst="rect">
            <a:avLst/>
          </a:prstGeom>
        </p:spPr>
      </p:pic>
      <p:sp>
        <p:nvSpPr>
          <p:cNvPr id="7" name="TextBox 6"/>
          <p:cNvSpPr txBox="1"/>
          <p:nvPr/>
        </p:nvSpPr>
        <p:spPr>
          <a:xfrm>
            <a:off x="411110" y="1678851"/>
            <a:ext cx="4160890" cy="369332"/>
          </a:xfrm>
          <a:prstGeom prst="rect">
            <a:avLst/>
          </a:prstGeom>
          <a:noFill/>
        </p:spPr>
        <p:txBody>
          <a:bodyPr wrap="none" rtlCol="0">
            <a:spAutoFit/>
          </a:bodyPr>
          <a:lstStyle/>
          <a:p>
            <a:r>
              <a:rPr lang="en-US" dirty="0"/>
              <a:t>Nudging adds terms like this to the model:</a:t>
            </a:r>
          </a:p>
        </p:txBody>
      </p:sp>
      <p:sp>
        <p:nvSpPr>
          <p:cNvPr id="8" name="TextBox 7"/>
          <p:cNvSpPr txBox="1"/>
          <p:nvPr/>
        </p:nvSpPr>
        <p:spPr>
          <a:xfrm>
            <a:off x="225059" y="3470318"/>
            <a:ext cx="8823862" cy="646331"/>
          </a:xfrm>
          <a:prstGeom prst="rect">
            <a:avLst/>
          </a:prstGeom>
          <a:noFill/>
        </p:spPr>
        <p:txBody>
          <a:bodyPr wrap="none" rtlCol="0">
            <a:spAutoFit/>
          </a:bodyPr>
          <a:lstStyle/>
          <a:p>
            <a:r>
              <a:rPr lang="en-US" dirty="0"/>
              <a:t>Tendency for         Other RHS terms        -------------------    Nudging term -------------------------</a:t>
            </a:r>
          </a:p>
          <a:p>
            <a:r>
              <a:rPr lang="en-US" dirty="0"/>
              <a:t> field </a:t>
            </a:r>
            <a:r>
              <a:rPr lang="en-US" dirty="0">
                <a:latin typeface="Symbol" charset="2"/>
                <a:cs typeface="Symbol" charset="2"/>
              </a:rPr>
              <a:t>a</a:t>
            </a:r>
          </a:p>
        </p:txBody>
      </p:sp>
      <p:cxnSp>
        <p:nvCxnSpPr>
          <p:cNvPr id="10" name="Straight Arrow Connector 9"/>
          <p:cNvCxnSpPr/>
          <p:nvPr/>
        </p:nvCxnSpPr>
        <p:spPr>
          <a:xfrm flipV="1">
            <a:off x="3714270" y="3249784"/>
            <a:ext cx="532561" cy="167951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94526" y="4927119"/>
            <a:ext cx="1867331" cy="369332"/>
          </a:xfrm>
          <a:prstGeom prst="rect">
            <a:avLst/>
          </a:prstGeom>
          <a:noFill/>
        </p:spPr>
        <p:txBody>
          <a:bodyPr wrap="none" rtlCol="0">
            <a:spAutoFit/>
          </a:bodyPr>
          <a:lstStyle/>
          <a:p>
            <a:r>
              <a:rPr lang="en-US" dirty="0"/>
              <a:t>Inverse time scale</a:t>
            </a:r>
          </a:p>
        </p:txBody>
      </p:sp>
      <p:cxnSp>
        <p:nvCxnSpPr>
          <p:cNvPr id="13" name="Straight Arrow Connector 12"/>
          <p:cNvCxnSpPr/>
          <p:nvPr/>
        </p:nvCxnSpPr>
        <p:spPr>
          <a:xfrm flipH="1" flipV="1">
            <a:off x="5189054" y="3345366"/>
            <a:ext cx="259452" cy="158392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38428" y="4927119"/>
            <a:ext cx="1874206" cy="646331"/>
          </a:xfrm>
          <a:prstGeom prst="rect">
            <a:avLst/>
          </a:prstGeom>
          <a:noFill/>
        </p:spPr>
        <p:txBody>
          <a:bodyPr wrap="none" rtlCol="0">
            <a:spAutoFit/>
          </a:bodyPr>
          <a:lstStyle/>
          <a:p>
            <a:r>
              <a:rPr lang="en-US" dirty="0"/>
              <a:t>Vertical weighting</a:t>
            </a:r>
          </a:p>
          <a:p>
            <a:r>
              <a:rPr lang="en-US" dirty="0"/>
              <a:t>function</a:t>
            </a:r>
          </a:p>
        </p:txBody>
      </p:sp>
      <p:cxnSp>
        <p:nvCxnSpPr>
          <p:cNvPr id="16" name="Straight Arrow Connector 15"/>
          <p:cNvCxnSpPr/>
          <p:nvPr/>
        </p:nvCxnSpPr>
        <p:spPr>
          <a:xfrm flipH="1" flipV="1">
            <a:off x="8070344" y="3218367"/>
            <a:ext cx="27311" cy="1583928"/>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88201" y="4776919"/>
            <a:ext cx="2091964" cy="923330"/>
          </a:xfrm>
          <a:prstGeom prst="rect">
            <a:avLst/>
          </a:prstGeom>
          <a:noFill/>
        </p:spPr>
        <p:txBody>
          <a:bodyPr wrap="none" rtlCol="0">
            <a:spAutoFit/>
          </a:bodyPr>
          <a:lstStyle/>
          <a:p>
            <a:r>
              <a:rPr lang="en-US" dirty="0"/>
              <a:t>Forcing </a:t>
            </a:r>
            <a:r>
              <a:rPr lang="en-US" dirty="0">
                <a:latin typeface="Symbol" charset="2"/>
                <a:cs typeface="Symbol" charset="2"/>
              </a:rPr>
              <a:t>a</a:t>
            </a:r>
            <a:r>
              <a:rPr lang="en-US" dirty="0"/>
              <a:t> towards</a:t>
            </a:r>
          </a:p>
          <a:p>
            <a:r>
              <a:rPr lang="en-US" dirty="0"/>
              <a:t> analysis value</a:t>
            </a:r>
          </a:p>
          <a:p>
            <a:r>
              <a:rPr lang="en-US" dirty="0"/>
              <a:t>[zero-order diffuser]</a:t>
            </a:r>
          </a:p>
        </p:txBody>
      </p:sp>
      <p:sp>
        <p:nvSpPr>
          <p:cNvPr id="18" name="Rectangle 17"/>
          <p:cNvSpPr/>
          <p:nvPr/>
        </p:nvSpPr>
        <p:spPr>
          <a:xfrm>
            <a:off x="5598715" y="2485129"/>
            <a:ext cx="1310919" cy="76465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nudg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15" y="5672227"/>
            <a:ext cx="5092700" cy="1028700"/>
          </a:xfrm>
          <a:prstGeom prst="rect">
            <a:avLst/>
          </a:prstGeom>
        </p:spPr>
      </p:pic>
      <p:sp>
        <p:nvSpPr>
          <p:cNvPr id="20" name="TextBox 19"/>
          <p:cNvSpPr txBox="1"/>
          <p:nvPr/>
        </p:nvSpPr>
        <p:spPr>
          <a:xfrm>
            <a:off x="51691" y="5954888"/>
            <a:ext cx="2292339" cy="646331"/>
          </a:xfrm>
          <a:prstGeom prst="rect">
            <a:avLst/>
          </a:prstGeom>
          <a:noFill/>
        </p:spPr>
        <p:txBody>
          <a:bodyPr wrap="none" rtlCol="0">
            <a:spAutoFit/>
          </a:bodyPr>
          <a:lstStyle/>
          <a:p>
            <a:r>
              <a:rPr lang="en-US" i="1" dirty="0">
                <a:solidFill>
                  <a:srgbClr val="FF0000"/>
                </a:solidFill>
              </a:rPr>
              <a:t>We’ll use nudging</a:t>
            </a:r>
          </a:p>
          <a:p>
            <a:r>
              <a:rPr lang="en-US" i="1" dirty="0">
                <a:solidFill>
                  <a:srgbClr val="FF0000"/>
                </a:solidFill>
              </a:rPr>
              <a:t>For </a:t>
            </a:r>
            <a:r>
              <a:rPr lang="en-US" b="1" i="1" dirty="0">
                <a:solidFill>
                  <a:srgbClr val="FF0000"/>
                </a:solidFill>
              </a:rPr>
              <a:t>1</a:t>
            </a:r>
            <a:r>
              <a:rPr lang="en-US" b="1" i="1" baseline="30000" dirty="0">
                <a:solidFill>
                  <a:srgbClr val="FF0000"/>
                </a:solidFill>
              </a:rPr>
              <a:t>st</a:t>
            </a:r>
            <a:r>
              <a:rPr lang="en-US" b="1" i="1" dirty="0">
                <a:solidFill>
                  <a:srgbClr val="FF0000"/>
                </a:solidFill>
              </a:rPr>
              <a:t> 6 hours </a:t>
            </a:r>
            <a:r>
              <a:rPr lang="en-US" i="1" dirty="0">
                <a:solidFill>
                  <a:srgbClr val="FF0000"/>
                </a:solidFill>
              </a:rPr>
              <a:t>ONLY…</a:t>
            </a:r>
          </a:p>
        </p:txBody>
      </p:sp>
      <p:sp>
        <p:nvSpPr>
          <p:cNvPr id="2" name="Rounded Rectangle 1"/>
          <p:cNvSpPr/>
          <p:nvPr/>
        </p:nvSpPr>
        <p:spPr>
          <a:xfrm>
            <a:off x="3867320" y="2251522"/>
            <a:ext cx="5040985" cy="1654964"/>
          </a:xfrm>
          <a:prstGeom prst="roundRect">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85800" y="2251522"/>
            <a:ext cx="406400" cy="6186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897701" y="2637061"/>
            <a:ext cx="406400" cy="6186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88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29</a:t>
            </a:fld>
            <a:endParaRPr lang="en-US"/>
          </a:p>
        </p:txBody>
      </p:sp>
      <p:sp>
        <p:nvSpPr>
          <p:cNvPr id="6" name="TextBox 5"/>
          <p:cNvSpPr txBox="1"/>
          <p:nvPr/>
        </p:nvSpPr>
        <p:spPr>
          <a:xfrm>
            <a:off x="320646" y="662485"/>
            <a:ext cx="5633198" cy="5693865"/>
          </a:xfrm>
          <a:prstGeom prst="rect">
            <a:avLst/>
          </a:prstGeom>
          <a:noFill/>
        </p:spPr>
        <p:txBody>
          <a:bodyPr wrap="none" rtlCol="0">
            <a:spAutoFit/>
          </a:bodyPr>
          <a:lstStyle/>
          <a:p>
            <a:r>
              <a:rPr lang="nl-NL" sz="1600" dirty="0">
                <a:latin typeface="Courier"/>
                <a:cs typeface="Courier"/>
              </a:rPr>
              <a:t> </a:t>
            </a:r>
            <a:r>
              <a:rPr lang="nl-NL" sz="1200" dirty="0">
                <a:latin typeface="Courier"/>
                <a:cs typeface="Courier"/>
              </a:rPr>
              <a:t>&amp;</a:t>
            </a:r>
            <a:r>
              <a:rPr lang="nl-NL" sz="1200" dirty="0" err="1">
                <a:latin typeface="Courier"/>
                <a:cs typeface="Courier"/>
              </a:rPr>
              <a:t>fdda</a:t>
            </a:r>
            <a:endParaRPr lang="nl-NL" sz="1200" dirty="0">
              <a:latin typeface="Courier"/>
              <a:cs typeface="Courier"/>
            </a:endParaRPr>
          </a:p>
          <a:p>
            <a:r>
              <a:rPr lang="nl-NL" sz="1200" dirty="0">
                <a:latin typeface="Courier"/>
                <a:cs typeface="Courier"/>
              </a:rPr>
              <a:t> </a:t>
            </a:r>
            <a:r>
              <a:rPr lang="nl-NL" sz="1200" b="1" dirty="0" err="1">
                <a:solidFill>
                  <a:srgbClr val="FF0000"/>
                </a:solidFill>
                <a:latin typeface="Courier"/>
                <a:cs typeface="Courier"/>
              </a:rPr>
              <a:t>grid_fdda</a:t>
            </a:r>
            <a:r>
              <a:rPr lang="nl-NL" sz="1200" b="1" dirty="0">
                <a:latin typeface="Courier"/>
                <a:cs typeface="Courier"/>
              </a:rPr>
              <a:t>                           = </a:t>
            </a:r>
            <a:r>
              <a:rPr lang="nl-NL" sz="1200" b="1" dirty="0">
                <a:solidFill>
                  <a:srgbClr val="FF0000"/>
                </a:solidFill>
                <a:latin typeface="Courier"/>
                <a:cs typeface="Courier"/>
              </a:rPr>
              <a:t>1</a:t>
            </a:r>
            <a:r>
              <a:rPr lang="nl-NL" sz="1200" b="1" dirty="0">
                <a:latin typeface="Courier"/>
                <a:cs typeface="Courier"/>
              </a:rPr>
              <a:t>, 0,</a:t>
            </a:r>
          </a:p>
          <a:p>
            <a:r>
              <a:rPr lang="nl-NL" sz="1200" dirty="0">
                <a:latin typeface="Courier"/>
                <a:cs typeface="Courier"/>
              </a:rPr>
              <a:t> </a:t>
            </a:r>
            <a:r>
              <a:rPr lang="nl-NL" sz="1200" dirty="0" err="1">
                <a:latin typeface="Courier"/>
                <a:cs typeface="Courier"/>
              </a:rPr>
              <a:t>gfdda_inname</a:t>
            </a:r>
            <a:r>
              <a:rPr lang="nl-NL" sz="1200" dirty="0">
                <a:latin typeface="Courier"/>
                <a:cs typeface="Courier"/>
              </a:rPr>
              <a:t>                        = "</a:t>
            </a:r>
            <a:r>
              <a:rPr lang="nl-NL" sz="1200" dirty="0" err="1">
                <a:solidFill>
                  <a:srgbClr val="FF0000"/>
                </a:solidFill>
                <a:latin typeface="Courier"/>
                <a:cs typeface="Courier"/>
              </a:rPr>
              <a:t>wrffdda_d</a:t>
            </a:r>
            <a:r>
              <a:rPr lang="nl-NL" sz="1200" dirty="0">
                <a:latin typeface="Courier"/>
                <a:cs typeface="Courier"/>
              </a:rPr>
              <a:t>&lt;domain&gt;",</a:t>
            </a:r>
          </a:p>
          <a:p>
            <a:r>
              <a:rPr lang="nl-NL" sz="1200" b="1" dirty="0">
                <a:latin typeface="Courier"/>
                <a:cs typeface="Courier"/>
              </a:rPr>
              <a:t> </a:t>
            </a:r>
            <a:r>
              <a:rPr lang="nl-NL" sz="1200" b="1" dirty="0" err="1">
                <a:solidFill>
                  <a:srgbClr val="0000FF"/>
                </a:solidFill>
                <a:latin typeface="Courier"/>
                <a:cs typeface="Courier"/>
              </a:rPr>
              <a:t>gfdda_interval_m</a:t>
            </a:r>
            <a:r>
              <a:rPr lang="nl-NL" sz="1200" b="1" dirty="0">
                <a:latin typeface="Courier"/>
                <a:cs typeface="Courier"/>
              </a:rPr>
              <a:t>                    = </a:t>
            </a:r>
            <a:r>
              <a:rPr lang="nl-NL" sz="1200" b="1" dirty="0">
                <a:solidFill>
                  <a:srgbClr val="0000FF"/>
                </a:solidFill>
                <a:latin typeface="Courier"/>
                <a:cs typeface="Courier"/>
              </a:rPr>
              <a:t>360, 360</a:t>
            </a:r>
            <a:r>
              <a:rPr lang="nl-NL" sz="1200" b="1" dirty="0">
                <a:latin typeface="Courier"/>
                <a:cs typeface="Courier"/>
              </a:rPr>
              <a:t>,</a:t>
            </a:r>
          </a:p>
          <a:p>
            <a:r>
              <a:rPr lang="nl-NL" sz="1200" b="1" dirty="0">
                <a:latin typeface="Courier"/>
                <a:cs typeface="Courier"/>
              </a:rPr>
              <a:t> </a:t>
            </a:r>
            <a:r>
              <a:rPr lang="nl-NL" sz="1200" b="1" dirty="0" err="1">
                <a:latin typeface="Courier"/>
                <a:cs typeface="Courier"/>
              </a:rPr>
              <a:t>gfdda_end_h</a:t>
            </a:r>
            <a:r>
              <a:rPr lang="nl-NL" sz="1200" b="1" dirty="0">
                <a:latin typeface="Courier"/>
                <a:cs typeface="Courier"/>
              </a:rPr>
              <a:t>                         =  6, 6,</a:t>
            </a:r>
          </a:p>
          <a:p>
            <a:r>
              <a:rPr lang="nl-NL" sz="1200" dirty="0">
                <a:latin typeface="Courier"/>
                <a:cs typeface="Courier"/>
              </a:rPr>
              <a:t> </a:t>
            </a:r>
            <a:r>
              <a:rPr lang="nl-NL" sz="1200" dirty="0" err="1">
                <a:latin typeface="Courier"/>
                <a:cs typeface="Courier"/>
              </a:rPr>
              <a:t>io_form_gfdda</a:t>
            </a:r>
            <a:r>
              <a:rPr lang="nl-NL" sz="1200" dirty="0">
                <a:latin typeface="Courier"/>
                <a:cs typeface="Courier"/>
              </a:rPr>
              <a:t>                       = 2</a:t>
            </a:r>
          </a:p>
          <a:p>
            <a:r>
              <a:rPr lang="nl-NL" sz="1200" dirty="0">
                <a:latin typeface="Courier"/>
                <a:cs typeface="Courier"/>
              </a:rPr>
              <a:t> </a:t>
            </a:r>
            <a:r>
              <a:rPr lang="nl-NL" sz="1200" dirty="0" err="1">
                <a:latin typeface="Courier"/>
                <a:cs typeface="Courier"/>
              </a:rPr>
              <a:t>fgdt</a:t>
            </a:r>
            <a:r>
              <a:rPr lang="nl-NL" sz="1200" dirty="0">
                <a:latin typeface="Courier"/>
                <a:cs typeface="Courier"/>
              </a:rPr>
              <a:t>                                = 0, 0,</a:t>
            </a:r>
          </a:p>
          <a:p>
            <a:r>
              <a:rPr lang="nl-NL" sz="1200" dirty="0">
                <a:latin typeface="Courier"/>
                <a:cs typeface="Courier"/>
              </a:rPr>
              <a:t> </a:t>
            </a:r>
            <a:r>
              <a:rPr lang="nl-NL" sz="1200" dirty="0" err="1">
                <a:latin typeface="Courier"/>
                <a:cs typeface="Courier"/>
              </a:rPr>
              <a:t>if_no_pbl_nudging_uv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if_no_pbl_nudging_q</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if_zfac_uv</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k_zfac_uv</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if_zfac_t</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k_zfac_t</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if_zfac_q</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k_zfac_q</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guv</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gt</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gq</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fgdtzero</a:t>
            </a:r>
            <a:r>
              <a:rPr lang="nl-NL" sz="1200" dirty="0">
                <a:latin typeface="Courier"/>
                <a:cs typeface="Courier"/>
              </a:rPr>
              <a:t>                            = 1, 0,</a:t>
            </a:r>
          </a:p>
          <a:p>
            <a:r>
              <a:rPr lang="nl-NL" sz="1200" dirty="0">
                <a:latin typeface="Courier"/>
                <a:cs typeface="Courier"/>
              </a:rPr>
              <a:t> </a:t>
            </a:r>
            <a:r>
              <a:rPr lang="nl-NL" sz="1200" dirty="0" err="1">
                <a:latin typeface="Courier"/>
                <a:cs typeface="Courier"/>
              </a:rPr>
              <a:t>if_no_pbl_nudging_ph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if_zfac_ph</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k_zfac_ph</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gph</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dk_zfac_uv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xwavenum</a:t>
            </a:r>
            <a:r>
              <a:rPr lang="nl-NL" sz="1200" dirty="0">
                <a:latin typeface="Courier"/>
                <a:cs typeface="Courier"/>
              </a:rPr>
              <a:t>                            = 7,  0,</a:t>
            </a:r>
          </a:p>
          <a:p>
            <a:r>
              <a:rPr lang="nl-NL" sz="1200" dirty="0">
                <a:latin typeface="Courier"/>
                <a:cs typeface="Courier"/>
              </a:rPr>
              <a:t> </a:t>
            </a:r>
            <a:r>
              <a:rPr lang="nl-NL" sz="1200" dirty="0" err="1">
                <a:latin typeface="Courier"/>
                <a:cs typeface="Courier"/>
              </a:rPr>
              <a:t>ywavenum</a:t>
            </a:r>
            <a:r>
              <a:rPr lang="nl-NL" sz="1200" dirty="0">
                <a:latin typeface="Courier"/>
                <a:cs typeface="Courier"/>
              </a:rPr>
              <a:t>                            = 5,  0,</a:t>
            </a:r>
          </a:p>
          <a:p>
            <a:r>
              <a:rPr lang="nl-NL" sz="1200" dirty="0">
                <a:latin typeface="Courier"/>
                <a:cs typeface="Courier"/>
              </a:rPr>
              <a:t> /</a:t>
            </a:r>
            <a:endParaRPr lang="en-US" sz="1200" dirty="0">
              <a:latin typeface="Courier"/>
              <a:cs typeface="Courier"/>
            </a:endParaRPr>
          </a:p>
        </p:txBody>
      </p:sp>
      <p:sp>
        <p:nvSpPr>
          <p:cNvPr id="7" name="TextBox 6"/>
          <p:cNvSpPr txBox="1"/>
          <p:nvPr/>
        </p:nvSpPr>
        <p:spPr>
          <a:xfrm>
            <a:off x="6336108" y="2439621"/>
            <a:ext cx="2083811" cy="646331"/>
          </a:xfrm>
          <a:prstGeom prst="rect">
            <a:avLst/>
          </a:prstGeom>
          <a:noFill/>
        </p:spPr>
        <p:txBody>
          <a:bodyPr wrap="none" rtlCol="0">
            <a:spAutoFit/>
          </a:bodyPr>
          <a:lstStyle/>
          <a:p>
            <a:r>
              <a:rPr lang="en-US" sz="1600" b="1" dirty="0">
                <a:latin typeface="Courier"/>
                <a:cs typeface="Courier"/>
              </a:rPr>
              <a:t>&amp;</a:t>
            </a:r>
            <a:r>
              <a:rPr lang="en-US" sz="1600" b="1" dirty="0" err="1">
                <a:latin typeface="Courier"/>
                <a:cs typeface="Courier"/>
              </a:rPr>
              <a:t>fdda</a:t>
            </a:r>
            <a:r>
              <a:rPr lang="en-US" sz="1600" b="1" dirty="0">
                <a:latin typeface="Courier"/>
                <a:cs typeface="Courier"/>
              </a:rPr>
              <a:t> </a:t>
            </a:r>
            <a:r>
              <a:rPr lang="en-US" b="1" dirty="0"/>
              <a:t>section of</a:t>
            </a:r>
          </a:p>
          <a:p>
            <a:r>
              <a:rPr lang="en-US" b="1" dirty="0"/>
              <a:t> </a:t>
            </a:r>
            <a:r>
              <a:rPr lang="en-US" sz="1600" b="1" dirty="0">
                <a:latin typeface="Courier"/>
                <a:cs typeface="Courier"/>
              </a:rPr>
              <a:t> </a:t>
            </a:r>
            <a:r>
              <a:rPr lang="en-US" sz="1600" b="1" dirty="0" err="1">
                <a:latin typeface="Courier"/>
                <a:cs typeface="Courier"/>
              </a:rPr>
              <a:t>namelist.input</a:t>
            </a:r>
            <a:endParaRPr lang="en-US" b="1" dirty="0">
              <a:latin typeface="Courier"/>
              <a:cs typeface="Courier"/>
            </a:endParaRPr>
          </a:p>
        </p:txBody>
      </p:sp>
      <p:cxnSp>
        <p:nvCxnSpPr>
          <p:cNvPr id="9" name="Straight Arrow Connector 8"/>
          <p:cNvCxnSpPr/>
          <p:nvPr/>
        </p:nvCxnSpPr>
        <p:spPr>
          <a:xfrm flipH="1">
            <a:off x="4315108" y="662485"/>
            <a:ext cx="1201675" cy="2250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1577" y="148882"/>
            <a:ext cx="3288455" cy="1477328"/>
          </a:xfrm>
          <a:prstGeom prst="rect">
            <a:avLst/>
          </a:prstGeom>
          <a:noFill/>
        </p:spPr>
        <p:txBody>
          <a:bodyPr wrap="none" rtlCol="0">
            <a:spAutoFit/>
          </a:bodyPr>
          <a:lstStyle/>
          <a:p>
            <a:r>
              <a:rPr lang="en-US" sz="1600" b="1" dirty="0" err="1">
                <a:solidFill>
                  <a:srgbClr val="FF0000"/>
                </a:solidFill>
                <a:latin typeface="Courier"/>
                <a:cs typeface="Courier"/>
              </a:rPr>
              <a:t>grid_fdda</a:t>
            </a:r>
            <a:r>
              <a:rPr lang="en-US" sz="1600" b="1" dirty="0">
                <a:solidFill>
                  <a:srgbClr val="FF0000"/>
                </a:solidFill>
              </a:rPr>
              <a:t> </a:t>
            </a:r>
            <a:r>
              <a:rPr lang="en-US" b="1" dirty="0">
                <a:solidFill>
                  <a:srgbClr val="FF0000"/>
                </a:solidFill>
              </a:rPr>
              <a:t>= 1 turns on analysis </a:t>
            </a:r>
          </a:p>
          <a:p>
            <a:r>
              <a:rPr lang="en-US" b="1" dirty="0">
                <a:solidFill>
                  <a:srgbClr val="FF0000"/>
                </a:solidFill>
              </a:rPr>
              <a:t>  nudging (FDDA) in Domain 1</a:t>
            </a:r>
            <a:r>
              <a:rPr lang="en-US" dirty="0"/>
              <a:t>.</a:t>
            </a:r>
          </a:p>
          <a:p>
            <a:r>
              <a:rPr lang="en-US" dirty="0">
                <a:solidFill>
                  <a:srgbClr val="0000FF"/>
                </a:solidFill>
              </a:rPr>
              <a:t>Performed every </a:t>
            </a:r>
            <a:r>
              <a:rPr lang="en-US" b="1" dirty="0">
                <a:solidFill>
                  <a:srgbClr val="0000FF"/>
                </a:solidFill>
              </a:rPr>
              <a:t>360 min</a:t>
            </a:r>
          </a:p>
          <a:p>
            <a:r>
              <a:rPr lang="en-US" dirty="0">
                <a:solidFill>
                  <a:srgbClr val="0000FF"/>
                </a:solidFill>
              </a:rPr>
              <a:t>  (= </a:t>
            </a:r>
            <a:r>
              <a:rPr lang="en-US" sz="1600" dirty="0" err="1">
                <a:solidFill>
                  <a:srgbClr val="0000FF"/>
                </a:solidFill>
                <a:latin typeface="Courier"/>
                <a:cs typeface="Courier"/>
              </a:rPr>
              <a:t>interval_seconds</a:t>
            </a:r>
            <a:r>
              <a:rPr lang="en-US" dirty="0">
                <a:solidFill>
                  <a:srgbClr val="0000FF"/>
                </a:solidFill>
              </a:rPr>
              <a:t>), or 6 h</a:t>
            </a:r>
          </a:p>
          <a:p>
            <a:r>
              <a:rPr lang="en-US" b="1" dirty="0"/>
              <a:t>Ceases after 6 h</a:t>
            </a:r>
          </a:p>
        </p:txBody>
      </p:sp>
      <p:sp>
        <p:nvSpPr>
          <p:cNvPr id="11" name="TextBox 10"/>
          <p:cNvSpPr txBox="1"/>
          <p:nvPr/>
        </p:nvSpPr>
        <p:spPr>
          <a:xfrm>
            <a:off x="6144932" y="4232912"/>
            <a:ext cx="2757536" cy="1200329"/>
          </a:xfrm>
          <a:prstGeom prst="rect">
            <a:avLst/>
          </a:prstGeom>
          <a:noFill/>
          <a:ln>
            <a:solidFill>
              <a:srgbClr val="800000"/>
            </a:solidFill>
          </a:ln>
        </p:spPr>
        <p:txBody>
          <a:bodyPr wrap="none" rtlCol="0">
            <a:spAutoFit/>
          </a:bodyPr>
          <a:lstStyle/>
          <a:p>
            <a:r>
              <a:rPr lang="en-US" i="1" dirty="0"/>
              <a:t>Usually “nudge” only outer</a:t>
            </a:r>
          </a:p>
          <a:p>
            <a:r>
              <a:rPr lang="en-US" i="1" dirty="0"/>
              <a:t>  domain, D1</a:t>
            </a:r>
          </a:p>
          <a:p>
            <a:r>
              <a:rPr lang="en-US" i="1" dirty="0"/>
              <a:t>Here, there is only one </a:t>
            </a:r>
          </a:p>
          <a:p>
            <a:r>
              <a:rPr lang="en-US" i="1" dirty="0"/>
              <a:t>  domain anyway.</a:t>
            </a:r>
          </a:p>
        </p:txBody>
      </p:sp>
      <p:sp>
        <p:nvSpPr>
          <p:cNvPr id="12" name="TextBox 11"/>
          <p:cNvSpPr txBox="1"/>
          <p:nvPr/>
        </p:nvSpPr>
        <p:spPr>
          <a:xfrm>
            <a:off x="2232031" y="6379277"/>
            <a:ext cx="4679937" cy="369332"/>
          </a:xfrm>
          <a:prstGeom prst="rect">
            <a:avLst/>
          </a:prstGeom>
          <a:noFill/>
        </p:spPr>
        <p:txBody>
          <a:bodyPr wrap="none" rtlCol="0">
            <a:spAutoFit/>
          </a:bodyPr>
          <a:lstStyle/>
          <a:p>
            <a:r>
              <a:rPr lang="en-US" sz="1600" b="1" dirty="0" err="1">
                <a:solidFill>
                  <a:srgbClr val="FF0000"/>
                </a:solidFill>
                <a:latin typeface="Courier"/>
                <a:cs typeface="Courier"/>
              </a:rPr>
              <a:t>real.exe</a:t>
            </a:r>
            <a:r>
              <a:rPr lang="en-US" sz="1600" b="1" dirty="0">
                <a:solidFill>
                  <a:srgbClr val="FF0000"/>
                </a:solidFill>
              </a:rPr>
              <a:t> </a:t>
            </a:r>
            <a:r>
              <a:rPr lang="en-US" b="1" dirty="0">
                <a:solidFill>
                  <a:srgbClr val="FF0000"/>
                </a:solidFill>
              </a:rPr>
              <a:t>program creates file </a:t>
            </a:r>
            <a:r>
              <a:rPr lang="en-US" sz="1600" b="1" dirty="0">
                <a:solidFill>
                  <a:srgbClr val="FF0000"/>
                </a:solidFill>
                <a:latin typeface="Courier"/>
                <a:cs typeface="Courier"/>
              </a:rPr>
              <a:t>wrffdda_d01</a:t>
            </a:r>
            <a:endParaRPr lang="en-US" b="1" dirty="0">
              <a:solidFill>
                <a:srgbClr val="FF0000"/>
              </a:solidFill>
              <a:latin typeface="Courier"/>
              <a:cs typeface="Courier"/>
            </a:endParaRPr>
          </a:p>
        </p:txBody>
      </p:sp>
      <p:cxnSp>
        <p:nvCxnSpPr>
          <p:cNvPr id="14" name="Straight Arrow Connector 13"/>
          <p:cNvCxnSpPr/>
          <p:nvPr/>
        </p:nvCxnSpPr>
        <p:spPr>
          <a:xfrm flipH="1">
            <a:off x="4656667" y="1467556"/>
            <a:ext cx="1024910" cy="1586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46420D4-3ED8-7748-B351-3EA0EB68E263}"/>
              </a:ext>
            </a:extLst>
          </p:cNvPr>
          <p:cNvSpPr txBox="1"/>
          <p:nvPr/>
        </p:nvSpPr>
        <p:spPr>
          <a:xfrm>
            <a:off x="320646" y="324556"/>
            <a:ext cx="2292359" cy="369332"/>
          </a:xfrm>
          <a:prstGeom prst="rect">
            <a:avLst/>
          </a:prstGeom>
          <a:noFill/>
        </p:spPr>
        <p:txBody>
          <a:bodyPr wrap="none" rtlCol="0">
            <a:spAutoFit/>
          </a:bodyPr>
          <a:lstStyle/>
          <a:p>
            <a:r>
              <a:rPr lang="en-US" b="1" dirty="0"/>
              <a:t>Standard grid nudging</a:t>
            </a:r>
          </a:p>
        </p:txBody>
      </p:sp>
    </p:spTree>
    <p:extLst>
      <p:ext uri="{BB962C8B-B14F-4D97-AF65-F5344CB8AC3E}">
        <p14:creationId xmlns:p14="http://schemas.microsoft.com/office/powerpoint/2010/main" val="370808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3</a:t>
            </a:fld>
            <a:endParaRPr lang="en-US"/>
          </a:p>
        </p:txBody>
      </p:sp>
      <p:pic>
        <p:nvPicPr>
          <p:cNvPr id="5" name="Picture 4" descr="March-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3646"/>
            <a:ext cx="7708769" cy="5348942"/>
          </a:xfrm>
          <a:prstGeom prst="rect">
            <a:avLst/>
          </a:prstGeom>
        </p:spPr>
      </p:pic>
      <p:sp>
        <p:nvSpPr>
          <p:cNvPr id="2" name="Rectangle 1"/>
          <p:cNvSpPr/>
          <p:nvPr/>
        </p:nvSpPr>
        <p:spPr>
          <a:xfrm>
            <a:off x="690994" y="2894459"/>
            <a:ext cx="1363313" cy="134452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77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30</a:t>
            </a:fld>
            <a:endParaRPr lang="en-US"/>
          </a:p>
        </p:txBody>
      </p:sp>
      <p:sp>
        <p:nvSpPr>
          <p:cNvPr id="6" name="TextBox 5"/>
          <p:cNvSpPr txBox="1"/>
          <p:nvPr/>
        </p:nvSpPr>
        <p:spPr>
          <a:xfrm>
            <a:off x="320646" y="662485"/>
            <a:ext cx="5633198" cy="5693865"/>
          </a:xfrm>
          <a:prstGeom prst="rect">
            <a:avLst/>
          </a:prstGeom>
          <a:noFill/>
        </p:spPr>
        <p:txBody>
          <a:bodyPr wrap="none" rtlCol="0">
            <a:spAutoFit/>
          </a:bodyPr>
          <a:lstStyle/>
          <a:p>
            <a:r>
              <a:rPr lang="nl-NL" sz="1600" dirty="0">
                <a:latin typeface="Courier"/>
                <a:cs typeface="Courier"/>
              </a:rPr>
              <a:t> </a:t>
            </a:r>
            <a:r>
              <a:rPr lang="nl-NL" sz="1200" dirty="0">
                <a:latin typeface="Courier"/>
                <a:cs typeface="Courier"/>
              </a:rPr>
              <a:t>&amp;</a:t>
            </a:r>
            <a:r>
              <a:rPr lang="nl-NL" sz="1200" dirty="0" err="1">
                <a:latin typeface="Courier"/>
                <a:cs typeface="Courier"/>
              </a:rPr>
              <a:t>fdda</a:t>
            </a:r>
            <a:endParaRPr lang="nl-NL" sz="1200" dirty="0">
              <a:latin typeface="Courier"/>
              <a:cs typeface="Courier"/>
            </a:endParaRPr>
          </a:p>
          <a:p>
            <a:r>
              <a:rPr lang="nl-NL" sz="1200" dirty="0">
                <a:latin typeface="Courier"/>
                <a:cs typeface="Courier"/>
              </a:rPr>
              <a:t> </a:t>
            </a:r>
            <a:r>
              <a:rPr lang="nl-NL" sz="1200" dirty="0" err="1">
                <a:latin typeface="Courier"/>
                <a:cs typeface="Courier"/>
              </a:rPr>
              <a:t>grid_fdda</a:t>
            </a:r>
            <a:r>
              <a:rPr lang="nl-NL" sz="1200" dirty="0">
                <a:latin typeface="Courier"/>
                <a:cs typeface="Courier"/>
              </a:rPr>
              <a:t>                           = 1, 0,</a:t>
            </a:r>
          </a:p>
          <a:p>
            <a:r>
              <a:rPr lang="nl-NL" sz="1200" dirty="0">
                <a:latin typeface="Courier"/>
                <a:cs typeface="Courier"/>
              </a:rPr>
              <a:t> </a:t>
            </a:r>
            <a:r>
              <a:rPr lang="nl-NL" sz="1200" dirty="0" err="1">
                <a:latin typeface="Courier"/>
                <a:cs typeface="Courier"/>
              </a:rPr>
              <a:t>gfdda_inname</a:t>
            </a:r>
            <a:r>
              <a:rPr lang="nl-NL" sz="1200" dirty="0">
                <a:latin typeface="Courier"/>
                <a:cs typeface="Courier"/>
              </a:rPr>
              <a:t>                        = "</a:t>
            </a:r>
            <a:r>
              <a:rPr lang="nl-NL" sz="1200" dirty="0" err="1">
                <a:latin typeface="Courier"/>
                <a:cs typeface="Courier"/>
              </a:rPr>
              <a:t>wrffdda_d</a:t>
            </a:r>
            <a:r>
              <a:rPr lang="nl-NL" sz="1200" dirty="0">
                <a:latin typeface="Courier"/>
                <a:cs typeface="Courier"/>
              </a:rPr>
              <a:t>&lt;domain&gt;",</a:t>
            </a:r>
          </a:p>
          <a:p>
            <a:r>
              <a:rPr lang="nl-NL" sz="1200" dirty="0">
                <a:latin typeface="Courier"/>
                <a:cs typeface="Courier"/>
              </a:rPr>
              <a:t> </a:t>
            </a:r>
            <a:r>
              <a:rPr lang="nl-NL" sz="1200" dirty="0" err="1">
                <a:latin typeface="Courier"/>
                <a:cs typeface="Courier"/>
              </a:rPr>
              <a:t>gfdda_interval_m</a:t>
            </a:r>
            <a:r>
              <a:rPr lang="nl-NL" sz="1200" dirty="0">
                <a:latin typeface="Courier"/>
                <a:cs typeface="Courier"/>
              </a:rPr>
              <a:t>                    = 360, 360,</a:t>
            </a:r>
          </a:p>
          <a:p>
            <a:r>
              <a:rPr lang="nl-NL" sz="1200" dirty="0">
                <a:latin typeface="Courier"/>
                <a:cs typeface="Courier"/>
              </a:rPr>
              <a:t> </a:t>
            </a:r>
            <a:r>
              <a:rPr lang="nl-NL" sz="1200" dirty="0" err="1">
                <a:latin typeface="Courier"/>
                <a:cs typeface="Courier"/>
              </a:rPr>
              <a:t>gfdda_end_h</a:t>
            </a:r>
            <a:r>
              <a:rPr lang="nl-NL" sz="1200" dirty="0">
                <a:latin typeface="Courier"/>
                <a:cs typeface="Courier"/>
              </a:rPr>
              <a:t>                         =  6, 6,</a:t>
            </a:r>
          </a:p>
          <a:p>
            <a:r>
              <a:rPr lang="nl-NL" sz="1200" dirty="0">
                <a:latin typeface="Courier"/>
                <a:cs typeface="Courier"/>
              </a:rPr>
              <a:t> </a:t>
            </a:r>
            <a:r>
              <a:rPr lang="nl-NL" sz="1200" dirty="0" err="1">
                <a:latin typeface="Courier"/>
                <a:cs typeface="Courier"/>
              </a:rPr>
              <a:t>io_form_gfdda</a:t>
            </a:r>
            <a:r>
              <a:rPr lang="nl-NL" sz="1200" dirty="0">
                <a:latin typeface="Courier"/>
                <a:cs typeface="Courier"/>
              </a:rPr>
              <a:t>                       = 2</a:t>
            </a:r>
          </a:p>
          <a:p>
            <a:r>
              <a:rPr lang="nl-NL" sz="1200" dirty="0">
                <a:latin typeface="Courier"/>
                <a:cs typeface="Courier"/>
              </a:rPr>
              <a:t> </a:t>
            </a:r>
            <a:r>
              <a:rPr lang="nl-NL" sz="1200" dirty="0" err="1">
                <a:latin typeface="Courier"/>
                <a:cs typeface="Courier"/>
              </a:rPr>
              <a:t>fgdt</a:t>
            </a:r>
            <a:r>
              <a:rPr lang="nl-NL" sz="1200" dirty="0">
                <a:latin typeface="Courier"/>
                <a:cs typeface="Courier"/>
              </a:rPr>
              <a:t>                                = 0, 0,</a:t>
            </a:r>
          </a:p>
          <a:p>
            <a:r>
              <a:rPr lang="nl-NL" sz="1200" b="1" dirty="0">
                <a:latin typeface="Courier"/>
                <a:cs typeface="Courier"/>
              </a:rPr>
              <a:t> </a:t>
            </a:r>
            <a:r>
              <a:rPr lang="nl-NL" sz="1200" b="1" dirty="0" err="1">
                <a:solidFill>
                  <a:srgbClr val="008000"/>
                </a:solidFill>
                <a:latin typeface="Courier"/>
                <a:cs typeface="Courier"/>
              </a:rPr>
              <a:t>if_no_pbl_nudging_uv</a:t>
            </a:r>
            <a:r>
              <a:rPr lang="nl-NL" sz="1200" b="1" dirty="0">
                <a:solidFill>
                  <a:srgbClr val="008000"/>
                </a:solidFill>
                <a:latin typeface="Courier"/>
                <a:cs typeface="Courier"/>
              </a:rPr>
              <a:t>                = 1, 1,</a:t>
            </a:r>
          </a:p>
          <a:p>
            <a:r>
              <a:rPr lang="nl-NL" sz="1200" b="1" dirty="0">
                <a:solidFill>
                  <a:srgbClr val="008000"/>
                </a:solidFill>
                <a:latin typeface="Courier"/>
                <a:cs typeface="Courier"/>
              </a:rPr>
              <a:t> </a:t>
            </a:r>
            <a:r>
              <a:rPr lang="nl-NL" sz="1200" b="1" dirty="0" err="1">
                <a:solidFill>
                  <a:srgbClr val="008000"/>
                </a:solidFill>
                <a:latin typeface="Courier"/>
                <a:cs typeface="Courier"/>
              </a:rPr>
              <a:t>if_no_pbl_nudging_t</a:t>
            </a:r>
            <a:r>
              <a:rPr lang="nl-NL" sz="1200" b="1" dirty="0">
                <a:solidFill>
                  <a:srgbClr val="008000"/>
                </a:solidFill>
                <a:latin typeface="Courier"/>
                <a:cs typeface="Courier"/>
              </a:rPr>
              <a:t>                 = 1, 1,</a:t>
            </a:r>
          </a:p>
          <a:p>
            <a:r>
              <a:rPr lang="nl-NL" sz="1200" b="1" dirty="0">
                <a:solidFill>
                  <a:srgbClr val="008000"/>
                </a:solidFill>
                <a:latin typeface="Courier"/>
                <a:cs typeface="Courier"/>
              </a:rPr>
              <a:t> </a:t>
            </a:r>
            <a:r>
              <a:rPr lang="nl-NL" sz="1200" b="1" dirty="0" err="1">
                <a:solidFill>
                  <a:srgbClr val="008000"/>
                </a:solidFill>
                <a:latin typeface="Courier"/>
                <a:cs typeface="Courier"/>
              </a:rPr>
              <a:t>if_no_pbl_nudging_q</a:t>
            </a:r>
            <a:r>
              <a:rPr lang="nl-NL" sz="1200" b="1" dirty="0">
                <a:solidFill>
                  <a:srgbClr val="008000"/>
                </a:solidFill>
                <a:latin typeface="Courier"/>
                <a:cs typeface="Courier"/>
              </a:rPr>
              <a:t>                 = 1, 1,</a:t>
            </a:r>
          </a:p>
          <a:p>
            <a:r>
              <a:rPr lang="nl-NL" sz="1200" dirty="0">
                <a:latin typeface="Courier"/>
                <a:cs typeface="Courier"/>
              </a:rPr>
              <a:t> </a:t>
            </a:r>
            <a:r>
              <a:rPr lang="nl-NL" sz="1200" dirty="0" err="1">
                <a:latin typeface="Courier"/>
                <a:cs typeface="Courier"/>
              </a:rPr>
              <a:t>if_zfac_uv</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k_zfac_uv</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if_zfac_t</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k_zfac_t</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if_zfac_q</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k_zfac_q</a:t>
            </a:r>
            <a:r>
              <a:rPr lang="nl-NL" sz="1200" dirty="0">
                <a:latin typeface="Courier"/>
                <a:cs typeface="Courier"/>
              </a:rPr>
              <a:t>                           = 10, 10,</a:t>
            </a:r>
          </a:p>
          <a:p>
            <a:r>
              <a:rPr lang="nl-NL" sz="1200" b="1" dirty="0">
                <a:latin typeface="Courier"/>
                <a:cs typeface="Courier"/>
              </a:rPr>
              <a:t> </a:t>
            </a:r>
            <a:r>
              <a:rPr lang="nl-NL" sz="1200" b="1" dirty="0" err="1">
                <a:latin typeface="Courier"/>
                <a:cs typeface="Courier"/>
              </a:rPr>
              <a:t>guv</a:t>
            </a:r>
            <a:r>
              <a:rPr lang="nl-NL" sz="1200" b="1" dirty="0">
                <a:latin typeface="Courier"/>
                <a:cs typeface="Courier"/>
              </a:rPr>
              <a:t>                                 = 0.0003, 0.0003,</a:t>
            </a:r>
          </a:p>
          <a:p>
            <a:r>
              <a:rPr lang="nl-NL" sz="1200" b="1" dirty="0">
                <a:latin typeface="Courier"/>
                <a:cs typeface="Courier"/>
              </a:rPr>
              <a:t> </a:t>
            </a:r>
            <a:r>
              <a:rPr lang="nl-NL" sz="1200" b="1" dirty="0" err="1">
                <a:latin typeface="Courier"/>
                <a:cs typeface="Courier"/>
              </a:rPr>
              <a:t>gt</a:t>
            </a:r>
            <a:r>
              <a:rPr lang="nl-NL" sz="1200" b="1" dirty="0">
                <a:latin typeface="Courier"/>
                <a:cs typeface="Courier"/>
              </a:rPr>
              <a:t>                                  = 0.0003, 0.0003,</a:t>
            </a:r>
          </a:p>
          <a:p>
            <a:r>
              <a:rPr lang="nl-NL" sz="1200" b="1" dirty="0">
                <a:latin typeface="Courier"/>
                <a:cs typeface="Courier"/>
              </a:rPr>
              <a:t> </a:t>
            </a:r>
            <a:r>
              <a:rPr lang="nl-NL" sz="1200" b="1" dirty="0" err="1">
                <a:latin typeface="Courier"/>
                <a:cs typeface="Courier"/>
              </a:rPr>
              <a:t>gq</a:t>
            </a:r>
            <a:r>
              <a:rPr lang="nl-NL" sz="1200" b="1" dirty="0">
                <a:latin typeface="Courier"/>
                <a:cs typeface="Courier"/>
              </a:rPr>
              <a:t>                                  = 0.0003, 0.0003,</a:t>
            </a:r>
          </a:p>
          <a:p>
            <a:r>
              <a:rPr lang="nl-NL" sz="1200" dirty="0">
                <a:latin typeface="Courier"/>
                <a:cs typeface="Courier"/>
              </a:rPr>
              <a:t> </a:t>
            </a:r>
            <a:r>
              <a:rPr lang="nl-NL" sz="1200" dirty="0" err="1">
                <a:latin typeface="Courier"/>
                <a:cs typeface="Courier"/>
              </a:rPr>
              <a:t>fgdtzero</a:t>
            </a:r>
            <a:r>
              <a:rPr lang="nl-NL" sz="1200" dirty="0">
                <a:latin typeface="Courier"/>
                <a:cs typeface="Courier"/>
              </a:rPr>
              <a:t>                            = 1, 0,</a:t>
            </a:r>
          </a:p>
          <a:p>
            <a:r>
              <a:rPr lang="nl-NL" sz="1200" dirty="0">
                <a:latin typeface="Courier"/>
                <a:cs typeface="Courier"/>
              </a:rPr>
              <a:t> </a:t>
            </a:r>
            <a:r>
              <a:rPr lang="nl-NL" sz="1200" dirty="0" err="1">
                <a:latin typeface="Courier"/>
                <a:cs typeface="Courier"/>
              </a:rPr>
              <a:t>if_no_pbl_nudging_ph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if_zfac_ph</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k_zfac_ph</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gph</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dk_zfac_uv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xwavenum</a:t>
            </a:r>
            <a:r>
              <a:rPr lang="nl-NL" sz="1200" dirty="0">
                <a:latin typeface="Courier"/>
                <a:cs typeface="Courier"/>
              </a:rPr>
              <a:t>                            = 7,  0,</a:t>
            </a:r>
          </a:p>
          <a:p>
            <a:r>
              <a:rPr lang="nl-NL" sz="1200" dirty="0">
                <a:latin typeface="Courier"/>
                <a:cs typeface="Courier"/>
              </a:rPr>
              <a:t> </a:t>
            </a:r>
            <a:r>
              <a:rPr lang="nl-NL" sz="1200" dirty="0" err="1">
                <a:latin typeface="Courier"/>
                <a:cs typeface="Courier"/>
              </a:rPr>
              <a:t>ywavenum</a:t>
            </a:r>
            <a:r>
              <a:rPr lang="nl-NL" sz="1200" dirty="0">
                <a:latin typeface="Courier"/>
                <a:cs typeface="Courier"/>
              </a:rPr>
              <a:t>                            = 5,  0,</a:t>
            </a:r>
          </a:p>
          <a:p>
            <a:r>
              <a:rPr lang="nl-NL" sz="1200" dirty="0">
                <a:latin typeface="Courier"/>
                <a:cs typeface="Courier"/>
              </a:rPr>
              <a:t> /</a:t>
            </a:r>
            <a:endParaRPr lang="en-US" sz="1200" dirty="0">
              <a:latin typeface="Courier"/>
              <a:cs typeface="Courier"/>
            </a:endParaRPr>
          </a:p>
        </p:txBody>
      </p:sp>
      <p:sp>
        <p:nvSpPr>
          <p:cNvPr id="7" name="TextBox 6"/>
          <p:cNvSpPr txBox="1"/>
          <p:nvPr/>
        </p:nvSpPr>
        <p:spPr>
          <a:xfrm>
            <a:off x="6336108" y="4897440"/>
            <a:ext cx="2083811" cy="646331"/>
          </a:xfrm>
          <a:prstGeom prst="rect">
            <a:avLst/>
          </a:prstGeom>
          <a:noFill/>
        </p:spPr>
        <p:txBody>
          <a:bodyPr wrap="none" rtlCol="0">
            <a:spAutoFit/>
          </a:bodyPr>
          <a:lstStyle/>
          <a:p>
            <a:r>
              <a:rPr lang="en-US" b="1" dirty="0"/>
              <a:t>&amp;</a:t>
            </a:r>
            <a:r>
              <a:rPr lang="en-US" b="1" dirty="0" err="1"/>
              <a:t>fdda</a:t>
            </a:r>
            <a:r>
              <a:rPr lang="en-US" b="1" dirty="0"/>
              <a:t> section of</a:t>
            </a:r>
          </a:p>
          <a:p>
            <a:r>
              <a:rPr lang="en-US" b="1" dirty="0"/>
              <a:t> </a:t>
            </a:r>
            <a:r>
              <a:rPr lang="en-US" sz="1600" b="1" dirty="0">
                <a:latin typeface="Courier"/>
                <a:cs typeface="Courier"/>
              </a:rPr>
              <a:t> </a:t>
            </a:r>
            <a:r>
              <a:rPr lang="en-US" sz="1600" b="1" dirty="0" err="1">
                <a:latin typeface="Courier"/>
                <a:cs typeface="Courier"/>
              </a:rPr>
              <a:t>namelist.input</a:t>
            </a:r>
            <a:endParaRPr lang="en-US" b="1" dirty="0">
              <a:latin typeface="Courier"/>
              <a:cs typeface="Courier"/>
            </a:endParaRPr>
          </a:p>
        </p:txBody>
      </p:sp>
      <p:cxnSp>
        <p:nvCxnSpPr>
          <p:cNvPr id="9" name="Straight Arrow Connector 8"/>
          <p:cNvCxnSpPr/>
          <p:nvPr/>
        </p:nvCxnSpPr>
        <p:spPr>
          <a:xfrm flipH="1">
            <a:off x="4572000" y="1891395"/>
            <a:ext cx="1201675" cy="2250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73675" y="1603993"/>
            <a:ext cx="3290196" cy="2862323"/>
          </a:xfrm>
          <a:prstGeom prst="rect">
            <a:avLst/>
          </a:prstGeom>
          <a:noFill/>
        </p:spPr>
        <p:txBody>
          <a:bodyPr wrap="none" rtlCol="0">
            <a:spAutoFit/>
          </a:bodyPr>
          <a:lstStyle/>
          <a:p>
            <a:r>
              <a:rPr lang="en-US" u="sng" dirty="0">
                <a:solidFill>
                  <a:srgbClr val="008000"/>
                </a:solidFill>
              </a:rPr>
              <a:t>No</a:t>
            </a:r>
            <a:r>
              <a:rPr lang="en-US" dirty="0">
                <a:solidFill>
                  <a:srgbClr val="008000"/>
                </a:solidFill>
              </a:rPr>
              <a:t> nudging within PBL</a:t>
            </a:r>
          </a:p>
          <a:p>
            <a:r>
              <a:rPr lang="en-US" dirty="0">
                <a:solidFill>
                  <a:srgbClr val="008000"/>
                </a:solidFill>
              </a:rPr>
              <a:t> (typical with coarse-resolution</a:t>
            </a:r>
          </a:p>
          <a:p>
            <a:r>
              <a:rPr lang="en-US" dirty="0">
                <a:solidFill>
                  <a:srgbClr val="008000"/>
                </a:solidFill>
              </a:rPr>
              <a:t> analyses like NNRP)</a:t>
            </a:r>
          </a:p>
          <a:p>
            <a:endParaRPr lang="en-US" dirty="0"/>
          </a:p>
          <a:p>
            <a:endParaRPr lang="en-US" dirty="0"/>
          </a:p>
          <a:p>
            <a:endParaRPr lang="en-US" dirty="0"/>
          </a:p>
          <a:p>
            <a:endParaRPr lang="en-US" dirty="0"/>
          </a:p>
          <a:p>
            <a:r>
              <a:rPr lang="en-US" dirty="0"/>
              <a:t>Nudging coefficients </a:t>
            </a:r>
          </a:p>
          <a:p>
            <a:r>
              <a:rPr lang="en-US" dirty="0"/>
              <a:t> (default values, inverse seconds)</a:t>
            </a:r>
          </a:p>
          <a:p>
            <a:r>
              <a:rPr lang="en-US" dirty="0"/>
              <a:t> [about 1 </a:t>
            </a:r>
            <a:r>
              <a:rPr lang="en-US" dirty="0" err="1"/>
              <a:t>hr</a:t>
            </a:r>
            <a:r>
              <a:rPr lang="en-US" dirty="0"/>
              <a:t>]</a:t>
            </a:r>
          </a:p>
        </p:txBody>
      </p:sp>
      <p:sp>
        <p:nvSpPr>
          <p:cNvPr id="12" name="TextBox 11"/>
          <p:cNvSpPr txBox="1"/>
          <p:nvPr/>
        </p:nvSpPr>
        <p:spPr>
          <a:xfrm>
            <a:off x="2232031" y="6379277"/>
            <a:ext cx="4679937" cy="369332"/>
          </a:xfrm>
          <a:prstGeom prst="rect">
            <a:avLst/>
          </a:prstGeom>
          <a:noFill/>
        </p:spPr>
        <p:txBody>
          <a:bodyPr wrap="none" rtlCol="0">
            <a:spAutoFit/>
          </a:bodyPr>
          <a:lstStyle/>
          <a:p>
            <a:r>
              <a:rPr lang="en-US" sz="1600" b="1" dirty="0" err="1">
                <a:solidFill>
                  <a:srgbClr val="FF0000"/>
                </a:solidFill>
                <a:latin typeface="Courier"/>
                <a:cs typeface="Courier"/>
              </a:rPr>
              <a:t>real.exe</a:t>
            </a:r>
            <a:r>
              <a:rPr lang="en-US" sz="1600" b="1" dirty="0">
                <a:solidFill>
                  <a:srgbClr val="FF0000"/>
                </a:solidFill>
              </a:rPr>
              <a:t> </a:t>
            </a:r>
            <a:r>
              <a:rPr lang="en-US" b="1" dirty="0">
                <a:solidFill>
                  <a:srgbClr val="FF0000"/>
                </a:solidFill>
              </a:rPr>
              <a:t>program creates file </a:t>
            </a:r>
            <a:r>
              <a:rPr lang="en-US" sz="1600" b="1" dirty="0">
                <a:solidFill>
                  <a:srgbClr val="FF0000"/>
                </a:solidFill>
                <a:latin typeface="Courier"/>
                <a:cs typeface="Courier"/>
              </a:rPr>
              <a:t>wrffdda_d01</a:t>
            </a:r>
            <a:endParaRPr lang="en-US" b="1" dirty="0">
              <a:solidFill>
                <a:srgbClr val="FF0000"/>
              </a:solidFill>
              <a:latin typeface="Courier"/>
              <a:cs typeface="Courier"/>
            </a:endParaRPr>
          </a:p>
        </p:txBody>
      </p:sp>
      <p:cxnSp>
        <p:nvCxnSpPr>
          <p:cNvPr id="3" name="Straight Arrow Connector 2"/>
          <p:cNvCxnSpPr/>
          <p:nvPr/>
        </p:nvCxnSpPr>
        <p:spPr>
          <a:xfrm flipH="1">
            <a:off x="5366574" y="3755002"/>
            <a:ext cx="286763" cy="5461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EB94E41-2476-B945-94E2-581E05663782}"/>
              </a:ext>
            </a:extLst>
          </p:cNvPr>
          <p:cNvSpPr txBox="1"/>
          <p:nvPr/>
        </p:nvSpPr>
        <p:spPr>
          <a:xfrm>
            <a:off x="320646" y="324556"/>
            <a:ext cx="2292359" cy="369332"/>
          </a:xfrm>
          <a:prstGeom prst="rect">
            <a:avLst/>
          </a:prstGeom>
          <a:noFill/>
        </p:spPr>
        <p:txBody>
          <a:bodyPr wrap="none" rtlCol="0">
            <a:spAutoFit/>
          </a:bodyPr>
          <a:lstStyle/>
          <a:p>
            <a:r>
              <a:rPr lang="en-US" b="1" dirty="0"/>
              <a:t>Standard grid nudging</a:t>
            </a:r>
          </a:p>
        </p:txBody>
      </p:sp>
    </p:spTree>
    <p:extLst>
      <p:ext uri="{BB962C8B-B14F-4D97-AF65-F5344CB8AC3E}">
        <p14:creationId xmlns:p14="http://schemas.microsoft.com/office/powerpoint/2010/main" val="181747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F26CE-634F-C992-A430-2122AB88EB43}"/>
              </a:ext>
            </a:extLst>
          </p:cNvPr>
          <p:cNvSpPr>
            <a:spLocks noGrp="1"/>
          </p:cNvSpPr>
          <p:nvPr>
            <p:ph type="title"/>
          </p:nvPr>
        </p:nvSpPr>
        <p:spPr/>
        <p:txBody>
          <a:bodyPr/>
          <a:lstStyle/>
          <a:p>
            <a:r>
              <a:rPr lang="en-US" dirty="0"/>
              <a:t>Preparation for RUN02 (FDDA on)</a:t>
            </a:r>
          </a:p>
        </p:txBody>
      </p:sp>
      <p:sp>
        <p:nvSpPr>
          <p:cNvPr id="4" name="Content Placeholder 3">
            <a:extLst>
              <a:ext uri="{FF2B5EF4-FFF2-40B4-BE49-F238E27FC236}">
                <a16:creationId xmlns:a16="http://schemas.microsoft.com/office/drawing/2014/main" id="{59053299-0AF3-016F-8F99-2BB76FDF2F70}"/>
              </a:ext>
            </a:extLst>
          </p:cNvPr>
          <p:cNvSpPr>
            <a:spLocks noGrp="1"/>
          </p:cNvSpPr>
          <p:nvPr>
            <p:ph idx="1"/>
          </p:nvPr>
        </p:nvSpPr>
        <p:spPr/>
        <p:txBody>
          <a:bodyPr/>
          <a:lstStyle/>
          <a:p>
            <a:r>
              <a:rPr lang="en-US" dirty="0"/>
              <a:t>Make a directory in your SOC folder called RUN01</a:t>
            </a:r>
          </a:p>
          <a:p>
            <a:r>
              <a:rPr lang="en-US" dirty="0"/>
              <a:t>Move into it your </a:t>
            </a:r>
            <a:r>
              <a:rPr lang="en-US" dirty="0" err="1"/>
              <a:t>wrfout</a:t>
            </a:r>
            <a:r>
              <a:rPr lang="en-US" dirty="0"/>
              <a:t> file</a:t>
            </a:r>
          </a:p>
          <a:p>
            <a:pPr marL="457200" lvl="1" indent="0">
              <a:buNone/>
            </a:pPr>
            <a:r>
              <a:rPr lang="en-US" dirty="0"/>
              <a:t>$ mv </a:t>
            </a:r>
            <a:r>
              <a:rPr lang="en-US" dirty="0" err="1"/>
              <a:t>wrfout</a:t>
            </a:r>
            <a:r>
              <a:rPr lang="en-US" dirty="0"/>
              <a:t>* RUN01/</a:t>
            </a:r>
          </a:p>
          <a:p>
            <a:pPr>
              <a:buFont typeface="Arial" panose="020B0604020202020204" pitchFamily="34" charset="0"/>
              <a:buChar char="•"/>
            </a:pPr>
            <a:r>
              <a:rPr lang="en-US" dirty="0"/>
              <a:t>After running, store your FDDA run in new directory called RUN02 that you will make</a:t>
            </a:r>
          </a:p>
        </p:txBody>
      </p:sp>
      <p:sp>
        <p:nvSpPr>
          <p:cNvPr id="2" name="Slide Number Placeholder 1">
            <a:extLst>
              <a:ext uri="{FF2B5EF4-FFF2-40B4-BE49-F238E27FC236}">
                <a16:creationId xmlns:a16="http://schemas.microsoft.com/office/drawing/2014/main" id="{8D8C0BA3-8E74-F427-4E1A-29B6B194B0AD}"/>
              </a:ext>
            </a:extLst>
          </p:cNvPr>
          <p:cNvSpPr>
            <a:spLocks noGrp="1"/>
          </p:cNvSpPr>
          <p:nvPr>
            <p:ph type="sldNum" sz="quarter" idx="12"/>
          </p:nvPr>
        </p:nvSpPr>
        <p:spPr/>
        <p:txBody>
          <a:bodyPr/>
          <a:lstStyle/>
          <a:p>
            <a:fld id="{281B4842-3EED-C347-ACF0-73608E134896}" type="slidenum">
              <a:rPr lang="en-US" smtClean="0"/>
              <a:t>31</a:t>
            </a:fld>
            <a:endParaRPr lang="en-US"/>
          </a:p>
        </p:txBody>
      </p:sp>
    </p:spTree>
    <p:extLst>
      <p:ext uri="{BB962C8B-B14F-4D97-AF65-F5344CB8AC3E}">
        <p14:creationId xmlns:p14="http://schemas.microsoft.com/office/powerpoint/2010/main" val="345177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FDDA procedure</a:t>
            </a:r>
          </a:p>
        </p:txBody>
      </p:sp>
      <p:sp>
        <p:nvSpPr>
          <p:cNvPr id="4" name="Content Placeholder 3"/>
          <p:cNvSpPr>
            <a:spLocks noGrp="1"/>
          </p:cNvSpPr>
          <p:nvPr>
            <p:ph idx="1"/>
          </p:nvPr>
        </p:nvSpPr>
        <p:spPr/>
        <p:txBody>
          <a:bodyPr>
            <a:normAutofit fontScale="85000" lnSpcReduction="20000"/>
          </a:bodyPr>
          <a:lstStyle/>
          <a:p>
            <a:r>
              <a:rPr lang="en-US" dirty="0"/>
              <a:t>Edit </a:t>
            </a:r>
            <a:r>
              <a:rPr lang="en-US" sz="3000" dirty="0" err="1">
                <a:latin typeface="Courier"/>
                <a:cs typeface="Courier"/>
              </a:rPr>
              <a:t>namelist.input</a:t>
            </a:r>
            <a:r>
              <a:rPr lang="en-US" dirty="0"/>
              <a:t> to turn FDDA on</a:t>
            </a:r>
          </a:p>
          <a:p>
            <a:r>
              <a:rPr lang="en-US" b="1" dirty="0">
                <a:solidFill>
                  <a:srgbClr val="FF0000"/>
                </a:solidFill>
              </a:rPr>
              <a:t>Run real again </a:t>
            </a:r>
            <a:r>
              <a:rPr lang="en-US" dirty="0"/>
              <a:t>(to get </a:t>
            </a:r>
            <a:r>
              <a:rPr lang="en-US" sz="2800" dirty="0">
                <a:solidFill>
                  <a:srgbClr val="FF0000"/>
                </a:solidFill>
                <a:latin typeface="Courier"/>
                <a:cs typeface="Courier"/>
              </a:rPr>
              <a:t>wrffdda_d01</a:t>
            </a:r>
            <a:r>
              <a:rPr lang="en-US" sz="2800" dirty="0">
                <a:solidFill>
                  <a:srgbClr val="FF0000"/>
                </a:solidFill>
              </a:rPr>
              <a:t> </a:t>
            </a:r>
            <a:r>
              <a:rPr lang="en-US" dirty="0">
                <a:solidFill>
                  <a:srgbClr val="FF0000"/>
                </a:solidFill>
              </a:rPr>
              <a:t>file</a:t>
            </a:r>
            <a:r>
              <a:rPr lang="en-US" dirty="0"/>
              <a:t>)</a:t>
            </a:r>
          </a:p>
          <a:p>
            <a:r>
              <a:rPr lang="en-US" dirty="0"/>
              <a:t>Submit WRF batch job</a:t>
            </a:r>
          </a:p>
          <a:p>
            <a:r>
              <a:rPr lang="en-US" dirty="0"/>
              <a:t>Execute script </a:t>
            </a:r>
            <a:r>
              <a:rPr lang="en-US" sz="3000" dirty="0" err="1">
                <a:latin typeface="Courier"/>
                <a:cs typeface="Courier"/>
              </a:rPr>
              <a:t>analyze.sh</a:t>
            </a:r>
            <a:endParaRPr lang="en-US" dirty="0">
              <a:latin typeface="Courier"/>
              <a:cs typeface="Courier"/>
            </a:endParaRPr>
          </a:p>
          <a:p>
            <a:pPr lvl="1"/>
            <a:r>
              <a:rPr lang="it-IT" dirty="0"/>
              <a:t>NESIS = 10.94 [</a:t>
            </a:r>
            <a:r>
              <a:rPr lang="it-IT" dirty="0" err="1"/>
              <a:t>was</a:t>
            </a:r>
            <a:r>
              <a:rPr lang="it-IT" dirty="0"/>
              <a:t> 11.63]</a:t>
            </a:r>
          </a:p>
          <a:p>
            <a:pPr lvl="1"/>
            <a:r>
              <a:rPr lang="it-IT" b="1" dirty="0"/>
              <a:t>RMSE SLP = 1.74 </a:t>
            </a:r>
            <a:r>
              <a:rPr lang="it-IT" dirty="0"/>
              <a:t>mb per </a:t>
            </a:r>
            <a:r>
              <a:rPr lang="it-IT" dirty="0" err="1"/>
              <a:t>gridpoint</a:t>
            </a:r>
            <a:r>
              <a:rPr lang="it-IT" dirty="0"/>
              <a:t> [</a:t>
            </a:r>
            <a:r>
              <a:rPr lang="it-IT" dirty="0" err="1"/>
              <a:t>was</a:t>
            </a:r>
            <a:r>
              <a:rPr lang="it-IT" dirty="0"/>
              <a:t> 2.02]</a:t>
            </a:r>
          </a:p>
          <a:p>
            <a:pPr lvl="2"/>
            <a:r>
              <a:rPr lang="it-IT" dirty="0"/>
              <a:t>14% ‘</a:t>
            </a:r>
            <a:r>
              <a:rPr lang="it-IT" dirty="0" err="1"/>
              <a:t>improvement</a:t>
            </a:r>
            <a:r>
              <a:rPr lang="it-IT" dirty="0"/>
              <a:t>’ </a:t>
            </a:r>
            <a:r>
              <a:rPr lang="it-IT" dirty="0" err="1"/>
              <a:t>w</a:t>
            </a:r>
            <a:r>
              <a:rPr lang="it-IT" dirty="0"/>
              <a:t>/</a:t>
            </a:r>
            <a:r>
              <a:rPr lang="it-IT" dirty="0" err="1"/>
              <a:t>r</a:t>
            </a:r>
            <a:r>
              <a:rPr lang="it-IT" dirty="0"/>
              <a:t>/t </a:t>
            </a:r>
            <a:r>
              <a:rPr lang="it-IT" u="sng" dirty="0"/>
              <a:t>NNRP </a:t>
            </a:r>
            <a:r>
              <a:rPr lang="it-IT" u="sng" dirty="0" err="1"/>
              <a:t>reanalysis</a:t>
            </a:r>
            <a:r>
              <a:rPr lang="it-IT" u="sng" dirty="0"/>
              <a:t> </a:t>
            </a:r>
            <a:r>
              <a:rPr lang="it-IT" dirty="0"/>
              <a:t>benchmark</a:t>
            </a:r>
          </a:p>
          <a:p>
            <a:r>
              <a:rPr lang="en-US" dirty="0"/>
              <a:t>Create RUN02 directory and move </a:t>
            </a:r>
            <a:r>
              <a:rPr lang="en-US" dirty="0" err="1"/>
              <a:t>wrfout</a:t>
            </a:r>
            <a:r>
              <a:rPr lang="en-US" dirty="0"/>
              <a:t> file there</a:t>
            </a:r>
          </a:p>
          <a:p>
            <a:r>
              <a:rPr lang="en-US" dirty="0"/>
              <a:t>In </a:t>
            </a:r>
            <a:r>
              <a:rPr lang="en-US" sz="3200" dirty="0" err="1">
                <a:latin typeface="Courier New" panose="02070309020205020404" pitchFamily="49" charset="0"/>
                <a:cs typeface="Courier New" panose="02070309020205020404" pitchFamily="49" charset="0"/>
              </a:rPr>
              <a:t>plot_WRF_SOC.ipynb</a:t>
            </a:r>
            <a:r>
              <a:rPr lang="en-US" dirty="0"/>
              <a:t>, </a:t>
            </a:r>
            <a:r>
              <a:rPr lang="en-US" dirty="0">
                <a:solidFill>
                  <a:srgbClr val="FF0000"/>
                </a:solidFill>
              </a:rPr>
              <a:t>open RUN02 as second file in Cell #3 </a:t>
            </a:r>
            <a:r>
              <a:rPr lang="en-US" dirty="0">
                <a:solidFill>
                  <a:srgbClr val="FF0000"/>
                </a:solidFill>
                <a:sym typeface="Wingdings" pitchFamily="2" charset="2"/>
              </a:rPr>
              <a:t> editing required</a:t>
            </a:r>
            <a:endParaRPr lang="en-US" b="1" dirty="0">
              <a:solidFill>
                <a:srgbClr val="FF0000"/>
              </a:solidFill>
              <a:latin typeface="Courier"/>
              <a:cs typeface="Courier"/>
            </a:endParaRPr>
          </a:p>
          <a:p>
            <a:pPr lvl="1"/>
            <a:r>
              <a:rPr lang="en-US" dirty="0"/>
              <a:t>Note RUN02’s cyclone is a little deeper and larger, extending a bit farther to east</a:t>
            </a:r>
          </a:p>
          <a:p>
            <a:pPr lvl="1"/>
            <a:endParaRPr lang="en-US" dirty="0"/>
          </a:p>
        </p:txBody>
      </p:sp>
      <p:sp>
        <p:nvSpPr>
          <p:cNvPr id="2" name="Slide Number Placeholder 1"/>
          <p:cNvSpPr>
            <a:spLocks noGrp="1"/>
          </p:cNvSpPr>
          <p:nvPr>
            <p:ph type="sldNum" sz="quarter" idx="12"/>
          </p:nvPr>
        </p:nvSpPr>
        <p:spPr/>
        <p:txBody>
          <a:bodyPr/>
          <a:lstStyle/>
          <a:p>
            <a:fld id="{281B4842-3EED-C347-ACF0-73608E134896}" type="slidenum">
              <a:rPr lang="en-US" smtClean="0"/>
              <a:t>32</a:t>
            </a:fld>
            <a:endParaRPr lang="en-US"/>
          </a:p>
        </p:txBody>
      </p:sp>
    </p:spTree>
    <p:extLst>
      <p:ext uri="{BB962C8B-B14F-4D97-AF65-F5344CB8AC3E}">
        <p14:creationId xmlns:p14="http://schemas.microsoft.com/office/powerpoint/2010/main" val="249172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E97C3D-FA2C-BE19-ED9C-25408709F781}"/>
              </a:ext>
            </a:extLst>
          </p:cNvPr>
          <p:cNvSpPr>
            <a:spLocks noGrp="1"/>
          </p:cNvSpPr>
          <p:nvPr>
            <p:ph type="sldNum" sz="quarter" idx="12"/>
          </p:nvPr>
        </p:nvSpPr>
        <p:spPr/>
        <p:txBody>
          <a:bodyPr/>
          <a:lstStyle/>
          <a:p>
            <a:fld id="{281B4842-3EED-C347-ACF0-73608E134896}" type="slidenum">
              <a:rPr lang="en-US" smtClean="0"/>
              <a:t>33</a:t>
            </a:fld>
            <a:endParaRPr lang="en-US"/>
          </a:p>
        </p:txBody>
      </p:sp>
      <p:pic>
        <p:nvPicPr>
          <p:cNvPr id="2" name="Picture 2">
            <a:extLst>
              <a:ext uri="{FF2B5EF4-FFF2-40B4-BE49-F238E27FC236}">
                <a16:creationId xmlns:a16="http://schemas.microsoft.com/office/drawing/2014/main" id="{590BCC9D-5A7D-388B-FEF6-C7D0447C4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630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6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6D028-130C-E4E6-3DC5-75046C688E8F}"/>
              </a:ext>
            </a:extLst>
          </p:cNvPr>
          <p:cNvSpPr>
            <a:spLocks noGrp="1"/>
          </p:cNvSpPr>
          <p:nvPr>
            <p:ph type="sldNum" sz="quarter" idx="12"/>
          </p:nvPr>
        </p:nvSpPr>
        <p:spPr/>
        <p:txBody>
          <a:bodyPr/>
          <a:lstStyle/>
          <a:p>
            <a:fld id="{281B4842-3EED-C347-ACF0-73608E134896}" type="slidenum">
              <a:rPr lang="en-US" smtClean="0"/>
              <a:t>34</a:t>
            </a:fld>
            <a:endParaRPr lang="en-US"/>
          </a:p>
        </p:txBody>
      </p:sp>
      <p:pic>
        <p:nvPicPr>
          <p:cNvPr id="5122" name="Picture 2">
            <a:extLst>
              <a:ext uri="{FF2B5EF4-FFF2-40B4-BE49-F238E27FC236}">
                <a16:creationId xmlns:a16="http://schemas.microsoft.com/office/drawing/2014/main" id="{2D4616D2-019A-E03A-C09E-C2EC283AB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630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7D6D5-0596-1485-2B46-7F0C18C446FC}"/>
              </a:ext>
            </a:extLst>
          </p:cNvPr>
          <p:cNvSpPr>
            <a:spLocks noGrp="1"/>
          </p:cNvSpPr>
          <p:nvPr>
            <p:ph type="sldNum" sz="quarter" idx="12"/>
          </p:nvPr>
        </p:nvSpPr>
        <p:spPr/>
        <p:txBody>
          <a:bodyPr/>
          <a:lstStyle/>
          <a:p>
            <a:fld id="{281B4842-3EED-C347-ACF0-73608E134896}" type="slidenum">
              <a:rPr lang="en-US" smtClean="0"/>
              <a:t>35</a:t>
            </a:fld>
            <a:endParaRPr lang="en-US"/>
          </a:p>
        </p:txBody>
      </p:sp>
      <p:pic>
        <p:nvPicPr>
          <p:cNvPr id="6146" name="Picture 2">
            <a:extLst>
              <a:ext uri="{FF2B5EF4-FFF2-40B4-BE49-F238E27FC236}">
                <a16:creationId xmlns:a16="http://schemas.microsoft.com/office/drawing/2014/main" id="{D6EC5DA5-00F3-4B88-9E0B-1F80F10C7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825"/>
            <a:ext cx="9144000"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268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6411-80D7-D4BF-09A9-2C70CE3FB7C1}"/>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FD0367BF-C414-4E59-CBB6-49575D7E8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0"/>
            <a:ext cx="7648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C1FB2D0-3118-43C9-141D-B4A6383301F9}"/>
              </a:ext>
            </a:extLst>
          </p:cNvPr>
          <p:cNvSpPr>
            <a:spLocks noGrp="1"/>
          </p:cNvSpPr>
          <p:nvPr>
            <p:ph type="sldNum" sz="quarter" idx="12"/>
          </p:nvPr>
        </p:nvSpPr>
        <p:spPr/>
        <p:txBody>
          <a:bodyPr/>
          <a:lstStyle/>
          <a:p>
            <a:fld id="{281B4842-3EED-C347-ACF0-73608E134896}" type="slidenum">
              <a:rPr lang="en-US" smtClean="0"/>
              <a:t>36</a:t>
            </a:fld>
            <a:endParaRPr lang="en-US"/>
          </a:p>
        </p:txBody>
      </p:sp>
      <p:sp>
        <p:nvSpPr>
          <p:cNvPr id="3" name="TextBox 2">
            <a:extLst>
              <a:ext uri="{FF2B5EF4-FFF2-40B4-BE49-F238E27FC236}">
                <a16:creationId xmlns:a16="http://schemas.microsoft.com/office/drawing/2014/main" id="{0D4460A5-100B-6F62-514E-623CF55C25FE}"/>
              </a:ext>
            </a:extLst>
          </p:cNvPr>
          <p:cNvSpPr txBox="1"/>
          <p:nvPr/>
        </p:nvSpPr>
        <p:spPr>
          <a:xfrm>
            <a:off x="5237232" y="6075144"/>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#11</a:t>
            </a:r>
          </a:p>
        </p:txBody>
      </p:sp>
      <p:sp>
        <p:nvSpPr>
          <p:cNvPr id="4" name="TextBox 3">
            <a:extLst>
              <a:ext uri="{FF2B5EF4-FFF2-40B4-BE49-F238E27FC236}">
                <a16:creationId xmlns:a16="http://schemas.microsoft.com/office/drawing/2014/main" id="{4E9EC7ED-9581-4771-3064-3C334E387A39}"/>
              </a:ext>
            </a:extLst>
          </p:cNvPr>
          <p:cNvSpPr txBox="1"/>
          <p:nvPr/>
        </p:nvSpPr>
        <p:spPr>
          <a:xfrm>
            <a:off x="7579895" y="998621"/>
            <a:ext cx="1565878" cy="369332"/>
          </a:xfrm>
          <a:prstGeom prst="rect">
            <a:avLst/>
          </a:prstGeom>
          <a:noFill/>
        </p:spPr>
        <p:txBody>
          <a:bodyPr wrap="none" rtlCol="0">
            <a:spAutoFit/>
          </a:bodyPr>
          <a:lstStyle/>
          <a:p>
            <a:r>
              <a:rPr lang="en-US" b="1" dirty="0"/>
              <a:t>Without FDDA</a:t>
            </a:r>
          </a:p>
        </p:txBody>
      </p:sp>
    </p:spTree>
    <p:extLst>
      <p:ext uri="{BB962C8B-B14F-4D97-AF65-F5344CB8AC3E}">
        <p14:creationId xmlns:p14="http://schemas.microsoft.com/office/powerpoint/2010/main" val="356481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E918F2-A9C3-A623-978D-DD2E38759455}"/>
              </a:ext>
            </a:extLst>
          </p:cNvPr>
          <p:cNvSpPr>
            <a:spLocks noGrp="1"/>
          </p:cNvSpPr>
          <p:nvPr>
            <p:ph type="sldNum" sz="quarter" idx="12"/>
          </p:nvPr>
        </p:nvSpPr>
        <p:spPr/>
        <p:txBody>
          <a:bodyPr/>
          <a:lstStyle/>
          <a:p>
            <a:fld id="{281B4842-3EED-C347-ACF0-73608E134896}" type="slidenum">
              <a:rPr lang="en-US" smtClean="0"/>
              <a:t>37</a:t>
            </a:fld>
            <a:endParaRPr lang="en-US"/>
          </a:p>
        </p:txBody>
      </p:sp>
      <p:pic>
        <p:nvPicPr>
          <p:cNvPr id="8194" name="Picture 2">
            <a:extLst>
              <a:ext uri="{FF2B5EF4-FFF2-40B4-BE49-F238E27FC236}">
                <a16:creationId xmlns:a16="http://schemas.microsoft.com/office/drawing/2014/main" id="{0EDDB633-34FA-0B29-8F02-1F494C525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2" y="0"/>
            <a:ext cx="7648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30AA52-723F-DD5C-300A-EBDD0FD8DAE8}"/>
              </a:ext>
            </a:extLst>
          </p:cNvPr>
          <p:cNvSpPr txBox="1"/>
          <p:nvPr/>
        </p:nvSpPr>
        <p:spPr>
          <a:xfrm>
            <a:off x="7579895" y="998621"/>
            <a:ext cx="1238865" cy="369332"/>
          </a:xfrm>
          <a:prstGeom prst="rect">
            <a:avLst/>
          </a:prstGeom>
          <a:noFill/>
        </p:spPr>
        <p:txBody>
          <a:bodyPr wrap="none" rtlCol="0">
            <a:spAutoFit/>
          </a:bodyPr>
          <a:lstStyle/>
          <a:p>
            <a:r>
              <a:rPr lang="en-US" b="1" dirty="0"/>
              <a:t>With FDDA</a:t>
            </a:r>
          </a:p>
        </p:txBody>
      </p:sp>
      <p:sp>
        <p:nvSpPr>
          <p:cNvPr id="4" name="TextBox 3">
            <a:extLst>
              <a:ext uri="{FF2B5EF4-FFF2-40B4-BE49-F238E27FC236}">
                <a16:creationId xmlns:a16="http://schemas.microsoft.com/office/drawing/2014/main" id="{256EDA70-920F-90F5-0A30-8A9DFD6878B1}"/>
              </a:ext>
            </a:extLst>
          </p:cNvPr>
          <p:cNvSpPr txBox="1"/>
          <p:nvPr/>
        </p:nvSpPr>
        <p:spPr>
          <a:xfrm>
            <a:off x="5237232" y="6075144"/>
            <a:ext cx="2185663" cy="646331"/>
          </a:xfrm>
          <a:prstGeom prst="rect">
            <a:avLst/>
          </a:prstGeom>
          <a:noFill/>
        </p:spPr>
        <p:txBody>
          <a:bodyPr wrap="none" rtlCol="0">
            <a:spAutoFit/>
          </a:bodyPr>
          <a:lstStyle/>
          <a:p>
            <a:pPr algn="r"/>
            <a:r>
              <a:rPr lang="en-US" dirty="0" err="1"/>
              <a:t>plot_WRF_SOC.ipynb</a:t>
            </a:r>
            <a:endParaRPr lang="en-US" dirty="0"/>
          </a:p>
          <a:p>
            <a:pPr algn="r"/>
            <a:r>
              <a:rPr lang="en-US" dirty="0"/>
              <a:t>Cell #11</a:t>
            </a:r>
          </a:p>
        </p:txBody>
      </p:sp>
      <p:sp>
        <p:nvSpPr>
          <p:cNvPr id="5" name="TextBox 4">
            <a:extLst>
              <a:ext uri="{FF2B5EF4-FFF2-40B4-BE49-F238E27FC236}">
                <a16:creationId xmlns:a16="http://schemas.microsoft.com/office/drawing/2014/main" id="{AC8A1D17-B50C-85B5-F8A5-2BD07C98B85B}"/>
              </a:ext>
            </a:extLst>
          </p:cNvPr>
          <p:cNvSpPr txBox="1"/>
          <p:nvPr/>
        </p:nvSpPr>
        <p:spPr>
          <a:xfrm>
            <a:off x="5065295" y="3597442"/>
            <a:ext cx="2131674" cy="954107"/>
          </a:xfrm>
          <a:prstGeom prst="rect">
            <a:avLst/>
          </a:prstGeom>
          <a:noFill/>
        </p:spPr>
        <p:txBody>
          <a:bodyPr wrap="none" rtlCol="0">
            <a:spAutoFit/>
          </a:bodyPr>
          <a:lstStyle/>
          <a:p>
            <a:r>
              <a:rPr lang="en-US" sz="1400" i="1" dirty="0"/>
              <a:t>Subtle shift in track</a:t>
            </a:r>
          </a:p>
          <a:p>
            <a:r>
              <a:rPr lang="en-US" sz="1400" i="1" dirty="0"/>
              <a:t> appears to have increased</a:t>
            </a:r>
          </a:p>
          <a:p>
            <a:r>
              <a:rPr lang="en-US" sz="1400" i="1" dirty="0"/>
              <a:t> snow over NYC, Boston</a:t>
            </a:r>
          </a:p>
          <a:p>
            <a:r>
              <a:rPr lang="en-US" sz="1400" i="1" dirty="0"/>
              <a:t> but NESIS is smaller</a:t>
            </a:r>
          </a:p>
        </p:txBody>
      </p:sp>
    </p:spTree>
    <p:extLst>
      <p:ext uri="{BB962C8B-B14F-4D97-AF65-F5344CB8AC3E}">
        <p14:creationId xmlns:p14="http://schemas.microsoft.com/office/powerpoint/2010/main" val="1969081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1B4842-3EED-C347-ACF0-73608E134896}" type="slidenum">
              <a:rPr lang="en-US" smtClean="0"/>
              <a:t>38</a:t>
            </a:fld>
            <a:endParaRPr lang="en-US"/>
          </a:p>
        </p:txBody>
      </p:sp>
      <p:sp>
        <p:nvSpPr>
          <p:cNvPr id="6" name="TextBox 5"/>
          <p:cNvSpPr txBox="1"/>
          <p:nvPr/>
        </p:nvSpPr>
        <p:spPr>
          <a:xfrm>
            <a:off x="320646" y="662485"/>
            <a:ext cx="5633198" cy="5693865"/>
          </a:xfrm>
          <a:prstGeom prst="rect">
            <a:avLst/>
          </a:prstGeom>
          <a:noFill/>
        </p:spPr>
        <p:txBody>
          <a:bodyPr wrap="none" rtlCol="0">
            <a:spAutoFit/>
          </a:bodyPr>
          <a:lstStyle/>
          <a:p>
            <a:r>
              <a:rPr lang="nl-NL" sz="1600" dirty="0">
                <a:latin typeface="Courier"/>
                <a:cs typeface="Courier"/>
              </a:rPr>
              <a:t> </a:t>
            </a:r>
            <a:r>
              <a:rPr lang="nl-NL" sz="1200" dirty="0">
                <a:latin typeface="Courier"/>
                <a:cs typeface="Courier"/>
              </a:rPr>
              <a:t>&amp;</a:t>
            </a:r>
            <a:r>
              <a:rPr lang="nl-NL" sz="1200" dirty="0" err="1">
                <a:latin typeface="Courier"/>
                <a:cs typeface="Courier"/>
              </a:rPr>
              <a:t>fdda</a:t>
            </a:r>
            <a:endParaRPr lang="nl-NL" sz="1200" dirty="0">
              <a:latin typeface="Courier"/>
              <a:cs typeface="Courier"/>
            </a:endParaRPr>
          </a:p>
          <a:p>
            <a:r>
              <a:rPr lang="nl-NL" sz="1200" dirty="0">
                <a:latin typeface="Courier"/>
                <a:cs typeface="Courier"/>
              </a:rPr>
              <a:t> </a:t>
            </a:r>
            <a:r>
              <a:rPr lang="nl-NL" sz="1200" b="1" dirty="0" err="1">
                <a:latin typeface="Courier"/>
                <a:cs typeface="Courier"/>
              </a:rPr>
              <a:t>grid_fdda</a:t>
            </a:r>
            <a:r>
              <a:rPr lang="nl-NL" sz="1200" b="1" dirty="0">
                <a:latin typeface="Courier"/>
                <a:cs typeface="Courier"/>
              </a:rPr>
              <a:t>                           = 2, 0,</a:t>
            </a:r>
          </a:p>
          <a:p>
            <a:r>
              <a:rPr lang="nl-NL" sz="1200" dirty="0">
                <a:latin typeface="Courier"/>
                <a:cs typeface="Courier"/>
              </a:rPr>
              <a:t> </a:t>
            </a:r>
            <a:r>
              <a:rPr lang="nl-NL" sz="1200" dirty="0" err="1">
                <a:latin typeface="Courier"/>
                <a:cs typeface="Courier"/>
              </a:rPr>
              <a:t>gfdda_inname</a:t>
            </a:r>
            <a:r>
              <a:rPr lang="nl-NL" sz="1200" dirty="0">
                <a:latin typeface="Courier"/>
                <a:cs typeface="Courier"/>
              </a:rPr>
              <a:t>                        = "</a:t>
            </a:r>
            <a:r>
              <a:rPr lang="nl-NL" sz="1200" dirty="0" err="1">
                <a:latin typeface="Courier"/>
                <a:cs typeface="Courier"/>
              </a:rPr>
              <a:t>wrffdda_d</a:t>
            </a:r>
            <a:r>
              <a:rPr lang="nl-NL" sz="1200" dirty="0">
                <a:latin typeface="Courier"/>
                <a:cs typeface="Courier"/>
              </a:rPr>
              <a:t>&lt;domain&gt;",</a:t>
            </a:r>
          </a:p>
          <a:p>
            <a:r>
              <a:rPr lang="nl-NL" sz="1200" dirty="0">
                <a:latin typeface="Courier"/>
                <a:cs typeface="Courier"/>
              </a:rPr>
              <a:t> </a:t>
            </a:r>
            <a:r>
              <a:rPr lang="nl-NL" sz="1200" dirty="0" err="1">
                <a:latin typeface="Courier"/>
                <a:cs typeface="Courier"/>
              </a:rPr>
              <a:t>gfdda_interval_m</a:t>
            </a:r>
            <a:r>
              <a:rPr lang="nl-NL" sz="1200" dirty="0">
                <a:latin typeface="Courier"/>
                <a:cs typeface="Courier"/>
              </a:rPr>
              <a:t>                    = 360, 360,</a:t>
            </a:r>
          </a:p>
          <a:p>
            <a:r>
              <a:rPr lang="nl-NL" sz="1200" dirty="0">
                <a:latin typeface="Courier"/>
                <a:cs typeface="Courier"/>
              </a:rPr>
              <a:t> </a:t>
            </a:r>
            <a:r>
              <a:rPr lang="nl-NL" sz="1200" dirty="0" err="1">
                <a:latin typeface="Courier"/>
                <a:cs typeface="Courier"/>
              </a:rPr>
              <a:t>gfdda_end_h</a:t>
            </a:r>
            <a:r>
              <a:rPr lang="nl-NL" sz="1200" dirty="0">
                <a:latin typeface="Courier"/>
                <a:cs typeface="Courier"/>
              </a:rPr>
              <a:t>                         =  6, 6,</a:t>
            </a:r>
          </a:p>
          <a:p>
            <a:r>
              <a:rPr lang="nl-NL" sz="1200" dirty="0">
                <a:latin typeface="Courier"/>
                <a:cs typeface="Courier"/>
              </a:rPr>
              <a:t> </a:t>
            </a:r>
            <a:r>
              <a:rPr lang="nl-NL" sz="1200" dirty="0" err="1">
                <a:latin typeface="Courier"/>
                <a:cs typeface="Courier"/>
              </a:rPr>
              <a:t>io_form_gfdda</a:t>
            </a:r>
            <a:r>
              <a:rPr lang="nl-NL" sz="1200" dirty="0">
                <a:latin typeface="Courier"/>
                <a:cs typeface="Courier"/>
              </a:rPr>
              <a:t>                       = 2</a:t>
            </a:r>
          </a:p>
          <a:p>
            <a:r>
              <a:rPr lang="nl-NL" sz="1200" dirty="0">
                <a:latin typeface="Courier"/>
                <a:cs typeface="Courier"/>
              </a:rPr>
              <a:t> </a:t>
            </a:r>
            <a:r>
              <a:rPr lang="nl-NL" sz="1200" dirty="0" err="1">
                <a:latin typeface="Courier"/>
                <a:cs typeface="Courier"/>
              </a:rPr>
              <a:t>fgdt</a:t>
            </a:r>
            <a:r>
              <a:rPr lang="nl-NL" sz="1200" dirty="0">
                <a:latin typeface="Courier"/>
                <a:cs typeface="Courier"/>
              </a:rPr>
              <a:t>                                = 0, 0,</a:t>
            </a:r>
          </a:p>
          <a:p>
            <a:r>
              <a:rPr lang="nl-NL" sz="1200" dirty="0">
                <a:latin typeface="Courier"/>
                <a:cs typeface="Courier"/>
              </a:rPr>
              <a:t> </a:t>
            </a:r>
            <a:r>
              <a:rPr lang="nl-NL" sz="1200" dirty="0" err="1">
                <a:latin typeface="Courier"/>
                <a:cs typeface="Courier"/>
              </a:rPr>
              <a:t>if_no_pbl_nudging_uv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if_no_pbl_nudging_q</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if_zfac_uv</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k_zfac_uv</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if_zfac_t</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k_zfac_t</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if_zfac_q</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k_zfac_q</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guv</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gt</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gq</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fgdtzero</a:t>
            </a:r>
            <a:r>
              <a:rPr lang="nl-NL" sz="1200" dirty="0">
                <a:latin typeface="Courier"/>
                <a:cs typeface="Courier"/>
              </a:rPr>
              <a:t>                            = 1, 0,</a:t>
            </a:r>
          </a:p>
          <a:p>
            <a:r>
              <a:rPr lang="nl-NL" sz="1200" dirty="0">
                <a:latin typeface="Courier"/>
                <a:cs typeface="Courier"/>
              </a:rPr>
              <a:t> </a:t>
            </a:r>
            <a:r>
              <a:rPr lang="nl-NL" sz="1200" dirty="0" err="1">
                <a:latin typeface="Courier"/>
                <a:cs typeface="Courier"/>
              </a:rPr>
              <a:t>if_no_pbl_nudging_ph</a:t>
            </a:r>
            <a:r>
              <a:rPr lang="nl-NL" sz="1200" dirty="0">
                <a:latin typeface="Courier"/>
                <a:cs typeface="Courier"/>
              </a:rPr>
              <a:t>                = 1, 1,</a:t>
            </a:r>
          </a:p>
          <a:p>
            <a:r>
              <a:rPr lang="nl-NL" sz="1200" dirty="0">
                <a:latin typeface="Courier"/>
                <a:cs typeface="Courier"/>
              </a:rPr>
              <a:t> </a:t>
            </a:r>
            <a:r>
              <a:rPr lang="nl-NL" sz="1200" dirty="0" err="1">
                <a:latin typeface="Courier"/>
                <a:cs typeface="Courier"/>
              </a:rPr>
              <a:t>if_zfac_ph</a:t>
            </a:r>
            <a:r>
              <a:rPr lang="nl-NL" sz="1200" dirty="0">
                <a:latin typeface="Courier"/>
                <a:cs typeface="Courier"/>
              </a:rPr>
              <a:t>                          = 0, 0,</a:t>
            </a:r>
          </a:p>
          <a:p>
            <a:r>
              <a:rPr lang="nl-NL" sz="1200" dirty="0">
                <a:latin typeface="Courier"/>
                <a:cs typeface="Courier"/>
              </a:rPr>
              <a:t>  </a:t>
            </a:r>
            <a:r>
              <a:rPr lang="nl-NL" sz="1200" dirty="0" err="1">
                <a:latin typeface="Courier"/>
                <a:cs typeface="Courier"/>
              </a:rPr>
              <a:t>k_zfac_ph</a:t>
            </a:r>
            <a:r>
              <a:rPr lang="nl-NL" sz="1200" dirty="0">
                <a:latin typeface="Courier"/>
                <a:cs typeface="Courier"/>
              </a:rPr>
              <a:t>                          = 10, 10,</a:t>
            </a:r>
          </a:p>
          <a:p>
            <a:r>
              <a:rPr lang="nl-NL" sz="1200" dirty="0">
                <a:latin typeface="Courier"/>
                <a:cs typeface="Courier"/>
              </a:rPr>
              <a:t> </a:t>
            </a:r>
            <a:r>
              <a:rPr lang="nl-NL" sz="1200" dirty="0" err="1">
                <a:latin typeface="Courier"/>
                <a:cs typeface="Courier"/>
              </a:rPr>
              <a:t>gph</a:t>
            </a:r>
            <a:r>
              <a:rPr lang="nl-NL" sz="1200" dirty="0">
                <a:latin typeface="Courier"/>
                <a:cs typeface="Courier"/>
              </a:rPr>
              <a:t>                                 = 0.0003, 0.0003,</a:t>
            </a:r>
          </a:p>
          <a:p>
            <a:r>
              <a:rPr lang="nl-NL" sz="1200" dirty="0">
                <a:latin typeface="Courier"/>
                <a:cs typeface="Courier"/>
              </a:rPr>
              <a:t> </a:t>
            </a:r>
            <a:r>
              <a:rPr lang="nl-NL" sz="1200" dirty="0" err="1">
                <a:latin typeface="Courier"/>
                <a:cs typeface="Courier"/>
              </a:rPr>
              <a:t>dk_zfac_uv</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dk_zfac_t</a:t>
            </a:r>
            <a:r>
              <a:rPr lang="nl-NL" sz="1200" dirty="0">
                <a:latin typeface="Courier"/>
                <a:cs typeface="Courier"/>
              </a:rPr>
              <a:t>                           = 1, 1,</a:t>
            </a:r>
          </a:p>
          <a:p>
            <a:r>
              <a:rPr lang="nl-NL" sz="1200" dirty="0">
                <a:latin typeface="Courier"/>
                <a:cs typeface="Courier"/>
              </a:rPr>
              <a:t> </a:t>
            </a:r>
            <a:r>
              <a:rPr lang="nl-NL" sz="1200" dirty="0" err="1">
                <a:latin typeface="Courier"/>
                <a:cs typeface="Courier"/>
              </a:rPr>
              <a:t>dk_zfac_ph</a:t>
            </a:r>
            <a:r>
              <a:rPr lang="nl-NL" sz="1200" dirty="0">
                <a:latin typeface="Courier"/>
                <a:cs typeface="Courier"/>
              </a:rPr>
              <a:t>                          = 1, 1,</a:t>
            </a:r>
          </a:p>
          <a:p>
            <a:r>
              <a:rPr lang="nl-NL" sz="1200" b="1" dirty="0">
                <a:latin typeface="Courier"/>
                <a:cs typeface="Courier"/>
              </a:rPr>
              <a:t> </a:t>
            </a:r>
            <a:r>
              <a:rPr lang="nl-NL" sz="1200" b="1" dirty="0" err="1">
                <a:latin typeface="Courier"/>
                <a:cs typeface="Courier"/>
              </a:rPr>
              <a:t>xwavenum</a:t>
            </a:r>
            <a:r>
              <a:rPr lang="nl-NL" sz="1200" b="1" dirty="0">
                <a:latin typeface="Courier"/>
                <a:cs typeface="Courier"/>
              </a:rPr>
              <a:t>                            = 7,  0,</a:t>
            </a:r>
          </a:p>
          <a:p>
            <a:r>
              <a:rPr lang="nl-NL" sz="1200" b="1" dirty="0">
                <a:latin typeface="Courier"/>
                <a:cs typeface="Courier"/>
              </a:rPr>
              <a:t> </a:t>
            </a:r>
            <a:r>
              <a:rPr lang="nl-NL" sz="1200" b="1" dirty="0" err="1">
                <a:latin typeface="Courier"/>
                <a:cs typeface="Courier"/>
              </a:rPr>
              <a:t>ywavenum</a:t>
            </a:r>
            <a:r>
              <a:rPr lang="nl-NL" sz="1200" b="1" dirty="0">
                <a:latin typeface="Courier"/>
                <a:cs typeface="Courier"/>
              </a:rPr>
              <a:t>                            = 5,  0,</a:t>
            </a:r>
          </a:p>
          <a:p>
            <a:r>
              <a:rPr lang="nl-NL" sz="1200" dirty="0">
                <a:latin typeface="Courier"/>
                <a:cs typeface="Courier"/>
              </a:rPr>
              <a:t> /</a:t>
            </a:r>
            <a:endParaRPr lang="en-US" sz="1200" dirty="0">
              <a:latin typeface="Courier"/>
              <a:cs typeface="Courier"/>
            </a:endParaRPr>
          </a:p>
        </p:txBody>
      </p:sp>
      <p:sp>
        <p:nvSpPr>
          <p:cNvPr id="7" name="TextBox 6"/>
          <p:cNvSpPr txBox="1"/>
          <p:nvPr/>
        </p:nvSpPr>
        <p:spPr>
          <a:xfrm>
            <a:off x="6336108" y="2116456"/>
            <a:ext cx="2083811" cy="646331"/>
          </a:xfrm>
          <a:prstGeom prst="rect">
            <a:avLst/>
          </a:prstGeom>
          <a:noFill/>
        </p:spPr>
        <p:txBody>
          <a:bodyPr wrap="none" rtlCol="0">
            <a:spAutoFit/>
          </a:bodyPr>
          <a:lstStyle/>
          <a:p>
            <a:r>
              <a:rPr lang="en-US" b="1" dirty="0"/>
              <a:t>&amp;</a:t>
            </a:r>
            <a:r>
              <a:rPr lang="en-US" b="1" dirty="0" err="1"/>
              <a:t>fdda</a:t>
            </a:r>
            <a:r>
              <a:rPr lang="en-US" b="1" dirty="0"/>
              <a:t> section of</a:t>
            </a:r>
          </a:p>
          <a:p>
            <a:r>
              <a:rPr lang="en-US" b="1" dirty="0"/>
              <a:t> </a:t>
            </a:r>
            <a:r>
              <a:rPr lang="en-US" sz="1600" b="1" dirty="0">
                <a:latin typeface="Courier"/>
                <a:cs typeface="Courier"/>
              </a:rPr>
              <a:t> </a:t>
            </a:r>
            <a:r>
              <a:rPr lang="en-US" sz="1600" b="1" dirty="0" err="1">
                <a:latin typeface="Courier"/>
                <a:cs typeface="Courier"/>
              </a:rPr>
              <a:t>namelist.input</a:t>
            </a:r>
            <a:endParaRPr lang="en-US" b="1" dirty="0">
              <a:latin typeface="Courier"/>
              <a:cs typeface="Courier"/>
            </a:endParaRPr>
          </a:p>
        </p:txBody>
      </p:sp>
      <p:cxnSp>
        <p:nvCxnSpPr>
          <p:cNvPr id="9" name="Straight Arrow Connector 8"/>
          <p:cNvCxnSpPr/>
          <p:nvPr/>
        </p:nvCxnSpPr>
        <p:spPr>
          <a:xfrm flipH="1">
            <a:off x="4315108" y="662485"/>
            <a:ext cx="1201675" cy="2250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681577" y="148882"/>
            <a:ext cx="2801255" cy="646331"/>
          </a:xfrm>
          <a:prstGeom prst="rect">
            <a:avLst/>
          </a:prstGeom>
          <a:noFill/>
        </p:spPr>
        <p:txBody>
          <a:bodyPr wrap="none" rtlCol="0">
            <a:spAutoFit/>
          </a:bodyPr>
          <a:lstStyle/>
          <a:p>
            <a:r>
              <a:rPr lang="en-US" sz="1600" b="1" dirty="0" err="1">
                <a:solidFill>
                  <a:srgbClr val="FF0000"/>
                </a:solidFill>
                <a:latin typeface="Courier"/>
                <a:cs typeface="Courier"/>
              </a:rPr>
              <a:t>grid_fdda</a:t>
            </a:r>
            <a:r>
              <a:rPr lang="en-US" sz="1600" b="1" dirty="0">
                <a:solidFill>
                  <a:srgbClr val="FF0000"/>
                </a:solidFill>
              </a:rPr>
              <a:t> </a:t>
            </a:r>
            <a:r>
              <a:rPr lang="en-US" b="1" dirty="0">
                <a:solidFill>
                  <a:srgbClr val="FF0000"/>
                </a:solidFill>
              </a:rPr>
              <a:t>= 2 </a:t>
            </a:r>
            <a:r>
              <a:rPr lang="en-US" dirty="0"/>
              <a:t>turns on </a:t>
            </a:r>
          </a:p>
          <a:p>
            <a:r>
              <a:rPr lang="en-US" dirty="0"/>
              <a:t> </a:t>
            </a:r>
            <a:r>
              <a:rPr lang="en-US" dirty="0">
                <a:solidFill>
                  <a:srgbClr val="FF0000"/>
                </a:solidFill>
              </a:rPr>
              <a:t>spectral</a:t>
            </a:r>
            <a:r>
              <a:rPr lang="en-US" dirty="0"/>
              <a:t> grid nudging in D1.</a:t>
            </a:r>
          </a:p>
        </p:txBody>
      </p:sp>
      <p:sp>
        <p:nvSpPr>
          <p:cNvPr id="12" name="TextBox 11"/>
          <p:cNvSpPr txBox="1"/>
          <p:nvPr/>
        </p:nvSpPr>
        <p:spPr>
          <a:xfrm>
            <a:off x="2232031" y="6379277"/>
            <a:ext cx="4679937" cy="369332"/>
          </a:xfrm>
          <a:prstGeom prst="rect">
            <a:avLst/>
          </a:prstGeom>
          <a:noFill/>
        </p:spPr>
        <p:txBody>
          <a:bodyPr wrap="none" rtlCol="0">
            <a:spAutoFit/>
          </a:bodyPr>
          <a:lstStyle/>
          <a:p>
            <a:r>
              <a:rPr lang="en-US" sz="1600" b="1" dirty="0" err="1">
                <a:solidFill>
                  <a:srgbClr val="FF0000"/>
                </a:solidFill>
                <a:latin typeface="Courier"/>
                <a:cs typeface="Courier"/>
              </a:rPr>
              <a:t>real.exe</a:t>
            </a:r>
            <a:r>
              <a:rPr lang="en-US" sz="1600" b="1" dirty="0">
                <a:solidFill>
                  <a:srgbClr val="FF0000"/>
                </a:solidFill>
              </a:rPr>
              <a:t> </a:t>
            </a:r>
            <a:r>
              <a:rPr lang="en-US" b="1" dirty="0">
                <a:solidFill>
                  <a:srgbClr val="FF0000"/>
                </a:solidFill>
              </a:rPr>
              <a:t>program creates file </a:t>
            </a:r>
            <a:r>
              <a:rPr lang="en-US" sz="1600" b="1" dirty="0">
                <a:solidFill>
                  <a:srgbClr val="FF0000"/>
                </a:solidFill>
                <a:latin typeface="Courier"/>
                <a:cs typeface="Courier"/>
              </a:rPr>
              <a:t>wrffdda_d01</a:t>
            </a:r>
            <a:endParaRPr lang="en-US" b="1" dirty="0">
              <a:solidFill>
                <a:srgbClr val="FF0000"/>
              </a:solidFill>
              <a:latin typeface="Courier"/>
              <a:cs typeface="Courier"/>
            </a:endParaRPr>
          </a:p>
        </p:txBody>
      </p:sp>
      <p:sp>
        <p:nvSpPr>
          <p:cNvPr id="2" name="TextBox 1"/>
          <p:cNvSpPr txBox="1"/>
          <p:nvPr/>
        </p:nvSpPr>
        <p:spPr>
          <a:xfrm>
            <a:off x="320646" y="324556"/>
            <a:ext cx="2210862" cy="369332"/>
          </a:xfrm>
          <a:prstGeom prst="rect">
            <a:avLst/>
          </a:prstGeom>
          <a:noFill/>
        </p:spPr>
        <p:txBody>
          <a:bodyPr wrap="none" rtlCol="0">
            <a:spAutoFit/>
          </a:bodyPr>
          <a:lstStyle/>
          <a:p>
            <a:r>
              <a:rPr lang="en-US" b="1" dirty="0"/>
              <a:t>Spectral grid nudging</a:t>
            </a:r>
          </a:p>
        </p:txBody>
      </p:sp>
      <p:cxnSp>
        <p:nvCxnSpPr>
          <p:cNvPr id="13" name="Straight Arrow Connector 12"/>
          <p:cNvCxnSpPr/>
          <p:nvPr/>
        </p:nvCxnSpPr>
        <p:spPr>
          <a:xfrm flipH="1">
            <a:off x="4752170" y="5851835"/>
            <a:ext cx="120167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953844" y="5415781"/>
            <a:ext cx="2769471" cy="923330"/>
          </a:xfrm>
          <a:prstGeom prst="rect">
            <a:avLst/>
          </a:prstGeom>
          <a:noFill/>
          <a:ln>
            <a:solidFill>
              <a:srgbClr val="000000"/>
            </a:solidFill>
          </a:ln>
        </p:spPr>
        <p:txBody>
          <a:bodyPr wrap="none" rtlCol="0">
            <a:spAutoFit/>
          </a:bodyPr>
          <a:lstStyle/>
          <a:p>
            <a:r>
              <a:rPr lang="en-US" dirty="0"/>
              <a:t>Determines which </a:t>
            </a:r>
          </a:p>
          <a:p>
            <a:r>
              <a:rPr lang="en-US" dirty="0"/>
              <a:t> </a:t>
            </a:r>
            <a:r>
              <a:rPr lang="en-US" b="1" dirty="0"/>
              <a:t>wavenumbers</a:t>
            </a:r>
            <a:r>
              <a:rPr lang="en-US" dirty="0"/>
              <a:t> gets nudged</a:t>
            </a:r>
          </a:p>
          <a:p>
            <a:r>
              <a:rPr lang="en-US" dirty="0"/>
              <a:t> (see next slide)</a:t>
            </a:r>
          </a:p>
        </p:txBody>
      </p:sp>
      <p:sp>
        <p:nvSpPr>
          <p:cNvPr id="3" name="TextBox 2">
            <a:extLst>
              <a:ext uri="{FF2B5EF4-FFF2-40B4-BE49-F238E27FC236}">
                <a16:creationId xmlns:a16="http://schemas.microsoft.com/office/drawing/2014/main" id="{732BA306-035B-0E49-8001-3684B22E7144}"/>
              </a:ext>
            </a:extLst>
          </p:cNvPr>
          <p:cNvSpPr txBox="1"/>
          <p:nvPr/>
        </p:nvSpPr>
        <p:spPr>
          <a:xfrm>
            <a:off x="2834640" y="148882"/>
            <a:ext cx="1182631" cy="369332"/>
          </a:xfrm>
          <a:prstGeom prst="rect">
            <a:avLst/>
          </a:prstGeom>
          <a:noFill/>
          <a:ln>
            <a:solidFill>
              <a:srgbClr val="FF0000"/>
            </a:solidFill>
          </a:ln>
        </p:spPr>
        <p:txBody>
          <a:bodyPr wrap="none" rtlCol="0">
            <a:spAutoFit/>
          </a:bodyPr>
          <a:lstStyle/>
          <a:p>
            <a:r>
              <a:rPr lang="en-US" b="1" dirty="0">
                <a:solidFill>
                  <a:srgbClr val="FF0000"/>
                </a:solidFill>
              </a:rPr>
              <a:t>OPTIONAL</a:t>
            </a:r>
          </a:p>
        </p:txBody>
      </p:sp>
    </p:spTree>
    <p:extLst>
      <p:ext uri="{BB962C8B-B14F-4D97-AF65-F5344CB8AC3E}">
        <p14:creationId xmlns:p14="http://schemas.microsoft.com/office/powerpoint/2010/main" val="926338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Spectral grid nudging</a:t>
            </a:r>
          </a:p>
        </p:txBody>
      </p:sp>
      <p:sp>
        <p:nvSpPr>
          <p:cNvPr id="4" name="Content Placeholder 3"/>
          <p:cNvSpPr>
            <a:spLocks noGrp="1"/>
          </p:cNvSpPr>
          <p:nvPr>
            <p:ph idx="1"/>
          </p:nvPr>
        </p:nvSpPr>
        <p:spPr/>
        <p:txBody>
          <a:bodyPr>
            <a:noAutofit/>
          </a:bodyPr>
          <a:lstStyle/>
          <a:p>
            <a:r>
              <a:rPr lang="en-US" sz="2100" dirty="0" err="1">
                <a:latin typeface="Courier"/>
                <a:cs typeface="Courier"/>
              </a:rPr>
              <a:t>xwavenum</a:t>
            </a:r>
            <a:r>
              <a:rPr lang="en-US" sz="2100" dirty="0"/>
              <a:t> and </a:t>
            </a:r>
            <a:r>
              <a:rPr lang="en-US" sz="2100" dirty="0" err="1">
                <a:latin typeface="Courier"/>
                <a:cs typeface="Courier"/>
              </a:rPr>
              <a:t>ywavenum</a:t>
            </a:r>
            <a:r>
              <a:rPr lang="en-US" sz="2100" dirty="0"/>
              <a:t> determine which wavenumbers get nudged</a:t>
            </a:r>
          </a:p>
          <a:p>
            <a:r>
              <a:rPr lang="en-US" sz="2100" dirty="0"/>
              <a:t>Suggested target: select wavenumber such that domain extent/wavenumber ~ 1000 km in </a:t>
            </a:r>
            <a:r>
              <a:rPr lang="en-US" sz="2100" i="1" dirty="0"/>
              <a:t>x</a:t>
            </a:r>
            <a:r>
              <a:rPr lang="en-US" sz="2100" dirty="0"/>
              <a:t> and </a:t>
            </a:r>
            <a:r>
              <a:rPr lang="en-US" sz="2100" i="1" dirty="0"/>
              <a:t>y</a:t>
            </a:r>
            <a:r>
              <a:rPr lang="en-US" sz="2100" dirty="0"/>
              <a:t> directions separately</a:t>
            </a:r>
          </a:p>
          <a:p>
            <a:r>
              <a:rPr lang="en-US" sz="2100" dirty="0"/>
              <a:t>Here, D1 is 85 points x 90 km = 7650 km in x direction, so I chose </a:t>
            </a:r>
            <a:r>
              <a:rPr lang="en-US" sz="2100" dirty="0" err="1">
                <a:latin typeface="Courier"/>
                <a:cs typeface="Courier"/>
              </a:rPr>
              <a:t>xwavenum</a:t>
            </a:r>
            <a:r>
              <a:rPr lang="en-US" sz="2100" dirty="0"/>
              <a:t> = 7, and 56 points x 90 km = 5040 km in y direction, so I chose </a:t>
            </a:r>
            <a:r>
              <a:rPr lang="en-US" sz="2100" dirty="0" err="1">
                <a:latin typeface="Courier"/>
                <a:cs typeface="Courier"/>
              </a:rPr>
              <a:t>ywavenum</a:t>
            </a:r>
            <a:r>
              <a:rPr lang="en-US" sz="2100" dirty="0"/>
              <a:t> = 5.</a:t>
            </a:r>
          </a:p>
          <a:p>
            <a:r>
              <a:rPr lang="en-US" sz="2100" dirty="0"/>
              <a:t>Thus, we’re nudging wavenumbers 1-7 in x, and 1-5 in y directions, </a:t>
            </a:r>
            <a:r>
              <a:rPr lang="en-US" sz="2100" i="1" dirty="0"/>
              <a:t>leaving smaller scale waves alone</a:t>
            </a:r>
          </a:p>
          <a:p>
            <a:r>
              <a:rPr lang="en-US" sz="2100" dirty="0">
                <a:solidFill>
                  <a:srgbClr val="FF0000"/>
                </a:solidFill>
              </a:rPr>
              <a:t>If you do this, make sure to run </a:t>
            </a:r>
            <a:r>
              <a:rPr lang="en-US" sz="2100" dirty="0" err="1">
                <a:solidFill>
                  <a:srgbClr val="FF0000"/>
                </a:solidFill>
                <a:latin typeface="Courier"/>
                <a:cs typeface="Courier"/>
              </a:rPr>
              <a:t>real.exe</a:t>
            </a:r>
            <a:r>
              <a:rPr lang="en-US" sz="2100" dirty="0">
                <a:solidFill>
                  <a:srgbClr val="FF0000"/>
                </a:solidFill>
              </a:rPr>
              <a:t> AGAIN</a:t>
            </a:r>
          </a:p>
          <a:p>
            <a:r>
              <a:rPr lang="en-US" sz="2100" dirty="0"/>
              <a:t>My RUN03 using spectral nudging:</a:t>
            </a:r>
          </a:p>
          <a:p>
            <a:pPr lvl="1"/>
            <a:r>
              <a:rPr lang="it-IT" sz="2100" dirty="0"/>
              <a:t>NESIS = 11.00</a:t>
            </a:r>
          </a:p>
          <a:p>
            <a:pPr lvl="1"/>
            <a:r>
              <a:rPr lang="it-IT" sz="2100" b="1" dirty="0"/>
              <a:t>RMSE SLP = 1.72 </a:t>
            </a:r>
            <a:r>
              <a:rPr lang="it-IT" sz="2100" dirty="0"/>
              <a:t>mb per </a:t>
            </a:r>
            <a:r>
              <a:rPr lang="it-IT" sz="2100" dirty="0" err="1"/>
              <a:t>gridpoint</a:t>
            </a:r>
            <a:r>
              <a:rPr lang="it-IT" sz="2100" dirty="0"/>
              <a:t> (</a:t>
            </a:r>
            <a:r>
              <a:rPr lang="it-IT" sz="2100" dirty="0" err="1"/>
              <a:t>w</a:t>
            </a:r>
            <a:r>
              <a:rPr lang="it-IT" sz="2100" dirty="0"/>
              <a:t>/</a:t>
            </a:r>
            <a:r>
              <a:rPr lang="it-IT" sz="2100" dirty="0" err="1"/>
              <a:t>r</a:t>
            </a:r>
            <a:r>
              <a:rPr lang="it-IT" sz="2100" dirty="0"/>
              <a:t>/t NNRP) (15% ‘</a:t>
            </a:r>
            <a:r>
              <a:rPr lang="it-IT" sz="2100" dirty="0" err="1"/>
              <a:t>improvement</a:t>
            </a:r>
            <a:r>
              <a:rPr lang="it-IT" sz="2100" dirty="0"/>
              <a:t>’) [</a:t>
            </a:r>
            <a:r>
              <a:rPr lang="it-IT" sz="2100" dirty="0" err="1"/>
              <a:t>better</a:t>
            </a:r>
            <a:r>
              <a:rPr lang="it-IT" sz="2100" dirty="0"/>
              <a:t> </a:t>
            </a:r>
            <a:r>
              <a:rPr lang="it-IT" sz="2100" dirty="0" err="1"/>
              <a:t>improvement</a:t>
            </a:r>
            <a:r>
              <a:rPr lang="it-IT" sz="2100" dirty="0"/>
              <a:t> </a:t>
            </a:r>
            <a:r>
              <a:rPr lang="it-IT" sz="2100" dirty="0" err="1"/>
              <a:t>found</a:t>
            </a:r>
            <a:r>
              <a:rPr lang="it-IT" sz="2100" dirty="0"/>
              <a:t> in </a:t>
            </a:r>
            <a:r>
              <a:rPr lang="it-IT" sz="2100" dirty="0" err="1"/>
              <a:t>older</a:t>
            </a:r>
            <a:r>
              <a:rPr lang="it-IT" sz="2100" dirty="0"/>
              <a:t> WRF </a:t>
            </a:r>
            <a:r>
              <a:rPr lang="it-IT" sz="2100" dirty="0" err="1"/>
              <a:t>versions</a:t>
            </a:r>
            <a:r>
              <a:rPr lang="en-US" sz="2100" dirty="0"/>
              <a:t>]</a:t>
            </a:r>
          </a:p>
        </p:txBody>
      </p:sp>
      <p:sp>
        <p:nvSpPr>
          <p:cNvPr id="2" name="Slide Number Placeholder 1"/>
          <p:cNvSpPr>
            <a:spLocks noGrp="1"/>
          </p:cNvSpPr>
          <p:nvPr>
            <p:ph type="sldNum" sz="quarter" idx="12"/>
          </p:nvPr>
        </p:nvSpPr>
        <p:spPr/>
        <p:txBody>
          <a:bodyPr/>
          <a:lstStyle/>
          <a:p>
            <a:fld id="{281B4842-3EED-C347-ACF0-73608E134896}" type="slidenum">
              <a:rPr lang="en-US" smtClean="0"/>
              <a:t>39</a:t>
            </a:fld>
            <a:endParaRPr lang="en-US"/>
          </a:p>
        </p:txBody>
      </p:sp>
      <p:sp>
        <p:nvSpPr>
          <p:cNvPr id="5" name="TextBox 4">
            <a:extLst>
              <a:ext uri="{FF2B5EF4-FFF2-40B4-BE49-F238E27FC236}">
                <a16:creationId xmlns:a16="http://schemas.microsoft.com/office/drawing/2014/main" id="{A1F7E0D4-11B1-FC81-B4F3-10B36F16B11E}"/>
              </a:ext>
            </a:extLst>
          </p:cNvPr>
          <p:cNvSpPr txBox="1"/>
          <p:nvPr/>
        </p:nvSpPr>
        <p:spPr>
          <a:xfrm>
            <a:off x="2834640" y="148882"/>
            <a:ext cx="1182631" cy="369332"/>
          </a:xfrm>
          <a:prstGeom prst="rect">
            <a:avLst/>
          </a:prstGeom>
          <a:noFill/>
          <a:ln>
            <a:solidFill>
              <a:srgbClr val="FF0000"/>
            </a:solidFill>
          </a:ln>
        </p:spPr>
        <p:txBody>
          <a:bodyPr wrap="none" rtlCol="0">
            <a:spAutoFit/>
          </a:bodyPr>
          <a:lstStyle/>
          <a:p>
            <a:r>
              <a:rPr lang="en-US" b="1" dirty="0">
                <a:solidFill>
                  <a:srgbClr val="FF0000"/>
                </a:solidFill>
              </a:rPr>
              <a:t>OPTIONAL</a:t>
            </a:r>
          </a:p>
        </p:txBody>
      </p:sp>
    </p:spTree>
    <p:extLst>
      <p:ext uri="{BB962C8B-B14F-4D97-AF65-F5344CB8AC3E}">
        <p14:creationId xmlns:p14="http://schemas.microsoft.com/office/powerpoint/2010/main" val="339449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1B4842-3EED-C347-ACF0-73608E134896}" type="slidenum">
              <a:rPr lang="en-US" smtClean="0"/>
              <a:t>4</a:t>
            </a:fld>
            <a:endParaRPr lang="en-US"/>
          </a:p>
        </p:txBody>
      </p:sp>
      <p:pic>
        <p:nvPicPr>
          <p:cNvPr id="3" name="Picture 2" descr="iu-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0"/>
            <a:ext cx="6235700" cy="6273800"/>
          </a:xfrm>
          <a:prstGeom prst="rect">
            <a:avLst/>
          </a:prstGeom>
        </p:spPr>
      </p:pic>
      <p:sp>
        <p:nvSpPr>
          <p:cNvPr id="4" name="Rectangle 3">
            <a:extLst>
              <a:ext uri="{FF2B5EF4-FFF2-40B4-BE49-F238E27FC236}">
                <a16:creationId xmlns:a16="http://schemas.microsoft.com/office/drawing/2014/main" id="{5D945107-52C3-2F68-DC7A-C5221C10E574}"/>
              </a:ext>
            </a:extLst>
          </p:cNvPr>
          <p:cNvSpPr/>
          <p:nvPr/>
        </p:nvSpPr>
        <p:spPr>
          <a:xfrm>
            <a:off x="4295275" y="1672389"/>
            <a:ext cx="2281989" cy="56548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016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DE21CD-C0DC-CA2B-76E2-7E6D758871C7}"/>
              </a:ext>
            </a:extLst>
          </p:cNvPr>
          <p:cNvSpPr>
            <a:spLocks noGrp="1"/>
          </p:cNvSpPr>
          <p:nvPr>
            <p:ph type="sldNum" sz="quarter" idx="12"/>
          </p:nvPr>
        </p:nvSpPr>
        <p:spPr/>
        <p:txBody>
          <a:bodyPr/>
          <a:lstStyle/>
          <a:p>
            <a:fld id="{281B4842-3EED-C347-ACF0-73608E134896}" type="slidenum">
              <a:rPr lang="en-US" smtClean="0"/>
              <a:t>40</a:t>
            </a:fld>
            <a:endParaRPr lang="en-US"/>
          </a:p>
        </p:txBody>
      </p:sp>
      <p:pic>
        <p:nvPicPr>
          <p:cNvPr id="6146" name="Picture 2">
            <a:extLst>
              <a:ext uri="{FF2B5EF4-FFF2-40B4-BE49-F238E27FC236}">
                <a16:creationId xmlns:a16="http://schemas.microsoft.com/office/drawing/2014/main" id="{6CCFBE5D-7A20-C1FB-2964-61126FDF2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825"/>
            <a:ext cx="9144000" cy="6356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C12B0A-DFB0-8023-C3EE-600AEE9D1C7D}"/>
              </a:ext>
            </a:extLst>
          </p:cNvPr>
          <p:cNvSpPr txBox="1"/>
          <p:nvPr/>
        </p:nvSpPr>
        <p:spPr>
          <a:xfrm>
            <a:off x="2834640" y="28565"/>
            <a:ext cx="1182631" cy="369332"/>
          </a:xfrm>
          <a:prstGeom prst="rect">
            <a:avLst/>
          </a:prstGeom>
          <a:noFill/>
          <a:ln>
            <a:solidFill>
              <a:srgbClr val="FF0000"/>
            </a:solidFill>
          </a:ln>
        </p:spPr>
        <p:txBody>
          <a:bodyPr wrap="none" rtlCol="0">
            <a:spAutoFit/>
          </a:bodyPr>
          <a:lstStyle/>
          <a:p>
            <a:r>
              <a:rPr lang="en-US" b="1" dirty="0">
                <a:solidFill>
                  <a:srgbClr val="FF0000"/>
                </a:solidFill>
              </a:rPr>
              <a:t>OPTIONAL</a:t>
            </a:r>
          </a:p>
        </p:txBody>
      </p:sp>
    </p:spTree>
    <p:extLst>
      <p:ext uri="{BB962C8B-B14F-4D97-AF65-F5344CB8AC3E}">
        <p14:creationId xmlns:p14="http://schemas.microsoft.com/office/powerpoint/2010/main" val="1139041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Nudging vs. good model physics</a:t>
            </a:r>
            <a:br>
              <a:rPr lang="en-US" dirty="0"/>
            </a:br>
            <a:r>
              <a:rPr lang="en-US" sz="3100" i="1" dirty="0"/>
              <a:t>[i.e., fix the physics first]</a:t>
            </a:r>
            <a:endParaRPr lang="en-US" i="1" dirty="0"/>
          </a:p>
        </p:txBody>
      </p:sp>
      <p:sp>
        <p:nvSpPr>
          <p:cNvPr id="4" name="Slide Number Placeholder 3"/>
          <p:cNvSpPr>
            <a:spLocks noGrp="1"/>
          </p:cNvSpPr>
          <p:nvPr>
            <p:ph type="sldNum" sz="quarter" idx="12"/>
          </p:nvPr>
        </p:nvSpPr>
        <p:spPr/>
        <p:txBody>
          <a:bodyPr/>
          <a:lstStyle/>
          <a:p>
            <a:fld id="{281B4842-3EED-C347-ACF0-73608E134896}" type="slidenum">
              <a:rPr lang="en-US" smtClean="0"/>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62424234"/>
              </p:ext>
            </p:extLst>
          </p:nvPr>
        </p:nvGraphicFramePr>
        <p:xfrm>
          <a:off x="1524000" y="1949133"/>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SLP ERROR vs NNRP</a:t>
                      </a:r>
                    </a:p>
                  </a:txBody>
                  <a:tcPr/>
                </a:tc>
                <a:tc>
                  <a:txBody>
                    <a:bodyPr/>
                    <a:lstStyle/>
                    <a:p>
                      <a:r>
                        <a:rPr lang="en-US" dirty="0"/>
                        <a:t>Default setup</a:t>
                      </a:r>
                    </a:p>
                  </a:txBody>
                  <a:tcPr/>
                </a:tc>
                <a:tc>
                  <a:txBody>
                    <a:bodyPr/>
                    <a:lstStyle/>
                    <a:p>
                      <a:r>
                        <a:rPr lang="en-US" dirty="0"/>
                        <a:t>Alternate physics</a:t>
                      </a:r>
                    </a:p>
                  </a:txBody>
                  <a:tcPr/>
                </a:tc>
                <a:extLst>
                  <a:ext uri="{0D108BD9-81ED-4DB2-BD59-A6C34878D82A}">
                    <a16:rowId xmlns:a16="http://schemas.microsoft.com/office/drawing/2014/main" val="10000"/>
                  </a:ext>
                </a:extLst>
              </a:tr>
              <a:tr h="370840">
                <a:tc>
                  <a:txBody>
                    <a:bodyPr/>
                    <a:lstStyle/>
                    <a:p>
                      <a:r>
                        <a:rPr lang="en-US" dirty="0"/>
                        <a:t>No nudging </a:t>
                      </a:r>
                      <a:r>
                        <a:rPr lang="en-US" sz="1600" dirty="0"/>
                        <a:t>(RUN01)</a:t>
                      </a:r>
                      <a:endParaRPr lang="en-US" dirty="0"/>
                    </a:p>
                  </a:txBody>
                  <a:tcPr/>
                </a:tc>
                <a:tc>
                  <a:txBody>
                    <a:bodyPr/>
                    <a:lstStyle/>
                    <a:p>
                      <a:r>
                        <a:rPr lang="en-US" dirty="0"/>
                        <a:t>2.02 mb/</a:t>
                      </a:r>
                      <a:r>
                        <a:rPr lang="en-US" dirty="0" err="1"/>
                        <a:t>gridpt</a:t>
                      </a:r>
                      <a:endParaRPr lang="en-US" dirty="0"/>
                    </a:p>
                  </a:txBody>
                  <a:tcPr/>
                </a:tc>
                <a:tc>
                  <a:txBody>
                    <a:bodyPr/>
                    <a:lstStyle/>
                    <a:p>
                      <a:r>
                        <a:rPr lang="en-US" dirty="0"/>
                        <a:t>1.60 mb/</a:t>
                      </a:r>
                      <a:r>
                        <a:rPr lang="en-US" dirty="0" err="1"/>
                        <a:t>gridpt</a:t>
                      </a:r>
                      <a:endParaRPr lang="en-US" dirty="0"/>
                    </a:p>
                  </a:txBody>
                  <a:tcPr/>
                </a:tc>
                <a:extLst>
                  <a:ext uri="{0D108BD9-81ED-4DB2-BD59-A6C34878D82A}">
                    <a16:rowId xmlns:a16="http://schemas.microsoft.com/office/drawing/2014/main" val="10001"/>
                  </a:ext>
                </a:extLst>
              </a:tr>
              <a:tr h="370840">
                <a:tc>
                  <a:txBody>
                    <a:bodyPr/>
                    <a:lstStyle/>
                    <a:p>
                      <a:r>
                        <a:rPr lang="en-US" dirty="0"/>
                        <a:t>Regular nudging</a:t>
                      </a:r>
                    </a:p>
                  </a:txBody>
                  <a:tcPr/>
                </a:tc>
                <a:tc>
                  <a:txBody>
                    <a:bodyPr/>
                    <a:lstStyle/>
                    <a:p>
                      <a:r>
                        <a:rPr lang="en-US" dirty="0"/>
                        <a:t>1.74</a:t>
                      </a:r>
                    </a:p>
                  </a:txBody>
                  <a:tcPr/>
                </a:tc>
                <a:tc>
                  <a:txBody>
                    <a:bodyPr/>
                    <a:lstStyle/>
                    <a:p>
                      <a:r>
                        <a:rPr lang="en-US" dirty="0"/>
                        <a:t>1.44</a:t>
                      </a:r>
                    </a:p>
                  </a:txBody>
                  <a:tcPr/>
                </a:tc>
                <a:extLst>
                  <a:ext uri="{0D108BD9-81ED-4DB2-BD59-A6C34878D82A}">
                    <a16:rowId xmlns:a16="http://schemas.microsoft.com/office/drawing/2014/main" val="10002"/>
                  </a:ext>
                </a:extLst>
              </a:tr>
              <a:tr h="370840">
                <a:tc>
                  <a:txBody>
                    <a:bodyPr/>
                    <a:lstStyle/>
                    <a:p>
                      <a:r>
                        <a:rPr lang="en-US" dirty="0"/>
                        <a:t>Spectral nudging</a:t>
                      </a:r>
                    </a:p>
                  </a:txBody>
                  <a:tcPr/>
                </a:tc>
                <a:tc>
                  <a:txBody>
                    <a:bodyPr/>
                    <a:lstStyle/>
                    <a:p>
                      <a:r>
                        <a:rPr lang="en-US" dirty="0"/>
                        <a:t>1.72</a:t>
                      </a:r>
                    </a:p>
                  </a:txBody>
                  <a:tcPr/>
                </a:tc>
                <a:tc>
                  <a:txBody>
                    <a:bodyPr/>
                    <a:lstStyle/>
                    <a:p>
                      <a:r>
                        <a:rPr lang="en-US" dirty="0"/>
                        <a:t>1.43</a:t>
                      </a:r>
                    </a:p>
                  </a:txBody>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32212862"/>
              </p:ext>
            </p:extLst>
          </p:nvPr>
        </p:nvGraphicFramePr>
        <p:xfrm>
          <a:off x="1524000" y="4335744"/>
          <a:ext cx="6096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SLP ERROR vs NNRP</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Default setup</a:t>
                      </a:r>
                    </a:p>
                  </a:txBody>
                  <a:tcPr/>
                </a:tc>
                <a:tc>
                  <a:txBody>
                    <a:bodyPr/>
                    <a:lstStyle/>
                    <a:p>
                      <a:r>
                        <a:rPr lang="en-US" dirty="0"/>
                        <a:t>Alternate physics</a:t>
                      </a:r>
                    </a:p>
                  </a:txBody>
                  <a:tcPr/>
                </a:tc>
                <a:extLst>
                  <a:ext uri="{0D108BD9-81ED-4DB2-BD59-A6C34878D82A}">
                    <a16:rowId xmlns:a16="http://schemas.microsoft.com/office/drawing/2014/main" val="10000"/>
                  </a:ext>
                </a:extLst>
              </a:tr>
              <a:tr h="370840">
                <a:tc>
                  <a:txBody>
                    <a:bodyPr/>
                    <a:lstStyle/>
                    <a:p>
                      <a:r>
                        <a:rPr lang="en-US" dirty="0"/>
                        <a:t>No SKEBS </a:t>
                      </a:r>
                      <a:r>
                        <a:rPr lang="en-US" sz="1600" dirty="0"/>
                        <a:t>(RUN01)</a:t>
                      </a:r>
                      <a:endParaRPr lang="en-US" dirty="0"/>
                    </a:p>
                  </a:txBody>
                  <a:tcPr/>
                </a:tc>
                <a:tc>
                  <a:txBody>
                    <a:bodyPr/>
                    <a:lstStyle/>
                    <a:p>
                      <a:r>
                        <a:rPr lang="en-US" dirty="0"/>
                        <a:t>2.02 mb/</a:t>
                      </a:r>
                      <a:r>
                        <a:rPr lang="en-US" dirty="0" err="1"/>
                        <a:t>gridpt</a:t>
                      </a:r>
                      <a:endParaRPr lang="en-US" dirty="0"/>
                    </a:p>
                  </a:txBody>
                  <a:tcPr/>
                </a:tc>
                <a:tc>
                  <a:txBody>
                    <a:bodyPr/>
                    <a:lstStyle/>
                    <a:p>
                      <a:r>
                        <a:rPr lang="en-US" dirty="0"/>
                        <a:t>1.62 mb/</a:t>
                      </a:r>
                      <a:r>
                        <a:rPr lang="en-US" dirty="0" err="1"/>
                        <a:t>gridpt</a:t>
                      </a:r>
                      <a:endParaRPr lang="en-US" dirty="0"/>
                    </a:p>
                  </a:txBody>
                  <a:tcPr/>
                </a:tc>
                <a:extLst>
                  <a:ext uri="{0D108BD9-81ED-4DB2-BD59-A6C34878D82A}">
                    <a16:rowId xmlns:a16="http://schemas.microsoft.com/office/drawing/2014/main" val="10001"/>
                  </a:ext>
                </a:extLst>
              </a:tr>
              <a:tr h="370840">
                <a:tc>
                  <a:txBody>
                    <a:bodyPr/>
                    <a:lstStyle/>
                    <a:p>
                      <a:r>
                        <a:rPr lang="en-US" dirty="0" err="1"/>
                        <a:t>nens</a:t>
                      </a:r>
                      <a:r>
                        <a:rPr lang="en-US" dirty="0"/>
                        <a:t> = 1</a:t>
                      </a:r>
                    </a:p>
                  </a:txBody>
                  <a:tcPr/>
                </a:tc>
                <a:tc>
                  <a:txBody>
                    <a:bodyPr/>
                    <a:lstStyle/>
                    <a:p>
                      <a:r>
                        <a:rPr lang="en-US" dirty="0"/>
                        <a:t>2.34</a:t>
                      </a:r>
                    </a:p>
                  </a:txBody>
                  <a:tcPr/>
                </a:tc>
                <a:tc>
                  <a:txBody>
                    <a:bodyPr/>
                    <a:lstStyle/>
                    <a:p>
                      <a:r>
                        <a:rPr lang="en-US" dirty="0"/>
                        <a:t>1.94</a:t>
                      </a:r>
                    </a:p>
                  </a:txBody>
                  <a:tcPr/>
                </a:tc>
                <a:extLst>
                  <a:ext uri="{0D108BD9-81ED-4DB2-BD59-A6C34878D82A}">
                    <a16:rowId xmlns:a16="http://schemas.microsoft.com/office/drawing/2014/main" val="10002"/>
                  </a:ext>
                </a:extLst>
              </a:tr>
              <a:tr h="370840">
                <a:tc>
                  <a:txBody>
                    <a:bodyPr/>
                    <a:lstStyle/>
                    <a:p>
                      <a:r>
                        <a:rPr lang="en-US" dirty="0" err="1"/>
                        <a:t>nens</a:t>
                      </a:r>
                      <a:r>
                        <a:rPr lang="en-US" dirty="0"/>
                        <a:t> = 2</a:t>
                      </a:r>
                    </a:p>
                  </a:txBody>
                  <a:tcPr/>
                </a:tc>
                <a:tc>
                  <a:txBody>
                    <a:bodyPr/>
                    <a:lstStyle/>
                    <a:p>
                      <a:r>
                        <a:rPr lang="en-US" dirty="0"/>
                        <a:t>2.23</a:t>
                      </a:r>
                    </a:p>
                  </a:txBody>
                  <a:tcPr/>
                </a:tc>
                <a:tc>
                  <a:txBody>
                    <a:bodyPr/>
                    <a:lstStyle/>
                    <a:p>
                      <a:r>
                        <a:rPr lang="en-US" dirty="0"/>
                        <a:t>1.83</a:t>
                      </a:r>
                    </a:p>
                  </a:txBody>
                  <a:tcPr/>
                </a:tc>
                <a:extLst>
                  <a:ext uri="{0D108BD9-81ED-4DB2-BD59-A6C34878D82A}">
                    <a16:rowId xmlns:a16="http://schemas.microsoft.com/office/drawing/2014/main" val="10003"/>
                  </a:ext>
                </a:extLst>
              </a:tr>
              <a:tr h="370840">
                <a:tc>
                  <a:txBody>
                    <a:bodyPr/>
                    <a:lstStyle/>
                    <a:p>
                      <a:r>
                        <a:rPr lang="en-US" dirty="0" err="1"/>
                        <a:t>nens</a:t>
                      </a:r>
                      <a:r>
                        <a:rPr lang="en-US" dirty="0"/>
                        <a:t> = 3</a:t>
                      </a:r>
                    </a:p>
                  </a:txBody>
                  <a:tcPr/>
                </a:tc>
                <a:tc>
                  <a:txBody>
                    <a:bodyPr/>
                    <a:lstStyle/>
                    <a:p>
                      <a:r>
                        <a:rPr lang="en-US" dirty="0"/>
                        <a:t>2.04</a:t>
                      </a:r>
                    </a:p>
                  </a:txBody>
                  <a:tcPr/>
                </a:tc>
                <a:tc>
                  <a:txBody>
                    <a:bodyPr/>
                    <a:lstStyle/>
                    <a:p>
                      <a:r>
                        <a:rPr lang="en-US" dirty="0"/>
                        <a:t>1.81</a:t>
                      </a: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1340559" y="3724112"/>
            <a:ext cx="6533684" cy="369332"/>
          </a:xfrm>
          <a:prstGeom prst="rect">
            <a:avLst/>
          </a:prstGeom>
          <a:noFill/>
        </p:spPr>
        <p:txBody>
          <a:bodyPr wrap="none" rtlCol="0">
            <a:spAutoFit/>
          </a:bodyPr>
          <a:lstStyle/>
          <a:p>
            <a:r>
              <a:rPr lang="en-US" b="1" dirty="0"/>
              <a:t>So… how much of the difference above is due to </a:t>
            </a:r>
            <a:r>
              <a:rPr lang="en-US" b="1" dirty="0">
                <a:solidFill>
                  <a:srgbClr val="FF0000"/>
                </a:solidFill>
              </a:rPr>
              <a:t>random chance</a:t>
            </a:r>
            <a:r>
              <a:rPr lang="en-US" b="1" dirty="0"/>
              <a:t>?</a:t>
            </a:r>
          </a:p>
        </p:txBody>
      </p:sp>
      <p:sp>
        <p:nvSpPr>
          <p:cNvPr id="9" name="TextBox 8"/>
          <p:cNvSpPr txBox="1"/>
          <p:nvPr/>
        </p:nvSpPr>
        <p:spPr>
          <a:xfrm>
            <a:off x="127001" y="5108221"/>
            <a:ext cx="1399692" cy="923330"/>
          </a:xfrm>
          <a:prstGeom prst="rect">
            <a:avLst/>
          </a:prstGeom>
          <a:noFill/>
        </p:spPr>
        <p:txBody>
          <a:bodyPr wrap="none" rtlCol="0">
            <a:spAutoFit/>
          </a:bodyPr>
          <a:lstStyle/>
          <a:p>
            <a:r>
              <a:rPr lang="en-US" b="1" dirty="0"/>
              <a:t>SKEBS</a:t>
            </a:r>
          </a:p>
          <a:p>
            <a:r>
              <a:rPr lang="en-US" b="1" dirty="0"/>
              <a:t>experiment</a:t>
            </a:r>
          </a:p>
          <a:p>
            <a:r>
              <a:rPr lang="en-US" b="1" dirty="0"/>
              <a:t>(no nudging)</a:t>
            </a:r>
          </a:p>
        </p:txBody>
      </p:sp>
      <p:sp>
        <p:nvSpPr>
          <p:cNvPr id="11" name="TextBox 10"/>
          <p:cNvSpPr txBox="1"/>
          <p:nvPr/>
        </p:nvSpPr>
        <p:spPr>
          <a:xfrm>
            <a:off x="56446" y="2681108"/>
            <a:ext cx="1571552" cy="646331"/>
          </a:xfrm>
          <a:prstGeom prst="rect">
            <a:avLst/>
          </a:prstGeom>
          <a:noFill/>
        </p:spPr>
        <p:txBody>
          <a:bodyPr wrap="none" rtlCol="0">
            <a:spAutoFit/>
          </a:bodyPr>
          <a:lstStyle/>
          <a:p>
            <a:r>
              <a:rPr lang="en-US" i="1" dirty="0"/>
              <a:t>…just nudging</a:t>
            </a:r>
          </a:p>
          <a:p>
            <a:r>
              <a:rPr lang="en-US" i="1" dirty="0"/>
              <a:t>first 6 h</a:t>
            </a:r>
          </a:p>
        </p:txBody>
      </p:sp>
      <p:sp>
        <p:nvSpPr>
          <p:cNvPr id="12" name="TextBox 11"/>
          <p:cNvSpPr txBox="1"/>
          <p:nvPr/>
        </p:nvSpPr>
        <p:spPr>
          <a:xfrm>
            <a:off x="127001" y="1508831"/>
            <a:ext cx="7402136" cy="369332"/>
          </a:xfrm>
          <a:prstGeom prst="rect">
            <a:avLst/>
          </a:prstGeom>
          <a:noFill/>
        </p:spPr>
        <p:txBody>
          <a:bodyPr wrap="none" rtlCol="0">
            <a:spAutoFit/>
          </a:bodyPr>
          <a:lstStyle/>
          <a:p>
            <a:r>
              <a:rPr lang="en-US" i="1" dirty="0">
                <a:solidFill>
                  <a:srgbClr val="FF0000"/>
                </a:solidFill>
              </a:rPr>
              <a:t>KEEP IN MIND: this assumes NNRP fields are “truth”, but FDDA thinks so too!</a:t>
            </a:r>
          </a:p>
        </p:txBody>
      </p:sp>
      <p:sp>
        <p:nvSpPr>
          <p:cNvPr id="2" name="TextBox 1"/>
          <p:cNvSpPr txBox="1"/>
          <p:nvPr/>
        </p:nvSpPr>
        <p:spPr>
          <a:xfrm>
            <a:off x="0" y="6518436"/>
            <a:ext cx="8640250" cy="276999"/>
          </a:xfrm>
          <a:prstGeom prst="rect">
            <a:avLst/>
          </a:prstGeom>
          <a:noFill/>
        </p:spPr>
        <p:txBody>
          <a:bodyPr wrap="none" rtlCol="0">
            <a:spAutoFit/>
          </a:bodyPr>
          <a:lstStyle/>
          <a:p>
            <a:r>
              <a:rPr lang="en-US" sz="1200" dirty="0"/>
              <a:t>Because NNRP cyclone lacks frontal definition, nudging TOWARDS it may be moving you AWAY from a more realistic-appearing solution…</a:t>
            </a:r>
          </a:p>
        </p:txBody>
      </p:sp>
      <p:sp>
        <p:nvSpPr>
          <p:cNvPr id="3" name="Oval 2">
            <a:extLst>
              <a:ext uri="{FF2B5EF4-FFF2-40B4-BE49-F238E27FC236}">
                <a16:creationId xmlns:a16="http://schemas.microsoft.com/office/drawing/2014/main" id="{A168C5C9-33B9-B54A-B0F6-3B8859256368}"/>
              </a:ext>
            </a:extLst>
          </p:cNvPr>
          <p:cNvSpPr/>
          <p:nvPr/>
        </p:nvSpPr>
        <p:spPr>
          <a:xfrm>
            <a:off x="3509010" y="2943998"/>
            <a:ext cx="742950" cy="393562"/>
          </a:xfrm>
          <a:prstGeom prst="ellipse">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1984BF6-3290-524B-8801-5CEFBE0F3B1F}"/>
              </a:ext>
            </a:extLst>
          </p:cNvPr>
          <p:cNvSpPr/>
          <p:nvPr/>
        </p:nvSpPr>
        <p:spPr>
          <a:xfrm>
            <a:off x="5518785" y="2571571"/>
            <a:ext cx="742950" cy="3935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B3BF005-210E-0F40-808A-4DA6F9E8ECE1}"/>
              </a:ext>
            </a:extLst>
          </p:cNvPr>
          <p:cNvCxnSpPr>
            <a:stCxn id="3" idx="6"/>
          </p:cNvCxnSpPr>
          <p:nvPr/>
        </p:nvCxnSpPr>
        <p:spPr>
          <a:xfrm flipV="1">
            <a:off x="4251960" y="2768352"/>
            <a:ext cx="1266825" cy="37242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529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SKEBS perturbations </a:t>
            </a:r>
            <a:br>
              <a:rPr lang="en-US" dirty="0"/>
            </a:br>
            <a:r>
              <a:rPr lang="en-US" sz="4000" dirty="0"/>
              <a:t>(stochastic kinetic energy backscatter scheme)</a:t>
            </a:r>
          </a:p>
        </p:txBody>
      </p:sp>
      <p:sp>
        <p:nvSpPr>
          <p:cNvPr id="5" name="Subtitle 4"/>
          <p:cNvSpPr>
            <a:spLocks noGrp="1"/>
          </p:cNvSpPr>
          <p:nvPr>
            <p:ph type="subTitle" idx="1"/>
          </p:nvPr>
        </p:nvSpPr>
        <p:spPr/>
        <p:txBody>
          <a:bodyPr/>
          <a:lstStyle/>
          <a:p>
            <a:r>
              <a:rPr lang="en-US" dirty="0" err="1"/>
              <a:t>Berner</a:t>
            </a:r>
            <a:r>
              <a:rPr lang="en-US" dirty="0"/>
              <a:t> et al. (2010)</a:t>
            </a:r>
          </a:p>
        </p:txBody>
      </p:sp>
      <p:sp>
        <p:nvSpPr>
          <p:cNvPr id="3" name="Slide Number Placeholder 2"/>
          <p:cNvSpPr>
            <a:spLocks noGrp="1"/>
          </p:cNvSpPr>
          <p:nvPr>
            <p:ph type="sldNum" sz="quarter" idx="12"/>
          </p:nvPr>
        </p:nvSpPr>
        <p:spPr/>
        <p:txBody>
          <a:bodyPr/>
          <a:lstStyle/>
          <a:p>
            <a:fld id="{281B4842-3EED-C347-ACF0-73608E134896}" type="slidenum">
              <a:rPr lang="en-US" smtClean="0"/>
              <a:t>42</a:t>
            </a:fld>
            <a:endParaRPr lang="en-US"/>
          </a:p>
        </p:txBody>
      </p:sp>
    </p:spTree>
    <p:extLst>
      <p:ext uri="{BB962C8B-B14F-4D97-AF65-F5344CB8AC3E}">
        <p14:creationId xmlns:p14="http://schemas.microsoft.com/office/powerpoint/2010/main" val="765057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SKEBS</a:t>
            </a:r>
          </a:p>
        </p:txBody>
      </p:sp>
      <p:sp>
        <p:nvSpPr>
          <p:cNvPr id="3" name="Content Placeholder 2"/>
          <p:cNvSpPr>
            <a:spLocks noGrp="1"/>
          </p:cNvSpPr>
          <p:nvPr>
            <p:ph idx="1"/>
          </p:nvPr>
        </p:nvSpPr>
        <p:spPr/>
        <p:txBody>
          <a:bodyPr>
            <a:noAutofit/>
          </a:bodyPr>
          <a:lstStyle/>
          <a:p>
            <a:r>
              <a:rPr lang="en-US" sz="2200" dirty="0"/>
              <a:t>SKEBS is an attempt to simulate the uncertainty associated with unresolvable turbulence by infusing some model fields with random noise where/when turbulence is anticipated</a:t>
            </a:r>
          </a:p>
          <a:p>
            <a:pPr lvl="1"/>
            <a:r>
              <a:rPr lang="en-US" sz="1800" dirty="0"/>
              <a:t>Small perturbations are added to the potential temperature and rotational components of the horizontal wind</a:t>
            </a:r>
          </a:p>
          <a:p>
            <a:r>
              <a:rPr lang="en-US" sz="2200" dirty="0"/>
              <a:t>Activated by inserting </a:t>
            </a:r>
            <a:r>
              <a:rPr lang="en-US" sz="2200" dirty="0">
                <a:latin typeface="Courier"/>
                <a:cs typeface="Courier"/>
              </a:rPr>
              <a:t>&amp;</a:t>
            </a:r>
            <a:r>
              <a:rPr lang="en-US" sz="2200" dirty="0" err="1">
                <a:latin typeface="Courier"/>
                <a:cs typeface="Courier"/>
              </a:rPr>
              <a:t>stoch</a:t>
            </a:r>
            <a:r>
              <a:rPr lang="en-US" sz="2200" dirty="0">
                <a:latin typeface="Courier"/>
                <a:cs typeface="Courier"/>
              </a:rPr>
              <a:t> </a:t>
            </a:r>
            <a:r>
              <a:rPr lang="en-US" sz="2200" dirty="0" err="1"/>
              <a:t>namelist</a:t>
            </a:r>
            <a:r>
              <a:rPr lang="en-US" sz="2200" dirty="0"/>
              <a:t> section and setting switch </a:t>
            </a:r>
            <a:r>
              <a:rPr lang="en-US" sz="2200" b="1" dirty="0" err="1">
                <a:latin typeface="Courier"/>
                <a:cs typeface="Courier"/>
              </a:rPr>
              <a:t>skebs</a:t>
            </a:r>
            <a:r>
              <a:rPr lang="en-US" sz="2200" b="1" dirty="0">
                <a:latin typeface="Courier"/>
                <a:cs typeface="Courier"/>
              </a:rPr>
              <a:t> = 1</a:t>
            </a:r>
            <a:r>
              <a:rPr lang="en-US" sz="2200" dirty="0"/>
              <a:t> for each domain you desire to use it in.</a:t>
            </a:r>
          </a:p>
          <a:p>
            <a:r>
              <a:rPr lang="en-US" sz="2200" dirty="0"/>
              <a:t>Lateral boundaries are </a:t>
            </a:r>
            <a:r>
              <a:rPr lang="en-US" sz="2200" i="1" dirty="0"/>
              <a:t>also</a:t>
            </a:r>
            <a:r>
              <a:rPr lang="en-US" sz="2200" dirty="0"/>
              <a:t> perturbed if </a:t>
            </a:r>
            <a:r>
              <a:rPr lang="en-US" sz="2200" b="1" dirty="0" err="1">
                <a:latin typeface="Courier"/>
                <a:cs typeface="Courier"/>
              </a:rPr>
              <a:t>perturb_bdy</a:t>
            </a:r>
            <a:r>
              <a:rPr lang="en-US" sz="2200" b="1" dirty="0">
                <a:latin typeface="Courier"/>
                <a:cs typeface="Courier"/>
              </a:rPr>
              <a:t> = 1</a:t>
            </a:r>
            <a:r>
              <a:rPr lang="en-US" sz="2200" dirty="0"/>
              <a:t>.</a:t>
            </a:r>
          </a:p>
          <a:p>
            <a:r>
              <a:rPr lang="en-US" sz="2200" b="1" dirty="0"/>
              <a:t>WARNING:</a:t>
            </a:r>
            <a:r>
              <a:rPr lang="en-US" sz="2200" dirty="0"/>
              <a:t>  SKEBS is still switched ON, even if </a:t>
            </a:r>
            <a:r>
              <a:rPr lang="en-US" sz="2200" dirty="0" err="1">
                <a:latin typeface="Courier"/>
                <a:cs typeface="Courier"/>
              </a:rPr>
              <a:t>skebs</a:t>
            </a:r>
            <a:r>
              <a:rPr lang="en-US" sz="2200" dirty="0">
                <a:latin typeface="Courier"/>
                <a:cs typeface="Courier"/>
              </a:rPr>
              <a:t> = 0</a:t>
            </a:r>
            <a:r>
              <a:rPr lang="en-US" sz="2200" dirty="0"/>
              <a:t>, as long as the </a:t>
            </a:r>
            <a:r>
              <a:rPr lang="en-US" sz="2200" dirty="0" err="1">
                <a:latin typeface="Courier"/>
                <a:cs typeface="Courier"/>
              </a:rPr>
              <a:t>perturb_bdy</a:t>
            </a:r>
            <a:r>
              <a:rPr lang="en-US" sz="2200" dirty="0">
                <a:latin typeface="Courier"/>
                <a:cs typeface="Courier"/>
              </a:rPr>
              <a:t> </a:t>
            </a:r>
            <a:r>
              <a:rPr lang="en-US" sz="2200" dirty="0"/>
              <a:t>switch is set to 1.</a:t>
            </a:r>
          </a:p>
          <a:p>
            <a:pPr lvl="1"/>
            <a:r>
              <a:rPr lang="en-US" sz="2200" b="1" dirty="0">
                <a:solidFill>
                  <a:srgbClr val="FF0000"/>
                </a:solidFill>
              </a:rPr>
              <a:t>So, if you don’t want SKEBS on AT ALL, you need to make sure to switch BOTH options off (i.e., set them to 0).</a:t>
            </a:r>
          </a:p>
          <a:p>
            <a:r>
              <a:rPr lang="en-US" sz="2600" b="1" dirty="0">
                <a:solidFill>
                  <a:srgbClr val="FF0000"/>
                </a:solidFill>
              </a:rPr>
              <a:t>Make sure </a:t>
            </a:r>
            <a:r>
              <a:rPr lang="en-US" sz="2400" b="1" dirty="0" err="1">
                <a:solidFill>
                  <a:srgbClr val="FF0000"/>
                </a:solidFill>
                <a:latin typeface="Courier" pitchFamily="2" charset="0"/>
              </a:rPr>
              <a:t>grid_fdda</a:t>
            </a:r>
            <a:r>
              <a:rPr lang="en-US" sz="2600" b="1" dirty="0">
                <a:solidFill>
                  <a:srgbClr val="FF0000"/>
                </a:solidFill>
              </a:rPr>
              <a:t> = 0!</a:t>
            </a:r>
          </a:p>
        </p:txBody>
      </p:sp>
      <p:sp>
        <p:nvSpPr>
          <p:cNvPr id="4" name="Slide Number Placeholder 3"/>
          <p:cNvSpPr>
            <a:spLocks noGrp="1"/>
          </p:cNvSpPr>
          <p:nvPr>
            <p:ph type="sldNum" sz="quarter" idx="12"/>
          </p:nvPr>
        </p:nvSpPr>
        <p:spPr/>
        <p:txBody>
          <a:bodyPr/>
          <a:lstStyle/>
          <a:p>
            <a:fld id="{281B4842-3EED-C347-ACF0-73608E134896}" type="slidenum">
              <a:rPr lang="en-US" smtClean="0"/>
              <a:t>43</a:t>
            </a:fld>
            <a:endParaRPr lang="en-US"/>
          </a:p>
        </p:txBody>
      </p:sp>
    </p:spTree>
    <p:extLst>
      <p:ext uri="{BB962C8B-B14F-4D97-AF65-F5344CB8AC3E}">
        <p14:creationId xmlns:p14="http://schemas.microsoft.com/office/powerpoint/2010/main" val="3755196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Courier"/>
                <a:cs typeface="Courier"/>
              </a:rPr>
              <a:t>&amp;</a:t>
            </a:r>
            <a:r>
              <a:rPr lang="en-US" sz="4000" dirty="0" err="1">
                <a:latin typeface="Courier"/>
                <a:cs typeface="Courier"/>
              </a:rPr>
              <a:t>stoch</a:t>
            </a:r>
            <a:endParaRPr lang="en-US" sz="4000" dirty="0">
              <a:latin typeface="Courier"/>
              <a:cs typeface="Courier"/>
            </a:endParaRPr>
          </a:p>
        </p:txBody>
      </p:sp>
      <p:sp>
        <p:nvSpPr>
          <p:cNvPr id="4" name="Slide Number Placeholder 3"/>
          <p:cNvSpPr>
            <a:spLocks noGrp="1"/>
          </p:cNvSpPr>
          <p:nvPr>
            <p:ph type="sldNum" sz="quarter" idx="12"/>
          </p:nvPr>
        </p:nvSpPr>
        <p:spPr/>
        <p:txBody>
          <a:bodyPr/>
          <a:lstStyle/>
          <a:p>
            <a:fld id="{281B4842-3EED-C347-ACF0-73608E134896}" type="slidenum">
              <a:rPr lang="en-US" smtClean="0"/>
              <a:t>44</a:t>
            </a:fld>
            <a:endParaRPr lang="en-US"/>
          </a:p>
        </p:txBody>
      </p:sp>
      <p:sp>
        <p:nvSpPr>
          <p:cNvPr id="6" name="TextBox 5"/>
          <p:cNvSpPr txBox="1"/>
          <p:nvPr/>
        </p:nvSpPr>
        <p:spPr>
          <a:xfrm>
            <a:off x="160869" y="2116667"/>
            <a:ext cx="6094938" cy="3539430"/>
          </a:xfrm>
          <a:prstGeom prst="rect">
            <a:avLst/>
          </a:prstGeom>
          <a:noFill/>
        </p:spPr>
        <p:txBody>
          <a:bodyPr wrap="none" rtlCol="0">
            <a:spAutoFit/>
          </a:bodyPr>
          <a:lstStyle/>
          <a:p>
            <a:r>
              <a:rPr lang="de-DE" sz="1600" dirty="0">
                <a:latin typeface="Courier"/>
                <a:cs typeface="Courier"/>
              </a:rPr>
              <a:t>&amp;</a:t>
            </a:r>
            <a:r>
              <a:rPr lang="de-DE" sz="1600" dirty="0" err="1">
                <a:latin typeface="Courier"/>
                <a:cs typeface="Courier"/>
              </a:rPr>
              <a:t>stoch</a:t>
            </a:r>
            <a:endParaRPr lang="de-DE" sz="1600" dirty="0">
              <a:latin typeface="Courier"/>
              <a:cs typeface="Courier"/>
            </a:endParaRPr>
          </a:p>
          <a:p>
            <a:r>
              <a:rPr lang="de-DE" sz="1600" dirty="0">
                <a:latin typeface="Courier"/>
                <a:cs typeface="Courier"/>
              </a:rPr>
              <a:t> </a:t>
            </a:r>
            <a:r>
              <a:rPr lang="de-DE" sz="1600" b="1" dirty="0" err="1">
                <a:latin typeface="Courier"/>
                <a:cs typeface="Courier"/>
              </a:rPr>
              <a:t>skebs</a:t>
            </a:r>
            <a:r>
              <a:rPr lang="de-DE" sz="1600" b="1" dirty="0">
                <a:latin typeface="Courier"/>
                <a:cs typeface="Courier"/>
              </a:rPr>
              <a:t>                                = 1, 0,</a:t>
            </a:r>
          </a:p>
          <a:p>
            <a:r>
              <a:rPr lang="de-DE" sz="1600" b="1" dirty="0">
                <a:latin typeface="Courier"/>
                <a:cs typeface="Courier"/>
              </a:rPr>
              <a:t> </a:t>
            </a:r>
            <a:r>
              <a:rPr lang="de-DE" sz="1600" b="1" dirty="0" err="1">
                <a:latin typeface="Courier"/>
                <a:cs typeface="Courier"/>
              </a:rPr>
              <a:t>perturb_bdy</a:t>
            </a:r>
            <a:r>
              <a:rPr lang="de-DE" sz="1600" b="1" dirty="0">
                <a:latin typeface="Courier"/>
                <a:cs typeface="Courier"/>
              </a:rPr>
              <a:t>                          = 1</a:t>
            </a:r>
          </a:p>
          <a:p>
            <a:r>
              <a:rPr lang="de-DE" sz="1600" dirty="0">
                <a:latin typeface="Courier"/>
                <a:cs typeface="Courier"/>
              </a:rPr>
              <a:t> </a:t>
            </a:r>
            <a:r>
              <a:rPr lang="de-DE" sz="1600" b="1" dirty="0" err="1">
                <a:solidFill>
                  <a:srgbClr val="FF0000"/>
                </a:solidFill>
                <a:latin typeface="Courier"/>
                <a:cs typeface="Courier"/>
              </a:rPr>
              <a:t>nens</a:t>
            </a:r>
            <a:r>
              <a:rPr lang="de-DE" sz="1600" b="1" dirty="0">
                <a:solidFill>
                  <a:srgbClr val="FF0000"/>
                </a:solidFill>
                <a:latin typeface="Courier"/>
                <a:cs typeface="Courier"/>
              </a:rPr>
              <a:t>                                 = 1</a:t>
            </a:r>
          </a:p>
          <a:p>
            <a:r>
              <a:rPr lang="de-DE" sz="1600" dirty="0">
                <a:latin typeface="Courier"/>
                <a:cs typeface="Courier"/>
              </a:rPr>
              <a:t> </a:t>
            </a:r>
            <a:r>
              <a:rPr lang="de-DE" sz="1600" dirty="0" err="1">
                <a:latin typeface="Courier"/>
                <a:cs typeface="Courier"/>
              </a:rPr>
              <a:t>tot_backscat_psi</a:t>
            </a:r>
            <a:r>
              <a:rPr lang="de-DE" sz="1600" dirty="0">
                <a:latin typeface="Courier"/>
                <a:cs typeface="Courier"/>
              </a:rPr>
              <a:t>                     = 1.0E-05</a:t>
            </a:r>
          </a:p>
          <a:p>
            <a:r>
              <a:rPr lang="de-DE" sz="1600" dirty="0">
                <a:latin typeface="Courier"/>
                <a:cs typeface="Courier"/>
              </a:rPr>
              <a:t> </a:t>
            </a:r>
            <a:r>
              <a:rPr lang="de-DE" sz="1600" dirty="0" err="1">
                <a:latin typeface="Courier"/>
                <a:cs typeface="Courier"/>
              </a:rPr>
              <a:t>tot_backscat_t</a:t>
            </a:r>
            <a:r>
              <a:rPr lang="de-DE" sz="1600" dirty="0">
                <a:latin typeface="Courier"/>
                <a:cs typeface="Courier"/>
              </a:rPr>
              <a:t>                       = 1.0E-06</a:t>
            </a:r>
          </a:p>
          <a:p>
            <a:r>
              <a:rPr lang="de-DE" sz="1600" dirty="0">
                <a:latin typeface="Courier"/>
                <a:cs typeface="Courier"/>
              </a:rPr>
              <a:t> </a:t>
            </a:r>
            <a:r>
              <a:rPr lang="de-DE" sz="1600" dirty="0" err="1">
                <a:latin typeface="Courier"/>
                <a:cs typeface="Courier"/>
              </a:rPr>
              <a:t>ztau_psi</a:t>
            </a:r>
            <a:r>
              <a:rPr lang="de-DE" sz="1600" dirty="0">
                <a:latin typeface="Courier"/>
                <a:cs typeface="Courier"/>
              </a:rPr>
              <a:t>                             = 10800.0</a:t>
            </a:r>
          </a:p>
          <a:p>
            <a:r>
              <a:rPr lang="de-DE" sz="1600" dirty="0">
                <a:latin typeface="Courier"/>
                <a:cs typeface="Courier"/>
              </a:rPr>
              <a:t> </a:t>
            </a:r>
            <a:r>
              <a:rPr lang="de-DE" sz="1600" dirty="0" err="1">
                <a:latin typeface="Courier"/>
                <a:cs typeface="Courier"/>
              </a:rPr>
              <a:t>ztau_t</a:t>
            </a:r>
            <a:r>
              <a:rPr lang="de-DE" sz="1600" dirty="0">
                <a:latin typeface="Courier"/>
                <a:cs typeface="Courier"/>
              </a:rPr>
              <a:t>                               = 10800.0</a:t>
            </a:r>
          </a:p>
          <a:p>
            <a:r>
              <a:rPr lang="de-DE" sz="1600" dirty="0">
                <a:latin typeface="Courier"/>
                <a:cs typeface="Courier"/>
              </a:rPr>
              <a:t> </a:t>
            </a:r>
            <a:r>
              <a:rPr lang="de-DE" sz="1600" dirty="0" err="1">
                <a:latin typeface="Courier"/>
                <a:cs typeface="Courier"/>
              </a:rPr>
              <a:t>rand_perturb</a:t>
            </a:r>
            <a:r>
              <a:rPr lang="de-DE" sz="1600" dirty="0">
                <a:latin typeface="Courier"/>
                <a:cs typeface="Courier"/>
              </a:rPr>
              <a:t>                         = 1, 1,</a:t>
            </a:r>
          </a:p>
          <a:p>
            <a:r>
              <a:rPr lang="de-DE" sz="1600" dirty="0">
                <a:latin typeface="Courier"/>
                <a:cs typeface="Courier"/>
              </a:rPr>
              <a:t> </a:t>
            </a:r>
            <a:r>
              <a:rPr lang="de-DE" sz="1600" dirty="0" err="1">
                <a:latin typeface="Courier"/>
                <a:cs typeface="Courier"/>
              </a:rPr>
              <a:t>gridpt_stddev_rand_pert</a:t>
            </a:r>
            <a:r>
              <a:rPr lang="de-DE" sz="1600" dirty="0">
                <a:latin typeface="Courier"/>
                <a:cs typeface="Courier"/>
              </a:rPr>
              <a:t>              = 0.03</a:t>
            </a:r>
          </a:p>
          <a:p>
            <a:r>
              <a:rPr lang="de-DE" sz="1600" dirty="0">
                <a:latin typeface="Courier"/>
                <a:cs typeface="Courier"/>
              </a:rPr>
              <a:t> </a:t>
            </a:r>
            <a:r>
              <a:rPr lang="de-DE" sz="1600" dirty="0" err="1">
                <a:latin typeface="Courier"/>
                <a:cs typeface="Courier"/>
              </a:rPr>
              <a:t>stddev_cutoff_rand_pert</a:t>
            </a:r>
            <a:r>
              <a:rPr lang="de-DE" sz="1600" dirty="0">
                <a:latin typeface="Courier"/>
                <a:cs typeface="Courier"/>
              </a:rPr>
              <a:t>              = 3.0</a:t>
            </a:r>
          </a:p>
          <a:p>
            <a:r>
              <a:rPr lang="de-DE" sz="1600" dirty="0">
                <a:latin typeface="Courier"/>
                <a:cs typeface="Courier"/>
              </a:rPr>
              <a:t> </a:t>
            </a:r>
            <a:r>
              <a:rPr lang="de-DE" sz="1600" dirty="0" err="1">
                <a:latin typeface="Courier"/>
                <a:cs typeface="Courier"/>
              </a:rPr>
              <a:t>lengthscale_rand_pert</a:t>
            </a:r>
            <a:r>
              <a:rPr lang="de-DE" sz="1600" dirty="0">
                <a:latin typeface="Courier"/>
                <a:cs typeface="Courier"/>
              </a:rPr>
              <a:t>                = 500000.0</a:t>
            </a:r>
          </a:p>
          <a:p>
            <a:r>
              <a:rPr lang="de-DE" sz="1600" dirty="0">
                <a:latin typeface="Courier"/>
                <a:cs typeface="Courier"/>
              </a:rPr>
              <a:t> </a:t>
            </a:r>
            <a:r>
              <a:rPr lang="de-DE" sz="1600" dirty="0" err="1">
                <a:latin typeface="Courier"/>
                <a:cs typeface="Courier"/>
              </a:rPr>
              <a:t>timescale_rand_pert</a:t>
            </a:r>
            <a:r>
              <a:rPr lang="de-DE" sz="1600" dirty="0">
                <a:latin typeface="Courier"/>
                <a:cs typeface="Courier"/>
              </a:rPr>
              <a:t>                  = 21600.0</a:t>
            </a:r>
          </a:p>
          <a:p>
            <a:r>
              <a:rPr lang="de-DE" sz="1600" dirty="0">
                <a:latin typeface="Courier"/>
                <a:cs typeface="Courier"/>
              </a:rPr>
              <a:t>/</a:t>
            </a:r>
            <a:endParaRPr lang="en-US" sz="1600" dirty="0">
              <a:latin typeface="Courier"/>
              <a:cs typeface="Courier"/>
            </a:endParaRPr>
          </a:p>
        </p:txBody>
      </p:sp>
      <p:sp>
        <p:nvSpPr>
          <p:cNvPr id="10" name="TextBox 9"/>
          <p:cNvSpPr txBox="1"/>
          <p:nvPr/>
        </p:nvSpPr>
        <p:spPr>
          <a:xfrm>
            <a:off x="6255807" y="2986383"/>
            <a:ext cx="2769133" cy="1477328"/>
          </a:xfrm>
          <a:prstGeom prst="rect">
            <a:avLst/>
          </a:prstGeom>
          <a:noFill/>
          <a:ln w="38100" cmpd="sng">
            <a:solidFill>
              <a:srgbClr val="FF0000"/>
            </a:solidFill>
          </a:ln>
        </p:spPr>
        <p:txBody>
          <a:bodyPr wrap="none" rtlCol="0">
            <a:spAutoFit/>
          </a:bodyPr>
          <a:lstStyle/>
          <a:p>
            <a:r>
              <a:rPr lang="en-US" b="1" dirty="0">
                <a:solidFill>
                  <a:srgbClr val="FF0000"/>
                </a:solidFill>
              </a:rPr>
              <a:t>IMPORTANT!</a:t>
            </a:r>
          </a:p>
          <a:p>
            <a:r>
              <a:rPr lang="en-US" b="1" dirty="0">
                <a:solidFill>
                  <a:srgbClr val="FF0000"/>
                </a:solidFill>
              </a:rPr>
              <a:t>Set </a:t>
            </a:r>
            <a:r>
              <a:rPr lang="en-US" b="1" dirty="0" err="1"/>
              <a:t>nens</a:t>
            </a:r>
            <a:r>
              <a:rPr lang="en-US" b="1" dirty="0"/>
              <a:t> </a:t>
            </a:r>
            <a:r>
              <a:rPr lang="en-US" b="1" dirty="0">
                <a:solidFill>
                  <a:srgbClr val="FF0000"/>
                </a:solidFill>
              </a:rPr>
              <a:t>to a </a:t>
            </a:r>
            <a:r>
              <a:rPr lang="en-US" b="1" dirty="0"/>
              <a:t>different</a:t>
            </a:r>
          </a:p>
          <a:p>
            <a:r>
              <a:rPr lang="en-US" b="1" dirty="0">
                <a:solidFill>
                  <a:srgbClr val="FF0000"/>
                </a:solidFill>
              </a:rPr>
              <a:t> integer value for each run,</a:t>
            </a:r>
          </a:p>
          <a:p>
            <a:r>
              <a:rPr lang="en-US" b="1" dirty="0">
                <a:solidFill>
                  <a:srgbClr val="FF0000"/>
                </a:solidFill>
              </a:rPr>
              <a:t> to generate different</a:t>
            </a:r>
          </a:p>
          <a:p>
            <a:r>
              <a:rPr lang="en-US" b="1" dirty="0">
                <a:solidFill>
                  <a:srgbClr val="FF0000"/>
                </a:solidFill>
              </a:rPr>
              <a:t> perturbations!</a:t>
            </a:r>
          </a:p>
        </p:txBody>
      </p:sp>
      <p:cxnSp>
        <p:nvCxnSpPr>
          <p:cNvPr id="12" name="Straight Arrow Connector 11"/>
          <p:cNvCxnSpPr/>
          <p:nvPr/>
        </p:nvCxnSpPr>
        <p:spPr>
          <a:xfrm flipH="1" flipV="1">
            <a:off x="5334000" y="3061279"/>
            <a:ext cx="921807" cy="1552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0869" y="2390589"/>
            <a:ext cx="5173131" cy="5360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346824" y="1688353"/>
            <a:ext cx="4673725" cy="369332"/>
          </a:xfrm>
          <a:prstGeom prst="rect">
            <a:avLst/>
          </a:prstGeom>
          <a:noFill/>
        </p:spPr>
        <p:txBody>
          <a:bodyPr wrap="none" rtlCol="0">
            <a:spAutoFit/>
          </a:bodyPr>
          <a:lstStyle/>
          <a:p>
            <a:r>
              <a:rPr lang="en-US" b="1" dirty="0"/>
              <a:t>Activates scheme (set BOTH to 0 to deactivate)</a:t>
            </a:r>
          </a:p>
        </p:txBody>
      </p:sp>
      <p:cxnSp>
        <p:nvCxnSpPr>
          <p:cNvPr id="13" name="Straight Arrow Connector 12"/>
          <p:cNvCxnSpPr/>
          <p:nvPr/>
        </p:nvCxnSpPr>
        <p:spPr>
          <a:xfrm>
            <a:off x="4616824" y="2057685"/>
            <a:ext cx="328705" cy="5271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2EDC2BA-CA1B-239A-2089-9105DA05B63E}"/>
              </a:ext>
            </a:extLst>
          </p:cNvPr>
          <p:cNvSpPr txBox="1"/>
          <p:nvPr/>
        </p:nvSpPr>
        <p:spPr>
          <a:xfrm>
            <a:off x="457200" y="6063916"/>
            <a:ext cx="2489592" cy="369332"/>
          </a:xfrm>
          <a:prstGeom prst="rect">
            <a:avLst/>
          </a:prstGeom>
          <a:noFill/>
          <a:ln w="38100">
            <a:solidFill>
              <a:schemeClr val="tx1"/>
            </a:solidFill>
          </a:ln>
        </p:spPr>
        <p:txBody>
          <a:bodyPr wrap="none" rtlCol="0">
            <a:spAutoFit/>
          </a:bodyPr>
          <a:lstStyle/>
          <a:p>
            <a:r>
              <a:rPr lang="en-US" b="1" dirty="0"/>
              <a:t>Make sure </a:t>
            </a:r>
            <a:r>
              <a:rPr lang="en-US" b="1" dirty="0" err="1"/>
              <a:t>grid_fdda</a:t>
            </a:r>
            <a:r>
              <a:rPr lang="en-US" b="1" dirty="0"/>
              <a:t> = 0</a:t>
            </a:r>
          </a:p>
        </p:txBody>
      </p:sp>
    </p:spTree>
    <p:extLst>
      <p:ext uri="{BB962C8B-B14F-4D97-AF65-F5344CB8AC3E}">
        <p14:creationId xmlns:p14="http://schemas.microsoft.com/office/powerpoint/2010/main" val="1496507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EXP03: assigned </a:t>
            </a:r>
            <a:r>
              <a:rPr lang="en-US" sz="4000" dirty="0" err="1">
                <a:latin typeface="Courier"/>
                <a:cs typeface="Courier"/>
              </a:rPr>
              <a:t>nens</a:t>
            </a:r>
            <a:r>
              <a:rPr lang="en-US" sz="4000" dirty="0"/>
              <a:t> </a:t>
            </a:r>
            <a:r>
              <a:rPr lang="en-US" dirty="0"/>
              <a:t>values</a:t>
            </a:r>
          </a:p>
        </p:txBody>
      </p:sp>
      <p:sp>
        <p:nvSpPr>
          <p:cNvPr id="6" name="Content Placeholder 5">
            <a:extLst>
              <a:ext uri="{FF2B5EF4-FFF2-40B4-BE49-F238E27FC236}">
                <a16:creationId xmlns:a16="http://schemas.microsoft.com/office/drawing/2014/main" id="{CDDE6B81-6C2B-CF1C-E47D-03F6A2720273}"/>
              </a:ext>
            </a:extLst>
          </p:cNvPr>
          <p:cNvSpPr>
            <a:spLocks noGrp="1"/>
          </p:cNvSpPr>
          <p:nvPr>
            <p:ph idx="1"/>
          </p:nvPr>
        </p:nvSpPr>
        <p:spPr/>
        <p:txBody>
          <a:bodyPr>
            <a:normAutofit lnSpcReduction="10000"/>
          </a:bodyPr>
          <a:lstStyle/>
          <a:p>
            <a:r>
              <a:rPr lang="en-US" dirty="0"/>
              <a:t>Redo RUN01 w/ </a:t>
            </a:r>
            <a:r>
              <a:rPr lang="en-US" b="1" dirty="0">
                <a:solidFill>
                  <a:srgbClr val="FF0000"/>
                </a:solidFill>
              </a:rPr>
              <a:t>no FDDA </a:t>
            </a:r>
            <a:r>
              <a:rPr lang="en-US" dirty="0"/>
              <a:t>(</a:t>
            </a:r>
            <a:r>
              <a:rPr lang="en-US" dirty="0" err="1"/>
              <a:t>fdda</a:t>
            </a:r>
            <a:r>
              <a:rPr lang="en-US" dirty="0"/>
              <a:t>=0) but </a:t>
            </a:r>
            <a:r>
              <a:rPr lang="en-US" b="1" dirty="0">
                <a:solidFill>
                  <a:srgbClr val="FF0000"/>
                </a:solidFill>
              </a:rPr>
              <a:t>SKEBS ON</a:t>
            </a:r>
            <a:r>
              <a:rPr lang="en-US" dirty="0"/>
              <a:t> (</a:t>
            </a:r>
            <a:r>
              <a:rPr lang="en-US" dirty="0" err="1"/>
              <a:t>skebs</a:t>
            </a:r>
            <a:r>
              <a:rPr lang="en-US" dirty="0"/>
              <a:t>=1, </a:t>
            </a:r>
            <a:r>
              <a:rPr lang="en-US" dirty="0" err="1"/>
              <a:t>perturb_bdy</a:t>
            </a:r>
            <a:r>
              <a:rPr lang="en-US" dirty="0"/>
              <a:t>=1) AND </a:t>
            </a:r>
            <a:r>
              <a:rPr lang="en-US" dirty="0" err="1">
                <a:solidFill>
                  <a:srgbClr val="FF0000"/>
                </a:solidFill>
              </a:rPr>
              <a:t>nens</a:t>
            </a:r>
            <a:r>
              <a:rPr lang="en-US" dirty="0">
                <a:solidFill>
                  <a:srgbClr val="FF0000"/>
                </a:solidFill>
              </a:rPr>
              <a:t> values assigned to you</a:t>
            </a:r>
          </a:p>
          <a:p>
            <a:r>
              <a:rPr lang="en-US" dirty="0"/>
              <a:t>You are responsible for three SKEBS simulations using 3 different </a:t>
            </a:r>
            <a:r>
              <a:rPr lang="en-US" dirty="0" err="1"/>
              <a:t>nens</a:t>
            </a:r>
            <a:r>
              <a:rPr lang="en-US" dirty="0"/>
              <a:t> values</a:t>
            </a:r>
          </a:p>
          <a:p>
            <a:r>
              <a:rPr lang="en-US" b="1" dirty="0"/>
              <a:t>See spreadsheet </a:t>
            </a:r>
            <a:r>
              <a:rPr lang="en-US" dirty="0"/>
              <a:t>linked above for your assigned values [see also slide 40]</a:t>
            </a:r>
          </a:p>
          <a:p>
            <a:r>
              <a:rPr lang="en-US" dirty="0"/>
              <a:t>Report output of </a:t>
            </a:r>
            <a:r>
              <a:rPr lang="en-US" dirty="0" err="1"/>
              <a:t>analyze.sh</a:t>
            </a:r>
            <a:r>
              <a:rPr lang="en-US" dirty="0"/>
              <a:t> for each of your runs by email [example next slide]</a:t>
            </a:r>
          </a:p>
        </p:txBody>
      </p:sp>
      <p:sp>
        <p:nvSpPr>
          <p:cNvPr id="3" name="Slide Number Placeholder 2"/>
          <p:cNvSpPr>
            <a:spLocks noGrp="1"/>
          </p:cNvSpPr>
          <p:nvPr>
            <p:ph type="sldNum" sz="quarter" idx="12"/>
          </p:nvPr>
        </p:nvSpPr>
        <p:spPr/>
        <p:txBody>
          <a:bodyPr/>
          <a:lstStyle/>
          <a:p>
            <a:fld id="{281B4842-3EED-C347-ACF0-73608E134896}" type="slidenum">
              <a:rPr lang="en-US" smtClean="0"/>
              <a:t>45</a:t>
            </a:fld>
            <a:endParaRPr lang="en-US"/>
          </a:p>
        </p:txBody>
      </p:sp>
      <p:sp>
        <p:nvSpPr>
          <p:cNvPr id="7" name="TextBox 6"/>
          <p:cNvSpPr txBox="1"/>
          <p:nvPr/>
        </p:nvSpPr>
        <p:spPr>
          <a:xfrm>
            <a:off x="4644144" y="1046847"/>
            <a:ext cx="4042656" cy="646331"/>
          </a:xfrm>
          <a:prstGeom prst="rect">
            <a:avLst/>
          </a:prstGeom>
          <a:noFill/>
        </p:spPr>
        <p:txBody>
          <a:bodyPr wrap="none" rtlCol="0">
            <a:spAutoFit/>
          </a:bodyPr>
          <a:lstStyle/>
          <a:p>
            <a:r>
              <a:rPr lang="en-US" i="1" dirty="0">
                <a:solidFill>
                  <a:srgbClr val="C00000"/>
                </a:solidFill>
              </a:rPr>
              <a:t>If you don’t have permission to add</a:t>
            </a:r>
          </a:p>
          <a:p>
            <a:r>
              <a:rPr lang="en-US" i="1" dirty="0">
                <a:solidFill>
                  <a:srgbClr val="C00000"/>
                </a:solidFill>
              </a:rPr>
              <a:t>  your info to spreadsheet, let me know</a:t>
            </a:r>
            <a:r>
              <a:rPr lang="mr-IN" i="1" dirty="0">
                <a:solidFill>
                  <a:srgbClr val="C00000"/>
                </a:solidFill>
              </a:rPr>
              <a:t>…</a:t>
            </a:r>
            <a:endParaRPr lang="en-US" i="1" dirty="0">
              <a:solidFill>
                <a:srgbClr val="C00000"/>
              </a:solidFill>
            </a:endParaRPr>
          </a:p>
        </p:txBody>
      </p:sp>
      <p:sp>
        <p:nvSpPr>
          <p:cNvPr id="8" name="TextBox 7">
            <a:extLst>
              <a:ext uri="{FF2B5EF4-FFF2-40B4-BE49-F238E27FC236}">
                <a16:creationId xmlns:a16="http://schemas.microsoft.com/office/drawing/2014/main" id="{67F56014-745A-784A-8DC1-145A72E29240}"/>
              </a:ext>
            </a:extLst>
          </p:cNvPr>
          <p:cNvSpPr txBox="1"/>
          <p:nvPr/>
        </p:nvSpPr>
        <p:spPr>
          <a:xfrm>
            <a:off x="0" y="89972"/>
            <a:ext cx="5342040" cy="369332"/>
          </a:xfrm>
          <a:prstGeom prst="rect">
            <a:avLst/>
          </a:prstGeom>
          <a:noFill/>
        </p:spPr>
        <p:txBody>
          <a:bodyPr wrap="none" rtlCol="0">
            <a:spAutoFit/>
          </a:bodyPr>
          <a:lstStyle/>
          <a:p>
            <a:r>
              <a:rPr lang="en-US" b="1" dirty="0">
                <a:hlinkClick r:id="rId2"/>
              </a:rPr>
              <a:t>Google Docs spreadsheet for Experiment 3 (click here)</a:t>
            </a:r>
            <a:endParaRPr lang="en-US" b="1" dirty="0"/>
          </a:p>
        </p:txBody>
      </p:sp>
      <p:sp>
        <p:nvSpPr>
          <p:cNvPr id="9" name="TextBox 8">
            <a:extLst>
              <a:ext uri="{FF2B5EF4-FFF2-40B4-BE49-F238E27FC236}">
                <a16:creationId xmlns:a16="http://schemas.microsoft.com/office/drawing/2014/main" id="{E20BB2A5-A284-13EF-EAC4-C6C730F54F7C}"/>
              </a:ext>
            </a:extLst>
          </p:cNvPr>
          <p:cNvSpPr txBox="1"/>
          <p:nvPr/>
        </p:nvSpPr>
        <p:spPr>
          <a:xfrm>
            <a:off x="5727048" y="32948"/>
            <a:ext cx="3469732" cy="369332"/>
          </a:xfrm>
          <a:prstGeom prst="rect">
            <a:avLst/>
          </a:prstGeom>
          <a:noFill/>
        </p:spPr>
        <p:txBody>
          <a:bodyPr wrap="none" rtlCol="0">
            <a:spAutoFit/>
          </a:bodyPr>
          <a:lstStyle/>
          <a:p>
            <a:r>
              <a:rPr lang="en-US" b="1" dirty="0">
                <a:highlight>
                  <a:srgbClr val="FFFF00"/>
                </a:highlight>
              </a:rPr>
              <a:t>EXP 3 due date, Monday 11/18/24</a:t>
            </a:r>
          </a:p>
        </p:txBody>
      </p:sp>
    </p:spTree>
    <p:extLst>
      <p:ext uri="{BB962C8B-B14F-4D97-AF65-F5344CB8AC3E}">
        <p14:creationId xmlns:p14="http://schemas.microsoft.com/office/powerpoint/2010/main" val="2492729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my </a:t>
            </a:r>
            <a:r>
              <a:rPr lang="en-US" sz="4000" dirty="0" err="1">
                <a:latin typeface="Courier"/>
                <a:cs typeface="Courier"/>
              </a:rPr>
              <a:t>analyze.sh</a:t>
            </a:r>
            <a:r>
              <a:rPr lang="en-US" dirty="0"/>
              <a:t> output </a:t>
            </a:r>
            <a:br>
              <a:rPr lang="en-US" dirty="0"/>
            </a:br>
            <a:r>
              <a:rPr lang="en-US" dirty="0"/>
              <a:t>for </a:t>
            </a:r>
            <a:r>
              <a:rPr lang="en-US" sz="4000" dirty="0" err="1">
                <a:latin typeface="Courier"/>
                <a:cs typeface="Courier"/>
              </a:rPr>
              <a:t>nens</a:t>
            </a:r>
            <a:r>
              <a:rPr lang="en-US" sz="4000" dirty="0">
                <a:latin typeface="Courier"/>
                <a:cs typeface="Courier"/>
              </a:rPr>
              <a:t> = 1</a:t>
            </a:r>
          </a:p>
        </p:txBody>
      </p:sp>
      <p:sp>
        <p:nvSpPr>
          <p:cNvPr id="3" name="Slide Number Placeholder 2"/>
          <p:cNvSpPr>
            <a:spLocks noGrp="1"/>
          </p:cNvSpPr>
          <p:nvPr>
            <p:ph type="sldNum" sz="quarter" idx="12"/>
          </p:nvPr>
        </p:nvSpPr>
        <p:spPr/>
        <p:txBody>
          <a:bodyPr/>
          <a:lstStyle/>
          <a:p>
            <a:fld id="{281B4842-3EED-C347-ACF0-73608E134896}" type="slidenum">
              <a:rPr lang="en-US" smtClean="0"/>
              <a:t>46</a:t>
            </a:fld>
            <a:endParaRPr lang="en-US" dirty="0"/>
          </a:p>
        </p:txBody>
      </p:sp>
      <p:sp>
        <p:nvSpPr>
          <p:cNvPr id="4" name="TextBox 3"/>
          <p:cNvSpPr txBox="1"/>
          <p:nvPr/>
        </p:nvSpPr>
        <p:spPr>
          <a:xfrm>
            <a:off x="608110" y="2271838"/>
            <a:ext cx="7057830" cy="923330"/>
          </a:xfrm>
          <a:prstGeom prst="rect">
            <a:avLst/>
          </a:prstGeom>
          <a:noFill/>
        </p:spPr>
        <p:txBody>
          <a:bodyPr wrap="none" rtlCol="0">
            <a:spAutoFit/>
          </a:bodyPr>
          <a:lstStyle/>
          <a:p>
            <a:r>
              <a:rPr lang="en-US" dirty="0"/>
              <a:t>(0)	NESIS = 9.29   (pop component= 2.24753 area component= 7.04135)</a:t>
            </a:r>
          </a:p>
          <a:p>
            <a:r>
              <a:rPr lang="en-US" dirty="0"/>
              <a:t>(0)	RMSE SLP = 2.67 mb per </a:t>
            </a:r>
            <a:r>
              <a:rPr lang="en-US" dirty="0" err="1"/>
              <a:t>gridpoint</a:t>
            </a:r>
            <a:r>
              <a:rPr lang="en-US" dirty="0"/>
              <a:t> (vs. NARR reanalysis)</a:t>
            </a:r>
          </a:p>
          <a:p>
            <a:r>
              <a:rPr lang="en-US" dirty="0"/>
              <a:t>(0)	RMSE SLP = 2.34 mb per </a:t>
            </a:r>
            <a:r>
              <a:rPr lang="en-US" dirty="0" err="1"/>
              <a:t>gridpoint</a:t>
            </a:r>
            <a:r>
              <a:rPr lang="en-US" dirty="0"/>
              <a:t> (vs. NNRP reanalysis)</a:t>
            </a:r>
          </a:p>
        </p:txBody>
      </p:sp>
      <p:sp>
        <p:nvSpPr>
          <p:cNvPr id="5" name="TextBox 4"/>
          <p:cNvSpPr txBox="1"/>
          <p:nvPr/>
        </p:nvSpPr>
        <p:spPr>
          <a:xfrm>
            <a:off x="608110" y="4221684"/>
            <a:ext cx="7123553" cy="646331"/>
          </a:xfrm>
          <a:prstGeom prst="rect">
            <a:avLst/>
          </a:prstGeom>
          <a:noFill/>
        </p:spPr>
        <p:txBody>
          <a:bodyPr wrap="none" rtlCol="0">
            <a:spAutoFit/>
          </a:bodyPr>
          <a:lstStyle/>
          <a:p>
            <a:r>
              <a:rPr lang="en-US" dirty="0"/>
              <a:t>• Copy and paste this information, AND the </a:t>
            </a:r>
            <a:r>
              <a:rPr lang="en-US" sz="1600" dirty="0" err="1">
                <a:latin typeface="Courier" pitchFamily="2" charset="0"/>
              </a:rPr>
              <a:t>nens</a:t>
            </a:r>
            <a:r>
              <a:rPr lang="en-US" dirty="0"/>
              <a:t> values, for your runs to </a:t>
            </a:r>
          </a:p>
          <a:p>
            <a:r>
              <a:rPr lang="en-US" dirty="0"/>
              <a:t>	us via email, </a:t>
            </a:r>
            <a:r>
              <a:rPr lang="en-US" b="1" dirty="0"/>
              <a:t>and also </a:t>
            </a:r>
            <a:r>
              <a:rPr lang="en-US" dirty="0"/>
              <a:t>enter it on the Google spreadsheet</a:t>
            </a:r>
          </a:p>
        </p:txBody>
      </p:sp>
    </p:spTree>
    <p:extLst>
      <p:ext uri="{BB962C8B-B14F-4D97-AF65-F5344CB8AC3E}">
        <p14:creationId xmlns:p14="http://schemas.microsoft.com/office/powerpoint/2010/main" val="214665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93B2BC-1410-34EF-A9B9-24ED1EC15D64}"/>
              </a:ext>
            </a:extLst>
          </p:cNvPr>
          <p:cNvPicPr>
            <a:picLocks noChangeAspect="1"/>
          </p:cNvPicPr>
          <p:nvPr/>
        </p:nvPicPr>
        <p:blipFill>
          <a:blip r:embed="rId2"/>
          <a:stretch>
            <a:fillRect/>
          </a:stretch>
        </p:blipFill>
        <p:spPr>
          <a:xfrm>
            <a:off x="276728" y="324205"/>
            <a:ext cx="8590546" cy="5765914"/>
          </a:xfrm>
          <a:prstGeom prst="rect">
            <a:avLst/>
          </a:prstGeom>
        </p:spPr>
      </p:pic>
      <p:sp>
        <p:nvSpPr>
          <p:cNvPr id="3" name="Slide Number Placeholder 2">
            <a:extLst>
              <a:ext uri="{FF2B5EF4-FFF2-40B4-BE49-F238E27FC236}">
                <a16:creationId xmlns:a16="http://schemas.microsoft.com/office/drawing/2014/main" id="{0015D176-69CD-4945-98B0-943ABB6D91A7}"/>
              </a:ext>
            </a:extLst>
          </p:cNvPr>
          <p:cNvSpPr>
            <a:spLocks noGrp="1"/>
          </p:cNvSpPr>
          <p:nvPr>
            <p:ph type="sldNum" sz="quarter" idx="12"/>
          </p:nvPr>
        </p:nvSpPr>
        <p:spPr/>
        <p:txBody>
          <a:bodyPr/>
          <a:lstStyle/>
          <a:p>
            <a:fld id="{281B4842-3EED-C347-ACF0-73608E134896}" type="slidenum">
              <a:rPr lang="en-US" smtClean="0"/>
              <a:t>47</a:t>
            </a:fld>
            <a:endParaRPr lang="en-US"/>
          </a:p>
        </p:txBody>
      </p:sp>
      <p:sp>
        <p:nvSpPr>
          <p:cNvPr id="6" name="Rounded Rectangle 5">
            <a:extLst>
              <a:ext uri="{FF2B5EF4-FFF2-40B4-BE49-F238E27FC236}">
                <a16:creationId xmlns:a16="http://schemas.microsoft.com/office/drawing/2014/main" id="{C6A1EC45-FF60-C749-9AB8-1F6830B49140}"/>
              </a:ext>
            </a:extLst>
          </p:cNvPr>
          <p:cNvSpPr/>
          <p:nvPr/>
        </p:nvSpPr>
        <p:spPr>
          <a:xfrm>
            <a:off x="2827416" y="1852858"/>
            <a:ext cx="5606716" cy="252663"/>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979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E952B6-8A8B-F870-7E43-8DD052FB9BAC}"/>
              </a:ext>
            </a:extLst>
          </p:cNvPr>
          <p:cNvPicPr>
            <a:picLocks noChangeAspect="1"/>
          </p:cNvPicPr>
          <p:nvPr/>
        </p:nvPicPr>
        <p:blipFill>
          <a:blip r:embed="rId3"/>
          <a:stretch>
            <a:fillRect/>
          </a:stretch>
        </p:blipFill>
        <p:spPr>
          <a:xfrm>
            <a:off x="1320800" y="177800"/>
            <a:ext cx="6502400" cy="6502400"/>
          </a:xfrm>
          <a:prstGeom prst="rect">
            <a:avLst/>
          </a:prstGeom>
        </p:spPr>
      </p:pic>
      <p:sp>
        <p:nvSpPr>
          <p:cNvPr id="3" name="Slide Number Placeholder 2">
            <a:extLst>
              <a:ext uri="{FF2B5EF4-FFF2-40B4-BE49-F238E27FC236}">
                <a16:creationId xmlns:a16="http://schemas.microsoft.com/office/drawing/2014/main" id="{4CE8CFAA-887C-8F4D-A04D-9BBD3DFA407D}"/>
              </a:ext>
            </a:extLst>
          </p:cNvPr>
          <p:cNvSpPr>
            <a:spLocks noGrp="1"/>
          </p:cNvSpPr>
          <p:nvPr>
            <p:ph type="sldNum" sz="quarter" idx="12"/>
          </p:nvPr>
        </p:nvSpPr>
        <p:spPr/>
        <p:txBody>
          <a:bodyPr/>
          <a:lstStyle/>
          <a:p>
            <a:fld id="{281B4842-3EED-C347-ACF0-73608E134896}" type="slidenum">
              <a:rPr lang="en-US" smtClean="0"/>
              <a:t>48</a:t>
            </a:fld>
            <a:endParaRPr lang="en-US"/>
          </a:p>
        </p:txBody>
      </p:sp>
      <p:sp>
        <p:nvSpPr>
          <p:cNvPr id="6" name="TextBox 5">
            <a:extLst>
              <a:ext uri="{FF2B5EF4-FFF2-40B4-BE49-F238E27FC236}">
                <a16:creationId xmlns:a16="http://schemas.microsoft.com/office/drawing/2014/main" id="{7FB3C5E9-8D92-4347-BDAA-AC4C56316744}"/>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a:t>Unperturbed</a:t>
            </a:r>
          </a:p>
        </p:txBody>
      </p:sp>
    </p:spTree>
    <p:extLst>
      <p:ext uri="{BB962C8B-B14F-4D97-AF65-F5344CB8AC3E}">
        <p14:creationId xmlns:p14="http://schemas.microsoft.com/office/powerpoint/2010/main" val="3657152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CFC718-522C-B43B-679E-015C11EB82CA}"/>
              </a:ext>
            </a:extLst>
          </p:cNvPr>
          <p:cNvPicPr>
            <a:picLocks noChangeAspect="1"/>
          </p:cNvPicPr>
          <p:nvPr/>
        </p:nvPicPr>
        <p:blipFill>
          <a:blip r:embed="rId3"/>
          <a:stretch>
            <a:fillRect/>
          </a:stretch>
        </p:blipFill>
        <p:spPr>
          <a:xfrm>
            <a:off x="1320800" y="177800"/>
            <a:ext cx="6502400" cy="6502400"/>
          </a:xfrm>
          <a:prstGeom prst="rect">
            <a:avLst/>
          </a:prstGeom>
        </p:spPr>
      </p:pic>
      <p:sp>
        <p:nvSpPr>
          <p:cNvPr id="3" name="Slide Number Placeholder 2">
            <a:extLst>
              <a:ext uri="{FF2B5EF4-FFF2-40B4-BE49-F238E27FC236}">
                <a16:creationId xmlns:a16="http://schemas.microsoft.com/office/drawing/2014/main" id="{4CE8CFAA-887C-8F4D-A04D-9BBD3DFA407D}"/>
              </a:ext>
            </a:extLst>
          </p:cNvPr>
          <p:cNvSpPr>
            <a:spLocks noGrp="1"/>
          </p:cNvSpPr>
          <p:nvPr>
            <p:ph type="sldNum" sz="quarter" idx="12"/>
          </p:nvPr>
        </p:nvSpPr>
        <p:spPr/>
        <p:txBody>
          <a:bodyPr/>
          <a:lstStyle/>
          <a:p>
            <a:fld id="{281B4842-3EED-C347-ACF0-73608E134896}" type="slidenum">
              <a:rPr lang="en-US" smtClean="0"/>
              <a:t>49</a:t>
            </a:fld>
            <a:endParaRPr lang="en-US"/>
          </a:p>
        </p:txBody>
      </p:sp>
      <p:sp>
        <p:nvSpPr>
          <p:cNvPr id="6" name="TextBox 5">
            <a:extLst>
              <a:ext uri="{FF2B5EF4-FFF2-40B4-BE49-F238E27FC236}">
                <a16:creationId xmlns:a16="http://schemas.microsoft.com/office/drawing/2014/main" id="{7FB3C5E9-8D92-4347-BDAA-AC4C56316744}"/>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err="1"/>
              <a:t>nens</a:t>
            </a:r>
            <a:r>
              <a:rPr lang="en-US" dirty="0"/>
              <a:t> = 01</a:t>
            </a:r>
          </a:p>
        </p:txBody>
      </p:sp>
    </p:spTree>
    <p:extLst>
      <p:ext uri="{BB962C8B-B14F-4D97-AF65-F5344CB8AC3E}">
        <p14:creationId xmlns:p14="http://schemas.microsoft.com/office/powerpoint/2010/main" val="135417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nchor="t"/>
          <a:lstStyle/>
          <a:p>
            <a:r>
              <a:rPr lang="en-US" dirty="0"/>
              <a:t>Animation of SLP field</a:t>
            </a:r>
            <a:br>
              <a:rPr lang="en-US" dirty="0"/>
            </a:br>
            <a:r>
              <a:rPr lang="en-US" sz="2000" dirty="0">
                <a:solidFill>
                  <a:schemeClr val="bg1">
                    <a:lumMod val="75000"/>
                  </a:schemeClr>
                </a:solidFill>
              </a:rPr>
              <a:t>(ECMWF reanalysis)</a:t>
            </a:r>
            <a:endParaRPr lang="en-US" dirty="0">
              <a:solidFill>
                <a:schemeClr val="bg1">
                  <a:lumMod val="75000"/>
                </a:schemeClr>
              </a:solidFill>
            </a:endParaRPr>
          </a:p>
        </p:txBody>
      </p:sp>
      <p:pic>
        <p:nvPicPr>
          <p:cNvPr id="18435" name="Picture 3" descr="ecmwf_movi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009650"/>
            <a:ext cx="7423150" cy="5567363"/>
          </a:xfrm>
          <a:prstGeom prst="rect">
            <a:avLst/>
          </a:prstGeom>
          <a:noFill/>
          <a:extLst>
            <a:ext uri="{909E8E84-426E-40dd-AFC4-6F175D3DCCD1}">
              <a14:hiddenFill xmlns:a14="http://schemas.microsoft.com/office/drawing/2010/main" xmlns="">
                <a:solidFill>
                  <a:srgbClr val="FFFFFF"/>
                </a:solidFill>
              </a14:hiddenFill>
            </a:ext>
          </a:extLst>
        </p:spPr>
      </p:pic>
      <p:sp>
        <p:nvSpPr>
          <p:cNvPr id="18436" name="Freeform 4"/>
          <p:cNvSpPr>
            <a:spLocks/>
          </p:cNvSpPr>
          <p:nvPr/>
        </p:nvSpPr>
        <p:spPr bwMode="gray">
          <a:xfrm>
            <a:off x="2047875" y="1914525"/>
            <a:ext cx="5048250" cy="4086225"/>
          </a:xfrm>
          <a:custGeom>
            <a:avLst/>
            <a:gdLst>
              <a:gd name="T0" fmla="*/ 0 w 3180"/>
              <a:gd name="T1" fmla="*/ 2574 h 2574"/>
              <a:gd name="T2" fmla="*/ 666 w 3180"/>
              <a:gd name="T3" fmla="*/ 2340 h 2574"/>
              <a:gd name="T4" fmla="*/ 948 w 3180"/>
              <a:gd name="T5" fmla="*/ 2166 h 2574"/>
              <a:gd name="T6" fmla="*/ 1368 w 3180"/>
              <a:gd name="T7" fmla="*/ 1860 h 2574"/>
              <a:gd name="T8" fmla="*/ 1668 w 3180"/>
              <a:gd name="T9" fmla="*/ 1572 h 2574"/>
              <a:gd name="T10" fmla="*/ 1884 w 3180"/>
              <a:gd name="T11" fmla="*/ 1314 h 2574"/>
              <a:gd name="T12" fmla="*/ 2130 w 3180"/>
              <a:gd name="T13" fmla="*/ 1050 h 2574"/>
              <a:gd name="T14" fmla="*/ 2334 w 3180"/>
              <a:gd name="T15" fmla="*/ 786 h 2574"/>
              <a:gd name="T16" fmla="*/ 2778 w 3180"/>
              <a:gd name="T17" fmla="*/ 348 h 2574"/>
              <a:gd name="T18" fmla="*/ 3180 w 3180"/>
              <a:gd name="T1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0" h="2574">
                <a:moveTo>
                  <a:pt x="0" y="2574"/>
                </a:moveTo>
                <a:cubicBezTo>
                  <a:pt x="111" y="2535"/>
                  <a:pt x="508" y="2408"/>
                  <a:pt x="666" y="2340"/>
                </a:cubicBezTo>
                <a:cubicBezTo>
                  <a:pt x="824" y="2272"/>
                  <a:pt x="831" y="2246"/>
                  <a:pt x="948" y="2166"/>
                </a:cubicBezTo>
                <a:cubicBezTo>
                  <a:pt x="1065" y="2086"/>
                  <a:pt x="1248" y="1959"/>
                  <a:pt x="1368" y="1860"/>
                </a:cubicBezTo>
                <a:cubicBezTo>
                  <a:pt x="1488" y="1761"/>
                  <a:pt x="1582" y="1663"/>
                  <a:pt x="1668" y="1572"/>
                </a:cubicBezTo>
                <a:cubicBezTo>
                  <a:pt x="1754" y="1481"/>
                  <a:pt x="1807" y="1401"/>
                  <a:pt x="1884" y="1314"/>
                </a:cubicBezTo>
                <a:cubicBezTo>
                  <a:pt x="1961" y="1227"/>
                  <a:pt x="2055" y="1138"/>
                  <a:pt x="2130" y="1050"/>
                </a:cubicBezTo>
                <a:cubicBezTo>
                  <a:pt x="2205" y="962"/>
                  <a:pt x="2226" y="903"/>
                  <a:pt x="2334" y="786"/>
                </a:cubicBezTo>
                <a:cubicBezTo>
                  <a:pt x="2442" y="669"/>
                  <a:pt x="2637" y="479"/>
                  <a:pt x="2778" y="348"/>
                </a:cubicBezTo>
                <a:cubicBezTo>
                  <a:pt x="2919" y="217"/>
                  <a:pt x="3096" y="72"/>
                  <a:pt x="3180" y="0"/>
                </a:cubicBezTo>
              </a:path>
            </a:pathLst>
          </a:custGeom>
          <a:noFill/>
          <a:ln w="31750" cap="flat" cmpd="sng">
            <a:solidFill>
              <a:schemeClr val="bg1"/>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endParaRPr lang="en-US"/>
          </a:p>
        </p:txBody>
      </p:sp>
      <p:sp>
        <p:nvSpPr>
          <p:cNvPr id="18437" name="Text Box 5"/>
          <p:cNvSpPr txBox="1">
            <a:spLocks noChangeArrowheads="1"/>
          </p:cNvSpPr>
          <p:nvPr/>
        </p:nvSpPr>
        <p:spPr bwMode="gray">
          <a:xfrm rot="-2893837">
            <a:off x="4156075" y="3854451"/>
            <a:ext cx="12223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400" b="1">
                <a:solidFill>
                  <a:schemeClr val="bg1"/>
                </a:solidFill>
              </a:rPr>
              <a:t>Storm Track</a:t>
            </a:r>
          </a:p>
        </p:txBody>
      </p:sp>
      <p:sp>
        <p:nvSpPr>
          <p:cNvPr id="18438" name="Oval 6"/>
          <p:cNvSpPr>
            <a:spLocks noChangeArrowheads="1"/>
          </p:cNvSpPr>
          <p:nvPr/>
        </p:nvSpPr>
        <p:spPr bwMode="gray">
          <a:xfrm>
            <a:off x="4171950" y="48101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39" name="Oval 7"/>
          <p:cNvSpPr>
            <a:spLocks noChangeArrowheads="1"/>
          </p:cNvSpPr>
          <p:nvPr/>
        </p:nvSpPr>
        <p:spPr bwMode="gray">
          <a:xfrm>
            <a:off x="3524250" y="53054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0" name="Oval 8"/>
          <p:cNvSpPr>
            <a:spLocks noChangeArrowheads="1"/>
          </p:cNvSpPr>
          <p:nvPr/>
        </p:nvSpPr>
        <p:spPr bwMode="gray">
          <a:xfrm>
            <a:off x="4629150" y="43910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1" name="Oval 9"/>
          <p:cNvSpPr>
            <a:spLocks noChangeArrowheads="1"/>
          </p:cNvSpPr>
          <p:nvPr/>
        </p:nvSpPr>
        <p:spPr bwMode="gray">
          <a:xfrm>
            <a:off x="4972050" y="396240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2" name="Oval 10"/>
          <p:cNvSpPr>
            <a:spLocks noChangeArrowheads="1"/>
          </p:cNvSpPr>
          <p:nvPr/>
        </p:nvSpPr>
        <p:spPr bwMode="gray">
          <a:xfrm>
            <a:off x="5381625" y="352425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3" name="Oval 11"/>
          <p:cNvSpPr>
            <a:spLocks noChangeArrowheads="1"/>
          </p:cNvSpPr>
          <p:nvPr/>
        </p:nvSpPr>
        <p:spPr bwMode="gray">
          <a:xfrm>
            <a:off x="5705475" y="30956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4" name="Oval 12"/>
          <p:cNvSpPr>
            <a:spLocks noChangeArrowheads="1"/>
          </p:cNvSpPr>
          <p:nvPr/>
        </p:nvSpPr>
        <p:spPr bwMode="gray">
          <a:xfrm>
            <a:off x="6419850" y="240030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5" name="Oval 13"/>
          <p:cNvSpPr>
            <a:spLocks noChangeArrowheads="1"/>
          </p:cNvSpPr>
          <p:nvPr/>
        </p:nvSpPr>
        <p:spPr bwMode="gray">
          <a:xfrm>
            <a:off x="3057525" y="5572125"/>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6" name="Text Box 14"/>
          <p:cNvSpPr txBox="1">
            <a:spLocks noChangeArrowheads="1"/>
          </p:cNvSpPr>
          <p:nvPr/>
        </p:nvSpPr>
        <p:spPr bwMode="gray">
          <a:xfrm>
            <a:off x="4060825" y="4926013"/>
            <a:ext cx="798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03/13/93 06Z</a:t>
            </a:r>
          </a:p>
        </p:txBody>
      </p:sp>
      <p:sp>
        <p:nvSpPr>
          <p:cNvPr id="18447" name="Text Box 15"/>
          <p:cNvSpPr txBox="1">
            <a:spLocks noChangeArrowheads="1"/>
          </p:cNvSpPr>
          <p:nvPr/>
        </p:nvSpPr>
        <p:spPr bwMode="gray">
          <a:xfrm>
            <a:off x="5603875" y="3201988"/>
            <a:ext cx="798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03/14/93 06Z</a:t>
            </a:r>
          </a:p>
        </p:txBody>
      </p:sp>
      <p:sp>
        <p:nvSpPr>
          <p:cNvPr id="18448" name="Oval 16"/>
          <p:cNvSpPr>
            <a:spLocks noChangeArrowheads="1"/>
          </p:cNvSpPr>
          <p:nvPr/>
        </p:nvSpPr>
        <p:spPr bwMode="gray">
          <a:xfrm>
            <a:off x="7038975" y="1847850"/>
            <a:ext cx="93663" cy="107950"/>
          </a:xfrm>
          <a:prstGeom prst="ellipse">
            <a:avLst/>
          </a:prstGeom>
          <a:solidFill>
            <a:schemeClr val="tx1"/>
          </a:solidFill>
          <a:ln w="381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9" name="Rectangle 17"/>
          <p:cNvSpPr>
            <a:spLocks noChangeArrowheads="1"/>
          </p:cNvSpPr>
          <p:nvPr/>
        </p:nvSpPr>
        <p:spPr bwMode="gray">
          <a:xfrm>
            <a:off x="7648575" y="1885950"/>
            <a:ext cx="142875" cy="38195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8450" name="Line 18"/>
          <p:cNvSpPr>
            <a:spLocks noChangeShapeType="1"/>
          </p:cNvSpPr>
          <p:nvPr/>
        </p:nvSpPr>
        <p:spPr bwMode="gray">
          <a:xfrm>
            <a:off x="7705725" y="1571625"/>
            <a:ext cx="85725" cy="3143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451" name="Line 19"/>
          <p:cNvSpPr>
            <a:spLocks noChangeShapeType="1"/>
          </p:cNvSpPr>
          <p:nvPr/>
        </p:nvSpPr>
        <p:spPr bwMode="gray">
          <a:xfrm flipV="1">
            <a:off x="7715250" y="5715000"/>
            <a:ext cx="85725" cy="31432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 name="Slide Number Placeholder 1"/>
          <p:cNvSpPr>
            <a:spLocks noGrp="1"/>
          </p:cNvSpPr>
          <p:nvPr>
            <p:ph type="sldNum" sz="quarter" idx="12"/>
          </p:nvPr>
        </p:nvSpPr>
        <p:spPr/>
        <p:txBody>
          <a:bodyPr/>
          <a:lstStyle/>
          <a:p>
            <a:fld id="{281B4842-3EED-C347-ACF0-73608E134896}" type="slidenum">
              <a:rPr lang="en-US" smtClean="0"/>
              <a:t>5</a:t>
            </a:fld>
            <a:endParaRPr lang="en-US"/>
          </a:p>
        </p:txBody>
      </p:sp>
    </p:spTree>
    <p:extLst>
      <p:ext uri="{BB962C8B-B14F-4D97-AF65-F5344CB8AC3E}">
        <p14:creationId xmlns:p14="http://schemas.microsoft.com/office/powerpoint/2010/main" val="894493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21B5B-D7E5-757B-D2B4-EA036B2962E6}"/>
              </a:ext>
            </a:extLst>
          </p:cNvPr>
          <p:cNvPicPr>
            <a:picLocks noChangeAspect="1"/>
          </p:cNvPicPr>
          <p:nvPr/>
        </p:nvPicPr>
        <p:blipFill>
          <a:blip r:embed="rId3"/>
          <a:stretch>
            <a:fillRect/>
          </a:stretch>
        </p:blipFill>
        <p:spPr>
          <a:xfrm>
            <a:off x="1320800" y="177800"/>
            <a:ext cx="6502400" cy="6502400"/>
          </a:xfrm>
          <a:prstGeom prst="rect">
            <a:avLst/>
          </a:prstGeom>
        </p:spPr>
      </p:pic>
      <p:sp>
        <p:nvSpPr>
          <p:cNvPr id="2" name="Slide Number Placeholder 1">
            <a:extLst>
              <a:ext uri="{FF2B5EF4-FFF2-40B4-BE49-F238E27FC236}">
                <a16:creationId xmlns:a16="http://schemas.microsoft.com/office/drawing/2014/main" id="{7CC0D4F0-8431-A046-9C64-C20F3731F9EF}"/>
              </a:ext>
            </a:extLst>
          </p:cNvPr>
          <p:cNvSpPr>
            <a:spLocks noGrp="1"/>
          </p:cNvSpPr>
          <p:nvPr>
            <p:ph type="sldNum" sz="quarter" idx="12"/>
          </p:nvPr>
        </p:nvSpPr>
        <p:spPr/>
        <p:txBody>
          <a:bodyPr/>
          <a:lstStyle/>
          <a:p>
            <a:fld id="{281B4842-3EED-C347-ACF0-73608E134896}" type="slidenum">
              <a:rPr lang="en-US" smtClean="0"/>
              <a:t>50</a:t>
            </a:fld>
            <a:endParaRPr lang="en-US"/>
          </a:p>
        </p:txBody>
      </p:sp>
      <p:sp>
        <p:nvSpPr>
          <p:cNvPr id="5" name="TextBox 4">
            <a:extLst>
              <a:ext uri="{FF2B5EF4-FFF2-40B4-BE49-F238E27FC236}">
                <a16:creationId xmlns:a16="http://schemas.microsoft.com/office/drawing/2014/main" id="{539D38C8-6F95-BD4A-9BF1-011A70731A8F}"/>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err="1"/>
              <a:t>nens</a:t>
            </a:r>
            <a:r>
              <a:rPr lang="en-US" dirty="0"/>
              <a:t> = 02</a:t>
            </a:r>
          </a:p>
        </p:txBody>
      </p:sp>
    </p:spTree>
    <p:extLst>
      <p:ext uri="{BB962C8B-B14F-4D97-AF65-F5344CB8AC3E}">
        <p14:creationId xmlns:p14="http://schemas.microsoft.com/office/powerpoint/2010/main" val="3273341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2F68F1-A78A-08DF-429B-AAFA141EC760}"/>
              </a:ext>
            </a:extLst>
          </p:cNvPr>
          <p:cNvPicPr>
            <a:picLocks noChangeAspect="1"/>
          </p:cNvPicPr>
          <p:nvPr/>
        </p:nvPicPr>
        <p:blipFill>
          <a:blip r:embed="rId3"/>
          <a:stretch>
            <a:fillRect/>
          </a:stretch>
        </p:blipFill>
        <p:spPr>
          <a:xfrm>
            <a:off x="1320800" y="177800"/>
            <a:ext cx="6502400" cy="6502400"/>
          </a:xfrm>
          <a:prstGeom prst="rect">
            <a:avLst/>
          </a:prstGeom>
        </p:spPr>
      </p:pic>
      <p:sp>
        <p:nvSpPr>
          <p:cNvPr id="2" name="Slide Number Placeholder 1">
            <a:extLst>
              <a:ext uri="{FF2B5EF4-FFF2-40B4-BE49-F238E27FC236}">
                <a16:creationId xmlns:a16="http://schemas.microsoft.com/office/drawing/2014/main" id="{B108A243-1AE1-6048-BA31-589AB5351BDD}"/>
              </a:ext>
            </a:extLst>
          </p:cNvPr>
          <p:cNvSpPr>
            <a:spLocks noGrp="1"/>
          </p:cNvSpPr>
          <p:nvPr>
            <p:ph type="sldNum" sz="quarter" idx="12"/>
          </p:nvPr>
        </p:nvSpPr>
        <p:spPr/>
        <p:txBody>
          <a:bodyPr/>
          <a:lstStyle/>
          <a:p>
            <a:fld id="{281B4842-3EED-C347-ACF0-73608E134896}" type="slidenum">
              <a:rPr lang="en-US" smtClean="0"/>
              <a:t>51</a:t>
            </a:fld>
            <a:endParaRPr lang="en-US"/>
          </a:p>
        </p:txBody>
      </p:sp>
      <p:sp>
        <p:nvSpPr>
          <p:cNvPr id="5" name="TextBox 4">
            <a:extLst>
              <a:ext uri="{FF2B5EF4-FFF2-40B4-BE49-F238E27FC236}">
                <a16:creationId xmlns:a16="http://schemas.microsoft.com/office/drawing/2014/main" id="{DA272F1B-AAEF-8941-9A85-A4FC14D07796}"/>
              </a:ext>
            </a:extLst>
          </p:cNvPr>
          <p:cNvSpPr txBox="1"/>
          <p:nvPr/>
        </p:nvSpPr>
        <p:spPr>
          <a:xfrm>
            <a:off x="251460" y="177800"/>
            <a:ext cx="1446486" cy="646331"/>
          </a:xfrm>
          <a:prstGeom prst="rect">
            <a:avLst/>
          </a:prstGeom>
          <a:noFill/>
        </p:spPr>
        <p:txBody>
          <a:bodyPr wrap="none" rtlCol="0">
            <a:spAutoFit/>
          </a:bodyPr>
          <a:lstStyle/>
          <a:p>
            <a:r>
              <a:rPr lang="en-US" dirty="0"/>
              <a:t>Default setup</a:t>
            </a:r>
          </a:p>
          <a:p>
            <a:r>
              <a:rPr lang="en-US" dirty="0" err="1"/>
              <a:t>nens</a:t>
            </a:r>
            <a:r>
              <a:rPr lang="en-US" dirty="0"/>
              <a:t> = 03</a:t>
            </a:r>
          </a:p>
        </p:txBody>
      </p:sp>
    </p:spTree>
    <p:extLst>
      <p:ext uri="{BB962C8B-B14F-4D97-AF65-F5344CB8AC3E}">
        <p14:creationId xmlns:p14="http://schemas.microsoft.com/office/powerpoint/2010/main" val="3151583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Notes</a:t>
            </a:r>
          </a:p>
        </p:txBody>
      </p:sp>
      <p:sp>
        <p:nvSpPr>
          <p:cNvPr id="5" name="Content Placeholder 4"/>
          <p:cNvSpPr>
            <a:spLocks noGrp="1"/>
          </p:cNvSpPr>
          <p:nvPr>
            <p:ph idx="1"/>
          </p:nvPr>
        </p:nvSpPr>
        <p:spPr/>
        <p:txBody>
          <a:bodyPr>
            <a:normAutofit lnSpcReduction="10000"/>
          </a:bodyPr>
          <a:lstStyle/>
          <a:p>
            <a:r>
              <a:rPr lang="en-US" dirty="0"/>
              <a:t>Nudging, especially to a low-resolution analysis, really has to be questioned</a:t>
            </a:r>
          </a:p>
          <a:p>
            <a:pPr lvl="1"/>
            <a:r>
              <a:rPr lang="en-US" dirty="0"/>
              <a:t>The low-resolution reanalysis is </a:t>
            </a:r>
            <a:r>
              <a:rPr lang="en-US" b="1" dirty="0"/>
              <a:t>NOT</a:t>
            </a:r>
            <a:r>
              <a:rPr lang="en-US" dirty="0"/>
              <a:t> “truth”</a:t>
            </a:r>
          </a:p>
          <a:p>
            <a:pPr lvl="1"/>
            <a:r>
              <a:rPr lang="en-US" dirty="0"/>
              <a:t>At least spectral nudging can be confined to the longest waves, however</a:t>
            </a:r>
          </a:p>
          <a:p>
            <a:pPr lvl="1"/>
            <a:r>
              <a:rPr lang="en-US" dirty="0"/>
              <a:t>That said, we’re going to move to a higher-resolution reanalysis </a:t>
            </a:r>
            <a:r>
              <a:rPr lang="mr-IN" dirty="0"/>
              <a:t>–</a:t>
            </a:r>
            <a:r>
              <a:rPr lang="en-US" dirty="0"/>
              <a:t> the NARR</a:t>
            </a:r>
          </a:p>
          <a:p>
            <a:r>
              <a:rPr lang="en-US" dirty="0">
                <a:solidFill>
                  <a:srgbClr val="FF0000"/>
                </a:solidFill>
              </a:rPr>
              <a:t>It does not appear to make sense to use nudging and SKEBS simultaneously</a:t>
            </a:r>
          </a:p>
        </p:txBody>
      </p:sp>
      <p:sp>
        <p:nvSpPr>
          <p:cNvPr id="3" name="Slide Number Placeholder 2"/>
          <p:cNvSpPr>
            <a:spLocks noGrp="1"/>
          </p:cNvSpPr>
          <p:nvPr>
            <p:ph type="sldNum" sz="quarter" idx="12"/>
          </p:nvPr>
        </p:nvSpPr>
        <p:spPr/>
        <p:txBody>
          <a:bodyPr/>
          <a:lstStyle/>
          <a:p>
            <a:fld id="{281B4842-3EED-C347-ACF0-73608E134896}" type="slidenum">
              <a:rPr lang="en-US" smtClean="0"/>
              <a:t>52</a:t>
            </a:fld>
            <a:endParaRPr lang="en-US"/>
          </a:p>
        </p:txBody>
      </p:sp>
    </p:spTree>
    <p:extLst>
      <p:ext uri="{BB962C8B-B14F-4D97-AF65-F5344CB8AC3E}">
        <p14:creationId xmlns:p14="http://schemas.microsoft.com/office/powerpoint/2010/main" val="438545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876DDC-DE7A-284F-5682-CB3F265B009A}"/>
              </a:ext>
            </a:extLst>
          </p:cNvPr>
          <p:cNvSpPr>
            <a:spLocks noGrp="1"/>
          </p:cNvSpPr>
          <p:nvPr>
            <p:ph type="ctrTitle"/>
          </p:nvPr>
        </p:nvSpPr>
        <p:spPr/>
        <p:txBody>
          <a:bodyPr/>
          <a:lstStyle/>
          <a:p>
            <a:r>
              <a:rPr lang="en-US" dirty="0"/>
              <a:t>[end of Part 1]</a:t>
            </a:r>
          </a:p>
        </p:txBody>
      </p:sp>
      <p:sp>
        <p:nvSpPr>
          <p:cNvPr id="6" name="Subtitle 5">
            <a:extLst>
              <a:ext uri="{FF2B5EF4-FFF2-40B4-BE49-F238E27FC236}">
                <a16:creationId xmlns:a16="http://schemas.microsoft.com/office/drawing/2014/main" id="{C6BED362-5481-E0F6-B930-D452EBEEE02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4F1BA5B-F77B-8439-D108-9F33B5E70AE8}"/>
              </a:ext>
            </a:extLst>
          </p:cNvPr>
          <p:cNvSpPr>
            <a:spLocks noGrp="1"/>
          </p:cNvSpPr>
          <p:nvPr>
            <p:ph type="sldNum" sz="quarter" idx="12"/>
          </p:nvPr>
        </p:nvSpPr>
        <p:spPr/>
        <p:txBody>
          <a:bodyPr/>
          <a:lstStyle/>
          <a:p>
            <a:fld id="{281B4842-3EED-C347-ACF0-73608E134896}" type="slidenum">
              <a:rPr lang="en-US" smtClean="0"/>
              <a:t>53</a:t>
            </a:fld>
            <a:endParaRPr lang="en-US"/>
          </a:p>
        </p:txBody>
      </p:sp>
    </p:spTree>
    <p:extLst>
      <p:ext uri="{BB962C8B-B14F-4D97-AF65-F5344CB8AC3E}">
        <p14:creationId xmlns:p14="http://schemas.microsoft.com/office/powerpoint/2010/main" val="34329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930312-19930314-1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4" name="Rectangle 3"/>
          <p:cNvSpPr/>
          <p:nvPr/>
        </p:nvSpPr>
        <p:spPr>
          <a:xfrm>
            <a:off x="134470" y="197415"/>
            <a:ext cx="4572000" cy="307777"/>
          </a:xfrm>
          <a:prstGeom prst="rect">
            <a:avLst/>
          </a:prstGeom>
        </p:spPr>
        <p:txBody>
          <a:bodyPr>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2" name="Slide Number Placeholder 1"/>
          <p:cNvSpPr>
            <a:spLocks noGrp="1"/>
          </p:cNvSpPr>
          <p:nvPr>
            <p:ph type="sldNum" sz="quarter" idx="12"/>
          </p:nvPr>
        </p:nvSpPr>
        <p:spPr/>
        <p:txBody>
          <a:bodyPr/>
          <a:lstStyle/>
          <a:p>
            <a:fld id="{281B4842-3EED-C347-ACF0-73608E134896}" type="slidenum">
              <a:rPr lang="en-US" smtClean="0"/>
              <a:t>6</a:t>
            </a:fld>
            <a:endParaRPr lang="en-US"/>
          </a:p>
        </p:txBody>
      </p:sp>
    </p:spTree>
    <p:extLst>
      <p:ext uri="{BB962C8B-B14F-4D97-AF65-F5344CB8AC3E}">
        <p14:creationId xmlns:p14="http://schemas.microsoft.com/office/powerpoint/2010/main" val="109752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C260C1-3693-A74D-678D-E4A0F8964054}"/>
              </a:ext>
            </a:extLst>
          </p:cNvPr>
          <p:cNvPicPr>
            <a:picLocks noChangeAspect="1"/>
          </p:cNvPicPr>
          <p:nvPr/>
        </p:nvPicPr>
        <p:blipFill>
          <a:blip r:embed="rId3"/>
          <a:stretch>
            <a:fillRect/>
          </a:stretch>
        </p:blipFill>
        <p:spPr>
          <a:xfrm>
            <a:off x="0" y="799872"/>
            <a:ext cx="9146203" cy="5835316"/>
          </a:xfrm>
          <a:prstGeom prst="rect">
            <a:avLst/>
          </a:prstGeom>
        </p:spPr>
      </p:pic>
      <p:sp>
        <p:nvSpPr>
          <p:cNvPr id="5" name="Slide Number Placeholder 4"/>
          <p:cNvSpPr>
            <a:spLocks noGrp="1"/>
          </p:cNvSpPr>
          <p:nvPr>
            <p:ph type="sldNum" sz="quarter" idx="12"/>
          </p:nvPr>
        </p:nvSpPr>
        <p:spPr/>
        <p:txBody>
          <a:bodyPr/>
          <a:lstStyle/>
          <a:p>
            <a:fld id="{281B4842-3EED-C347-ACF0-73608E134896}" type="slidenum">
              <a:rPr lang="en-US" smtClean="0"/>
              <a:t>7</a:t>
            </a:fld>
            <a:endParaRPr lang="en-US"/>
          </a:p>
        </p:txBody>
      </p:sp>
      <p:sp>
        <p:nvSpPr>
          <p:cNvPr id="4" name="Rectangle 3"/>
          <p:cNvSpPr/>
          <p:nvPr/>
        </p:nvSpPr>
        <p:spPr>
          <a:xfrm>
            <a:off x="-17275" y="1169255"/>
            <a:ext cx="9161275" cy="479074"/>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341600" y="2775900"/>
            <a:ext cx="600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78049" y="2475047"/>
            <a:ext cx="1269386" cy="307777"/>
          </a:xfrm>
          <a:prstGeom prst="rect">
            <a:avLst/>
          </a:prstGeom>
          <a:noFill/>
        </p:spPr>
        <p:txBody>
          <a:bodyPr wrap="none" rtlCol="0">
            <a:spAutoFit/>
          </a:bodyPr>
          <a:lstStyle/>
          <a:p>
            <a:r>
              <a:rPr lang="en-US" sz="1400" dirty="0">
                <a:solidFill>
                  <a:srgbClr val="FF0000"/>
                </a:solidFill>
              </a:rPr>
              <a:t>12/2022 storm</a:t>
            </a:r>
          </a:p>
        </p:txBody>
      </p:sp>
      <p:sp>
        <p:nvSpPr>
          <p:cNvPr id="10" name="TextBox 9">
            <a:extLst>
              <a:ext uri="{FF2B5EF4-FFF2-40B4-BE49-F238E27FC236}">
                <a16:creationId xmlns:a16="http://schemas.microsoft.com/office/drawing/2014/main" id="{AF4A98E9-1F67-A0E1-2584-13ADC81743BE}"/>
              </a:ext>
            </a:extLst>
          </p:cNvPr>
          <p:cNvSpPr txBox="1"/>
          <p:nvPr/>
        </p:nvSpPr>
        <p:spPr>
          <a:xfrm>
            <a:off x="109243" y="120316"/>
            <a:ext cx="5444760" cy="369332"/>
          </a:xfrm>
          <a:prstGeom prst="rect">
            <a:avLst/>
          </a:prstGeom>
          <a:noFill/>
        </p:spPr>
        <p:txBody>
          <a:bodyPr wrap="none" rtlCol="0">
            <a:spAutoFit/>
          </a:bodyPr>
          <a:lstStyle/>
          <a:p>
            <a:r>
              <a:rPr lang="en-US" dirty="0"/>
              <a:t>https://</a:t>
            </a:r>
            <a:r>
              <a:rPr lang="en-US" dirty="0" err="1"/>
              <a:t>www.ncei.noaa.gov</a:t>
            </a:r>
            <a:r>
              <a:rPr lang="en-US" dirty="0"/>
              <a:t>/access/monitoring/</a:t>
            </a:r>
            <a:r>
              <a:rPr lang="en-US" dirty="0" err="1"/>
              <a:t>rsi</a:t>
            </a:r>
            <a:r>
              <a:rPr lang="en-US" dirty="0"/>
              <a:t>/</a:t>
            </a:r>
            <a:r>
              <a:rPr lang="en-US" dirty="0" err="1"/>
              <a:t>nesis</a:t>
            </a:r>
            <a:endParaRPr lang="en-US" dirty="0"/>
          </a:p>
        </p:txBody>
      </p:sp>
      <p:sp>
        <p:nvSpPr>
          <p:cNvPr id="2" name="TextBox 1">
            <a:extLst>
              <a:ext uri="{FF2B5EF4-FFF2-40B4-BE49-F238E27FC236}">
                <a16:creationId xmlns:a16="http://schemas.microsoft.com/office/drawing/2014/main" id="{EB49AEA7-2AA0-A575-C663-CF850CA1B4A8}"/>
              </a:ext>
            </a:extLst>
          </p:cNvPr>
          <p:cNvSpPr txBox="1"/>
          <p:nvPr/>
        </p:nvSpPr>
        <p:spPr>
          <a:xfrm>
            <a:off x="5468492" y="460145"/>
            <a:ext cx="3764172" cy="369332"/>
          </a:xfrm>
          <a:prstGeom prst="rect">
            <a:avLst/>
          </a:prstGeom>
          <a:noFill/>
        </p:spPr>
        <p:txBody>
          <a:bodyPr wrap="none" rtlCol="0">
            <a:spAutoFit/>
          </a:bodyPr>
          <a:lstStyle/>
          <a:p>
            <a:r>
              <a:rPr lang="en-US" b="1" dirty="0"/>
              <a:t>North East Snow Impact Scale (NESIS)</a:t>
            </a:r>
          </a:p>
        </p:txBody>
      </p:sp>
    </p:spTree>
    <p:extLst>
      <p:ext uri="{BB962C8B-B14F-4D97-AF65-F5344CB8AC3E}">
        <p14:creationId xmlns:p14="http://schemas.microsoft.com/office/powerpoint/2010/main" val="125725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East Storm Impact Scale (NESIS)</a:t>
            </a:r>
          </a:p>
        </p:txBody>
      </p:sp>
      <p:pic>
        <p:nvPicPr>
          <p:cNvPr id="4" name="Picture 3" descr="Screen Shot 2016-04-26 at 11.35.46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02" y="1307559"/>
            <a:ext cx="6322453" cy="5455214"/>
          </a:xfrm>
          <a:prstGeom prst="rect">
            <a:avLst/>
          </a:prstGeom>
        </p:spPr>
      </p:pic>
      <p:sp>
        <p:nvSpPr>
          <p:cNvPr id="5" name="TextBox 4"/>
          <p:cNvSpPr txBox="1"/>
          <p:nvPr/>
        </p:nvSpPr>
        <p:spPr>
          <a:xfrm>
            <a:off x="218502" y="6376677"/>
            <a:ext cx="2607167" cy="369332"/>
          </a:xfrm>
          <a:prstGeom prst="rect">
            <a:avLst/>
          </a:prstGeom>
          <a:noFill/>
        </p:spPr>
        <p:txBody>
          <a:bodyPr wrap="none" rtlCol="0">
            <a:spAutoFit/>
          </a:bodyPr>
          <a:lstStyle/>
          <a:p>
            <a:r>
              <a:rPr lang="en-US" dirty="0" err="1">
                <a:solidFill>
                  <a:srgbClr val="A6A6A6"/>
                </a:solidFill>
              </a:rPr>
              <a:t>Kocin</a:t>
            </a:r>
            <a:r>
              <a:rPr lang="en-US" dirty="0">
                <a:solidFill>
                  <a:srgbClr val="A6A6A6"/>
                </a:solidFill>
              </a:rPr>
              <a:t> and </a:t>
            </a:r>
            <a:r>
              <a:rPr lang="en-US" dirty="0" err="1">
                <a:solidFill>
                  <a:srgbClr val="A6A6A6"/>
                </a:solidFill>
              </a:rPr>
              <a:t>Uccellini</a:t>
            </a:r>
            <a:r>
              <a:rPr lang="en-US" dirty="0">
                <a:solidFill>
                  <a:srgbClr val="A6A6A6"/>
                </a:solidFill>
              </a:rPr>
              <a:t> (2004)</a:t>
            </a:r>
          </a:p>
        </p:txBody>
      </p:sp>
      <p:sp>
        <p:nvSpPr>
          <p:cNvPr id="6" name="Rectangle 5"/>
          <p:cNvSpPr/>
          <p:nvPr/>
        </p:nvSpPr>
        <p:spPr>
          <a:xfrm>
            <a:off x="3632338" y="2771875"/>
            <a:ext cx="2922272" cy="1406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18459" y="2539091"/>
            <a:ext cx="1569660" cy="1611210"/>
          </a:xfrm>
          <a:prstGeom prst="rect">
            <a:avLst/>
          </a:prstGeom>
          <a:noFill/>
        </p:spPr>
        <p:txBody>
          <a:bodyPr wrap="none" rtlCol="0">
            <a:spAutoFit/>
          </a:bodyPr>
          <a:lstStyle/>
          <a:p>
            <a:pPr>
              <a:lnSpc>
                <a:spcPct val="110000"/>
              </a:lnSpc>
            </a:pPr>
            <a:r>
              <a:rPr lang="en-US" dirty="0"/>
              <a:t>Snowfall totals</a:t>
            </a:r>
          </a:p>
          <a:p>
            <a:pPr>
              <a:lnSpc>
                <a:spcPct val="110000"/>
              </a:lnSpc>
            </a:pPr>
            <a:r>
              <a:rPr lang="en-US" dirty="0"/>
              <a:t>  4”-9”</a:t>
            </a:r>
          </a:p>
          <a:p>
            <a:pPr>
              <a:lnSpc>
                <a:spcPct val="110000"/>
              </a:lnSpc>
            </a:pPr>
            <a:r>
              <a:rPr lang="en-US" dirty="0"/>
              <a:t>  10”-19”</a:t>
            </a:r>
          </a:p>
          <a:p>
            <a:pPr>
              <a:lnSpc>
                <a:spcPct val="110000"/>
              </a:lnSpc>
            </a:pPr>
            <a:r>
              <a:rPr lang="en-US" dirty="0"/>
              <a:t>  20”-29”</a:t>
            </a:r>
          </a:p>
          <a:p>
            <a:pPr>
              <a:lnSpc>
                <a:spcPct val="110000"/>
              </a:lnSpc>
            </a:pPr>
            <a:r>
              <a:rPr lang="en-US" dirty="0"/>
              <a:t>  ≥ 30”</a:t>
            </a:r>
          </a:p>
        </p:txBody>
      </p:sp>
      <p:sp>
        <p:nvSpPr>
          <p:cNvPr id="8" name="TextBox 7"/>
          <p:cNvSpPr txBox="1"/>
          <p:nvPr/>
        </p:nvSpPr>
        <p:spPr>
          <a:xfrm>
            <a:off x="6540955" y="5561947"/>
            <a:ext cx="2319415" cy="646331"/>
          </a:xfrm>
          <a:prstGeom prst="rect">
            <a:avLst/>
          </a:prstGeom>
          <a:noFill/>
        </p:spPr>
        <p:txBody>
          <a:bodyPr wrap="none" rtlCol="0">
            <a:spAutoFit/>
          </a:bodyPr>
          <a:lstStyle/>
          <a:p>
            <a:r>
              <a:rPr lang="en-US" dirty="0"/>
              <a:t>• area-integrated AND</a:t>
            </a:r>
          </a:p>
          <a:p>
            <a:r>
              <a:rPr lang="en-US" dirty="0"/>
              <a:t>• population-weighted</a:t>
            </a:r>
          </a:p>
        </p:txBody>
      </p:sp>
      <p:sp>
        <p:nvSpPr>
          <p:cNvPr id="9" name="TextBox 8"/>
          <p:cNvSpPr txBox="1"/>
          <p:nvPr/>
        </p:nvSpPr>
        <p:spPr>
          <a:xfrm>
            <a:off x="218502" y="5700227"/>
            <a:ext cx="3882606" cy="307777"/>
          </a:xfrm>
          <a:prstGeom prst="rect">
            <a:avLst/>
          </a:prstGeom>
          <a:noFill/>
        </p:spPr>
        <p:txBody>
          <a:bodyPr wrap="none" rtlCol="0">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3" name="Slide Number Placeholder 2"/>
          <p:cNvSpPr>
            <a:spLocks noGrp="1"/>
          </p:cNvSpPr>
          <p:nvPr>
            <p:ph type="sldNum" sz="quarter" idx="12"/>
          </p:nvPr>
        </p:nvSpPr>
        <p:spPr/>
        <p:txBody>
          <a:bodyPr/>
          <a:lstStyle/>
          <a:p>
            <a:fld id="{281B4842-3EED-C347-ACF0-73608E134896}" type="slidenum">
              <a:rPr lang="en-US" smtClean="0"/>
              <a:t>8</a:t>
            </a:fld>
            <a:endParaRPr lang="en-US"/>
          </a:p>
        </p:txBody>
      </p:sp>
    </p:spTree>
    <p:extLst>
      <p:ext uri="{BB962C8B-B14F-4D97-AF65-F5344CB8AC3E}">
        <p14:creationId xmlns:p14="http://schemas.microsoft.com/office/powerpoint/2010/main" val="1929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Initialization</a:t>
            </a:r>
          </a:p>
        </p:txBody>
      </p:sp>
      <p:sp>
        <p:nvSpPr>
          <p:cNvPr id="3" name="Content Placeholder 2"/>
          <p:cNvSpPr>
            <a:spLocks noGrp="1"/>
          </p:cNvSpPr>
          <p:nvPr>
            <p:ph idx="1"/>
          </p:nvPr>
        </p:nvSpPr>
        <p:spPr/>
        <p:txBody>
          <a:bodyPr/>
          <a:lstStyle/>
          <a:p>
            <a:r>
              <a:rPr lang="en-US" dirty="0"/>
              <a:t>NCEP/NCAR Reanalysis Project (NNRP)</a:t>
            </a:r>
          </a:p>
          <a:p>
            <a:pPr lvl="1"/>
            <a:r>
              <a:rPr lang="en-US" dirty="0"/>
              <a:t>2.5˚ x 2.5˚ with 18 levels (but global and goes back to 1948), every 6 hours (21600 sec)</a:t>
            </a:r>
          </a:p>
          <a:p>
            <a:pPr lvl="1"/>
            <a:r>
              <a:rPr lang="en-US" sz="2400" dirty="0" err="1">
                <a:latin typeface="Courier"/>
                <a:cs typeface="Courier"/>
              </a:rPr>
              <a:t>Vtable.NNRP</a:t>
            </a:r>
            <a:endParaRPr lang="en-US" sz="2400" dirty="0">
              <a:latin typeface="Courier"/>
              <a:cs typeface="Courier"/>
            </a:endParaRPr>
          </a:p>
          <a:p>
            <a:r>
              <a:rPr lang="en-US" dirty="0"/>
              <a:t>Single 90 km domain</a:t>
            </a:r>
            <a:endParaRPr lang="en-US" dirty="0">
              <a:solidFill>
                <a:schemeClr val="bg1">
                  <a:lumMod val="75000"/>
                </a:schemeClr>
              </a:solidFill>
            </a:endParaRPr>
          </a:p>
          <a:p>
            <a:pPr lvl="1"/>
            <a:r>
              <a:rPr lang="en-US" dirty="0"/>
              <a:t>See </a:t>
            </a:r>
            <a:r>
              <a:rPr lang="en-US" b="1" dirty="0"/>
              <a:t>experiment script</a:t>
            </a:r>
            <a:r>
              <a:rPr lang="en-US" dirty="0"/>
              <a:t> for details</a:t>
            </a:r>
          </a:p>
        </p:txBody>
      </p:sp>
      <p:sp>
        <p:nvSpPr>
          <p:cNvPr id="4" name="Slide Number Placeholder 3"/>
          <p:cNvSpPr>
            <a:spLocks noGrp="1"/>
          </p:cNvSpPr>
          <p:nvPr>
            <p:ph type="sldNum" sz="quarter" idx="12"/>
          </p:nvPr>
        </p:nvSpPr>
        <p:spPr/>
        <p:txBody>
          <a:bodyPr/>
          <a:lstStyle/>
          <a:p>
            <a:fld id="{281B4842-3EED-C347-ACF0-73608E134896}" type="slidenum">
              <a:rPr lang="en-US" smtClean="0"/>
              <a:t>9</a:t>
            </a:fld>
            <a:endParaRPr lang="en-US"/>
          </a:p>
        </p:txBody>
      </p:sp>
    </p:spTree>
    <p:extLst>
      <p:ext uri="{BB962C8B-B14F-4D97-AF65-F5344CB8AC3E}">
        <p14:creationId xmlns:p14="http://schemas.microsoft.com/office/powerpoint/2010/main" val="1954780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31470</TotalTime>
  <Words>4225</Words>
  <Application>Microsoft Macintosh PowerPoint</Application>
  <PresentationFormat>On-screen Show (4:3)</PresentationFormat>
  <Paragraphs>581</Paragraphs>
  <Slides>53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Narrow</vt:lpstr>
      <vt:lpstr>Calibri</vt:lpstr>
      <vt:lpstr>Courier</vt:lpstr>
      <vt:lpstr>Courier New</vt:lpstr>
      <vt:lpstr>Symbol</vt:lpstr>
      <vt:lpstr>Times New Roman</vt:lpstr>
      <vt:lpstr>Wingdings</vt:lpstr>
      <vt:lpstr>Office Theme</vt:lpstr>
      <vt:lpstr>“Storm of the Century”: Grid nudging &amp; stochastic perturbations (and Experiment #3)</vt:lpstr>
      <vt:lpstr>New in this experiment</vt:lpstr>
      <vt:lpstr>PowerPoint Presentation</vt:lpstr>
      <vt:lpstr>PowerPoint Presentation</vt:lpstr>
      <vt:lpstr>Animation of SLP field (ECMWF reanalysis)</vt:lpstr>
      <vt:lpstr>PowerPoint Presentation</vt:lpstr>
      <vt:lpstr>PowerPoint Presentation</vt:lpstr>
      <vt:lpstr>North East Storm Impact Scale (NESIS)</vt:lpstr>
      <vt:lpstr>Initialization</vt:lpstr>
      <vt:lpstr>Domain configuration</vt:lpstr>
      <vt:lpstr>namelist.wps</vt:lpstr>
      <vt:lpstr>namelist.input</vt:lpstr>
      <vt:lpstr>all_ic_times = .true.</vt:lpstr>
      <vt:lpstr>RUN01</vt:lpstr>
      <vt:lpstr>Cell #3</vt:lpstr>
      <vt:lpstr>PowerPoint Presentation</vt:lpstr>
      <vt:lpstr>PowerPoint Presentation</vt:lpstr>
      <vt:lpstr>PowerPoint Presentation</vt:lpstr>
      <vt:lpstr>PowerPoint Presentation</vt:lpstr>
      <vt:lpstr>PowerPoint Presentation</vt:lpstr>
      <vt:lpstr>SLP root mean square error (RMSE)</vt:lpstr>
      <vt:lpstr>Computing SLP RMSE</vt:lpstr>
      <vt:lpstr>analyze.sh for RUN01</vt:lpstr>
      <vt:lpstr>PowerPoint Presentation</vt:lpstr>
      <vt:lpstr>Analysis nudging “FDDA” (four-dimensional data assimilation)</vt:lpstr>
      <vt:lpstr>PowerPoint Presentation</vt:lpstr>
      <vt:lpstr>PowerPoint Presentation</vt:lpstr>
      <vt:lpstr>Nudging</vt:lpstr>
      <vt:lpstr>PowerPoint Presentation</vt:lpstr>
      <vt:lpstr>PowerPoint Presentation</vt:lpstr>
      <vt:lpstr>Preparation for RUN02 (FDDA on)</vt:lpstr>
      <vt:lpstr>FDDA procedure</vt:lpstr>
      <vt:lpstr>PowerPoint Presentation</vt:lpstr>
      <vt:lpstr>PowerPoint Presentation</vt:lpstr>
      <vt:lpstr>PowerPoint Presentation</vt:lpstr>
      <vt:lpstr>PowerPoint Presentation</vt:lpstr>
      <vt:lpstr>PowerPoint Presentation</vt:lpstr>
      <vt:lpstr>PowerPoint Presentation</vt:lpstr>
      <vt:lpstr>Spectral grid nudging</vt:lpstr>
      <vt:lpstr>PowerPoint Presentation</vt:lpstr>
      <vt:lpstr>Nudging vs. good model physics [i.e., fix the physics first]</vt:lpstr>
      <vt:lpstr>SKEBS perturbations  (stochastic kinetic energy backscatter scheme)</vt:lpstr>
      <vt:lpstr>SKEBS</vt:lpstr>
      <vt:lpstr>&amp;stoch</vt:lpstr>
      <vt:lpstr>EXP03: assigned nens values</vt:lpstr>
      <vt:lpstr>Example: my analyze.sh output  for nens = 1</vt:lpstr>
      <vt:lpstr>PowerPoint Presentation</vt:lpstr>
      <vt:lpstr>PowerPoint Presentation</vt:lpstr>
      <vt:lpstr>PowerPoint Presentation</vt:lpstr>
      <vt:lpstr>PowerPoint Presentation</vt:lpstr>
      <vt:lpstr>PowerPoint Presentation</vt:lpstr>
      <vt:lpstr>Notes</vt:lpstr>
      <vt:lpstr>[end of Part 1]</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of the Century” and  grid nudging</dc:title>
  <dc:creator>Robert Fovell</dc:creator>
  <cp:lastModifiedBy>Fovell, Robert</cp:lastModifiedBy>
  <cp:revision>354</cp:revision>
  <dcterms:created xsi:type="dcterms:W3CDTF">2016-04-26T15:21:15Z</dcterms:created>
  <dcterms:modified xsi:type="dcterms:W3CDTF">2024-11-11T17:50:13Z</dcterms:modified>
</cp:coreProperties>
</file>