
<file path=[Content_Types].xml><?xml version="1.0" encoding="utf-8"?>
<Types xmlns="http://schemas.openxmlformats.org/package/2006/content-types">
  <Default Extension="emf" ContentType="image/x-emf"/>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drawings/drawing1.xml" ContentType="application/vnd.openxmlformats-officedocument.drawingml.chartshapes+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charts/chart2.xml" ContentType="application/vnd.openxmlformats-officedocument.drawingml.chart+xml"/>
  <Override PartName="/ppt/charts/chart3.xml" ContentType="application/vnd.openxmlformats-officedocument.drawingml.chart+xml"/>
  <Override PartName="/ppt/notesSlides/notesSlide18.xml" ContentType="application/vnd.openxmlformats-officedocument.presentationml.notesSlide+xml"/>
  <Override PartName="/ppt/charts/chart4.xml" ContentType="application/vnd.openxmlformats-officedocument.drawingml.chart+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50"/>
  </p:notesMasterIdLst>
  <p:handoutMasterIdLst>
    <p:handoutMasterId r:id="rId51"/>
  </p:handoutMasterIdLst>
  <p:sldIdLst>
    <p:sldId id="261" r:id="rId2"/>
    <p:sldId id="282" r:id="rId3"/>
    <p:sldId id="263" r:id="rId4"/>
    <p:sldId id="257" r:id="rId5"/>
    <p:sldId id="259" r:id="rId6"/>
    <p:sldId id="316" r:id="rId7"/>
    <p:sldId id="264" r:id="rId8"/>
    <p:sldId id="321" r:id="rId9"/>
    <p:sldId id="278" r:id="rId10"/>
    <p:sldId id="266" r:id="rId11"/>
    <p:sldId id="275" r:id="rId12"/>
    <p:sldId id="268" r:id="rId13"/>
    <p:sldId id="267" r:id="rId14"/>
    <p:sldId id="276" r:id="rId15"/>
    <p:sldId id="262" r:id="rId16"/>
    <p:sldId id="281" r:id="rId17"/>
    <p:sldId id="283" r:id="rId18"/>
    <p:sldId id="284" r:id="rId19"/>
    <p:sldId id="288" r:id="rId20"/>
    <p:sldId id="285" r:id="rId21"/>
    <p:sldId id="286" r:id="rId22"/>
    <p:sldId id="319" r:id="rId23"/>
    <p:sldId id="303" r:id="rId24"/>
    <p:sldId id="304" r:id="rId25"/>
    <p:sldId id="312" r:id="rId26"/>
    <p:sldId id="313" r:id="rId27"/>
    <p:sldId id="279" r:id="rId28"/>
    <p:sldId id="289" r:id="rId29"/>
    <p:sldId id="280" r:id="rId30"/>
    <p:sldId id="305" r:id="rId31"/>
    <p:sldId id="292" r:id="rId32"/>
    <p:sldId id="295" r:id="rId33"/>
    <p:sldId id="311" r:id="rId34"/>
    <p:sldId id="293" r:id="rId35"/>
    <p:sldId id="296" r:id="rId36"/>
    <p:sldId id="309" r:id="rId37"/>
    <p:sldId id="297" r:id="rId38"/>
    <p:sldId id="308" r:id="rId39"/>
    <p:sldId id="291" r:id="rId40"/>
    <p:sldId id="294" r:id="rId41"/>
    <p:sldId id="310" r:id="rId42"/>
    <p:sldId id="290" r:id="rId43"/>
    <p:sldId id="298" r:id="rId44"/>
    <p:sldId id="299" r:id="rId45"/>
    <p:sldId id="301" r:id="rId46"/>
    <p:sldId id="302" r:id="rId47"/>
    <p:sldId id="300" r:id="rId48"/>
    <p:sldId id="317" r:id="rId49"/>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15:clr>
            <a:srgbClr val="A4A3A4"/>
          </p15:clr>
        </p15:guide>
        <p15:guide id="2" pos="4864">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rnWhat="handouts6" frameSlides="1"/>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7"/>
    <p:restoredTop sz="94648"/>
  </p:normalViewPr>
  <p:slideViewPr>
    <p:cSldViewPr snapToGrid="0" snapToObjects="1" showGuides="1">
      <p:cViewPr varScale="1">
        <p:scale>
          <a:sx n="112" d="100"/>
          <a:sy n="112" d="100"/>
        </p:scale>
        <p:origin x="1400" y="192"/>
      </p:cViewPr>
      <p:guideLst>
        <p:guide orient="horz"/>
        <p:guide pos="4864"/>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notesMaster" Target="notesMasters/notesMaster1.xml"/><Relationship Id="rId55"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handoutMaster" Target="handoutMasters/handoutMaster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s>
</file>

<file path=ppt/charts/_rels/chart1.xml.rels><?xml version="1.0" encoding="UTF-8" standalone="yes"?>
<Relationships xmlns="http://schemas.openxmlformats.org/package/2006/relationships"><Relationship Id="rId3" Type="http://schemas.openxmlformats.org/officeDocument/2006/relationships/oleObject" Target="file:////Users/fovell/Library/CloudStorage/Dropbox/ATM419/(10)%20SOC/NESIS_chronology.xlsx" TargetMode="Externa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chartUserShapes" Target="../drawings/drawing1.xml"/></Relationships>
</file>

<file path=ppt/charts/_rels/chart2.xml.rels><?xml version="1.0" encoding="UTF-8" standalone="yes"?>
<Relationships xmlns="http://schemas.openxmlformats.org/package/2006/relationships"><Relationship Id="rId1" Type="http://schemas.openxmlformats.org/officeDocument/2006/relationships/oleObject" Target="Macintosh%20HD:Users:fovell:Dropbox:ATM419:(8)%20SOC:height_levels_WRFV403.xlsx" TargetMode="External"/></Relationships>
</file>

<file path=ppt/charts/_rels/chart3.xml.rels><?xml version="1.0" encoding="UTF-8" standalone="yes"?>
<Relationships xmlns="http://schemas.openxmlformats.org/package/2006/relationships"><Relationship Id="rId1" Type="http://schemas.openxmlformats.org/officeDocument/2006/relationships/oleObject" Target="Macintosh%20HD:Users:fovell:Dropbox:ATM419:(8)%20SOC:height_levels_WRFV403.xlsx" TargetMode="External"/></Relationships>
</file>

<file path=ppt/charts/_rels/chart4.xml.rels><?xml version="1.0" encoding="UTF-8" standalone="yes"?>
<Relationships xmlns="http://schemas.openxmlformats.org/package/2006/relationships"><Relationship Id="rId1" Type="http://schemas.openxmlformats.org/officeDocument/2006/relationships/oleObject" Target="Macintosh%20HD:Users:fovell:Dropbox:ATM419:(8)%20SOC:height_levels_WRFV403.xlsx" TargetMode="Externa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sz="1600" b="1"/>
              <a:t>NESIS</a:t>
            </a:r>
            <a:r>
              <a:rPr lang="en-US" sz="1600" b="1" baseline="0"/>
              <a:t> entries in Top 88 by winter season</a:t>
            </a:r>
            <a:endParaRPr lang="en-US" sz="1600" b="1"/>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1"/>
          <c:order val="0"/>
          <c:tx>
            <c:strRef>
              <c:f>Sheet1!$E$1</c:f>
              <c:strCache>
                <c:ptCount val="1"/>
                <c:pt idx="0">
                  <c:v>entries in top 66</c:v>
                </c:pt>
              </c:strCache>
            </c:strRef>
          </c:tx>
          <c:spPr>
            <a:solidFill>
              <a:schemeClr val="accent2"/>
            </a:solidFill>
            <a:ln>
              <a:noFill/>
            </a:ln>
            <a:effectLst/>
          </c:spPr>
          <c:invertIfNegative val="0"/>
          <c:cat>
            <c:numRef>
              <c:f>Sheet1!$BP$2:$BP$70</c:f>
              <c:numCache>
                <c:formatCode>General</c:formatCode>
                <c:ptCount val="69"/>
                <c:pt idx="0">
                  <c:v>1955</c:v>
                </c:pt>
                <c:pt idx="1">
                  <c:v>1956</c:v>
                </c:pt>
                <c:pt idx="2">
                  <c:v>1957</c:v>
                </c:pt>
                <c:pt idx="3">
                  <c:v>1958</c:v>
                </c:pt>
                <c:pt idx="4">
                  <c:v>1959</c:v>
                </c:pt>
                <c:pt idx="5">
                  <c:v>1960</c:v>
                </c:pt>
                <c:pt idx="6">
                  <c:v>1961</c:v>
                </c:pt>
                <c:pt idx="7">
                  <c:v>1962</c:v>
                </c:pt>
                <c:pt idx="8">
                  <c:v>1963</c:v>
                </c:pt>
                <c:pt idx="9">
                  <c:v>1964</c:v>
                </c:pt>
                <c:pt idx="10">
                  <c:v>1965</c:v>
                </c:pt>
                <c:pt idx="11">
                  <c:v>1966</c:v>
                </c:pt>
                <c:pt idx="12">
                  <c:v>1967</c:v>
                </c:pt>
                <c:pt idx="13">
                  <c:v>1968</c:v>
                </c:pt>
                <c:pt idx="14">
                  <c:v>1969</c:v>
                </c:pt>
                <c:pt idx="15">
                  <c:v>1970</c:v>
                </c:pt>
                <c:pt idx="16">
                  <c:v>1971</c:v>
                </c:pt>
                <c:pt idx="17">
                  <c:v>1972</c:v>
                </c:pt>
                <c:pt idx="18">
                  <c:v>1973</c:v>
                </c:pt>
                <c:pt idx="19">
                  <c:v>1974</c:v>
                </c:pt>
                <c:pt idx="20">
                  <c:v>1975</c:v>
                </c:pt>
                <c:pt idx="21">
                  <c:v>1976</c:v>
                </c:pt>
                <c:pt idx="22">
                  <c:v>1977</c:v>
                </c:pt>
                <c:pt idx="23">
                  <c:v>1978</c:v>
                </c:pt>
                <c:pt idx="24">
                  <c:v>1979</c:v>
                </c:pt>
                <c:pt idx="25">
                  <c:v>1980</c:v>
                </c:pt>
                <c:pt idx="26">
                  <c:v>1981</c:v>
                </c:pt>
                <c:pt idx="27">
                  <c:v>1982</c:v>
                </c:pt>
                <c:pt idx="28">
                  <c:v>1983</c:v>
                </c:pt>
                <c:pt idx="29">
                  <c:v>1984</c:v>
                </c:pt>
                <c:pt idx="30">
                  <c:v>1985</c:v>
                </c:pt>
                <c:pt idx="31">
                  <c:v>1986</c:v>
                </c:pt>
                <c:pt idx="32">
                  <c:v>1987</c:v>
                </c:pt>
                <c:pt idx="33">
                  <c:v>1988</c:v>
                </c:pt>
                <c:pt idx="34">
                  <c:v>1989</c:v>
                </c:pt>
                <c:pt idx="35">
                  <c:v>1990</c:v>
                </c:pt>
                <c:pt idx="36">
                  <c:v>1991</c:v>
                </c:pt>
                <c:pt idx="37">
                  <c:v>1992</c:v>
                </c:pt>
                <c:pt idx="38">
                  <c:v>1993</c:v>
                </c:pt>
                <c:pt idx="39">
                  <c:v>1994</c:v>
                </c:pt>
                <c:pt idx="40">
                  <c:v>1995</c:v>
                </c:pt>
                <c:pt idx="41">
                  <c:v>1996</c:v>
                </c:pt>
                <c:pt idx="42">
                  <c:v>1997</c:v>
                </c:pt>
                <c:pt idx="43">
                  <c:v>1998</c:v>
                </c:pt>
                <c:pt idx="44">
                  <c:v>1999</c:v>
                </c:pt>
                <c:pt idx="45">
                  <c:v>2000</c:v>
                </c:pt>
                <c:pt idx="46">
                  <c:v>2001</c:v>
                </c:pt>
                <c:pt idx="47">
                  <c:v>2002</c:v>
                </c:pt>
                <c:pt idx="48">
                  <c:v>2003</c:v>
                </c:pt>
                <c:pt idx="49">
                  <c:v>2004</c:v>
                </c:pt>
                <c:pt idx="50">
                  <c:v>2005</c:v>
                </c:pt>
                <c:pt idx="51">
                  <c:v>2006</c:v>
                </c:pt>
                <c:pt idx="52">
                  <c:v>2007</c:v>
                </c:pt>
                <c:pt idx="53">
                  <c:v>2008</c:v>
                </c:pt>
                <c:pt idx="54">
                  <c:v>2009</c:v>
                </c:pt>
                <c:pt idx="55">
                  <c:v>2010</c:v>
                </c:pt>
                <c:pt idx="56">
                  <c:v>2011</c:v>
                </c:pt>
                <c:pt idx="57">
                  <c:v>2012</c:v>
                </c:pt>
                <c:pt idx="58">
                  <c:v>2013</c:v>
                </c:pt>
                <c:pt idx="59">
                  <c:v>2014</c:v>
                </c:pt>
                <c:pt idx="60">
                  <c:v>2015</c:v>
                </c:pt>
                <c:pt idx="61">
                  <c:v>2016</c:v>
                </c:pt>
                <c:pt idx="62">
                  <c:v>2017</c:v>
                </c:pt>
                <c:pt idx="63">
                  <c:v>2018</c:v>
                </c:pt>
                <c:pt idx="64">
                  <c:v>2019</c:v>
                </c:pt>
                <c:pt idx="65">
                  <c:v>2020</c:v>
                </c:pt>
                <c:pt idx="66">
                  <c:v>2021</c:v>
                </c:pt>
                <c:pt idx="67">
                  <c:v>2022</c:v>
                </c:pt>
                <c:pt idx="68">
                  <c:v>2023</c:v>
                </c:pt>
              </c:numCache>
            </c:numRef>
          </c:cat>
          <c:val>
            <c:numRef>
              <c:f>Sheet1!$BR$2:$BR$70</c:f>
              <c:numCache>
                <c:formatCode>General</c:formatCode>
                <c:ptCount val="69"/>
                <c:pt idx="0">
                  <c:v>1</c:v>
                </c:pt>
                <c:pt idx="1">
                  <c:v>0</c:v>
                </c:pt>
                <c:pt idx="2">
                  <c:v>2</c:v>
                </c:pt>
                <c:pt idx="3">
                  <c:v>0</c:v>
                </c:pt>
                <c:pt idx="4">
                  <c:v>1</c:v>
                </c:pt>
                <c:pt idx="5">
                  <c:v>3</c:v>
                </c:pt>
                <c:pt idx="6">
                  <c:v>0</c:v>
                </c:pt>
                <c:pt idx="7">
                  <c:v>0</c:v>
                </c:pt>
                <c:pt idx="8">
                  <c:v>1</c:v>
                </c:pt>
                <c:pt idx="9">
                  <c:v>0</c:v>
                </c:pt>
                <c:pt idx="10">
                  <c:v>1</c:v>
                </c:pt>
                <c:pt idx="11">
                  <c:v>2</c:v>
                </c:pt>
                <c:pt idx="12">
                  <c:v>0</c:v>
                </c:pt>
                <c:pt idx="13">
                  <c:v>2</c:v>
                </c:pt>
                <c:pt idx="14">
                  <c:v>1</c:v>
                </c:pt>
                <c:pt idx="15">
                  <c:v>0</c:v>
                </c:pt>
                <c:pt idx="16">
                  <c:v>1</c:v>
                </c:pt>
                <c:pt idx="17">
                  <c:v>0</c:v>
                </c:pt>
                <c:pt idx="18">
                  <c:v>0</c:v>
                </c:pt>
                <c:pt idx="19">
                  <c:v>0</c:v>
                </c:pt>
                <c:pt idx="20">
                  <c:v>0</c:v>
                </c:pt>
                <c:pt idx="21">
                  <c:v>0</c:v>
                </c:pt>
                <c:pt idx="22">
                  <c:v>2</c:v>
                </c:pt>
                <c:pt idx="23">
                  <c:v>1</c:v>
                </c:pt>
                <c:pt idx="24">
                  <c:v>0</c:v>
                </c:pt>
                <c:pt idx="25">
                  <c:v>0</c:v>
                </c:pt>
                <c:pt idx="26">
                  <c:v>1</c:v>
                </c:pt>
                <c:pt idx="27">
                  <c:v>1</c:v>
                </c:pt>
                <c:pt idx="28">
                  <c:v>0</c:v>
                </c:pt>
                <c:pt idx="29">
                  <c:v>0</c:v>
                </c:pt>
                <c:pt idx="30">
                  <c:v>0</c:v>
                </c:pt>
                <c:pt idx="31">
                  <c:v>3</c:v>
                </c:pt>
                <c:pt idx="32">
                  <c:v>0</c:v>
                </c:pt>
                <c:pt idx="33">
                  <c:v>0</c:v>
                </c:pt>
                <c:pt idx="34">
                  <c:v>0</c:v>
                </c:pt>
                <c:pt idx="35">
                  <c:v>0</c:v>
                </c:pt>
                <c:pt idx="36">
                  <c:v>0</c:v>
                </c:pt>
                <c:pt idx="37">
                  <c:v>1</c:v>
                </c:pt>
                <c:pt idx="38">
                  <c:v>1</c:v>
                </c:pt>
                <c:pt idx="39">
                  <c:v>1</c:v>
                </c:pt>
                <c:pt idx="40">
                  <c:v>1</c:v>
                </c:pt>
                <c:pt idx="41">
                  <c:v>1</c:v>
                </c:pt>
                <c:pt idx="42">
                  <c:v>0</c:v>
                </c:pt>
                <c:pt idx="43">
                  <c:v>0</c:v>
                </c:pt>
                <c:pt idx="44">
                  <c:v>1</c:v>
                </c:pt>
                <c:pt idx="45">
                  <c:v>2</c:v>
                </c:pt>
                <c:pt idx="46">
                  <c:v>0</c:v>
                </c:pt>
                <c:pt idx="47">
                  <c:v>4</c:v>
                </c:pt>
                <c:pt idx="48">
                  <c:v>2</c:v>
                </c:pt>
                <c:pt idx="49">
                  <c:v>2</c:v>
                </c:pt>
                <c:pt idx="50">
                  <c:v>1</c:v>
                </c:pt>
                <c:pt idx="51">
                  <c:v>2</c:v>
                </c:pt>
                <c:pt idx="52">
                  <c:v>0</c:v>
                </c:pt>
                <c:pt idx="53">
                  <c:v>3</c:v>
                </c:pt>
                <c:pt idx="54">
                  <c:v>5</c:v>
                </c:pt>
                <c:pt idx="55">
                  <c:v>4</c:v>
                </c:pt>
                <c:pt idx="56">
                  <c:v>1</c:v>
                </c:pt>
                <c:pt idx="57">
                  <c:v>2</c:v>
                </c:pt>
                <c:pt idx="58">
                  <c:v>6</c:v>
                </c:pt>
                <c:pt idx="59">
                  <c:v>7</c:v>
                </c:pt>
                <c:pt idx="60">
                  <c:v>1</c:v>
                </c:pt>
                <c:pt idx="61">
                  <c:v>3</c:v>
                </c:pt>
                <c:pt idx="62">
                  <c:v>5</c:v>
                </c:pt>
                <c:pt idx="63">
                  <c:v>2</c:v>
                </c:pt>
                <c:pt idx="64">
                  <c:v>0</c:v>
                </c:pt>
                <c:pt idx="65">
                  <c:v>2</c:v>
                </c:pt>
                <c:pt idx="66">
                  <c:v>3</c:v>
                </c:pt>
                <c:pt idx="67">
                  <c:v>2</c:v>
                </c:pt>
                <c:pt idx="68">
                  <c:v>0</c:v>
                </c:pt>
              </c:numCache>
            </c:numRef>
          </c:val>
          <c:extLst>
            <c:ext xmlns:c16="http://schemas.microsoft.com/office/drawing/2014/chart" uri="{C3380CC4-5D6E-409C-BE32-E72D297353CC}">
              <c16:uniqueId val="{00000000-4A69-EE43-8BDD-E0430BD9B1B6}"/>
            </c:ext>
          </c:extLst>
        </c:ser>
        <c:dLbls>
          <c:showLegendKey val="0"/>
          <c:showVal val="0"/>
          <c:showCatName val="0"/>
          <c:showSerName val="0"/>
          <c:showPercent val="0"/>
          <c:showBubbleSize val="0"/>
        </c:dLbls>
        <c:gapWidth val="53"/>
        <c:overlap val="-84"/>
        <c:axId val="1772747712"/>
        <c:axId val="1772539264"/>
      </c:barChart>
      <c:dateAx>
        <c:axId val="1772747712"/>
        <c:scaling>
          <c:orientation val="minMax"/>
        </c:scaling>
        <c:delete val="0"/>
        <c:axPos val="b"/>
        <c:title>
          <c:tx>
            <c:rich>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a:t>winter season start year</a:t>
                </a:r>
              </a:p>
            </c:rich>
          </c:tx>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772539264"/>
        <c:crosses val="autoZero"/>
        <c:auto val="0"/>
        <c:lblOffset val="100"/>
        <c:baseTimeUnit val="days"/>
      </c:dateAx>
      <c:valAx>
        <c:axId val="1772539264"/>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a:t>number of events</a:t>
                </a:r>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772747712"/>
        <c:crosses val="autoZero"/>
        <c:crossBetween val="between"/>
      </c:valAx>
      <c:spPr>
        <a:noFill/>
        <a:ln>
          <a:solidFill>
            <a:schemeClr val="tx1"/>
          </a:solid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userShapes r:id="rId4"/>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title>
      <c:tx>
        <c:rich>
          <a:bodyPr/>
          <a:lstStyle/>
          <a:p>
            <a:pPr>
              <a:defRPr/>
            </a:pPr>
            <a:r>
              <a:rPr lang="en-US"/>
              <a:t>Default W height levels</a:t>
            </a:r>
          </a:p>
        </c:rich>
      </c:tx>
      <c:overlay val="0"/>
    </c:title>
    <c:autoTitleDeleted val="0"/>
    <c:plotArea>
      <c:layout/>
      <c:scatterChart>
        <c:scatterStyle val="lineMarker"/>
        <c:varyColors val="0"/>
        <c:ser>
          <c:idx val="0"/>
          <c:order val="0"/>
          <c:tx>
            <c:strRef>
              <c:f>Sheet1!$I$1</c:f>
              <c:strCache>
                <c:ptCount val="1"/>
                <c:pt idx="0">
                  <c:v>W height</c:v>
                </c:pt>
              </c:strCache>
            </c:strRef>
          </c:tx>
          <c:spPr>
            <a:ln w="47625">
              <a:noFill/>
            </a:ln>
          </c:spPr>
          <c:marker>
            <c:symbol val="circle"/>
            <c:size val="5"/>
            <c:spPr>
              <a:solidFill>
                <a:schemeClr val="tx1"/>
              </a:solidFill>
              <a:ln>
                <a:solidFill>
                  <a:schemeClr val="tx1"/>
                </a:solidFill>
              </a:ln>
            </c:spPr>
          </c:marker>
          <c:xVal>
            <c:numRef>
              <c:f>Sheet1!$F$2:$F$52</c:f>
              <c:numCache>
                <c:formatCode>General</c:formatCode>
                <c:ptCount val="51"/>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pt idx="17">
                  <c:v>18</c:v>
                </c:pt>
                <c:pt idx="18">
                  <c:v>19</c:v>
                </c:pt>
                <c:pt idx="19">
                  <c:v>20</c:v>
                </c:pt>
                <c:pt idx="20">
                  <c:v>21</c:v>
                </c:pt>
                <c:pt idx="21">
                  <c:v>22</c:v>
                </c:pt>
                <c:pt idx="22">
                  <c:v>23</c:v>
                </c:pt>
                <c:pt idx="23">
                  <c:v>24</c:v>
                </c:pt>
                <c:pt idx="24">
                  <c:v>25</c:v>
                </c:pt>
                <c:pt idx="25">
                  <c:v>26</c:v>
                </c:pt>
                <c:pt idx="26">
                  <c:v>27</c:v>
                </c:pt>
                <c:pt idx="27">
                  <c:v>28</c:v>
                </c:pt>
                <c:pt idx="28">
                  <c:v>29</c:v>
                </c:pt>
                <c:pt idx="29">
                  <c:v>30</c:v>
                </c:pt>
                <c:pt idx="30">
                  <c:v>31</c:v>
                </c:pt>
                <c:pt idx="31">
                  <c:v>32</c:v>
                </c:pt>
                <c:pt idx="32">
                  <c:v>33</c:v>
                </c:pt>
                <c:pt idx="33">
                  <c:v>34</c:v>
                </c:pt>
                <c:pt idx="34">
                  <c:v>35</c:v>
                </c:pt>
                <c:pt idx="35">
                  <c:v>36</c:v>
                </c:pt>
                <c:pt idx="36">
                  <c:v>37</c:v>
                </c:pt>
                <c:pt idx="37">
                  <c:v>38</c:v>
                </c:pt>
                <c:pt idx="38">
                  <c:v>39</c:v>
                </c:pt>
                <c:pt idx="39">
                  <c:v>40</c:v>
                </c:pt>
                <c:pt idx="40">
                  <c:v>41</c:v>
                </c:pt>
                <c:pt idx="41">
                  <c:v>42</c:v>
                </c:pt>
                <c:pt idx="42">
                  <c:v>43</c:v>
                </c:pt>
                <c:pt idx="43">
                  <c:v>44</c:v>
                </c:pt>
                <c:pt idx="44">
                  <c:v>45</c:v>
                </c:pt>
                <c:pt idx="45">
                  <c:v>46</c:v>
                </c:pt>
                <c:pt idx="46">
                  <c:v>47</c:v>
                </c:pt>
                <c:pt idx="47">
                  <c:v>48</c:v>
                </c:pt>
                <c:pt idx="48">
                  <c:v>49</c:v>
                </c:pt>
                <c:pt idx="49">
                  <c:v>50</c:v>
                </c:pt>
                <c:pt idx="50">
                  <c:v>51</c:v>
                </c:pt>
              </c:numCache>
            </c:numRef>
          </c:xVal>
          <c:yVal>
            <c:numRef>
              <c:f>Sheet1!$I$2:$I$52</c:f>
              <c:numCache>
                <c:formatCode>General</c:formatCode>
                <c:ptCount val="51"/>
                <c:pt idx="0">
                  <c:v>0</c:v>
                </c:pt>
                <c:pt idx="1">
                  <c:v>52.6</c:v>
                </c:pt>
                <c:pt idx="2">
                  <c:v>119.75</c:v>
                </c:pt>
                <c:pt idx="3">
                  <c:v>205.06</c:v>
                </c:pt>
                <c:pt idx="4">
                  <c:v>312.82</c:v>
                </c:pt>
                <c:pt idx="5">
                  <c:v>447.9</c:v>
                </c:pt>
                <c:pt idx="6">
                  <c:v>615.71</c:v>
                </c:pt>
                <c:pt idx="7">
                  <c:v>821.92999999999972</c:v>
                </c:pt>
                <c:pt idx="8">
                  <c:v>1072.74</c:v>
                </c:pt>
                <c:pt idx="9">
                  <c:v>1373.08</c:v>
                </c:pt>
                <c:pt idx="10">
                  <c:v>1725.85</c:v>
                </c:pt>
                <c:pt idx="11">
                  <c:v>2132.6799999999998</c:v>
                </c:pt>
                <c:pt idx="12">
                  <c:v>2581.1</c:v>
                </c:pt>
                <c:pt idx="13">
                  <c:v>3025.95</c:v>
                </c:pt>
                <c:pt idx="14">
                  <c:v>3466.85</c:v>
                </c:pt>
                <c:pt idx="15">
                  <c:v>3903.78</c:v>
                </c:pt>
                <c:pt idx="16">
                  <c:v>4336.5600000000004</c:v>
                </c:pt>
                <c:pt idx="17">
                  <c:v>4765.1099999999997</c:v>
                </c:pt>
                <c:pt idx="18">
                  <c:v>5189.53</c:v>
                </c:pt>
                <c:pt idx="19">
                  <c:v>5610.1</c:v>
                </c:pt>
                <c:pt idx="20">
                  <c:v>6026.99</c:v>
                </c:pt>
                <c:pt idx="21">
                  <c:v>6440.21</c:v>
                </c:pt>
                <c:pt idx="22">
                  <c:v>6849.63</c:v>
                </c:pt>
                <c:pt idx="23">
                  <c:v>7254.86</c:v>
                </c:pt>
                <c:pt idx="24">
                  <c:v>7655.63</c:v>
                </c:pt>
                <c:pt idx="25">
                  <c:v>8051.57</c:v>
                </c:pt>
                <c:pt idx="26">
                  <c:v>8442.57</c:v>
                </c:pt>
                <c:pt idx="27">
                  <c:v>8828.66</c:v>
                </c:pt>
                <c:pt idx="28">
                  <c:v>9210.16</c:v>
                </c:pt>
                <c:pt idx="29">
                  <c:v>9587.18</c:v>
                </c:pt>
                <c:pt idx="30">
                  <c:v>9959.76</c:v>
                </c:pt>
                <c:pt idx="31">
                  <c:v>10327.93</c:v>
                </c:pt>
                <c:pt idx="32">
                  <c:v>10691.94</c:v>
                </c:pt>
                <c:pt idx="33">
                  <c:v>11051.73</c:v>
                </c:pt>
                <c:pt idx="34">
                  <c:v>11407.15</c:v>
                </c:pt>
                <c:pt idx="35">
                  <c:v>11758.16</c:v>
                </c:pt>
                <c:pt idx="36">
                  <c:v>12104.82</c:v>
                </c:pt>
                <c:pt idx="37">
                  <c:v>12447.17</c:v>
                </c:pt>
                <c:pt idx="38">
                  <c:v>12785.1</c:v>
                </c:pt>
                <c:pt idx="39">
                  <c:v>13118.63</c:v>
                </c:pt>
                <c:pt idx="40">
                  <c:v>13447.82</c:v>
                </c:pt>
                <c:pt idx="41">
                  <c:v>13772.86</c:v>
                </c:pt>
                <c:pt idx="42">
                  <c:v>14094.02</c:v>
                </c:pt>
                <c:pt idx="43">
                  <c:v>14411.58</c:v>
                </c:pt>
                <c:pt idx="44">
                  <c:v>14726.01</c:v>
                </c:pt>
                <c:pt idx="45">
                  <c:v>15037.72</c:v>
                </c:pt>
                <c:pt idx="46">
                  <c:v>15347.15</c:v>
                </c:pt>
                <c:pt idx="47">
                  <c:v>15654.79</c:v>
                </c:pt>
                <c:pt idx="48">
                  <c:v>15961.17</c:v>
                </c:pt>
                <c:pt idx="49">
                  <c:v>16266.74</c:v>
                </c:pt>
                <c:pt idx="50">
                  <c:v>16572</c:v>
                </c:pt>
              </c:numCache>
            </c:numRef>
          </c:yVal>
          <c:smooth val="0"/>
          <c:extLst>
            <c:ext xmlns:c16="http://schemas.microsoft.com/office/drawing/2014/chart" uri="{C3380CC4-5D6E-409C-BE32-E72D297353CC}">
              <c16:uniqueId val="{00000000-923B-CA47-BF02-C65DCF6B53EA}"/>
            </c:ext>
          </c:extLst>
        </c:ser>
        <c:dLbls>
          <c:showLegendKey val="0"/>
          <c:showVal val="0"/>
          <c:showCatName val="0"/>
          <c:showSerName val="0"/>
          <c:showPercent val="0"/>
          <c:showBubbleSize val="0"/>
        </c:dLbls>
        <c:axId val="-2023139576"/>
        <c:axId val="-2023134328"/>
      </c:scatterChart>
      <c:valAx>
        <c:axId val="-2023139576"/>
        <c:scaling>
          <c:orientation val="minMax"/>
        </c:scaling>
        <c:delete val="0"/>
        <c:axPos val="b"/>
        <c:title>
          <c:tx>
            <c:rich>
              <a:bodyPr/>
              <a:lstStyle/>
              <a:p>
                <a:pPr>
                  <a:defRPr/>
                </a:pPr>
                <a:r>
                  <a:rPr lang="en-US" sz="1200"/>
                  <a:t>model level</a:t>
                </a:r>
              </a:p>
            </c:rich>
          </c:tx>
          <c:overlay val="0"/>
        </c:title>
        <c:numFmt formatCode="General" sourceLinked="1"/>
        <c:majorTickMark val="out"/>
        <c:minorTickMark val="none"/>
        <c:tickLblPos val="nextTo"/>
        <c:crossAx val="-2023134328"/>
        <c:crosses val="autoZero"/>
        <c:crossBetween val="midCat"/>
      </c:valAx>
      <c:valAx>
        <c:axId val="-2023134328"/>
        <c:scaling>
          <c:orientation val="minMax"/>
        </c:scaling>
        <c:delete val="0"/>
        <c:axPos val="l"/>
        <c:title>
          <c:tx>
            <c:rich>
              <a:bodyPr rot="-5400000" vert="horz"/>
              <a:lstStyle/>
              <a:p>
                <a:pPr>
                  <a:defRPr sz="1200"/>
                </a:pPr>
                <a:r>
                  <a:rPr lang="en-US" sz="1200"/>
                  <a:t>height (m)</a:t>
                </a:r>
              </a:p>
            </c:rich>
          </c:tx>
          <c:overlay val="0"/>
        </c:title>
        <c:numFmt formatCode="General" sourceLinked="1"/>
        <c:majorTickMark val="out"/>
        <c:minorTickMark val="none"/>
        <c:tickLblPos val="nextTo"/>
        <c:crossAx val="-2023139576"/>
        <c:crosses val="autoZero"/>
        <c:crossBetween val="midCat"/>
      </c:valAx>
      <c:spPr>
        <a:solidFill>
          <a:schemeClr val="lt1"/>
        </a:solidFill>
        <a:ln w="25400" cap="flat" cmpd="sng" algn="ctr">
          <a:solidFill>
            <a:schemeClr val="dk1"/>
          </a:solidFill>
          <a:prstDash val="solid"/>
        </a:ln>
        <a:effectLst/>
      </c:spPr>
    </c:plotArea>
    <c:plotVisOnly val="1"/>
    <c:dispBlanksAs val="gap"/>
    <c:showDLblsOverMax val="0"/>
  </c:chart>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title>
      <c:tx>
        <c:rich>
          <a:bodyPr/>
          <a:lstStyle/>
          <a:p>
            <a:pPr>
              <a:defRPr/>
            </a:pPr>
            <a:r>
              <a:rPr lang="en-US"/>
              <a:t>Default W height levels</a:t>
            </a:r>
          </a:p>
        </c:rich>
      </c:tx>
      <c:overlay val="0"/>
    </c:title>
    <c:autoTitleDeleted val="0"/>
    <c:plotArea>
      <c:layout/>
      <c:scatterChart>
        <c:scatterStyle val="lineMarker"/>
        <c:varyColors val="0"/>
        <c:ser>
          <c:idx val="0"/>
          <c:order val="0"/>
          <c:tx>
            <c:strRef>
              <c:f>Sheet1!$I$1</c:f>
              <c:strCache>
                <c:ptCount val="1"/>
                <c:pt idx="0">
                  <c:v>W height</c:v>
                </c:pt>
              </c:strCache>
            </c:strRef>
          </c:tx>
          <c:spPr>
            <a:ln w="47625">
              <a:solidFill>
                <a:srgbClr val="FF0000"/>
              </a:solidFill>
            </a:ln>
          </c:spPr>
          <c:marker>
            <c:symbol val="circle"/>
            <c:size val="5"/>
            <c:spPr>
              <a:solidFill>
                <a:schemeClr val="tx1"/>
              </a:solidFill>
              <a:ln>
                <a:solidFill>
                  <a:schemeClr val="tx1"/>
                </a:solidFill>
              </a:ln>
            </c:spPr>
          </c:marker>
          <c:xVal>
            <c:numRef>
              <c:f>Sheet1!$F$2:$F$52</c:f>
              <c:numCache>
                <c:formatCode>General</c:formatCode>
                <c:ptCount val="51"/>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pt idx="17">
                  <c:v>18</c:v>
                </c:pt>
                <c:pt idx="18">
                  <c:v>19</c:v>
                </c:pt>
                <c:pt idx="19">
                  <c:v>20</c:v>
                </c:pt>
                <c:pt idx="20">
                  <c:v>21</c:v>
                </c:pt>
                <c:pt idx="21">
                  <c:v>22</c:v>
                </c:pt>
                <c:pt idx="22">
                  <c:v>23</c:v>
                </c:pt>
                <c:pt idx="23">
                  <c:v>24</c:v>
                </c:pt>
                <c:pt idx="24">
                  <c:v>25</c:v>
                </c:pt>
                <c:pt idx="25">
                  <c:v>26</c:v>
                </c:pt>
                <c:pt idx="26">
                  <c:v>27</c:v>
                </c:pt>
                <c:pt idx="27">
                  <c:v>28</c:v>
                </c:pt>
                <c:pt idx="28">
                  <c:v>29</c:v>
                </c:pt>
                <c:pt idx="29">
                  <c:v>30</c:v>
                </c:pt>
                <c:pt idx="30">
                  <c:v>31</c:v>
                </c:pt>
                <c:pt idx="31">
                  <c:v>32</c:v>
                </c:pt>
                <c:pt idx="32">
                  <c:v>33</c:v>
                </c:pt>
                <c:pt idx="33">
                  <c:v>34</c:v>
                </c:pt>
                <c:pt idx="34">
                  <c:v>35</c:v>
                </c:pt>
                <c:pt idx="35">
                  <c:v>36</c:v>
                </c:pt>
                <c:pt idx="36">
                  <c:v>37</c:v>
                </c:pt>
                <c:pt idx="37">
                  <c:v>38</c:v>
                </c:pt>
                <c:pt idx="38">
                  <c:v>39</c:v>
                </c:pt>
                <c:pt idx="39">
                  <c:v>40</c:v>
                </c:pt>
                <c:pt idx="40">
                  <c:v>41</c:v>
                </c:pt>
                <c:pt idx="41">
                  <c:v>42</c:v>
                </c:pt>
                <c:pt idx="42">
                  <c:v>43</c:v>
                </c:pt>
                <c:pt idx="43">
                  <c:v>44</c:v>
                </c:pt>
                <c:pt idx="44">
                  <c:v>45</c:v>
                </c:pt>
                <c:pt idx="45">
                  <c:v>46</c:v>
                </c:pt>
                <c:pt idx="46">
                  <c:v>47</c:v>
                </c:pt>
                <c:pt idx="47">
                  <c:v>48</c:v>
                </c:pt>
                <c:pt idx="48">
                  <c:v>49</c:v>
                </c:pt>
                <c:pt idx="49">
                  <c:v>50</c:v>
                </c:pt>
                <c:pt idx="50">
                  <c:v>51</c:v>
                </c:pt>
              </c:numCache>
            </c:numRef>
          </c:xVal>
          <c:yVal>
            <c:numRef>
              <c:f>Sheet1!$I$2:$I$52</c:f>
              <c:numCache>
                <c:formatCode>General</c:formatCode>
                <c:ptCount val="51"/>
                <c:pt idx="0">
                  <c:v>0</c:v>
                </c:pt>
                <c:pt idx="1">
                  <c:v>52.6</c:v>
                </c:pt>
                <c:pt idx="2">
                  <c:v>119.75</c:v>
                </c:pt>
                <c:pt idx="3">
                  <c:v>205.06</c:v>
                </c:pt>
                <c:pt idx="4">
                  <c:v>312.82</c:v>
                </c:pt>
                <c:pt idx="5">
                  <c:v>447.9</c:v>
                </c:pt>
                <c:pt idx="6">
                  <c:v>615.71</c:v>
                </c:pt>
                <c:pt idx="7">
                  <c:v>821.92999999999972</c:v>
                </c:pt>
                <c:pt idx="8">
                  <c:v>1072.74</c:v>
                </c:pt>
                <c:pt idx="9">
                  <c:v>1373.08</c:v>
                </c:pt>
                <c:pt idx="10">
                  <c:v>1725.85</c:v>
                </c:pt>
                <c:pt idx="11">
                  <c:v>2132.6799999999998</c:v>
                </c:pt>
                <c:pt idx="12">
                  <c:v>2581.1</c:v>
                </c:pt>
                <c:pt idx="13">
                  <c:v>3025.95</c:v>
                </c:pt>
                <c:pt idx="14">
                  <c:v>3466.85</c:v>
                </c:pt>
                <c:pt idx="15">
                  <c:v>3903.78</c:v>
                </c:pt>
                <c:pt idx="16">
                  <c:v>4336.5600000000004</c:v>
                </c:pt>
                <c:pt idx="17">
                  <c:v>4765.1099999999997</c:v>
                </c:pt>
                <c:pt idx="18">
                  <c:v>5189.53</c:v>
                </c:pt>
                <c:pt idx="19">
                  <c:v>5610.1</c:v>
                </c:pt>
                <c:pt idx="20">
                  <c:v>6026.99</c:v>
                </c:pt>
                <c:pt idx="21">
                  <c:v>6440.21</c:v>
                </c:pt>
                <c:pt idx="22">
                  <c:v>6849.63</c:v>
                </c:pt>
                <c:pt idx="23">
                  <c:v>7254.86</c:v>
                </c:pt>
                <c:pt idx="24">
                  <c:v>7655.63</c:v>
                </c:pt>
                <c:pt idx="25">
                  <c:v>8051.57</c:v>
                </c:pt>
                <c:pt idx="26">
                  <c:v>8442.57</c:v>
                </c:pt>
                <c:pt idx="27">
                  <c:v>8828.66</c:v>
                </c:pt>
                <c:pt idx="28">
                  <c:v>9210.16</c:v>
                </c:pt>
                <c:pt idx="29">
                  <c:v>9587.18</c:v>
                </c:pt>
                <c:pt idx="30">
                  <c:v>9959.76</c:v>
                </c:pt>
                <c:pt idx="31">
                  <c:v>10327.93</c:v>
                </c:pt>
                <c:pt idx="32">
                  <c:v>10691.94</c:v>
                </c:pt>
                <c:pt idx="33">
                  <c:v>11051.73</c:v>
                </c:pt>
                <c:pt idx="34">
                  <c:v>11407.15</c:v>
                </c:pt>
                <c:pt idx="35">
                  <c:v>11758.16</c:v>
                </c:pt>
                <c:pt idx="36">
                  <c:v>12104.82</c:v>
                </c:pt>
                <c:pt idx="37">
                  <c:v>12447.17</c:v>
                </c:pt>
                <c:pt idx="38">
                  <c:v>12785.1</c:v>
                </c:pt>
                <c:pt idx="39">
                  <c:v>13118.63</c:v>
                </c:pt>
                <c:pt idx="40">
                  <c:v>13447.82</c:v>
                </c:pt>
                <c:pt idx="41">
                  <c:v>13772.86</c:v>
                </c:pt>
                <c:pt idx="42">
                  <c:v>14094.02</c:v>
                </c:pt>
                <c:pt idx="43">
                  <c:v>14411.58</c:v>
                </c:pt>
                <c:pt idx="44">
                  <c:v>14726.01</c:v>
                </c:pt>
                <c:pt idx="45">
                  <c:v>15037.72</c:v>
                </c:pt>
                <c:pt idx="46">
                  <c:v>15347.15</c:v>
                </c:pt>
                <c:pt idx="47">
                  <c:v>15654.79</c:v>
                </c:pt>
                <c:pt idx="48">
                  <c:v>15961.17</c:v>
                </c:pt>
                <c:pt idx="49">
                  <c:v>16266.74</c:v>
                </c:pt>
                <c:pt idx="50">
                  <c:v>16572</c:v>
                </c:pt>
              </c:numCache>
            </c:numRef>
          </c:yVal>
          <c:smooth val="0"/>
          <c:extLst>
            <c:ext xmlns:c16="http://schemas.microsoft.com/office/drawing/2014/chart" uri="{C3380CC4-5D6E-409C-BE32-E72D297353CC}">
              <c16:uniqueId val="{00000000-A02A-E74F-A147-ADFA2B76BF02}"/>
            </c:ext>
          </c:extLst>
        </c:ser>
        <c:dLbls>
          <c:showLegendKey val="0"/>
          <c:showVal val="0"/>
          <c:showCatName val="0"/>
          <c:showSerName val="0"/>
          <c:showPercent val="0"/>
          <c:showBubbleSize val="0"/>
        </c:dLbls>
        <c:axId val="-2023230808"/>
        <c:axId val="-2023226872"/>
      </c:scatterChart>
      <c:valAx>
        <c:axId val="-2023230808"/>
        <c:scaling>
          <c:orientation val="minMax"/>
          <c:max val="18"/>
          <c:min val="0"/>
        </c:scaling>
        <c:delete val="0"/>
        <c:axPos val="b"/>
        <c:title>
          <c:tx>
            <c:rich>
              <a:bodyPr/>
              <a:lstStyle/>
              <a:p>
                <a:pPr>
                  <a:defRPr/>
                </a:pPr>
                <a:r>
                  <a:rPr lang="en-US" sz="1200"/>
                  <a:t>model level</a:t>
                </a:r>
              </a:p>
            </c:rich>
          </c:tx>
          <c:overlay val="0"/>
        </c:title>
        <c:numFmt formatCode="General" sourceLinked="1"/>
        <c:majorTickMark val="out"/>
        <c:minorTickMark val="none"/>
        <c:tickLblPos val="nextTo"/>
        <c:crossAx val="-2023226872"/>
        <c:crosses val="autoZero"/>
        <c:crossBetween val="midCat"/>
        <c:majorUnit val="2"/>
      </c:valAx>
      <c:valAx>
        <c:axId val="-2023226872"/>
        <c:scaling>
          <c:orientation val="minMax"/>
          <c:max val="5000"/>
          <c:min val="0"/>
        </c:scaling>
        <c:delete val="0"/>
        <c:axPos val="l"/>
        <c:title>
          <c:tx>
            <c:rich>
              <a:bodyPr rot="-5400000" vert="horz"/>
              <a:lstStyle/>
              <a:p>
                <a:pPr>
                  <a:defRPr sz="1200"/>
                </a:pPr>
                <a:r>
                  <a:rPr lang="en-US" sz="1200"/>
                  <a:t>height (m)</a:t>
                </a:r>
              </a:p>
            </c:rich>
          </c:tx>
          <c:overlay val="0"/>
        </c:title>
        <c:numFmt formatCode="General" sourceLinked="1"/>
        <c:majorTickMark val="out"/>
        <c:minorTickMark val="none"/>
        <c:tickLblPos val="nextTo"/>
        <c:crossAx val="-2023230808"/>
        <c:crosses val="autoZero"/>
        <c:crossBetween val="midCat"/>
        <c:majorUnit val="1000"/>
      </c:valAx>
      <c:spPr>
        <a:solidFill>
          <a:schemeClr val="lt1"/>
        </a:solidFill>
        <a:ln w="25400" cap="flat" cmpd="sng" algn="ctr">
          <a:solidFill>
            <a:schemeClr val="dk1"/>
          </a:solidFill>
          <a:prstDash val="solid"/>
        </a:ln>
        <a:effectLst/>
      </c:spPr>
    </c:plotArea>
    <c:plotVisOnly val="1"/>
    <c:dispBlanksAs val="gap"/>
    <c:showDLblsOverMax val="0"/>
  </c:chart>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title>
      <c:tx>
        <c:rich>
          <a:bodyPr/>
          <a:lstStyle/>
          <a:p>
            <a:pPr>
              <a:defRPr/>
            </a:pPr>
            <a:r>
              <a:rPr lang="en-US"/>
              <a:t>Default W heights: </a:t>
            </a:r>
            <a:r>
              <a:rPr lang="en-US" baseline="0"/>
              <a:t>31, 51, 71 levels</a:t>
            </a:r>
            <a:endParaRPr lang="en-US"/>
          </a:p>
        </c:rich>
      </c:tx>
      <c:overlay val="0"/>
    </c:title>
    <c:autoTitleDeleted val="0"/>
    <c:plotArea>
      <c:layout/>
      <c:scatterChart>
        <c:scatterStyle val="lineMarker"/>
        <c:varyColors val="0"/>
        <c:ser>
          <c:idx val="0"/>
          <c:order val="0"/>
          <c:tx>
            <c:strRef>
              <c:f>Sheet1!$I$1</c:f>
              <c:strCache>
                <c:ptCount val="1"/>
                <c:pt idx="0">
                  <c:v>W height</c:v>
                </c:pt>
              </c:strCache>
            </c:strRef>
          </c:tx>
          <c:spPr>
            <a:ln w="47625">
              <a:noFill/>
            </a:ln>
          </c:spPr>
          <c:marker>
            <c:symbol val="circle"/>
            <c:size val="5"/>
            <c:spPr>
              <a:solidFill>
                <a:schemeClr val="tx1"/>
              </a:solidFill>
              <a:ln>
                <a:solidFill>
                  <a:schemeClr val="tx1"/>
                </a:solidFill>
              </a:ln>
            </c:spPr>
          </c:marker>
          <c:xVal>
            <c:numRef>
              <c:f>Sheet1!$F$2:$F$52</c:f>
              <c:numCache>
                <c:formatCode>General</c:formatCode>
                <c:ptCount val="51"/>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pt idx="17">
                  <c:v>18</c:v>
                </c:pt>
                <c:pt idx="18">
                  <c:v>19</c:v>
                </c:pt>
                <c:pt idx="19">
                  <c:v>20</c:v>
                </c:pt>
                <c:pt idx="20">
                  <c:v>21</c:v>
                </c:pt>
                <c:pt idx="21">
                  <c:v>22</c:v>
                </c:pt>
                <c:pt idx="22">
                  <c:v>23</c:v>
                </c:pt>
                <c:pt idx="23">
                  <c:v>24</c:v>
                </c:pt>
                <c:pt idx="24">
                  <c:v>25</c:v>
                </c:pt>
                <c:pt idx="25">
                  <c:v>26</c:v>
                </c:pt>
                <c:pt idx="26">
                  <c:v>27</c:v>
                </c:pt>
                <c:pt idx="27">
                  <c:v>28</c:v>
                </c:pt>
                <c:pt idx="28">
                  <c:v>29</c:v>
                </c:pt>
                <c:pt idx="29">
                  <c:v>30</c:v>
                </c:pt>
                <c:pt idx="30">
                  <c:v>31</c:v>
                </c:pt>
                <c:pt idx="31">
                  <c:v>32</c:v>
                </c:pt>
                <c:pt idx="32">
                  <c:v>33</c:v>
                </c:pt>
                <c:pt idx="33">
                  <c:v>34</c:v>
                </c:pt>
                <c:pt idx="34">
                  <c:v>35</c:v>
                </c:pt>
                <c:pt idx="35">
                  <c:v>36</c:v>
                </c:pt>
                <c:pt idx="36">
                  <c:v>37</c:v>
                </c:pt>
                <c:pt idx="37">
                  <c:v>38</c:v>
                </c:pt>
                <c:pt idx="38">
                  <c:v>39</c:v>
                </c:pt>
                <c:pt idx="39">
                  <c:v>40</c:v>
                </c:pt>
                <c:pt idx="40">
                  <c:v>41</c:v>
                </c:pt>
                <c:pt idx="41">
                  <c:v>42</c:v>
                </c:pt>
                <c:pt idx="42">
                  <c:v>43</c:v>
                </c:pt>
                <c:pt idx="43">
                  <c:v>44</c:v>
                </c:pt>
                <c:pt idx="44">
                  <c:v>45</c:v>
                </c:pt>
                <c:pt idx="45">
                  <c:v>46</c:v>
                </c:pt>
                <c:pt idx="46">
                  <c:v>47</c:v>
                </c:pt>
                <c:pt idx="47">
                  <c:v>48</c:v>
                </c:pt>
                <c:pt idx="48">
                  <c:v>49</c:v>
                </c:pt>
                <c:pt idx="49">
                  <c:v>50</c:v>
                </c:pt>
                <c:pt idx="50">
                  <c:v>51</c:v>
                </c:pt>
              </c:numCache>
            </c:numRef>
          </c:xVal>
          <c:yVal>
            <c:numRef>
              <c:f>Sheet1!$I$2:$I$52</c:f>
              <c:numCache>
                <c:formatCode>General</c:formatCode>
                <c:ptCount val="51"/>
                <c:pt idx="0">
                  <c:v>0</c:v>
                </c:pt>
                <c:pt idx="1">
                  <c:v>52.6</c:v>
                </c:pt>
                <c:pt idx="2">
                  <c:v>119.75</c:v>
                </c:pt>
                <c:pt idx="3">
                  <c:v>205.06</c:v>
                </c:pt>
                <c:pt idx="4">
                  <c:v>312.82</c:v>
                </c:pt>
                <c:pt idx="5">
                  <c:v>447.9</c:v>
                </c:pt>
                <c:pt idx="6">
                  <c:v>615.71</c:v>
                </c:pt>
                <c:pt idx="7">
                  <c:v>821.92999999999972</c:v>
                </c:pt>
                <c:pt idx="8">
                  <c:v>1072.74</c:v>
                </c:pt>
                <c:pt idx="9">
                  <c:v>1373.08</c:v>
                </c:pt>
                <c:pt idx="10">
                  <c:v>1725.85</c:v>
                </c:pt>
                <c:pt idx="11">
                  <c:v>2132.6799999999998</c:v>
                </c:pt>
                <c:pt idx="12">
                  <c:v>2581.1</c:v>
                </c:pt>
                <c:pt idx="13">
                  <c:v>3025.95</c:v>
                </c:pt>
                <c:pt idx="14">
                  <c:v>3466.85</c:v>
                </c:pt>
                <c:pt idx="15">
                  <c:v>3903.78</c:v>
                </c:pt>
                <c:pt idx="16">
                  <c:v>4336.5600000000004</c:v>
                </c:pt>
                <c:pt idx="17">
                  <c:v>4765.1099999999997</c:v>
                </c:pt>
                <c:pt idx="18">
                  <c:v>5189.53</c:v>
                </c:pt>
                <c:pt idx="19">
                  <c:v>5610.1</c:v>
                </c:pt>
                <c:pt idx="20">
                  <c:v>6026.99</c:v>
                </c:pt>
                <c:pt idx="21">
                  <c:v>6440.21</c:v>
                </c:pt>
                <c:pt idx="22">
                  <c:v>6849.63</c:v>
                </c:pt>
                <c:pt idx="23">
                  <c:v>7254.86</c:v>
                </c:pt>
                <c:pt idx="24">
                  <c:v>7655.63</c:v>
                </c:pt>
                <c:pt idx="25">
                  <c:v>8051.57</c:v>
                </c:pt>
                <c:pt idx="26">
                  <c:v>8442.57</c:v>
                </c:pt>
                <c:pt idx="27">
                  <c:v>8828.66</c:v>
                </c:pt>
                <c:pt idx="28">
                  <c:v>9210.16</c:v>
                </c:pt>
                <c:pt idx="29">
                  <c:v>9587.18</c:v>
                </c:pt>
                <c:pt idx="30">
                  <c:v>9959.76</c:v>
                </c:pt>
                <c:pt idx="31">
                  <c:v>10327.93</c:v>
                </c:pt>
                <c:pt idx="32">
                  <c:v>10691.94</c:v>
                </c:pt>
                <c:pt idx="33">
                  <c:v>11051.73</c:v>
                </c:pt>
                <c:pt idx="34">
                  <c:v>11407.15</c:v>
                </c:pt>
                <c:pt idx="35">
                  <c:v>11758.16</c:v>
                </c:pt>
                <c:pt idx="36">
                  <c:v>12104.82</c:v>
                </c:pt>
                <c:pt idx="37">
                  <c:v>12447.17</c:v>
                </c:pt>
                <c:pt idx="38">
                  <c:v>12785.1</c:v>
                </c:pt>
                <c:pt idx="39">
                  <c:v>13118.63</c:v>
                </c:pt>
                <c:pt idx="40">
                  <c:v>13447.82</c:v>
                </c:pt>
                <c:pt idx="41">
                  <c:v>13772.86</c:v>
                </c:pt>
                <c:pt idx="42">
                  <c:v>14094.02</c:v>
                </c:pt>
                <c:pt idx="43">
                  <c:v>14411.58</c:v>
                </c:pt>
                <c:pt idx="44">
                  <c:v>14726.01</c:v>
                </c:pt>
                <c:pt idx="45">
                  <c:v>15037.72</c:v>
                </c:pt>
                <c:pt idx="46">
                  <c:v>15347.15</c:v>
                </c:pt>
                <c:pt idx="47">
                  <c:v>15654.79</c:v>
                </c:pt>
                <c:pt idx="48">
                  <c:v>15961.17</c:v>
                </c:pt>
                <c:pt idx="49">
                  <c:v>16266.74</c:v>
                </c:pt>
                <c:pt idx="50">
                  <c:v>16572</c:v>
                </c:pt>
              </c:numCache>
            </c:numRef>
          </c:yVal>
          <c:smooth val="0"/>
          <c:extLst>
            <c:ext xmlns:c16="http://schemas.microsoft.com/office/drawing/2014/chart" uri="{C3380CC4-5D6E-409C-BE32-E72D297353CC}">
              <c16:uniqueId val="{00000000-5917-0B4A-A41C-420E0DA60E33}"/>
            </c:ext>
          </c:extLst>
        </c:ser>
        <c:ser>
          <c:idx val="1"/>
          <c:order val="1"/>
          <c:spPr>
            <a:ln w="47625">
              <a:noFill/>
            </a:ln>
          </c:spPr>
          <c:marker>
            <c:symbol val="circle"/>
            <c:size val="5"/>
            <c:spPr>
              <a:solidFill>
                <a:srgbClr val="FF0000"/>
              </a:solidFill>
              <a:ln>
                <a:solidFill>
                  <a:srgbClr val="FF0000"/>
                </a:solidFill>
              </a:ln>
            </c:spPr>
          </c:marker>
          <c:xVal>
            <c:numRef>
              <c:f>Sheet1!$X$2:$X$32</c:f>
              <c:numCache>
                <c:formatCode>General</c:formatCode>
                <c:ptCount val="31"/>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pt idx="17">
                  <c:v>18</c:v>
                </c:pt>
                <c:pt idx="18">
                  <c:v>19</c:v>
                </c:pt>
                <c:pt idx="19">
                  <c:v>20</c:v>
                </c:pt>
                <c:pt idx="20">
                  <c:v>21</c:v>
                </c:pt>
                <c:pt idx="21">
                  <c:v>22</c:v>
                </c:pt>
                <c:pt idx="22">
                  <c:v>23</c:v>
                </c:pt>
                <c:pt idx="23">
                  <c:v>24</c:v>
                </c:pt>
                <c:pt idx="24">
                  <c:v>25</c:v>
                </c:pt>
                <c:pt idx="25">
                  <c:v>26</c:v>
                </c:pt>
                <c:pt idx="26">
                  <c:v>27</c:v>
                </c:pt>
                <c:pt idx="27">
                  <c:v>28</c:v>
                </c:pt>
                <c:pt idx="28">
                  <c:v>29</c:v>
                </c:pt>
                <c:pt idx="29">
                  <c:v>30</c:v>
                </c:pt>
                <c:pt idx="30">
                  <c:v>31</c:v>
                </c:pt>
              </c:numCache>
            </c:numRef>
          </c:xVal>
          <c:yVal>
            <c:numRef>
              <c:f>Sheet1!$AA$2:$AA$32</c:f>
              <c:numCache>
                <c:formatCode>General</c:formatCode>
                <c:ptCount val="31"/>
                <c:pt idx="0">
                  <c:v>0</c:v>
                </c:pt>
                <c:pt idx="1">
                  <c:v>52.6</c:v>
                </c:pt>
                <c:pt idx="2">
                  <c:v>119.75</c:v>
                </c:pt>
                <c:pt idx="3">
                  <c:v>205.06</c:v>
                </c:pt>
                <c:pt idx="4">
                  <c:v>312.82</c:v>
                </c:pt>
                <c:pt idx="5">
                  <c:v>447.9</c:v>
                </c:pt>
                <c:pt idx="6">
                  <c:v>615.71</c:v>
                </c:pt>
                <c:pt idx="7">
                  <c:v>821.92999999999972</c:v>
                </c:pt>
                <c:pt idx="8">
                  <c:v>1072.74</c:v>
                </c:pt>
                <c:pt idx="9">
                  <c:v>1373.07</c:v>
                </c:pt>
                <c:pt idx="10">
                  <c:v>1725.84</c:v>
                </c:pt>
                <c:pt idx="11">
                  <c:v>2132.67</c:v>
                </c:pt>
                <c:pt idx="12">
                  <c:v>2593.1</c:v>
                </c:pt>
                <c:pt idx="13">
                  <c:v>3102.53</c:v>
                </c:pt>
                <c:pt idx="14">
                  <c:v>3656.93</c:v>
                </c:pt>
                <c:pt idx="15">
                  <c:v>4259.32</c:v>
                </c:pt>
                <c:pt idx="16">
                  <c:v>4912.62</c:v>
                </c:pt>
                <c:pt idx="17">
                  <c:v>5620.43</c:v>
                </c:pt>
                <c:pt idx="18">
                  <c:v>6387.07</c:v>
                </c:pt>
                <c:pt idx="19">
                  <c:v>7215.35</c:v>
                </c:pt>
                <c:pt idx="20">
                  <c:v>8105.24</c:v>
                </c:pt>
                <c:pt idx="21">
                  <c:v>9055.74</c:v>
                </c:pt>
                <c:pt idx="22">
                  <c:v>9991.07</c:v>
                </c:pt>
                <c:pt idx="23">
                  <c:v>10899.6</c:v>
                </c:pt>
                <c:pt idx="24">
                  <c:v>11781.46</c:v>
                </c:pt>
                <c:pt idx="25">
                  <c:v>12636.3</c:v>
                </c:pt>
                <c:pt idx="26">
                  <c:v>13463.9</c:v>
                </c:pt>
                <c:pt idx="27">
                  <c:v>14265.87</c:v>
                </c:pt>
                <c:pt idx="28">
                  <c:v>15047.01</c:v>
                </c:pt>
                <c:pt idx="29">
                  <c:v>15814.08</c:v>
                </c:pt>
                <c:pt idx="30">
                  <c:v>16574.64</c:v>
                </c:pt>
              </c:numCache>
            </c:numRef>
          </c:yVal>
          <c:smooth val="0"/>
          <c:extLst>
            <c:ext xmlns:c16="http://schemas.microsoft.com/office/drawing/2014/chart" uri="{C3380CC4-5D6E-409C-BE32-E72D297353CC}">
              <c16:uniqueId val="{00000001-5917-0B4A-A41C-420E0DA60E33}"/>
            </c:ext>
          </c:extLst>
        </c:ser>
        <c:ser>
          <c:idx val="2"/>
          <c:order val="2"/>
          <c:spPr>
            <a:ln w="47625">
              <a:noFill/>
            </a:ln>
          </c:spPr>
          <c:marker>
            <c:symbol val="circle"/>
            <c:size val="5"/>
            <c:spPr>
              <a:solidFill>
                <a:srgbClr val="008000"/>
              </a:solidFill>
              <a:ln>
                <a:solidFill>
                  <a:srgbClr val="008000"/>
                </a:solidFill>
              </a:ln>
            </c:spPr>
          </c:marker>
          <c:xVal>
            <c:numRef>
              <c:f>Sheet1!$AO$2:$AO$72</c:f>
              <c:numCache>
                <c:formatCode>General</c:formatCode>
                <c:ptCount val="71"/>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pt idx="17">
                  <c:v>18</c:v>
                </c:pt>
                <c:pt idx="18">
                  <c:v>19</c:v>
                </c:pt>
                <c:pt idx="19">
                  <c:v>20</c:v>
                </c:pt>
                <c:pt idx="20">
                  <c:v>21</c:v>
                </c:pt>
                <c:pt idx="21">
                  <c:v>22</c:v>
                </c:pt>
                <c:pt idx="22">
                  <c:v>23</c:v>
                </c:pt>
                <c:pt idx="23">
                  <c:v>24</c:v>
                </c:pt>
                <c:pt idx="24">
                  <c:v>25</c:v>
                </c:pt>
                <c:pt idx="25">
                  <c:v>26</c:v>
                </c:pt>
                <c:pt idx="26">
                  <c:v>27</c:v>
                </c:pt>
                <c:pt idx="27">
                  <c:v>28</c:v>
                </c:pt>
                <c:pt idx="28">
                  <c:v>29</c:v>
                </c:pt>
                <c:pt idx="29">
                  <c:v>30</c:v>
                </c:pt>
                <c:pt idx="30">
                  <c:v>31</c:v>
                </c:pt>
                <c:pt idx="31">
                  <c:v>32</c:v>
                </c:pt>
                <c:pt idx="32">
                  <c:v>33</c:v>
                </c:pt>
                <c:pt idx="33">
                  <c:v>34</c:v>
                </c:pt>
                <c:pt idx="34">
                  <c:v>35</c:v>
                </c:pt>
                <c:pt idx="35">
                  <c:v>36</c:v>
                </c:pt>
                <c:pt idx="36">
                  <c:v>37</c:v>
                </c:pt>
                <c:pt idx="37">
                  <c:v>38</c:v>
                </c:pt>
                <c:pt idx="38">
                  <c:v>39</c:v>
                </c:pt>
                <c:pt idx="39">
                  <c:v>40</c:v>
                </c:pt>
                <c:pt idx="40">
                  <c:v>41</c:v>
                </c:pt>
                <c:pt idx="41">
                  <c:v>42</c:v>
                </c:pt>
                <c:pt idx="42">
                  <c:v>43</c:v>
                </c:pt>
                <c:pt idx="43">
                  <c:v>44</c:v>
                </c:pt>
                <c:pt idx="44">
                  <c:v>45</c:v>
                </c:pt>
                <c:pt idx="45">
                  <c:v>46</c:v>
                </c:pt>
                <c:pt idx="46">
                  <c:v>47</c:v>
                </c:pt>
                <c:pt idx="47">
                  <c:v>48</c:v>
                </c:pt>
                <c:pt idx="48">
                  <c:v>49</c:v>
                </c:pt>
                <c:pt idx="49">
                  <c:v>50</c:v>
                </c:pt>
                <c:pt idx="50">
                  <c:v>51</c:v>
                </c:pt>
                <c:pt idx="51">
                  <c:v>52</c:v>
                </c:pt>
                <c:pt idx="52">
                  <c:v>53</c:v>
                </c:pt>
                <c:pt idx="53">
                  <c:v>54</c:v>
                </c:pt>
                <c:pt idx="54">
                  <c:v>55</c:v>
                </c:pt>
                <c:pt idx="55">
                  <c:v>56</c:v>
                </c:pt>
                <c:pt idx="56">
                  <c:v>57</c:v>
                </c:pt>
                <c:pt idx="57">
                  <c:v>58</c:v>
                </c:pt>
                <c:pt idx="58">
                  <c:v>59</c:v>
                </c:pt>
                <c:pt idx="59">
                  <c:v>60</c:v>
                </c:pt>
                <c:pt idx="60">
                  <c:v>61</c:v>
                </c:pt>
                <c:pt idx="61">
                  <c:v>62</c:v>
                </c:pt>
                <c:pt idx="62">
                  <c:v>63</c:v>
                </c:pt>
                <c:pt idx="63">
                  <c:v>64</c:v>
                </c:pt>
                <c:pt idx="64">
                  <c:v>65</c:v>
                </c:pt>
                <c:pt idx="65">
                  <c:v>66</c:v>
                </c:pt>
                <c:pt idx="66">
                  <c:v>67</c:v>
                </c:pt>
                <c:pt idx="67">
                  <c:v>68</c:v>
                </c:pt>
                <c:pt idx="68">
                  <c:v>69</c:v>
                </c:pt>
                <c:pt idx="69">
                  <c:v>70</c:v>
                </c:pt>
                <c:pt idx="70">
                  <c:v>71</c:v>
                </c:pt>
              </c:numCache>
            </c:numRef>
          </c:xVal>
          <c:yVal>
            <c:numRef>
              <c:f>Sheet1!$AR$2:$AR$72</c:f>
              <c:numCache>
                <c:formatCode>General</c:formatCode>
                <c:ptCount val="71"/>
                <c:pt idx="0">
                  <c:v>0</c:v>
                </c:pt>
                <c:pt idx="1">
                  <c:v>52.6</c:v>
                </c:pt>
                <c:pt idx="2">
                  <c:v>119.75</c:v>
                </c:pt>
                <c:pt idx="3">
                  <c:v>205.06</c:v>
                </c:pt>
                <c:pt idx="4">
                  <c:v>312.82</c:v>
                </c:pt>
                <c:pt idx="5">
                  <c:v>447.9</c:v>
                </c:pt>
                <c:pt idx="6">
                  <c:v>615.71</c:v>
                </c:pt>
                <c:pt idx="7">
                  <c:v>821.92999999999972</c:v>
                </c:pt>
                <c:pt idx="8">
                  <c:v>1072.74</c:v>
                </c:pt>
                <c:pt idx="9">
                  <c:v>1373.08</c:v>
                </c:pt>
                <c:pt idx="10">
                  <c:v>1676.03</c:v>
                </c:pt>
                <c:pt idx="11">
                  <c:v>1977.34</c:v>
                </c:pt>
                <c:pt idx="12">
                  <c:v>2277.29</c:v>
                </c:pt>
                <c:pt idx="13">
                  <c:v>2575.9899999999998</c:v>
                </c:pt>
                <c:pt idx="14">
                  <c:v>2873.1</c:v>
                </c:pt>
                <c:pt idx="15">
                  <c:v>3168.46</c:v>
                </c:pt>
                <c:pt idx="16">
                  <c:v>3462.07</c:v>
                </c:pt>
                <c:pt idx="17">
                  <c:v>3753.91</c:v>
                </c:pt>
                <c:pt idx="18">
                  <c:v>4043.93</c:v>
                </c:pt>
                <c:pt idx="19">
                  <c:v>4332.08</c:v>
                </c:pt>
                <c:pt idx="20">
                  <c:v>4618.3599999999997</c:v>
                </c:pt>
                <c:pt idx="21">
                  <c:v>4902.7700000000004</c:v>
                </c:pt>
                <c:pt idx="22">
                  <c:v>5185.37</c:v>
                </c:pt>
                <c:pt idx="23">
                  <c:v>5466.27</c:v>
                </c:pt>
                <c:pt idx="24">
                  <c:v>5745.51</c:v>
                </c:pt>
                <c:pt idx="25">
                  <c:v>6023.13</c:v>
                </c:pt>
                <c:pt idx="26">
                  <c:v>6299.12</c:v>
                </c:pt>
                <c:pt idx="27">
                  <c:v>6573.44</c:v>
                </c:pt>
                <c:pt idx="28">
                  <c:v>6846.04</c:v>
                </c:pt>
                <c:pt idx="29">
                  <c:v>7116.77</c:v>
                </c:pt>
                <c:pt idx="30">
                  <c:v>7385.55</c:v>
                </c:pt>
                <c:pt idx="31">
                  <c:v>7652.3</c:v>
                </c:pt>
                <c:pt idx="32">
                  <c:v>7916.9</c:v>
                </c:pt>
                <c:pt idx="33">
                  <c:v>8179.31</c:v>
                </c:pt>
                <c:pt idx="34">
                  <c:v>8439.52</c:v>
                </c:pt>
                <c:pt idx="35">
                  <c:v>8697.51</c:v>
                </c:pt>
                <c:pt idx="36">
                  <c:v>8953.4599999999919</c:v>
                </c:pt>
                <c:pt idx="37">
                  <c:v>9207.3799999999919</c:v>
                </c:pt>
                <c:pt idx="38">
                  <c:v>9459.2999999999956</c:v>
                </c:pt>
                <c:pt idx="39">
                  <c:v>9709.25</c:v>
                </c:pt>
                <c:pt idx="40">
                  <c:v>9957.23</c:v>
                </c:pt>
                <c:pt idx="41">
                  <c:v>10203.209999999999</c:v>
                </c:pt>
                <c:pt idx="42">
                  <c:v>10447.35</c:v>
                </c:pt>
                <c:pt idx="43">
                  <c:v>10689.63</c:v>
                </c:pt>
                <c:pt idx="44">
                  <c:v>10930.04</c:v>
                </c:pt>
                <c:pt idx="45">
                  <c:v>11168.53</c:v>
                </c:pt>
                <c:pt idx="46">
                  <c:v>11405.07</c:v>
                </c:pt>
                <c:pt idx="47">
                  <c:v>11639.64</c:v>
                </c:pt>
                <c:pt idx="48">
                  <c:v>11872.26</c:v>
                </c:pt>
                <c:pt idx="49">
                  <c:v>12102.96</c:v>
                </c:pt>
                <c:pt idx="50">
                  <c:v>12331.74</c:v>
                </c:pt>
                <c:pt idx="51">
                  <c:v>12558.58</c:v>
                </c:pt>
                <c:pt idx="52">
                  <c:v>12783.44</c:v>
                </c:pt>
                <c:pt idx="53">
                  <c:v>13006.35</c:v>
                </c:pt>
                <c:pt idx="54">
                  <c:v>13227.31</c:v>
                </c:pt>
                <c:pt idx="55">
                  <c:v>13446.36</c:v>
                </c:pt>
                <c:pt idx="56">
                  <c:v>13663.57</c:v>
                </c:pt>
                <c:pt idx="57">
                  <c:v>13879</c:v>
                </c:pt>
                <c:pt idx="58">
                  <c:v>14092.75</c:v>
                </c:pt>
                <c:pt idx="59">
                  <c:v>14304.91</c:v>
                </c:pt>
                <c:pt idx="60">
                  <c:v>14515.59</c:v>
                </c:pt>
                <c:pt idx="61">
                  <c:v>14724.95</c:v>
                </c:pt>
                <c:pt idx="62">
                  <c:v>14933.1</c:v>
                </c:pt>
                <c:pt idx="63">
                  <c:v>15140.17</c:v>
                </c:pt>
                <c:pt idx="64">
                  <c:v>15346.29</c:v>
                </c:pt>
                <c:pt idx="65">
                  <c:v>15551.62</c:v>
                </c:pt>
                <c:pt idx="66">
                  <c:v>15756.31</c:v>
                </c:pt>
                <c:pt idx="67">
                  <c:v>15960.51</c:v>
                </c:pt>
                <c:pt idx="68">
                  <c:v>16164.35</c:v>
                </c:pt>
                <c:pt idx="69">
                  <c:v>16367.98</c:v>
                </c:pt>
                <c:pt idx="70">
                  <c:v>16571.54</c:v>
                </c:pt>
              </c:numCache>
            </c:numRef>
          </c:yVal>
          <c:smooth val="0"/>
          <c:extLst>
            <c:ext xmlns:c16="http://schemas.microsoft.com/office/drawing/2014/chart" uri="{C3380CC4-5D6E-409C-BE32-E72D297353CC}">
              <c16:uniqueId val="{00000002-5917-0B4A-A41C-420E0DA60E33}"/>
            </c:ext>
          </c:extLst>
        </c:ser>
        <c:dLbls>
          <c:showLegendKey val="0"/>
          <c:showVal val="0"/>
          <c:showCatName val="0"/>
          <c:showSerName val="0"/>
          <c:showPercent val="0"/>
          <c:showBubbleSize val="0"/>
        </c:dLbls>
        <c:axId val="-2023417592"/>
        <c:axId val="-2023409928"/>
      </c:scatterChart>
      <c:valAx>
        <c:axId val="-2023417592"/>
        <c:scaling>
          <c:orientation val="minMax"/>
        </c:scaling>
        <c:delete val="0"/>
        <c:axPos val="b"/>
        <c:title>
          <c:tx>
            <c:rich>
              <a:bodyPr/>
              <a:lstStyle/>
              <a:p>
                <a:pPr>
                  <a:defRPr/>
                </a:pPr>
                <a:r>
                  <a:rPr lang="en-US" sz="1200"/>
                  <a:t>model level</a:t>
                </a:r>
              </a:p>
            </c:rich>
          </c:tx>
          <c:overlay val="0"/>
        </c:title>
        <c:numFmt formatCode="General" sourceLinked="1"/>
        <c:majorTickMark val="out"/>
        <c:minorTickMark val="none"/>
        <c:tickLblPos val="nextTo"/>
        <c:crossAx val="-2023409928"/>
        <c:crosses val="autoZero"/>
        <c:crossBetween val="midCat"/>
      </c:valAx>
      <c:valAx>
        <c:axId val="-2023409928"/>
        <c:scaling>
          <c:orientation val="minMax"/>
        </c:scaling>
        <c:delete val="0"/>
        <c:axPos val="l"/>
        <c:title>
          <c:tx>
            <c:rich>
              <a:bodyPr rot="-5400000" vert="horz"/>
              <a:lstStyle/>
              <a:p>
                <a:pPr>
                  <a:defRPr sz="1200"/>
                </a:pPr>
                <a:r>
                  <a:rPr lang="en-US" sz="1200"/>
                  <a:t>height (m)</a:t>
                </a:r>
              </a:p>
            </c:rich>
          </c:tx>
          <c:overlay val="0"/>
        </c:title>
        <c:numFmt formatCode="General" sourceLinked="1"/>
        <c:majorTickMark val="out"/>
        <c:minorTickMark val="none"/>
        <c:tickLblPos val="nextTo"/>
        <c:crossAx val="-2023417592"/>
        <c:crosses val="autoZero"/>
        <c:crossBetween val="midCat"/>
      </c:valAx>
      <c:spPr>
        <a:solidFill>
          <a:schemeClr val="lt1"/>
        </a:solidFill>
        <a:ln w="25400" cap="flat" cmpd="sng" algn="ctr">
          <a:solidFill>
            <a:schemeClr val="dk1"/>
          </a:solidFill>
          <a:prstDash val="solid"/>
        </a:ln>
        <a:effectLst/>
      </c:spPr>
    </c:plotArea>
    <c:plotVisOnly val="1"/>
    <c:dispBlanksAs val="gap"/>
    <c:showDLblsOverMax val="0"/>
  </c:chart>
  <c:externalData r:id="rId1">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rawings/drawing1.xml><?xml version="1.0" encoding="utf-8"?>
<c:userShapes xmlns:c="http://schemas.openxmlformats.org/drawingml/2006/chart">
  <cdr:relSizeAnchor xmlns:cdr="http://schemas.openxmlformats.org/drawingml/2006/chartDrawing">
    <cdr:from>
      <cdr:x>0.06495</cdr:x>
      <cdr:y>0.13804</cdr:y>
    </cdr:from>
    <cdr:to>
      <cdr:x>0.17372</cdr:x>
      <cdr:y>0.36918</cdr:y>
    </cdr:to>
    <cdr:sp macro="" textlink="">
      <cdr:nvSpPr>
        <cdr:cNvPr id="2" name="TextBox 1">
          <a:extLst xmlns:a="http://schemas.openxmlformats.org/drawingml/2006/main">
            <a:ext uri="{FF2B5EF4-FFF2-40B4-BE49-F238E27FC236}">
              <a16:creationId xmlns:a16="http://schemas.microsoft.com/office/drawing/2014/main" id="{5EFD711C-4B50-294F-8634-AF3DB750A726}"/>
            </a:ext>
          </a:extLst>
        </cdr:cNvPr>
        <cdr:cNvSpPr txBox="1"/>
      </cdr:nvSpPr>
      <cdr:spPr>
        <a:xfrm xmlns:a="http://schemas.openxmlformats.org/drawingml/2006/main">
          <a:off x="546100" y="546100"/>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en-US" sz="1100"/>
            <a:t>https://www.ncdc.noaa.gov/snow-and-ice/rsi/nesis</a:t>
          </a:r>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CAFC4773-FC21-F947-9994-D28CF79D1E98}" type="datetimeFigureOut">
              <a:rPr lang="en-US" smtClean="0"/>
              <a:t>12/9/24</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B7DBA992-B798-B441-98C8-FD9E9335F13C}" type="slidenum">
              <a:rPr lang="en-US" smtClean="0"/>
              <a:t>‹#›</a:t>
            </a:fld>
            <a:endParaRPr lang="en-US"/>
          </a:p>
        </p:txBody>
      </p:sp>
    </p:spTree>
    <p:extLst>
      <p:ext uri="{BB962C8B-B14F-4D97-AF65-F5344CB8AC3E}">
        <p14:creationId xmlns:p14="http://schemas.microsoft.com/office/powerpoint/2010/main" val="4137798056"/>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A504FB0-E0CB-F745-A735-970922601581}" type="datetimeFigureOut">
              <a:rPr lang="en-US" smtClean="0"/>
              <a:t>12/9/24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AB86E7D-2C13-624D-A2F9-694D67145EE9}" type="slidenum">
              <a:rPr lang="en-US" smtClean="0"/>
              <a:t>‹#›</a:t>
            </a:fld>
            <a:endParaRPr lang="en-US"/>
          </a:p>
        </p:txBody>
      </p:sp>
    </p:spTree>
    <p:extLst>
      <p:ext uri="{BB962C8B-B14F-4D97-AF65-F5344CB8AC3E}">
        <p14:creationId xmlns:p14="http://schemas.microsoft.com/office/powerpoint/2010/main" val="1265997513"/>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9347300-8D0F-F648-8264-219D2108E392}" type="slidenum">
              <a:rPr lang="en-US"/>
              <a:pPr/>
              <a:t>3</a:t>
            </a:fld>
            <a:endParaRPr lang="en-US"/>
          </a:p>
        </p:txBody>
      </p:sp>
      <p:sp>
        <p:nvSpPr>
          <p:cNvPr id="19458" name="Rectangle 2"/>
          <p:cNvSpPr>
            <a:spLocks noGrp="1" noRot="1" noChangeAspect="1" noChangeArrowheads="1" noTextEdit="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FAA26D3D-D897-4be2-8F04-BA451C77F1D7}">
              <ma14:placeholderFlag xmlns="" xmlns:ma14="http://schemas.microsoft.com/office/mac/drawingml/2011/main" val="1"/>
            </a:ext>
          </a:extLst>
        </p:spPr>
      </p:sp>
      <p:sp>
        <p:nvSpPr>
          <p:cNvPr id="19459" name="Rectangle 3"/>
          <p:cNvSpPr>
            <a:spLocks noGrp="1" noChangeArrowheads="1"/>
          </p:cNvSpPr>
          <p:nvPr>
            <p:ph type="body" idx="1"/>
          </p:nvPr>
        </p:nvSpPr>
        <p:spPr bwMode="auto">
          <a:xfrm>
            <a:off x="685800" y="4343400"/>
            <a:ext cx="5486400" cy="4114800"/>
          </a:xfrm>
          <a:prstGeom prst="rect">
            <a:avLst/>
          </a:prstGeom>
          <a:solidFill>
            <a:srgbClr val="FFFFFF"/>
          </a:solidFill>
          <a:ln>
            <a:solidFill>
              <a:srgbClr val="000000"/>
            </a:solidFill>
            <a:miter lim="800000"/>
            <a:headEnd/>
            <a:tailEnd/>
          </a:ln>
        </p:spPr>
        <p:txBody>
          <a:bodyPr lIns="89730" tIns="44865" rIns="89730" bIns="44865"/>
          <a:lstStyle/>
          <a:p>
            <a:r>
              <a:rPr lang="en-US"/>
              <a:t>ecmwf_movie.GIF</a:t>
            </a: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Changing file name not necessary since using new directory</a:t>
            </a:r>
          </a:p>
        </p:txBody>
      </p:sp>
      <p:sp>
        <p:nvSpPr>
          <p:cNvPr id="4" name="Slide Number Placeholder 3"/>
          <p:cNvSpPr>
            <a:spLocks noGrp="1"/>
          </p:cNvSpPr>
          <p:nvPr>
            <p:ph type="sldNum" sz="quarter" idx="10"/>
          </p:nvPr>
        </p:nvSpPr>
        <p:spPr/>
        <p:txBody>
          <a:bodyPr/>
          <a:lstStyle/>
          <a:p>
            <a:fld id="{FAB86E7D-2C13-624D-A2F9-694D67145EE9}" type="slidenum">
              <a:rPr lang="en-US" smtClean="0"/>
              <a:t>20</a:t>
            </a:fld>
            <a:endParaRPr lang="en-US"/>
          </a:p>
        </p:txBody>
      </p:sp>
    </p:spTree>
    <p:extLst>
      <p:ext uri="{BB962C8B-B14F-4D97-AF65-F5344CB8AC3E}">
        <p14:creationId xmlns:p14="http://schemas.microsoft.com/office/powerpoint/2010/main" val="297012944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has 22 files, not 11. Skip the concatenate</a:t>
            </a:r>
          </a:p>
        </p:txBody>
      </p:sp>
      <p:sp>
        <p:nvSpPr>
          <p:cNvPr id="4" name="Slide Number Placeholder 3"/>
          <p:cNvSpPr>
            <a:spLocks noGrp="1"/>
          </p:cNvSpPr>
          <p:nvPr>
            <p:ph type="sldNum" sz="quarter" idx="10"/>
          </p:nvPr>
        </p:nvSpPr>
        <p:spPr/>
        <p:txBody>
          <a:bodyPr/>
          <a:lstStyle/>
          <a:p>
            <a:fld id="{FAB86E7D-2C13-624D-A2F9-694D67145EE9}" type="slidenum">
              <a:rPr lang="en-US" smtClean="0"/>
              <a:t>22</a:t>
            </a:fld>
            <a:endParaRPr lang="en-US"/>
          </a:p>
        </p:txBody>
      </p:sp>
    </p:spTree>
    <p:extLst>
      <p:ext uri="{BB962C8B-B14F-4D97-AF65-F5344CB8AC3E}">
        <p14:creationId xmlns:p14="http://schemas.microsoft.com/office/powerpoint/2010/main" val="339251309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2020</a:t>
            </a:r>
          </a:p>
          <a:p>
            <a:endParaRPr lang="en-US" dirty="0"/>
          </a:p>
        </p:txBody>
      </p:sp>
      <p:sp>
        <p:nvSpPr>
          <p:cNvPr id="4" name="Slide Number Placeholder 3"/>
          <p:cNvSpPr>
            <a:spLocks noGrp="1"/>
          </p:cNvSpPr>
          <p:nvPr>
            <p:ph type="sldNum" sz="quarter" idx="5"/>
          </p:nvPr>
        </p:nvSpPr>
        <p:spPr/>
        <p:txBody>
          <a:bodyPr/>
          <a:lstStyle/>
          <a:p>
            <a:fld id="{FAB86E7D-2C13-624D-A2F9-694D67145EE9}" type="slidenum">
              <a:rPr lang="en-US" smtClean="0"/>
              <a:t>23</a:t>
            </a:fld>
            <a:endParaRPr lang="en-US"/>
          </a:p>
        </p:txBody>
      </p:sp>
    </p:spTree>
    <p:extLst>
      <p:ext uri="{BB962C8B-B14F-4D97-AF65-F5344CB8AC3E}">
        <p14:creationId xmlns:p14="http://schemas.microsoft.com/office/powerpoint/2010/main" val="195732155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Should add cannot change </a:t>
            </a:r>
            <a:r>
              <a:rPr lang="en-US" dirty="0" err="1"/>
              <a:t>spec_bdy_width</a:t>
            </a:r>
            <a:endParaRPr lang="en-US" dirty="0"/>
          </a:p>
        </p:txBody>
      </p:sp>
      <p:sp>
        <p:nvSpPr>
          <p:cNvPr id="4" name="Slide Number Placeholder 3"/>
          <p:cNvSpPr>
            <a:spLocks noGrp="1"/>
          </p:cNvSpPr>
          <p:nvPr>
            <p:ph type="sldNum" sz="quarter" idx="5"/>
          </p:nvPr>
        </p:nvSpPr>
        <p:spPr/>
        <p:txBody>
          <a:bodyPr/>
          <a:lstStyle/>
          <a:p>
            <a:fld id="{FAB86E7D-2C13-624D-A2F9-694D67145EE9}" type="slidenum">
              <a:rPr lang="en-US" smtClean="0"/>
              <a:t>29</a:t>
            </a:fld>
            <a:endParaRPr lang="en-US"/>
          </a:p>
        </p:txBody>
      </p:sp>
    </p:spTree>
    <p:extLst>
      <p:ext uri="{BB962C8B-B14F-4D97-AF65-F5344CB8AC3E}">
        <p14:creationId xmlns:p14="http://schemas.microsoft.com/office/powerpoint/2010/main" val="277556569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2021 for best</a:t>
            </a:r>
          </a:p>
          <a:p>
            <a:endParaRPr lang="en-US" dirty="0"/>
          </a:p>
        </p:txBody>
      </p:sp>
      <p:sp>
        <p:nvSpPr>
          <p:cNvPr id="4" name="Slide Number Placeholder 3"/>
          <p:cNvSpPr>
            <a:spLocks noGrp="1"/>
          </p:cNvSpPr>
          <p:nvPr>
            <p:ph type="sldNum" sz="quarter" idx="5"/>
          </p:nvPr>
        </p:nvSpPr>
        <p:spPr/>
        <p:txBody>
          <a:bodyPr/>
          <a:lstStyle/>
          <a:p>
            <a:fld id="{FAB86E7D-2C13-624D-A2F9-694D67145EE9}" type="slidenum">
              <a:rPr lang="en-US" smtClean="0"/>
              <a:t>30</a:t>
            </a:fld>
            <a:endParaRPr lang="en-US"/>
          </a:p>
        </p:txBody>
      </p:sp>
    </p:spTree>
    <p:extLst>
      <p:ext uri="{BB962C8B-B14F-4D97-AF65-F5344CB8AC3E}">
        <p14:creationId xmlns:p14="http://schemas.microsoft.com/office/powerpoint/2010/main" val="340186748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https://www2.mmm.ucar.edu/</a:t>
            </a:r>
            <a:r>
              <a:rPr lang="en-US" dirty="0" err="1"/>
              <a:t>wrf</a:t>
            </a:r>
            <a:r>
              <a:rPr lang="en-US" dirty="0"/>
              <a:t>/users/tutorial/</a:t>
            </a:r>
            <a:r>
              <a:rPr lang="en-US" dirty="0" err="1"/>
              <a:t>presentation_pdfs</a:t>
            </a:r>
            <a:r>
              <a:rPr lang="en-US" dirty="0"/>
              <a:t>/202101/</a:t>
            </a:r>
            <a:r>
              <a:rPr lang="en-US" dirty="0" err="1"/>
              <a:t>skamarock_dynamics.pdf</a:t>
            </a:r>
            <a:endParaRPr lang="en-US" dirty="0"/>
          </a:p>
        </p:txBody>
      </p:sp>
      <p:sp>
        <p:nvSpPr>
          <p:cNvPr id="4" name="Slide Number Placeholder 3"/>
          <p:cNvSpPr>
            <a:spLocks noGrp="1"/>
          </p:cNvSpPr>
          <p:nvPr>
            <p:ph type="sldNum" sz="quarter" idx="10"/>
          </p:nvPr>
        </p:nvSpPr>
        <p:spPr/>
        <p:txBody>
          <a:bodyPr/>
          <a:lstStyle/>
          <a:p>
            <a:fld id="{FAB86E7D-2C13-624D-A2F9-694D67145EE9}" type="slidenum">
              <a:rPr lang="en-US" smtClean="0"/>
              <a:t>32</a:t>
            </a:fld>
            <a:endParaRPr lang="en-US"/>
          </a:p>
        </p:txBody>
      </p:sp>
    </p:spTree>
    <p:extLst>
      <p:ext uri="{BB962C8B-B14F-4D97-AF65-F5344CB8AC3E}">
        <p14:creationId xmlns:p14="http://schemas.microsoft.com/office/powerpoint/2010/main" val="417448242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Heights AGL</a:t>
            </a:r>
          </a:p>
          <a:p>
            <a:r>
              <a:rPr lang="en-US" dirty="0"/>
              <a:t>height_levels_WRFV403.xlsx</a:t>
            </a:r>
          </a:p>
          <a:p>
            <a:r>
              <a:rPr lang="en-US" dirty="0"/>
              <a:t>Defaults have changed for WRFV4</a:t>
            </a:r>
          </a:p>
        </p:txBody>
      </p:sp>
      <p:sp>
        <p:nvSpPr>
          <p:cNvPr id="4" name="Slide Number Placeholder 3"/>
          <p:cNvSpPr>
            <a:spLocks noGrp="1"/>
          </p:cNvSpPr>
          <p:nvPr>
            <p:ph type="sldNum" sz="quarter" idx="10"/>
          </p:nvPr>
        </p:nvSpPr>
        <p:spPr/>
        <p:txBody>
          <a:bodyPr/>
          <a:lstStyle/>
          <a:p>
            <a:fld id="{FAB86E7D-2C13-624D-A2F9-694D67145EE9}" type="slidenum">
              <a:rPr lang="en-US" smtClean="0"/>
              <a:t>34</a:t>
            </a:fld>
            <a:endParaRPr lang="en-US"/>
          </a:p>
        </p:txBody>
      </p:sp>
    </p:spTree>
    <p:extLst>
      <p:ext uri="{BB962C8B-B14F-4D97-AF65-F5344CB8AC3E}">
        <p14:creationId xmlns:p14="http://schemas.microsoft.com/office/powerpoint/2010/main" val="372435111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WRFV4 smoother</a:t>
            </a:r>
            <a:r>
              <a:rPr lang="en-US" baseline="0" dirty="0"/>
              <a:t> curve near ground than previous versions</a:t>
            </a:r>
            <a:endParaRPr lang="en-US" dirty="0"/>
          </a:p>
        </p:txBody>
      </p:sp>
      <p:sp>
        <p:nvSpPr>
          <p:cNvPr id="4" name="Slide Number Placeholder 3"/>
          <p:cNvSpPr>
            <a:spLocks noGrp="1"/>
          </p:cNvSpPr>
          <p:nvPr>
            <p:ph type="sldNum" sz="quarter" idx="10"/>
          </p:nvPr>
        </p:nvSpPr>
        <p:spPr/>
        <p:txBody>
          <a:bodyPr/>
          <a:lstStyle/>
          <a:p>
            <a:fld id="{FAB86E7D-2C13-624D-A2F9-694D67145EE9}" type="slidenum">
              <a:rPr lang="en-US" smtClean="0"/>
              <a:t>35</a:t>
            </a:fld>
            <a:endParaRPr lang="en-US"/>
          </a:p>
        </p:txBody>
      </p:sp>
    </p:spTree>
    <p:extLst>
      <p:ext uri="{BB962C8B-B14F-4D97-AF65-F5344CB8AC3E}">
        <p14:creationId xmlns:p14="http://schemas.microsoft.com/office/powerpoint/2010/main" val="204357448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Changes in heights</a:t>
            </a:r>
            <a:r>
              <a:rPr lang="en-US" baseline="0" dirty="0"/>
              <a:t> now pushed even farther aloft w/ WRFV4’s hybrid coordinate</a:t>
            </a:r>
            <a:endParaRPr lang="en-US" dirty="0"/>
          </a:p>
        </p:txBody>
      </p:sp>
      <p:sp>
        <p:nvSpPr>
          <p:cNvPr id="4" name="Slide Number Placeholder 3"/>
          <p:cNvSpPr>
            <a:spLocks noGrp="1"/>
          </p:cNvSpPr>
          <p:nvPr>
            <p:ph type="sldNum" sz="quarter" idx="10"/>
          </p:nvPr>
        </p:nvSpPr>
        <p:spPr/>
        <p:txBody>
          <a:bodyPr/>
          <a:lstStyle/>
          <a:p>
            <a:fld id="{FAB86E7D-2C13-624D-A2F9-694D67145EE9}" type="slidenum">
              <a:rPr lang="en-US" smtClean="0"/>
              <a:t>38</a:t>
            </a:fld>
            <a:endParaRPr lang="en-US"/>
          </a:p>
        </p:txBody>
      </p:sp>
    </p:spTree>
    <p:extLst>
      <p:ext uri="{BB962C8B-B14F-4D97-AF65-F5344CB8AC3E}">
        <p14:creationId xmlns:p14="http://schemas.microsoft.com/office/powerpoint/2010/main" val="250964157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Make sure to change semicolon to comma</a:t>
            </a:r>
          </a:p>
        </p:txBody>
      </p:sp>
      <p:sp>
        <p:nvSpPr>
          <p:cNvPr id="4" name="Slide Number Placeholder 3"/>
          <p:cNvSpPr>
            <a:spLocks noGrp="1"/>
          </p:cNvSpPr>
          <p:nvPr>
            <p:ph type="sldNum" sz="quarter" idx="10"/>
          </p:nvPr>
        </p:nvSpPr>
        <p:spPr/>
        <p:txBody>
          <a:bodyPr/>
          <a:lstStyle/>
          <a:p>
            <a:fld id="{FAB86E7D-2C13-624D-A2F9-694D67145EE9}" type="slidenum">
              <a:rPr lang="en-US" smtClean="0"/>
              <a:t>39</a:t>
            </a:fld>
            <a:endParaRPr lang="en-US"/>
          </a:p>
        </p:txBody>
      </p:sp>
    </p:spTree>
    <p:extLst>
      <p:ext uri="{BB962C8B-B14F-4D97-AF65-F5344CB8AC3E}">
        <p14:creationId xmlns:p14="http://schemas.microsoft.com/office/powerpoint/2010/main" val="179009917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9381AEA-DB56-DA41-987A-BBBA1536C6BD}" type="slidenum">
              <a:rPr lang="en-US" smtClean="0"/>
              <a:t>5</a:t>
            </a:fld>
            <a:endParaRPr lang="en-US"/>
          </a:p>
        </p:txBody>
      </p:sp>
    </p:spTree>
    <p:extLst>
      <p:ext uri="{BB962C8B-B14F-4D97-AF65-F5344CB8AC3E}">
        <p14:creationId xmlns:p14="http://schemas.microsoft.com/office/powerpoint/2010/main" val="4562965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New </a:t>
            </a:r>
            <a:r>
              <a:rPr lang="en-US" dirty="0" err="1"/>
              <a:t>coord</a:t>
            </a:r>
            <a:r>
              <a:rPr lang="en-US" dirty="0"/>
              <a:t> helps model “lose” the terrain shape closer</a:t>
            </a:r>
            <a:r>
              <a:rPr lang="en-US" baseline="0" dirty="0"/>
              <a:t> to surface.  We are using the new </a:t>
            </a:r>
            <a:r>
              <a:rPr lang="en-US" baseline="0" dirty="0" err="1"/>
              <a:t>coord</a:t>
            </a:r>
            <a:r>
              <a:rPr lang="en-US" baseline="0" dirty="0"/>
              <a:t>.</a:t>
            </a:r>
          </a:p>
          <a:p>
            <a:r>
              <a:rPr lang="en-US" baseline="0" dirty="0" err="1"/>
              <a:t>Dzstretch_s</a:t>
            </a:r>
            <a:r>
              <a:rPr lang="en-US" baseline="0" dirty="0"/>
              <a:t> used near surface; </a:t>
            </a:r>
            <a:r>
              <a:rPr lang="en-US" baseline="0" dirty="0" err="1"/>
              <a:t>dzstretch_u</a:t>
            </a:r>
            <a:r>
              <a:rPr lang="en-US" baseline="0" dirty="0"/>
              <a:t> used for upper levels</a:t>
            </a:r>
            <a:endParaRPr lang="en-US" dirty="0"/>
          </a:p>
        </p:txBody>
      </p:sp>
      <p:sp>
        <p:nvSpPr>
          <p:cNvPr id="4" name="Slide Number Placeholder 3"/>
          <p:cNvSpPr>
            <a:spLocks noGrp="1"/>
          </p:cNvSpPr>
          <p:nvPr>
            <p:ph type="sldNum" sz="quarter" idx="10"/>
          </p:nvPr>
        </p:nvSpPr>
        <p:spPr/>
        <p:txBody>
          <a:bodyPr/>
          <a:lstStyle/>
          <a:p>
            <a:fld id="{FAB86E7D-2C13-624D-A2F9-694D67145EE9}" type="slidenum">
              <a:rPr lang="en-US" smtClean="0"/>
              <a:t>41</a:t>
            </a:fld>
            <a:endParaRPr lang="en-US"/>
          </a:p>
        </p:txBody>
      </p:sp>
    </p:spTree>
    <p:extLst>
      <p:ext uri="{BB962C8B-B14F-4D97-AF65-F5344CB8AC3E}">
        <p14:creationId xmlns:p14="http://schemas.microsoft.com/office/powerpoint/2010/main" val="269030024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I’m starting to think the default</a:t>
            </a:r>
            <a:r>
              <a:rPr lang="en-US" baseline="0" dirty="0"/>
              <a:t> 6 order coefficient is </a:t>
            </a:r>
            <a:r>
              <a:rPr lang="en-US" baseline="0" dirty="0" err="1"/>
              <a:t>kinda</a:t>
            </a:r>
            <a:r>
              <a:rPr lang="en-US" baseline="0" dirty="0"/>
              <a:t> too big</a:t>
            </a:r>
            <a:endParaRPr lang="en-US" dirty="0"/>
          </a:p>
        </p:txBody>
      </p:sp>
      <p:sp>
        <p:nvSpPr>
          <p:cNvPr id="4" name="Slide Number Placeholder 3"/>
          <p:cNvSpPr>
            <a:spLocks noGrp="1"/>
          </p:cNvSpPr>
          <p:nvPr>
            <p:ph type="sldNum" sz="quarter" idx="10"/>
          </p:nvPr>
        </p:nvSpPr>
        <p:spPr/>
        <p:txBody>
          <a:bodyPr/>
          <a:lstStyle/>
          <a:p>
            <a:fld id="{FAB86E7D-2C13-624D-A2F9-694D67145EE9}" type="slidenum">
              <a:rPr lang="en-US" smtClean="0"/>
              <a:t>43</a:t>
            </a:fld>
            <a:endParaRPr lang="en-US"/>
          </a:p>
        </p:txBody>
      </p:sp>
    </p:spTree>
    <p:extLst>
      <p:ext uri="{BB962C8B-B14F-4D97-AF65-F5344CB8AC3E}">
        <p14:creationId xmlns:p14="http://schemas.microsoft.com/office/powerpoint/2010/main" val="311339485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Horiz</a:t>
            </a:r>
            <a:r>
              <a:rPr lang="en-US" dirty="0"/>
              <a:t> diffusion was more important in</a:t>
            </a:r>
            <a:r>
              <a:rPr lang="en-US" baseline="0" dirty="0"/>
              <a:t> practice </a:t>
            </a:r>
            <a:r>
              <a:rPr lang="en-US" dirty="0"/>
              <a:t>back</a:t>
            </a:r>
            <a:r>
              <a:rPr lang="en-US" baseline="0" dirty="0"/>
              <a:t> when advection schemes generated more small-scale noise</a:t>
            </a:r>
            <a:r>
              <a:rPr lang="mr-IN" baseline="0" dirty="0"/>
              <a:t>…</a:t>
            </a:r>
            <a:endParaRPr lang="en-US" dirty="0"/>
          </a:p>
          <a:p>
            <a:r>
              <a:rPr lang="en-US" dirty="0"/>
              <a:t>Raw advection does not conserve positive mixing ratios. </a:t>
            </a:r>
            <a:r>
              <a:rPr lang="en-US" dirty="0" err="1"/>
              <a:t>Pos</a:t>
            </a:r>
            <a:r>
              <a:rPr lang="en-US" dirty="0"/>
              <a:t> definite removes the </a:t>
            </a:r>
            <a:r>
              <a:rPr lang="en-US" dirty="0" err="1"/>
              <a:t>neg</a:t>
            </a:r>
            <a:r>
              <a:rPr lang="en-US" dirty="0"/>
              <a:t> mixing ratios, but</a:t>
            </a:r>
            <a:r>
              <a:rPr lang="en-US" baseline="0" dirty="0"/>
              <a:t> does not conserve mass.</a:t>
            </a:r>
            <a:endParaRPr lang="en-US" dirty="0"/>
          </a:p>
        </p:txBody>
      </p:sp>
      <p:sp>
        <p:nvSpPr>
          <p:cNvPr id="4" name="Slide Number Placeholder 3"/>
          <p:cNvSpPr>
            <a:spLocks noGrp="1"/>
          </p:cNvSpPr>
          <p:nvPr>
            <p:ph type="sldNum" sz="quarter" idx="10"/>
          </p:nvPr>
        </p:nvSpPr>
        <p:spPr/>
        <p:txBody>
          <a:bodyPr/>
          <a:lstStyle/>
          <a:p>
            <a:fld id="{D8EFCAE2-F0D2-144E-A9EB-34F6CE777715}" type="slidenum">
              <a:rPr lang="en-US" smtClean="0"/>
              <a:t>47</a:t>
            </a:fld>
            <a:endParaRPr lang="en-US"/>
          </a:p>
        </p:txBody>
      </p:sp>
    </p:spTree>
    <p:extLst>
      <p:ext uri="{BB962C8B-B14F-4D97-AF65-F5344CB8AC3E}">
        <p14:creationId xmlns:p14="http://schemas.microsoft.com/office/powerpoint/2010/main" val="168469755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NESIS_chronology.xlsx</a:t>
            </a:r>
            <a:endParaRPr lang="en-US" dirty="0"/>
          </a:p>
        </p:txBody>
      </p:sp>
      <p:sp>
        <p:nvSpPr>
          <p:cNvPr id="4" name="Slide Number Placeholder 3"/>
          <p:cNvSpPr>
            <a:spLocks noGrp="1"/>
          </p:cNvSpPr>
          <p:nvPr>
            <p:ph type="sldNum" sz="quarter" idx="5"/>
          </p:nvPr>
        </p:nvSpPr>
        <p:spPr/>
        <p:txBody>
          <a:bodyPr/>
          <a:lstStyle/>
          <a:p>
            <a:fld id="{FAB86E7D-2C13-624D-A2F9-694D67145EE9}" type="slidenum">
              <a:rPr lang="en-US" smtClean="0"/>
              <a:t>6</a:t>
            </a:fld>
            <a:endParaRPr lang="en-US"/>
          </a:p>
        </p:txBody>
      </p:sp>
    </p:spTree>
    <p:extLst>
      <p:ext uri="{BB962C8B-B14F-4D97-AF65-F5344CB8AC3E}">
        <p14:creationId xmlns:p14="http://schemas.microsoft.com/office/powerpoint/2010/main" val="21645925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NOTE: Example appears to suggest 10” area &gt; 4” area, but formula</a:t>
            </a:r>
            <a:r>
              <a:rPr lang="en-US" baseline="0" dirty="0"/>
              <a:t> would combine 10,20,30” areas into 4” category for NESIS computation.  NESIS categories are </a:t>
            </a:r>
            <a:r>
              <a:rPr lang="en-US" baseline="0"/>
              <a:t>“nested”.</a:t>
            </a:r>
            <a:endParaRPr lang="en-US" dirty="0"/>
          </a:p>
          <a:p>
            <a:pPr marL="0" marR="0" indent="0" algn="l" defTabSz="457200" rtl="0" eaLnBrk="1" fontAlgn="auto" latinLnBrk="0" hangingPunct="1">
              <a:lnSpc>
                <a:spcPct val="100000"/>
              </a:lnSpc>
              <a:spcBef>
                <a:spcPts val="0"/>
              </a:spcBef>
              <a:spcAft>
                <a:spcPts val="0"/>
              </a:spcAft>
              <a:buClrTx/>
              <a:buSzTx/>
              <a:buFontTx/>
              <a:buNone/>
              <a:tabLst/>
              <a:defRPr/>
            </a:pPr>
            <a:r>
              <a:rPr lang="en-US" dirty="0"/>
              <a:t>“</a:t>
            </a:r>
            <a:r>
              <a:rPr lang="en-US" sz="1200" kern="1200" dirty="0">
                <a:solidFill>
                  <a:schemeClr val="tx1"/>
                </a:solidFill>
                <a:effectLst/>
                <a:latin typeface="+mn-lt"/>
                <a:ea typeface="+mn-ea"/>
                <a:cs typeface="+mn-cs"/>
              </a:rPr>
              <a:t>However, Equation (1) defines the area and population as “greater than” 4”, greater than 10”, etc. For example, the area for category 10 would include the areas for categories 10, 20, and 30. “ – Squires and </a:t>
            </a:r>
            <a:r>
              <a:rPr lang="en-US" sz="1200" kern="1200" dirty="0" err="1">
                <a:solidFill>
                  <a:schemeClr val="tx1"/>
                </a:solidFill>
                <a:effectLst/>
                <a:latin typeface="+mn-lt"/>
                <a:ea typeface="+mn-ea"/>
                <a:cs typeface="+mn-cs"/>
              </a:rPr>
              <a:t>Lawrimore</a:t>
            </a:r>
            <a:r>
              <a:rPr lang="en-US" sz="1200" kern="1200" dirty="0">
                <a:solidFill>
                  <a:schemeClr val="tx1"/>
                </a:solidFill>
                <a:effectLst/>
                <a:latin typeface="+mn-lt"/>
                <a:ea typeface="+mn-ea"/>
                <a:cs typeface="+mn-cs"/>
              </a:rPr>
              <a:t> (2006)</a:t>
            </a:r>
            <a:endParaRPr lang="en-US" dirty="0"/>
          </a:p>
        </p:txBody>
      </p:sp>
      <p:sp>
        <p:nvSpPr>
          <p:cNvPr id="4" name="Slide Number Placeholder 3"/>
          <p:cNvSpPr>
            <a:spLocks noGrp="1"/>
          </p:cNvSpPr>
          <p:nvPr>
            <p:ph type="sldNum" sz="quarter" idx="10"/>
          </p:nvPr>
        </p:nvSpPr>
        <p:spPr/>
        <p:txBody>
          <a:bodyPr/>
          <a:lstStyle/>
          <a:p>
            <a:fld id="{A9381AEA-DB56-DA41-987A-BBBA1536C6BD}" type="slidenum">
              <a:rPr lang="en-US" smtClean="0"/>
              <a:t>7</a:t>
            </a:fld>
            <a:endParaRPr lang="en-US"/>
          </a:p>
        </p:txBody>
      </p:sp>
    </p:spTree>
    <p:extLst>
      <p:ext uri="{BB962C8B-B14F-4D97-AF65-F5344CB8AC3E}">
        <p14:creationId xmlns:p14="http://schemas.microsoft.com/office/powerpoint/2010/main" val="404960617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Less snowfall on Long Island than in actual storm, which will make a big difference in the population</a:t>
            </a:r>
            <a:r>
              <a:rPr lang="en-US" baseline="0" dirty="0"/>
              <a:t> component</a:t>
            </a:r>
          </a:p>
          <a:p>
            <a:r>
              <a:rPr lang="en-US" baseline="0" dirty="0"/>
              <a:t>Much too much snow in Appalachians, but that hardly affects population component.  But did we have </a:t>
            </a:r>
            <a:r>
              <a:rPr lang="en-US" baseline="0" dirty="0" err="1"/>
              <a:t>obs</a:t>
            </a:r>
            <a:r>
              <a:rPr lang="en-US" baseline="0" dirty="0"/>
              <a:t> there?</a:t>
            </a:r>
          </a:p>
          <a:p>
            <a:r>
              <a:rPr lang="en-US" baseline="0" dirty="0"/>
              <a:t>2023 version</a:t>
            </a:r>
            <a:endParaRPr lang="en-US" dirty="0"/>
          </a:p>
        </p:txBody>
      </p:sp>
      <p:sp>
        <p:nvSpPr>
          <p:cNvPr id="4" name="Slide Number Placeholder 3"/>
          <p:cNvSpPr>
            <a:spLocks noGrp="1"/>
          </p:cNvSpPr>
          <p:nvPr>
            <p:ph type="sldNum" sz="quarter" idx="10"/>
          </p:nvPr>
        </p:nvSpPr>
        <p:spPr/>
        <p:txBody>
          <a:bodyPr/>
          <a:lstStyle/>
          <a:p>
            <a:fld id="{A9381AEA-DB56-DA41-987A-BBBA1536C6BD}" type="slidenum">
              <a:rPr lang="en-US" smtClean="0"/>
              <a:t>8</a:t>
            </a:fld>
            <a:endParaRPr lang="en-US"/>
          </a:p>
        </p:txBody>
      </p:sp>
    </p:spTree>
    <p:extLst>
      <p:ext uri="{BB962C8B-B14F-4D97-AF65-F5344CB8AC3E}">
        <p14:creationId xmlns:p14="http://schemas.microsoft.com/office/powerpoint/2010/main" val="385545660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RAINNC</a:t>
            </a:r>
            <a:r>
              <a:rPr lang="en-US" baseline="0" dirty="0"/>
              <a:t> isn’t just rain, as its name would seem to imply.  It</a:t>
            </a:r>
            <a:r>
              <a:rPr lang="mr-IN" baseline="0" dirty="0"/>
              <a:t>’</a:t>
            </a:r>
            <a:r>
              <a:rPr lang="en-US" baseline="0" dirty="0"/>
              <a:t>s total </a:t>
            </a:r>
            <a:r>
              <a:rPr lang="en-US" baseline="0" dirty="0" err="1"/>
              <a:t>precip</a:t>
            </a:r>
            <a:r>
              <a:rPr lang="en-US" baseline="0" dirty="0"/>
              <a:t>, including </a:t>
            </a:r>
            <a:r>
              <a:rPr lang="en-US" baseline="0" dirty="0" err="1"/>
              <a:t>graupel</a:t>
            </a:r>
            <a:r>
              <a:rPr lang="en-US" baseline="0" dirty="0"/>
              <a:t>, snow and hail (if they exist).</a:t>
            </a:r>
          </a:p>
          <a:p>
            <a:r>
              <a:rPr lang="en-US" baseline="0" dirty="0"/>
              <a:t>Some LSMs also </a:t>
            </a:r>
            <a:r>
              <a:rPr lang="en-US" baseline="0" dirty="0" err="1"/>
              <a:t>prognose</a:t>
            </a:r>
            <a:r>
              <a:rPr lang="en-US" baseline="0" dirty="0"/>
              <a:t> SNOWH </a:t>
            </a:r>
            <a:r>
              <a:rPr lang="mr-IN" baseline="0" dirty="0"/>
              <a:t>–</a:t>
            </a:r>
            <a:r>
              <a:rPr lang="en-US" baseline="0" dirty="0"/>
              <a:t> physical snow depth, in meters.  This is not useful for gauging snowfall because it also includes snowpack compaction and loss, and is based on snow water equivalent anyway</a:t>
            </a:r>
            <a:endParaRPr lang="en-US" dirty="0"/>
          </a:p>
        </p:txBody>
      </p:sp>
      <p:sp>
        <p:nvSpPr>
          <p:cNvPr id="4" name="Slide Number Placeholder 3"/>
          <p:cNvSpPr>
            <a:spLocks noGrp="1"/>
          </p:cNvSpPr>
          <p:nvPr>
            <p:ph type="sldNum" sz="quarter" idx="10"/>
          </p:nvPr>
        </p:nvSpPr>
        <p:spPr/>
        <p:txBody>
          <a:bodyPr/>
          <a:lstStyle/>
          <a:p>
            <a:fld id="{FAB86E7D-2C13-624D-A2F9-694D67145EE9}" type="slidenum">
              <a:rPr lang="en-US" smtClean="0"/>
              <a:t>10</a:t>
            </a:fld>
            <a:endParaRPr lang="en-US"/>
          </a:p>
        </p:txBody>
      </p:sp>
    </p:spTree>
    <p:extLst>
      <p:ext uri="{BB962C8B-B14F-4D97-AF65-F5344CB8AC3E}">
        <p14:creationId xmlns:p14="http://schemas.microsoft.com/office/powerpoint/2010/main" val="276708628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Suggests 10:1 is too small.  But, a lot of snow cases involve</a:t>
            </a:r>
            <a:r>
              <a:rPr lang="en-US" baseline="0" dirty="0"/>
              <a:t> lower temperatures.</a:t>
            </a:r>
            <a:endParaRPr lang="en-US" dirty="0"/>
          </a:p>
        </p:txBody>
      </p:sp>
      <p:sp>
        <p:nvSpPr>
          <p:cNvPr id="4" name="Slide Number Placeholder 3"/>
          <p:cNvSpPr>
            <a:spLocks noGrp="1"/>
          </p:cNvSpPr>
          <p:nvPr>
            <p:ph type="sldNum" sz="quarter" idx="10"/>
          </p:nvPr>
        </p:nvSpPr>
        <p:spPr/>
        <p:txBody>
          <a:bodyPr/>
          <a:lstStyle/>
          <a:p>
            <a:fld id="{FAB86E7D-2C13-624D-A2F9-694D67145EE9}" type="slidenum">
              <a:rPr lang="en-US" smtClean="0"/>
              <a:t>12</a:t>
            </a:fld>
            <a:endParaRPr lang="en-US"/>
          </a:p>
        </p:txBody>
      </p:sp>
    </p:spTree>
    <p:extLst>
      <p:ext uri="{BB962C8B-B14F-4D97-AF65-F5344CB8AC3E}">
        <p14:creationId xmlns:p14="http://schemas.microsoft.com/office/powerpoint/2010/main" val="406803518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When</a:t>
            </a:r>
            <a:r>
              <a:rPr lang="en-US" baseline="0" dirty="0"/>
              <a:t> </a:t>
            </a:r>
            <a:r>
              <a:rPr lang="en-US" baseline="0" dirty="0" err="1"/>
              <a:t>p</a:t>
            </a:r>
            <a:r>
              <a:rPr lang="en-US" dirty="0" err="1"/>
              <a:t>recip</a:t>
            </a:r>
            <a:r>
              <a:rPr lang="en-US" dirty="0"/>
              <a:t> rate low and T is very cold,</a:t>
            </a:r>
            <a:r>
              <a:rPr lang="en-US" baseline="0" dirty="0"/>
              <a:t> snow ratio approaches 20:1.</a:t>
            </a:r>
          </a:p>
          <a:p>
            <a:r>
              <a:rPr lang="en-US" baseline="0" dirty="0"/>
              <a:t>When </a:t>
            </a:r>
            <a:r>
              <a:rPr lang="en-US" baseline="0" dirty="0" err="1"/>
              <a:t>precip</a:t>
            </a:r>
            <a:r>
              <a:rPr lang="en-US" baseline="0" dirty="0"/>
              <a:t> rate large and T closer to 0, snow ratio more like 7:1</a:t>
            </a:r>
            <a:endParaRPr lang="en-US" dirty="0"/>
          </a:p>
        </p:txBody>
      </p:sp>
      <p:sp>
        <p:nvSpPr>
          <p:cNvPr id="4" name="Slide Number Placeholder 3"/>
          <p:cNvSpPr>
            <a:spLocks noGrp="1"/>
          </p:cNvSpPr>
          <p:nvPr>
            <p:ph type="sldNum" sz="quarter" idx="10"/>
          </p:nvPr>
        </p:nvSpPr>
        <p:spPr/>
        <p:txBody>
          <a:bodyPr/>
          <a:lstStyle/>
          <a:p>
            <a:fld id="{FAB86E7D-2C13-624D-A2F9-694D67145EE9}" type="slidenum">
              <a:rPr lang="en-US" smtClean="0"/>
              <a:t>13</a:t>
            </a:fld>
            <a:endParaRPr lang="en-US"/>
          </a:p>
        </p:txBody>
      </p:sp>
    </p:spTree>
    <p:extLst>
      <p:ext uri="{BB962C8B-B14F-4D97-AF65-F5344CB8AC3E}">
        <p14:creationId xmlns:p14="http://schemas.microsoft.com/office/powerpoint/2010/main" val="223175226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Here 2020</a:t>
            </a:r>
          </a:p>
        </p:txBody>
      </p:sp>
      <p:sp>
        <p:nvSpPr>
          <p:cNvPr id="4" name="Slide Number Placeholder 3"/>
          <p:cNvSpPr>
            <a:spLocks noGrp="1"/>
          </p:cNvSpPr>
          <p:nvPr>
            <p:ph type="sldNum" sz="quarter" idx="5"/>
          </p:nvPr>
        </p:nvSpPr>
        <p:spPr/>
        <p:txBody>
          <a:bodyPr/>
          <a:lstStyle/>
          <a:p>
            <a:fld id="{FAB86E7D-2C13-624D-A2F9-694D67145EE9}" type="slidenum">
              <a:rPr lang="en-US" smtClean="0"/>
              <a:t>16</a:t>
            </a:fld>
            <a:endParaRPr lang="en-US"/>
          </a:p>
        </p:txBody>
      </p:sp>
    </p:spTree>
    <p:extLst>
      <p:ext uri="{BB962C8B-B14F-4D97-AF65-F5344CB8AC3E}">
        <p14:creationId xmlns:p14="http://schemas.microsoft.com/office/powerpoint/2010/main" val="391995483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C7237389-6A7E-A944-9D21-F6626F71882A}" type="datetime1">
              <a:rPr lang="en-US" smtClean="0"/>
              <a:t>12/9/24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26EB0D1-CB19-984B-A77F-BF72188A5C8F}" type="slidenum">
              <a:rPr lang="en-US" smtClean="0"/>
              <a:t>‹#›</a:t>
            </a:fld>
            <a:endParaRPr lang="en-US"/>
          </a:p>
        </p:txBody>
      </p:sp>
    </p:spTree>
    <p:extLst>
      <p:ext uri="{BB962C8B-B14F-4D97-AF65-F5344CB8AC3E}">
        <p14:creationId xmlns:p14="http://schemas.microsoft.com/office/powerpoint/2010/main" val="301777061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D2F749B-57F8-8449-AFCA-9EB2CD061742}" type="datetime1">
              <a:rPr lang="en-US" smtClean="0"/>
              <a:t>12/9/24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26EB0D1-CB19-984B-A77F-BF72188A5C8F}" type="slidenum">
              <a:rPr lang="en-US" smtClean="0"/>
              <a:t>‹#›</a:t>
            </a:fld>
            <a:endParaRPr lang="en-US"/>
          </a:p>
        </p:txBody>
      </p:sp>
    </p:spTree>
    <p:extLst>
      <p:ext uri="{BB962C8B-B14F-4D97-AF65-F5344CB8AC3E}">
        <p14:creationId xmlns:p14="http://schemas.microsoft.com/office/powerpoint/2010/main" val="23627762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28D30ED-695E-1040-BB1B-925B66964DEB}" type="datetime1">
              <a:rPr lang="en-US" smtClean="0"/>
              <a:t>12/9/24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26EB0D1-CB19-984B-A77F-BF72188A5C8F}" type="slidenum">
              <a:rPr lang="en-US" smtClean="0"/>
              <a:t>‹#›</a:t>
            </a:fld>
            <a:endParaRPr lang="en-US"/>
          </a:p>
        </p:txBody>
      </p:sp>
    </p:spTree>
    <p:extLst>
      <p:ext uri="{BB962C8B-B14F-4D97-AF65-F5344CB8AC3E}">
        <p14:creationId xmlns:p14="http://schemas.microsoft.com/office/powerpoint/2010/main" val="259756425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EF09C68-19DE-9245-99F3-8DD3B98186DA}" type="datetime1">
              <a:rPr lang="en-US" smtClean="0"/>
              <a:t>12/9/24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26EB0D1-CB19-984B-A77F-BF72188A5C8F}" type="slidenum">
              <a:rPr lang="en-US" smtClean="0"/>
              <a:t>‹#›</a:t>
            </a:fld>
            <a:endParaRPr lang="en-US"/>
          </a:p>
        </p:txBody>
      </p:sp>
    </p:spTree>
    <p:extLst>
      <p:ext uri="{BB962C8B-B14F-4D97-AF65-F5344CB8AC3E}">
        <p14:creationId xmlns:p14="http://schemas.microsoft.com/office/powerpoint/2010/main" val="241380550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382054F-7A4F-CB48-9594-53CB2FF8AD4A}" type="datetime1">
              <a:rPr lang="en-US" smtClean="0"/>
              <a:t>12/9/24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26EB0D1-CB19-984B-A77F-BF72188A5C8F}" type="slidenum">
              <a:rPr lang="en-US" smtClean="0"/>
              <a:t>‹#›</a:t>
            </a:fld>
            <a:endParaRPr lang="en-US"/>
          </a:p>
        </p:txBody>
      </p:sp>
    </p:spTree>
    <p:extLst>
      <p:ext uri="{BB962C8B-B14F-4D97-AF65-F5344CB8AC3E}">
        <p14:creationId xmlns:p14="http://schemas.microsoft.com/office/powerpoint/2010/main" val="118904943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9DC20BC8-AA7A-AF4C-8EFC-597D64D22C18}" type="datetime1">
              <a:rPr lang="en-US" smtClean="0"/>
              <a:t>12/9/24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26EB0D1-CB19-984B-A77F-BF72188A5C8F}" type="slidenum">
              <a:rPr lang="en-US" smtClean="0"/>
              <a:t>‹#›</a:t>
            </a:fld>
            <a:endParaRPr lang="en-US"/>
          </a:p>
        </p:txBody>
      </p:sp>
    </p:spTree>
    <p:extLst>
      <p:ext uri="{BB962C8B-B14F-4D97-AF65-F5344CB8AC3E}">
        <p14:creationId xmlns:p14="http://schemas.microsoft.com/office/powerpoint/2010/main" val="205519705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36DFBEAA-AEA3-C242-8D84-E3F273934A15}" type="datetime1">
              <a:rPr lang="en-US" smtClean="0"/>
              <a:t>12/9/24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26EB0D1-CB19-984B-A77F-BF72188A5C8F}" type="slidenum">
              <a:rPr lang="en-US" smtClean="0"/>
              <a:t>‹#›</a:t>
            </a:fld>
            <a:endParaRPr lang="en-US"/>
          </a:p>
        </p:txBody>
      </p:sp>
    </p:spTree>
    <p:extLst>
      <p:ext uri="{BB962C8B-B14F-4D97-AF65-F5344CB8AC3E}">
        <p14:creationId xmlns:p14="http://schemas.microsoft.com/office/powerpoint/2010/main" val="91201367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A9AB4C49-3C7C-AC44-9191-23FD6856D66B}" type="datetime1">
              <a:rPr lang="en-US" smtClean="0"/>
              <a:t>12/9/24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26EB0D1-CB19-984B-A77F-BF72188A5C8F}" type="slidenum">
              <a:rPr lang="en-US" smtClean="0"/>
              <a:t>‹#›</a:t>
            </a:fld>
            <a:endParaRPr lang="en-US"/>
          </a:p>
        </p:txBody>
      </p:sp>
    </p:spTree>
    <p:extLst>
      <p:ext uri="{BB962C8B-B14F-4D97-AF65-F5344CB8AC3E}">
        <p14:creationId xmlns:p14="http://schemas.microsoft.com/office/powerpoint/2010/main" val="185606728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7BBCBAE-D199-5148-B0D9-BFEFF0B2DFE6}" type="datetime1">
              <a:rPr lang="en-US" smtClean="0"/>
              <a:t>12/9/24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26EB0D1-CB19-984B-A77F-BF72188A5C8F}" type="slidenum">
              <a:rPr lang="en-US" smtClean="0"/>
              <a:t>‹#›</a:t>
            </a:fld>
            <a:endParaRPr lang="en-US"/>
          </a:p>
        </p:txBody>
      </p:sp>
    </p:spTree>
    <p:extLst>
      <p:ext uri="{BB962C8B-B14F-4D97-AF65-F5344CB8AC3E}">
        <p14:creationId xmlns:p14="http://schemas.microsoft.com/office/powerpoint/2010/main" val="32921508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602E724F-77F5-E649-99D9-FCF252930560}" type="datetime1">
              <a:rPr lang="en-US" smtClean="0"/>
              <a:t>12/9/24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26EB0D1-CB19-984B-A77F-BF72188A5C8F}" type="slidenum">
              <a:rPr lang="en-US" smtClean="0"/>
              <a:t>‹#›</a:t>
            </a:fld>
            <a:endParaRPr lang="en-US"/>
          </a:p>
        </p:txBody>
      </p:sp>
    </p:spTree>
    <p:extLst>
      <p:ext uri="{BB962C8B-B14F-4D97-AF65-F5344CB8AC3E}">
        <p14:creationId xmlns:p14="http://schemas.microsoft.com/office/powerpoint/2010/main" val="259879565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64B800F-B475-F14A-8942-8E1FC2D2BFED}" type="datetime1">
              <a:rPr lang="en-US" smtClean="0"/>
              <a:t>12/9/24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26EB0D1-CB19-984B-A77F-BF72188A5C8F}" type="slidenum">
              <a:rPr lang="en-US" smtClean="0"/>
              <a:t>‹#›</a:t>
            </a:fld>
            <a:endParaRPr lang="en-US"/>
          </a:p>
        </p:txBody>
      </p:sp>
    </p:spTree>
    <p:extLst>
      <p:ext uri="{BB962C8B-B14F-4D97-AF65-F5344CB8AC3E}">
        <p14:creationId xmlns:p14="http://schemas.microsoft.com/office/powerpoint/2010/main" val="194373868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04ACA6B-9BEB-284D-B7D2-A3F0AB9E9FDA}" type="datetime1">
              <a:rPr lang="en-US" smtClean="0"/>
              <a:t>12/9/24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26EB0D1-CB19-984B-A77F-BF72188A5C8F}" type="slidenum">
              <a:rPr lang="en-US" smtClean="0"/>
              <a:t>‹#›</a:t>
            </a:fld>
            <a:endParaRPr lang="en-US"/>
          </a:p>
        </p:txBody>
      </p:sp>
    </p:spTree>
    <p:extLst>
      <p:ext uri="{BB962C8B-B14F-4D97-AF65-F5344CB8AC3E}">
        <p14:creationId xmlns:p14="http://schemas.microsoft.com/office/powerpoint/2010/main" val="151083893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8.xml"/><Relationship Id="rId1" Type="http://schemas.openxmlformats.org/officeDocument/2006/relationships/slideLayout" Target="../slideLayouts/slideLayout7.xml"/><Relationship Id="rId4" Type="http://schemas.openxmlformats.org/officeDocument/2006/relationships/image" Target="../media/image9.png"/></Relationships>
</file>

<file path=ppt/slides/_rels/slide1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2.xml"/><Relationship Id="rId1" Type="http://schemas.openxmlformats.org/officeDocument/2006/relationships/slideLayout" Target="../slideLayouts/slideLayout7.xml"/><Relationship Id="rId4" Type="http://schemas.openxmlformats.org/officeDocument/2006/relationships/image" Target="../media/image2.jp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hyperlink" Target="https://docs.google.com/spreadsheets/d/1cTAqIE78qVM3ieq20l9d43vDqXFXNOvLAbd__12BjKs/edit?usp=sharing" TargetMode="External"/><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3" Type="http://schemas.openxmlformats.org/officeDocument/2006/relationships/hyperlink" Target="https://www2.mmm.ucar.edu/wrf/users/wrf_users_guide/build/html/physics.html" TargetMode="External"/><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hyperlink" Target="https://www2.mmm.ucar.edu/wrf/users/wrf_users_guide/build/html/initialization.html#setting-model-vertical-levels" TargetMode="External"/><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image" Target="../media/image13.png"/><Relationship Id="rId7" Type="http://schemas.openxmlformats.org/officeDocument/2006/relationships/image" Target="../media/image15.emf"/><Relationship Id="rId2" Type="http://schemas.openxmlformats.org/officeDocument/2006/relationships/notesSlide" Target="../notesSlides/notesSlide15.xml"/><Relationship Id="rId1" Type="http://schemas.openxmlformats.org/officeDocument/2006/relationships/slideLayout" Target="../slideLayouts/slideLayout6.xml"/><Relationship Id="rId6" Type="http://schemas.openxmlformats.org/officeDocument/2006/relationships/image" Target="../media/image14.emf"/><Relationship Id="rId5" Type="http://schemas.openxmlformats.org/officeDocument/2006/relationships/hyperlink" Target="https://www2.mmm.ucar.edu/wrf/users/tutorial/presentation_pdfs/202101/skamarock_dynamics.pdf" TargetMode="External"/><Relationship Id="rId4" Type="http://schemas.openxmlformats.org/officeDocument/2006/relationships/hyperlink" Target="http://www2.mmm.ucar.edu/wrf/users/tutorial/201901/skamarock_dynamics.pdf" TargetMode="Externa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16.emf"/><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17.xml"/><Relationship Id="rId1" Type="http://schemas.openxmlformats.org/officeDocument/2006/relationships/slideLayout" Target="../slideLayouts/slideLayout7.xml"/><Relationship Id="rId4" Type="http://schemas.openxmlformats.org/officeDocument/2006/relationships/chart" Target="../charts/chart3.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18.xml"/><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20.xml"/><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6.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hyperlink" Target="https://www2.mmm.ucar.edu/wrf/users/wrf_users_guide/build/html/dynamics.html#damping" TargetMode="Externa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2.xml"/><Relationship Id="rId1" Type="http://schemas.openxmlformats.org/officeDocument/2006/relationships/slideLayout" Target="../slideLayouts/slideLayout6.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image" Target="../media/image2.jpg"/></Relationships>
</file>

<file path=ppt/slides/_rels/slide9.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661795"/>
            <a:ext cx="7772400" cy="1470025"/>
          </a:xfrm>
        </p:spPr>
        <p:txBody>
          <a:bodyPr>
            <a:normAutofit fontScale="90000"/>
          </a:bodyPr>
          <a:lstStyle/>
          <a:p>
            <a:r>
              <a:rPr lang="en-US" dirty="0"/>
              <a:t>More on NESIS, model levels, diffusers, advection, </a:t>
            </a:r>
            <a:br>
              <a:rPr lang="en-US" dirty="0"/>
            </a:br>
            <a:r>
              <a:rPr lang="en-US" dirty="0"/>
              <a:t>in-class demo using NARR,</a:t>
            </a:r>
            <a:br>
              <a:rPr lang="en-US" dirty="0"/>
            </a:br>
            <a:r>
              <a:rPr lang="en-US" dirty="0"/>
              <a:t>and Experiment #4</a:t>
            </a:r>
          </a:p>
        </p:txBody>
      </p:sp>
      <p:sp>
        <p:nvSpPr>
          <p:cNvPr id="3" name="Subtitle 2"/>
          <p:cNvSpPr>
            <a:spLocks noGrp="1"/>
          </p:cNvSpPr>
          <p:nvPr>
            <p:ph type="subTitle" idx="1"/>
          </p:nvPr>
        </p:nvSpPr>
        <p:spPr/>
        <p:txBody>
          <a:bodyPr/>
          <a:lstStyle/>
          <a:p>
            <a:pPr>
              <a:defRPr/>
            </a:pPr>
            <a:r>
              <a:rPr lang="en-US" sz="2800" dirty="0">
                <a:solidFill>
                  <a:schemeClr val="bg1">
                    <a:lumMod val="50000"/>
                  </a:schemeClr>
                </a:solidFill>
                <a:latin typeface="Arial" charset="0"/>
              </a:rPr>
              <a:t>ATM 419/563</a:t>
            </a:r>
          </a:p>
          <a:p>
            <a:pPr>
              <a:defRPr/>
            </a:pPr>
            <a:r>
              <a:rPr lang="en-US" sz="2800" dirty="0">
                <a:solidFill>
                  <a:schemeClr val="bg1">
                    <a:lumMod val="50000"/>
                  </a:schemeClr>
                </a:solidFill>
                <a:latin typeface="Arial" charset="0"/>
              </a:rPr>
              <a:t>Fall 2024</a:t>
            </a:r>
          </a:p>
          <a:p>
            <a:pPr>
              <a:defRPr/>
            </a:pPr>
            <a:r>
              <a:rPr lang="en-US" sz="2800" dirty="0">
                <a:solidFill>
                  <a:schemeClr val="bg1">
                    <a:lumMod val="50000"/>
                  </a:schemeClr>
                </a:solidFill>
                <a:latin typeface="Arial" charset="0"/>
              </a:rPr>
              <a:t>Fovell</a:t>
            </a:r>
          </a:p>
          <a:p>
            <a:endParaRPr lang="en-US" sz="2800" dirty="0"/>
          </a:p>
        </p:txBody>
      </p:sp>
      <p:sp>
        <p:nvSpPr>
          <p:cNvPr id="4" name="Slide Number Placeholder 3"/>
          <p:cNvSpPr>
            <a:spLocks noGrp="1"/>
          </p:cNvSpPr>
          <p:nvPr>
            <p:ph type="sldNum" sz="quarter" idx="12"/>
          </p:nvPr>
        </p:nvSpPr>
        <p:spPr/>
        <p:txBody>
          <a:bodyPr/>
          <a:lstStyle/>
          <a:p>
            <a:fld id="{7F1EC627-321C-7343-9187-AA9C204BAF47}" type="slidenum">
              <a:rPr lang="en-US" smtClean="0"/>
              <a:t>1</a:t>
            </a:fld>
            <a:endParaRPr lang="en-US"/>
          </a:p>
        </p:txBody>
      </p:sp>
      <p:sp>
        <p:nvSpPr>
          <p:cNvPr id="5" name="TextBox 4">
            <a:extLst>
              <a:ext uri="{FF2B5EF4-FFF2-40B4-BE49-F238E27FC236}">
                <a16:creationId xmlns:a16="http://schemas.microsoft.com/office/drawing/2014/main" id="{8A5196F0-C4ED-C147-B633-71FB3C721548}"/>
              </a:ext>
            </a:extLst>
          </p:cNvPr>
          <p:cNvSpPr txBox="1"/>
          <p:nvPr/>
        </p:nvSpPr>
        <p:spPr>
          <a:xfrm>
            <a:off x="26831" y="6629400"/>
            <a:ext cx="4113627" cy="246221"/>
          </a:xfrm>
          <a:prstGeom prst="rect">
            <a:avLst/>
          </a:prstGeom>
          <a:noFill/>
        </p:spPr>
        <p:txBody>
          <a:bodyPr wrap="none" rtlCol="0">
            <a:spAutoFit/>
          </a:bodyPr>
          <a:lstStyle/>
          <a:p>
            <a:r>
              <a:rPr lang="en-US" sz="1000" dirty="0"/>
              <a:t>© Copyright 2024 Robert Fovell, Univ. at Albany, SUNY, </a:t>
            </a:r>
            <a:r>
              <a:rPr lang="en-US" sz="1000" dirty="0" err="1"/>
              <a:t>rfovell@albany.edu</a:t>
            </a:r>
            <a:endParaRPr lang="en-US" sz="1000" dirty="0"/>
          </a:p>
        </p:txBody>
      </p:sp>
      <p:sp>
        <p:nvSpPr>
          <p:cNvPr id="6" name="TextBox 5">
            <a:extLst>
              <a:ext uri="{FF2B5EF4-FFF2-40B4-BE49-F238E27FC236}">
                <a16:creationId xmlns:a16="http://schemas.microsoft.com/office/drawing/2014/main" id="{B5FDC40D-E030-7E43-93C0-98CDB53D626D}"/>
              </a:ext>
            </a:extLst>
          </p:cNvPr>
          <p:cNvSpPr txBox="1"/>
          <p:nvPr/>
        </p:nvSpPr>
        <p:spPr>
          <a:xfrm>
            <a:off x="205740" y="320040"/>
            <a:ext cx="7131824" cy="646331"/>
          </a:xfrm>
          <a:prstGeom prst="rect">
            <a:avLst/>
          </a:prstGeom>
          <a:noFill/>
        </p:spPr>
        <p:txBody>
          <a:bodyPr wrap="none" rtlCol="0">
            <a:spAutoFit/>
          </a:bodyPr>
          <a:lstStyle/>
          <a:p>
            <a:r>
              <a:rPr lang="en-US" dirty="0">
                <a:highlight>
                  <a:srgbClr val="FFFF00"/>
                </a:highlight>
              </a:rPr>
              <a:t>EXPERIMENT #4 due date MONDAY December 9</a:t>
            </a:r>
            <a:r>
              <a:rPr lang="en-US" baseline="30000" dirty="0">
                <a:highlight>
                  <a:srgbClr val="FFFF00"/>
                </a:highlight>
              </a:rPr>
              <a:t>th</a:t>
            </a:r>
            <a:r>
              <a:rPr lang="en-US" dirty="0">
                <a:highlight>
                  <a:srgbClr val="FFFF00"/>
                </a:highlight>
              </a:rPr>
              <a:t>, 2024 BY 11:40 </a:t>
            </a:r>
            <a:r>
              <a:rPr lang="en-US">
                <a:highlight>
                  <a:srgbClr val="FFFF00"/>
                </a:highlight>
              </a:rPr>
              <a:t>AM EST</a:t>
            </a:r>
            <a:endParaRPr lang="en-US" dirty="0">
              <a:highlight>
                <a:srgbClr val="FFFF00"/>
              </a:highlight>
            </a:endParaRPr>
          </a:p>
          <a:p>
            <a:r>
              <a:rPr lang="en-US" dirty="0">
                <a:highlight>
                  <a:srgbClr val="FFFF00"/>
                </a:highlight>
              </a:rPr>
              <a:t>[note this is 90 min prior to the start of the last class]</a:t>
            </a:r>
          </a:p>
        </p:txBody>
      </p:sp>
    </p:spTree>
    <p:extLst>
      <p:ext uri="{BB962C8B-B14F-4D97-AF65-F5344CB8AC3E}">
        <p14:creationId xmlns:p14="http://schemas.microsoft.com/office/powerpoint/2010/main" val="279933221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Computing snow depth #1</a:t>
            </a:r>
          </a:p>
        </p:txBody>
      </p:sp>
      <p:sp>
        <p:nvSpPr>
          <p:cNvPr id="3" name="Content Placeholder 2"/>
          <p:cNvSpPr>
            <a:spLocks noGrp="1"/>
          </p:cNvSpPr>
          <p:nvPr>
            <p:ph idx="1"/>
          </p:nvPr>
        </p:nvSpPr>
        <p:spPr/>
        <p:txBody>
          <a:bodyPr>
            <a:noAutofit/>
          </a:bodyPr>
          <a:lstStyle/>
          <a:p>
            <a:r>
              <a:rPr lang="en-US" sz="2000" dirty="0"/>
              <a:t>WRF computes </a:t>
            </a:r>
            <a:r>
              <a:rPr lang="en-US" sz="1800" dirty="0">
                <a:latin typeface="Courier"/>
                <a:cs typeface="Courier"/>
              </a:rPr>
              <a:t>RAINNC</a:t>
            </a:r>
            <a:r>
              <a:rPr lang="en-US" sz="1800" dirty="0"/>
              <a:t> </a:t>
            </a:r>
            <a:r>
              <a:rPr lang="en-US" sz="2000" dirty="0"/>
              <a:t>(total precipitation received at the surface from the </a:t>
            </a:r>
            <a:r>
              <a:rPr lang="en-US" sz="2000" u="sng" dirty="0"/>
              <a:t>microphysics</a:t>
            </a:r>
            <a:r>
              <a:rPr lang="en-US" sz="2000" dirty="0"/>
              <a:t> scheme; NC = not cumulus).  </a:t>
            </a:r>
          </a:p>
          <a:p>
            <a:pPr lvl="1"/>
            <a:r>
              <a:rPr lang="en-US" sz="1800" b="1" dirty="0">
                <a:solidFill>
                  <a:srgbClr val="C00000"/>
                </a:solidFill>
              </a:rPr>
              <a:t>Despite its name, it is </a:t>
            </a:r>
            <a:r>
              <a:rPr lang="en-US" sz="1800" b="1" i="1" dirty="0">
                <a:solidFill>
                  <a:srgbClr val="C00000"/>
                </a:solidFill>
              </a:rPr>
              <a:t>total</a:t>
            </a:r>
            <a:r>
              <a:rPr lang="en-US" sz="1800" b="1" dirty="0">
                <a:solidFill>
                  <a:srgbClr val="C00000"/>
                </a:solidFill>
              </a:rPr>
              <a:t> precipitation</a:t>
            </a:r>
            <a:r>
              <a:rPr lang="en-US" sz="1800" dirty="0"/>
              <a:t>, and </a:t>
            </a:r>
            <a:r>
              <a:rPr lang="en-US" sz="1800" i="1" dirty="0"/>
              <a:t>already includes </a:t>
            </a:r>
            <a:r>
              <a:rPr lang="en-US" sz="1800" dirty="0"/>
              <a:t>precipitation in the form of snow (</a:t>
            </a:r>
            <a:r>
              <a:rPr lang="en-US" sz="1600" dirty="0">
                <a:latin typeface="Courier"/>
                <a:cs typeface="Courier"/>
              </a:rPr>
              <a:t>SNOWNC</a:t>
            </a:r>
            <a:r>
              <a:rPr lang="en-US" sz="1800" dirty="0"/>
              <a:t>), </a:t>
            </a:r>
            <a:r>
              <a:rPr lang="en-US" sz="1800" dirty="0" err="1"/>
              <a:t>graupel</a:t>
            </a:r>
            <a:r>
              <a:rPr lang="en-US" sz="1800" dirty="0"/>
              <a:t> (</a:t>
            </a:r>
            <a:r>
              <a:rPr lang="en-US" sz="1600" dirty="0">
                <a:latin typeface="Courier"/>
                <a:cs typeface="Courier"/>
              </a:rPr>
              <a:t>GRAUPELNC</a:t>
            </a:r>
            <a:r>
              <a:rPr lang="en-US" sz="1800" dirty="0"/>
              <a:t>), and hail (</a:t>
            </a:r>
            <a:r>
              <a:rPr lang="en-US" sz="1600" dirty="0">
                <a:latin typeface="Courier"/>
                <a:cs typeface="Courier"/>
              </a:rPr>
              <a:t>HAILNC</a:t>
            </a:r>
            <a:r>
              <a:rPr lang="en-US" sz="1800" dirty="0"/>
              <a:t>), if they exist.  Units are mm.</a:t>
            </a:r>
          </a:p>
          <a:p>
            <a:pPr lvl="1"/>
            <a:r>
              <a:rPr lang="en-US" sz="1800" dirty="0"/>
              <a:t>It does NOT include precipitation from the cumulus scheme, if employed.  That is </a:t>
            </a:r>
            <a:r>
              <a:rPr lang="en-US" sz="1600" dirty="0">
                <a:latin typeface="Courier"/>
                <a:cs typeface="Courier"/>
              </a:rPr>
              <a:t>RAINC</a:t>
            </a:r>
            <a:r>
              <a:rPr lang="en-US" sz="1800" dirty="0"/>
              <a:t>.</a:t>
            </a:r>
          </a:p>
          <a:p>
            <a:r>
              <a:rPr lang="en-US" sz="1800" dirty="0">
                <a:latin typeface="Courier"/>
                <a:cs typeface="Courier"/>
              </a:rPr>
              <a:t>SNOWNC</a:t>
            </a:r>
            <a:r>
              <a:rPr lang="en-US" sz="1800" dirty="0"/>
              <a:t> and </a:t>
            </a:r>
            <a:r>
              <a:rPr lang="en-US" sz="1800" dirty="0">
                <a:latin typeface="Courier"/>
                <a:cs typeface="Courier"/>
              </a:rPr>
              <a:t>GRAUPELNC</a:t>
            </a:r>
            <a:r>
              <a:rPr lang="en-US" sz="1600" dirty="0"/>
              <a:t> </a:t>
            </a:r>
            <a:r>
              <a:rPr lang="en-US" sz="2000" dirty="0"/>
              <a:t>are actually </a:t>
            </a:r>
            <a:r>
              <a:rPr lang="en-US" sz="2000" b="1" dirty="0"/>
              <a:t>liquid water equivalents</a:t>
            </a:r>
            <a:r>
              <a:rPr lang="en-US" sz="2000" dirty="0"/>
              <a:t>.  </a:t>
            </a:r>
          </a:p>
          <a:p>
            <a:pPr lvl="1"/>
            <a:r>
              <a:rPr lang="en-US" sz="1800" dirty="0"/>
              <a:t>Snow mixing ratio </a:t>
            </a:r>
            <a:r>
              <a:rPr lang="en-US" sz="1800" dirty="0" err="1"/>
              <a:t>q</a:t>
            </a:r>
            <a:r>
              <a:rPr lang="en-US" sz="1800" baseline="-25000" dirty="0" err="1"/>
              <a:t>s</a:t>
            </a:r>
            <a:r>
              <a:rPr lang="en-US" sz="1800" dirty="0"/>
              <a:t> is </a:t>
            </a:r>
            <a:r>
              <a:rPr lang="en-US" sz="1800" dirty="0" err="1"/>
              <a:t>kg</a:t>
            </a:r>
            <a:r>
              <a:rPr lang="en-US" sz="1800" baseline="-25000" dirty="0" err="1"/>
              <a:t>snow</a:t>
            </a:r>
            <a:r>
              <a:rPr lang="en-US" sz="1800" dirty="0"/>
              <a:t>/</a:t>
            </a:r>
            <a:r>
              <a:rPr lang="en-US" sz="1800" dirty="0" err="1"/>
              <a:t>kg</a:t>
            </a:r>
            <a:r>
              <a:rPr lang="en-US" sz="1800" baseline="-25000" dirty="0" err="1"/>
              <a:t>air</a:t>
            </a:r>
            <a:endParaRPr lang="en-US" sz="1800" dirty="0"/>
          </a:p>
          <a:p>
            <a:pPr lvl="1"/>
            <a:r>
              <a:rPr lang="en-US" sz="1800" dirty="0"/>
              <a:t>Snow terminal velocity “through” model ground is </a:t>
            </a:r>
            <a:r>
              <a:rPr lang="en-US" sz="1800" dirty="0" err="1"/>
              <a:t>V</a:t>
            </a:r>
            <a:r>
              <a:rPr lang="en-US" sz="1800" baseline="-25000" dirty="0" err="1"/>
              <a:t>s</a:t>
            </a:r>
            <a:r>
              <a:rPr lang="en-US" sz="1800" dirty="0"/>
              <a:t> in m/s</a:t>
            </a:r>
          </a:p>
          <a:p>
            <a:pPr lvl="1"/>
            <a:r>
              <a:rPr lang="en-US" sz="1800" dirty="0"/>
              <a:t>Flux of snow “through” model surface is </a:t>
            </a:r>
            <a:r>
              <a:rPr lang="en-US" sz="1800" dirty="0" err="1">
                <a:latin typeface="Symbol" charset="2"/>
                <a:cs typeface="Symbol" charset="2"/>
              </a:rPr>
              <a:t>r</a:t>
            </a:r>
            <a:r>
              <a:rPr lang="en-US" sz="1800" dirty="0" err="1"/>
              <a:t>V</a:t>
            </a:r>
            <a:r>
              <a:rPr lang="en-US" sz="1800" baseline="-25000" dirty="0" err="1"/>
              <a:t>s</a:t>
            </a:r>
            <a:r>
              <a:rPr lang="en-US" sz="1800" dirty="0" err="1"/>
              <a:t>q</a:t>
            </a:r>
            <a:r>
              <a:rPr lang="en-US" sz="1800" baseline="-25000" dirty="0" err="1"/>
              <a:t>s</a:t>
            </a:r>
            <a:r>
              <a:rPr lang="en-US" sz="1800" dirty="0"/>
              <a:t>, with units </a:t>
            </a:r>
            <a:r>
              <a:rPr lang="en-US" sz="1800" dirty="0" err="1"/>
              <a:t>kg</a:t>
            </a:r>
            <a:r>
              <a:rPr lang="en-US" sz="1800" baseline="-25000" dirty="0" err="1"/>
              <a:t>snow</a:t>
            </a:r>
            <a:r>
              <a:rPr lang="en-US" sz="1800" dirty="0"/>
              <a:t>/m</a:t>
            </a:r>
            <a:r>
              <a:rPr lang="en-US" sz="1800" baseline="30000" dirty="0"/>
              <a:t>2</a:t>
            </a:r>
            <a:r>
              <a:rPr lang="en-US" sz="1800" dirty="0"/>
              <a:t>/s, where </a:t>
            </a:r>
            <a:r>
              <a:rPr lang="en-US" sz="1800" dirty="0">
                <a:latin typeface="Symbol" charset="2"/>
                <a:cs typeface="Symbol" charset="2"/>
              </a:rPr>
              <a:t>r</a:t>
            </a:r>
            <a:r>
              <a:rPr lang="en-US" sz="1800" dirty="0"/>
              <a:t> = air density</a:t>
            </a:r>
          </a:p>
          <a:p>
            <a:pPr lvl="1"/>
            <a:r>
              <a:rPr lang="en-US" sz="1800" dirty="0"/>
              <a:t>Multiply this by the time step (∆t) = units now </a:t>
            </a:r>
            <a:r>
              <a:rPr lang="en-US" sz="1800" dirty="0" err="1"/>
              <a:t>kg</a:t>
            </a:r>
            <a:r>
              <a:rPr lang="en-US" sz="1800" baseline="-25000" dirty="0" err="1"/>
              <a:t>snow</a:t>
            </a:r>
            <a:r>
              <a:rPr lang="en-US" sz="1800" dirty="0"/>
              <a:t>/m</a:t>
            </a:r>
            <a:r>
              <a:rPr lang="en-US" sz="1800" baseline="30000" dirty="0"/>
              <a:t>2</a:t>
            </a:r>
          </a:p>
          <a:p>
            <a:pPr lvl="1"/>
            <a:r>
              <a:rPr lang="en-US" sz="1800" dirty="0"/>
              <a:t>Divide by density of </a:t>
            </a:r>
            <a:r>
              <a:rPr lang="en-US" sz="1800" i="1" dirty="0"/>
              <a:t>liquid</a:t>
            </a:r>
            <a:r>
              <a:rPr lang="en-US" sz="1800" dirty="0"/>
              <a:t> (1000; it’s liquid equivalent) and convert to mm (multiply by 1000) = yields </a:t>
            </a:r>
            <a:r>
              <a:rPr lang="en-US" sz="1600" dirty="0">
                <a:latin typeface="Courier"/>
                <a:cs typeface="Courier"/>
              </a:rPr>
              <a:t>SNOWNC.  </a:t>
            </a:r>
            <a:r>
              <a:rPr lang="en-US" sz="1800" dirty="0">
                <a:latin typeface="Calibri" panose="020F0502020204030204" pitchFamily="34" charset="0"/>
                <a:cs typeface="Calibri" panose="020F0502020204030204" pitchFamily="34" charset="0"/>
              </a:rPr>
              <a:t>Do same for</a:t>
            </a:r>
            <a:r>
              <a:rPr lang="en-US" sz="1800" dirty="0">
                <a:latin typeface="Times New Roman" panose="02020603050405020304" pitchFamily="18" charset="0"/>
                <a:cs typeface="Times New Roman" panose="02020603050405020304" pitchFamily="18" charset="0"/>
              </a:rPr>
              <a:t> </a:t>
            </a:r>
            <a:r>
              <a:rPr lang="en-US" sz="1600" dirty="0">
                <a:latin typeface="Courier"/>
                <a:cs typeface="Courier"/>
              </a:rPr>
              <a:t>GRAUPELNC, HAILNC.</a:t>
            </a:r>
            <a:endParaRPr lang="en-US" sz="1800" dirty="0">
              <a:latin typeface="Courier"/>
              <a:cs typeface="Courier"/>
            </a:endParaRPr>
          </a:p>
        </p:txBody>
      </p:sp>
      <p:sp>
        <p:nvSpPr>
          <p:cNvPr id="4" name="Slide Number Placeholder 3"/>
          <p:cNvSpPr>
            <a:spLocks noGrp="1"/>
          </p:cNvSpPr>
          <p:nvPr>
            <p:ph type="sldNum" sz="quarter" idx="12"/>
          </p:nvPr>
        </p:nvSpPr>
        <p:spPr/>
        <p:txBody>
          <a:bodyPr/>
          <a:lstStyle/>
          <a:p>
            <a:fld id="{626EB0D1-CB19-984B-A77F-BF72188A5C8F}" type="slidenum">
              <a:rPr lang="en-US" smtClean="0"/>
              <a:t>10</a:t>
            </a:fld>
            <a:endParaRPr lang="en-US"/>
          </a:p>
        </p:txBody>
      </p:sp>
      <p:sp>
        <p:nvSpPr>
          <p:cNvPr id="5" name="TextBox 4">
            <a:extLst>
              <a:ext uri="{FF2B5EF4-FFF2-40B4-BE49-F238E27FC236}">
                <a16:creationId xmlns:a16="http://schemas.microsoft.com/office/drawing/2014/main" id="{ED75D19F-F407-2D48-F1A9-D749011E4533}"/>
              </a:ext>
            </a:extLst>
          </p:cNvPr>
          <p:cNvSpPr txBox="1"/>
          <p:nvPr/>
        </p:nvSpPr>
        <p:spPr>
          <a:xfrm>
            <a:off x="171450" y="6526530"/>
            <a:ext cx="4267643" cy="276999"/>
          </a:xfrm>
          <a:prstGeom prst="rect">
            <a:avLst/>
          </a:prstGeom>
          <a:noFill/>
        </p:spPr>
        <p:txBody>
          <a:bodyPr wrap="none" rtlCol="0">
            <a:spAutoFit/>
          </a:bodyPr>
          <a:lstStyle/>
          <a:p>
            <a:r>
              <a:rPr lang="en-US" sz="1200" i="1" dirty="0">
                <a:solidFill>
                  <a:srgbClr val="FF0000"/>
                </a:solidFill>
              </a:rPr>
              <a:t>“SNOWC” is NOT snow from cumulus scheme </a:t>
            </a:r>
            <a:r>
              <a:rPr lang="en-US" sz="1200" i="1" dirty="0">
                <a:solidFill>
                  <a:srgbClr val="FF0000"/>
                </a:solidFill>
                <a:sym typeface="Wingdings" pitchFamily="2" charset="2"/>
              </a:rPr>
              <a:t> it is snow cover!</a:t>
            </a:r>
            <a:endParaRPr lang="en-US" sz="1200" i="1" dirty="0">
              <a:solidFill>
                <a:srgbClr val="FF0000"/>
              </a:solidFill>
            </a:endParaRPr>
          </a:p>
        </p:txBody>
      </p:sp>
    </p:spTree>
    <p:extLst>
      <p:ext uri="{BB962C8B-B14F-4D97-AF65-F5344CB8AC3E}">
        <p14:creationId xmlns:p14="http://schemas.microsoft.com/office/powerpoint/2010/main" val="240538053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Computing snow depth #2</a:t>
            </a:r>
          </a:p>
        </p:txBody>
      </p:sp>
      <p:sp>
        <p:nvSpPr>
          <p:cNvPr id="3" name="Content Placeholder 2"/>
          <p:cNvSpPr>
            <a:spLocks noGrp="1"/>
          </p:cNvSpPr>
          <p:nvPr>
            <p:ph idx="1"/>
          </p:nvPr>
        </p:nvSpPr>
        <p:spPr>
          <a:xfrm>
            <a:off x="457200" y="1319928"/>
            <a:ext cx="8229600" cy="4525963"/>
          </a:xfrm>
        </p:spPr>
        <p:txBody>
          <a:bodyPr>
            <a:noAutofit/>
          </a:bodyPr>
          <a:lstStyle/>
          <a:p>
            <a:r>
              <a:rPr lang="en-US" sz="2000" dirty="0"/>
              <a:t>How to compute </a:t>
            </a:r>
            <a:r>
              <a:rPr lang="en-US" sz="2000" b="1" dirty="0"/>
              <a:t>snow</a:t>
            </a:r>
            <a:r>
              <a:rPr lang="en-US" sz="2000" dirty="0"/>
              <a:t> </a:t>
            </a:r>
            <a:r>
              <a:rPr lang="en-US" sz="2000" b="1" dirty="0"/>
              <a:t>depth</a:t>
            </a:r>
            <a:r>
              <a:rPr lang="en-US" sz="2000" dirty="0"/>
              <a:t>?</a:t>
            </a:r>
          </a:p>
          <a:p>
            <a:r>
              <a:rPr lang="en-US" sz="2000" dirty="0"/>
              <a:t>Some different ways of converting </a:t>
            </a:r>
            <a:r>
              <a:rPr lang="en-US" sz="2000" dirty="0">
                <a:latin typeface="Courier"/>
                <a:cs typeface="Courier"/>
              </a:rPr>
              <a:t>SNOWNC</a:t>
            </a:r>
            <a:r>
              <a:rPr lang="en-US" sz="2000" dirty="0"/>
              <a:t> liquid-equivalent to physical snow depth (not exhaustive):</a:t>
            </a:r>
          </a:p>
          <a:p>
            <a:pPr lvl="1"/>
            <a:r>
              <a:rPr lang="en-US" sz="1800" b="1" dirty="0"/>
              <a:t>Just assume the classic 10:1 ratio</a:t>
            </a:r>
          </a:p>
          <a:p>
            <a:pPr lvl="1"/>
            <a:r>
              <a:rPr lang="en-US" sz="1800" dirty="0"/>
              <a:t>Based on event observations of snow depth to water content (as in Lott 1993) </a:t>
            </a:r>
          </a:p>
          <a:p>
            <a:pPr lvl="1"/>
            <a:r>
              <a:rPr lang="en-US" sz="1800" dirty="0"/>
              <a:t>Based on dew points recorded during snowfall (also from Lott 1993)</a:t>
            </a:r>
          </a:p>
          <a:p>
            <a:pPr lvl="1"/>
            <a:r>
              <a:rPr lang="en-US" sz="1800" dirty="0"/>
              <a:t>Utilize climatological values in some fashion, such as those provided by Baxter et al. (2005)</a:t>
            </a:r>
          </a:p>
          <a:p>
            <a:pPr lvl="1"/>
            <a:r>
              <a:rPr lang="en-US" sz="1800" dirty="0"/>
              <a:t>Based on 3-hourly snow precipitation rate and temperature (</a:t>
            </a:r>
            <a:r>
              <a:rPr lang="en-US" sz="1800" dirty="0" err="1"/>
              <a:t>Byun</a:t>
            </a:r>
            <a:r>
              <a:rPr lang="en-US" sz="1800" dirty="0"/>
              <a:t> et al. 2008 for Korean observations)</a:t>
            </a:r>
          </a:p>
          <a:p>
            <a:pPr lvl="1"/>
            <a:r>
              <a:rPr lang="en-US" sz="1800" dirty="0"/>
              <a:t>Based on neutral network analysis of multiple meteorological factors [including solar radiation, temperature, relative humidity, wind speed, etc..] (</a:t>
            </a:r>
            <a:r>
              <a:rPr lang="en-US" sz="1800" dirty="0" err="1"/>
              <a:t>Roebber</a:t>
            </a:r>
            <a:r>
              <a:rPr lang="en-US" sz="1800" dirty="0"/>
              <a:t> et al. 2003)</a:t>
            </a:r>
          </a:p>
          <a:p>
            <a:pPr lvl="1"/>
            <a:r>
              <a:rPr lang="en-US" sz="1800" dirty="0"/>
              <a:t>Employ the temperature-dependent </a:t>
            </a:r>
            <a:r>
              <a:rPr lang="en-US" sz="1800" dirty="0" err="1"/>
              <a:t>Kuchera</a:t>
            </a:r>
            <a:r>
              <a:rPr lang="en-US" sz="1800" dirty="0"/>
              <a:t> method (see forthcoming slide)</a:t>
            </a:r>
          </a:p>
          <a:p>
            <a:pPr lvl="1"/>
            <a:r>
              <a:rPr lang="en-US" sz="1800" dirty="0"/>
              <a:t>If using Noah land surface model, use its snow depth variable SNOWH</a:t>
            </a:r>
          </a:p>
          <a:p>
            <a:r>
              <a:rPr lang="en-US" sz="2000" dirty="0"/>
              <a:t>What about </a:t>
            </a:r>
            <a:r>
              <a:rPr lang="en-US" sz="2000" dirty="0">
                <a:latin typeface="Courier"/>
                <a:cs typeface="Courier"/>
              </a:rPr>
              <a:t>GRAUPELNC</a:t>
            </a:r>
            <a:r>
              <a:rPr lang="en-US" sz="2000" dirty="0"/>
              <a:t>?  Some schemes produce a LOT of </a:t>
            </a:r>
            <a:r>
              <a:rPr lang="en-US" sz="2000" dirty="0" err="1"/>
              <a:t>graupel</a:t>
            </a:r>
            <a:r>
              <a:rPr lang="en-US" sz="2000" dirty="0"/>
              <a:t>.  How to factor this into “snow”?</a:t>
            </a:r>
          </a:p>
        </p:txBody>
      </p:sp>
      <p:sp>
        <p:nvSpPr>
          <p:cNvPr id="4" name="Slide Number Placeholder 3"/>
          <p:cNvSpPr>
            <a:spLocks noGrp="1"/>
          </p:cNvSpPr>
          <p:nvPr>
            <p:ph type="sldNum" sz="quarter" idx="12"/>
          </p:nvPr>
        </p:nvSpPr>
        <p:spPr/>
        <p:txBody>
          <a:bodyPr/>
          <a:lstStyle/>
          <a:p>
            <a:fld id="{626EB0D1-CB19-984B-A77F-BF72188A5C8F}" type="slidenum">
              <a:rPr lang="en-US" smtClean="0"/>
              <a:t>11</a:t>
            </a:fld>
            <a:endParaRPr lang="en-US"/>
          </a:p>
        </p:txBody>
      </p:sp>
    </p:spTree>
    <p:extLst>
      <p:ext uri="{BB962C8B-B14F-4D97-AF65-F5344CB8AC3E}">
        <p14:creationId xmlns:p14="http://schemas.microsoft.com/office/powerpoint/2010/main" val="200830304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i1520-0434-20-5-729-f02.jpe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14078" y="548630"/>
            <a:ext cx="8255000" cy="5651500"/>
          </a:xfrm>
          <a:prstGeom prst="rect">
            <a:avLst/>
          </a:prstGeom>
        </p:spPr>
      </p:pic>
      <p:sp>
        <p:nvSpPr>
          <p:cNvPr id="5" name="TextBox 4"/>
          <p:cNvSpPr txBox="1"/>
          <p:nvPr/>
        </p:nvSpPr>
        <p:spPr>
          <a:xfrm>
            <a:off x="314078" y="6280435"/>
            <a:ext cx="1971926" cy="369332"/>
          </a:xfrm>
          <a:prstGeom prst="rect">
            <a:avLst/>
          </a:prstGeom>
          <a:noFill/>
        </p:spPr>
        <p:txBody>
          <a:bodyPr wrap="none" rtlCol="0">
            <a:spAutoFit/>
          </a:bodyPr>
          <a:lstStyle/>
          <a:p>
            <a:r>
              <a:rPr lang="en-US" dirty="0">
                <a:solidFill>
                  <a:schemeClr val="bg1">
                    <a:lumMod val="75000"/>
                  </a:schemeClr>
                </a:solidFill>
              </a:rPr>
              <a:t>Baxter et al. (2005)</a:t>
            </a:r>
          </a:p>
        </p:txBody>
      </p:sp>
      <p:sp>
        <p:nvSpPr>
          <p:cNvPr id="6" name="TextBox 5"/>
          <p:cNvSpPr txBox="1"/>
          <p:nvPr/>
        </p:nvSpPr>
        <p:spPr>
          <a:xfrm>
            <a:off x="4601871" y="206607"/>
            <a:ext cx="4312261" cy="369332"/>
          </a:xfrm>
          <a:prstGeom prst="rect">
            <a:avLst/>
          </a:prstGeom>
          <a:noFill/>
        </p:spPr>
        <p:txBody>
          <a:bodyPr wrap="none" rtlCol="0">
            <a:spAutoFit/>
          </a:bodyPr>
          <a:lstStyle/>
          <a:p>
            <a:r>
              <a:rPr lang="en-US" b="1" dirty="0"/>
              <a:t>Climatological average snow-to-liquid ratio</a:t>
            </a:r>
          </a:p>
        </p:txBody>
      </p:sp>
      <p:sp>
        <p:nvSpPr>
          <p:cNvPr id="2" name="Slide Number Placeholder 1"/>
          <p:cNvSpPr>
            <a:spLocks noGrp="1"/>
          </p:cNvSpPr>
          <p:nvPr>
            <p:ph type="sldNum" sz="quarter" idx="12"/>
          </p:nvPr>
        </p:nvSpPr>
        <p:spPr/>
        <p:txBody>
          <a:bodyPr/>
          <a:lstStyle/>
          <a:p>
            <a:fld id="{626EB0D1-CB19-984B-A77F-BF72188A5C8F}" type="slidenum">
              <a:rPr lang="en-US" smtClean="0"/>
              <a:t>12</a:t>
            </a:fld>
            <a:endParaRPr lang="en-US"/>
          </a:p>
        </p:txBody>
      </p:sp>
      <p:sp>
        <p:nvSpPr>
          <p:cNvPr id="3" name="TextBox 2">
            <a:extLst>
              <a:ext uri="{FF2B5EF4-FFF2-40B4-BE49-F238E27FC236}">
                <a16:creationId xmlns:a16="http://schemas.microsoft.com/office/drawing/2014/main" id="{0C60C272-E70C-FAF5-F868-9F91F2309BBD}"/>
              </a:ext>
            </a:extLst>
          </p:cNvPr>
          <p:cNvSpPr txBox="1"/>
          <p:nvPr/>
        </p:nvSpPr>
        <p:spPr>
          <a:xfrm>
            <a:off x="5117247" y="5870951"/>
            <a:ext cx="2012218" cy="738664"/>
          </a:xfrm>
          <a:prstGeom prst="rect">
            <a:avLst/>
          </a:prstGeom>
          <a:noFill/>
        </p:spPr>
        <p:txBody>
          <a:bodyPr wrap="none" rtlCol="0">
            <a:spAutoFit/>
          </a:bodyPr>
          <a:lstStyle/>
          <a:p>
            <a:r>
              <a:rPr lang="en-US" sz="1400" i="1" dirty="0"/>
              <a:t>No ”climatology” values</a:t>
            </a:r>
          </a:p>
          <a:p>
            <a:r>
              <a:rPr lang="en-US" sz="1400" i="1" dirty="0"/>
              <a:t> in the Gulf region… but</a:t>
            </a:r>
          </a:p>
          <a:p>
            <a:r>
              <a:rPr lang="en-US" sz="1400" i="1" dirty="0"/>
              <a:t> it snowed there in 1993!</a:t>
            </a:r>
          </a:p>
        </p:txBody>
      </p:sp>
    </p:spTree>
    <p:extLst>
      <p:ext uri="{BB962C8B-B14F-4D97-AF65-F5344CB8AC3E}">
        <p14:creationId xmlns:p14="http://schemas.microsoft.com/office/powerpoint/2010/main" val="115782571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Screen Shot 2016-05-02 at 11.57.25 AM.pd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6555748" cy="6858000"/>
          </a:xfrm>
          <a:prstGeom prst="rect">
            <a:avLst/>
          </a:prstGeom>
        </p:spPr>
      </p:pic>
      <p:pic>
        <p:nvPicPr>
          <p:cNvPr id="5" name="Picture 4" descr="Screen Shot 2016-05-02 at 11.33.57 AM.pdf"/>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431849" y="4314838"/>
            <a:ext cx="4630137" cy="1386730"/>
          </a:xfrm>
          <a:prstGeom prst="rect">
            <a:avLst/>
          </a:prstGeom>
        </p:spPr>
      </p:pic>
      <p:sp>
        <p:nvSpPr>
          <p:cNvPr id="6" name="TextBox 5"/>
          <p:cNvSpPr txBox="1"/>
          <p:nvPr/>
        </p:nvSpPr>
        <p:spPr>
          <a:xfrm>
            <a:off x="6555748" y="450600"/>
            <a:ext cx="1835771" cy="369332"/>
          </a:xfrm>
          <a:prstGeom prst="rect">
            <a:avLst/>
          </a:prstGeom>
          <a:noFill/>
        </p:spPr>
        <p:txBody>
          <a:bodyPr wrap="none" rtlCol="0">
            <a:spAutoFit/>
          </a:bodyPr>
          <a:lstStyle/>
          <a:p>
            <a:r>
              <a:rPr lang="en-US" dirty="0" err="1">
                <a:solidFill>
                  <a:srgbClr val="BFBFBF"/>
                </a:solidFill>
              </a:rPr>
              <a:t>Byun</a:t>
            </a:r>
            <a:r>
              <a:rPr lang="en-US" dirty="0">
                <a:solidFill>
                  <a:srgbClr val="BFBFBF"/>
                </a:solidFill>
              </a:rPr>
              <a:t> et al. (2008)</a:t>
            </a:r>
          </a:p>
        </p:txBody>
      </p:sp>
      <p:sp>
        <p:nvSpPr>
          <p:cNvPr id="2" name="Slide Number Placeholder 1"/>
          <p:cNvSpPr>
            <a:spLocks noGrp="1"/>
          </p:cNvSpPr>
          <p:nvPr>
            <p:ph type="sldNum" sz="quarter" idx="12"/>
          </p:nvPr>
        </p:nvSpPr>
        <p:spPr/>
        <p:txBody>
          <a:bodyPr/>
          <a:lstStyle/>
          <a:p>
            <a:fld id="{626EB0D1-CB19-984B-A77F-BF72188A5C8F}" type="slidenum">
              <a:rPr lang="en-US" smtClean="0"/>
              <a:t>13</a:t>
            </a:fld>
            <a:endParaRPr lang="en-US"/>
          </a:p>
        </p:txBody>
      </p:sp>
      <p:sp>
        <p:nvSpPr>
          <p:cNvPr id="3" name="TextBox 2"/>
          <p:cNvSpPr txBox="1"/>
          <p:nvPr/>
        </p:nvSpPr>
        <p:spPr>
          <a:xfrm>
            <a:off x="5949004" y="2013642"/>
            <a:ext cx="3032313" cy="1477328"/>
          </a:xfrm>
          <a:prstGeom prst="rect">
            <a:avLst/>
          </a:prstGeom>
          <a:noFill/>
          <a:ln w="38100" cmpd="sng">
            <a:solidFill>
              <a:srgbClr val="FF0000"/>
            </a:solidFill>
          </a:ln>
        </p:spPr>
        <p:txBody>
          <a:bodyPr wrap="none" rtlCol="0">
            <a:spAutoFit/>
          </a:bodyPr>
          <a:lstStyle/>
          <a:p>
            <a:r>
              <a:rPr lang="en-US" dirty="0" err="1"/>
              <a:t>Precip</a:t>
            </a:r>
            <a:r>
              <a:rPr lang="en-US" dirty="0"/>
              <a:t> rate low, T cold</a:t>
            </a:r>
          </a:p>
          <a:p>
            <a:r>
              <a:rPr lang="en-US" dirty="0"/>
              <a:t>   ratio approaches 20:1</a:t>
            </a:r>
          </a:p>
          <a:p>
            <a:endParaRPr lang="en-US" dirty="0"/>
          </a:p>
          <a:p>
            <a:r>
              <a:rPr lang="en-US" dirty="0" err="1"/>
              <a:t>Precip</a:t>
            </a:r>
            <a:r>
              <a:rPr lang="en-US" dirty="0"/>
              <a:t> rate high, T close to 0˚C</a:t>
            </a:r>
          </a:p>
          <a:p>
            <a:r>
              <a:rPr lang="en-US" dirty="0"/>
              <a:t>   ratio approaches 7:1</a:t>
            </a:r>
          </a:p>
        </p:txBody>
      </p:sp>
    </p:spTree>
    <p:extLst>
      <p:ext uri="{BB962C8B-B14F-4D97-AF65-F5344CB8AC3E}">
        <p14:creationId xmlns:p14="http://schemas.microsoft.com/office/powerpoint/2010/main" val="154967390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Kuchera</a:t>
            </a:r>
            <a:r>
              <a:rPr lang="en-US" dirty="0"/>
              <a:t> snow depth algorithm</a:t>
            </a:r>
          </a:p>
        </p:txBody>
      </p:sp>
      <p:sp>
        <p:nvSpPr>
          <p:cNvPr id="3" name="Content Placeholder 2"/>
          <p:cNvSpPr>
            <a:spLocks noGrp="1"/>
          </p:cNvSpPr>
          <p:nvPr>
            <p:ph idx="1"/>
          </p:nvPr>
        </p:nvSpPr>
        <p:spPr/>
        <p:txBody>
          <a:bodyPr/>
          <a:lstStyle/>
          <a:p>
            <a:r>
              <a:rPr lang="en-US" dirty="0"/>
              <a:t>Determine maximum temperature between the surface and 500 </a:t>
            </a:r>
            <a:r>
              <a:rPr lang="en-US" dirty="0" err="1"/>
              <a:t>mb</a:t>
            </a:r>
            <a:r>
              <a:rPr lang="en-US" dirty="0"/>
              <a:t> (= </a:t>
            </a:r>
            <a:r>
              <a:rPr lang="en-US" dirty="0" err="1"/>
              <a:t>Tmax</a:t>
            </a:r>
            <a:r>
              <a:rPr lang="en-US" dirty="0"/>
              <a:t>), and then</a:t>
            </a:r>
          </a:p>
          <a:p>
            <a:pPr lvl="1"/>
            <a:r>
              <a:rPr lang="en-US" dirty="0"/>
              <a:t>If </a:t>
            </a:r>
            <a:r>
              <a:rPr lang="en-US" dirty="0" err="1"/>
              <a:t>Tmax</a:t>
            </a:r>
            <a:r>
              <a:rPr lang="en-US" dirty="0"/>
              <a:t> &gt; 271.16K, then snow ratio = 12.0 + 2.0*(271.16-Tmax)</a:t>
            </a:r>
          </a:p>
          <a:p>
            <a:pPr lvl="1"/>
            <a:r>
              <a:rPr lang="en-US" dirty="0"/>
              <a:t>If </a:t>
            </a:r>
            <a:r>
              <a:rPr lang="en-US" dirty="0" err="1"/>
              <a:t>Tmax</a:t>
            </a:r>
            <a:r>
              <a:rPr lang="en-US" dirty="0"/>
              <a:t> ≤ 271.16K, then snow ratio = 12.0+ 1.0*(271.16-Tmax)</a:t>
            </a:r>
          </a:p>
          <a:p>
            <a:pPr lvl="1"/>
            <a:endParaRPr lang="en-US" dirty="0"/>
          </a:p>
        </p:txBody>
      </p:sp>
      <p:sp>
        <p:nvSpPr>
          <p:cNvPr id="5" name="Slide Number Placeholder 4"/>
          <p:cNvSpPr>
            <a:spLocks noGrp="1"/>
          </p:cNvSpPr>
          <p:nvPr>
            <p:ph type="sldNum" sz="quarter" idx="12"/>
          </p:nvPr>
        </p:nvSpPr>
        <p:spPr/>
        <p:txBody>
          <a:bodyPr/>
          <a:lstStyle/>
          <a:p>
            <a:fld id="{626EB0D1-CB19-984B-A77F-BF72188A5C8F}" type="slidenum">
              <a:rPr lang="en-US" smtClean="0"/>
              <a:t>14</a:t>
            </a:fld>
            <a:endParaRPr lang="en-US"/>
          </a:p>
        </p:txBody>
      </p:sp>
      <p:sp>
        <p:nvSpPr>
          <p:cNvPr id="6" name="TextBox 5"/>
          <p:cNvSpPr txBox="1"/>
          <p:nvPr/>
        </p:nvSpPr>
        <p:spPr>
          <a:xfrm>
            <a:off x="457200" y="5594515"/>
            <a:ext cx="3261406" cy="738664"/>
          </a:xfrm>
          <a:prstGeom prst="rect">
            <a:avLst/>
          </a:prstGeom>
          <a:noFill/>
        </p:spPr>
        <p:txBody>
          <a:bodyPr wrap="none" rtlCol="0">
            <a:spAutoFit/>
          </a:bodyPr>
          <a:lstStyle/>
          <a:p>
            <a:r>
              <a:rPr lang="en-US" sz="1400" i="1" dirty="0"/>
              <a:t>There is a snow depth option in the</a:t>
            </a:r>
          </a:p>
          <a:p>
            <a:r>
              <a:rPr lang="en-US" sz="1400" i="1" dirty="0"/>
              <a:t>  AFWA package called ‘</a:t>
            </a:r>
            <a:r>
              <a:rPr lang="en-US" sz="1400" i="1" dirty="0" err="1"/>
              <a:t>Kuchera</a:t>
            </a:r>
            <a:r>
              <a:rPr lang="en-US" sz="1400" i="1" dirty="0"/>
              <a:t>’, but it’s</a:t>
            </a:r>
          </a:p>
          <a:p>
            <a:r>
              <a:rPr lang="en-US" sz="1400" i="1" dirty="0"/>
              <a:t>  a different algorithm, based on surface T</a:t>
            </a:r>
          </a:p>
        </p:txBody>
      </p:sp>
      <p:pic>
        <p:nvPicPr>
          <p:cNvPr id="7" name="Picture 6" descr="kuchera_snow_ratio.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656666" y="4161736"/>
            <a:ext cx="4131225" cy="2696264"/>
          </a:xfrm>
          <a:prstGeom prst="rect">
            <a:avLst/>
          </a:prstGeom>
        </p:spPr>
      </p:pic>
      <p:cxnSp>
        <p:nvCxnSpPr>
          <p:cNvPr id="8" name="Straight Connector 7"/>
          <p:cNvCxnSpPr/>
          <p:nvPr/>
        </p:nvCxnSpPr>
        <p:spPr>
          <a:xfrm flipV="1">
            <a:off x="5115524" y="5909788"/>
            <a:ext cx="3571276" cy="17641"/>
          </a:xfrm>
          <a:prstGeom prst="line">
            <a:avLst/>
          </a:prstGeom>
          <a:ln>
            <a:solidFill>
              <a:srgbClr val="FF0000"/>
            </a:solidFill>
            <a:prstDash val="dash"/>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98781407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err="1">
                <a:latin typeface="Courier"/>
                <a:cs typeface="Courier"/>
              </a:rPr>
              <a:t>analyze.sh</a:t>
            </a:r>
            <a:r>
              <a:rPr lang="en-US" sz="4000" dirty="0"/>
              <a:t> </a:t>
            </a:r>
            <a:r>
              <a:rPr lang="en-US" dirty="0"/>
              <a:t>script</a:t>
            </a:r>
          </a:p>
        </p:txBody>
      </p:sp>
      <p:sp>
        <p:nvSpPr>
          <p:cNvPr id="3" name="Content Placeholder 2"/>
          <p:cNvSpPr>
            <a:spLocks noGrp="1"/>
          </p:cNvSpPr>
          <p:nvPr>
            <p:ph idx="1"/>
          </p:nvPr>
        </p:nvSpPr>
        <p:spPr/>
        <p:txBody>
          <a:bodyPr>
            <a:normAutofit fontScale="85000" lnSpcReduction="20000"/>
          </a:bodyPr>
          <a:lstStyle/>
          <a:p>
            <a:r>
              <a:rPr lang="en-US" dirty="0"/>
              <a:t>The </a:t>
            </a:r>
            <a:r>
              <a:rPr lang="en-US" sz="2800" dirty="0" err="1">
                <a:latin typeface="Courier"/>
                <a:cs typeface="Courier"/>
              </a:rPr>
              <a:t>analyze.sh</a:t>
            </a:r>
            <a:r>
              <a:rPr lang="en-US" sz="2800" dirty="0"/>
              <a:t> </a:t>
            </a:r>
            <a:r>
              <a:rPr lang="en-US" dirty="0"/>
              <a:t>script calls three NCL scripts, with </a:t>
            </a:r>
            <a:r>
              <a:rPr lang="en-US" sz="2800" dirty="0" err="1">
                <a:latin typeface="Courier"/>
                <a:cs typeface="Courier"/>
              </a:rPr>
              <a:t>nesis.ncl</a:t>
            </a:r>
            <a:r>
              <a:rPr lang="en-US" sz="2800" dirty="0"/>
              <a:t> </a:t>
            </a:r>
            <a:r>
              <a:rPr lang="en-US" dirty="0"/>
              <a:t>being the one computing NESIS values</a:t>
            </a:r>
          </a:p>
          <a:p>
            <a:r>
              <a:rPr lang="en-US" dirty="0">
                <a:solidFill>
                  <a:srgbClr val="FF0000"/>
                </a:solidFill>
              </a:rPr>
              <a:t>NESIS estimates will vary enormously among microphysics schemes, which is why we are not using them to </a:t>
            </a:r>
            <a:r>
              <a:rPr lang="en-US" i="1" dirty="0">
                <a:solidFill>
                  <a:srgbClr val="FF0000"/>
                </a:solidFill>
              </a:rPr>
              <a:t>verify</a:t>
            </a:r>
            <a:r>
              <a:rPr lang="en-US" dirty="0">
                <a:solidFill>
                  <a:srgbClr val="FF0000"/>
                </a:solidFill>
              </a:rPr>
              <a:t> the model</a:t>
            </a:r>
          </a:p>
          <a:p>
            <a:r>
              <a:rPr lang="en-US" dirty="0"/>
              <a:t>The current version of </a:t>
            </a:r>
            <a:r>
              <a:rPr lang="en-US" sz="2800" dirty="0" err="1">
                <a:latin typeface="Courier"/>
                <a:cs typeface="Courier"/>
              </a:rPr>
              <a:t>nesis.ncl</a:t>
            </a:r>
            <a:r>
              <a:rPr lang="en-US" sz="2800" dirty="0"/>
              <a:t> </a:t>
            </a:r>
            <a:r>
              <a:rPr lang="en-US" dirty="0"/>
              <a:t>uses a </a:t>
            </a:r>
            <a:r>
              <a:rPr lang="en-US" b="1" dirty="0"/>
              <a:t>10:1 </a:t>
            </a:r>
            <a:r>
              <a:rPr lang="en-US" b="1" dirty="0" err="1"/>
              <a:t>snow:liquid</a:t>
            </a:r>
            <a:r>
              <a:rPr lang="en-US" b="1" dirty="0"/>
              <a:t> ratio</a:t>
            </a:r>
            <a:r>
              <a:rPr lang="en-US" dirty="0"/>
              <a:t>, which is simple but likely suboptimal, and a </a:t>
            </a:r>
            <a:r>
              <a:rPr lang="en-US" b="1" dirty="0"/>
              <a:t>1:1 ratio for </a:t>
            </a:r>
            <a:r>
              <a:rPr lang="en-US" b="1" dirty="0" err="1"/>
              <a:t>graupel</a:t>
            </a:r>
            <a:r>
              <a:rPr lang="en-US" dirty="0"/>
              <a:t>, which needs rethinking*</a:t>
            </a:r>
          </a:p>
          <a:p>
            <a:r>
              <a:rPr lang="en-US" dirty="0"/>
              <a:t>Only snow in </a:t>
            </a:r>
            <a:r>
              <a:rPr lang="en-US" u="sng" dirty="0"/>
              <a:t>continental US</a:t>
            </a:r>
            <a:r>
              <a:rPr lang="en-US" dirty="0"/>
              <a:t> counts towards the NESIS estimate (this included file provides the CONUS mask: </a:t>
            </a:r>
            <a:r>
              <a:rPr lang="en-US" sz="2400" dirty="0">
                <a:latin typeface="Courier"/>
                <a:cs typeface="Courier"/>
              </a:rPr>
              <a:t>CONUS_grid_wrfout_d01_1993-03-12_12:00:00.nc </a:t>
            </a:r>
            <a:r>
              <a:rPr lang="en-US" dirty="0"/>
              <a:t>)</a:t>
            </a:r>
          </a:p>
        </p:txBody>
      </p:sp>
      <p:sp>
        <p:nvSpPr>
          <p:cNvPr id="4" name="Slide Number Placeholder 3"/>
          <p:cNvSpPr>
            <a:spLocks noGrp="1"/>
          </p:cNvSpPr>
          <p:nvPr>
            <p:ph type="sldNum" sz="quarter" idx="12"/>
          </p:nvPr>
        </p:nvSpPr>
        <p:spPr/>
        <p:txBody>
          <a:bodyPr/>
          <a:lstStyle/>
          <a:p>
            <a:fld id="{626EB0D1-CB19-984B-A77F-BF72188A5C8F}" type="slidenum">
              <a:rPr lang="en-US" smtClean="0"/>
              <a:t>15</a:t>
            </a:fld>
            <a:endParaRPr lang="en-US"/>
          </a:p>
        </p:txBody>
      </p:sp>
      <p:sp>
        <p:nvSpPr>
          <p:cNvPr id="5" name="TextBox 4"/>
          <p:cNvSpPr txBox="1"/>
          <p:nvPr/>
        </p:nvSpPr>
        <p:spPr>
          <a:xfrm>
            <a:off x="123020" y="6065570"/>
            <a:ext cx="6065620" cy="800219"/>
          </a:xfrm>
          <a:prstGeom prst="rect">
            <a:avLst/>
          </a:prstGeom>
          <a:noFill/>
        </p:spPr>
        <p:txBody>
          <a:bodyPr wrap="none" rtlCol="0">
            <a:spAutoFit/>
          </a:bodyPr>
          <a:lstStyle/>
          <a:p>
            <a:r>
              <a:rPr lang="en-US" sz="1400" dirty="0"/>
              <a:t>* This presumes a microphysics scheme that produces </a:t>
            </a:r>
            <a:r>
              <a:rPr lang="en-US" sz="1400" dirty="0" err="1"/>
              <a:t>graupel</a:t>
            </a:r>
            <a:r>
              <a:rPr lang="en-US" sz="1400" dirty="0"/>
              <a:t>.   WSM3 does not.</a:t>
            </a:r>
          </a:p>
          <a:p>
            <a:r>
              <a:rPr lang="en-US" sz="1400" dirty="0"/>
              <a:t>	Some schemes also generate hail and </a:t>
            </a:r>
            <a:r>
              <a:rPr lang="en-US" sz="1200" dirty="0">
                <a:latin typeface="Courier"/>
                <a:cs typeface="Courier"/>
              </a:rPr>
              <a:t>HAILNC</a:t>
            </a:r>
            <a:r>
              <a:rPr lang="en-US" sz="1400" dirty="0"/>
              <a:t>.  This is currently ignored.</a:t>
            </a:r>
          </a:p>
          <a:p>
            <a:endParaRPr lang="en-US" dirty="0"/>
          </a:p>
        </p:txBody>
      </p:sp>
    </p:spTree>
    <p:extLst>
      <p:ext uri="{BB962C8B-B14F-4D97-AF65-F5344CB8AC3E}">
        <p14:creationId xmlns:p14="http://schemas.microsoft.com/office/powerpoint/2010/main" val="162167981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dirty="0"/>
              <a:t>Initializing with the </a:t>
            </a:r>
            <a:br>
              <a:rPr lang="en-US" dirty="0"/>
            </a:br>
            <a:r>
              <a:rPr lang="en-US" dirty="0"/>
              <a:t>NARR reanalysis</a:t>
            </a:r>
          </a:p>
        </p:txBody>
      </p:sp>
      <p:sp>
        <p:nvSpPr>
          <p:cNvPr id="5" name="Subtitle 4"/>
          <p:cNvSpPr>
            <a:spLocks noGrp="1"/>
          </p:cNvSpPr>
          <p:nvPr>
            <p:ph type="subTitle" idx="1"/>
          </p:nvPr>
        </p:nvSpPr>
        <p:spPr/>
        <p:txBody>
          <a:bodyPr/>
          <a:lstStyle/>
          <a:p>
            <a:endParaRPr lang="en-US"/>
          </a:p>
        </p:txBody>
      </p:sp>
      <p:sp>
        <p:nvSpPr>
          <p:cNvPr id="3" name="Slide Number Placeholder 2"/>
          <p:cNvSpPr>
            <a:spLocks noGrp="1"/>
          </p:cNvSpPr>
          <p:nvPr>
            <p:ph type="sldNum" sz="quarter" idx="12"/>
          </p:nvPr>
        </p:nvSpPr>
        <p:spPr/>
        <p:txBody>
          <a:bodyPr/>
          <a:lstStyle/>
          <a:p>
            <a:fld id="{626EB0D1-CB19-984B-A77F-BF72188A5C8F}" type="slidenum">
              <a:rPr lang="en-US" smtClean="0"/>
              <a:t>16</a:t>
            </a:fld>
            <a:endParaRPr lang="en-US"/>
          </a:p>
        </p:txBody>
      </p:sp>
    </p:spTree>
    <p:extLst>
      <p:ext uri="{BB962C8B-B14F-4D97-AF65-F5344CB8AC3E}">
        <p14:creationId xmlns:p14="http://schemas.microsoft.com/office/powerpoint/2010/main" val="226142545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NARR reanalysis</a:t>
            </a:r>
          </a:p>
        </p:txBody>
      </p:sp>
      <p:sp>
        <p:nvSpPr>
          <p:cNvPr id="3" name="Content Placeholder 2"/>
          <p:cNvSpPr>
            <a:spLocks noGrp="1"/>
          </p:cNvSpPr>
          <p:nvPr>
            <p:ph idx="1"/>
          </p:nvPr>
        </p:nvSpPr>
        <p:spPr/>
        <p:txBody>
          <a:bodyPr>
            <a:normAutofit/>
          </a:bodyPr>
          <a:lstStyle/>
          <a:p>
            <a:r>
              <a:rPr lang="en-US" dirty="0"/>
              <a:t>North American Regional Reanalysis, created using the ancient Eta model at 32 km horizontal grid spacing, with 29 pressure levels (and only up to 100 mb - </a:t>
            </a:r>
            <a:r>
              <a:rPr lang="en-US" i="1" dirty="0"/>
              <a:t>ouch</a:t>
            </a:r>
            <a:r>
              <a:rPr lang="en-US" dirty="0"/>
              <a:t>)</a:t>
            </a:r>
          </a:p>
          <a:p>
            <a:r>
              <a:rPr lang="en-US" dirty="0"/>
              <a:t>Available after 1/1/1979</a:t>
            </a:r>
          </a:p>
          <a:p>
            <a:r>
              <a:rPr lang="en-US" dirty="0"/>
              <a:t>Can be obtained from the NCAR Research Data Archive (</a:t>
            </a:r>
            <a:r>
              <a:rPr lang="en-US" dirty="0" err="1"/>
              <a:t>rda.ucar.edu</a:t>
            </a:r>
            <a:r>
              <a:rPr lang="en-US" dirty="0"/>
              <a:t>) </a:t>
            </a:r>
          </a:p>
          <a:p>
            <a:pPr lvl="1"/>
            <a:r>
              <a:rPr lang="en-US" dirty="0"/>
              <a:t>Data set d608000</a:t>
            </a:r>
          </a:p>
        </p:txBody>
      </p:sp>
      <p:sp>
        <p:nvSpPr>
          <p:cNvPr id="4" name="Slide Number Placeholder 3"/>
          <p:cNvSpPr>
            <a:spLocks noGrp="1"/>
          </p:cNvSpPr>
          <p:nvPr>
            <p:ph type="sldNum" sz="quarter" idx="12"/>
          </p:nvPr>
        </p:nvSpPr>
        <p:spPr/>
        <p:txBody>
          <a:bodyPr/>
          <a:lstStyle/>
          <a:p>
            <a:fld id="{626EB0D1-CB19-984B-A77F-BF72188A5C8F}" type="slidenum">
              <a:rPr lang="en-US" smtClean="0"/>
              <a:t>17</a:t>
            </a:fld>
            <a:endParaRPr lang="en-US"/>
          </a:p>
        </p:txBody>
      </p:sp>
    </p:spTree>
    <p:extLst>
      <p:ext uri="{BB962C8B-B14F-4D97-AF65-F5344CB8AC3E}">
        <p14:creationId xmlns:p14="http://schemas.microsoft.com/office/powerpoint/2010/main" val="221428408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Using NARR reanalysis</a:t>
            </a:r>
          </a:p>
        </p:txBody>
      </p:sp>
      <p:sp>
        <p:nvSpPr>
          <p:cNvPr id="3" name="Content Placeholder 2"/>
          <p:cNvSpPr>
            <a:spLocks noGrp="1"/>
          </p:cNvSpPr>
          <p:nvPr>
            <p:ph idx="1"/>
          </p:nvPr>
        </p:nvSpPr>
        <p:spPr/>
        <p:txBody>
          <a:bodyPr>
            <a:normAutofit fontScale="92500" lnSpcReduction="10000"/>
          </a:bodyPr>
          <a:lstStyle/>
          <a:p>
            <a:r>
              <a:rPr lang="en-US" dirty="0"/>
              <a:t>NARR requires its own </a:t>
            </a:r>
            <a:r>
              <a:rPr lang="en-US" sz="3000" dirty="0" err="1">
                <a:latin typeface="Courier"/>
                <a:cs typeface="Courier"/>
              </a:rPr>
              <a:t>Vtable</a:t>
            </a:r>
            <a:r>
              <a:rPr lang="en-US" sz="3000" dirty="0"/>
              <a:t> </a:t>
            </a:r>
            <a:r>
              <a:rPr lang="en-US" dirty="0"/>
              <a:t>for </a:t>
            </a:r>
            <a:r>
              <a:rPr lang="en-US" dirty="0" err="1"/>
              <a:t>ungrib</a:t>
            </a:r>
            <a:r>
              <a:rPr lang="en-US" dirty="0"/>
              <a:t> and </a:t>
            </a:r>
            <a:r>
              <a:rPr lang="en-US" b="1" dirty="0">
                <a:solidFill>
                  <a:srgbClr val="C00000"/>
                </a:solidFill>
              </a:rPr>
              <a:t>also</a:t>
            </a:r>
            <a:r>
              <a:rPr lang="en-US" dirty="0"/>
              <a:t> a </a:t>
            </a:r>
            <a:r>
              <a:rPr lang="en-US" b="1" dirty="0">
                <a:solidFill>
                  <a:srgbClr val="C00000"/>
                </a:solidFill>
              </a:rPr>
              <a:t>fixed-fields file </a:t>
            </a:r>
            <a:r>
              <a:rPr lang="en-US" dirty="0"/>
              <a:t>to be provided for the </a:t>
            </a:r>
            <a:r>
              <a:rPr lang="en-US" dirty="0" err="1"/>
              <a:t>metgrid</a:t>
            </a:r>
            <a:r>
              <a:rPr lang="en-US" dirty="0"/>
              <a:t> step</a:t>
            </a:r>
          </a:p>
          <a:p>
            <a:r>
              <a:rPr lang="en-US" dirty="0"/>
              <a:t>NARR data are available every 3 hours (10800 sec)</a:t>
            </a:r>
          </a:p>
          <a:p>
            <a:r>
              <a:rPr lang="en-US" dirty="0"/>
              <a:t>NARR files (from NCAR) named like:</a:t>
            </a:r>
          </a:p>
          <a:p>
            <a:pPr lvl="1"/>
            <a:r>
              <a:rPr lang="fr-FR" sz="1900" dirty="0">
                <a:latin typeface="Courier"/>
                <a:cs typeface="Courier"/>
              </a:rPr>
              <a:t>merged_AWIP32.2005120715.3D	 </a:t>
            </a:r>
            <a:r>
              <a:rPr lang="fr-FR" sz="1900" dirty="0">
                <a:solidFill>
                  <a:schemeClr val="bg1">
                    <a:lumMod val="50000"/>
                  </a:schemeClr>
                </a:solidFill>
                <a:latin typeface="Courier"/>
                <a:cs typeface="Courier"/>
              </a:rPr>
              <a:t>merged_AWIP32.2005120715.RS.clm  </a:t>
            </a:r>
            <a:r>
              <a:rPr lang="fr-FR" sz="1900" dirty="0">
                <a:latin typeface="Courier"/>
                <a:cs typeface="Courier"/>
              </a:rPr>
              <a:t>merged_AWIP32.2005120715.RS.flx  </a:t>
            </a:r>
            <a:r>
              <a:rPr lang="fr-FR" sz="1900" dirty="0">
                <a:solidFill>
                  <a:schemeClr val="bg1">
                    <a:lumMod val="50000"/>
                  </a:schemeClr>
                </a:solidFill>
                <a:latin typeface="Courier"/>
                <a:cs typeface="Courier"/>
              </a:rPr>
              <a:t>merged_AWIP32.2005120715.RS.pbl  </a:t>
            </a:r>
            <a:r>
              <a:rPr lang="fr-FR" sz="1900" dirty="0">
                <a:latin typeface="Courier"/>
                <a:cs typeface="Courier"/>
              </a:rPr>
              <a:t>merged_AWIP32.2005120715.RS.sfc</a:t>
            </a:r>
          </a:p>
          <a:p>
            <a:pPr lvl="1"/>
            <a:r>
              <a:rPr lang="fr-FR" dirty="0" err="1"/>
              <a:t>We</a:t>
            </a:r>
            <a:r>
              <a:rPr lang="fr-FR" dirty="0"/>
              <a:t> </a:t>
            </a:r>
            <a:r>
              <a:rPr lang="fr-FR" dirty="0" err="1"/>
              <a:t>actually</a:t>
            </a:r>
            <a:r>
              <a:rPr lang="fr-FR" dirty="0"/>
              <a:t> </a:t>
            </a:r>
            <a:r>
              <a:rPr lang="fr-FR" dirty="0" err="1"/>
              <a:t>need</a:t>
            </a:r>
            <a:r>
              <a:rPr lang="fr-FR" dirty="0"/>
              <a:t> </a:t>
            </a:r>
            <a:r>
              <a:rPr lang="fr-FR" dirty="0" err="1"/>
              <a:t>only</a:t>
            </a:r>
            <a:r>
              <a:rPr lang="fr-FR" dirty="0"/>
              <a:t> the 3D, </a:t>
            </a:r>
            <a:r>
              <a:rPr lang="fr-FR" dirty="0" err="1"/>
              <a:t>flx</a:t>
            </a:r>
            <a:r>
              <a:rPr lang="fr-FR" dirty="0"/>
              <a:t>, and </a:t>
            </a:r>
            <a:r>
              <a:rPr lang="fr-FR" dirty="0" err="1"/>
              <a:t>sfc</a:t>
            </a:r>
            <a:r>
              <a:rPr lang="fr-FR" dirty="0"/>
              <a:t> files</a:t>
            </a:r>
          </a:p>
        </p:txBody>
      </p:sp>
      <p:sp>
        <p:nvSpPr>
          <p:cNvPr id="4" name="Slide Number Placeholder 3"/>
          <p:cNvSpPr>
            <a:spLocks noGrp="1"/>
          </p:cNvSpPr>
          <p:nvPr>
            <p:ph type="sldNum" sz="quarter" idx="12"/>
          </p:nvPr>
        </p:nvSpPr>
        <p:spPr/>
        <p:txBody>
          <a:bodyPr/>
          <a:lstStyle/>
          <a:p>
            <a:fld id="{113A9D10-7737-1E4E-B22F-7C178D661FCD}" type="slidenum">
              <a:rPr lang="en-US" smtClean="0"/>
              <a:t>18</a:t>
            </a:fld>
            <a:endParaRPr lang="en-US"/>
          </a:p>
        </p:txBody>
      </p:sp>
    </p:spTree>
    <p:extLst>
      <p:ext uri="{BB962C8B-B14F-4D97-AF65-F5344CB8AC3E}">
        <p14:creationId xmlns:p14="http://schemas.microsoft.com/office/powerpoint/2010/main" val="79329501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Preparing for Experiment 4</a:t>
            </a:r>
          </a:p>
        </p:txBody>
      </p:sp>
      <p:sp>
        <p:nvSpPr>
          <p:cNvPr id="3" name="Content Placeholder 2"/>
          <p:cNvSpPr>
            <a:spLocks noGrp="1"/>
          </p:cNvSpPr>
          <p:nvPr>
            <p:ph idx="1"/>
          </p:nvPr>
        </p:nvSpPr>
        <p:spPr>
          <a:xfrm>
            <a:off x="457200" y="1588770"/>
            <a:ext cx="8229600" cy="4525963"/>
          </a:xfrm>
        </p:spPr>
        <p:txBody>
          <a:bodyPr>
            <a:normAutofit fontScale="92500" lnSpcReduction="20000"/>
          </a:bodyPr>
          <a:lstStyle/>
          <a:p>
            <a:r>
              <a:rPr lang="en-US" dirty="0"/>
              <a:t>Make and move into a new directory in your lab space called </a:t>
            </a:r>
            <a:r>
              <a:rPr lang="en-US" sz="2800" dirty="0">
                <a:latin typeface="Courier"/>
                <a:cs typeface="Courier"/>
              </a:rPr>
              <a:t>SOC2</a:t>
            </a:r>
            <a:endParaRPr lang="en-US" dirty="0">
              <a:latin typeface="Courier"/>
              <a:cs typeface="Courier"/>
            </a:endParaRPr>
          </a:p>
          <a:p>
            <a:r>
              <a:rPr lang="en-US" dirty="0"/>
              <a:t>Copy and unpack </a:t>
            </a:r>
            <a:r>
              <a:rPr lang="en-US" sz="2800" dirty="0">
                <a:latin typeface="Courier"/>
                <a:cs typeface="Courier"/>
              </a:rPr>
              <a:t>SETUP.TAR</a:t>
            </a:r>
            <a:r>
              <a:rPr lang="en-US" sz="2800" dirty="0"/>
              <a:t> </a:t>
            </a:r>
            <a:r>
              <a:rPr lang="en-US" dirty="0"/>
              <a:t>from directory: </a:t>
            </a:r>
            <a:r>
              <a:rPr lang="en-US" sz="2800" dirty="0">
                <a:latin typeface="Courier"/>
                <a:cs typeface="Courier"/>
              </a:rPr>
              <a:t>$LAB/SOC/</a:t>
            </a:r>
            <a:r>
              <a:rPr lang="en-US" dirty="0"/>
              <a:t> </a:t>
            </a:r>
          </a:p>
          <a:p>
            <a:pPr lvl="1"/>
            <a:r>
              <a:rPr lang="en-US" dirty="0"/>
              <a:t>Starting afresh is best way of avoiding complications</a:t>
            </a:r>
          </a:p>
          <a:p>
            <a:r>
              <a:rPr lang="en-US" dirty="0"/>
              <a:t>Do </a:t>
            </a:r>
            <a:r>
              <a:rPr lang="en-US" sz="3000" dirty="0" err="1">
                <a:latin typeface="Courier"/>
                <a:cs typeface="Courier"/>
              </a:rPr>
              <a:t>make_all_links.sh</a:t>
            </a:r>
            <a:r>
              <a:rPr lang="en-US" sz="3000" dirty="0"/>
              <a:t> </a:t>
            </a:r>
            <a:r>
              <a:rPr lang="en-US" dirty="0"/>
              <a:t>as usual</a:t>
            </a:r>
          </a:p>
          <a:p>
            <a:r>
              <a:rPr lang="en-US" dirty="0"/>
              <a:t>Run </a:t>
            </a:r>
            <a:r>
              <a:rPr lang="en-US" sz="3000" dirty="0" err="1">
                <a:latin typeface="Courier"/>
                <a:cs typeface="Courier"/>
              </a:rPr>
              <a:t>geogrid.exe</a:t>
            </a:r>
            <a:r>
              <a:rPr lang="en-US" sz="3000" dirty="0"/>
              <a:t> </a:t>
            </a:r>
            <a:r>
              <a:rPr lang="en-US" dirty="0"/>
              <a:t>to recreate the domain</a:t>
            </a:r>
          </a:p>
          <a:p>
            <a:pPr lvl="1"/>
            <a:r>
              <a:rPr lang="en-US" b="1" dirty="0">
                <a:solidFill>
                  <a:srgbClr val="FF0000"/>
                </a:solidFill>
              </a:rPr>
              <a:t>or</a:t>
            </a:r>
            <a:r>
              <a:rPr lang="en-US" dirty="0"/>
              <a:t> copy </a:t>
            </a:r>
            <a:r>
              <a:rPr lang="en-US" sz="2600" dirty="0">
                <a:latin typeface="Courier"/>
                <a:cs typeface="Courier"/>
              </a:rPr>
              <a:t>geo_em.d01.nc </a:t>
            </a:r>
            <a:r>
              <a:rPr lang="en-US" dirty="0"/>
              <a:t>from </a:t>
            </a:r>
            <a:r>
              <a:rPr lang="en-US" sz="2600" dirty="0">
                <a:latin typeface="Courier"/>
                <a:cs typeface="Courier"/>
              </a:rPr>
              <a:t>../SOC/</a:t>
            </a:r>
            <a:endParaRPr lang="en-US" dirty="0">
              <a:latin typeface="Courier"/>
              <a:cs typeface="Courier"/>
            </a:endParaRPr>
          </a:p>
          <a:p>
            <a:r>
              <a:rPr lang="en-US" b="1" dirty="0"/>
              <a:t>Modifications to both </a:t>
            </a:r>
            <a:r>
              <a:rPr lang="en-US" b="1" dirty="0" err="1"/>
              <a:t>namelist</a:t>
            </a:r>
            <a:r>
              <a:rPr lang="en-US" b="1" dirty="0"/>
              <a:t> files will be needed to initialize WRF using NARR</a:t>
            </a:r>
          </a:p>
        </p:txBody>
      </p:sp>
      <p:sp>
        <p:nvSpPr>
          <p:cNvPr id="4" name="Slide Number Placeholder 3"/>
          <p:cNvSpPr>
            <a:spLocks noGrp="1"/>
          </p:cNvSpPr>
          <p:nvPr>
            <p:ph type="sldNum" sz="quarter" idx="12"/>
          </p:nvPr>
        </p:nvSpPr>
        <p:spPr/>
        <p:txBody>
          <a:bodyPr/>
          <a:lstStyle/>
          <a:p>
            <a:fld id="{626EB0D1-CB19-984B-A77F-BF72188A5C8F}" type="slidenum">
              <a:rPr lang="en-US" smtClean="0"/>
              <a:t>19</a:t>
            </a:fld>
            <a:endParaRPr lang="en-US"/>
          </a:p>
        </p:txBody>
      </p:sp>
      <p:sp>
        <p:nvSpPr>
          <p:cNvPr id="5" name="TextBox 4">
            <a:extLst>
              <a:ext uri="{FF2B5EF4-FFF2-40B4-BE49-F238E27FC236}">
                <a16:creationId xmlns:a16="http://schemas.microsoft.com/office/drawing/2014/main" id="{0C9D3F5B-4151-6F4B-85D5-158F801F2C32}"/>
              </a:ext>
            </a:extLst>
          </p:cNvPr>
          <p:cNvSpPr txBox="1"/>
          <p:nvPr/>
        </p:nvSpPr>
        <p:spPr>
          <a:xfrm>
            <a:off x="592428" y="6259132"/>
            <a:ext cx="4204164" cy="369332"/>
          </a:xfrm>
          <a:prstGeom prst="rect">
            <a:avLst/>
          </a:prstGeom>
          <a:noFill/>
        </p:spPr>
        <p:txBody>
          <a:bodyPr wrap="none" rtlCol="0">
            <a:spAutoFit/>
          </a:bodyPr>
          <a:lstStyle/>
          <a:p>
            <a:r>
              <a:rPr lang="en-US" b="1" dirty="0">
                <a:solidFill>
                  <a:srgbClr val="FF0000"/>
                </a:solidFill>
              </a:rPr>
              <a:t>SEE ALSO slides 25, 26 and/or Part 2 script</a:t>
            </a:r>
          </a:p>
        </p:txBody>
      </p:sp>
    </p:spTree>
    <p:extLst>
      <p:ext uri="{BB962C8B-B14F-4D97-AF65-F5344CB8AC3E}">
        <p14:creationId xmlns:p14="http://schemas.microsoft.com/office/powerpoint/2010/main" val="162876797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Outline</a:t>
            </a:r>
          </a:p>
        </p:txBody>
      </p:sp>
      <p:sp>
        <p:nvSpPr>
          <p:cNvPr id="3" name="Content Placeholder 2"/>
          <p:cNvSpPr>
            <a:spLocks noGrp="1"/>
          </p:cNvSpPr>
          <p:nvPr>
            <p:ph idx="1"/>
          </p:nvPr>
        </p:nvSpPr>
        <p:spPr/>
        <p:txBody>
          <a:bodyPr/>
          <a:lstStyle/>
          <a:p>
            <a:r>
              <a:rPr lang="en-US" dirty="0"/>
              <a:t>More information on NESIS</a:t>
            </a:r>
          </a:p>
          <a:p>
            <a:r>
              <a:rPr lang="en-US" dirty="0"/>
              <a:t>Methods of estimating snow depths from model outputs</a:t>
            </a:r>
          </a:p>
          <a:p>
            <a:r>
              <a:rPr lang="en-US" dirty="0"/>
              <a:t>Initializing WRF with the NARR reanalysis</a:t>
            </a:r>
          </a:p>
          <a:p>
            <a:r>
              <a:rPr lang="en-US" b="1" dirty="0"/>
              <a:t>Experiment #4 physics contest</a:t>
            </a:r>
          </a:p>
          <a:p>
            <a:r>
              <a:rPr lang="en-US" dirty="0"/>
              <a:t>How to modify vertical model levels in WRF</a:t>
            </a:r>
          </a:p>
          <a:p>
            <a:r>
              <a:rPr lang="en-US" dirty="0"/>
              <a:t>Some additional information on diffusers, dampers, and advection options</a:t>
            </a:r>
          </a:p>
        </p:txBody>
      </p:sp>
      <p:sp>
        <p:nvSpPr>
          <p:cNvPr id="4" name="Slide Number Placeholder 3"/>
          <p:cNvSpPr>
            <a:spLocks noGrp="1"/>
          </p:cNvSpPr>
          <p:nvPr>
            <p:ph type="sldNum" sz="quarter" idx="12"/>
          </p:nvPr>
        </p:nvSpPr>
        <p:spPr/>
        <p:txBody>
          <a:bodyPr/>
          <a:lstStyle/>
          <a:p>
            <a:fld id="{626EB0D1-CB19-984B-A77F-BF72188A5C8F}" type="slidenum">
              <a:rPr lang="en-US" smtClean="0"/>
              <a:t>2</a:t>
            </a:fld>
            <a:endParaRPr lang="en-US"/>
          </a:p>
        </p:txBody>
      </p:sp>
    </p:spTree>
    <p:extLst>
      <p:ext uri="{BB962C8B-B14F-4D97-AF65-F5344CB8AC3E}">
        <p14:creationId xmlns:p14="http://schemas.microsoft.com/office/powerpoint/2010/main" val="286319123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499420"/>
            <a:ext cx="8229600" cy="4525963"/>
          </a:xfrm>
        </p:spPr>
        <p:txBody>
          <a:bodyPr>
            <a:normAutofit/>
          </a:bodyPr>
          <a:lstStyle/>
          <a:p>
            <a:r>
              <a:rPr lang="en-US" dirty="0"/>
              <a:t>Make sure you are using </a:t>
            </a:r>
            <a:r>
              <a:rPr lang="en-US" sz="2800" dirty="0" err="1">
                <a:latin typeface="Courier"/>
                <a:cs typeface="Courier"/>
              </a:rPr>
              <a:t>Vtable.NARR</a:t>
            </a:r>
            <a:r>
              <a:rPr lang="en-US" dirty="0"/>
              <a:t> as </a:t>
            </a:r>
            <a:r>
              <a:rPr lang="en-US" sz="2800" dirty="0" err="1">
                <a:latin typeface="Courier"/>
                <a:cs typeface="Courier"/>
              </a:rPr>
              <a:t>Vtable</a:t>
            </a:r>
            <a:r>
              <a:rPr lang="en-US" dirty="0"/>
              <a:t>!!!</a:t>
            </a:r>
          </a:p>
          <a:p>
            <a:r>
              <a:rPr lang="en-US" dirty="0">
                <a:solidFill>
                  <a:srgbClr val="FF0000"/>
                </a:solidFill>
              </a:rPr>
              <a:t>In </a:t>
            </a:r>
            <a:r>
              <a:rPr lang="en-US" sz="2800" dirty="0" err="1">
                <a:solidFill>
                  <a:srgbClr val="FF0000"/>
                </a:solidFill>
                <a:latin typeface="Courier"/>
                <a:cs typeface="Courier"/>
              </a:rPr>
              <a:t>namelist.wps</a:t>
            </a:r>
            <a:r>
              <a:rPr lang="en-US" dirty="0">
                <a:solidFill>
                  <a:srgbClr val="FF0000"/>
                </a:solidFill>
              </a:rPr>
              <a:t>, change </a:t>
            </a:r>
            <a:r>
              <a:rPr lang="en-US" sz="2800" dirty="0">
                <a:solidFill>
                  <a:srgbClr val="FF0000"/>
                </a:solidFill>
                <a:latin typeface="Courier"/>
                <a:cs typeface="Courier"/>
              </a:rPr>
              <a:t>&amp;</a:t>
            </a:r>
            <a:r>
              <a:rPr lang="en-US" sz="2800" dirty="0" err="1">
                <a:solidFill>
                  <a:srgbClr val="FF0000"/>
                </a:solidFill>
                <a:latin typeface="Courier"/>
                <a:cs typeface="Courier"/>
              </a:rPr>
              <a:t>ungrib</a:t>
            </a:r>
            <a:r>
              <a:rPr lang="en-US" sz="2800" dirty="0">
                <a:solidFill>
                  <a:srgbClr val="FF0000"/>
                </a:solidFill>
                <a:latin typeface="Courier"/>
                <a:cs typeface="Courier"/>
              </a:rPr>
              <a:t> </a:t>
            </a:r>
            <a:r>
              <a:rPr lang="en-US" sz="2800" u="sng" dirty="0">
                <a:solidFill>
                  <a:srgbClr val="FF0000"/>
                </a:solidFill>
                <a:latin typeface="Courier"/>
                <a:cs typeface="Courier"/>
              </a:rPr>
              <a:t>prefix</a:t>
            </a:r>
            <a:r>
              <a:rPr lang="en-US" sz="2800" dirty="0">
                <a:solidFill>
                  <a:srgbClr val="FF0000"/>
                </a:solidFill>
                <a:latin typeface="Courier"/>
                <a:cs typeface="Courier"/>
              </a:rPr>
              <a:t> </a:t>
            </a:r>
            <a:r>
              <a:rPr lang="en-US" b="1" dirty="0">
                <a:solidFill>
                  <a:srgbClr val="FF0000"/>
                </a:solidFill>
              </a:rPr>
              <a:t>and</a:t>
            </a:r>
            <a:r>
              <a:rPr lang="en-US" dirty="0">
                <a:solidFill>
                  <a:srgbClr val="FF0000"/>
                </a:solidFill>
              </a:rPr>
              <a:t> </a:t>
            </a:r>
            <a:r>
              <a:rPr lang="en-US" sz="2800" dirty="0">
                <a:solidFill>
                  <a:srgbClr val="FF0000"/>
                </a:solidFill>
                <a:latin typeface="Courier"/>
                <a:cs typeface="Courier"/>
              </a:rPr>
              <a:t>&amp;</a:t>
            </a:r>
            <a:r>
              <a:rPr lang="en-US" sz="2800" dirty="0" err="1">
                <a:solidFill>
                  <a:srgbClr val="FF0000"/>
                </a:solidFill>
                <a:latin typeface="Courier"/>
                <a:cs typeface="Courier"/>
              </a:rPr>
              <a:t>metgrid</a:t>
            </a:r>
            <a:r>
              <a:rPr lang="en-US" sz="2800" dirty="0">
                <a:solidFill>
                  <a:srgbClr val="FF0000"/>
                </a:solidFill>
                <a:latin typeface="Courier"/>
                <a:cs typeface="Courier"/>
              </a:rPr>
              <a:t> </a:t>
            </a:r>
            <a:r>
              <a:rPr lang="en-US" sz="2800" u="sng" dirty="0" err="1">
                <a:solidFill>
                  <a:srgbClr val="FF0000"/>
                </a:solidFill>
                <a:latin typeface="Courier"/>
                <a:cs typeface="Courier"/>
              </a:rPr>
              <a:t>fg_name</a:t>
            </a:r>
            <a:r>
              <a:rPr lang="en-US" sz="2800" dirty="0">
                <a:solidFill>
                  <a:srgbClr val="FF0000"/>
                </a:solidFill>
                <a:latin typeface="Courier"/>
                <a:cs typeface="Courier"/>
              </a:rPr>
              <a:t> </a:t>
            </a:r>
            <a:r>
              <a:rPr lang="en-US" dirty="0">
                <a:solidFill>
                  <a:srgbClr val="FF0000"/>
                </a:solidFill>
              </a:rPr>
              <a:t>to ‘NARR’</a:t>
            </a:r>
          </a:p>
          <a:p>
            <a:r>
              <a:rPr lang="en-US" dirty="0"/>
              <a:t>Also in </a:t>
            </a:r>
            <a:r>
              <a:rPr lang="en-US" sz="2800" dirty="0" err="1">
                <a:latin typeface="Courier" pitchFamily="2" charset="0"/>
              </a:rPr>
              <a:t>namelist.wps</a:t>
            </a:r>
            <a:r>
              <a:rPr lang="en-US" dirty="0"/>
              <a:t>:</a:t>
            </a:r>
          </a:p>
          <a:p>
            <a:pPr lvl="1"/>
            <a:r>
              <a:rPr lang="en-US" dirty="0"/>
              <a:t>set </a:t>
            </a:r>
            <a:r>
              <a:rPr lang="en-US" dirty="0" err="1">
                <a:solidFill>
                  <a:srgbClr val="FF0000"/>
                </a:solidFill>
              </a:rPr>
              <a:t>interval_seconds</a:t>
            </a:r>
            <a:r>
              <a:rPr lang="en-US" dirty="0">
                <a:solidFill>
                  <a:srgbClr val="FF0000"/>
                </a:solidFill>
              </a:rPr>
              <a:t> = 10800</a:t>
            </a:r>
          </a:p>
          <a:p>
            <a:pPr lvl="1"/>
            <a:r>
              <a:rPr lang="en-US" b="1" dirty="0"/>
              <a:t>make sure the “/” line is moved </a:t>
            </a:r>
            <a:r>
              <a:rPr lang="en-US" b="1" dirty="0">
                <a:solidFill>
                  <a:srgbClr val="FF0000"/>
                </a:solidFill>
              </a:rPr>
              <a:t>AFTER</a:t>
            </a:r>
            <a:r>
              <a:rPr lang="en-US" b="1" dirty="0"/>
              <a:t> the </a:t>
            </a:r>
            <a:r>
              <a:rPr lang="en-US" b="1" dirty="0" err="1"/>
              <a:t>constants_name</a:t>
            </a:r>
            <a:r>
              <a:rPr lang="en-US" b="1" dirty="0"/>
              <a:t> line, like so</a:t>
            </a:r>
            <a:r>
              <a:rPr lang="en-US" dirty="0"/>
              <a:t>:</a:t>
            </a:r>
          </a:p>
          <a:p>
            <a:endParaRPr lang="en-US" dirty="0"/>
          </a:p>
          <a:p>
            <a:pPr marL="342900" lvl="1" indent="-342900">
              <a:buFont typeface="Arial"/>
              <a:buChar char="•"/>
            </a:pPr>
            <a:endParaRPr lang="en-US" sz="1600" dirty="0">
              <a:latin typeface="Courier"/>
              <a:cs typeface="Courier"/>
            </a:endParaRPr>
          </a:p>
          <a:p>
            <a:endParaRPr lang="en-US" dirty="0"/>
          </a:p>
        </p:txBody>
      </p:sp>
      <p:sp>
        <p:nvSpPr>
          <p:cNvPr id="2" name="Title 1"/>
          <p:cNvSpPr>
            <a:spLocks noGrp="1"/>
          </p:cNvSpPr>
          <p:nvPr>
            <p:ph type="title"/>
          </p:nvPr>
        </p:nvSpPr>
        <p:spPr/>
        <p:txBody>
          <a:bodyPr/>
          <a:lstStyle/>
          <a:p>
            <a:r>
              <a:rPr lang="en-US" dirty="0"/>
              <a:t>Prepare for WPS</a:t>
            </a:r>
          </a:p>
        </p:txBody>
      </p:sp>
      <p:sp>
        <p:nvSpPr>
          <p:cNvPr id="4" name="Slide Number Placeholder 3"/>
          <p:cNvSpPr>
            <a:spLocks noGrp="1"/>
          </p:cNvSpPr>
          <p:nvPr>
            <p:ph type="sldNum" sz="quarter" idx="12"/>
          </p:nvPr>
        </p:nvSpPr>
        <p:spPr/>
        <p:txBody>
          <a:bodyPr/>
          <a:lstStyle/>
          <a:p>
            <a:fld id="{626EB0D1-CB19-984B-A77F-BF72188A5C8F}" type="slidenum">
              <a:rPr lang="en-US" smtClean="0"/>
              <a:t>20</a:t>
            </a:fld>
            <a:endParaRPr lang="en-US"/>
          </a:p>
        </p:txBody>
      </p:sp>
      <p:sp>
        <p:nvSpPr>
          <p:cNvPr id="5" name="TextBox 4"/>
          <p:cNvSpPr txBox="1"/>
          <p:nvPr/>
        </p:nvSpPr>
        <p:spPr>
          <a:xfrm>
            <a:off x="174988" y="5552903"/>
            <a:ext cx="8065028" cy="1323439"/>
          </a:xfrm>
          <a:prstGeom prst="rect">
            <a:avLst/>
          </a:prstGeom>
          <a:noFill/>
        </p:spPr>
        <p:txBody>
          <a:bodyPr wrap="none" rtlCol="0">
            <a:spAutoFit/>
          </a:bodyPr>
          <a:lstStyle/>
          <a:p>
            <a:r>
              <a:rPr lang="en-US" sz="1600" dirty="0">
                <a:latin typeface="Courier"/>
                <a:cs typeface="Courier"/>
              </a:rPr>
              <a:t>&amp;</a:t>
            </a:r>
            <a:r>
              <a:rPr lang="en-US" sz="1600" dirty="0" err="1">
                <a:latin typeface="Courier"/>
                <a:cs typeface="Courier"/>
              </a:rPr>
              <a:t>metgrid</a:t>
            </a:r>
            <a:endParaRPr lang="en-US" sz="1600" dirty="0">
              <a:latin typeface="Courier"/>
              <a:cs typeface="Courier"/>
            </a:endParaRPr>
          </a:p>
          <a:p>
            <a:r>
              <a:rPr lang="en-US" sz="1600" dirty="0">
                <a:latin typeface="Courier"/>
                <a:cs typeface="Courier"/>
              </a:rPr>
              <a:t> </a:t>
            </a:r>
            <a:r>
              <a:rPr lang="en-US" sz="1600" dirty="0" err="1">
                <a:latin typeface="Courier"/>
                <a:cs typeface="Courier"/>
              </a:rPr>
              <a:t>fg_name</a:t>
            </a:r>
            <a:r>
              <a:rPr lang="en-US" sz="1600" dirty="0">
                <a:latin typeface="Courier"/>
                <a:cs typeface="Courier"/>
              </a:rPr>
              <a:t>         = 'NARR',</a:t>
            </a:r>
          </a:p>
          <a:p>
            <a:r>
              <a:rPr lang="en-US" sz="1600" dirty="0">
                <a:latin typeface="Courier"/>
                <a:cs typeface="Courier"/>
              </a:rPr>
              <a:t> </a:t>
            </a:r>
            <a:r>
              <a:rPr lang="en-US" sz="1600" dirty="0" err="1">
                <a:latin typeface="Courier"/>
                <a:cs typeface="Courier"/>
              </a:rPr>
              <a:t>io_form_metgrid</a:t>
            </a:r>
            <a:r>
              <a:rPr lang="en-US" sz="1600" dirty="0">
                <a:latin typeface="Courier"/>
                <a:cs typeface="Courier"/>
              </a:rPr>
              <a:t> = 2,</a:t>
            </a:r>
          </a:p>
          <a:p>
            <a:r>
              <a:rPr lang="en-US" sz="1600" b="1" dirty="0">
                <a:solidFill>
                  <a:srgbClr val="FF0000"/>
                </a:solidFill>
                <a:latin typeface="Courier"/>
                <a:cs typeface="Courier"/>
              </a:rPr>
              <a:t> </a:t>
            </a:r>
            <a:r>
              <a:rPr lang="en-US" sz="1600" b="1" dirty="0" err="1">
                <a:solidFill>
                  <a:srgbClr val="FF0000"/>
                </a:solidFill>
                <a:latin typeface="Courier"/>
                <a:cs typeface="Courier"/>
              </a:rPr>
              <a:t>constants_name</a:t>
            </a:r>
            <a:r>
              <a:rPr lang="en-US" sz="1600" b="1" dirty="0">
                <a:solidFill>
                  <a:srgbClr val="FF0000"/>
                </a:solidFill>
                <a:latin typeface="Courier"/>
                <a:cs typeface="Courier"/>
              </a:rPr>
              <a:t> = '/network/</a:t>
            </a:r>
            <a:r>
              <a:rPr lang="en-US" sz="1600" b="1" dirty="0" err="1">
                <a:solidFill>
                  <a:srgbClr val="FF0000"/>
                </a:solidFill>
                <a:latin typeface="Courier"/>
                <a:cs typeface="Courier"/>
              </a:rPr>
              <a:t>rit</a:t>
            </a:r>
            <a:r>
              <a:rPr lang="en-US" sz="1600" b="1" dirty="0">
                <a:solidFill>
                  <a:srgbClr val="FF0000"/>
                </a:solidFill>
                <a:latin typeface="Courier"/>
                <a:cs typeface="Courier"/>
              </a:rPr>
              <a:t>/lab/atm419lab/DATA/FIXED_NARR',</a:t>
            </a:r>
          </a:p>
          <a:p>
            <a:r>
              <a:rPr lang="en-US" sz="1600" b="1" dirty="0">
                <a:solidFill>
                  <a:srgbClr val="FF0000"/>
                </a:solidFill>
                <a:latin typeface="Courier"/>
                <a:cs typeface="Courier"/>
              </a:rPr>
              <a:t>/</a:t>
            </a:r>
          </a:p>
        </p:txBody>
      </p:sp>
      <p:sp>
        <p:nvSpPr>
          <p:cNvPr id="6" name="TextBox 5"/>
          <p:cNvSpPr txBox="1"/>
          <p:nvPr/>
        </p:nvSpPr>
        <p:spPr>
          <a:xfrm>
            <a:off x="4311432" y="5840717"/>
            <a:ext cx="2203210" cy="369332"/>
          </a:xfrm>
          <a:prstGeom prst="rect">
            <a:avLst/>
          </a:prstGeom>
          <a:noFill/>
        </p:spPr>
        <p:txBody>
          <a:bodyPr wrap="none" rtlCol="0">
            <a:spAutoFit/>
          </a:bodyPr>
          <a:lstStyle/>
          <a:p>
            <a:r>
              <a:rPr lang="en-US" b="1" dirty="0"/>
              <a:t>NARR fixed-fields file</a:t>
            </a:r>
          </a:p>
        </p:txBody>
      </p:sp>
      <p:cxnSp>
        <p:nvCxnSpPr>
          <p:cNvPr id="8" name="Straight Arrow Connector 7"/>
          <p:cNvCxnSpPr/>
          <p:nvPr/>
        </p:nvCxnSpPr>
        <p:spPr>
          <a:xfrm>
            <a:off x="6514642" y="6074166"/>
            <a:ext cx="246540" cy="234779"/>
          </a:xfrm>
          <a:prstGeom prst="straightConnector1">
            <a:avLst/>
          </a:prstGeom>
          <a:ln>
            <a:solidFill>
              <a:srgbClr val="000000"/>
            </a:solidFill>
            <a:tailEnd type="arrow"/>
          </a:ln>
        </p:spPr>
        <p:style>
          <a:lnRef idx="2">
            <a:schemeClr val="accent1"/>
          </a:lnRef>
          <a:fillRef idx="0">
            <a:schemeClr val="accent1"/>
          </a:fillRef>
          <a:effectRef idx="1">
            <a:schemeClr val="accent1"/>
          </a:effectRef>
          <a:fontRef idx="minor">
            <a:schemeClr val="tx1"/>
          </a:fontRef>
        </p:style>
      </p:cxnSp>
      <p:sp>
        <p:nvSpPr>
          <p:cNvPr id="10" name="TextBox 9">
            <a:extLst>
              <a:ext uri="{FF2B5EF4-FFF2-40B4-BE49-F238E27FC236}">
                <a16:creationId xmlns:a16="http://schemas.microsoft.com/office/drawing/2014/main" id="{30DE4028-E933-20C0-B173-1B2FA94745D9}"/>
              </a:ext>
            </a:extLst>
          </p:cNvPr>
          <p:cNvSpPr txBox="1"/>
          <p:nvPr/>
        </p:nvSpPr>
        <p:spPr>
          <a:xfrm>
            <a:off x="107268" y="89972"/>
            <a:ext cx="4204164" cy="369332"/>
          </a:xfrm>
          <a:prstGeom prst="rect">
            <a:avLst/>
          </a:prstGeom>
          <a:noFill/>
        </p:spPr>
        <p:txBody>
          <a:bodyPr wrap="none" rtlCol="0">
            <a:spAutoFit/>
          </a:bodyPr>
          <a:lstStyle/>
          <a:p>
            <a:r>
              <a:rPr lang="en-US" b="1" dirty="0">
                <a:solidFill>
                  <a:srgbClr val="FF0000"/>
                </a:solidFill>
              </a:rPr>
              <a:t>SEE ALSO slides 25, 26 and/or Part 2 script</a:t>
            </a:r>
          </a:p>
        </p:txBody>
      </p:sp>
    </p:spTree>
    <p:extLst>
      <p:ext uri="{BB962C8B-B14F-4D97-AF65-F5344CB8AC3E}">
        <p14:creationId xmlns:p14="http://schemas.microsoft.com/office/powerpoint/2010/main" val="189906792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Next steps</a:t>
            </a:r>
          </a:p>
        </p:txBody>
      </p:sp>
      <p:sp>
        <p:nvSpPr>
          <p:cNvPr id="7" name="Content Placeholder 6"/>
          <p:cNvSpPr>
            <a:spLocks noGrp="1"/>
          </p:cNvSpPr>
          <p:nvPr>
            <p:ph idx="1"/>
          </p:nvPr>
        </p:nvSpPr>
        <p:spPr/>
        <p:txBody>
          <a:bodyPr>
            <a:normAutofit fontScale="85000" lnSpcReduction="20000"/>
          </a:bodyPr>
          <a:lstStyle/>
          <a:p>
            <a:r>
              <a:rPr lang="en-US" dirty="0"/>
              <a:t>Link to the NARR grids</a:t>
            </a:r>
          </a:p>
          <a:p>
            <a:endParaRPr lang="en-US" dirty="0"/>
          </a:p>
          <a:p>
            <a:endParaRPr lang="en-US" sz="2800" dirty="0">
              <a:latin typeface="Courier"/>
              <a:cs typeface="Courier"/>
            </a:endParaRPr>
          </a:p>
          <a:p>
            <a:r>
              <a:rPr lang="en-US" sz="2800" dirty="0" err="1">
                <a:latin typeface="Courier"/>
                <a:cs typeface="Courier"/>
              </a:rPr>
              <a:t>srun</a:t>
            </a:r>
            <a:r>
              <a:rPr lang="en-US" sz="2800" dirty="0">
                <a:latin typeface="Courier"/>
                <a:cs typeface="Courier"/>
              </a:rPr>
              <a:t> </a:t>
            </a:r>
            <a:r>
              <a:rPr lang="en-US" sz="2800" dirty="0" err="1">
                <a:latin typeface="Courier"/>
                <a:cs typeface="Courier"/>
              </a:rPr>
              <a:t>ungrib.exe</a:t>
            </a:r>
            <a:r>
              <a:rPr lang="en-US" sz="2800" dirty="0">
                <a:latin typeface="Courier"/>
                <a:cs typeface="Courier"/>
              </a:rPr>
              <a:t> </a:t>
            </a:r>
            <a:r>
              <a:rPr lang="en-US" dirty="0"/>
              <a:t>and </a:t>
            </a:r>
            <a:r>
              <a:rPr lang="en-US" sz="2800" dirty="0" err="1">
                <a:latin typeface="Courier"/>
                <a:cs typeface="Courier"/>
              </a:rPr>
              <a:t>metgrid.exe</a:t>
            </a:r>
            <a:r>
              <a:rPr lang="en-US" sz="2800" dirty="0"/>
              <a:t> </a:t>
            </a:r>
            <a:r>
              <a:rPr lang="en-US" dirty="0"/>
              <a:t>as usual</a:t>
            </a:r>
          </a:p>
          <a:p>
            <a:r>
              <a:rPr lang="en-US" dirty="0"/>
              <a:t>Check </a:t>
            </a:r>
            <a:r>
              <a:rPr lang="en-US" sz="2800" dirty="0" err="1">
                <a:latin typeface="Courier"/>
                <a:cs typeface="Courier"/>
              </a:rPr>
              <a:t>num_metgrid_levels</a:t>
            </a:r>
            <a:r>
              <a:rPr lang="en-US" sz="2800" dirty="0"/>
              <a:t> </a:t>
            </a:r>
            <a:r>
              <a:rPr lang="en-US" dirty="0"/>
              <a:t>and </a:t>
            </a:r>
            <a:r>
              <a:rPr lang="en-US" sz="2800" dirty="0" err="1">
                <a:latin typeface="Courier"/>
                <a:cs typeface="Courier"/>
              </a:rPr>
              <a:t>num_metgrid_soil_levels</a:t>
            </a:r>
            <a:endParaRPr lang="en-US" dirty="0">
              <a:latin typeface="Courier"/>
              <a:cs typeface="Courier"/>
            </a:endParaRPr>
          </a:p>
          <a:p>
            <a:r>
              <a:rPr lang="en-US" dirty="0"/>
              <a:t>Modify </a:t>
            </a:r>
            <a:r>
              <a:rPr lang="en-US" sz="3000" dirty="0" err="1">
                <a:latin typeface="Courier"/>
                <a:cs typeface="Courier"/>
              </a:rPr>
              <a:t>namelist.input</a:t>
            </a:r>
            <a:r>
              <a:rPr lang="en-US" sz="3000" dirty="0"/>
              <a:t> </a:t>
            </a:r>
            <a:r>
              <a:rPr lang="en-US" dirty="0"/>
              <a:t>as needed</a:t>
            </a:r>
          </a:p>
          <a:p>
            <a:pPr lvl="1"/>
            <a:r>
              <a:rPr lang="en-US" dirty="0"/>
              <a:t>Make sure </a:t>
            </a:r>
            <a:r>
              <a:rPr lang="en-US" dirty="0" err="1"/>
              <a:t>fdda</a:t>
            </a:r>
            <a:r>
              <a:rPr lang="en-US" dirty="0"/>
              <a:t> is OFF (= 0)</a:t>
            </a:r>
          </a:p>
          <a:p>
            <a:pPr lvl="1"/>
            <a:r>
              <a:rPr lang="en-US" dirty="0"/>
              <a:t>Make sure </a:t>
            </a:r>
            <a:r>
              <a:rPr lang="en-US" dirty="0" err="1"/>
              <a:t>skebs</a:t>
            </a:r>
            <a:r>
              <a:rPr lang="en-US" dirty="0"/>
              <a:t>, </a:t>
            </a:r>
            <a:r>
              <a:rPr lang="en-US" dirty="0" err="1"/>
              <a:t>perturb_bdry</a:t>
            </a:r>
            <a:r>
              <a:rPr lang="en-US" dirty="0"/>
              <a:t> are OFF (both = 0)</a:t>
            </a:r>
          </a:p>
          <a:p>
            <a:pPr lvl="1"/>
            <a:r>
              <a:rPr lang="en-US" dirty="0" err="1">
                <a:solidFill>
                  <a:srgbClr val="FF0000"/>
                </a:solidFill>
              </a:rPr>
              <a:t>interval_seconds</a:t>
            </a:r>
            <a:r>
              <a:rPr lang="en-US" dirty="0">
                <a:solidFill>
                  <a:srgbClr val="FF0000"/>
                </a:solidFill>
              </a:rPr>
              <a:t> = 10800</a:t>
            </a:r>
          </a:p>
          <a:p>
            <a:pPr lvl="1"/>
            <a:r>
              <a:rPr lang="en-US" b="1" dirty="0" err="1">
                <a:solidFill>
                  <a:srgbClr val="FF0000"/>
                </a:solidFill>
              </a:rPr>
              <a:t>p_top_requested</a:t>
            </a:r>
            <a:r>
              <a:rPr lang="en-US" b="1" dirty="0">
                <a:solidFill>
                  <a:srgbClr val="FF0000"/>
                </a:solidFill>
              </a:rPr>
              <a:t> = 10000 (was 1000)</a:t>
            </a:r>
          </a:p>
          <a:p>
            <a:pPr lvl="2"/>
            <a:r>
              <a:rPr lang="en-US" dirty="0"/>
              <a:t>NARR’s uppermost pressure level is only 10000 Pa = 100 </a:t>
            </a:r>
            <a:r>
              <a:rPr lang="en-US" dirty="0" err="1"/>
              <a:t>mb</a:t>
            </a:r>
            <a:r>
              <a:rPr lang="en-US" dirty="0"/>
              <a:t> (ugh!)</a:t>
            </a:r>
          </a:p>
        </p:txBody>
      </p:sp>
      <p:sp>
        <p:nvSpPr>
          <p:cNvPr id="4" name="Slide Number Placeholder 3"/>
          <p:cNvSpPr>
            <a:spLocks noGrp="1"/>
          </p:cNvSpPr>
          <p:nvPr>
            <p:ph type="sldNum" sz="quarter" idx="12"/>
          </p:nvPr>
        </p:nvSpPr>
        <p:spPr/>
        <p:txBody>
          <a:bodyPr/>
          <a:lstStyle/>
          <a:p>
            <a:fld id="{626EB0D1-CB19-984B-A77F-BF72188A5C8F}" type="slidenum">
              <a:rPr lang="en-US" smtClean="0"/>
              <a:t>21</a:t>
            </a:fld>
            <a:endParaRPr lang="en-US"/>
          </a:p>
        </p:txBody>
      </p:sp>
      <p:sp>
        <p:nvSpPr>
          <p:cNvPr id="6" name="TextBox 5"/>
          <p:cNvSpPr txBox="1"/>
          <p:nvPr/>
        </p:nvSpPr>
        <p:spPr>
          <a:xfrm>
            <a:off x="995504" y="2213063"/>
            <a:ext cx="6388287" cy="369332"/>
          </a:xfrm>
          <a:prstGeom prst="rect">
            <a:avLst/>
          </a:prstGeom>
          <a:noFill/>
        </p:spPr>
        <p:txBody>
          <a:bodyPr wrap="none" rtlCol="0">
            <a:spAutoFit/>
          </a:bodyPr>
          <a:lstStyle/>
          <a:p>
            <a:pPr marL="0" lvl="1"/>
            <a:r>
              <a:rPr lang="fr-FR" dirty="0" err="1">
                <a:latin typeface="Courier"/>
                <a:cs typeface="Courier"/>
              </a:rPr>
              <a:t>link_grib.csh</a:t>
            </a:r>
            <a:r>
              <a:rPr lang="fr-FR" dirty="0">
                <a:latin typeface="Courier"/>
                <a:cs typeface="Courier"/>
              </a:rPr>
              <a:t> </a:t>
            </a:r>
            <a:r>
              <a:rPr lang="en-US" dirty="0">
                <a:latin typeface="Courier"/>
                <a:cs typeface="Courier"/>
              </a:rPr>
              <a:t>$LAB/DATA/NARR_199303/merged* .</a:t>
            </a:r>
          </a:p>
        </p:txBody>
      </p:sp>
      <p:sp>
        <p:nvSpPr>
          <p:cNvPr id="9" name="TextBox 8">
            <a:extLst>
              <a:ext uri="{FF2B5EF4-FFF2-40B4-BE49-F238E27FC236}">
                <a16:creationId xmlns:a16="http://schemas.microsoft.com/office/drawing/2014/main" id="{77EF0B2C-E331-4A51-A2A8-9326AD71F767}"/>
              </a:ext>
            </a:extLst>
          </p:cNvPr>
          <p:cNvSpPr txBox="1"/>
          <p:nvPr/>
        </p:nvSpPr>
        <p:spPr>
          <a:xfrm>
            <a:off x="592428" y="6259132"/>
            <a:ext cx="4204164" cy="369332"/>
          </a:xfrm>
          <a:prstGeom prst="rect">
            <a:avLst/>
          </a:prstGeom>
          <a:noFill/>
        </p:spPr>
        <p:txBody>
          <a:bodyPr wrap="none" rtlCol="0">
            <a:spAutoFit/>
          </a:bodyPr>
          <a:lstStyle/>
          <a:p>
            <a:r>
              <a:rPr lang="en-US" b="1" dirty="0">
                <a:solidFill>
                  <a:srgbClr val="FF0000"/>
                </a:solidFill>
              </a:rPr>
              <a:t>SEE ALSO slides 25, 26 and/or Part 2 script</a:t>
            </a:r>
          </a:p>
        </p:txBody>
      </p:sp>
    </p:spTree>
    <p:extLst>
      <p:ext uri="{BB962C8B-B14F-4D97-AF65-F5344CB8AC3E}">
        <p14:creationId xmlns:p14="http://schemas.microsoft.com/office/powerpoint/2010/main" val="131779657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Make first NARR run: NARR01</a:t>
            </a:r>
          </a:p>
        </p:txBody>
      </p:sp>
      <p:sp>
        <p:nvSpPr>
          <p:cNvPr id="3" name="Content Placeholder 2"/>
          <p:cNvSpPr>
            <a:spLocks noGrp="1"/>
          </p:cNvSpPr>
          <p:nvPr>
            <p:ph idx="1"/>
          </p:nvPr>
        </p:nvSpPr>
        <p:spPr/>
        <p:txBody>
          <a:bodyPr/>
          <a:lstStyle/>
          <a:p>
            <a:r>
              <a:rPr lang="en-US" dirty="0"/>
              <a:t>Submit the </a:t>
            </a:r>
            <a:r>
              <a:rPr lang="en-US" sz="2800" dirty="0" err="1">
                <a:latin typeface="Courier"/>
                <a:cs typeface="Courier"/>
              </a:rPr>
              <a:t>submit_real</a:t>
            </a:r>
            <a:r>
              <a:rPr lang="en-US" sz="2800" dirty="0"/>
              <a:t> </a:t>
            </a:r>
            <a:r>
              <a:rPr lang="en-US" dirty="0"/>
              <a:t>script</a:t>
            </a:r>
          </a:p>
          <a:p>
            <a:pPr marL="457200" lvl="1" indent="0">
              <a:buNone/>
            </a:pPr>
            <a:r>
              <a:rPr lang="en-US" dirty="0">
                <a:sym typeface="Wingdings" pitchFamily="2" charset="2"/>
              </a:rPr>
              <a:t> </a:t>
            </a:r>
            <a:r>
              <a:rPr lang="en-US" dirty="0"/>
              <a:t>(or run at command line </a:t>
            </a:r>
            <a:r>
              <a:rPr lang="mr-IN" dirty="0"/>
              <a:t>–</a:t>
            </a:r>
            <a:r>
              <a:rPr lang="en-US" dirty="0"/>
              <a:t> it’s fast)</a:t>
            </a:r>
          </a:p>
          <a:p>
            <a:r>
              <a:rPr lang="en-US" dirty="0"/>
              <a:t>Check output</a:t>
            </a:r>
          </a:p>
          <a:p>
            <a:r>
              <a:rPr lang="en-US" dirty="0"/>
              <a:t>Submit WRF run</a:t>
            </a:r>
          </a:p>
          <a:p>
            <a:r>
              <a:rPr lang="en-US" sz="2800" dirty="0">
                <a:latin typeface="Courier"/>
                <a:cs typeface="Courier"/>
              </a:rPr>
              <a:t>source </a:t>
            </a:r>
            <a:r>
              <a:rPr lang="en-US" sz="2800" dirty="0" err="1">
                <a:latin typeface="Courier"/>
                <a:cs typeface="Courier"/>
              </a:rPr>
              <a:t>doncl.sh</a:t>
            </a:r>
            <a:endParaRPr lang="en-US" sz="2800" dirty="0">
              <a:latin typeface="Courier"/>
              <a:cs typeface="Courier"/>
            </a:endParaRPr>
          </a:p>
          <a:p>
            <a:r>
              <a:rPr lang="en-US" sz="2800" dirty="0" err="1">
                <a:latin typeface="Courier"/>
                <a:cs typeface="Courier"/>
              </a:rPr>
              <a:t>sh</a:t>
            </a:r>
            <a:r>
              <a:rPr lang="en-US" sz="2800" dirty="0">
                <a:latin typeface="Courier"/>
                <a:cs typeface="Courier"/>
              </a:rPr>
              <a:t> </a:t>
            </a:r>
            <a:r>
              <a:rPr lang="en-US" sz="2800" dirty="0" err="1">
                <a:latin typeface="Courier"/>
                <a:cs typeface="Courier"/>
              </a:rPr>
              <a:t>analyze.sh</a:t>
            </a:r>
            <a:endParaRPr lang="en-US" sz="2800" dirty="0">
              <a:latin typeface="Courier"/>
              <a:cs typeface="Courier"/>
            </a:endParaRPr>
          </a:p>
        </p:txBody>
      </p:sp>
      <p:sp>
        <p:nvSpPr>
          <p:cNvPr id="4" name="Slide Number Placeholder 3"/>
          <p:cNvSpPr>
            <a:spLocks noGrp="1"/>
          </p:cNvSpPr>
          <p:nvPr>
            <p:ph type="sldNum" sz="quarter" idx="12"/>
          </p:nvPr>
        </p:nvSpPr>
        <p:spPr/>
        <p:txBody>
          <a:bodyPr/>
          <a:lstStyle/>
          <a:p>
            <a:fld id="{626EB0D1-CB19-984B-A77F-BF72188A5C8F}" type="slidenum">
              <a:rPr lang="en-US" smtClean="0"/>
              <a:t>22</a:t>
            </a:fld>
            <a:endParaRPr lang="en-US"/>
          </a:p>
        </p:txBody>
      </p:sp>
      <p:sp>
        <p:nvSpPr>
          <p:cNvPr id="6" name="TextBox 5"/>
          <p:cNvSpPr txBox="1"/>
          <p:nvPr/>
        </p:nvSpPr>
        <p:spPr>
          <a:xfrm>
            <a:off x="457200" y="4820514"/>
            <a:ext cx="7987376" cy="923330"/>
          </a:xfrm>
          <a:prstGeom prst="rect">
            <a:avLst/>
          </a:prstGeom>
          <a:noFill/>
        </p:spPr>
        <p:txBody>
          <a:bodyPr wrap="square" rtlCol="0">
            <a:spAutoFit/>
          </a:bodyPr>
          <a:lstStyle/>
          <a:p>
            <a:r>
              <a:rPr lang="en-US" dirty="0"/>
              <a:t>(0)	NESIS = 15.59   (pop component= 4.89694 area component= 10.6886)</a:t>
            </a:r>
          </a:p>
          <a:p>
            <a:r>
              <a:rPr lang="en-US" dirty="0"/>
              <a:t>(0)	RMSE SLP = 2.19 mb per </a:t>
            </a:r>
            <a:r>
              <a:rPr lang="en-US" dirty="0" err="1"/>
              <a:t>gridpoint</a:t>
            </a:r>
            <a:r>
              <a:rPr lang="en-US" dirty="0"/>
              <a:t> (vs. NARR reanalysis)</a:t>
            </a:r>
          </a:p>
          <a:p>
            <a:r>
              <a:rPr lang="en-US" dirty="0"/>
              <a:t>(0)	RMSE SLP = 2.8 mb per </a:t>
            </a:r>
            <a:r>
              <a:rPr lang="en-US" dirty="0" err="1"/>
              <a:t>gridpoint</a:t>
            </a:r>
            <a:r>
              <a:rPr lang="en-US" dirty="0"/>
              <a:t> (vs. NNRP reanalysis)</a:t>
            </a:r>
          </a:p>
        </p:txBody>
      </p:sp>
      <p:sp>
        <p:nvSpPr>
          <p:cNvPr id="5" name="TextBox 4"/>
          <p:cNvSpPr txBox="1"/>
          <p:nvPr/>
        </p:nvSpPr>
        <p:spPr>
          <a:xfrm>
            <a:off x="266727" y="5802997"/>
            <a:ext cx="8203143" cy="646331"/>
          </a:xfrm>
          <a:prstGeom prst="rect">
            <a:avLst/>
          </a:prstGeom>
          <a:noFill/>
        </p:spPr>
        <p:txBody>
          <a:bodyPr wrap="none" rtlCol="0">
            <a:spAutoFit/>
          </a:bodyPr>
          <a:lstStyle/>
          <a:p>
            <a:r>
              <a:rPr lang="en-US" dirty="0">
                <a:solidFill>
                  <a:srgbClr val="FF0000"/>
                </a:solidFill>
              </a:rPr>
              <a:t>If you are not able to reproduce my </a:t>
            </a:r>
            <a:r>
              <a:rPr lang="en-US" b="1" u="sng" dirty="0">
                <a:solidFill>
                  <a:srgbClr val="FF0000"/>
                </a:solidFill>
              </a:rPr>
              <a:t>RMSE</a:t>
            </a:r>
            <a:r>
              <a:rPr lang="en-US" dirty="0">
                <a:solidFill>
                  <a:srgbClr val="FF0000"/>
                </a:solidFill>
              </a:rPr>
              <a:t> numbers, make sure the </a:t>
            </a:r>
            <a:r>
              <a:rPr lang="en-US" sz="1600" dirty="0" err="1">
                <a:solidFill>
                  <a:srgbClr val="FF0000"/>
                </a:solidFill>
                <a:latin typeface="Courier"/>
                <a:cs typeface="Courier"/>
              </a:rPr>
              <a:t>constants_name</a:t>
            </a:r>
            <a:endParaRPr lang="en-US" dirty="0">
              <a:solidFill>
                <a:srgbClr val="FF0000"/>
              </a:solidFill>
              <a:latin typeface="Courier"/>
              <a:cs typeface="Courier"/>
            </a:endParaRPr>
          </a:p>
          <a:p>
            <a:r>
              <a:rPr lang="en-US" dirty="0">
                <a:solidFill>
                  <a:srgbClr val="FF0000"/>
                </a:solidFill>
              </a:rPr>
              <a:t>  section of </a:t>
            </a:r>
            <a:r>
              <a:rPr lang="en-US" sz="1600" dirty="0" err="1">
                <a:solidFill>
                  <a:srgbClr val="FF0000"/>
                </a:solidFill>
                <a:latin typeface="Courier"/>
                <a:cs typeface="Courier"/>
              </a:rPr>
              <a:t>namelist.wps</a:t>
            </a:r>
            <a:r>
              <a:rPr lang="en-US" sz="1600" dirty="0">
                <a:solidFill>
                  <a:srgbClr val="FF0000"/>
                </a:solidFill>
              </a:rPr>
              <a:t> </a:t>
            </a:r>
            <a:r>
              <a:rPr lang="en-US" dirty="0">
                <a:solidFill>
                  <a:srgbClr val="FF0000"/>
                </a:solidFill>
              </a:rPr>
              <a:t>is correct, and rerun </a:t>
            </a:r>
            <a:r>
              <a:rPr lang="en-US" sz="1600" dirty="0" err="1">
                <a:solidFill>
                  <a:srgbClr val="FF0000"/>
                </a:solidFill>
                <a:latin typeface="Courier"/>
                <a:cs typeface="Courier"/>
              </a:rPr>
              <a:t>metgrid.exe</a:t>
            </a:r>
            <a:endParaRPr lang="en-US" dirty="0">
              <a:solidFill>
                <a:srgbClr val="FF0000"/>
              </a:solidFill>
              <a:latin typeface="Courier"/>
              <a:cs typeface="Courier"/>
            </a:endParaRPr>
          </a:p>
        </p:txBody>
      </p:sp>
      <p:sp>
        <p:nvSpPr>
          <p:cNvPr id="7" name="Rounded Rectangle 6">
            <a:extLst>
              <a:ext uri="{FF2B5EF4-FFF2-40B4-BE49-F238E27FC236}">
                <a16:creationId xmlns:a16="http://schemas.microsoft.com/office/drawing/2014/main" id="{F15C925B-FC0B-084F-B084-8AE30C811F20}"/>
              </a:ext>
            </a:extLst>
          </p:cNvPr>
          <p:cNvSpPr/>
          <p:nvPr/>
        </p:nvSpPr>
        <p:spPr>
          <a:xfrm>
            <a:off x="128788" y="5777239"/>
            <a:ext cx="8558011" cy="739471"/>
          </a:xfrm>
          <a:prstGeom prst="roundRect">
            <a:avLst/>
          </a:prstGeom>
          <a:noFill/>
          <a:ln w="38100">
            <a:solidFill>
              <a:srgbClr val="C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B1A58254-3A35-7441-9ED8-A8BA79548FCB}"/>
              </a:ext>
            </a:extLst>
          </p:cNvPr>
          <p:cNvSpPr txBox="1"/>
          <p:nvPr/>
        </p:nvSpPr>
        <p:spPr>
          <a:xfrm>
            <a:off x="266727" y="224006"/>
            <a:ext cx="2292615" cy="369332"/>
          </a:xfrm>
          <a:prstGeom prst="rect">
            <a:avLst/>
          </a:prstGeom>
          <a:noFill/>
        </p:spPr>
        <p:txBody>
          <a:bodyPr wrap="none" rtlCol="0">
            <a:spAutoFit/>
          </a:bodyPr>
          <a:lstStyle/>
          <a:p>
            <a:r>
              <a:rPr lang="en-US" b="1" dirty="0">
                <a:solidFill>
                  <a:srgbClr val="FF0000"/>
                </a:solidFill>
              </a:rPr>
              <a:t>SEE ALSO slides 25, 26</a:t>
            </a:r>
          </a:p>
        </p:txBody>
      </p:sp>
      <p:sp>
        <p:nvSpPr>
          <p:cNvPr id="9" name="TextBox 8">
            <a:extLst>
              <a:ext uri="{FF2B5EF4-FFF2-40B4-BE49-F238E27FC236}">
                <a16:creationId xmlns:a16="http://schemas.microsoft.com/office/drawing/2014/main" id="{A6B3351F-A1ED-F84E-92D5-03EBB66680DA}"/>
              </a:ext>
            </a:extLst>
          </p:cNvPr>
          <p:cNvSpPr txBox="1"/>
          <p:nvPr/>
        </p:nvSpPr>
        <p:spPr>
          <a:xfrm>
            <a:off x="128788" y="6593008"/>
            <a:ext cx="8594019" cy="261610"/>
          </a:xfrm>
          <a:prstGeom prst="rect">
            <a:avLst/>
          </a:prstGeom>
          <a:noFill/>
        </p:spPr>
        <p:txBody>
          <a:bodyPr wrap="none" rtlCol="0">
            <a:spAutoFit/>
          </a:bodyPr>
          <a:lstStyle/>
          <a:p>
            <a:r>
              <a:rPr lang="en-US" sz="1100" dirty="0"/>
              <a:t>(Unfortunately, the NESIS numbers are very sensitive to small and irrelevant variations in precision, such as that associated with different chipsets.)</a:t>
            </a:r>
          </a:p>
        </p:txBody>
      </p:sp>
      <p:sp>
        <p:nvSpPr>
          <p:cNvPr id="10" name="TextBox 9">
            <a:extLst>
              <a:ext uri="{FF2B5EF4-FFF2-40B4-BE49-F238E27FC236}">
                <a16:creationId xmlns:a16="http://schemas.microsoft.com/office/drawing/2014/main" id="{511B5030-EB30-B644-94BD-205B84A7662B}"/>
              </a:ext>
            </a:extLst>
          </p:cNvPr>
          <p:cNvSpPr txBox="1"/>
          <p:nvPr/>
        </p:nvSpPr>
        <p:spPr>
          <a:xfrm>
            <a:off x="5787390" y="2677795"/>
            <a:ext cx="3084499" cy="1231106"/>
          </a:xfrm>
          <a:prstGeom prst="rect">
            <a:avLst/>
          </a:prstGeom>
          <a:noFill/>
          <a:ln>
            <a:solidFill>
              <a:srgbClr val="FF0000"/>
            </a:solidFill>
          </a:ln>
        </p:spPr>
        <p:txBody>
          <a:bodyPr wrap="none" rtlCol="0">
            <a:spAutoFit/>
          </a:bodyPr>
          <a:lstStyle/>
          <a:p>
            <a:r>
              <a:rPr lang="en-US" sz="1400" dirty="0" err="1">
                <a:latin typeface="Courier" pitchFamily="2" charset="0"/>
              </a:rPr>
              <a:t>real.exe</a:t>
            </a:r>
            <a:endParaRPr lang="en-US" sz="1400" dirty="0">
              <a:latin typeface="Courier" pitchFamily="2" charset="0"/>
            </a:endParaRPr>
          </a:p>
          <a:p>
            <a:r>
              <a:rPr lang="en-US" sz="1600" dirty="0"/>
              <a:t>vs.</a:t>
            </a:r>
          </a:p>
          <a:p>
            <a:r>
              <a:rPr lang="en-US" sz="1400" dirty="0" err="1">
                <a:latin typeface="Courier" pitchFamily="2" charset="0"/>
              </a:rPr>
              <a:t>srun</a:t>
            </a:r>
            <a:r>
              <a:rPr lang="en-US" sz="1400" dirty="0">
                <a:latin typeface="Courier" pitchFamily="2" charset="0"/>
              </a:rPr>
              <a:t> </a:t>
            </a:r>
            <a:r>
              <a:rPr lang="en-US" sz="1400" dirty="0" err="1">
                <a:latin typeface="Courier" pitchFamily="2" charset="0"/>
              </a:rPr>
              <a:t>real.exe</a:t>
            </a:r>
            <a:endParaRPr lang="en-US" sz="1400" dirty="0">
              <a:latin typeface="Courier" pitchFamily="2" charset="0"/>
            </a:endParaRPr>
          </a:p>
          <a:p>
            <a:r>
              <a:rPr lang="en-US" sz="1600" dirty="0"/>
              <a:t>vs.</a:t>
            </a:r>
          </a:p>
          <a:p>
            <a:r>
              <a:rPr lang="en-US" sz="1400" dirty="0" err="1">
                <a:latin typeface="Courier" pitchFamily="2" charset="0"/>
              </a:rPr>
              <a:t>srun</a:t>
            </a:r>
            <a:r>
              <a:rPr lang="en-US" sz="1400" dirty="0">
                <a:latin typeface="Courier" pitchFamily="2" charset="0"/>
              </a:rPr>
              <a:t> –p burst-</a:t>
            </a:r>
            <a:r>
              <a:rPr lang="en-US" sz="1400" dirty="0" err="1">
                <a:latin typeface="Courier" pitchFamily="2" charset="0"/>
              </a:rPr>
              <a:t>daes</a:t>
            </a:r>
            <a:r>
              <a:rPr lang="en-US" sz="1400" dirty="0">
                <a:latin typeface="Courier" pitchFamily="2" charset="0"/>
              </a:rPr>
              <a:t> </a:t>
            </a:r>
            <a:r>
              <a:rPr lang="en-US" sz="1400" dirty="0" err="1">
                <a:latin typeface="Courier" pitchFamily="2" charset="0"/>
              </a:rPr>
              <a:t>real.exe</a:t>
            </a:r>
            <a:endParaRPr lang="en-US" sz="1600" dirty="0">
              <a:latin typeface="Courier" pitchFamily="2" charset="0"/>
            </a:endParaRPr>
          </a:p>
        </p:txBody>
      </p:sp>
      <p:sp>
        <p:nvSpPr>
          <p:cNvPr id="11" name="TextBox 10">
            <a:extLst>
              <a:ext uri="{FF2B5EF4-FFF2-40B4-BE49-F238E27FC236}">
                <a16:creationId xmlns:a16="http://schemas.microsoft.com/office/drawing/2014/main" id="{A9DB52C5-D08B-A342-AD58-C5612F11BF3B}"/>
              </a:ext>
            </a:extLst>
          </p:cNvPr>
          <p:cNvSpPr txBox="1"/>
          <p:nvPr/>
        </p:nvSpPr>
        <p:spPr>
          <a:xfrm>
            <a:off x="6553200" y="3863340"/>
            <a:ext cx="2309350" cy="307777"/>
          </a:xfrm>
          <a:prstGeom prst="rect">
            <a:avLst/>
          </a:prstGeom>
          <a:noFill/>
        </p:spPr>
        <p:txBody>
          <a:bodyPr wrap="none" rtlCol="0">
            <a:spAutoFit/>
          </a:bodyPr>
          <a:lstStyle/>
          <a:p>
            <a:r>
              <a:rPr lang="en-US" sz="1400" i="1" dirty="0"/>
              <a:t>…run on 3 different machines</a:t>
            </a:r>
          </a:p>
        </p:txBody>
      </p:sp>
    </p:spTree>
    <p:extLst>
      <p:ext uri="{BB962C8B-B14F-4D97-AF65-F5344CB8AC3E}">
        <p14:creationId xmlns:p14="http://schemas.microsoft.com/office/powerpoint/2010/main" val="342856799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29DF62C0-1F42-2AB9-F0D7-A48ACC54CA94}"/>
              </a:ext>
            </a:extLst>
          </p:cNvPr>
          <p:cNvPicPr>
            <a:picLocks noChangeAspect="1"/>
          </p:cNvPicPr>
          <p:nvPr/>
        </p:nvPicPr>
        <p:blipFill>
          <a:blip r:embed="rId3"/>
          <a:stretch>
            <a:fillRect/>
          </a:stretch>
        </p:blipFill>
        <p:spPr>
          <a:xfrm>
            <a:off x="1137920" y="-16510"/>
            <a:ext cx="6502400" cy="6502400"/>
          </a:xfrm>
          <a:prstGeom prst="rect">
            <a:avLst/>
          </a:prstGeom>
        </p:spPr>
      </p:pic>
      <p:sp>
        <p:nvSpPr>
          <p:cNvPr id="4" name="Slide Number Placeholder 3"/>
          <p:cNvSpPr>
            <a:spLocks noGrp="1"/>
          </p:cNvSpPr>
          <p:nvPr>
            <p:ph type="sldNum" sz="quarter" idx="12"/>
          </p:nvPr>
        </p:nvSpPr>
        <p:spPr/>
        <p:txBody>
          <a:bodyPr/>
          <a:lstStyle/>
          <a:p>
            <a:fld id="{626EB0D1-CB19-984B-A77F-BF72188A5C8F}" type="slidenum">
              <a:rPr lang="en-US" smtClean="0"/>
              <a:t>23</a:t>
            </a:fld>
            <a:endParaRPr lang="en-US"/>
          </a:p>
        </p:txBody>
      </p:sp>
      <p:pic>
        <p:nvPicPr>
          <p:cNvPr id="6" name="Picture 5" descr="19930312-19930314-13.20.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15330" y="469526"/>
            <a:ext cx="3472506" cy="2683300"/>
          </a:xfrm>
          <a:prstGeom prst="rect">
            <a:avLst/>
          </a:prstGeom>
          <a:ln w="38100" cmpd="sng">
            <a:solidFill>
              <a:schemeClr val="tx1"/>
            </a:solidFill>
          </a:ln>
        </p:spPr>
      </p:pic>
      <p:sp>
        <p:nvSpPr>
          <p:cNvPr id="7" name="TextBox 6"/>
          <p:cNvSpPr txBox="1"/>
          <p:nvPr/>
        </p:nvSpPr>
        <p:spPr>
          <a:xfrm>
            <a:off x="7434107" y="4708315"/>
            <a:ext cx="1522622" cy="1200328"/>
          </a:xfrm>
          <a:prstGeom prst="rect">
            <a:avLst/>
          </a:prstGeom>
          <a:noFill/>
        </p:spPr>
        <p:txBody>
          <a:bodyPr wrap="none" rtlCol="0">
            <a:spAutoFit/>
          </a:bodyPr>
          <a:lstStyle/>
          <a:p>
            <a:r>
              <a:rPr lang="en-US" sz="2400" b="1" dirty="0"/>
              <a:t>NARR01</a:t>
            </a:r>
          </a:p>
          <a:p>
            <a:r>
              <a:rPr lang="en-US" sz="2400" b="1" dirty="0"/>
              <a:t>(NARR-</a:t>
            </a:r>
          </a:p>
          <a:p>
            <a:r>
              <a:rPr lang="en-US" sz="2400" b="1" dirty="0"/>
              <a:t>initialized)</a:t>
            </a:r>
            <a:endParaRPr lang="en-US" b="1" dirty="0"/>
          </a:p>
        </p:txBody>
      </p:sp>
      <p:sp>
        <p:nvSpPr>
          <p:cNvPr id="2" name="TextBox 1">
            <a:extLst>
              <a:ext uri="{FF2B5EF4-FFF2-40B4-BE49-F238E27FC236}">
                <a16:creationId xmlns:a16="http://schemas.microsoft.com/office/drawing/2014/main" id="{5FE4A386-A0D2-F443-BFAC-E21F89F889C7}"/>
              </a:ext>
            </a:extLst>
          </p:cNvPr>
          <p:cNvSpPr txBox="1"/>
          <p:nvPr/>
        </p:nvSpPr>
        <p:spPr>
          <a:xfrm>
            <a:off x="159859" y="6435725"/>
            <a:ext cx="7055073" cy="369332"/>
          </a:xfrm>
          <a:prstGeom prst="rect">
            <a:avLst/>
          </a:prstGeom>
          <a:noFill/>
        </p:spPr>
        <p:txBody>
          <a:bodyPr wrap="none" rtlCol="0">
            <a:spAutoFit/>
          </a:bodyPr>
          <a:lstStyle/>
          <a:p>
            <a:r>
              <a:rPr lang="en-US" dirty="0"/>
              <a:t>The NNRP control run’s NESIS was 11.63.  “Official” NESIS for SOC is 13.20</a:t>
            </a:r>
          </a:p>
        </p:txBody>
      </p:sp>
    </p:spTree>
    <p:extLst>
      <p:ext uri="{BB962C8B-B14F-4D97-AF65-F5344CB8AC3E}">
        <p14:creationId xmlns:p14="http://schemas.microsoft.com/office/powerpoint/2010/main" val="13845327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Saving the </a:t>
            </a:r>
            <a:r>
              <a:rPr lang="en-US" dirty="0" err="1"/>
              <a:t>snowmap</a:t>
            </a:r>
            <a:r>
              <a:rPr lang="en-US" dirty="0"/>
              <a:t> figure</a:t>
            </a:r>
          </a:p>
        </p:txBody>
      </p:sp>
      <p:sp>
        <p:nvSpPr>
          <p:cNvPr id="4" name="Content Placeholder 3"/>
          <p:cNvSpPr>
            <a:spLocks noGrp="1"/>
          </p:cNvSpPr>
          <p:nvPr>
            <p:ph idx="1"/>
          </p:nvPr>
        </p:nvSpPr>
        <p:spPr/>
        <p:txBody>
          <a:bodyPr/>
          <a:lstStyle/>
          <a:p>
            <a:r>
              <a:rPr lang="en-US" dirty="0"/>
              <a:t>If you wish to save the </a:t>
            </a:r>
            <a:r>
              <a:rPr lang="en-US" dirty="0" err="1"/>
              <a:t>snowmap</a:t>
            </a:r>
            <a:r>
              <a:rPr lang="en-US" dirty="0"/>
              <a:t> figure to a file, edit the </a:t>
            </a:r>
            <a:r>
              <a:rPr lang="en-US" sz="2800" dirty="0" err="1">
                <a:solidFill>
                  <a:srgbClr val="FF0000"/>
                </a:solidFill>
                <a:latin typeface="Courier"/>
                <a:cs typeface="Courier"/>
              </a:rPr>
              <a:t>nesis.ncl</a:t>
            </a:r>
            <a:r>
              <a:rPr lang="en-US" sz="2800" dirty="0"/>
              <a:t> </a:t>
            </a:r>
            <a:r>
              <a:rPr lang="en-US" dirty="0"/>
              <a:t>script and look for these lines…. Then run </a:t>
            </a:r>
            <a:r>
              <a:rPr lang="en-US" dirty="0" err="1"/>
              <a:t>analyze.sh</a:t>
            </a:r>
            <a:r>
              <a:rPr lang="en-US" dirty="0"/>
              <a:t> again.</a:t>
            </a:r>
          </a:p>
        </p:txBody>
      </p:sp>
      <p:sp>
        <p:nvSpPr>
          <p:cNvPr id="2" name="Slide Number Placeholder 1"/>
          <p:cNvSpPr>
            <a:spLocks noGrp="1"/>
          </p:cNvSpPr>
          <p:nvPr>
            <p:ph type="sldNum" sz="quarter" idx="12"/>
          </p:nvPr>
        </p:nvSpPr>
        <p:spPr/>
        <p:txBody>
          <a:bodyPr/>
          <a:lstStyle/>
          <a:p>
            <a:fld id="{626EB0D1-CB19-984B-A77F-BF72188A5C8F}" type="slidenum">
              <a:rPr lang="en-US" smtClean="0"/>
              <a:t>24</a:t>
            </a:fld>
            <a:endParaRPr lang="en-US"/>
          </a:p>
        </p:txBody>
      </p:sp>
      <p:sp>
        <p:nvSpPr>
          <p:cNvPr id="5" name="TextBox 4"/>
          <p:cNvSpPr txBox="1"/>
          <p:nvPr/>
        </p:nvSpPr>
        <p:spPr>
          <a:xfrm>
            <a:off x="457200" y="3873500"/>
            <a:ext cx="4554452" cy="1200329"/>
          </a:xfrm>
          <a:prstGeom prst="rect">
            <a:avLst/>
          </a:prstGeom>
          <a:noFill/>
        </p:spPr>
        <p:txBody>
          <a:bodyPr wrap="none" rtlCol="0">
            <a:spAutoFit/>
          </a:bodyPr>
          <a:lstStyle/>
          <a:p>
            <a:r>
              <a:rPr lang="en-US" dirty="0">
                <a:latin typeface="Courier"/>
                <a:cs typeface="Courier"/>
              </a:rPr>
              <a:t> ;---Make name of picture file</a:t>
            </a:r>
          </a:p>
          <a:p>
            <a:r>
              <a:rPr lang="en-US" dirty="0">
                <a:latin typeface="Courier"/>
                <a:cs typeface="Courier"/>
              </a:rPr>
              <a:t> 		</a:t>
            </a:r>
            <a:r>
              <a:rPr lang="en-US" dirty="0" err="1">
                <a:latin typeface="Courier"/>
                <a:cs typeface="Courier"/>
              </a:rPr>
              <a:t>picture_name</a:t>
            </a:r>
            <a:r>
              <a:rPr lang="en-US" dirty="0">
                <a:latin typeface="Courier"/>
                <a:cs typeface="Courier"/>
              </a:rPr>
              <a:t> = ”NESIS"</a:t>
            </a:r>
          </a:p>
          <a:p>
            <a:r>
              <a:rPr lang="en-US" dirty="0">
                <a:latin typeface="Courier"/>
                <a:cs typeface="Courier"/>
              </a:rPr>
              <a:t> 		</a:t>
            </a:r>
            <a:r>
              <a:rPr lang="en-US" dirty="0" err="1">
                <a:latin typeface="Courier"/>
                <a:cs typeface="Courier"/>
              </a:rPr>
              <a:t>picture_out_type</a:t>
            </a:r>
            <a:r>
              <a:rPr lang="en-US" dirty="0">
                <a:latin typeface="Courier"/>
                <a:cs typeface="Courier"/>
              </a:rPr>
              <a:t> = ”X11”</a:t>
            </a:r>
          </a:p>
          <a:p>
            <a:r>
              <a:rPr lang="en-US" dirty="0">
                <a:latin typeface="Courier"/>
                <a:cs typeface="Courier"/>
              </a:rPr>
              <a:t> 		</a:t>
            </a:r>
            <a:r>
              <a:rPr lang="en-US" dirty="0">
                <a:solidFill>
                  <a:srgbClr val="FF0000"/>
                </a:solidFill>
                <a:latin typeface="Courier"/>
                <a:cs typeface="Courier"/>
              </a:rPr>
              <a:t>;</a:t>
            </a:r>
            <a:r>
              <a:rPr lang="en-US" dirty="0" err="1">
                <a:latin typeface="Courier"/>
                <a:cs typeface="Courier"/>
              </a:rPr>
              <a:t>picture_out_type</a:t>
            </a:r>
            <a:r>
              <a:rPr lang="en-US" dirty="0">
                <a:latin typeface="Courier"/>
                <a:cs typeface="Courier"/>
              </a:rPr>
              <a:t> = "</a:t>
            </a:r>
            <a:r>
              <a:rPr lang="en-US" dirty="0" err="1">
                <a:latin typeface="Courier"/>
                <a:cs typeface="Courier"/>
              </a:rPr>
              <a:t>png</a:t>
            </a:r>
            <a:r>
              <a:rPr lang="en-US" dirty="0">
                <a:latin typeface="Courier"/>
                <a:cs typeface="Courier"/>
              </a:rPr>
              <a:t>"</a:t>
            </a:r>
          </a:p>
        </p:txBody>
      </p:sp>
      <p:sp>
        <p:nvSpPr>
          <p:cNvPr id="6" name="TextBox 5"/>
          <p:cNvSpPr txBox="1"/>
          <p:nvPr/>
        </p:nvSpPr>
        <p:spPr>
          <a:xfrm>
            <a:off x="1664284" y="5215464"/>
            <a:ext cx="2387833" cy="369332"/>
          </a:xfrm>
          <a:prstGeom prst="rect">
            <a:avLst/>
          </a:prstGeom>
          <a:noFill/>
        </p:spPr>
        <p:txBody>
          <a:bodyPr wrap="none" rtlCol="0">
            <a:spAutoFit/>
          </a:bodyPr>
          <a:lstStyle/>
          <a:p>
            <a:r>
              <a:rPr lang="en-US" b="1" dirty="0">
                <a:solidFill>
                  <a:srgbClr val="FF0000"/>
                </a:solidFill>
              </a:rPr>
              <a:t>Remove this semicolon</a:t>
            </a:r>
          </a:p>
        </p:txBody>
      </p:sp>
      <p:cxnSp>
        <p:nvCxnSpPr>
          <p:cNvPr id="8" name="Straight Arrow Connector 7"/>
          <p:cNvCxnSpPr/>
          <p:nvPr/>
        </p:nvCxnSpPr>
        <p:spPr>
          <a:xfrm flipH="1" flipV="1">
            <a:off x="1570794" y="5101628"/>
            <a:ext cx="148166" cy="198504"/>
          </a:xfrm>
          <a:prstGeom prst="straightConnector1">
            <a:avLst/>
          </a:prstGeom>
          <a:ln>
            <a:solidFill>
              <a:srgbClr val="FF0000"/>
            </a:solidFill>
            <a:tailEnd type="arrow"/>
          </a:ln>
        </p:spPr>
        <p:style>
          <a:lnRef idx="2">
            <a:schemeClr val="accent1"/>
          </a:lnRef>
          <a:fillRef idx="0">
            <a:schemeClr val="accent1"/>
          </a:fillRef>
          <a:effectRef idx="1">
            <a:schemeClr val="accent1"/>
          </a:effectRef>
          <a:fontRef idx="minor">
            <a:schemeClr val="tx1"/>
          </a:fontRef>
        </p:style>
      </p:cxnSp>
      <p:sp>
        <p:nvSpPr>
          <p:cNvPr id="9" name="TextBox 8"/>
          <p:cNvSpPr txBox="1"/>
          <p:nvPr/>
        </p:nvSpPr>
        <p:spPr>
          <a:xfrm>
            <a:off x="5053550" y="3967971"/>
            <a:ext cx="2816922" cy="369332"/>
          </a:xfrm>
          <a:prstGeom prst="rect">
            <a:avLst/>
          </a:prstGeom>
          <a:noFill/>
        </p:spPr>
        <p:txBody>
          <a:bodyPr wrap="none" rtlCol="0">
            <a:spAutoFit/>
          </a:bodyPr>
          <a:lstStyle/>
          <a:p>
            <a:r>
              <a:rPr lang="en-US" dirty="0"/>
              <a:t>Change plot name if desired</a:t>
            </a:r>
          </a:p>
        </p:txBody>
      </p:sp>
      <p:cxnSp>
        <p:nvCxnSpPr>
          <p:cNvPr id="11" name="Straight Arrow Connector 10"/>
          <p:cNvCxnSpPr>
            <a:cxnSpLocks/>
            <a:stCxn id="9" idx="1"/>
          </p:cNvCxnSpPr>
          <p:nvPr/>
        </p:nvCxnSpPr>
        <p:spPr>
          <a:xfrm flipH="1">
            <a:off x="4546608" y="4152637"/>
            <a:ext cx="506942" cy="193661"/>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sp>
        <p:nvSpPr>
          <p:cNvPr id="7" name="TextBox 6">
            <a:extLst>
              <a:ext uri="{FF2B5EF4-FFF2-40B4-BE49-F238E27FC236}">
                <a16:creationId xmlns:a16="http://schemas.microsoft.com/office/drawing/2014/main" id="{F2460E57-71CA-1C46-903B-0AC633610F39}"/>
              </a:ext>
            </a:extLst>
          </p:cNvPr>
          <p:cNvSpPr txBox="1"/>
          <p:nvPr/>
        </p:nvSpPr>
        <p:spPr>
          <a:xfrm>
            <a:off x="4262907" y="6126163"/>
            <a:ext cx="3059043" cy="400110"/>
          </a:xfrm>
          <a:prstGeom prst="rect">
            <a:avLst/>
          </a:prstGeom>
          <a:noFill/>
          <a:ln>
            <a:solidFill>
              <a:schemeClr val="accent6">
                <a:lumMod val="75000"/>
              </a:schemeClr>
            </a:solidFill>
          </a:ln>
        </p:spPr>
        <p:txBody>
          <a:bodyPr wrap="none" rtlCol="0">
            <a:spAutoFit/>
          </a:bodyPr>
          <a:lstStyle/>
          <a:p>
            <a:r>
              <a:rPr lang="en-US" sz="2000" dirty="0">
                <a:solidFill>
                  <a:srgbClr val="FF0000"/>
                </a:solidFill>
              </a:rPr>
              <a:t>File will be called </a:t>
            </a:r>
            <a:r>
              <a:rPr lang="en-US" sz="2000" dirty="0" err="1">
                <a:solidFill>
                  <a:srgbClr val="FF0000"/>
                </a:solidFill>
              </a:rPr>
              <a:t>NESIS.png</a:t>
            </a:r>
            <a:endParaRPr lang="en-US" sz="2000" dirty="0">
              <a:solidFill>
                <a:srgbClr val="FF0000"/>
              </a:solidFill>
            </a:endParaRPr>
          </a:p>
        </p:txBody>
      </p:sp>
    </p:spTree>
    <p:extLst>
      <p:ext uri="{BB962C8B-B14F-4D97-AF65-F5344CB8AC3E}">
        <p14:creationId xmlns:p14="http://schemas.microsoft.com/office/powerpoint/2010/main" val="305666681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9ED58311-075E-534E-A323-40B27867CC16}"/>
              </a:ext>
            </a:extLst>
          </p:cNvPr>
          <p:cNvSpPr>
            <a:spLocks noGrp="1"/>
          </p:cNvSpPr>
          <p:nvPr>
            <p:ph type="sldNum" sz="quarter" idx="12"/>
          </p:nvPr>
        </p:nvSpPr>
        <p:spPr/>
        <p:txBody>
          <a:bodyPr/>
          <a:lstStyle/>
          <a:p>
            <a:fld id="{626EB0D1-CB19-984B-A77F-BF72188A5C8F}" type="slidenum">
              <a:rPr lang="en-US" smtClean="0"/>
              <a:t>25</a:t>
            </a:fld>
            <a:endParaRPr lang="en-US"/>
          </a:p>
        </p:txBody>
      </p:sp>
      <p:sp>
        <p:nvSpPr>
          <p:cNvPr id="3" name="Content Placeholder 2">
            <a:extLst>
              <a:ext uri="{FF2B5EF4-FFF2-40B4-BE49-F238E27FC236}">
                <a16:creationId xmlns:a16="http://schemas.microsoft.com/office/drawing/2014/main" id="{8DF1E119-9438-4148-9791-5FD851531929}"/>
              </a:ext>
            </a:extLst>
          </p:cNvPr>
          <p:cNvSpPr>
            <a:spLocks noGrp="1"/>
          </p:cNvSpPr>
          <p:nvPr>
            <p:ph idx="4294967295"/>
          </p:nvPr>
        </p:nvSpPr>
        <p:spPr>
          <a:xfrm>
            <a:off x="0" y="0"/>
            <a:ext cx="8229600" cy="4525963"/>
          </a:xfrm>
        </p:spPr>
        <p:txBody>
          <a:bodyPr>
            <a:normAutofit fontScale="25000" lnSpcReduction="20000"/>
          </a:bodyPr>
          <a:lstStyle/>
          <a:p>
            <a:endParaRPr lang="en-US" dirty="0"/>
          </a:p>
          <a:p>
            <a:endParaRPr lang="en-US" dirty="0"/>
          </a:p>
          <a:p>
            <a:r>
              <a:rPr lang="en-US" sz="6400" dirty="0" err="1">
                <a:latin typeface="Courier" pitchFamily="2" charset="0"/>
              </a:rPr>
              <a:t>mkdir</a:t>
            </a:r>
            <a:r>
              <a:rPr lang="en-US" sz="6400" dirty="0">
                <a:latin typeface="Courier" pitchFamily="2" charset="0"/>
              </a:rPr>
              <a:t> SOC2</a:t>
            </a:r>
          </a:p>
          <a:p>
            <a:r>
              <a:rPr lang="en-US" sz="6400" dirty="0">
                <a:latin typeface="Courier" pitchFamily="2" charset="0"/>
              </a:rPr>
              <a:t>cd SOC2</a:t>
            </a:r>
          </a:p>
          <a:p>
            <a:r>
              <a:rPr lang="en-US" sz="6400" dirty="0">
                <a:latin typeface="Courier" pitchFamily="2" charset="0"/>
              </a:rPr>
              <a:t>cp $LAB/SOC/SETUP.TAR .</a:t>
            </a:r>
          </a:p>
          <a:p>
            <a:r>
              <a:rPr lang="en-US" sz="6400" dirty="0">
                <a:latin typeface="Courier" pitchFamily="2" charset="0"/>
              </a:rPr>
              <a:t>tar –</a:t>
            </a:r>
            <a:r>
              <a:rPr lang="en-US" sz="6400" dirty="0" err="1">
                <a:latin typeface="Courier" pitchFamily="2" charset="0"/>
              </a:rPr>
              <a:t>xvf</a:t>
            </a:r>
            <a:r>
              <a:rPr lang="en-US" sz="6400" dirty="0">
                <a:latin typeface="Courier" pitchFamily="2" charset="0"/>
              </a:rPr>
              <a:t> SETUP.TAR</a:t>
            </a:r>
          </a:p>
          <a:p>
            <a:r>
              <a:rPr lang="en-US" sz="6400" dirty="0" err="1">
                <a:latin typeface="Courier" pitchFamily="2" charset="0"/>
              </a:rPr>
              <a:t>sh</a:t>
            </a:r>
            <a:r>
              <a:rPr lang="en-US" sz="6400" dirty="0">
                <a:latin typeface="Courier" pitchFamily="2" charset="0"/>
              </a:rPr>
              <a:t> </a:t>
            </a:r>
            <a:r>
              <a:rPr lang="en-US" sz="6400" dirty="0" err="1">
                <a:latin typeface="Courier" pitchFamily="2" charset="0"/>
              </a:rPr>
              <a:t>make_all_links.sh</a:t>
            </a:r>
            <a:endParaRPr lang="en-US" sz="6400" dirty="0">
              <a:latin typeface="Courier" pitchFamily="2" charset="0"/>
            </a:endParaRPr>
          </a:p>
          <a:p>
            <a:r>
              <a:rPr lang="en-US" sz="6400" dirty="0">
                <a:latin typeface="Courier" pitchFamily="2" charset="0"/>
              </a:rPr>
              <a:t>cp ../SOC/geo_em.d01.nc .</a:t>
            </a:r>
          </a:p>
          <a:p>
            <a:r>
              <a:rPr lang="en-US" sz="6400" dirty="0">
                <a:latin typeface="Courier" pitchFamily="2" charset="0"/>
              </a:rPr>
              <a:t>cp </a:t>
            </a:r>
            <a:r>
              <a:rPr lang="en-US" sz="6400" dirty="0" err="1">
                <a:latin typeface="Courier" pitchFamily="2" charset="0"/>
              </a:rPr>
              <a:t>Vtable.NARR</a:t>
            </a:r>
            <a:r>
              <a:rPr lang="en-US" sz="6400" dirty="0">
                <a:latin typeface="Courier" pitchFamily="2" charset="0"/>
              </a:rPr>
              <a:t> </a:t>
            </a:r>
            <a:r>
              <a:rPr lang="en-US" sz="6400" dirty="0" err="1">
                <a:latin typeface="Courier" pitchFamily="2" charset="0"/>
              </a:rPr>
              <a:t>Vtable</a:t>
            </a:r>
            <a:endParaRPr lang="en-US" sz="6400" dirty="0">
              <a:latin typeface="Courier" pitchFamily="2" charset="0"/>
            </a:endParaRPr>
          </a:p>
          <a:p>
            <a:r>
              <a:rPr lang="en-US" sz="6400" b="1" dirty="0"/>
              <a:t>EDIT</a:t>
            </a:r>
            <a:r>
              <a:rPr lang="en-US" sz="6400" dirty="0"/>
              <a:t> </a:t>
            </a:r>
            <a:r>
              <a:rPr lang="en-US" sz="6400" dirty="0" err="1">
                <a:latin typeface="Courier" pitchFamily="2" charset="0"/>
              </a:rPr>
              <a:t>namelist.wps</a:t>
            </a:r>
            <a:r>
              <a:rPr lang="en-US" sz="6400" dirty="0">
                <a:latin typeface="Courier" pitchFamily="2" charset="0"/>
              </a:rPr>
              <a:t> </a:t>
            </a:r>
            <a:r>
              <a:rPr lang="en-US" sz="6400" dirty="0"/>
              <a:t>for</a:t>
            </a:r>
          </a:p>
          <a:p>
            <a:pPr lvl="1"/>
            <a:r>
              <a:rPr lang="en-US" sz="6400" dirty="0" err="1">
                <a:solidFill>
                  <a:srgbClr val="FF0000"/>
                </a:solidFill>
              </a:rPr>
              <a:t>interval_seconds</a:t>
            </a:r>
            <a:r>
              <a:rPr lang="en-US" sz="6400" dirty="0">
                <a:solidFill>
                  <a:srgbClr val="FF0000"/>
                </a:solidFill>
              </a:rPr>
              <a:t> = 10800</a:t>
            </a:r>
          </a:p>
          <a:p>
            <a:pPr lvl="1"/>
            <a:r>
              <a:rPr lang="en-US" sz="6400" dirty="0">
                <a:solidFill>
                  <a:srgbClr val="FF0000"/>
                </a:solidFill>
              </a:rPr>
              <a:t>&amp;</a:t>
            </a:r>
            <a:r>
              <a:rPr lang="en-US" sz="6400" dirty="0" err="1">
                <a:solidFill>
                  <a:srgbClr val="FF0000"/>
                </a:solidFill>
              </a:rPr>
              <a:t>ungrib</a:t>
            </a:r>
            <a:r>
              <a:rPr lang="en-US" sz="6400" dirty="0">
                <a:solidFill>
                  <a:srgbClr val="FF0000"/>
                </a:solidFill>
              </a:rPr>
              <a:t>:  prefix = ‘NARR’</a:t>
            </a:r>
          </a:p>
          <a:p>
            <a:pPr lvl="1"/>
            <a:r>
              <a:rPr lang="en-US" sz="6400" dirty="0">
                <a:solidFill>
                  <a:srgbClr val="FF0000"/>
                </a:solidFill>
              </a:rPr>
              <a:t>&amp;</a:t>
            </a:r>
            <a:r>
              <a:rPr lang="en-US" sz="6400" dirty="0" err="1">
                <a:solidFill>
                  <a:srgbClr val="FF0000"/>
                </a:solidFill>
              </a:rPr>
              <a:t>metgrid</a:t>
            </a:r>
            <a:r>
              <a:rPr lang="en-US" sz="6400" dirty="0">
                <a:solidFill>
                  <a:srgbClr val="FF0000"/>
                </a:solidFill>
              </a:rPr>
              <a:t>: </a:t>
            </a:r>
            <a:r>
              <a:rPr lang="en-US" sz="6400" dirty="0" err="1">
                <a:solidFill>
                  <a:srgbClr val="FF0000"/>
                </a:solidFill>
              </a:rPr>
              <a:t>fg_name</a:t>
            </a:r>
            <a:r>
              <a:rPr lang="en-US" sz="6400" dirty="0">
                <a:solidFill>
                  <a:srgbClr val="FF0000"/>
                </a:solidFill>
              </a:rPr>
              <a:t> = ‘NARR’</a:t>
            </a:r>
          </a:p>
          <a:p>
            <a:pPr lvl="1"/>
            <a:r>
              <a:rPr lang="en-US" sz="6400" dirty="0">
                <a:solidFill>
                  <a:srgbClr val="FF0000"/>
                </a:solidFill>
              </a:rPr>
              <a:t>Move “/” line </a:t>
            </a:r>
            <a:r>
              <a:rPr lang="en-US" sz="6400" b="1" dirty="0">
                <a:solidFill>
                  <a:srgbClr val="FF0000"/>
                </a:solidFill>
              </a:rPr>
              <a:t>AFTER</a:t>
            </a:r>
            <a:r>
              <a:rPr lang="en-US" sz="6400" dirty="0">
                <a:solidFill>
                  <a:srgbClr val="FF0000"/>
                </a:solidFill>
              </a:rPr>
              <a:t> “</a:t>
            </a:r>
            <a:r>
              <a:rPr lang="en-US" sz="6400" dirty="0" err="1">
                <a:solidFill>
                  <a:srgbClr val="FF0000"/>
                </a:solidFill>
              </a:rPr>
              <a:t>constants_name</a:t>
            </a:r>
            <a:r>
              <a:rPr lang="en-US" sz="6400" dirty="0">
                <a:solidFill>
                  <a:srgbClr val="FF0000"/>
                </a:solidFill>
              </a:rPr>
              <a:t>” line</a:t>
            </a:r>
          </a:p>
          <a:p>
            <a:r>
              <a:rPr lang="fr-FR" sz="6400" dirty="0" err="1">
                <a:latin typeface="Courier"/>
                <a:cs typeface="Courier"/>
              </a:rPr>
              <a:t>link_grib.csh</a:t>
            </a:r>
            <a:r>
              <a:rPr lang="fr-FR" sz="6400" dirty="0">
                <a:latin typeface="Courier"/>
                <a:cs typeface="Courier"/>
              </a:rPr>
              <a:t> </a:t>
            </a:r>
            <a:r>
              <a:rPr lang="en-US" sz="6400" dirty="0">
                <a:latin typeface="Courier"/>
                <a:cs typeface="Courier"/>
              </a:rPr>
              <a:t>$LAB/DATA/NARR_199303/merged* .</a:t>
            </a:r>
          </a:p>
          <a:p>
            <a:endParaRPr lang="en-US" sz="6400" dirty="0">
              <a:latin typeface="Courier"/>
              <a:cs typeface="Courier"/>
            </a:endParaRPr>
          </a:p>
          <a:p>
            <a:r>
              <a:rPr lang="en-US" sz="6400" dirty="0" err="1">
                <a:latin typeface="Courier"/>
                <a:cs typeface="Courier"/>
              </a:rPr>
              <a:t>sbatch</a:t>
            </a:r>
            <a:r>
              <a:rPr lang="en-US" sz="6400" dirty="0">
                <a:latin typeface="Courier"/>
                <a:cs typeface="Courier"/>
              </a:rPr>
              <a:t> -p burst-</a:t>
            </a:r>
            <a:r>
              <a:rPr lang="en-US" sz="6400" dirty="0" err="1">
                <a:latin typeface="Courier"/>
                <a:cs typeface="Courier"/>
              </a:rPr>
              <a:t>daes</a:t>
            </a:r>
            <a:r>
              <a:rPr lang="en-US" sz="6400" dirty="0">
                <a:latin typeface="Courier"/>
                <a:cs typeface="Courier"/>
              </a:rPr>
              <a:t> </a:t>
            </a:r>
            <a:r>
              <a:rPr lang="en-US" sz="6400" dirty="0" err="1">
                <a:latin typeface="Courier"/>
                <a:cs typeface="Courier"/>
              </a:rPr>
              <a:t>submit_ungrib</a:t>
            </a:r>
            <a:endParaRPr lang="en-US" sz="6400" dirty="0">
              <a:latin typeface="Courier"/>
              <a:cs typeface="Courier"/>
            </a:endParaRPr>
          </a:p>
          <a:p>
            <a:r>
              <a:rPr lang="en-US" sz="6400" dirty="0">
                <a:latin typeface="Courier"/>
                <a:cs typeface="Courier"/>
              </a:rPr>
              <a:t>[CHECK tail </a:t>
            </a:r>
            <a:r>
              <a:rPr lang="en-US" sz="6400" dirty="0" err="1">
                <a:latin typeface="Courier"/>
                <a:cs typeface="Courier"/>
              </a:rPr>
              <a:t>ungrib.log</a:t>
            </a:r>
            <a:r>
              <a:rPr lang="en-US" sz="6400" dirty="0">
                <a:latin typeface="Courier"/>
                <a:cs typeface="Courier"/>
              </a:rPr>
              <a:t> for “Successful completion of program </a:t>
            </a:r>
            <a:r>
              <a:rPr lang="en-US" sz="6400" dirty="0" err="1">
                <a:latin typeface="Courier"/>
                <a:cs typeface="Courier"/>
              </a:rPr>
              <a:t>ungrib.exe</a:t>
            </a:r>
            <a:r>
              <a:rPr lang="en-US" sz="6400" dirty="0">
                <a:latin typeface="Courier"/>
                <a:cs typeface="Courier"/>
              </a:rPr>
              <a:t>”]</a:t>
            </a:r>
          </a:p>
          <a:p>
            <a:endParaRPr lang="en-US" sz="6400" dirty="0">
              <a:latin typeface="Courier"/>
              <a:cs typeface="Courier"/>
            </a:endParaRPr>
          </a:p>
          <a:p>
            <a:r>
              <a:rPr lang="en-US" sz="6400" dirty="0" err="1">
                <a:latin typeface="Courier"/>
                <a:cs typeface="Courier"/>
              </a:rPr>
              <a:t>sbatch</a:t>
            </a:r>
            <a:r>
              <a:rPr lang="en-US" sz="6400" dirty="0">
                <a:latin typeface="Courier"/>
                <a:cs typeface="Courier"/>
              </a:rPr>
              <a:t> -p burst-</a:t>
            </a:r>
            <a:r>
              <a:rPr lang="en-US" sz="6400" dirty="0" err="1">
                <a:latin typeface="Courier"/>
                <a:cs typeface="Courier"/>
              </a:rPr>
              <a:t>daes</a:t>
            </a:r>
            <a:r>
              <a:rPr lang="en-US" sz="6400" dirty="0">
                <a:latin typeface="Courier"/>
                <a:cs typeface="Courier"/>
              </a:rPr>
              <a:t> </a:t>
            </a:r>
            <a:r>
              <a:rPr lang="en-US" sz="6400" dirty="0" err="1">
                <a:latin typeface="Courier"/>
                <a:cs typeface="Courier"/>
              </a:rPr>
              <a:t>submit_metgrid</a:t>
            </a:r>
            <a:endParaRPr lang="en-US" sz="6400" dirty="0">
              <a:latin typeface="Courier"/>
              <a:cs typeface="Courier"/>
            </a:endParaRPr>
          </a:p>
          <a:p>
            <a:r>
              <a:rPr lang="en-US" sz="6400" dirty="0">
                <a:latin typeface="Courier"/>
                <a:cs typeface="Courier"/>
              </a:rPr>
              <a:t>[CHECK tail </a:t>
            </a:r>
            <a:r>
              <a:rPr lang="en-US" sz="6400" dirty="0" err="1">
                <a:latin typeface="Courier"/>
                <a:cs typeface="Courier"/>
              </a:rPr>
              <a:t>metgrid.srun.out</a:t>
            </a:r>
            <a:r>
              <a:rPr lang="en-US" sz="6400" dirty="0">
                <a:latin typeface="Courier"/>
                <a:cs typeface="Courier"/>
              </a:rPr>
              <a:t> for “Successful completion of program </a:t>
            </a:r>
            <a:r>
              <a:rPr lang="en-US" sz="6400" dirty="0" err="1">
                <a:latin typeface="Courier"/>
                <a:cs typeface="Courier"/>
              </a:rPr>
              <a:t>metgrid.exe</a:t>
            </a:r>
            <a:r>
              <a:rPr lang="en-US" sz="6400" dirty="0">
                <a:latin typeface="Courier"/>
                <a:cs typeface="Courier"/>
              </a:rPr>
              <a:t>”]</a:t>
            </a:r>
          </a:p>
          <a:p>
            <a:endParaRPr lang="en-US" sz="6400" dirty="0">
              <a:latin typeface="Courier"/>
              <a:cs typeface="Courier"/>
            </a:endParaRPr>
          </a:p>
          <a:p>
            <a:r>
              <a:rPr lang="en-US" sz="6400" dirty="0">
                <a:latin typeface="Courier"/>
                <a:cs typeface="Courier"/>
              </a:rPr>
              <a:t>[CHECK for </a:t>
            </a:r>
            <a:r>
              <a:rPr lang="en-US" sz="6400" dirty="0" err="1">
                <a:latin typeface="Courier"/>
                <a:cs typeface="Courier"/>
              </a:rPr>
              <a:t>num_metgrid_levels</a:t>
            </a:r>
            <a:r>
              <a:rPr lang="en-US" sz="6400" dirty="0">
                <a:latin typeface="Courier"/>
                <a:cs typeface="Courier"/>
              </a:rPr>
              <a:t> and </a:t>
            </a:r>
            <a:r>
              <a:rPr lang="en-US" sz="6400" dirty="0" err="1">
                <a:latin typeface="Courier"/>
                <a:cs typeface="Courier"/>
              </a:rPr>
              <a:t>num_metgrid_soil_levels</a:t>
            </a:r>
            <a:r>
              <a:rPr lang="en-US" sz="6400" dirty="0">
                <a:latin typeface="Courier"/>
                <a:cs typeface="Courier"/>
              </a:rPr>
              <a:t>]</a:t>
            </a:r>
          </a:p>
          <a:p>
            <a:r>
              <a:rPr lang="en-US" sz="6400" dirty="0" err="1">
                <a:latin typeface="Courier"/>
                <a:cs typeface="Courier"/>
              </a:rPr>
              <a:t>ncdump</a:t>
            </a:r>
            <a:r>
              <a:rPr lang="en-US" sz="6400" dirty="0">
                <a:latin typeface="Courier"/>
                <a:cs typeface="Courier"/>
              </a:rPr>
              <a:t> –h met_em.d01.1993-03-12_12:00:00.nc | more</a:t>
            </a:r>
          </a:p>
          <a:p>
            <a:endParaRPr lang="en-US" dirty="0">
              <a:latin typeface="Courier"/>
              <a:cs typeface="Courier"/>
            </a:endParaRPr>
          </a:p>
          <a:p>
            <a:endParaRPr lang="en-US" dirty="0">
              <a:latin typeface="Courier"/>
              <a:cs typeface="Courier"/>
            </a:endParaRPr>
          </a:p>
          <a:p>
            <a:endParaRPr lang="en-US" dirty="0"/>
          </a:p>
        </p:txBody>
      </p:sp>
    </p:spTree>
    <p:extLst>
      <p:ext uri="{BB962C8B-B14F-4D97-AF65-F5344CB8AC3E}">
        <p14:creationId xmlns:p14="http://schemas.microsoft.com/office/powerpoint/2010/main" val="352706901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9ED58311-075E-534E-A323-40B27867CC16}"/>
              </a:ext>
            </a:extLst>
          </p:cNvPr>
          <p:cNvSpPr>
            <a:spLocks noGrp="1"/>
          </p:cNvSpPr>
          <p:nvPr>
            <p:ph type="sldNum" sz="quarter" idx="12"/>
          </p:nvPr>
        </p:nvSpPr>
        <p:spPr/>
        <p:txBody>
          <a:bodyPr/>
          <a:lstStyle/>
          <a:p>
            <a:fld id="{626EB0D1-CB19-984B-A77F-BF72188A5C8F}" type="slidenum">
              <a:rPr lang="en-US" smtClean="0"/>
              <a:t>26</a:t>
            </a:fld>
            <a:endParaRPr lang="en-US"/>
          </a:p>
        </p:txBody>
      </p:sp>
      <p:sp>
        <p:nvSpPr>
          <p:cNvPr id="3" name="Content Placeholder 2">
            <a:extLst>
              <a:ext uri="{FF2B5EF4-FFF2-40B4-BE49-F238E27FC236}">
                <a16:creationId xmlns:a16="http://schemas.microsoft.com/office/drawing/2014/main" id="{8DF1E119-9438-4148-9791-5FD851531929}"/>
              </a:ext>
            </a:extLst>
          </p:cNvPr>
          <p:cNvSpPr>
            <a:spLocks noGrp="1"/>
          </p:cNvSpPr>
          <p:nvPr>
            <p:ph idx="4294967295"/>
          </p:nvPr>
        </p:nvSpPr>
        <p:spPr>
          <a:xfrm>
            <a:off x="0" y="0"/>
            <a:ext cx="8229600" cy="5795493"/>
          </a:xfrm>
        </p:spPr>
        <p:txBody>
          <a:bodyPr>
            <a:normAutofit fontScale="25000" lnSpcReduction="20000"/>
          </a:bodyPr>
          <a:lstStyle/>
          <a:p>
            <a:endParaRPr lang="en-US" sz="3600" dirty="0"/>
          </a:p>
          <a:p>
            <a:endParaRPr lang="en-US" sz="3600" dirty="0"/>
          </a:p>
          <a:p>
            <a:r>
              <a:rPr lang="en-US" sz="7200" b="1" dirty="0">
                <a:latin typeface="Courier" pitchFamily="2" charset="0"/>
              </a:rPr>
              <a:t>EDIT</a:t>
            </a:r>
            <a:r>
              <a:rPr lang="en-US" sz="7200" dirty="0">
                <a:latin typeface="Courier" pitchFamily="2" charset="0"/>
              </a:rPr>
              <a:t> </a:t>
            </a:r>
            <a:r>
              <a:rPr lang="en-US" sz="7200" dirty="0" err="1">
                <a:latin typeface="Courier" pitchFamily="2" charset="0"/>
              </a:rPr>
              <a:t>namelist.input</a:t>
            </a:r>
            <a:endParaRPr lang="en-US" sz="7200" dirty="0">
              <a:latin typeface="Courier" pitchFamily="2" charset="0"/>
            </a:endParaRPr>
          </a:p>
          <a:p>
            <a:pPr lvl="1"/>
            <a:r>
              <a:rPr lang="en-US" sz="6400" dirty="0">
                <a:latin typeface="Courier" pitchFamily="2" charset="0"/>
              </a:rPr>
              <a:t>Make sure </a:t>
            </a:r>
            <a:r>
              <a:rPr lang="en-US" sz="6400" dirty="0" err="1">
                <a:latin typeface="Courier" pitchFamily="2" charset="0"/>
              </a:rPr>
              <a:t>fdda</a:t>
            </a:r>
            <a:r>
              <a:rPr lang="en-US" sz="6400" dirty="0">
                <a:latin typeface="Courier" pitchFamily="2" charset="0"/>
              </a:rPr>
              <a:t> = 0</a:t>
            </a:r>
          </a:p>
          <a:p>
            <a:pPr lvl="1"/>
            <a:r>
              <a:rPr lang="en-US" sz="6400" dirty="0">
                <a:latin typeface="Courier" pitchFamily="2" charset="0"/>
              </a:rPr>
              <a:t>Make sure </a:t>
            </a:r>
            <a:r>
              <a:rPr lang="en-US" sz="6400" dirty="0" err="1">
                <a:latin typeface="Courier" pitchFamily="2" charset="0"/>
              </a:rPr>
              <a:t>skebs</a:t>
            </a:r>
            <a:r>
              <a:rPr lang="en-US" sz="6400" dirty="0">
                <a:latin typeface="Courier" pitchFamily="2" charset="0"/>
              </a:rPr>
              <a:t> = 0</a:t>
            </a:r>
          </a:p>
          <a:p>
            <a:pPr lvl="1"/>
            <a:r>
              <a:rPr lang="en-US" sz="6400" dirty="0">
                <a:latin typeface="Courier" pitchFamily="2" charset="0"/>
              </a:rPr>
              <a:t>Make sure </a:t>
            </a:r>
            <a:r>
              <a:rPr lang="en-US" sz="6400" dirty="0" err="1">
                <a:latin typeface="Courier" pitchFamily="2" charset="0"/>
              </a:rPr>
              <a:t>perturb_bdy</a:t>
            </a:r>
            <a:r>
              <a:rPr lang="en-US" sz="6400" dirty="0">
                <a:latin typeface="Courier" pitchFamily="2" charset="0"/>
              </a:rPr>
              <a:t> = 0</a:t>
            </a:r>
          </a:p>
          <a:p>
            <a:pPr lvl="1"/>
            <a:r>
              <a:rPr lang="en-US" sz="6400" dirty="0" err="1">
                <a:solidFill>
                  <a:srgbClr val="FF0000"/>
                </a:solidFill>
                <a:latin typeface="Courier" pitchFamily="2" charset="0"/>
              </a:rPr>
              <a:t>interval_seconds</a:t>
            </a:r>
            <a:r>
              <a:rPr lang="en-US" sz="6400" dirty="0">
                <a:solidFill>
                  <a:srgbClr val="FF0000"/>
                </a:solidFill>
                <a:latin typeface="Courier" pitchFamily="2" charset="0"/>
              </a:rPr>
              <a:t> = 10800</a:t>
            </a:r>
          </a:p>
          <a:p>
            <a:pPr lvl="1"/>
            <a:r>
              <a:rPr lang="en-US" sz="6400" dirty="0" err="1">
                <a:solidFill>
                  <a:srgbClr val="FF0000"/>
                </a:solidFill>
                <a:latin typeface="Courier" pitchFamily="2" charset="0"/>
              </a:rPr>
              <a:t>p_top_requested</a:t>
            </a:r>
            <a:r>
              <a:rPr lang="en-US" sz="6400" dirty="0">
                <a:solidFill>
                  <a:srgbClr val="FF0000"/>
                </a:solidFill>
                <a:latin typeface="Courier" pitchFamily="2" charset="0"/>
              </a:rPr>
              <a:t> = 10000    </a:t>
            </a:r>
            <a:r>
              <a:rPr lang="en-US" sz="6400" dirty="0">
                <a:latin typeface="Courier" pitchFamily="2" charset="0"/>
              </a:rPr>
              <a:t>[was 1000]</a:t>
            </a:r>
          </a:p>
          <a:p>
            <a:pPr marL="457200" lvl="1" indent="0">
              <a:buNone/>
            </a:pPr>
            <a:endParaRPr lang="en-US" sz="6400" dirty="0">
              <a:latin typeface="Courier" pitchFamily="2" charset="0"/>
            </a:endParaRPr>
          </a:p>
          <a:p>
            <a:r>
              <a:rPr lang="en-US" sz="7200" dirty="0" err="1">
                <a:latin typeface="Courier" pitchFamily="2" charset="0"/>
              </a:rPr>
              <a:t>sbatch</a:t>
            </a:r>
            <a:r>
              <a:rPr lang="en-US" sz="7200" dirty="0">
                <a:latin typeface="Courier" pitchFamily="2" charset="0"/>
              </a:rPr>
              <a:t> –p burst-</a:t>
            </a:r>
            <a:r>
              <a:rPr lang="en-US" sz="7200" dirty="0" err="1">
                <a:latin typeface="Courier" pitchFamily="2" charset="0"/>
              </a:rPr>
              <a:t>daes</a:t>
            </a:r>
            <a:r>
              <a:rPr lang="en-US" sz="7200" dirty="0">
                <a:latin typeface="Courier" pitchFamily="2" charset="0"/>
              </a:rPr>
              <a:t> </a:t>
            </a:r>
            <a:r>
              <a:rPr lang="en-US" sz="7200" dirty="0" err="1">
                <a:latin typeface="Courier" pitchFamily="2" charset="0"/>
              </a:rPr>
              <a:t>submit_real</a:t>
            </a:r>
            <a:endParaRPr lang="en-US" sz="7200" dirty="0">
              <a:latin typeface="Courier" pitchFamily="2" charset="0"/>
            </a:endParaRPr>
          </a:p>
          <a:p>
            <a:r>
              <a:rPr lang="en-US" sz="7200" dirty="0">
                <a:latin typeface="Courier" pitchFamily="2" charset="0"/>
              </a:rPr>
              <a:t>[USE </a:t>
            </a:r>
            <a:r>
              <a:rPr lang="en-US" sz="7200" dirty="0" err="1">
                <a:latin typeface="Courier" pitchFamily="2" charset="0"/>
              </a:rPr>
              <a:t>trsl</a:t>
            </a:r>
            <a:r>
              <a:rPr lang="en-US" sz="7200" dirty="0">
                <a:latin typeface="Courier" pitchFamily="2" charset="0"/>
              </a:rPr>
              <a:t> TO CHECK.  Make sure last line is SUCCESS COMPLETE]</a:t>
            </a:r>
          </a:p>
          <a:p>
            <a:pPr marL="0" indent="0">
              <a:buNone/>
            </a:pPr>
            <a:endParaRPr lang="en-US" sz="7200" dirty="0">
              <a:latin typeface="Courier" pitchFamily="2" charset="0"/>
            </a:endParaRPr>
          </a:p>
          <a:p>
            <a:r>
              <a:rPr lang="en-US" sz="7200" dirty="0" err="1">
                <a:latin typeface="Courier" pitchFamily="2" charset="0"/>
              </a:rPr>
              <a:t>sbatch</a:t>
            </a:r>
            <a:r>
              <a:rPr lang="en-US" sz="7200" dirty="0">
                <a:latin typeface="Courier" pitchFamily="2" charset="0"/>
              </a:rPr>
              <a:t> -p burst-</a:t>
            </a:r>
            <a:r>
              <a:rPr lang="en-US" sz="7200" dirty="0" err="1">
                <a:latin typeface="Courier" pitchFamily="2" charset="0"/>
              </a:rPr>
              <a:t>daes</a:t>
            </a:r>
            <a:r>
              <a:rPr lang="en-US" sz="7200" dirty="0">
                <a:latin typeface="Courier" pitchFamily="2" charset="0"/>
              </a:rPr>
              <a:t> </a:t>
            </a:r>
            <a:r>
              <a:rPr lang="en-US" sz="7200" dirty="0" err="1">
                <a:latin typeface="Courier" pitchFamily="2" charset="0"/>
              </a:rPr>
              <a:t>submit_wrf</a:t>
            </a:r>
            <a:endParaRPr lang="en-US" sz="7200" dirty="0">
              <a:latin typeface="Courier" pitchFamily="2" charset="0"/>
            </a:endParaRPr>
          </a:p>
          <a:p>
            <a:r>
              <a:rPr lang="en-US" sz="7200" dirty="0">
                <a:latin typeface="Courier" pitchFamily="2" charset="0"/>
              </a:rPr>
              <a:t>[USE </a:t>
            </a:r>
            <a:r>
              <a:rPr lang="en-US" sz="7200" dirty="0" err="1">
                <a:latin typeface="Courier" pitchFamily="2" charset="0"/>
              </a:rPr>
              <a:t>trsl</a:t>
            </a:r>
            <a:r>
              <a:rPr lang="en-US" sz="7200" dirty="0">
                <a:latin typeface="Courier" pitchFamily="2" charset="0"/>
              </a:rPr>
              <a:t> TO CHECK.  Make sure last line is SUCCESS COMPLETE]</a:t>
            </a:r>
          </a:p>
          <a:p>
            <a:pPr marL="0" indent="0">
              <a:buNone/>
            </a:pPr>
            <a:endParaRPr lang="en-US" sz="7200" dirty="0">
              <a:latin typeface="Courier" pitchFamily="2" charset="0"/>
            </a:endParaRPr>
          </a:p>
          <a:p>
            <a:r>
              <a:rPr lang="en-US" sz="7200" dirty="0">
                <a:latin typeface="Courier" pitchFamily="2" charset="0"/>
              </a:rPr>
              <a:t>source </a:t>
            </a:r>
            <a:r>
              <a:rPr lang="en-US" sz="7200" dirty="0" err="1">
                <a:latin typeface="Courier" pitchFamily="2" charset="0"/>
              </a:rPr>
              <a:t>doncl.sh</a:t>
            </a:r>
            <a:endParaRPr lang="en-US" sz="7200" dirty="0">
              <a:latin typeface="Courier" pitchFamily="2" charset="0"/>
            </a:endParaRPr>
          </a:p>
          <a:p>
            <a:r>
              <a:rPr lang="en-US" sz="7200" dirty="0" err="1">
                <a:latin typeface="Courier" pitchFamily="2" charset="0"/>
              </a:rPr>
              <a:t>sh</a:t>
            </a:r>
            <a:r>
              <a:rPr lang="en-US" sz="7200" dirty="0">
                <a:latin typeface="Courier" pitchFamily="2" charset="0"/>
              </a:rPr>
              <a:t> </a:t>
            </a:r>
            <a:r>
              <a:rPr lang="en-US" sz="7200" dirty="0" err="1">
                <a:latin typeface="Courier" pitchFamily="2" charset="0"/>
              </a:rPr>
              <a:t>analyze.sh</a:t>
            </a:r>
            <a:endParaRPr lang="en-US" sz="7200" dirty="0">
              <a:latin typeface="Courier" pitchFamily="2" charset="0"/>
            </a:endParaRPr>
          </a:p>
          <a:p>
            <a:pPr marL="0" indent="0">
              <a:buNone/>
            </a:pPr>
            <a:endParaRPr lang="en-US" sz="7200" dirty="0">
              <a:latin typeface="Courier" pitchFamily="2" charset="0"/>
            </a:endParaRPr>
          </a:p>
          <a:p>
            <a:r>
              <a:rPr lang="en-US" sz="6400" dirty="0">
                <a:solidFill>
                  <a:srgbClr val="FF0000"/>
                </a:solidFill>
              </a:rPr>
              <a:t>If you are not able to reproduce my numbers, make sure the </a:t>
            </a:r>
            <a:r>
              <a:rPr lang="en-US" sz="5600" dirty="0" err="1">
                <a:solidFill>
                  <a:srgbClr val="FF0000"/>
                </a:solidFill>
                <a:latin typeface="Courier"/>
                <a:cs typeface="Courier"/>
              </a:rPr>
              <a:t>constants_name</a:t>
            </a:r>
            <a:endParaRPr lang="en-US" sz="6400" dirty="0">
              <a:solidFill>
                <a:srgbClr val="FF0000"/>
              </a:solidFill>
              <a:latin typeface="Courier"/>
              <a:cs typeface="Courier"/>
            </a:endParaRPr>
          </a:p>
          <a:p>
            <a:r>
              <a:rPr lang="en-US" sz="6400" dirty="0">
                <a:solidFill>
                  <a:srgbClr val="FF0000"/>
                </a:solidFill>
              </a:rPr>
              <a:t>  section of </a:t>
            </a:r>
            <a:r>
              <a:rPr lang="en-US" sz="5600" dirty="0" err="1">
                <a:solidFill>
                  <a:srgbClr val="FF0000"/>
                </a:solidFill>
                <a:latin typeface="Courier"/>
                <a:cs typeface="Courier"/>
              </a:rPr>
              <a:t>namelist.wps</a:t>
            </a:r>
            <a:r>
              <a:rPr lang="en-US" sz="5600" dirty="0">
                <a:solidFill>
                  <a:srgbClr val="FF0000"/>
                </a:solidFill>
              </a:rPr>
              <a:t> </a:t>
            </a:r>
            <a:r>
              <a:rPr lang="en-US" sz="6400" dirty="0">
                <a:solidFill>
                  <a:srgbClr val="FF0000"/>
                </a:solidFill>
              </a:rPr>
              <a:t>is correct, and rerun </a:t>
            </a:r>
            <a:r>
              <a:rPr lang="en-US" sz="5600" dirty="0" err="1">
                <a:solidFill>
                  <a:srgbClr val="FF0000"/>
                </a:solidFill>
                <a:latin typeface="Courier"/>
                <a:cs typeface="Courier"/>
              </a:rPr>
              <a:t>metgrid.exe</a:t>
            </a:r>
            <a:r>
              <a:rPr lang="en-US" sz="5600" dirty="0">
                <a:solidFill>
                  <a:srgbClr val="FF0000"/>
                </a:solidFill>
                <a:latin typeface="Courier"/>
                <a:cs typeface="Courier"/>
              </a:rPr>
              <a:t> </a:t>
            </a:r>
            <a:endParaRPr lang="en-US" sz="6400" dirty="0">
              <a:latin typeface="Courier"/>
              <a:cs typeface="Courier"/>
            </a:endParaRPr>
          </a:p>
          <a:p>
            <a:endParaRPr lang="en-US" dirty="0">
              <a:latin typeface="Courier"/>
              <a:cs typeface="Courier"/>
            </a:endParaRPr>
          </a:p>
          <a:p>
            <a:endParaRPr lang="en-US" dirty="0"/>
          </a:p>
        </p:txBody>
      </p:sp>
    </p:spTree>
    <p:extLst>
      <p:ext uri="{BB962C8B-B14F-4D97-AF65-F5344CB8AC3E}">
        <p14:creationId xmlns:p14="http://schemas.microsoft.com/office/powerpoint/2010/main" val="172548821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r>
              <a:rPr lang="en-US" dirty="0"/>
              <a:t>Experiment 4</a:t>
            </a:r>
            <a:br>
              <a:rPr lang="en-US" dirty="0"/>
            </a:br>
            <a:r>
              <a:rPr lang="en-US" sz="3600" dirty="0"/>
              <a:t>[due date: </a:t>
            </a:r>
            <a:r>
              <a:rPr lang="en-US" sz="3600" dirty="0">
                <a:highlight>
                  <a:srgbClr val="FFFF00"/>
                </a:highlight>
              </a:rPr>
              <a:t>Monday, December 9th 11:40 AM</a:t>
            </a:r>
            <a:r>
              <a:rPr lang="en-US" sz="3600" dirty="0"/>
              <a:t>]</a:t>
            </a:r>
            <a:endParaRPr lang="en-US" dirty="0"/>
          </a:p>
        </p:txBody>
      </p:sp>
      <p:sp>
        <p:nvSpPr>
          <p:cNvPr id="4" name="Content Placeholder 3"/>
          <p:cNvSpPr>
            <a:spLocks noGrp="1"/>
          </p:cNvSpPr>
          <p:nvPr>
            <p:ph idx="1"/>
          </p:nvPr>
        </p:nvSpPr>
        <p:spPr/>
        <p:txBody>
          <a:bodyPr>
            <a:normAutofit fontScale="92500" lnSpcReduction="20000"/>
          </a:bodyPr>
          <a:lstStyle/>
          <a:p>
            <a:r>
              <a:rPr lang="en-US" dirty="0">
                <a:solidFill>
                  <a:srgbClr val="FF0000"/>
                </a:solidFill>
              </a:rPr>
              <a:t>Find the best model physics configuration for simulating the Storm of the Century</a:t>
            </a:r>
          </a:p>
          <a:p>
            <a:r>
              <a:rPr lang="en-US" dirty="0"/>
              <a:t>See contest rules on slide after next</a:t>
            </a:r>
          </a:p>
          <a:p>
            <a:r>
              <a:rPr lang="en-US" dirty="0"/>
              <a:t>You are responsible for at least </a:t>
            </a:r>
            <a:r>
              <a:rPr lang="en-US" b="1" dirty="0"/>
              <a:t>five</a:t>
            </a:r>
            <a:r>
              <a:rPr lang="en-US" dirty="0"/>
              <a:t> submissions.  However, the more the merrier!</a:t>
            </a:r>
          </a:p>
          <a:p>
            <a:r>
              <a:rPr lang="en-US" b="1" dirty="0"/>
              <a:t>Keep good notes </a:t>
            </a:r>
            <a:r>
              <a:rPr lang="en-US" dirty="0"/>
              <a:t>(</a:t>
            </a:r>
            <a:r>
              <a:rPr lang="en-US" dirty="0">
                <a:solidFill>
                  <a:srgbClr val="FF0000"/>
                </a:solidFill>
              </a:rPr>
              <a:t>and</a:t>
            </a:r>
            <a:r>
              <a:rPr lang="en-US" dirty="0"/>
              <a:t> copies of </a:t>
            </a:r>
            <a:r>
              <a:rPr lang="en-US" sz="3000" dirty="0" err="1">
                <a:latin typeface="Courier"/>
                <a:cs typeface="Courier"/>
              </a:rPr>
              <a:t>namelist.input</a:t>
            </a:r>
            <a:r>
              <a:rPr lang="en-US" dirty="0"/>
              <a:t>, </a:t>
            </a:r>
            <a:r>
              <a:rPr lang="en-US" sz="3000" dirty="0" err="1">
                <a:latin typeface="Courier"/>
                <a:cs typeface="Courier"/>
              </a:rPr>
              <a:t>namelist.wps</a:t>
            </a:r>
            <a:r>
              <a:rPr lang="en-US" sz="3000" dirty="0"/>
              <a:t> </a:t>
            </a:r>
            <a:r>
              <a:rPr lang="en-US" dirty="0"/>
              <a:t>files) for each simulation you attempt</a:t>
            </a:r>
          </a:p>
          <a:p>
            <a:pPr lvl="1"/>
            <a:r>
              <a:rPr lang="en-US" dirty="0"/>
              <a:t>I may need to reproduce your runs</a:t>
            </a:r>
          </a:p>
          <a:p>
            <a:r>
              <a:rPr lang="en-US" dirty="0"/>
              <a:t>Add your results to the class spreadsheet for Experiment 4 (next slide)</a:t>
            </a:r>
          </a:p>
          <a:p>
            <a:endParaRPr lang="en-US" dirty="0"/>
          </a:p>
        </p:txBody>
      </p:sp>
      <p:sp>
        <p:nvSpPr>
          <p:cNvPr id="2" name="Slide Number Placeholder 1"/>
          <p:cNvSpPr>
            <a:spLocks noGrp="1"/>
          </p:cNvSpPr>
          <p:nvPr>
            <p:ph type="sldNum" sz="quarter" idx="12"/>
          </p:nvPr>
        </p:nvSpPr>
        <p:spPr/>
        <p:txBody>
          <a:bodyPr/>
          <a:lstStyle/>
          <a:p>
            <a:fld id="{626EB0D1-CB19-984B-A77F-BF72188A5C8F}" type="slidenum">
              <a:rPr lang="en-US" smtClean="0"/>
              <a:t>27</a:t>
            </a:fld>
            <a:endParaRPr lang="en-US"/>
          </a:p>
        </p:txBody>
      </p:sp>
    </p:spTree>
    <p:extLst>
      <p:ext uri="{BB962C8B-B14F-4D97-AF65-F5344CB8AC3E}">
        <p14:creationId xmlns:p14="http://schemas.microsoft.com/office/powerpoint/2010/main" val="233274860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Class spreadsheet for Experiment 4</a:t>
            </a:r>
          </a:p>
        </p:txBody>
      </p:sp>
      <p:sp>
        <p:nvSpPr>
          <p:cNvPr id="4" name="Slide Number Placeholder 3"/>
          <p:cNvSpPr>
            <a:spLocks noGrp="1"/>
          </p:cNvSpPr>
          <p:nvPr>
            <p:ph type="sldNum" sz="quarter" idx="12"/>
          </p:nvPr>
        </p:nvSpPr>
        <p:spPr/>
        <p:txBody>
          <a:bodyPr/>
          <a:lstStyle/>
          <a:p>
            <a:fld id="{626EB0D1-CB19-984B-A77F-BF72188A5C8F}" type="slidenum">
              <a:rPr lang="en-US" smtClean="0"/>
              <a:t>28</a:t>
            </a:fld>
            <a:endParaRPr lang="en-US"/>
          </a:p>
        </p:txBody>
      </p:sp>
      <p:sp>
        <p:nvSpPr>
          <p:cNvPr id="8" name="TextBox 7"/>
          <p:cNvSpPr txBox="1"/>
          <p:nvPr/>
        </p:nvSpPr>
        <p:spPr>
          <a:xfrm>
            <a:off x="154833" y="5562988"/>
            <a:ext cx="8780355" cy="923330"/>
          </a:xfrm>
          <a:prstGeom prst="rect">
            <a:avLst/>
          </a:prstGeom>
          <a:noFill/>
        </p:spPr>
        <p:txBody>
          <a:bodyPr wrap="none" rtlCol="0">
            <a:spAutoFit/>
          </a:bodyPr>
          <a:lstStyle/>
          <a:p>
            <a:r>
              <a:rPr lang="en-US" dirty="0"/>
              <a:t>• Create a unique simulation name you will recognize and understand</a:t>
            </a:r>
          </a:p>
          <a:p>
            <a:r>
              <a:rPr lang="en-US" dirty="0"/>
              <a:t>• Report NESIS, RMSE vs. NARR, and RMSE vs. NNRP</a:t>
            </a:r>
          </a:p>
          <a:p>
            <a:r>
              <a:rPr lang="en-US" dirty="0"/>
              <a:t>• </a:t>
            </a:r>
            <a:r>
              <a:rPr lang="en-US" b="1" dirty="0"/>
              <a:t>Record your results even if they weren’t very good </a:t>
            </a:r>
            <a:r>
              <a:rPr lang="en-US" dirty="0"/>
              <a:t>(we also want to know what to </a:t>
            </a:r>
            <a:r>
              <a:rPr lang="en-US" i="1" dirty="0"/>
              <a:t>avoid</a:t>
            </a:r>
            <a:r>
              <a:rPr lang="en-US" dirty="0"/>
              <a:t>)</a:t>
            </a:r>
          </a:p>
        </p:txBody>
      </p:sp>
      <p:sp>
        <p:nvSpPr>
          <p:cNvPr id="6" name="TextBox 5">
            <a:extLst>
              <a:ext uri="{FF2B5EF4-FFF2-40B4-BE49-F238E27FC236}">
                <a16:creationId xmlns:a16="http://schemas.microsoft.com/office/drawing/2014/main" id="{8379F350-052B-A54F-BE55-B7CD8CA46273}"/>
              </a:ext>
            </a:extLst>
          </p:cNvPr>
          <p:cNvSpPr txBox="1"/>
          <p:nvPr/>
        </p:nvSpPr>
        <p:spPr>
          <a:xfrm>
            <a:off x="154833" y="5000488"/>
            <a:ext cx="5459059" cy="369332"/>
          </a:xfrm>
          <a:prstGeom prst="rect">
            <a:avLst/>
          </a:prstGeom>
          <a:noFill/>
        </p:spPr>
        <p:txBody>
          <a:bodyPr wrap="none" rtlCol="0">
            <a:spAutoFit/>
          </a:bodyPr>
          <a:lstStyle/>
          <a:p>
            <a:r>
              <a:rPr lang="en-US" b="1" dirty="0">
                <a:hlinkClick r:id="rId2"/>
              </a:rPr>
              <a:t>Google Docs spreadsheet for Experiment 4 </a:t>
            </a:r>
            <a:r>
              <a:rPr lang="en-US" b="1" dirty="0"/>
              <a:t>(click here)</a:t>
            </a:r>
          </a:p>
        </p:txBody>
      </p:sp>
      <p:pic>
        <p:nvPicPr>
          <p:cNvPr id="10" name="Picture 9">
            <a:extLst>
              <a:ext uri="{FF2B5EF4-FFF2-40B4-BE49-F238E27FC236}">
                <a16:creationId xmlns:a16="http://schemas.microsoft.com/office/drawing/2014/main" id="{B1E12478-4F6F-FD9D-681A-7D5835CD00F9}"/>
              </a:ext>
            </a:extLst>
          </p:cNvPr>
          <p:cNvPicPr>
            <a:picLocks noChangeAspect="1"/>
          </p:cNvPicPr>
          <p:nvPr/>
        </p:nvPicPr>
        <p:blipFill>
          <a:blip r:embed="rId3"/>
          <a:stretch>
            <a:fillRect/>
          </a:stretch>
        </p:blipFill>
        <p:spPr>
          <a:xfrm>
            <a:off x="102869" y="1136217"/>
            <a:ext cx="8935189" cy="3676681"/>
          </a:xfrm>
          <a:prstGeom prst="rect">
            <a:avLst/>
          </a:prstGeom>
        </p:spPr>
      </p:pic>
    </p:spTree>
    <p:extLst>
      <p:ext uri="{BB962C8B-B14F-4D97-AF65-F5344CB8AC3E}">
        <p14:creationId xmlns:p14="http://schemas.microsoft.com/office/powerpoint/2010/main" val="200915397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113A9D10-7737-1E4E-B22F-7C178D661FCD}" type="slidenum">
              <a:rPr lang="en-US" smtClean="0"/>
              <a:t>29</a:t>
            </a:fld>
            <a:endParaRPr lang="en-US"/>
          </a:p>
        </p:txBody>
      </p:sp>
      <p:sp>
        <p:nvSpPr>
          <p:cNvPr id="6" name="TextBox 5"/>
          <p:cNvSpPr txBox="1"/>
          <p:nvPr/>
        </p:nvSpPr>
        <p:spPr>
          <a:xfrm>
            <a:off x="40584" y="-17016"/>
            <a:ext cx="9230797" cy="7017306"/>
          </a:xfrm>
          <a:prstGeom prst="rect">
            <a:avLst/>
          </a:prstGeom>
          <a:noFill/>
        </p:spPr>
        <p:txBody>
          <a:bodyPr wrap="none" rtlCol="0">
            <a:spAutoFit/>
          </a:bodyPr>
          <a:lstStyle/>
          <a:p>
            <a:r>
              <a:rPr lang="en-US" dirty="0"/>
              <a:t>• </a:t>
            </a:r>
            <a:r>
              <a:rPr lang="en-US" b="1" dirty="0"/>
              <a:t>The success metric will be RMSE SLP vs. </a:t>
            </a:r>
            <a:r>
              <a:rPr lang="en-US" b="1" dirty="0">
                <a:solidFill>
                  <a:srgbClr val="FF0000"/>
                </a:solidFill>
              </a:rPr>
              <a:t>NARR reanalysis</a:t>
            </a:r>
            <a:r>
              <a:rPr lang="en-US" b="1" dirty="0"/>
              <a:t>, computed using </a:t>
            </a:r>
            <a:r>
              <a:rPr lang="en-US" sz="1600" b="1" dirty="0" err="1">
                <a:latin typeface="Courier"/>
                <a:cs typeface="Courier"/>
              </a:rPr>
              <a:t>analyze.sh</a:t>
            </a:r>
            <a:r>
              <a:rPr lang="en-US" b="1" dirty="0"/>
              <a:t>.</a:t>
            </a:r>
          </a:p>
          <a:p>
            <a:r>
              <a:rPr lang="en-US" b="1" dirty="0"/>
              <a:t>	The smallest total will "win".</a:t>
            </a:r>
          </a:p>
          <a:p>
            <a:endParaRPr lang="en-US" dirty="0"/>
          </a:p>
          <a:p>
            <a:r>
              <a:rPr lang="en-US" b="1" dirty="0"/>
              <a:t>Rules:</a:t>
            </a:r>
          </a:p>
          <a:p>
            <a:r>
              <a:rPr lang="en-US" dirty="0"/>
              <a:t>• You cannot change the time period being simulated.  Your simulations must start on </a:t>
            </a:r>
          </a:p>
          <a:p>
            <a:r>
              <a:rPr lang="en-US" dirty="0"/>
              <a:t>	03-12-1993 at 12 UTC, and run for 2.5 days.</a:t>
            </a:r>
          </a:p>
          <a:p>
            <a:r>
              <a:rPr lang="en-US" dirty="0"/>
              <a:t>• You must use the NARR reanalysis for initialization.</a:t>
            </a:r>
          </a:p>
          <a:p>
            <a:r>
              <a:rPr lang="en-US" b="1" dirty="0">
                <a:solidFill>
                  <a:srgbClr val="FF0000"/>
                </a:solidFill>
              </a:rPr>
              <a:t>• NO data assimilation or nudging (</a:t>
            </a:r>
            <a:r>
              <a:rPr lang="en-US" b="1" dirty="0" err="1">
                <a:solidFill>
                  <a:srgbClr val="FF0000"/>
                </a:solidFill>
              </a:rPr>
              <a:t>fdda</a:t>
            </a:r>
            <a:r>
              <a:rPr lang="en-US" b="1" dirty="0">
                <a:solidFill>
                  <a:srgbClr val="FF0000"/>
                </a:solidFill>
              </a:rPr>
              <a:t> = 0)</a:t>
            </a:r>
          </a:p>
          <a:p>
            <a:r>
              <a:rPr lang="en-US" b="1" dirty="0">
                <a:solidFill>
                  <a:srgbClr val="FF0000"/>
                </a:solidFill>
              </a:rPr>
              <a:t>• NO stochastic perturbations (</a:t>
            </a:r>
            <a:r>
              <a:rPr lang="en-US" b="1" dirty="0" err="1">
                <a:solidFill>
                  <a:srgbClr val="FF0000"/>
                </a:solidFill>
              </a:rPr>
              <a:t>skebs</a:t>
            </a:r>
            <a:r>
              <a:rPr lang="en-US" b="1" dirty="0">
                <a:solidFill>
                  <a:srgbClr val="FF0000"/>
                </a:solidFill>
              </a:rPr>
              <a:t> = 0, </a:t>
            </a:r>
            <a:r>
              <a:rPr lang="en-US" b="1" dirty="0" err="1">
                <a:solidFill>
                  <a:srgbClr val="FF0000"/>
                </a:solidFill>
              </a:rPr>
              <a:t>perturb_bdy</a:t>
            </a:r>
            <a:r>
              <a:rPr lang="en-US" b="1" dirty="0">
                <a:solidFill>
                  <a:srgbClr val="FF0000"/>
                </a:solidFill>
              </a:rPr>
              <a:t> = 0)</a:t>
            </a:r>
          </a:p>
          <a:p>
            <a:r>
              <a:rPr lang="en-US" b="1" dirty="0">
                <a:solidFill>
                  <a:srgbClr val="FF0000"/>
                </a:solidFill>
              </a:rPr>
              <a:t>• Do not change the setting of </a:t>
            </a:r>
            <a:r>
              <a:rPr lang="en-US" b="1" dirty="0" err="1">
                <a:solidFill>
                  <a:srgbClr val="FF0000"/>
                </a:solidFill>
              </a:rPr>
              <a:t>spec_bdy_width</a:t>
            </a:r>
            <a:endParaRPr lang="en-US" b="1" dirty="0">
              <a:solidFill>
                <a:srgbClr val="FF0000"/>
              </a:solidFill>
            </a:endParaRPr>
          </a:p>
          <a:p>
            <a:r>
              <a:rPr lang="en-US" dirty="0"/>
              <a:t>• You must use the domain I provided (</a:t>
            </a:r>
            <a:r>
              <a:rPr lang="en-US" b="1" dirty="0"/>
              <a:t>one</a:t>
            </a:r>
            <a:r>
              <a:rPr lang="en-US" dirty="0"/>
              <a:t> 90 km resolution domain), to facilitate statistics</a:t>
            </a:r>
          </a:p>
          <a:p>
            <a:r>
              <a:rPr lang="en-US" dirty="0"/>
              <a:t>• You must use a WRF model executable I provide</a:t>
            </a:r>
          </a:p>
          <a:p>
            <a:endParaRPr lang="en-US" dirty="0"/>
          </a:p>
          <a:p>
            <a:r>
              <a:rPr lang="en-US" b="1" dirty="0"/>
              <a:t>However:</a:t>
            </a:r>
          </a:p>
          <a:p>
            <a:r>
              <a:rPr lang="en-US" dirty="0"/>
              <a:t>• You CAN and SHOULD alter model physics options.  See </a:t>
            </a:r>
            <a:r>
              <a:rPr lang="en-US" dirty="0">
                <a:hlinkClick r:id="rId3"/>
              </a:rPr>
              <a:t>WRF </a:t>
            </a:r>
            <a:r>
              <a:rPr lang="en-US" dirty="0" err="1">
                <a:hlinkClick r:id="rId3"/>
              </a:rPr>
              <a:t>namelist</a:t>
            </a:r>
            <a:r>
              <a:rPr lang="en-US" dirty="0">
                <a:hlinkClick r:id="rId3"/>
              </a:rPr>
              <a:t> page </a:t>
            </a:r>
            <a:r>
              <a:rPr lang="en-US" dirty="0"/>
              <a:t>for scads of </a:t>
            </a:r>
          </a:p>
          <a:p>
            <a:r>
              <a:rPr lang="en-US" dirty="0"/>
              <a:t>	available options.  </a:t>
            </a:r>
            <a:r>
              <a:rPr lang="en-US" i="1" dirty="0"/>
              <a:t>(Do NOT use </a:t>
            </a:r>
            <a:r>
              <a:rPr lang="en-US" i="1" dirty="0" err="1"/>
              <a:t>mp_physics</a:t>
            </a:r>
            <a:r>
              <a:rPr lang="en-US" i="1" dirty="0"/>
              <a:t> = 1 [no ice] or 30– </a:t>
            </a:r>
            <a:r>
              <a:rPr lang="en-US" i="1" dirty="0">
                <a:solidFill>
                  <a:schemeClr val="accent6">
                    <a:lumMod val="75000"/>
                  </a:schemeClr>
                </a:solidFill>
              </a:rPr>
              <a:t>no NESIS = no value</a:t>
            </a:r>
            <a:r>
              <a:rPr lang="en-US" i="1" dirty="0"/>
              <a:t>) </a:t>
            </a:r>
          </a:p>
          <a:p>
            <a:r>
              <a:rPr lang="en-US" dirty="0"/>
              <a:t>• You CAN alter dampers, smoothers, diffusion options, advection order, if you wish.</a:t>
            </a:r>
          </a:p>
          <a:p>
            <a:r>
              <a:rPr lang="en-US" dirty="0"/>
              <a:t>• You CAN change the number of vertical levels (</a:t>
            </a:r>
            <a:r>
              <a:rPr lang="en-US" sz="1600" dirty="0" err="1">
                <a:latin typeface="Courier" pitchFamily="2" charset="0"/>
              </a:rPr>
              <a:t>e_vert</a:t>
            </a:r>
            <a:r>
              <a:rPr lang="en-US" dirty="0"/>
              <a:t>), and/or use the </a:t>
            </a:r>
            <a:r>
              <a:rPr lang="en-US" sz="1600" dirty="0" err="1">
                <a:latin typeface="Courier"/>
                <a:cs typeface="Courier"/>
              </a:rPr>
              <a:t>eta_levels</a:t>
            </a:r>
            <a:r>
              <a:rPr lang="en-US" sz="1600" dirty="0"/>
              <a:t> </a:t>
            </a:r>
            <a:r>
              <a:rPr lang="en-US" dirty="0" err="1"/>
              <a:t>namelist</a:t>
            </a:r>
            <a:r>
              <a:rPr lang="en-US" dirty="0"/>
              <a:t> </a:t>
            </a:r>
          </a:p>
          <a:p>
            <a:r>
              <a:rPr lang="en-US" dirty="0"/>
              <a:t>	option to manipulate them as you wish.  (See following slides for additional information.)</a:t>
            </a:r>
          </a:p>
          <a:p>
            <a:r>
              <a:rPr lang="en-US" dirty="0"/>
              <a:t>• You CAN change the length of time steps, for the model and/or for the radiation and </a:t>
            </a:r>
          </a:p>
          <a:p>
            <a:r>
              <a:rPr lang="en-US" dirty="0"/>
              <a:t>	cumulus schemes.  Model </a:t>
            </a:r>
            <a:r>
              <a:rPr lang="en-US" sz="1600" dirty="0" err="1">
                <a:latin typeface="Courier" pitchFamily="2" charset="0"/>
              </a:rPr>
              <a:t>time_step</a:t>
            </a:r>
            <a:r>
              <a:rPr lang="en-US" dirty="0"/>
              <a:t> needs to divide into 3600.  </a:t>
            </a:r>
            <a:r>
              <a:rPr lang="en-US" i="1" dirty="0"/>
              <a:t>Please leave </a:t>
            </a:r>
            <a:r>
              <a:rPr lang="en-US" sz="1600" i="1" dirty="0" err="1">
                <a:latin typeface="Courier"/>
                <a:cs typeface="Courier"/>
              </a:rPr>
              <a:t>bldt</a:t>
            </a:r>
            <a:r>
              <a:rPr lang="en-US" sz="1600" i="1" dirty="0"/>
              <a:t> </a:t>
            </a:r>
            <a:r>
              <a:rPr lang="en-US" i="1" dirty="0"/>
              <a:t>= 0.</a:t>
            </a:r>
          </a:p>
          <a:p>
            <a:r>
              <a:rPr lang="en-US" dirty="0"/>
              <a:t>• You CAN ask me for specific alterations to physics schemes, if you have ideas along those lines</a:t>
            </a:r>
          </a:p>
          <a:p>
            <a:endParaRPr lang="en-US" dirty="0"/>
          </a:p>
          <a:p>
            <a:r>
              <a:rPr lang="en-US" b="1" dirty="0"/>
              <a:t>Keep in mind:</a:t>
            </a:r>
          </a:p>
          <a:p>
            <a:r>
              <a:rPr lang="en-US" dirty="0"/>
              <a:t>• WRF has many options, but not all “play nice” with each other.</a:t>
            </a:r>
          </a:p>
        </p:txBody>
      </p:sp>
    </p:spTree>
    <p:extLst>
      <p:ext uri="{BB962C8B-B14F-4D97-AF65-F5344CB8AC3E}">
        <p14:creationId xmlns:p14="http://schemas.microsoft.com/office/powerpoint/2010/main" val="49127579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a:xfrm>
            <a:off x="685800" y="0"/>
            <a:ext cx="7772400" cy="1143000"/>
          </a:xfrm>
        </p:spPr>
        <p:txBody>
          <a:bodyPr anchor="t"/>
          <a:lstStyle/>
          <a:p>
            <a:r>
              <a:rPr lang="en-US"/>
              <a:t>Animation of SLP field</a:t>
            </a:r>
            <a:br>
              <a:rPr lang="en-US"/>
            </a:br>
            <a:r>
              <a:rPr lang="en-US" sz="2000"/>
              <a:t>(ECMWF reanalysis)</a:t>
            </a:r>
            <a:endParaRPr lang="en-US"/>
          </a:p>
        </p:txBody>
      </p:sp>
      <p:pic>
        <p:nvPicPr>
          <p:cNvPr id="18435" name="Picture 3" descr="ecmwf_movie"/>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882650" y="1009650"/>
            <a:ext cx="7423150" cy="5567363"/>
          </a:xfrm>
          <a:prstGeom prst="rect">
            <a:avLst/>
          </a:prstGeom>
          <a:noFill/>
          <a:extLst>
            <a:ext uri="{909E8E84-426E-40dd-AFC4-6F175D3DCCD1}">
              <a14:hiddenFill xmlns="" xmlns:a14="http://schemas.microsoft.com/office/drawing/2010/main">
                <a:solidFill>
                  <a:srgbClr val="FFFFFF"/>
                </a:solidFill>
              </a14:hiddenFill>
            </a:ext>
          </a:extLst>
        </p:spPr>
      </p:pic>
      <p:sp>
        <p:nvSpPr>
          <p:cNvPr id="18436" name="Freeform 4"/>
          <p:cNvSpPr>
            <a:spLocks/>
          </p:cNvSpPr>
          <p:nvPr/>
        </p:nvSpPr>
        <p:spPr bwMode="gray">
          <a:xfrm>
            <a:off x="2047875" y="1914525"/>
            <a:ext cx="5048250" cy="4086225"/>
          </a:xfrm>
          <a:custGeom>
            <a:avLst/>
            <a:gdLst>
              <a:gd name="T0" fmla="*/ 0 w 3180"/>
              <a:gd name="T1" fmla="*/ 2574 h 2574"/>
              <a:gd name="T2" fmla="*/ 666 w 3180"/>
              <a:gd name="T3" fmla="*/ 2340 h 2574"/>
              <a:gd name="T4" fmla="*/ 948 w 3180"/>
              <a:gd name="T5" fmla="*/ 2166 h 2574"/>
              <a:gd name="T6" fmla="*/ 1368 w 3180"/>
              <a:gd name="T7" fmla="*/ 1860 h 2574"/>
              <a:gd name="T8" fmla="*/ 1668 w 3180"/>
              <a:gd name="T9" fmla="*/ 1572 h 2574"/>
              <a:gd name="T10" fmla="*/ 1884 w 3180"/>
              <a:gd name="T11" fmla="*/ 1314 h 2574"/>
              <a:gd name="T12" fmla="*/ 2130 w 3180"/>
              <a:gd name="T13" fmla="*/ 1050 h 2574"/>
              <a:gd name="T14" fmla="*/ 2334 w 3180"/>
              <a:gd name="T15" fmla="*/ 786 h 2574"/>
              <a:gd name="T16" fmla="*/ 2778 w 3180"/>
              <a:gd name="T17" fmla="*/ 348 h 2574"/>
              <a:gd name="T18" fmla="*/ 3180 w 3180"/>
              <a:gd name="T19" fmla="*/ 0 h 25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180" h="2574">
                <a:moveTo>
                  <a:pt x="0" y="2574"/>
                </a:moveTo>
                <a:cubicBezTo>
                  <a:pt x="111" y="2535"/>
                  <a:pt x="508" y="2408"/>
                  <a:pt x="666" y="2340"/>
                </a:cubicBezTo>
                <a:cubicBezTo>
                  <a:pt x="824" y="2272"/>
                  <a:pt x="831" y="2246"/>
                  <a:pt x="948" y="2166"/>
                </a:cubicBezTo>
                <a:cubicBezTo>
                  <a:pt x="1065" y="2086"/>
                  <a:pt x="1248" y="1959"/>
                  <a:pt x="1368" y="1860"/>
                </a:cubicBezTo>
                <a:cubicBezTo>
                  <a:pt x="1488" y="1761"/>
                  <a:pt x="1582" y="1663"/>
                  <a:pt x="1668" y="1572"/>
                </a:cubicBezTo>
                <a:cubicBezTo>
                  <a:pt x="1754" y="1481"/>
                  <a:pt x="1807" y="1401"/>
                  <a:pt x="1884" y="1314"/>
                </a:cubicBezTo>
                <a:cubicBezTo>
                  <a:pt x="1961" y="1227"/>
                  <a:pt x="2055" y="1138"/>
                  <a:pt x="2130" y="1050"/>
                </a:cubicBezTo>
                <a:cubicBezTo>
                  <a:pt x="2205" y="962"/>
                  <a:pt x="2226" y="903"/>
                  <a:pt x="2334" y="786"/>
                </a:cubicBezTo>
                <a:cubicBezTo>
                  <a:pt x="2442" y="669"/>
                  <a:pt x="2637" y="479"/>
                  <a:pt x="2778" y="348"/>
                </a:cubicBezTo>
                <a:cubicBezTo>
                  <a:pt x="2919" y="217"/>
                  <a:pt x="3096" y="72"/>
                  <a:pt x="3180" y="0"/>
                </a:cubicBezTo>
              </a:path>
            </a:pathLst>
          </a:custGeom>
          <a:noFill/>
          <a:ln w="31750" cap="flat" cmpd="sng">
            <a:solidFill>
              <a:schemeClr val="bg1"/>
            </a:solidFill>
            <a:prstDash val="dash"/>
            <a:round/>
            <a:headEn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blurRad="63500" dist="35921" dir="2700000" algn="ctr" rotWithShape="0">
                    <a:schemeClr val="bg2"/>
                  </a:outerShdw>
                </a:effectLst>
              </a14:hiddenEffects>
            </a:ext>
          </a:extLst>
        </p:spPr>
        <p:txBody>
          <a:bodyPr>
            <a:spAutoFit/>
          </a:bodyPr>
          <a:lstStyle/>
          <a:p>
            <a:endParaRPr lang="en-US"/>
          </a:p>
        </p:txBody>
      </p:sp>
      <p:sp>
        <p:nvSpPr>
          <p:cNvPr id="18437" name="Text Box 5"/>
          <p:cNvSpPr txBox="1">
            <a:spLocks noChangeArrowheads="1"/>
          </p:cNvSpPr>
          <p:nvPr/>
        </p:nvSpPr>
        <p:spPr bwMode="gray">
          <a:xfrm rot="-2893837">
            <a:off x="4156075" y="3854451"/>
            <a:ext cx="1222375" cy="3048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eaLnBrk="1" hangingPunct="1">
              <a:spcBef>
                <a:spcPct val="50000"/>
              </a:spcBef>
            </a:pPr>
            <a:r>
              <a:rPr lang="en-US" sz="1400" b="1">
                <a:solidFill>
                  <a:schemeClr val="bg1"/>
                </a:solidFill>
              </a:rPr>
              <a:t>Storm Track</a:t>
            </a:r>
          </a:p>
        </p:txBody>
      </p:sp>
      <p:sp>
        <p:nvSpPr>
          <p:cNvPr id="18438" name="Oval 6"/>
          <p:cNvSpPr>
            <a:spLocks noChangeArrowheads="1"/>
          </p:cNvSpPr>
          <p:nvPr/>
        </p:nvSpPr>
        <p:spPr bwMode="gray">
          <a:xfrm>
            <a:off x="4171950" y="4810125"/>
            <a:ext cx="93663" cy="107950"/>
          </a:xfrm>
          <a:prstGeom prst="ellipse">
            <a:avLst/>
          </a:prstGeom>
          <a:solidFill>
            <a:schemeClr val="tx1"/>
          </a:solidFill>
          <a:ln w="38100">
            <a:solidFill>
              <a:schemeClr val="bg1"/>
            </a:solidFill>
            <a:round/>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nchor="ctr">
            <a:spAutoFit/>
          </a:bodyPr>
          <a:lstStyle/>
          <a:p>
            <a:endParaRPr lang="en-US"/>
          </a:p>
        </p:txBody>
      </p:sp>
      <p:sp>
        <p:nvSpPr>
          <p:cNvPr id="18439" name="Oval 7"/>
          <p:cNvSpPr>
            <a:spLocks noChangeArrowheads="1"/>
          </p:cNvSpPr>
          <p:nvPr/>
        </p:nvSpPr>
        <p:spPr bwMode="gray">
          <a:xfrm>
            <a:off x="3524250" y="5305425"/>
            <a:ext cx="93663" cy="107950"/>
          </a:xfrm>
          <a:prstGeom prst="ellipse">
            <a:avLst/>
          </a:prstGeom>
          <a:solidFill>
            <a:schemeClr val="tx1"/>
          </a:solidFill>
          <a:ln w="38100">
            <a:solidFill>
              <a:schemeClr val="bg1"/>
            </a:solidFill>
            <a:round/>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nchor="ctr">
            <a:spAutoFit/>
          </a:bodyPr>
          <a:lstStyle/>
          <a:p>
            <a:endParaRPr lang="en-US"/>
          </a:p>
        </p:txBody>
      </p:sp>
      <p:sp>
        <p:nvSpPr>
          <p:cNvPr id="18440" name="Oval 8"/>
          <p:cNvSpPr>
            <a:spLocks noChangeArrowheads="1"/>
          </p:cNvSpPr>
          <p:nvPr/>
        </p:nvSpPr>
        <p:spPr bwMode="gray">
          <a:xfrm>
            <a:off x="4629150" y="4391025"/>
            <a:ext cx="93663" cy="107950"/>
          </a:xfrm>
          <a:prstGeom prst="ellipse">
            <a:avLst/>
          </a:prstGeom>
          <a:solidFill>
            <a:schemeClr val="tx1"/>
          </a:solidFill>
          <a:ln w="38100">
            <a:solidFill>
              <a:schemeClr val="bg1"/>
            </a:solidFill>
            <a:round/>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nchor="ctr">
            <a:spAutoFit/>
          </a:bodyPr>
          <a:lstStyle/>
          <a:p>
            <a:endParaRPr lang="en-US"/>
          </a:p>
        </p:txBody>
      </p:sp>
      <p:sp>
        <p:nvSpPr>
          <p:cNvPr id="18441" name="Oval 9"/>
          <p:cNvSpPr>
            <a:spLocks noChangeArrowheads="1"/>
          </p:cNvSpPr>
          <p:nvPr/>
        </p:nvSpPr>
        <p:spPr bwMode="gray">
          <a:xfrm>
            <a:off x="4972050" y="3962400"/>
            <a:ext cx="93663" cy="107950"/>
          </a:xfrm>
          <a:prstGeom prst="ellipse">
            <a:avLst/>
          </a:prstGeom>
          <a:solidFill>
            <a:schemeClr val="tx1"/>
          </a:solidFill>
          <a:ln w="38100">
            <a:solidFill>
              <a:schemeClr val="bg1"/>
            </a:solidFill>
            <a:round/>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nchor="ctr">
            <a:spAutoFit/>
          </a:bodyPr>
          <a:lstStyle/>
          <a:p>
            <a:endParaRPr lang="en-US"/>
          </a:p>
        </p:txBody>
      </p:sp>
      <p:sp>
        <p:nvSpPr>
          <p:cNvPr id="18442" name="Oval 10"/>
          <p:cNvSpPr>
            <a:spLocks noChangeArrowheads="1"/>
          </p:cNvSpPr>
          <p:nvPr/>
        </p:nvSpPr>
        <p:spPr bwMode="gray">
          <a:xfrm>
            <a:off x="5381625" y="3524250"/>
            <a:ext cx="93663" cy="107950"/>
          </a:xfrm>
          <a:prstGeom prst="ellipse">
            <a:avLst/>
          </a:prstGeom>
          <a:solidFill>
            <a:schemeClr val="tx1"/>
          </a:solidFill>
          <a:ln w="38100">
            <a:solidFill>
              <a:schemeClr val="bg1"/>
            </a:solidFill>
            <a:round/>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nchor="ctr">
            <a:spAutoFit/>
          </a:bodyPr>
          <a:lstStyle/>
          <a:p>
            <a:endParaRPr lang="en-US"/>
          </a:p>
        </p:txBody>
      </p:sp>
      <p:sp>
        <p:nvSpPr>
          <p:cNvPr id="18443" name="Oval 11"/>
          <p:cNvSpPr>
            <a:spLocks noChangeArrowheads="1"/>
          </p:cNvSpPr>
          <p:nvPr/>
        </p:nvSpPr>
        <p:spPr bwMode="gray">
          <a:xfrm>
            <a:off x="5705475" y="3095625"/>
            <a:ext cx="93663" cy="107950"/>
          </a:xfrm>
          <a:prstGeom prst="ellipse">
            <a:avLst/>
          </a:prstGeom>
          <a:solidFill>
            <a:schemeClr val="tx1"/>
          </a:solidFill>
          <a:ln w="38100">
            <a:solidFill>
              <a:schemeClr val="bg1"/>
            </a:solidFill>
            <a:round/>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nchor="ctr">
            <a:spAutoFit/>
          </a:bodyPr>
          <a:lstStyle/>
          <a:p>
            <a:endParaRPr lang="en-US"/>
          </a:p>
        </p:txBody>
      </p:sp>
      <p:sp>
        <p:nvSpPr>
          <p:cNvPr id="18444" name="Oval 12"/>
          <p:cNvSpPr>
            <a:spLocks noChangeArrowheads="1"/>
          </p:cNvSpPr>
          <p:nvPr/>
        </p:nvSpPr>
        <p:spPr bwMode="gray">
          <a:xfrm>
            <a:off x="6419850" y="2400300"/>
            <a:ext cx="93663" cy="107950"/>
          </a:xfrm>
          <a:prstGeom prst="ellipse">
            <a:avLst/>
          </a:prstGeom>
          <a:solidFill>
            <a:schemeClr val="tx1"/>
          </a:solidFill>
          <a:ln w="38100">
            <a:solidFill>
              <a:schemeClr val="bg1"/>
            </a:solidFill>
            <a:round/>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nchor="ctr">
            <a:spAutoFit/>
          </a:bodyPr>
          <a:lstStyle/>
          <a:p>
            <a:endParaRPr lang="en-US"/>
          </a:p>
        </p:txBody>
      </p:sp>
      <p:sp>
        <p:nvSpPr>
          <p:cNvPr id="18445" name="Oval 13"/>
          <p:cNvSpPr>
            <a:spLocks noChangeArrowheads="1"/>
          </p:cNvSpPr>
          <p:nvPr/>
        </p:nvSpPr>
        <p:spPr bwMode="gray">
          <a:xfrm>
            <a:off x="3057525" y="5572125"/>
            <a:ext cx="93663" cy="107950"/>
          </a:xfrm>
          <a:prstGeom prst="ellipse">
            <a:avLst/>
          </a:prstGeom>
          <a:solidFill>
            <a:schemeClr val="tx1"/>
          </a:solidFill>
          <a:ln w="38100">
            <a:solidFill>
              <a:schemeClr val="bg1"/>
            </a:solidFill>
            <a:round/>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nchor="ctr">
            <a:spAutoFit/>
          </a:bodyPr>
          <a:lstStyle/>
          <a:p>
            <a:endParaRPr lang="en-US"/>
          </a:p>
        </p:txBody>
      </p:sp>
      <p:sp>
        <p:nvSpPr>
          <p:cNvPr id="18446" name="Text Box 14"/>
          <p:cNvSpPr txBox="1">
            <a:spLocks noChangeArrowheads="1"/>
          </p:cNvSpPr>
          <p:nvPr/>
        </p:nvSpPr>
        <p:spPr bwMode="gray">
          <a:xfrm>
            <a:off x="4060825" y="4926013"/>
            <a:ext cx="798513" cy="24447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eaLnBrk="1" hangingPunct="1">
              <a:spcBef>
                <a:spcPct val="50000"/>
              </a:spcBef>
            </a:pPr>
            <a:r>
              <a:rPr lang="en-US" sz="1000" b="1">
                <a:solidFill>
                  <a:schemeClr val="bg1"/>
                </a:solidFill>
                <a:latin typeface="Arial Narrow" charset="0"/>
              </a:rPr>
              <a:t>03/13/93 06Z</a:t>
            </a:r>
          </a:p>
        </p:txBody>
      </p:sp>
      <p:sp>
        <p:nvSpPr>
          <p:cNvPr id="18447" name="Text Box 15"/>
          <p:cNvSpPr txBox="1">
            <a:spLocks noChangeArrowheads="1"/>
          </p:cNvSpPr>
          <p:nvPr/>
        </p:nvSpPr>
        <p:spPr bwMode="gray">
          <a:xfrm>
            <a:off x="5603875" y="3201988"/>
            <a:ext cx="798513" cy="24447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eaLnBrk="1" hangingPunct="1">
              <a:spcBef>
                <a:spcPct val="50000"/>
              </a:spcBef>
            </a:pPr>
            <a:r>
              <a:rPr lang="en-US" sz="1000" b="1">
                <a:solidFill>
                  <a:schemeClr val="bg1"/>
                </a:solidFill>
                <a:latin typeface="Arial Narrow" charset="0"/>
              </a:rPr>
              <a:t>03/14/93 06Z</a:t>
            </a:r>
          </a:p>
        </p:txBody>
      </p:sp>
      <p:sp>
        <p:nvSpPr>
          <p:cNvPr id="18448" name="Oval 16"/>
          <p:cNvSpPr>
            <a:spLocks noChangeArrowheads="1"/>
          </p:cNvSpPr>
          <p:nvPr/>
        </p:nvSpPr>
        <p:spPr bwMode="gray">
          <a:xfrm>
            <a:off x="7038975" y="1847850"/>
            <a:ext cx="93663" cy="107950"/>
          </a:xfrm>
          <a:prstGeom prst="ellipse">
            <a:avLst/>
          </a:prstGeom>
          <a:solidFill>
            <a:schemeClr val="tx1"/>
          </a:solidFill>
          <a:ln w="38100">
            <a:solidFill>
              <a:schemeClr val="bg1"/>
            </a:solidFill>
            <a:round/>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nchor="ctr">
            <a:spAutoFit/>
          </a:bodyPr>
          <a:lstStyle/>
          <a:p>
            <a:endParaRPr lang="en-US"/>
          </a:p>
        </p:txBody>
      </p:sp>
      <p:sp>
        <p:nvSpPr>
          <p:cNvPr id="18449" name="Rectangle 17"/>
          <p:cNvSpPr>
            <a:spLocks noChangeArrowheads="1"/>
          </p:cNvSpPr>
          <p:nvPr/>
        </p:nvSpPr>
        <p:spPr bwMode="gray">
          <a:xfrm>
            <a:off x="7648575" y="1885950"/>
            <a:ext cx="142875" cy="3819525"/>
          </a:xfrm>
          <a:prstGeom prst="rect">
            <a:avLst/>
          </a:prstGeom>
          <a:noFill/>
          <a:ln w="12700">
            <a:solidFill>
              <a:schemeClr val="tx1"/>
            </a:solidFill>
            <a:miter lim="800000"/>
            <a:headEn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endParaRPr lang="en-US"/>
          </a:p>
        </p:txBody>
      </p:sp>
      <p:sp>
        <p:nvSpPr>
          <p:cNvPr id="18450" name="Line 18"/>
          <p:cNvSpPr>
            <a:spLocks noChangeShapeType="1"/>
          </p:cNvSpPr>
          <p:nvPr/>
        </p:nvSpPr>
        <p:spPr bwMode="gray">
          <a:xfrm>
            <a:off x="7705725" y="1571625"/>
            <a:ext cx="85725" cy="314325"/>
          </a:xfrm>
          <a:prstGeom prst="line">
            <a:avLst/>
          </a:prstGeom>
          <a:noFill/>
          <a:ln w="12700">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endParaRPr lang="en-US"/>
          </a:p>
        </p:txBody>
      </p:sp>
      <p:sp>
        <p:nvSpPr>
          <p:cNvPr id="18451" name="Line 19"/>
          <p:cNvSpPr>
            <a:spLocks noChangeShapeType="1"/>
          </p:cNvSpPr>
          <p:nvPr/>
        </p:nvSpPr>
        <p:spPr bwMode="gray">
          <a:xfrm flipV="1">
            <a:off x="7715250" y="5715000"/>
            <a:ext cx="85725" cy="314325"/>
          </a:xfrm>
          <a:prstGeom prst="line">
            <a:avLst/>
          </a:prstGeom>
          <a:noFill/>
          <a:ln w="12700">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endParaRPr lang="en-US"/>
          </a:p>
        </p:txBody>
      </p:sp>
      <p:sp>
        <p:nvSpPr>
          <p:cNvPr id="2" name="Slide Number Placeholder 1"/>
          <p:cNvSpPr>
            <a:spLocks noGrp="1"/>
          </p:cNvSpPr>
          <p:nvPr>
            <p:ph type="sldNum" sz="quarter" idx="12"/>
          </p:nvPr>
        </p:nvSpPr>
        <p:spPr/>
        <p:txBody>
          <a:bodyPr/>
          <a:lstStyle/>
          <a:p>
            <a:fld id="{281B4842-3EED-C347-ACF0-73608E134896}" type="slidenum">
              <a:rPr lang="en-US" smtClean="0"/>
              <a:t>3</a:t>
            </a:fld>
            <a:endParaRPr lang="en-US"/>
          </a:p>
        </p:txBody>
      </p:sp>
    </p:spTree>
    <p:extLst>
      <p:ext uri="{BB962C8B-B14F-4D97-AF65-F5344CB8AC3E}">
        <p14:creationId xmlns:p14="http://schemas.microsoft.com/office/powerpoint/2010/main" val="407639154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My best and worst cases</a:t>
            </a:r>
          </a:p>
        </p:txBody>
      </p:sp>
      <p:sp>
        <p:nvSpPr>
          <p:cNvPr id="4" name="Content Placeholder 3"/>
          <p:cNvSpPr>
            <a:spLocks noGrp="1"/>
          </p:cNvSpPr>
          <p:nvPr>
            <p:ph idx="1"/>
          </p:nvPr>
        </p:nvSpPr>
        <p:spPr/>
        <p:txBody>
          <a:bodyPr>
            <a:normAutofit/>
          </a:bodyPr>
          <a:lstStyle/>
          <a:p>
            <a:r>
              <a:rPr lang="en-US" dirty="0"/>
              <a:t>Benchmarks to aim at (best) and avoid (worst):</a:t>
            </a:r>
          </a:p>
          <a:p>
            <a:pPr marL="457200" lvl="1" indent="0">
              <a:buNone/>
            </a:pPr>
            <a:r>
              <a:rPr lang="en-US" dirty="0"/>
              <a:t>Best: </a:t>
            </a:r>
          </a:p>
          <a:p>
            <a:pPr marL="457200" lvl="1" indent="0">
              <a:lnSpc>
                <a:spcPct val="90000"/>
              </a:lnSpc>
              <a:buNone/>
            </a:pPr>
            <a:r>
              <a:rPr lang="en-US" sz="1400" dirty="0">
                <a:latin typeface="Courier"/>
                <a:cs typeface="Courier"/>
              </a:rPr>
              <a:t>(0)	NESIS = 18.1   (pop component= 7.45392 area component= 10.6421)</a:t>
            </a:r>
          </a:p>
          <a:p>
            <a:pPr marL="457200" lvl="1" indent="0">
              <a:lnSpc>
                <a:spcPct val="90000"/>
              </a:lnSpc>
              <a:buNone/>
            </a:pPr>
            <a:r>
              <a:rPr lang="en-US" sz="1400" b="1" dirty="0">
                <a:latin typeface="Courier"/>
                <a:cs typeface="Courier"/>
              </a:rPr>
              <a:t>(0)	RMSE SLP = 1.54 mb per </a:t>
            </a:r>
            <a:r>
              <a:rPr lang="en-US" sz="1400" b="1" dirty="0" err="1">
                <a:latin typeface="Courier"/>
                <a:cs typeface="Courier"/>
              </a:rPr>
              <a:t>gridpoint</a:t>
            </a:r>
            <a:r>
              <a:rPr lang="en-US" sz="1400" b="1" dirty="0">
                <a:latin typeface="Courier"/>
                <a:cs typeface="Courier"/>
              </a:rPr>
              <a:t> (vs. NARR reanalysis)</a:t>
            </a:r>
          </a:p>
          <a:p>
            <a:pPr marL="457200" lvl="1" indent="0">
              <a:lnSpc>
                <a:spcPct val="90000"/>
              </a:lnSpc>
              <a:buNone/>
            </a:pPr>
            <a:r>
              <a:rPr lang="en-US" sz="1400" dirty="0">
                <a:latin typeface="Courier"/>
                <a:cs typeface="Courier"/>
              </a:rPr>
              <a:t>(0)	</a:t>
            </a:r>
            <a:r>
              <a:rPr lang="en-US" sz="1400" dirty="0">
                <a:solidFill>
                  <a:schemeClr val="bg1">
                    <a:lumMod val="65000"/>
                  </a:schemeClr>
                </a:solidFill>
                <a:latin typeface="Courier"/>
                <a:cs typeface="Courier"/>
              </a:rPr>
              <a:t>RMSE SLP = 2.13 mb per </a:t>
            </a:r>
            <a:r>
              <a:rPr lang="en-US" sz="1400" dirty="0" err="1">
                <a:solidFill>
                  <a:schemeClr val="bg1">
                    <a:lumMod val="65000"/>
                  </a:schemeClr>
                </a:solidFill>
                <a:latin typeface="Courier"/>
                <a:cs typeface="Courier"/>
              </a:rPr>
              <a:t>gridpoint</a:t>
            </a:r>
            <a:r>
              <a:rPr lang="en-US" sz="1400" dirty="0">
                <a:solidFill>
                  <a:schemeClr val="bg1">
                    <a:lumMod val="65000"/>
                  </a:schemeClr>
                </a:solidFill>
                <a:latin typeface="Courier"/>
                <a:cs typeface="Courier"/>
              </a:rPr>
              <a:t> (vs. NNRP reanalysis)</a:t>
            </a:r>
          </a:p>
          <a:p>
            <a:pPr marL="457200" lvl="1" indent="0">
              <a:lnSpc>
                <a:spcPct val="90000"/>
              </a:lnSpc>
              <a:buNone/>
            </a:pPr>
            <a:r>
              <a:rPr lang="en-US" dirty="0"/>
              <a:t>Worst:</a:t>
            </a:r>
          </a:p>
        </p:txBody>
      </p:sp>
      <p:sp>
        <p:nvSpPr>
          <p:cNvPr id="2" name="Slide Number Placeholder 1"/>
          <p:cNvSpPr>
            <a:spLocks noGrp="1"/>
          </p:cNvSpPr>
          <p:nvPr>
            <p:ph type="sldNum" sz="quarter" idx="12"/>
          </p:nvPr>
        </p:nvSpPr>
        <p:spPr/>
        <p:txBody>
          <a:bodyPr/>
          <a:lstStyle/>
          <a:p>
            <a:fld id="{626EB0D1-CB19-984B-A77F-BF72188A5C8F}" type="slidenum">
              <a:rPr lang="en-US" smtClean="0"/>
              <a:t>30</a:t>
            </a:fld>
            <a:endParaRPr lang="en-US"/>
          </a:p>
        </p:txBody>
      </p:sp>
      <p:sp>
        <p:nvSpPr>
          <p:cNvPr id="6" name="TextBox 5"/>
          <p:cNvSpPr txBox="1"/>
          <p:nvPr/>
        </p:nvSpPr>
        <p:spPr>
          <a:xfrm>
            <a:off x="898332" y="4370300"/>
            <a:ext cx="7541648" cy="738664"/>
          </a:xfrm>
          <a:prstGeom prst="rect">
            <a:avLst/>
          </a:prstGeom>
          <a:noFill/>
        </p:spPr>
        <p:txBody>
          <a:bodyPr wrap="none" rtlCol="0">
            <a:spAutoFit/>
          </a:bodyPr>
          <a:lstStyle/>
          <a:p>
            <a:r>
              <a:rPr lang="it-IT" sz="1400" dirty="0">
                <a:latin typeface="Courier"/>
                <a:cs typeface="Courier"/>
              </a:rPr>
              <a:t>(0)	NESIS = 11.96   (pop component= 4.4372 area component= 7.52274)</a:t>
            </a:r>
          </a:p>
          <a:p>
            <a:r>
              <a:rPr lang="it-IT" sz="1400" b="1" dirty="0">
                <a:latin typeface="Courier"/>
                <a:cs typeface="Courier"/>
              </a:rPr>
              <a:t>(0)	RMSE SLP = 3.89 mb per </a:t>
            </a:r>
            <a:r>
              <a:rPr lang="it-IT" sz="1400" b="1" dirty="0" err="1">
                <a:latin typeface="Courier"/>
                <a:cs typeface="Courier"/>
              </a:rPr>
              <a:t>gridpoint</a:t>
            </a:r>
            <a:r>
              <a:rPr lang="it-IT" sz="1400" b="1" dirty="0">
                <a:latin typeface="Courier"/>
                <a:cs typeface="Courier"/>
              </a:rPr>
              <a:t> (vs. NARR </a:t>
            </a:r>
            <a:r>
              <a:rPr lang="it-IT" sz="1400" b="1" dirty="0" err="1">
                <a:latin typeface="Courier"/>
                <a:cs typeface="Courier"/>
              </a:rPr>
              <a:t>reanalysis</a:t>
            </a:r>
            <a:r>
              <a:rPr lang="it-IT" sz="1400" b="1" dirty="0">
                <a:latin typeface="Courier"/>
                <a:cs typeface="Courier"/>
              </a:rPr>
              <a:t>)</a:t>
            </a:r>
          </a:p>
          <a:p>
            <a:r>
              <a:rPr lang="it-IT" sz="1400" dirty="0">
                <a:latin typeface="Courier"/>
                <a:cs typeface="Courier"/>
              </a:rPr>
              <a:t>(0)	</a:t>
            </a:r>
            <a:r>
              <a:rPr lang="it-IT" sz="1400" dirty="0">
                <a:solidFill>
                  <a:schemeClr val="bg1">
                    <a:lumMod val="75000"/>
                  </a:schemeClr>
                </a:solidFill>
                <a:latin typeface="Courier"/>
                <a:cs typeface="Courier"/>
              </a:rPr>
              <a:t>RMSE SLP = 4.45 mb per </a:t>
            </a:r>
            <a:r>
              <a:rPr lang="it-IT" sz="1400" dirty="0" err="1">
                <a:solidFill>
                  <a:schemeClr val="bg1">
                    <a:lumMod val="75000"/>
                  </a:schemeClr>
                </a:solidFill>
                <a:latin typeface="Courier"/>
                <a:cs typeface="Courier"/>
              </a:rPr>
              <a:t>gridpoint</a:t>
            </a:r>
            <a:r>
              <a:rPr lang="it-IT" sz="1400" dirty="0">
                <a:solidFill>
                  <a:schemeClr val="bg1">
                    <a:lumMod val="75000"/>
                  </a:schemeClr>
                </a:solidFill>
                <a:latin typeface="Courier"/>
                <a:cs typeface="Courier"/>
              </a:rPr>
              <a:t> (vs. NNRP </a:t>
            </a:r>
            <a:r>
              <a:rPr lang="it-IT" sz="1400" dirty="0" err="1">
                <a:solidFill>
                  <a:schemeClr val="bg1">
                    <a:lumMod val="75000"/>
                  </a:schemeClr>
                </a:solidFill>
                <a:latin typeface="Courier"/>
                <a:cs typeface="Courier"/>
              </a:rPr>
              <a:t>reanalysis</a:t>
            </a:r>
            <a:r>
              <a:rPr lang="it-IT" sz="1400" dirty="0">
                <a:solidFill>
                  <a:schemeClr val="bg1">
                    <a:lumMod val="75000"/>
                  </a:schemeClr>
                </a:solidFill>
                <a:latin typeface="Courier"/>
                <a:cs typeface="Courier"/>
              </a:rPr>
              <a:t>)</a:t>
            </a:r>
            <a:endParaRPr lang="en-US" sz="1400" dirty="0">
              <a:solidFill>
                <a:schemeClr val="bg1">
                  <a:lumMod val="75000"/>
                </a:schemeClr>
              </a:solidFill>
              <a:latin typeface="Courier"/>
              <a:cs typeface="Courier"/>
            </a:endParaRPr>
          </a:p>
        </p:txBody>
      </p:sp>
    </p:spTree>
    <p:extLst>
      <p:ext uri="{BB962C8B-B14F-4D97-AF65-F5344CB8AC3E}">
        <p14:creationId xmlns:p14="http://schemas.microsoft.com/office/powerpoint/2010/main" val="207855411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p:txBody>
          <a:bodyPr/>
          <a:lstStyle/>
          <a:p>
            <a:r>
              <a:rPr lang="en-US" dirty="0"/>
              <a:t>Altering model vertical levels used by WRF</a:t>
            </a:r>
          </a:p>
        </p:txBody>
      </p:sp>
      <p:sp>
        <p:nvSpPr>
          <p:cNvPr id="4" name="Subtitle 3"/>
          <p:cNvSpPr>
            <a:spLocks noGrp="1"/>
          </p:cNvSpPr>
          <p:nvPr>
            <p:ph type="subTitle" idx="1"/>
          </p:nvPr>
        </p:nvSpPr>
        <p:spPr/>
        <p:txBody>
          <a:bodyPr/>
          <a:lstStyle/>
          <a:p>
            <a:r>
              <a:rPr lang="en-US" dirty="0"/>
              <a:t>[WRFV4 has changed this somewhat relative to earlier versions]</a:t>
            </a:r>
          </a:p>
        </p:txBody>
      </p:sp>
      <p:sp>
        <p:nvSpPr>
          <p:cNvPr id="2" name="Slide Number Placeholder 1"/>
          <p:cNvSpPr>
            <a:spLocks noGrp="1"/>
          </p:cNvSpPr>
          <p:nvPr>
            <p:ph type="sldNum" sz="quarter" idx="12"/>
          </p:nvPr>
        </p:nvSpPr>
        <p:spPr/>
        <p:txBody>
          <a:bodyPr/>
          <a:lstStyle/>
          <a:p>
            <a:fld id="{626EB0D1-CB19-984B-A77F-BF72188A5C8F}" type="slidenum">
              <a:rPr lang="en-US" smtClean="0"/>
              <a:t>31</a:t>
            </a:fld>
            <a:endParaRPr lang="en-US"/>
          </a:p>
        </p:txBody>
      </p:sp>
      <p:sp>
        <p:nvSpPr>
          <p:cNvPr id="5" name="TextBox 4">
            <a:extLst>
              <a:ext uri="{FF2B5EF4-FFF2-40B4-BE49-F238E27FC236}">
                <a16:creationId xmlns:a16="http://schemas.microsoft.com/office/drawing/2014/main" id="{1B8DBDBB-0369-F849-A6CA-9849AC1A750A}"/>
              </a:ext>
            </a:extLst>
          </p:cNvPr>
          <p:cNvSpPr txBox="1"/>
          <p:nvPr/>
        </p:nvSpPr>
        <p:spPr>
          <a:xfrm>
            <a:off x="0" y="308610"/>
            <a:ext cx="8816581" cy="523220"/>
          </a:xfrm>
          <a:prstGeom prst="rect">
            <a:avLst/>
          </a:prstGeom>
          <a:noFill/>
        </p:spPr>
        <p:txBody>
          <a:bodyPr wrap="none" rtlCol="0">
            <a:spAutoFit/>
          </a:bodyPr>
          <a:lstStyle/>
          <a:p>
            <a:r>
              <a:rPr lang="en-US" sz="1400" dirty="0"/>
              <a:t>Please also consult</a:t>
            </a:r>
          </a:p>
          <a:p>
            <a:r>
              <a:rPr lang="en-US" sz="1400" dirty="0">
                <a:hlinkClick r:id="rId2"/>
              </a:rPr>
              <a:t>https://www2.mmm.ucar.edu/wrf/users/wrf_users_guide/build/html/initialization.html - setting-model-vertical-levels</a:t>
            </a:r>
            <a:endParaRPr lang="en-US" dirty="0"/>
          </a:p>
        </p:txBody>
      </p:sp>
    </p:spTree>
    <p:extLst>
      <p:ext uri="{BB962C8B-B14F-4D97-AF65-F5344CB8AC3E}">
        <p14:creationId xmlns:p14="http://schemas.microsoft.com/office/powerpoint/2010/main" val="400984459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“Eta” or “sigma” coordinate</a:t>
            </a:r>
          </a:p>
        </p:txBody>
      </p:sp>
      <p:sp>
        <p:nvSpPr>
          <p:cNvPr id="3" name="Slide Number Placeholder 2"/>
          <p:cNvSpPr>
            <a:spLocks noGrp="1"/>
          </p:cNvSpPr>
          <p:nvPr>
            <p:ph type="sldNum" sz="quarter" idx="12"/>
          </p:nvPr>
        </p:nvSpPr>
        <p:spPr/>
        <p:txBody>
          <a:bodyPr/>
          <a:lstStyle/>
          <a:p>
            <a:fld id="{113A9D10-7737-1E4E-B22F-7C178D661FCD}" type="slidenum">
              <a:rPr lang="en-US" smtClean="0"/>
              <a:t>32</a:t>
            </a:fld>
            <a:endParaRPr lang="en-US"/>
          </a:p>
        </p:txBody>
      </p:sp>
      <p:pic>
        <p:nvPicPr>
          <p:cNvPr id="4" name="Picture 3" descr="Screen Shot 2016-04-13 at 2.15.16 PM.pd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275" y="1971939"/>
            <a:ext cx="5816600" cy="3784600"/>
          </a:xfrm>
          <a:prstGeom prst="rect">
            <a:avLst/>
          </a:prstGeom>
        </p:spPr>
      </p:pic>
      <p:sp>
        <p:nvSpPr>
          <p:cNvPr id="7" name="TextBox 6">
            <a:hlinkClick r:id="rId4"/>
          </p:cNvPr>
          <p:cNvSpPr txBox="1"/>
          <p:nvPr/>
        </p:nvSpPr>
        <p:spPr>
          <a:xfrm>
            <a:off x="457200" y="1638547"/>
            <a:ext cx="4660250" cy="369332"/>
          </a:xfrm>
          <a:prstGeom prst="rect">
            <a:avLst/>
          </a:prstGeom>
          <a:noFill/>
        </p:spPr>
        <p:txBody>
          <a:bodyPr wrap="none" rtlCol="0">
            <a:spAutoFit/>
          </a:bodyPr>
          <a:lstStyle/>
          <a:p>
            <a:r>
              <a:rPr lang="en-US" dirty="0">
                <a:hlinkClick r:id="rId5"/>
              </a:rPr>
              <a:t>WRF Dynamics and numerics tutorial document</a:t>
            </a:r>
            <a:endParaRPr lang="en-US" dirty="0"/>
          </a:p>
        </p:txBody>
      </p:sp>
      <p:pic>
        <p:nvPicPr>
          <p:cNvPr id="9" name="Picture 8"/>
          <p:cNvPicPr>
            <a:picLocks noChangeAspect="1"/>
          </p:cNvPicPr>
          <p:nvPr/>
        </p:nvPicPr>
        <p:blipFill>
          <a:blip r:embed="rId6"/>
          <a:stretch>
            <a:fillRect/>
          </a:stretch>
        </p:blipFill>
        <p:spPr>
          <a:xfrm>
            <a:off x="6172243" y="4287530"/>
            <a:ext cx="1879600" cy="419100"/>
          </a:xfrm>
          <a:prstGeom prst="rect">
            <a:avLst/>
          </a:prstGeom>
        </p:spPr>
      </p:pic>
      <p:pic>
        <p:nvPicPr>
          <p:cNvPr id="10" name="Picture 9"/>
          <p:cNvPicPr>
            <a:picLocks noChangeAspect="1"/>
          </p:cNvPicPr>
          <p:nvPr/>
        </p:nvPicPr>
        <p:blipFill>
          <a:blip r:embed="rId7"/>
          <a:stretch>
            <a:fillRect/>
          </a:stretch>
        </p:blipFill>
        <p:spPr>
          <a:xfrm>
            <a:off x="5904750" y="2544400"/>
            <a:ext cx="2387600" cy="1155700"/>
          </a:xfrm>
          <a:prstGeom prst="rect">
            <a:avLst/>
          </a:prstGeom>
        </p:spPr>
      </p:pic>
      <p:sp>
        <p:nvSpPr>
          <p:cNvPr id="11" name="TextBox 10"/>
          <p:cNvSpPr txBox="1"/>
          <p:nvPr/>
        </p:nvSpPr>
        <p:spPr>
          <a:xfrm>
            <a:off x="457200" y="5756539"/>
            <a:ext cx="5339923" cy="923330"/>
          </a:xfrm>
          <a:prstGeom prst="rect">
            <a:avLst/>
          </a:prstGeom>
          <a:noFill/>
        </p:spPr>
        <p:txBody>
          <a:bodyPr wrap="none" rtlCol="0">
            <a:spAutoFit/>
          </a:bodyPr>
          <a:lstStyle/>
          <a:p>
            <a:r>
              <a:rPr lang="en-US" dirty="0" err="1"/>
              <a:t>p</a:t>
            </a:r>
            <a:r>
              <a:rPr lang="en-US" baseline="30000" dirty="0" err="1"/>
              <a:t>h</a:t>
            </a:r>
            <a:r>
              <a:rPr lang="en-US" dirty="0"/>
              <a:t> = hydrostatic pressure</a:t>
            </a:r>
          </a:p>
          <a:p>
            <a:r>
              <a:rPr lang="en-US" dirty="0" err="1"/>
              <a:t>p</a:t>
            </a:r>
            <a:r>
              <a:rPr lang="en-US" baseline="30000" dirty="0" err="1"/>
              <a:t>h</a:t>
            </a:r>
            <a:r>
              <a:rPr lang="en-US" baseline="-25000" dirty="0" err="1"/>
              <a:t>s</a:t>
            </a:r>
            <a:r>
              <a:rPr lang="en-US" dirty="0"/>
              <a:t> = hydrostatic pressure at </a:t>
            </a:r>
            <a:r>
              <a:rPr lang="en-US" i="1" dirty="0"/>
              <a:t>surface</a:t>
            </a:r>
            <a:r>
              <a:rPr lang="en-US" dirty="0"/>
              <a:t> (varies w/ terrain)</a:t>
            </a:r>
            <a:endParaRPr lang="en-US" i="1" dirty="0"/>
          </a:p>
          <a:p>
            <a:r>
              <a:rPr lang="en-US" dirty="0" err="1"/>
              <a:t>p</a:t>
            </a:r>
            <a:r>
              <a:rPr lang="en-US" baseline="30000" dirty="0" err="1"/>
              <a:t>h</a:t>
            </a:r>
            <a:r>
              <a:rPr lang="en-US" baseline="-25000" dirty="0" err="1"/>
              <a:t>t</a:t>
            </a:r>
            <a:r>
              <a:rPr lang="en-US" dirty="0"/>
              <a:t> = hydrostatic pressure at model top = </a:t>
            </a:r>
            <a:r>
              <a:rPr lang="en-US" i="1" dirty="0"/>
              <a:t>held constant</a:t>
            </a:r>
          </a:p>
        </p:txBody>
      </p:sp>
    </p:spTree>
    <p:extLst>
      <p:ext uri="{BB962C8B-B14F-4D97-AF65-F5344CB8AC3E}">
        <p14:creationId xmlns:p14="http://schemas.microsoft.com/office/powerpoint/2010/main" val="148613161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dirty="0"/>
              <a:t>Python script </a:t>
            </a:r>
            <a:r>
              <a:rPr lang="en-US" sz="4000" dirty="0" err="1">
                <a:latin typeface="Courier" pitchFamily="2" charset="0"/>
              </a:rPr>
              <a:t>read_wrfinput.py</a:t>
            </a:r>
            <a:endParaRPr lang="en-US" dirty="0">
              <a:latin typeface="Courier" pitchFamily="2" charset="0"/>
            </a:endParaRPr>
          </a:p>
        </p:txBody>
      </p:sp>
      <p:sp>
        <p:nvSpPr>
          <p:cNvPr id="5" name="Content Placeholder 4"/>
          <p:cNvSpPr>
            <a:spLocks noGrp="1"/>
          </p:cNvSpPr>
          <p:nvPr>
            <p:ph idx="1"/>
          </p:nvPr>
        </p:nvSpPr>
        <p:spPr/>
        <p:txBody>
          <a:bodyPr>
            <a:normAutofit/>
          </a:bodyPr>
          <a:lstStyle/>
          <a:p>
            <a:r>
              <a:rPr lang="en-US" dirty="0"/>
              <a:t>To execute the </a:t>
            </a:r>
            <a:r>
              <a:rPr lang="en-US" sz="2800" dirty="0" err="1">
                <a:latin typeface="Courier"/>
                <a:cs typeface="Courier"/>
              </a:rPr>
              <a:t>read_wrfinput.py</a:t>
            </a:r>
            <a:r>
              <a:rPr lang="en-US" dirty="0"/>
              <a:t> script, please use ‘</a:t>
            </a:r>
            <a:r>
              <a:rPr lang="en-US" sz="2800" dirty="0" err="1">
                <a:latin typeface="Courier" pitchFamily="2" charset="0"/>
              </a:rPr>
              <a:t>dopython</a:t>
            </a:r>
            <a:r>
              <a:rPr lang="en-US" dirty="0"/>
              <a:t>’ command first</a:t>
            </a:r>
            <a:endParaRPr lang="en-US" b="1" dirty="0"/>
          </a:p>
          <a:p>
            <a:r>
              <a:rPr lang="en-US" dirty="0"/>
              <a:t>On </a:t>
            </a:r>
            <a:r>
              <a:rPr lang="en-US" b="1" dirty="0"/>
              <a:t>reed</a:t>
            </a:r>
            <a:r>
              <a:rPr lang="en-US" dirty="0"/>
              <a:t> &amp; </a:t>
            </a:r>
            <a:r>
              <a:rPr lang="en-US" b="1" dirty="0"/>
              <a:t>ash</a:t>
            </a:r>
            <a:r>
              <a:rPr lang="en-US" dirty="0"/>
              <a:t>, your ATM419 lab space is accessible as </a:t>
            </a:r>
          </a:p>
          <a:p>
            <a:pPr marL="0" indent="0">
              <a:buNone/>
            </a:pPr>
            <a:r>
              <a:rPr lang="en-US" dirty="0">
                <a:latin typeface="Courier"/>
                <a:cs typeface="Courier"/>
              </a:rPr>
              <a:t>	cd /</a:t>
            </a:r>
            <a:r>
              <a:rPr lang="en-US" dirty="0" err="1">
                <a:latin typeface="Courier"/>
                <a:cs typeface="Courier"/>
              </a:rPr>
              <a:t>nfs</a:t>
            </a:r>
            <a:r>
              <a:rPr lang="en-US" dirty="0">
                <a:latin typeface="Courier"/>
                <a:cs typeface="Courier"/>
              </a:rPr>
              <a:t>/atm419lab/</a:t>
            </a:r>
            <a:r>
              <a:rPr lang="en-US" dirty="0" err="1">
                <a:latin typeface="Courier"/>
                <a:cs typeface="Courier"/>
              </a:rPr>
              <a:t>yourlastname</a:t>
            </a:r>
            <a:endParaRPr lang="en-US" dirty="0">
              <a:latin typeface="Courier"/>
              <a:cs typeface="Courier"/>
            </a:endParaRPr>
          </a:p>
          <a:p>
            <a:pPr marL="0" indent="0">
              <a:buNone/>
            </a:pPr>
            <a:r>
              <a:rPr lang="en-US" dirty="0">
                <a:latin typeface="Courier"/>
                <a:cs typeface="Courier"/>
              </a:rPr>
              <a:t>	</a:t>
            </a:r>
            <a:r>
              <a:rPr lang="en-US" dirty="0">
                <a:latin typeface="Calibri" panose="020F0502020204030204" pitchFamily="34" charset="0"/>
                <a:cs typeface="Calibri" panose="020F0502020204030204" pitchFamily="34" charset="0"/>
              </a:rPr>
              <a:t>- You may need to execute one of</a:t>
            </a:r>
          </a:p>
          <a:p>
            <a:pPr marL="0" indent="0">
              <a:buNone/>
            </a:pPr>
            <a:r>
              <a:rPr lang="en-US" sz="2200" dirty="0">
                <a:latin typeface="Courier"/>
              </a:rPr>
              <a:t>	</a:t>
            </a:r>
            <a:r>
              <a:rPr lang="en-US" sz="2200" dirty="0">
                <a:latin typeface="Courier" pitchFamily="2" charset="0"/>
              </a:rPr>
              <a:t>source /</a:t>
            </a:r>
            <a:r>
              <a:rPr lang="en-US" sz="2200" dirty="0" err="1">
                <a:latin typeface="Courier" pitchFamily="2" charset="0"/>
              </a:rPr>
              <a:t>linuxapps</a:t>
            </a:r>
            <a:r>
              <a:rPr lang="en-US" sz="2200" dirty="0">
                <a:latin typeface="Courier" pitchFamily="2" charset="0"/>
              </a:rPr>
              <a:t>/bin/</a:t>
            </a:r>
            <a:r>
              <a:rPr lang="en-US" sz="2200" dirty="0" err="1">
                <a:latin typeface="Courier" pitchFamily="2" charset="0"/>
              </a:rPr>
              <a:t>condalatest.bash</a:t>
            </a:r>
            <a:r>
              <a:rPr lang="en-US" sz="2200" dirty="0"/>
              <a:t>		(bash)</a:t>
            </a:r>
          </a:p>
          <a:p>
            <a:pPr marL="0" indent="0">
              <a:buNone/>
            </a:pPr>
            <a:r>
              <a:rPr lang="en-US" sz="2600" dirty="0"/>
              <a:t>	</a:t>
            </a:r>
            <a:r>
              <a:rPr lang="en-US" sz="2200" dirty="0">
                <a:solidFill>
                  <a:schemeClr val="bg1">
                    <a:lumMod val="50000"/>
                  </a:schemeClr>
                </a:solidFill>
                <a:latin typeface="Courier" pitchFamily="2" charset="0"/>
              </a:rPr>
              <a:t>source /</a:t>
            </a:r>
            <a:r>
              <a:rPr lang="en-US" sz="2200" dirty="0" err="1">
                <a:solidFill>
                  <a:schemeClr val="bg1">
                    <a:lumMod val="50000"/>
                  </a:schemeClr>
                </a:solidFill>
                <a:latin typeface="Courier" pitchFamily="2" charset="0"/>
              </a:rPr>
              <a:t>linuxapps</a:t>
            </a:r>
            <a:r>
              <a:rPr lang="en-US" sz="2200" dirty="0">
                <a:solidFill>
                  <a:schemeClr val="bg1">
                    <a:lumMod val="50000"/>
                  </a:schemeClr>
                </a:solidFill>
                <a:latin typeface="Courier" pitchFamily="2" charset="0"/>
              </a:rPr>
              <a:t>/bin/</a:t>
            </a:r>
            <a:r>
              <a:rPr lang="en-US" sz="2200" dirty="0" err="1">
                <a:solidFill>
                  <a:schemeClr val="bg1">
                    <a:lumMod val="50000"/>
                  </a:schemeClr>
                </a:solidFill>
                <a:latin typeface="Courier" pitchFamily="2" charset="0"/>
              </a:rPr>
              <a:t>condalatest.csh</a:t>
            </a:r>
            <a:r>
              <a:rPr lang="en-US" sz="2600" dirty="0">
                <a:solidFill>
                  <a:schemeClr val="bg1">
                    <a:lumMod val="50000"/>
                  </a:schemeClr>
                </a:solidFill>
              </a:rPr>
              <a:t>		</a:t>
            </a:r>
            <a:r>
              <a:rPr lang="en-US" sz="2200" dirty="0">
                <a:solidFill>
                  <a:schemeClr val="bg1">
                    <a:lumMod val="50000"/>
                  </a:schemeClr>
                </a:solidFill>
              </a:rPr>
              <a:t>(</a:t>
            </a:r>
            <a:r>
              <a:rPr lang="en-US" sz="2200" dirty="0" err="1">
                <a:solidFill>
                  <a:schemeClr val="bg1">
                    <a:lumMod val="50000"/>
                  </a:schemeClr>
                </a:solidFill>
              </a:rPr>
              <a:t>tcsh</a:t>
            </a:r>
            <a:r>
              <a:rPr lang="en-US" sz="2200" dirty="0">
                <a:solidFill>
                  <a:schemeClr val="bg1">
                    <a:lumMod val="50000"/>
                  </a:schemeClr>
                </a:solidFill>
              </a:rPr>
              <a:t>)</a:t>
            </a:r>
          </a:p>
        </p:txBody>
      </p:sp>
      <p:sp>
        <p:nvSpPr>
          <p:cNvPr id="3" name="Slide Number Placeholder 2"/>
          <p:cNvSpPr>
            <a:spLocks noGrp="1"/>
          </p:cNvSpPr>
          <p:nvPr>
            <p:ph type="sldNum" sz="quarter" idx="12"/>
          </p:nvPr>
        </p:nvSpPr>
        <p:spPr/>
        <p:txBody>
          <a:bodyPr/>
          <a:lstStyle/>
          <a:p>
            <a:fld id="{626EB0D1-CB19-984B-A77F-BF72188A5C8F}" type="slidenum">
              <a:rPr lang="en-US" smtClean="0"/>
              <a:t>33</a:t>
            </a:fld>
            <a:endParaRPr lang="en-US"/>
          </a:p>
        </p:txBody>
      </p:sp>
    </p:spTree>
    <p:extLst>
      <p:ext uri="{BB962C8B-B14F-4D97-AF65-F5344CB8AC3E}">
        <p14:creationId xmlns:p14="http://schemas.microsoft.com/office/powerpoint/2010/main" val="370386180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93234"/>
            <a:ext cx="8229600" cy="1143000"/>
          </a:xfrm>
        </p:spPr>
        <p:txBody>
          <a:bodyPr>
            <a:normAutofit fontScale="90000"/>
          </a:bodyPr>
          <a:lstStyle/>
          <a:p>
            <a:r>
              <a:rPr lang="en-US" dirty="0"/>
              <a:t>Default model W and scalar (S) heights</a:t>
            </a:r>
            <a:br>
              <a:rPr lang="en-US" dirty="0"/>
            </a:br>
            <a:r>
              <a:rPr lang="en-US" dirty="0"/>
              <a:t>for </a:t>
            </a:r>
            <a:r>
              <a:rPr lang="en-US" sz="4000" dirty="0" err="1">
                <a:latin typeface="Courier"/>
                <a:cs typeface="Courier"/>
              </a:rPr>
              <a:t>e_vert</a:t>
            </a:r>
            <a:r>
              <a:rPr lang="en-US" sz="4000" dirty="0"/>
              <a:t> </a:t>
            </a:r>
            <a:r>
              <a:rPr lang="en-US" dirty="0"/>
              <a:t>= 51 levels</a:t>
            </a:r>
          </a:p>
        </p:txBody>
      </p:sp>
      <p:sp>
        <p:nvSpPr>
          <p:cNvPr id="3" name="Slide Number Placeholder 2"/>
          <p:cNvSpPr>
            <a:spLocks noGrp="1"/>
          </p:cNvSpPr>
          <p:nvPr>
            <p:ph type="sldNum" sz="quarter" idx="12"/>
          </p:nvPr>
        </p:nvSpPr>
        <p:spPr/>
        <p:txBody>
          <a:bodyPr/>
          <a:lstStyle/>
          <a:p>
            <a:fld id="{626EB0D1-CB19-984B-A77F-BF72188A5C8F}" type="slidenum">
              <a:rPr lang="en-US" smtClean="0"/>
              <a:t>34</a:t>
            </a:fld>
            <a:endParaRPr lang="en-US"/>
          </a:p>
        </p:txBody>
      </p:sp>
      <p:sp>
        <p:nvSpPr>
          <p:cNvPr id="4" name="TextBox 3"/>
          <p:cNvSpPr txBox="1"/>
          <p:nvPr/>
        </p:nvSpPr>
        <p:spPr>
          <a:xfrm>
            <a:off x="-7077" y="1332302"/>
            <a:ext cx="7687746" cy="5424562"/>
          </a:xfrm>
          <a:prstGeom prst="rect">
            <a:avLst/>
          </a:prstGeom>
          <a:noFill/>
        </p:spPr>
        <p:txBody>
          <a:bodyPr wrap="none" rtlCol="0">
            <a:spAutoFit/>
          </a:bodyPr>
          <a:lstStyle/>
          <a:p>
            <a:r>
              <a:rPr lang="en-US" sz="1400" dirty="0"/>
              <a:t>• Use </a:t>
            </a:r>
            <a:r>
              <a:rPr lang="en-US" sz="1400" b="1" dirty="0" err="1"/>
              <a:t>read_wrfinput.py</a:t>
            </a:r>
            <a:r>
              <a:rPr lang="en-US" sz="1400" dirty="0"/>
              <a:t> to convert model eta levels to physical heights (meters </a:t>
            </a:r>
            <a:r>
              <a:rPr lang="en-US" sz="1400" u="sng" dirty="0"/>
              <a:t>relative to ground level</a:t>
            </a:r>
            <a:r>
              <a:rPr lang="en-US" sz="1400" dirty="0"/>
              <a:t>)</a:t>
            </a:r>
          </a:p>
          <a:p>
            <a:endParaRPr lang="en-US" sz="1400" dirty="0"/>
          </a:p>
          <a:p>
            <a:r>
              <a:rPr lang="en-US" sz="1400" dirty="0"/>
              <a:t>• </a:t>
            </a:r>
            <a:r>
              <a:rPr lang="en-US" sz="1200" dirty="0">
                <a:solidFill>
                  <a:srgbClr val="FF0000"/>
                </a:solidFill>
                <a:latin typeface="Courier"/>
                <a:cs typeface="Courier"/>
              </a:rPr>
              <a:t>python </a:t>
            </a:r>
            <a:r>
              <a:rPr lang="en-US" sz="1200" dirty="0" err="1">
                <a:solidFill>
                  <a:srgbClr val="FF0000"/>
                </a:solidFill>
                <a:latin typeface="Courier"/>
                <a:cs typeface="Courier"/>
              </a:rPr>
              <a:t>read_wrfinput.py</a:t>
            </a:r>
            <a:r>
              <a:rPr lang="en-US" sz="1200" dirty="0">
                <a:solidFill>
                  <a:srgbClr val="FF0000"/>
                </a:solidFill>
                <a:latin typeface="Courier"/>
                <a:cs typeface="Courier"/>
              </a:rPr>
              <a:t> wrfinput_d01</a:t>
            </a:r>
          </a:p>
          <a:p>
            <a:r>
              <a:rPr lang="en-US" sz="1050" dirty="0"/>
              <a:t> ---------------------------------------------------------------- </a:t>
            </a:r>
          </a:p>
          <a:p>
            <a:r>
              <a:rPr lang="en-US" sz="1050" dirty="0"/>
              <a:t> model level  01  W height  0.00  S height  26.30</a:t>
            </a:r>
          </a:p>
          <a:p>
            <a:r>
              <a:rPr lang="en-US" sz="1050" dirty="0"/>
              <a:t> model level  02  W height  52.60  S height  86.18</a:t>
            </a:r>
          </a:p>
          <a:p>
            <a:r>
              <a:rPr lang="en-US" sz="1050" dirty="0"/>
              <a:t> model level  03  W height  119.75  S height  162.40</a:t>
            </a:r>
          </a:p>
          <a:p>
            <a:r>
              <a:rPr lang="en-US" sz="1050" dirty="0"/>
              <a:t> model level  04  W height  205.06  S height  258.94</a:t>
            </a:r>
          </a:p>
          <a:p>
            <a:r>
              <a:rPr lang="en-US" sz="1050" dirty="0"/>
              <a:t> model level  05  W height  312.82  S height  380.36</a:t>
            </a:r>
          </a:p>
          <a:p>
            <a:r>
              <a:rPr lang="en-US" sz="1050" dirty="0"/>
              <a:t> model level  06  W height  447.90  S height  531.80</a:t>
            </a:r>
          </a:p>
          <a:p>
            <a:r>
              <a:rPr lang="en-US" sz="1050" dirty="0"/>
              <a:t> model level  07  W height  615.71  S height  718.82</a:t>
            </a:r>
          </a:p>
          <a:p>
            <a:r>
              <a:rPr lang="en-US" sz="1050" dirty="0"/>
              <a:t> model level  08  W height  821.93  S height  947.34</a:t>
            </a:r>
          </a:p>
          <a:p>
            <a:r>
              <a:rPr lang="en-US" sz="1050" dirty="0"/>
              <a:t> model level  09  W height  1072.74  S height  1222.91</a:t>
            </a:r>
          </a:p>
          <a:p>
            <a:r>
              <a:rPr lang="en-US" sz="1050" dirty="0"/>
              <a:t> model level  10  W height  1373.08  S height  1549.46</a:t>
            </a:r>
          </a:p>
          <a:p>
            <a:r>
              <a:rPr lang="en-US" sz="1050" dirty="0"/>
              <a:t> model level  11  W height  1725.85  S height  1929.26</a:t>
            </a:r>
          </a:p>
          <a:p>
            <a:r>
              <a:rPr lang="en-US" sz="1050" dirty="0"/>
              <a:t> model level  12  W height  2132.68  S height  2356.89</a:t>
            </a:r>
          </a:p>
          <a:p>
            <a:r>
              <a:rPr lang="en-US" sz="1050" dirty="0"/>
              <a:t> model level  13  W height  2581.10  S height  2803.52</a:t>
            </a:r>
          </a:p>
          <a:p>
            <a:r>
              <a:rPr lang="en-US" sz="1050" dirty="0"/>
              <a:t> model level  14  W height  3025.95  S height  3246.40</a:t>
            </a:r>
          </a:p>
          <a:p>
            <a:r>
              <a:rPr lang="en-US" sz="1050" dirty="0"/>
              <a:t> model level  15  W height  3466.85  S height  3685.31</a:t>
            </a:r>
          </a:p>
          <a:p>
            <a:r>
              <a:rPr lang="en-US" sz="1050" dirty="0"/>
              <a:t> model level  16  W height  3903.78  S height  4120.17</a:t>
            </a:r>
          </a:p>
          <a:p>
            <a:r>
              <a:rPr lang="en-US" sz="1050" dirty="0"/>
              <a:t> model level  17  W height  4336.56  S height  4550.83</a:t>
            </a:r>
          </a:p>
          <a:p>
            <a:r>
              <a:rPr lang="en-US" sz="1050" dirty="0"/>
              <a:t> model level  18  W height  4765.11  S height  4977.32</a:t>
            </a:r>
          </a:p>
          <a:p>
            <a:r>
              <a:rPr lang="en-US" sz="1050" dirty="0"/>
              <a:t> model level  19  W height  5189.53  S height  5399.81</a:t>
            </a:r>
          </a:p>
          <a:p>
            <a:r>
              <a:rPr lang="en-US" sz="1050" dirty="0"/>
              <a:t> model level  20  W height  5610.10  S height  5818.54</a:t>
            </a:r>
          </a:p>
          <a:p>
            <a:r>
              <a:rPr lang="en-US" sz="1050" dirty="0"/>
              <a:t> model level  21  W height  6026.99  S height  6233.60</a:t>
            </a:r>
          </a:p>
          <a:p>
            <a:r>
              <a:rPr lang="en-US" sz="1050" dirty="0"/>
              <a:t> model level  22  W height  6440.21  S height  6644.92</a:t>
            </a:r>
          </a:p>
          <a:p>
            <a:r>
              <a:rPr lang="en-US" sz="1050" dirty="0"/>
              <a:t> model level  23  W height  6849.63  S height  7052.25</a:t>
            </a:r>
          </a:p>
          <a:p>
            <a:r>
              <a:rPr lang="en-US" sz="1050" dirty="0"/>
              <a:t> model level  24  W height  7254.86  S height  7455.25</a:t>
            </a:r>
          </a:p>
          <a:p>
            <a:r>
              <a:rPr lang="en-US" sz="1050" dirty="0"/>
              <a:t> model level  25  W height  7655.63  S height  7853.60</a:t>
            </a:r>
          </a:p>
          <a:p>
            <a:r>
              <a:rPr lang="en-US" sz="1050" dirty="0"/>
              <a:t> model level  26  W height  8051.57  S height  8247.07</a:t>
            </a:r>
          </a:p>
          <a:p>
            <a:r>
              <a:rPr lang="en-US" sz="1050" dirty="0"/>
              <a:t> model level  27  W height  8442.57  S height  8635.61</a:t>
            </a:r>
          </a:p>
          <a:p>
            <a:r>
              <a:rPr lang="en-US" sz="1050" dirty="0"/>
              <a:t> </a:t>
            </a:r>
            <a:endParaRPr lang="en-US" sz="1400" dirty="0"/>
          </a:p>
        </p:txBody>
      </p:sp>
      <p:sp>
        <p:nvSpPr>
          <p:cNvPr id="5" name="TextBox 4"/>
          <p:cNvSpPr txBox="1"/>
          <p:nvPr/>
        </p:nvSpPr>
        <p:spPr>
          <a:xfrm>
            <a:off x="4112154" y="2280555"/>
            <a:ext cx="3262432" cy="4578177"/>
          </a:xfrm>
          <a:prstGeom prst="rect">
            <a:avLst/>
          </a:prstGeom>
          <a:noFill/>
        </p:spPr>
        <p:txBody>
          <a:bodyPr wrap="none" rtlCol="0">
            <a:spAutoFit/>
          </a:bodyPr>
          <a:lstStyle/>
          <a:p>
            <a:r>
              <a:rPr lang="en-US" sz="1050" dirty="0"/>
              <a:t> model level  28  W height  8828.66  S height  9019.41</a:t>
            </a:r>
          </a:p>
          <a:p>
            <a:r>
              <a:rPr lang="en-US" sz="1050" dirty="0"/>
              <a:t> model level  29  W height  9210.16  S height  9398.67</a:t>
            </a:r>
          </a:p>
          <a:p>
            <a:r>
              <a:rPr lang="en-US" sz="1050" dirty="0"/>
              <a:t> model level  30  W height  9587.18  S height  9773.47</a:t>
            </a:r>
          </a:p>
          <a:p>
            <a:r>
              <a:rPr lang="en-US" sz="1050" dirty="0"/>
              <a:t> model level  31  W height  9959.76  S height  10143.85</a:t>
            </a:r>
          </a:p>
          <a:p>
            <a:r>
              <a:rPr lang="en-US" sz="1050" dirty="0"/>
              <a:t> model level  32  W height  10327.93  S height  10509.93</a:t>
            </a:r>
          </a:p>
          <a:p>
            <a:r>
              <a:rPr lang="en-US" sz="1050" dirty="0"/>
              <a:t> model level  33  W height  10691.94  S height  10871.83</a:t>
            </a:r>
          </a:p>
          <a:p>
            <a:r>
              <a:rPr lang="en-US" sz="1050" dirty="0"/>
              <a:t> model level  34  W height  11051.73  S height  11229.44</a:t>
            </a:r>
          </a:p>
          <a:p>
            <a:r>
              <a:rPr lang="en-US" sz="1050" dirty="0"/>
              <a:t> model level  35  W height  11407.15  S height  11582.66</a:t>
            </a:r>
          </a:p>
          <a:p>
            <a:r>
              <a:rPr lang="en-US" sz="1050" dirty="0"/>
              <a:t> model level  36  W height  11758.16  S height  11931.49</a:t>
            </a:r>
          </a:p>
          <a:p>
            <a:r>
              <a:rPr lang="en-US" sz="1050" dirty="0"/>
              <a:t> model level  37  W height  12104.82  S height  12276.00</a:t>
            </a:r>
          </a:p>
          <a:p>
            <a:r>
              <a:rPr lang="en-US" sz="1050" dirty="0"/>
              <a:t> model level  38  W height  12447.17  S height  12616.13</a:t>
            </a:r>
          </a:p>
          <a:p>
            <a:r>
              <a:rPr lang="en-US" sz="1050" dirty="0"/>
              <a:t> model level  39  W height  12785.10  S height  12951.86</a:t>
            </a:r>
          </a:p>
          <a:p>
            <a:r>
              <a:rPr lang="en-US" sz="1050" dirty="0"/>
              <a:t> model level  40  W height  13118.63  S height  13283.22</a:t>
            </a:r>
          </a:p>
          <a:p>
            <a:r>
              <a:rPr lang="en-US" sz="1050" dirty="0"/>
              <a:t> model level  41  W height  13447.82  S height  13610.34</a:t>
            </a:r>
          </a:p>
          <a:p>
            <a:r>
              <a:rPr lang="en-US" sz="1050" dirty="0"/>
              <a:t> model level  42  W height  13772.86  S height  13933.44</a:t>
            </a:r>
          </a:p>
          <a:p>
            <a:r>
              <a:rPr lang="en-US" sz="1050" dirty="0"/>
              <a:t> model level  43  W height  14094.02  S height  14252.80</a:t>
            </a:r>
          </a:p>
          <a:p>
            <a:r>
              <a:rPr lang="en-US" sz="1050" dirty="0"/>
              <a:t> model level  44  W height  14411.58  S height  14568.80</a:t>
            </a:r>
          </a:p>
          <a:p>
            <a:r>
              <a:rPr lang="en-US" sz="1050" dirty="0"/>
              <a:t> model level  45  W height  14726.01  S height  14881.86</a:t>
            </a:r>
          </a:p>
          <a:p>
            <a:r>
              <a:rPr lang="en-US" sz="1050" dirty="0"/>
              <a:t> model level  46  W height  15037.72  S height  15192.43</a:t>
            </a:r>
          </a:p>
          <a:p>
            <a:r>
              <a:rPr lang="en-US" sz="1050" dirty="0"/>
              <a:t> model level  47  W height  15347.15  S height  15500.97</a:t>
            </a:r>
          </a:p>
          <a:p>
            <a:r>
              <a:rPr lang="en-US" sz="1050" dirty="0"/>
              <a:t> model level  48  W height  15654.79  S height  15807.98</a:t>
            </a:r>
          </a:p>
          <a:p>
            <a:r>
              <a:rPr lang="en-US" sz="1050" dirty="0"/>
              <a:t> model level  49  W height  15961.17  S height  16113.95</a:t>
            </a:r>
          </a:p>
          <a:p>
            <a:r>
              <a:rPr lang="en-US" sz="1050" dirty="0"/>
              <a:t> model level  50  W height  16266.74  S height  16419.37</a:t>
            </a:r>
          </a:p>
          <a:p>
            <a:r>
              <a:rPr lang="en-US" sz="1050" dirty="0"/>
              <a:t> model level  51  W height  16572.00</a:t>
            </a:r>
          </a:p>
          <a:p>
            <a:endParaRPr lang="en-US" sz="1050" dirty="0"/>
          </a:p>
          <a:p>
            <a:r>
              <a:rPr lang="en-US" sz="1100" dirty="0"/>
              <a:t> ---------------------------------------------------------------- </a:t>
            </a:r>
            <a:endParaRPr lang="en-US" sz="1600" dirty="0"/>
          </a:p>
          <a:p>
            <a:endParaRPr lang="en-US" dirty="0"/>
          </a:p>
        </p:txBody>
      </p:sp>
      <p:sp>
        <p:nvSpPr>
          <p:cNvPr id="6" name="TextBox 5"/>
          <p:cNvSpPr txBox="1"/>
          <p:nvPr/>
        </p:nvSpPr>
        <p:spPr>
          <a:xfrm>
            <a:off x="1535034" y="6513700"/>
            <a:ext cx="6999845" cy="307777"/>
          </a:xfrm>
          <a:prstGeom prst="rect">
            <a:avLst/>
          </a:prstGeom>
          <a:noFill/>
        </p:spPr>
        <p:txBody>
          <a:bodyPr wrap="none" rtlCol="0">
            <a:spAutoFit/>
          </a:bodyPr>
          <a:lstStyle/>
          <a:p>
            <a:r>
              <a:rPr lang="en-US" sz="1400" b="1" i="1" dirty="0">
                <a:solidFill>
                  <a:srgbClr val="FF0000"/>
                </a:solidFill>
              </a:rPr>
              <a:t>These are the default levels for our WRF version, for 51 levels with </a:t>
            </a:r>
            <a:r>
              <a:rPr lang="en-US" sz="1400" b="1" i="1" dirty="0" err="1">
                <a:solidFill>
                  <a:srgbClr val="FF0000"/>
                </a:solidFill>
              </a:rPr>
              <a:t>p_top_requested</a:t>
            </a:r>
            <a:r>
              <a:rPr lang="en-US" sz="1400" b="1" i="1" dirty="0">
                <a:solidFill>
                  <a:srgbClr val="FF0000"/>
                </a:solidFill>
              </a:rPr>
              <a:t>=10000</a:t>
            </a:r>
          </a:p>
        </p:txBody>
      </p:sp>
      <p:pic>
        <p:nvPicPr>
          <p:cNvPr id="7" name="Picture 2" descr="horizstag_MOD.pdf">
            <a:extLst>
              <a:ext uri="{FF2B5EF4-FFF2-40B4-BE49-F238E27FC236}">
                <a16:creationId xmlns:a16="http://schemas.microsoft.com/office/drawing/2014/main" id="{5DB6CE98-1111-9D44-8DEF-1C29F482D45F}"/>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195555" y="722178"/>
            <a:ext cx="1948445" cy="24982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36653115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626EB0D1-CB19-984B-A77F-BF72188A5C8F}" type="slidenum">
              <a:rPr lang="en-US" smtClean="0"/>
              <a:t>35</a:t>
            </a:fld>
            <a:endParaRPr lang="en-US"/>
          </a:p>
        </p:txBody>
      </p:sp>
      <p:sp>
        <p:nvSpPr>
          <p:cNvPr id="5" name="TextBox 4"/>
          <p:cNvSpPr txBox="1"/>
          <p:nvPr/>
        </p:nvSpPr>
        <p:spPr>
          <a:xfrm>
            <a:off x="4688035" y="890592"/>
            <a:ext cx="4540345" cy="5632311"/>
          </a:xfrm>
          <a:prstGeom prst="rect">
            <a:avLst/>
          </a:prstGeom>
          <a:noFill/>
        </p:spPr>
        <p:txBody>
          <a:bodyPr wrap="none" rtlCol="0">
            <a:spAutoFit/>
          </a:bodyPr>
          <a:lstStyle/>
          <a:p>
            <a:r>
              <a:rPr lang="en-US" b="1" dirty="0"/>
              <a:t>Default vertical levels from </a:t>
            </a:r>
            <a:r>
              <a:rPr lang="en-US" sz="1600" b="1" dirty="0" err="1">
                <a:latin typeface="Courier"/>
                <a:cs typeface="Courier"/>
              </a:rPr>
              <a:t>real.exe</a:t>
            </a:r>
            <a:endParaRPr lang="en-US" b="1" dirty="0">
              <a:latin typeface="Courier"/>
              <a:cs typeface="Courier"/>
            </a:endParaRPr>
          </a:p>
          <a:p>
            <a:r>
              <a:rPr lang="en-US" b="1" dirty="0"/>
              <a:t>for</a:t>
            </a:r>
            <a:r>
              <a:rPr lang="en-US" sz="1600" b="1" dirty="0">
                <a:latin typeface="Courier" pitchFamily="2" charset="0"/>
              </a:rPr>
              <a:t> </a:t>
            </a:r>
            <a:r>
              <a:rPr lang="en-US" sz="1600" b="1" dirty="0" err="1">
                <a:latin typeface="Courier" pitchFamily="2" charset="0"/>
              </a:rPr>
              <a:t>e_vert</a:t>
            </a:r>
            <a:r>
              <a:rPr lang="en-US" b="1" dirty="0"/>
              <a:t> = 51 vertical levels</a:t>
            </a:r>
          </a:p>
          <a:p>
            <a:endParaRPr lang="en-US" dirty="0"/>
          </a:p>
          <a:p>
            <a:endParaRPr lang="en-US" dirty="0"/>
          </a:p>
          <a:p>
            <a:endParaRPr lang="en-US" dirty="0"/>
          </a:p>
          <a:p>
            <a:endParaRPr lang="en-US" dirty="0"/>
          </a:p>
          <a:p>
            <a:endParaRPr lang="en-US" dirty="0"/>
          </a:p>
          <a:p>
            <a:endParaRPr lang="en-US" dirty="0"/>
          </a:p>
          <a:p>
            <a:r>
              <a:rPr lang="en-US" dirty="0"/>
              <a:t>…results in</a:t>
            </a:r>
          </a:p>
          <a:p>
            <a:r>
              <a:rPr lang="en-US" dirty="0"/>
              <a:t>8 W levels within lowest 1 km AGL</a:t>
            </a:r>
          </a:p>
          <a:p>
            <a:endParaRPr lang="en-US" dirty="0"/>
          </a:p>
          <a:p>
            <a:r>
              <a:rPr lang="en-US" dirty="0"/>
              <a:t>First W level above ground at ~ 53 m</a:t>
            </a:r>
          </a:p>
          <a:p>
            <a:r>
              <a:rPr lang="en-US" dirty="0"/>
              <a:t>  so first scalar (S) level at about 26 m</a:t>
            </a:r>
          </a:p>
          <a:p>
            <a:r>
              <a:rPr lang="en-US" dirty="0"/>
              <a:t>[varies with time and space, owing to</a:t>
            </a:r>
          </a:p>
          <a:p>
            <a:r>
              <a:rPr lang="en-US" dirty="0"/>
              <a:t> temperature]</a:t>
            </a:r>
          </a:p>
          <a:p>
            <a:endParaRPr lang="en-US" dirty="0"/>
          </a:p>
          <a:p>
            <a:r>
              <a:rPr lang="en-US" b="1" dirty="0">
                <a:solidFill>
                  <a:srgbClr val="FF0000"/>
                </a:solidFill>
              </a:rPr>
              <a:t>If you increase or decrease the number</a:t>
            </a:r>
          </a:p>
          <a:p>
            <a:r>
              <a:rPr lang="en-US" b="1" dirty="0">
                <a:solidFill>
                  <a:srgbClr val="FF0000"/>
                </a:solidFill>
              </a:rPr>
              <a:t>  of levels, these heights MAY NOT CHANGE…</a:t>
            </a:r>
          </a:p>
          <a:p>
            <a:r>
              <a:rPr lang="en-US" i="1" dirty="0"/>
              <a:t>  …because </a:t>
            </a:r>
            <a:r>
              <a:rPr lang="en-US" sz="1600" i="1" dirty="0" err="1">
                <a:latin typeface="Courier" pitchFamily="2" charset="0"/>
              </a:rPr>
              <a:t>real.exe</a:t>
            </a:r>
            <a:r>
              <a:rPr lang="en-US" sz="1600" i="1" dirty="0">
                <a:latin typeface="Courier" pitchFamily="2" charset="0"/>
              </a:rPr>
              <a:t> </a:t>
            </a:r>
            <a:r>
              <a:rPr lang="en-US" i="1" dirty="0"/>
              <a:t>tries to keep the lowest</a:t>
            </a:r>
          </a:p>
          <a:p>
            <a:r>
              <a:rPr lang="en-US" i="1" dirty="0"/>
              <a:t>  levels at same heights (see next 3 slides)</a:t>
            </a:r>
          </a:p>
        </p:txBody>
      </p:sp>
      <p:graphicFrame>
        <p:nvGraphicFramePr>
          <p:cNvPr id="7" name="Chart 6"/>
          <p:cNvGraphicFramePr>
            <a:graphicFrameLocks/>
          </p:cNvGraphicFramePr>
          <p:nvPr>
            <p:extLst>
              <p:ext uri="{D42A27DB-BD31-4B8C-83A1-F6EECF244321}">
                <p14:modId xmlns:p14="http://schemas.microsoft.com/office/powerpoint/2010/main" val="3880620989"/>
              </p:ext>
            </p:extLst>
          </p:nvPr>
        </p:nvGraphicFramePr>
        <p:xfrm>
          <a:off x="184710" y="382585"/>
          <a:ext cx="4572000" cy="27432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8" name="Chart 7"/>
          <p:cNvGraphicFramePr>
            <a:graphicFrameLocks/>
          </p:cNvGraphicFramePr>
          <p:nvPr>
            <p:extLst>
              <p:ext uri="{D42A27DB-BD31-4B8C-83A1-F6EECF244321}">
                <p14:modId xmlns:p14="http://schemas.microsoft.com/office/powerpoint/2010/main" val="2911339286"/>
              </p:ext>
            </p:extLst>
          </p:nvPr>
        </p:nvGraphicFramePr>
        <p:xfrm>
          <a:off x="184710" y="3300265"/>
          <a:ext cx="4572000" cy="2743200"/>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3624823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119022"/>
            <a:ext cx="8229600" cy="1143000"/>
          </a:xfrm>
        </p:spPr>
        <p:txBody>
          <a:bodyPr>
            <a:normAutofit fontScale="90000"/>
          </a:bodyPr>
          <a:lstStyle/>
          <a:p>
            <a:r>
              <a:rPr lang="en-US" dirty="0"/>
              <a:t>Model levels for </a:t>
            </a:r>
            <a:r>
              <a:rPr lang="en-US" sz="4000" dirty="0" err="1">
                <a:latin typeface="Courier"/>
                <a:cs typeface="Courier"/>
              </a:rPr>
              <a:t>e_vert</a:t>
            </a:r>
            <a:r>
              <a:rPr lang="en-US" sz="4000" dirty="0"/>
              <a:t> </a:t>
            </a:r>
            <a:r>
              <a:rPr lang="en-US" dirty="0"/>
              <a:t>= 51 and 71</a:t>
            </a:r>
          </a:p>
        </p:txBody>
      </p:sp>
      <p:sp>
        <p:nvSpPr>
          <p:cNvPr id="2" name="Slide Number Placeholder 1"/>
          <p:cNvSpPr>
            <a:spLocks noGrp="1"/>
          </p:cNvSpPr>
          <p:nvPr>
            <p:ph type="sldNum" sz="quarter" idx="12"/>
          </p:nvPr>
        </p:nvSpPr>
        <p:spPr/>
        <p:txBody>
          <a:bodyPr/>
          <a:lstStyle/>
          <a:p>
            <a:fld id="{113A9D10-7737-1E4E-B22F-7C178D661FCD}" type="slidenum">
              <a:rPr lang="en-US" smtClean="0"/>
              <a:t>36</a:t>
            </a:fld>
            <a:endParaRPr lang="en-US"/>
          </a:p>
        </p:txBody>
      </p:sp>
      <p:graphicFrame>
        <p:nvGraphicFramePr>
          <p:cNvPr id="3" name="Table 2"/>
          <p:cNvGraphicFramePr>
            <a:graphicFrameLocks noGrp="1"/>
          </p:cNvGraphicFramePr>
          <p:nvPr>
            <p:extLst>
              <p:ext uri="{D42A27DB-BD31-4B8C-83A1-F6EECF244321}">
                <p14:modId xmlns:p14="http://schemas.microsoft.com/office/powerpoint/2010/main" val="3587931681"/>
              </p:ext>
            </p:extLst>
          </p:nvPr>
        </p:nvGraphicFramePr>
        <p:xfrm>
          <a:off x="2712020" y="1110275"/>
          <a:ext cx="6096000" cy="5461000"/>
        </p:xfrm>
        <a:graphic>
          <a:graphicData uri="http://schemas.openxmlformats.org/drawingml/2006/table">
            <a:tbl>
              <a:tblPr firstRow="1" bandRow="1">
                <a:tableStyleId>{5C22544A-7EE6-4342-B048-85BDC9FD1C3A}</a:tableStyleId>
              </a:tblPr>
              <a:tblGrid>
                <a:gridCol w="2032000">
                  <a:extLst>
                    <a:ext uri="{9D8B030D-6E8A-4147-A177-3AD203B41FA5}">
                      <a16:colId xmlns:a16="http://schemas.microsoft.com/office/drawing/2014/main" val="20000"/>
                    </a:ext>
                  </a:extLst>
                </a:gridCol>
                <a:gridCol w="2032000">
                  <a:extLst>
                    <a:ext uri="{9D8B030D-6E8A-4147-A177-3AD203B41FA5}">
                      <a16:colId xmlns:a16="http://schemas.microsoft.com/office/drawing/2014/main" val="20001"/>
                    </a:ext>
                  </a:extLst>
                </a:gridCol>
                <a:gridCol w="2032000">
                  <a:extLst>
                    <a:ext uri="{9D8B030D-6E8A-4147-A177-3AD203B41FA5}">
                      <a16:colId xmlns:a16="http://schemas.microsoft.com/office/drawing/2014/main" val="20002"/>
                    </a:ext>
                  </a:extLst>
                </a:gridCol>
              </a:tblGrid>
              <a:tr h="370840">
                <a:tc>
                  <a:txBody>
                    <a:bodyPr/>
                    <a:lstStyle/>
                    <a:p>
                      <a:r>
                        <a:rPr lang="en-US" dirty="0"/>
                        <a:t>Model level</a:t>
                      </a:r>
                    </a:p>
                  </a:txBody>
                  <a:tcPr/>
                </a:tc>
                <a:tc>
                  <a:txBody>
                    <a:bodyPr/>
                    <a:lstStyle/>
                    <a:p>
                      <a:r>
                        <a:rPr lang="en-US" dirty="0"/>
                        <a:t>W height (51 levels), in meters</a:t>
                      </a:r>
                    </a:p>
                  </a:txBody>
                  <a:tcPr/>
                </a:tc>
                <a:tc>
                  <a:txBody>
                    <a:bodyPr/>
                    <a:lstStyle/>
                    <a:p>
                      <a:r>
                        <a:rPr lang="en-US" dirty="0"/>
                        <a:t>W height (71 levels), in meters</a:t>
                      </a:r>
                    </a:p>
                  </a:txBody>
                  <a:tcPr/>
                </a:tc>
                <a:extLst>
                  <a:ext uri="{0D108BD9-81ED-4DB2-BD59-A6C34878D82A}">
                    <a16:rowId xmlns:a16="http://schemas.microsoft.com/office/drawing/2014/main" val="10000"/>
                  </a:ext>
                </a:extLst>
              </a:tr>
              <a:tr h="370840">
                <a:tc>
                  <a:txBody>
                    <a:bodyPr/>
                    <a:lstStyle/>
                    <a:p>
                      <a:pPr algn="r"/>
                      <a:r>
                        <a:rPr lang="en-US" dirty="0"/>
                        <a:t>1</a:t>
                      </a:r>
                    </a:p>
                  </a:txBody>
                  <a:tcPr/>
                </a:tc>
                <a:tc>
                  <a:txBody>
                    <a:bodyPr/>
                    <a:lstStyle/>
                    <a:p>
                      <a:pPr algn="r" fontAlgn="b"/>
                      <a:r>
                        <a:rPr lang="en-US" sz="1800" b="1" i="0" u="none" strike="noStrike">
                          <a:solidFill>
                            <a:srgbClr val="000000"/>
                          </a:solidFill>
                          <a:effectLst/>
                          <a:latin typeface="Calibri"/>
                        </a:rPr>
                        <a:t>0</a:t>
                      </a:r>
                    </a:p>
                  </a:txBody>
                  <a:tcPr marL="12700" marR="12700" marT="12700" marB="0" anchor="b"/>
                </a:tc>
                <a:tc>
                  <a:txBody>
                    <a:bodyPr/>
                    <a:lstStyle/>
                    <a:p>
                      <a:pPr algn="r" fontAlgn="b"/>
                      <a:r>
                        <a:rPr lang="en-US" sz="1800" b="1" i="0" u="none" strike="noStrike">
                          <a:solidFill>
                            <a:srgbClr val="000000"/>
                          </a:solidFill>
                          <a:effectLst/>
                          <a:latin typeface="Calibri"/>
                        </a:rPr>
                        <a:t>0</a:t>
                      </a:r>
                    </a:p>
                  </a:txBody>
                  <a:tcPr marL="12700" marR="12700" marT="12700" marB="0" anchor="b"/>
                </a:tc>
                <a:extLst>
                  <a:ext uri="{0D108BD9-81ED-4DB2-BD59-A6C34878D82A}">
                    <a16:rowId xmlns:a16="http://schemas.microsoft.com/office/drawing/2014/main" val="10001"/>
                  </a:ext>
                </a:extLst>
              </a:tr>
              <a:tr h="370840">
                <a:tc>
                  <a:txBody>
                    <a:bodyPr/>
                    <a:lstStyle/>
                    <a:p>
                      <a:pPr algn="r"/>
                      <a:r>
                        <a:rPr lang="en-US" dirty="0"/>
                        <a:t>2</a:t>
                      </a:r>
                    </a:p>
                  </a:txBody>
                  <a:tcPr/>
                </a:tc>
                <a:tc>
                  <a:txBody>
                    <a:bodyPr/>
                    <a:lstStyle/>
                    <a:p>
                      <a:pPr algn="r" fontAlgn="b"/>
                      <a:r>
                        <a:rPr lang="hr-HR" sz="1800" b="1" i="0" u="none" strike="noStrike">
                          <a:solidFill>
                            <a:srgbClr val="000000"/>
                          </a:solidFill>
                          <a:effectLst/>
                          <a:latin typeface="Calibri"/>
                        </a:rPr>
                        <a:t>52.6</a:t>
                      </a:r>
                    </a:p>
                  </a:txBody>
                  <a:tcPr marL="12700" marR="12700" marT="12700" marB="0" anchor="b"/>
                </a:tc>
                <a:tc>
                  <a:txBody>
                    <a:bodyPr/>
                    <a:lstStyle/>
                    <a:p>
                      <a:pPr algn="r" fontAlgn="b"/>
                      <a:r>
                        <a:rPr lang="hr-HR" sz="1800" b="1" i="0" u="none" strike="noStrike">
                          <a:solidFill>
                            <a:srgbClr val="000000"/>
                          </a:solidFill>
                          <a:effectLst/>
                          <a:latin typeface="Calibri"/>
                        </a:rPr>
                        <a:t>52.6</a:t>
                      </a:r>
                    </a:p>
                  </a:txBody>
                  <a:tcPr marL="12700" marR="12700" marT="12700" marB="0" anchor="b"/>
                </a:tc>
                <a:extLst>
                  <a:ext uri="{0D108BD9-81ED-4DB2-BD59-A6C34878D82A}">
                    <a16:rowId xmlns:a16="http://schemas.microsoft.com/office/drawing/2014/main" val="10002"/>
                  </a:ext>
                </a:extLst>
              </a:tr>
              <a:tr h="370840">
                <a:tc>
                  <a:txBody>
                    <a:bodyPr/>
                    <a:lstStyle/>
                    <a:p>
                      <a:pPr algn="r"/>
                      <a:r>
                        <a:rPr lang="en-US" dirty="0"/>
                        <a:t>3</a:t>
                      </a:r>
                    </a:p>
                  </a:txBody>
                  <a:tcPr/>
                </a:tc>
                <a:tc>
                  <a:txBody>
                    <a:bodyPr/>
                    <a:lstStyle/>
                    <a:p>
                      <a:pPr algn="r" fontAlgn="b"/>
                      <a:r>
                        <a:rPr lang="hr-HR" sz="1800" b="1" i="0" u="none" strike="noStrike">
                          <a:solidFill>
                            <a:srgbClr val="000000"/>
                          </a:solidFill>
                          <a:effectLst/>
                          <a:latin typeface="Calibri"/>
                        </a:rPr>
                        <a:t>119.75</a:t>
                      </a:r>
                    </a:p>
                  </a:txBody>
                  <a:tcPr marL="12700" marR="12700" marT="12700" marB="0" anchor="b"/>
                </a:tc>
                <a:tc>
                  <a:txBody>
                    <a:bodyPr/>
                    <a:lstStyle/>
                    <a:p>
                      <a:pPr algn="r" fontAlgn="b"/>
                      <a:r>
                        <a:rPr lang="hr-HR" sz="1800" b="1" i="0" u="none" strike="noStrike">
                          <a:solidFill>
                            <a:srgbClr val="000000"/>
                          </a:solidFill>
                          <a:effectLst/>
                          <a:latin typeface="Calibri"/>
                        </a:rPr>
                        <a:t>119.75</a:t>
                      </a:r>
                    </a:p>
                  </a:txBody>
                  <a:tcPr marL="12700" marR="12700" marT="12700" marB="0" anchor="b"/>
                </a:tc>
                <a:extLst>
                  <a:ext uri="{0D108BD9-81ED-4DB2-BD59-A6C34878D82A}">
                    <a16:rowId xmlns:a16="http://schemas.microsoft.com/office/drawing/2014/main" val="10003"/>
                  </a:ext>
                </a:extLst>
              </a:tr>
              <a:tr h="370840">
                <a:tc>
                  <a:txBody>
                    <a:bodyPr/>
                    <a:lstStyle/>
                    <a:p>
                      <a:pPr algn="r"/>
                      <a:r>
                        <a:rPr lang="en-US" dirty="0"/>
                        <a:t>4</a:t>
                      </a:r>
                    </a:p>
                  </a:txBody>
                  <a:tcPr/>
                </a:tc>
                <a:tc>
                  <a:txBody>
                    <a:bodyPr/>
                    <a:lstStyle/>
                    <a:p>
                      <a:pPr algn="r" fontAlgn="b"/>
                      <a:r>
                        <a:rPr lang="is-IS" sz="1800" b="1" i="0" u="none" strike="noStrike">
                          <a:solidFill>
                            <a:srgbClr val="000000"/>
                          </a:solidFill>
                          <a:effectLst/>
                          <a:latin typeface="Calibri"/>
                        </a:rPr>
                        <a:t>205.06</a:t>
                      </a:r>
                    </a:p>
                  </a:txBody>
                  <a:tcPr marL="12700" marR="12700" marT="12700" marB="0" anchor="b"/>
                </a:tc>
                <a:tc>
                  <a:txBody>
                    <a:bodyPr/>
                    <a:lstStyle/>
                    <a:p>
                      <a:pPr algn="r" fontAlgn="b"/>
                      <a:r>
                        <a:rPr lang="is-IS" sz="1800" b="1" i="0" u="none" strike="noStrike">
                          <a:solidFill>
                            <a:srgbClr val="000000"/>
                          </a:solidFill>
                          <a:effectLst/>
                          <a:latin typeface="Calibri"/>
                        </a:rPr>
                        <a:t>205.06</a:t>
                      </a:r>
                    </a:p>
                  </a:txBody>
                  <a:tcPr marL="12700" marR="12700" marT="12700" marB="0" anchor="b"/>
                </a:tc>
                <a:extLst>
                  <a:ext uri="{0D108BD9-81ED-4DB2-BD59-A6C34878D82A}">
                    <a16:rowId xmlns:a16="http://schemas.microsoft.com/office/drawing/2014/main" val="10004"/>
                  </a:ext>
                </a:extLst>
              </a:tr>
              <a:tr h="370840">
                <a:tc>
                  <a:txBody>
                    <a:bodyPr/>
                    <a:lstStyle/>
                    <a:p>
                      <a:pPr algn="r"/>
                      <a:r>
                        <a:rPr lang="en-US" dirty="0"/>
                        <a:t>5</a:t>
                      </a:r>
                    </a:p>
                  </a:txBody>
                  <a:tcPr/>
                </a:tc>
                <a:tc>
                  <a:txBody>
                    <a:bodyPr/>
                    <a:lstStyle/>
                    <a:p>
                      <a:pPr algn="r" fontAlgn="b"/>
                      <a:r>
                        <a:rPr lang="hr-HR" sz="1800" b="1" i="0" u="none" strike="noStrike">
                          <a:solidFill>
                            <a:srgbClr val="000000"/>
                          </a:solidFill>
                          <a:effectLst/>
                          <a:latin typeface="Calibri"/>
                        </a:rPr>
                        <a:t>312.82</a:t>
                      </a:r>
                    </a:p>
                  </a:txBody>
                  <a:tcPr marL="12700" marR="12700" marT="12700" marB="0" anchor="b"/>
                </a:tc>
                <a:tc>
                  <a:txBody>
                    <a:bodyPr/>
                    <a:lstStyle/>
                    <a:p>
                      <a:pPr algn="r" fontAlgn="b"/>
                      <a:r>
                        <a:rPr lang="hr-HR" sz="1800" b="1" i="0" u="none" strike="noStrike">
                          <a:solidFill>
                            <a:srgbClr val="000000"/>
                          </a:solidFill>
                          <a:effectLst/>
                          <a:latin typeface="Calibri"/>
                        </a:rPr>
                        <a:t>312.82</a:t>
                      </a:r>
                    </a:p>
                  </a:txBody>
                  <a:tcPr marL="12700" marR="12700" marT="12700" marB="0" anchor="b"/>
                </a:tc>
                <a:extLst>
                  <a:ext uri="{0D108BD9-81ED-4DB2-BD59-A6C34878D82A}">
                    <a16:rowId xmlns:a16="http://schemas.microsoft.com/office/drawing/2014/main" val="10005"/>
                  </a:ext>
                </a:extLst>
              </a:tr>
              <a:tr h="370840">
                <a:tc>
                  <a:txBody>
                    <a:bodyPr/>
                    <a:lstStyle/>
                    <a:p>
                      <a:pPr algn="r"/>
                      <a:r>
                        <a:rPr lang="en-US" dirty="0"/>
                        <a:t>6</a:t>
                      </a:r>
                    </a:p>
                  </a:txBody>
                  <a:tcPr/>
                </a:tc>
                <a:tc>
                  <a:txBody>
                    <a:bodyPr/>
                    <a:lstStyle/>
                    <a:p>
                      <a:pPr algn="r" fontAlgn="b"/>
                      <a:r>
                        <a:rPr lang="nb-NO" sz="1800" b="1" i="0" u="none" strike="noStrike">
                          <a:solidFill>
                            <a:srgbClr val="000000"/>
                          </a:solidFill>
                          <a:effectLst/>
                          <a:latin typeface="Calibri"/>
                        </a:rPr>
                        <a:t>447.9</a:t>
                      </a:r>
                    </a:p>
                  </a:txBody>
                  <a:tcPr marL="12700" marR="12700" marT="12700" marB="0" anchor="b"/>
                </a:tc>
                <a:tc>
                  <a:txBody>
                    <a:bodyPr/>
                    <a:lstStyle/>
                    <a:p>
                      <a:pPr algn="r" fontAlgn="b"/>
                      <a:r>
                        <a:rPr lang="nb-NO" sz="1800" b="1" i="0" u="none" strike="noStrike">
                          <a:solidFill>
                            <a:srgbClr val="000000"/>
                          </a:solidFill>
                          <a:effectLst/>
                          <a:latin typeface="Calibri"/>
                        </a:rPr>
                        <a:t>447.9</a:t>
                      </a:r>
                    </a:p>
                  </a:txBody>
                  <a:tcPr marL="12700" marR="12700" marT="12700" marB="0" anchor="b"/>
                </a:tc>
                <a:extLst>
                  <a:ext uri="{0D108BD9-81ED-4DB2-BD59-A6C34878D82A}">
                    <a16:rowId xmlns:a16="http://schemas.microsoft.com/office/drawing/2014/main" val="10006"/>
                  </a:ext>
                </a:extLst>
              </a:tr>
              <a:tr h="370840">
                <a:tc>
                  <a:txBody>
                    <a:bodyPr/>
                    <a:lstStyle/>
                    <a:p>
                      <a:pPr algn="r"/>
                      <a:r>
                        <a:rPr lang="en-US" dirty="0"/>
                        <a:t>7</a:t>
                      </a:r>
                    </a:p>
                  </a:txBody>
                  <a:tcPr/>
                </a:tc>
                <a:tc>
                  <a:txBody>
                    <a:bodyPr/>
                    <a:lstStyle/>
                    <a:p>
                      <a:pPr algn="r" fontAlgn="b"/>
                      <a:r>
                        <a:rPr lang="nb-NO" sz="1800" b="1" i="0" u="none" strike="noStrike">
                          <a:solidFill>
                            <a:srgbClr val="000000"/>
                          </a:solidFill>
                          <a:effectLst/>
                          <a:latin typeface="Calibri"/>
                        </a:rPr>
                        <a:t>615.71</a:t>
                      </a:r>
                    </a:p>
                  </a:txBody>
                  <a:tcPr marL="12700" marR="12700" marT="12700" marB="0" anchor="b"/>
                </a:tc>
                <a:tc>
                  <a:txBody>
                    <a:bodyPr/>
                    <a:lstStyle/>
                    <a:p>
                      <a:pPr algn="r" fontAlgn="b"/>
                      <a:r>
                        <a:rPr lang="nb-NO" sz="1800" b="1" i="0" u="none" strike="noStrike">
                          <a:solidFill>
                            <a:srgbClr val="000000"/>
                          </a:solidFill>
                          <a:effectLst/>
                          <a:latin typeface="Calibri"/>
                        </a:rPr>
                        <a:t>615.71</a:t>
                      </a:r>
                    </a:p>
                  </a:txBody>
                  <a:tcPr marL="12700" marR="12700" marT="12700" marB="0" anchor="b"/>
                </a:tc>
                <a:extLst>
                  <a:ext uri="{0D108BD9-81ED-4DB2-BD59-A6C34878D82A}">
                    <a16:rowId xmlns:a16="http://schemas.microsoft.com/office/drawing/2014/main" val="10007"/>
                  </a:ext>
                </a:extLst>
              </a:tr>
              <a:tr h="370840">
                <a:tc>
                  <a:txBody>
                    <a:bodyPr/>
                    <a:lstStyle/>
                    <a:p>
                      <a:pPr algn="r"/>
                      <a:r>
                        <a:rPr lang="en-US" dirty="0"/>
                        <a:t>8</a:t>
                      </a:r>
                    </a:p>
                  </a:txBody>
                  <a:tcPr/>
                </a:tc>
                <a:tc>
                  <a:txBody>
                    <a:bodyPr/>
                    <a:lstStyle/>
                    <a:p>
                      <a:pPr algn="r" fontAlgn="b"/>
                      <a:r>
                        <a:rPr lang="nb-NO" sz="1800" b="1" i="0" u="none" strike="noStrike">
                          <a:solidFill>
                            <a:srgbClr val="000000"/>
                          </a:solidFill>
                          <a:effectLst/>
                          <a:latin typeface="Calibri"/>
                        </a:rPr>
                        <a:t>821.93</a:t>
                      </a:r>
                    </a:p>
                  </a:txBody>
                  <a:tcPr marL="12700" marR="12700" marT="12700" marB="0" anchor="b"/>
                </a:tc>
                <a:tc>
                  <a:txBody>
                    <a:bodyPr/>
                    <a:lstStyle/>
                    <a:p>
                      <a:pPr algn="r" fontAlgn="b"/>
                      <a:r>
                        <a:rPr lang="nb-NO" sz="1800" b="1" i="0" u="none" strike="noStrike">
                          <a:solidFill>
                            <a:srgbClr val="000000"/>
                          </a:solidFill>
                          <a:effectLst/>
                          <a:latin typeface="Calibri"/>
                        </a:rPr>
                        <a:t>821.93</a:t>
                      </a:r>
                    </a:p>
                  </a:txBody>
                  <a:tcPr marL="12700" marR="12700" marT="12700" marB="0" anchor="b"/>
                </a:tc>
                <a:extLst>
                  <a:ext uri="{0D108BD9-81ED-4DB2-BD59-A6C34878D82A}">
                    <a16:rowId xmlns:a16="http://schemas.microsoft.com/office/drawing/2014/main" val="10008"/>
                  </a:ext>
                </a:extLst>
              </a:tr>
              <a:tr h="370840">
                <a:tc>
                  <a:txBody>
                    <a:bodyPr/>
                    <a:lstStyle/>
                    <a:p>
                      <a:pPr algn="r"/>
                      <a:r>
                        <a:rPr lang="en-US" dirty="0"/>
                        <a:t>9</a:t>
                      </a:r>
                    </a:p>
                  </a:txBody>
                  <a:tcPr/>
                </a:tc>
                <a:tc>
                  <a:txBody>
                    <a:bodyPr/>
                    <a:lstStyle/>
                    <a:p>
                      <a:pPr algn="r" fontAlgn="b"/>
                      <a:r>
                        <a:rPr lang="hr-HR" sz="1800" b="1" i="0" u="none" strike="noStrike">
                          <a:solidFill>
                            <a:srgbClr val="000000"/>
                          </a:solidFill>
                          <a:effectLst/>
                          <a:latin typeface="Calibri"/>
                        </a:rPr>
                        <a:t>1072.74</a:t>
                      </a:r>
                    </a:p>
                  </a:txBody>
                  <a:tcPr marL="12700" marR="12700" marT="12700" marB="0" anchor="b"/>
                </a:tc>
                <a:tc>
                  <a:txBody>
                    <a:bodyPr/>
                    <a:lstStyle/>
                    <a:p>
                      <a:pPr algn="r" fontAlgn="b"/>
                      <a:r>
                        <a:rPr lang="hr-HR" sz="1800" b="1" i="0" u="none" strike="noStrike">
                          <a:solidFill>
                            <a:srgbClr val="000000"/>
                          </a:solidFill>
                          <a:effectLst/>
                          <a:latin typeface="Calibri"/>
                        </a:rPr>
                        <a:t>1072.74</a:t>
                      </a:r>
                    </a:p>
                  </a:txBody>
                  <a:tcPr marL="12700" marR="12700" marT="12700" marB="0" anchor="b"/>
                </a:tc>
                <a:extLst>
                  <a:ext uri="{0D108BD9-81ED-4DB2-BD59-A6C34878D82A}">
                    <a16:rowId xmlns:a16="http://schemas.microsoft.com/office/drawing/2014/main" val="10009"/>
                  </a:ext>
                </a:extLst>
              </a:tr>
              <a:tr h="370840">
                <a:tc>
                  <a:txBody>
                    <a:bodyPr/>
                    <a:lstStyle/>
                    <a:p>
                      <a:pPr algn="r"/>
                      <a:r>
                        <a:rPr lang="en-US" dirty="0"/>
                        <a:t>10</a:t>
                      </a:r>
                    </a:p>
                  </a:txBody>
                  <a:tcPr/>
                </a:tc>
                <a:tc>
                  <a:txBody>
                    <a:bodyPr/>
                    <a:lstStyle/>
                    <a:p>
                      <a:pPr algn="r" fontAlgn="b"/>
                      <a:r>
                        <a:rPr lang="is-IS" sz="1800" b="1" i="0" u="none" strike="noStrike">
                          <a:solidFill>
                            <a:srgbClr val="000000"/>
                          </a:solidFill>
                          <a:effectLst/>
                          <a:latin typeface="Calibri"/>
                        </a:rPr>
                        <a:t>1373.08</a:t>
                      </a:r>
                    </a:p>
                  </a:txBody>
                  <a:tcPr marL="12700" marR="12700" marT="12700" marB="0" anchor="b"/>
                </a:tc>
                <a:tc>
                  <a:txBody>
                    <a:bodyPr/>
                    <a:lstStyle/>
                    <a:p>
                      <a:pPr algn="r" fontAlgn="b"/>
                      <a:r>
                        <a:rPr lang="is-IS" sz="1800" b="1" i="0" u="none" strike="noStrike">
                          <a:solidFill>
                            <a:srgbClr val="000000"/>
                          </a:solidFill>
                          <a:effectLst/>
                          <a:latin typeface="Calibri"/>
                        </a:rPr>
                        <a:t>1373.08</a:t>
                      </a:r>
                    </a:p>
                  </a:txBody>
                  <a:tcPr marL="12700" marR="12700" marT="12700" marB="0" anchor="b"/>
                </a:tc>
                <a:extLst>
                  <a:ext uri="{0D108BD9-81ED-4DB2-BD59-A6C34878D82A}">
                    <a16:rowId xmlns:a16="http://schemas.microsoft.com/office/drawing/2014/main" val="10010"/>
                  </a:ext>
                </a:extLst>
              </a:tr>
              <a:tr h="370840">
                <a:tc>
                  <a:txBody>
                    <a:bodyPr/>
                    <a:lstStyle/>
                    <a:p>
                      <a:pPr algn="r"/>
                      <a:r>
                        <a:rPr lang="en-US" dirty="0"/>
                        <a:t>11</a:t>
                      </a:r>
                    </a:p>
                  </a:txBody>
                  <a:tcPr/>
                </a:tc>
                <a:tc>
                  <a:txBody>
                    <a:bodyPr/>
                    <a:lstStyle/>
                    <a:p>
                      <a:pPr algn="r" fontAlgn="b"/>
                      <a:r>
                        <a:rPr lang="nb-NO" sz="1800" b="1" i="0" u="none" strike="noStrike">
                          <a:solidFill>
                            <a:srgbClr val="000000"/>
                          </a:solidFill>
                          <a:effectLst/>
                          <a:latin typeface="Calibri"/>
                        </a:rPr>
                        <a:t>1725.85</a:t>
                      </a:r>
                    </a:p>
                  </a:txBody>
                  <a:tcPr marL="12700" marR="12700" marT="12700" marB="0" anchor="b"/>
                </a:tc>
                <a:tc>
                  <a:txBody>
                    <a:bodyPr/>
                    <a:lstStyle/>
                    <a:p>
                      <a:pPr algn="r" fontAlgn="b"/>
                      <a:r>
                        <a:rPr lang="hr-HR" sz="1800" b="1" i="0" u="none" strike="noStrike" dirty="0">
                          <a:solidFill>
                            <a:srgbClr val="FF0000"/>
                          </a:solidFill>
                          <a:effectLst/>
                          <a:latin typeface="Calibri"/>
                        </a:rPr>
                        <a:t>1676.03</a:t>
                      </a:r>
                    </a:p>
                  </a:txBody>
                  <a:tcPr marL="12700" marR="12700" marT="12700" marB="0" anchor="b"/>
                </a:tc>
                <a:extLst>
                  <a:ext uri="{0D108BD9-81ED-4DB2-BD59-A6C34878D82A}">
                    <a16:rowId xmlns:a16="http://schemas.microsoft.com/office/drawing/2014/main" val="10011"/>
                  </a:ext>
                </a:extLst>
              </a:tr>
              <a:tr h="370840">
                <a:tc>
                  <a:txBody>
                    <a:bodyPr/>
                    <a:lstStyle/>
                    <a:p>
                      <a:pPr algn="r"/>
                      <a:r>
                        <a:rPr lang="en-US" dirty="0"/>
                        <a:t>12</a:t>
                      </a:r>
                    </a:p>
                  </a:txBody>
                  <a:tcPr/>
                </a:tc>
                <a:tc>
                  <a:txBody>
                    <a:bodyPr/>
                    <a:lstStyle/>
                    <a:p>
                      <a:pPr algn="r" fontAlgn="b"/>
                      <a:r>
                        <a:rPr lang="is-IS" sz="1800" b="1" i="0" u="none" strike="noStrike">
                          <a:solidFill>
                            <a:srgbClr val="000000"/>
                          </a:solidFill>
                          <a:effectLst/>
                          <a:latin typeface="Calibri"/>
                        </a:rPr>
                        <a:t>2132.68</a:t>
                      </a:r>
                    </a:p>
                  </a:txBody>
                  <a:tcPr marL="12700" marR="12700" marT="12700" marB="0" anchor="b"/>
                </a:tc>
                <a:tc>
                  <a:txBody>
                    <a:bodyPr/>
                    <a:lstStyle/>
                    <a:p>
                      <a:pPr algn="r" fontAlgn="b"/>
                      <a:r>
                        <a:rPr lang="nb-NO" sz="1800" b="1" i="0" u="none" strike="noStrike" dirty="0">
                          <a:solidFill>
                            <a:srgbClr val="FF0000"/>
                          </a:solidFill>
                          <a:effectLst/>
                          <a:latin typeface="Calibri"/>
                        </a:rPr>
                        <a:t>1977.34</a:t>
                      </a:r>
                    </a:p>
                  </a:txBody>
                  <a:tcPr marL="12700" marR="12700" marT="12700" marB="0" anchor="b"/>
                </a:tc>
                <a:extLst>
                  <a:ext uri="{0D108BD9-81ED-4DB2-BD59-A6C34878D82A}">
                    <a16:rowId xmlns:a16="http://schemas.microsoft.com/office/drawing/2014/main" val="10012"/>
                  </a:ext>
                </a:extLst>
              </a:tr>
              <a:tr h="370840">
                <a:tc>
                  <a:txBody>
                    <a:bodyPr/>
                    <a:lstStyle/>
                    <a:p>
                      <a:pPr algn="r"/>
                      <a:r>
                        <a:rPr lang="en-US" dirty="0"/>
                        <a:t>13</a:t>
                      </a:r>
                    </a:p>
                  </a:txBody>
                  <a:tcPr/>
                </a:tc>
                <a:tc>
                  <a:txBody>
                    <a:bodyPr/>
                    <a:lstStyle/>
                    <a:p>
                      <a:pPr algn="r" fontAlgn="b"/>
                      <a:r>
                        <a:rPr lang="nb-NO" sz="1800" b="1" i="0" u="none" strike="noStrike" dirty="0">
                          <a:solidFill>
                            <a:srgbClr val="000000"/>
                          </a:solidFill>
                          <a:effectLst/>
                          <a:latin typeface="Calibri"/>
                        </a:rPr>
                        <a:t>2581.1</a:t>
                      </a:r>
                    </a:p>
                  </a:txBody>
                  <a:tcPr marL="12700" marR="12700" marT="12700" marB="0" anchor="b"/>
                </a:tc>
                <a:tc>
                  <a:txBody>
                    <a:bodyPr/>
                    <a:lstStyle/>
                    <a:p>
                      <a:pPr algn="r" fontAlgn="b"/>
                      <a:r>
                        <a:rPr lang="is-IS" sz="1800" b="1" i="0" u="none" strike="noStrike" dirty="0">
                          <a:solidFill>
                            <a:srgbClr val="FF0000"/>
                          </a:solidFill>
                          <a:effectLst/>
                          <a:latin typeface="Calibri"/>
                        </a:rPr>
                        <a:t>2277.29</a:t>
                      </a:r>
                    </a:p>
                  </a:txBody>
                  <a:tcPr marL="12700" marR="12700" marT="12700" marB="0" anchor="b"/>
                </a:tc>
                <a:extLst>
                  <a:ext uri="{0D108BD9-81ED-4DB2-BD59-A6C34878D82A}">
                    <a16:rowId xmlns:a16="http://schemas.microsoft.com/office/drawing/2014/main" val="10013"/>
                  </a:ext>
                </a:extLst>
              </a:tr>
            </a:tbl>
          </a:graphicData>
        </a:graphic>
      </p:graphicFrame>
      <p:sp>
        <p:nvSpPr>
          <p:cNvPr id="5" name="TextBox 4"/>
          <p:cNvSpPr txBox="1"/>
          <p:nvPr/>
        </p:nvSpPr>
        <p:spPr>
          <a:xfrm>
            <a:off x="347957" y="3222475"/>
            <a:ext cx="2714142" cy="2308324"/>
          </a:xfrm>
          <a:prstGeom prst="rect">
            <a:avLst/>
          </a:prstGeom>
          <a:solidFill>
            <a:srgbClr val="FFFFFF"/>
          </a:solidFill>
          <a:ln w="38100" cmpd="sng">
            <a:solidFill>
              <a:srgbClr val="000000"/>
            </a:solidFill>
          </a:ln>
        </p:spPr>
        <p:txBody>
          <a:bodyPr wrap="none" rtlCol="0">
            <a:spAutoFit/>
          </a:bodyPr>
          <a:lstStyle/>
          <a:p>
            <a:r>
              <a:rPr lang="en-US" i="1" dirty="0"/>
              <a:t>If you want to change</a:t>
            </a:r>
          </a:p>
          <a:p>
            <a:r>
              <a:rPr lang="en-US" i="1" dirty="0"/>
              <a:t>  vertical resolution</a:t>
            </a:r>
          </a:p>
          <a:p>
            <a:r>
              <a:rPr lang="en-US" i="1" dirty="0"/>
              <a:t>  near the </a:t>
            </a:r>
            <a:r>
              <a:rPr lang="en-US" b="1" i="1" dirty="0"/>
              <a:t>surface</a:t>
            </a:r>
            <a:r>
              <a:rPr lang="en-US" i="1" dirty="0"/>
              <a:t>,</a:t>
            </a:r>
          </a:p>
          <a:p>
            <a:r>
              <a:rPr lang="en-US" i="1" dirty="0"/>
              <a:t>  this is NOT accomplished</a:t>
            </a:r>
          </a:p>
          <a:p>
            <a:r>
              <a:rPr lang="en-US" i="1" dirty="0"/>
              <a:t>  by altering the number</a:t>
            </a:r>
          </a:p>
          <a:p>
            <a:r>
              <a:rPr lang="en-US" i="1" dirty="0"/>
              <a:t>  of model levels!</a:t>
            </a:r>
          </a:p>
          <a:p>
            <a:endParaRPr lang="en-US" i="1" dirty="0"/>
          </a:p>
          <a:p>
            <a:r>
              <a:rPr lang="en-US" i="1" dirty="0"/>
              <a:t>Specify </a:t>
            </a:r>
            <a:r>
              <a:rPr lang="en-US" b="1" i="1" dirty="0" err="1"/>
              <a:t>eta_levels</a:t>
            </a:r>
            <a:r>
              <a:rPr lang="en-US" i="1" dirty="0"/>
              <a:t> instead.</a:t>
            </a:r>
          </a:p>
        </p:txBody>
      </p:sp>
      <p:sp>
        <p:nvSpPr>
          <p:cNvPr id="6" name="TextBox 5"/>
          <p:cNvSpPr txBox="1"/>
          <p:nvPr/>
        </p:nvSpPr>
        <p:spPr>
          <a:xfrm>
            <a:off x="225058" y="1308450"/>
            <a:ext cx="2390398" cy="1477328"/>
          </a:xfrm>
          <a:prstGeom prst="rect">
            <a:avLst/>
          </a:prstGeom>
          <a:noFill/>
        </p:spPr>
        <p:txBody>
          <a:bodyPr wrap="none" rtlCol="0">
            <a:spAutoFit/>
          </a:bodyPr>
          <a:lstStyle/>
          <a:p>
            <a:r>
              <a:rPr lang="en-US" dirty="0"/>
              <a:t>Note both vertical grids</a:t>
            </a:r>
          </a:p>
          <a:p>
            <a:r>
              <a:rPr lang="en-US" dirty="0"/>
              <a:t>  have </a:t>
            </a:r>
            <a:r>
              <a:rPr lang="en-US" b="1" dirty="0"/>
              <a:t>same lowest 10</a:t>
            </a:r>
          </a:p>
          <a:p>
            <a:r>
              <a:rPr lang="en-US" b="1" dirty="0"/>
              <a:t>  model levels</a:t>
            </a:r>
            <a:r>
              <a:rPr lang="en-US" dirty="0"/>
              <a:t>.  Even</a:t>
            </a:r>
          </a:p>
          <a:p>
            <a:r>
              <a:rPr lang="en-US" dirty="0"/>
              <a:t>  farther aloft, heights</a:t>
            </a:r>
          </a:p>
          <a:p>
            <a:r>
              <a:rPr lang="en-US" dirty="0"/>
              <a:t>  have changed little.</a:t>
            </a:r>
          </a:p>
        </p:txBody>
      </p:sp>
    </p:spTree>
    <p:extLst>
      <p:ext uri="{BB962C8B-B14F-4D97-AF65-F5344CB8AC3E}">
        <p14:creationId xmlns:p14="http://schemas.microsoft.com/office/powerpoint/2010/main" val="210968910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119022"/>
            <a:ext cx="8229600" cy="1143000"/>
          </a:xfrm>
        </p:spPr>
        <p:txBody>
          <a:bodyPr>
            <a:normAutofit fontScale="90000"/>
          </a:bodyPr>
          <a:lstStyle/>
          <a:p>
            <a:r>
              <a:rPr lang="en-US" dirty="0"/>
              <a:t>Model levels for </a:t>
            </a:r>
            <a:r>
              <a:rPr lang="en-US" sz="4000" dirty="0" err="1">
                <a:latin typeface="Courier"/>
                <a:cs typeface="Courier"/>
              </a:rPr>
              <a:t>e_vert</a:t>
            </a:r>
            <a:r>
              <a:rPr lang="en-US" sz="4000" dirty="0"/>
              <a:t> </a:t>
            </a:r>
            <a:r>
              <a:rPr lang="en-US" dirty="0"/>
              <a:t>= 51 and </a:t>
            </a:r>
            <a:r>
              <a:rPr lang="en-US" dirty="0">
                <a:solidFill>
                  <a:srgbClr val="FF0000"/>
                </a:solidFill>
              </a:rPr>
              <a:t>31</a:t>
            </a:r>
          </a:p>
        </p:txBody>
      </p:sp>
      <p:sp>
        <p:nvSpPr>
          <p:cNvPr id="2" name="Slide Number Placeholder 1"/>
          <p:cNvSpPr>
            <a:spLocks noGrp="1"/>
          </p:cNvSpPr>
          <p:nvPr>
            <p:ph type="sldNum" sz="quarter" idx="12"/>
          </p:nvPr>
        </p:nvSpPr>
        <p:spPr/>
        <p:txBody>
          <a:bodyPr/>
          <a:lstStyle/>
          <a:p>
            <a:fld id="{113A9D10-7737-1E4E-B22F-7C178D661FCD}" type="slidenum">
              <a:rPr lang="en-US" smtClean="0"/>
              <a:t>37</a:t>
            </a:fld>
            <a:endParaRPr lang="en-US"/>
          </a:p>
        </p:txBody>
      </p:sp>
      <p:graphicFrame>
        <p:nvGraphicFramePr>
          <p:cNvPr id="3" name="Table 2"/>
          <p:cNvGraphicFramePr>
            <a:graphicFrameLocks noGrp="1"/>
          </p:cNvGraphicFramePr>
          <p:nvPr>
            <p:extLst>
              <p:ext uri="{D42A27DB-BD31-4B8C-83A1-F6EECF244321}">
                <p14:modId xmlns:p14="http://schemas.microsoft.com/office/powerpoint/2010/main" val="877555484"/>
              </p:ext>
            </p:extLst>
          </p:nvPr>
        </p:nvGraphicFramePr>
        <p:xfrm>
          <a:off x="2712020" y="1110275"/>
          <a:ext cx="6096000" cy="5461000"/>
        </p:xfrm>
        <a:graphic>
          <a:graphicData uri="http://schemas.openxmlformats.org/drawingml/2006/table">
            <a:tbl>
              <a:tblPr firstRow="1" bandRow="1">
                <a:tableStyleId>{5C22544A-7EE6-4342-B048-85BDC9FD1C3A}</a:tableStyleId>
              </a:tblPr>
              <a:tblGrid>
                <a:gridCol w="2032000">
                  <a:extLst>
                    <a:ext uri="{9D8B030D-6E8A-4147-A177-3AD203B41FA5}">
                      <a16:colId xmlns:a16="http://schemas.microsoft.com/office/drawing/2014/main" val="20000"/>
                    </a:ext>
                  </a:extLst>
                </a:gridCol>
                <a:gridCol w="2032000">
                  <a:extLst>
                    <a:ext uri="{9D8B030D-6E8A-4147-A177-3AD203B41FA5}">
                      <a16:colId xmlns:a16="http://schemas.microsoft.com/office/drawing/2014/main" val="20001"/>
                    </a:ext>
                  </a:extLst>
                </a:gridCol>
                <a:gridCol w="2032000">
                  <a:extLst>
                    <a:ext uri="{9D8B030D-6E8A-4147-A177-3AD203B41FA5}">
                      <a16:colId xmlns:a16="http://schemas.microsoft.com/office/drawing/2014/main" val="20002"/>
                    </a:ext>
                  </a:extLst>
                </a:gridCol>
              </a:tblGrid>
              <a:tr h="370840">
                <a:tc>
                  <a:txBody>
                    <a:bodyPr/>
                    <a:lstStyle/>
                    <a:p>
                      <a:r>
                        <a:rPr lang="en-US" dirty="0"/>
                        <a:t>Model level</a:t>
                      </a:r>
                    </a:p>
                  </a:txBody>
                  <a:tcPr/>
                </a:tc>
                <a:tc>
                  <a:txBody>
                    <a:bodyPr/>
                    <a:lstStyle/>
                    <a:p>
                      <a:r>
                        <a:rPr lang="en-US" dirty="0"/>
                        <a:t>W height (51 levels), in meters</a:t>
                      </a:r>
                    </a:p>
                  </a:txBody>
                  <a:tcPr/>
                </a:tc>
                <a:tc>
                  <a:txBody>
                    <a:bodyPr/>
                    <a:lstStyle/>
                    <a:p>
                      <a:r>
                        <a:rPr lang="en-US" dirty="0"/>
                        <a:t>W height (31 levels), in meters</a:t>
                      </a:r>
                    </a:p>
                  </a:txBody>
                  <a:tcPr/>
                </a:tc>
                <a:extLst>
                  <a:ext uri="{0D108BD9-81ED-4DB2-BD59-A6C34878D82A}">
                    <a16:rowId xmlns:a16="http://schemas.microsoft.com/office/drawing/2014/main" val="10000"/>
                  </a:ext>
                </a:extLst>
              </a:tr>
              <a:tr h="370840">
                <a:tc>
                  <a:txBody>
                    <a:bodyPr/>
                    <a:lstStyle/>
                    <a:p>
                      <a:pPr algn="r"/>
                      <a:r>
                        <a:rPr lang="en-US" dirty="0"/>
                        <a:t>1</a:t>
                      </a:r>
                    </a:p>
                  </a:txBody>
                  <a:tcPr/>
                </a:tc>
                <a:tc>
                  <a:txBody>
                    <a:bodyPr/>
                    <a:lstStyle/>
                    <a:p>
                      <a:pPr algn="r" fontAlgn="b"/>
                      <a:r>
                        <a:rPr lang="en-US" sz="1800" b="1" i="0" u="none" strike="noStrike">
                          <a:solidFill>
                            <a:srgbClr val="000000"/>
                          </a:solidFill>
                          <a:effectLst/>
                          <a:latin typeface="Calibri"/>
                        </a:rPr>
                        <a:t>0</a:t>
                      </a:r>
                    </a:p>
                  </a:txBody>
                  <a:tcPr marL="12700" marR="12700" marT="12700" marB="0" anchor="b"/>
                </a:tc>
                <a:tc>
                  <a:txBody>
                    <a:bodyPr/>
                    <a:lstStyle/>
                    <a:p>
                      <a:pPr algn="r" fontAlgn="b"/>
                      <a:r>
                        <a:rPr lang="en-US" sz="1800" b="1" i="0" u="none" strike="noStrike">
                          <a:solidFill>
                            <a:srgbClr val="000000"/>
                          </a:solidFill>
                          <a:effectLst/>
                          <a:latin typeface="Calibri"/>
                        </a:rPr>
                        <a:t>0</a:t>
                      </a:r>
                    </a:p>
                  </a:txBody>
                  <a:tcPr marL="12700" marR="12700" marT="12700" marB="0" anchor="b"/>
                </a:tc>
                <a:extLst>
                  <a:ext uri="{0D108BD9-81ED-4DB2-BD59-A6C34878D82A}">
                    <a16:rowId xmlns:a16="http://schemas.microsoft.com/office/drawing/2014/main" val="10001"/>
                  </a:ext>
                </a:extLst>
              </a:tr>
              <a:tr h="370840">
                <a:tc>
                  <a:txBody>
                    <a:bodyPr/>
                    <a:lstStyle/>
                    <a:p>
                      <a:pPr algn="r"/>
                      <a:r>
                        <a:rPr lang="en-US" dirty="0"/>
                        <a:t>2</a:t>
                      </a:r>
                    </a:p>
                  </a:txBody>
                  <a:tcPr/>
                </a:tc>
                <a:tc>
                  <a:txBody>
                    <a:bodyPr/>
                    <a:lstStyle/>
                    <a:p>
                      <a:pPr algn="r" fontAlgn="b"/>
                      <a:r>
                        <a:rPr lang="hr-HR" sz="1800" b="1" i="0" u="none" strike="noStrike">
                          <a:solidFill>
                            <a:srgbClr val="000000"/>
                          </a:solidFill>
                          <a:effectLst/>
                          <a:latin typeface="Calibri"/>
                        </a:rPr>
                        <a:t>52.6</a:t>
                      </a:r>
                    </a:p>
                  </a:txBody>
                  <a:tcPr marL="12700" marR="12700" marT="12700" marB="0" anchor="b"/>
                </a:tc>
                <a:tc>
                  <a:txBody>
                    <a:bodyPr/>
                    <a:lstStyle/>
                    <a:p>
                      <a:pPr algn="r" fontAlgn="b"/>
                      <a:r>
                        <a:rPr lang="hr-HR" sz="1800" b="1" i="0" u="none" strike="noStrike">
                          <a:solidFill>
                            <a:srgbClr val="000000"/>
                          </a:solidFill>
                          <a:effectLst/>
                          <a:latin typeface="Calibri"/>
                        </a:rPr>
                        <a:t>52.6</a:t>
                      </a:r>
                    </a:p>
                  </a:txBody>
                  <a:tcPr marL="12700" marR="12700" marT="12700" marB="0" anchor="b"/>
                </a:tc>
                <a:extLst>
                  <a:ext uri="{0D108BD9-81ED-4DB2-BD59-A6C34878D82A}">
                    <a16:rowId xmlns:a16="http://schemas.microsoft.com/office/drawing/2014/main" val="10002"/>
                  </a:ext>
                </a:extLst>
              </a:tr>
              <a:tr h="370840">
                <a:tc>
                  <a:txBody>
                    <a:bodyPr/>
                    <a:lstStyle/>
                    <a:p>
                      <a:pPr algn="r"/>
                      <a:r>
                        <a:rPr lang="en-US" dirty="0"/>
                        <a:t>3</a:t>
                      </a:r>
                    </a:p>
                  </a:txBody>
                  <a:tcPr/>
                </a:tc>
                <a:tc>
                  <a:txBody>
                    <a:bodyPr/>
                    <a:lstStyle/>
                    <a:p>
                      <a:pPr algn="r" fontAlgn="b"/>
                      <a:r>
                        <a:rPr lang="hr-HR" sz="1800" b="1" i="0" u="none" strike="noStrike">
                          <a:solidFill>
                            <a:srgbClr val="000000"/>
                          </a:solidFill>
                          <a:effectLst/>
                          <a:latin typeface="Calibri"/>
                        </a:rPr>
                        <a:t>119.75</a:t>
                      </a:r>
                    </a:p>
                  </a:txBody>
                  <a:tcPr marL="12700" marR="12700" marT="12700" marB="0" anchor="b"/>
                </a:tc>
                <a:tc>
                  <a:txBody>
                    <a:bodyPr/>
                    <a:lstStyle/>
                    <a:p>
                      <a:pPr algn="r" fontAlgn="b"/>
                      <a:r>
                        <a:rPr lang="hr-HR" sz="1800" b="1" i="0" u="none" strike="noStrike">
                          <a:solidFill>
                            <a:srgbClr val="000000"/>
                          </a:solidFill>
                          <a:effectLst/>
                          <a:latin typeface="Calibri"/>
                        </a:rPr>
                        <a:t>119.75</a:t>
                      </a:r>
                    </a:p>
                  </a:txBody>
                  <a:tcPr marL="12700" marR="12700" marT="12700" marB="0" anchor="b"/>
                </a:tc>
                <a:extLst>
                  <a:ext uri="{0D108BD9-81ED-4DB2-BD59-A6C34878D82A}">
                    <a16:rowId xmlns:a16="http://schemas.microsoft.com/office/drawing/2014/main" val="10003"/>
                  </a:ext>
                </a:extLst>
              </a:tr>
              <a:tr h="370840">
                <a:tc>
                  <a:txBody>
                    <a:bodyPr/>
                    <a:lstStyle/>
                    <a:p>
                      <a:pPr algn="r"/>
                      <a:r>
                        <a:rPr lang="en-US" dirty="0"/>
                        <a:t>4</a:t>
                      </a:r>
                    </a:p>
                  </a:txBody>
                  <a:tcPr/>
                </a:tc>
                <a:tc>
                  <a:txBody>
                    <a:bodyPr/>
                    <a:lstStyle/>
                    <a:p>
                      <a:pPr algn="r" fontAlgn="b"/>
                      <a:r>
                        <a:rPr lang="is-IS" sz="1800" b="1" i="0" u="none" strike="noStrike">
                          <a:solidFill>
                            <a:srgbClr val="000000"/>
                          </a:solidFill>
                          <a:effectLst/>
                          <a:latin typeface="Calibri"/>
                        </a:rPr>
                        <a:t>205.06</a:t>
                      </a:r>
                    </a:p>
                  </a:txBody>
                  <a:tcPr marL="12700" marR="12700" marT="12700" marB="0" anchor="b"/>
                </a:tc>
                <a:tc>
                  <a:txBody>
                    <a:bodyPr/>
                    <a:lstStyle/>
                    <a:p>
                      <a:pPr algn="r" fontAlgn="b"/>
                      <a:r>
                        <a:rPr lang="is-IS" sz="1800" b="1" i="0" u="none" strike="noStrike">
                          <a:solidFill>
                            <a:srgbClr val="000000"/>
                          </a:solidFill>
                          <a:effectLst/>
                          <a:latin typeface="Calibri"/>
                        </a:rPr>
                        <a:t>205.06</a:t>
                      </a:r>
                    </a:p>
                  </a:txBody>
                  <a:tcPr marL="12700" marR="12700" marT="12700" marB="0" anchor="b"/>
                </a:tc>
                <a:extLst>
                  <a:ext uri="{0D108BD9-81ED-4DB2-BD59-A6C34878D82A}">
                    <a16:rowId xmlns:a16="http://schemas.microsoft.com/office/drawing/2014/main" val="10004"/>
                  </a:ext>
                </a:extLst>
              </a:tr>
              <a:tr h="370840">
                <a:tc>
                  <a:txBody>
                    <a:bodyPr/>
                    <a:lstStyle/>
                    <a:p>
                      <a:pPr algn="r"/>
                      <a:r>
                        <a:rPr lang="en-US" dirty="0"/>
                        <a:t>5</a:t>
                      </a:r>
                    </a:p>
                  </a:txBody>
                  <a:tcPr/>
                </a:tc>
                <a:tc>
                  <a:txBody>
                    <a:bodyPr/>
                    <a:lstStyle/>
                    <a:p>
                      <a:pPr algn="r" fontAlgn="b"/>
                      <a:r>
                        <a:rPr lang="hr-HR" sz="1800" b="1" i="0" u="none" strike="noStrike">
                          <a:solidFill>
                            <a:srgbClr val="000000"/>
                          </a:solidFill>
                          <a:effectLst/>
                          <a:latin typeface="Calibri"/>
                        </a:rPr>
                        <a:t>312.82</a:t>
                      </a:r>
                    </a:p>
                  </a:txBody>
                  <a:tcPr marL="12700" marR="12700" marT="12700" marB="0" anchor="b"/>
                </a:tc>
                <a:tc>
                  <a:txBody>
                    <a:bodyPr/>
                    <a:lstStyle/>
                    <a:p>
                      <a:pPr algn="r" fontAlgn="b"/>
                      <a:r>
                        <a:rPr lang="hr-HR" sz="1800" b="1" i="0" u="none" strike="noStrike">
                          <a:solidFill>
                            <a:srgbClr val="000000"/>
                          </a:solidFill>
                          <a:effectLst/>
                          <a:latin typeface="Calibri"/>
                        </a:rPr>
                        <a:t>312.82</a:t>
                      </a:r>
                    </a:p>
                  </a:txBody>
                  <a:tcPr marL="12700" marR="12700" marT="12700" marB="0" anchor="b"/>
                </a:tc>
                <a:extLst>
                  <a:ext uri="{0D108BD9-81ED-4DB2-BD59-A6C34878D82A}">
                    <a16:rowId xmlns:a16="http://schemas.microsoft.com/office/drawing/2014/main" val="10005"/>
                  </a:ext>
                </a:extLst>
              </a:tr>
              <a:tr h="370840">
                <a:tc>
                  <a:txBody>
                    <a:bodyPr/>
                    <a:lstStyle/>
                    <a:p>
                      <a:pPr algn="r"/>
                      <a:r>
                        <a:rPr lang="en-US" dirty="0"/>
                        <a:t>6</a:t>
                      </a:r>
                    </a:p>
                  </a:txBody>
                  <a:tcPr/>
                </a:tc>
                <a:tc>
                  <a:txBody>
                    <a:bodyPr/>
                    <a:lstStyle/>
                    <a:p>
                      <a:pPr algn="r" fontAlgn="b"/>
                      <a:r>
                        <a:rPr lang="nb-NO" sz="1800" b="1" i="0" u="none" strike="noStrike">
                          <a:solidFill>
                            <a:srgbClr val="000000"/>
                          </a:solidFill>
                          <a:effectLst/>
                          <a:latin typeface="Calibri"/>
                        </a:rPr>
                        <a:t>447.9</a:t>
                      </a:r>
                    </a:p>
                  </a:txBody>
                  <a:tcPr marL="12700" marR="12700" marT="12700" marB="0" anchor="b"/>
                </a:tc>
                <a:tc>
                  <a:txBody>
                    <a:bodyPr/>
                    <a:lstStyle/>
                    <a:p>
                      <a:pPr algn="r" fontAlgn="b"/>
                      <a:r>
                        <a:rPr lang="nb-NO" sz="1800" b="1" i="0" u="none" strike="noStrike">
                          <a:solidFill>
                            <a:srgbClr val="000000"/>
                          </a:solidFill>
                          <a:effectLst/>
                          <a:latin typeface="Calibri"/>
                        </a:rPr>
                        <a:t>447.9</a:t>
                      </a:r>
                    </a:p>
                  </a:txBody>
                  <a:tcPr marL="12700" marR="12700" marT="12700" marB="0" anchor="b"/>
                </a:tc>
                <a:extLst>
                  <a:ext uri="{0D108BD9-81ED-4DB2-BD59-A6C34878D82A}">
                    <a16:rowId xmlns:a16="http://schemas.microsoft.com/office/drawing/2014/main" val="10006"/>
                  </a:ext>
                </a:extLst>
              </a:tr>
              <a:tr h="370840">
                <a:tc>
                  <a:txBody>
                    <a:bodyPr/>
                    <a:lstStyle/>
                    <a:p>
                      <a:pPr algn="r"/>
                      <a:r>
                        <a:rPr lang="en-US" dirty="0"/>
                        <a:t>7</a:t>
                      </a:r>
                    </a:p>
                  </a:txBody>
                  <a:tcPr/>
                </a:tc>
                <a:tc>
                  <a:txBody>
                    <a:bodyPr/>
                    <a:lstStyle/>
                    <a:p>
                      <a:pPr algn="r" fontAlgn="b"/>
                      <a:r>
                        <a:rPr lang="nb-NO" sz="1800" b="1" i="0" u="none" strike="noStrike">
                          <a:solidFill>
                            <a:srgbClr val="000000"/>
                          </a:solidFill>
                          <a:effectLst/>
                          <a:latin typeface="Calibri"/>
                        </a:rPr>
                        <a:t>615.71</a:t>
                      </a:r>
                    </a:p>
                  </a:txBody>
                  <a:tcPr marL="12700" marR="12700" marT="12700" marB="0" anchor="b"/>
                </a:tc>
                <a:tc>
                  <a:txBody>
                    <a:bodyPr/>
                    <a:lstStyle/>
                    <a:p>
                      <a:pPr algn="r" fontAlgn="b"/>
                      <a:r>
                        <a:rPr lang="nb-NO" sz="1800" b="1" i="0" u="none" strike="noStrike">
                          <a:solidFill>
                            <a:srgbClr val="000000"/>
                          </a:solidFill>
                          <a:effectLst/>
                          <a:latin typeface="Calibri"/>
                        </a:rPr>
                        <a:t>615.71</a:t>
                      </a:r>
                    </a:p>
                  </a:txBody>
                  <a:tcPr marL="12700" marR="12700" marT="12700" marB="0" anchor="b"/>
                </a:tc>
                <a:extLst>
                  <a:ext uri="{0D108BD9-81ED-4DB2-BD59-A6C34878D82A}">
                    <a16:rowId xmlns:a16="http://schemas.microsoft.com/office/drawing/2014/main" val="10007"/>
                  </a:ext>
                </a:extLst>
              </a:tr>
              <a:tr h="370840">
                <a:tc>
                  <a:txBody>
                    <a:bodyPr/>
                    <a:lstStyle/>
                    <a:p>
                      <a:pPr algn="r"/>
                      <a:r>
                        <a:rPr lang="en-US" dirty="0"/>
                        <a:t>8</a:t>
                      </a:r>
                    </a:p>
                  </a:txBody>
                  <a:tcPr/>
                </a:tc>
                <a:tc>
                  <a:txBody>
                    <a:bodyPr/>
                    <a:lstStyle/>
                    <a:p>
                      <a:pPr algn="r" fontAlgn="b"/>
                      <a:r>
                        <a:rPr lang="nb-NO" sz="1800" b="1" i="0" u="none" strike="noStrike">
                          <a:solidFill>
                            <a:srgbClr val="000000"/>
                          </a:solidFill>
                          <a:effectLst/>
                          <a:latin typeface="Calibri"/>
                        </a:rPr>
                        <a:t>821.93</a:t>
                      </a:r>
                    </a:p>
                  </a:txBody>
                  <a:tcPr marL="12700" marR="12700" marT="12700" marB="0" anchor="b"/>
                </a:tc>
                <a:tc>
                  <a:txBody>
                    <a:bodyPr/>
                    <a:lstStyle/>
                    <a:p>
                      <a:pPr algn="r" fontAlgn="b"/>
                      <a:r>
                        <a:rPr lang="nb-NO" sz="1800" b="1" i="0" u="none" strike="noStrike">
                          <a:solidFill>
                            <a:srgbClr val="000000"/>
                          </a:solidFill>
                          <a:effectLst/>
                          <a:latin typeface="Calibri"/>
                        </a:rPr>
                        <a:t>821.93</a:t>
                      </a:r>
                    </a:p>
                  </a:txBody>
                  <a:tcPr marL="12700" marR="12700" marT="12700" marB="0" anchor="b"/>
                </a:tc>
                <a:extLst>
                  <a:ext uri="{0D108BD9-81ED-4DB2-BD59-A6C34878D82A}">
                    <a16:rowId xmlns:a16="http://schemas.microsoft.com/office/drawing/2014/main" val="10008"/>
                  </a:ext>
                </a:extLst>
              </a:tr>
              <a:tr h="370840">
                <a:tc>
                  <a:txBody>
                    <a:bodyPr/>
                    <a:lstStyle/>
                    <a:p>
                      <a:pPr algn="r"/>
                      <a:r>
                        <a:rPr lang="en-US" dirty="0"/>
                        <a:t>9</a:t>
                      </a:r>
                    </a:p>
                  </a:txBody>
                  <a:tcPr/>
                </a:tc>
                <a:tc>
                  <a:txBody>
                    <a:bodyPr/>
                    <a:lstStyle/>
                    <a:p>
                      <a:pPr algn="r" fontAlgn="b"/>
                      <a:r>
                        <a:rPr lang="hr-HR" sz="1800" b="1" i="0" u="none" strike="noStrike">
                          <a:solidFill>
                            <a:srgbClr val="000000"/>
                          </a:solidFill>
                          <a:effectLst/>
                          <a:latin typeface="Calibri"/>
                        </a:rPr>
                        <a:t>1072.74</a:t>
                      </a:r>
                    </a:p>
                  </a:txBody>
                  <a:tcPr marL="12700" marR="12700" marT="12700" marB="0" anchor="b"/>
                </a:tc>
                <a:tc>
                  <a:txBody>
                    <a:bodyPr/>
                    <a:lstStyle/>
                    <a:p>
                      <a:pPr algn="r" fontAlgn="b"/>
                      <a:r>
                        <a:rPr lang="hr-HR" sz="1800" b="1" i="0" u="none" strike="noStrike">
                          <a:solidFill>
                            <a:srgbClr val="000000"/>
                          </a:solidFill>
                          <a:effectLst/>
                          <a:latin typeface="Calibri"/>
                        </a:rPr>
                        <a:t>1072.74</a:t>
                      </a:r>
                    </a:p>
                  </a:txBody>
                  <a:tcPr marL="12700" marR="12700" marT="12700" marB="0" anchor="b"/>
                </a:tc>
                <a:extLst>
                  <a:ext uri="{0D108BD9-81ED-4DB2-BD59-A6C34878D82A}">
                    <a16:rowId xmlns:a16="http://schemas.microsoft.com/office/drawing/2014/main" val="10009"/>
                  </a:ext>
                </a:extLst>
              </a:tr>
              <a:tr h="370840">
                <a:tc>
                  <a:txBody>
                    <a:bodyPr/>
                    <a:lstStyle/>
                    <a:p>
                      <a:pPr algn="r"/>
                      <a:r>
                        <a:rPr lang="en-US" dirty="0"/>
                        <a:t>10</a:t>
                      </a:r>
                    </a:p>
                  </a:txBody>
                  <a:tcPr/>
                </a:tc>
                <a:tc>
                  <a:txBody>
                    <a:bodyPr/>
                    <a:lstStyle/>
                    <a:p>
                      <a:pPr algn="r" fontAlgn="b"/>
                      <a:r>
                        <a:rPr lang="is-IS" sz="1800" b="1" i="0" u="none" strike="noStrike">
                          <a:solidFill>
                            <a:srgbClr val="000000"/>
                          </a:solidFill>
                          <a:effectLst/>
                          <a:latin typeface="Calibri"/>
                        </a:rPr>
                        <a:t>1373.08</a:t>
                      </a:r>
                    </a:p>
                  </a:txBody>
                  <a:tcPr marL="12700" marR="12700" marT="12700" marB="0" anchor="b"/>
                </a:tc>
                <a:tc>
                  <a:txBody>
                    <a:bodyPr/>
                    <a:lstStyle/>
                    <a:p>
                      <a:pPr algn="r" fontAlgn="b"/>
                      <a:r>
                        <a:rPr lang="is-IS" sz="1800" b="1" i="0" u="none" strike="noStrike">
                          <a:solidFill>
                            <a:srgbClr val="000000"/>
                          </a:solidFill>
                          <a:effectLst/>
                          <a:latin typeface="Calibri"/>
                        </a:rPr>
                        <a:t>1373.07</a:t>
                      </a:r>
                    </a:p>
                  </a:txBody>
                  <a:tcPr marL="12700" marR="12700" marT="12700" marB="0" anchor="b"/>
                </a:tc>
                <a:extLst>
                  <a:ext uri="{0D108BD9-81ED-4DB2-BD59-A6C34878D82A}">
                    <a16:rowId xmlns:a16="http://schemas.microsoft.com/office/drawing/2014/main" val="10010"/>
                  </a:ext>
                </a:extLst>
              </a:tr>
              <a:tr h="370840">
                <a:tc>
                  <a:txBody>
                    <a:bodyPr/>
                    <a:lstStyle/>
                    <a:p>
                      <a:pPr algn="r"/>
                      <a:r>
                        <a:rPr lang="en-US" dirty="0"/>
                        <a:t>11</a:t>
                      </a:r>
                    </a:p>
                  </a:txBody>
                  <a:tcPr/>
                </a:tc>
                <a:tc>
                  <a:txBody>
                    <a:bodyPr/>
                    <a:lstStyle/>
                    <a:p>
                      <a:pPr algn="r" fontAlgn="b"/>
                      <a:r>
                        <a:rPr lang="nb-NO" sz="1800" b="1" i="0" u="none" strike="noStrike">
                          <a:solidFill>
                            <a:srgbClr val="000000"/>
                          </a:solidFill>
                          <a:effectLst/>
                          <a:latin typeface="Calibri"/>
                        </a:rPr>
                        <a:t>1725.85</a:t>
                      </a:r>
                    </a:p>
                  </a:txBody>
                  <a:tcPr marL="12700" marR="12700" marT="12700" marB="0" anchor="b"/>
                </a:tc>
                <a:tc>
                  <a:txBody>
                    <a:bodyPr/>
                    <a:lstStyle/>
                    <a:p>
                      <a:pPr algn="r" fontAlgn="b"/>
                      <a:r>
                        <a:rPr lang="nb-NO" sz="1800" b="1" i="0" u="none" strike="noStrike">
                          <a:solidFill>
                            <a:srgbClr val="000000"/>
                          </a:solidFill>
                          <a:effectLst/>
                          <a:latin typeface="Calibri"/>
                        </a:rPr>
                        <a:t>1725.84</a:t>
                      </a:r>
                    </a:p>
                  </a:txBody>
                  <a:tcPr marL="12700" marR="12700" marT="12700" marB="0" anchor="b"/>
                </a:tc>
                <a:extLst>
                  <a:ext uri="{0D108BD9-81ED-4DB2-BD59-A6C34878D82A}">
                    <a16:rowId xmlns:a16="http://schemas.microsoft.com/office/drawing/2014/main" val="10011"/>
                  </a:ext>
                </a:extLst>
              </a:tr>
              <a:tr h="370840">
                <a:tc>
                  <a:txBody>
                    <a:bodyPr/>
                    <a:lstStyle/>
                    <a:p>
                      <a:pPr algn="r"/>
                      <a:r>
                        <a:rPr lang="en-US" dirty="0"/>
                        <a:t>12</a:t>
                      </a:r>
                    </a:p>
                  </a:txBody>
                  <a:tcPr/>
                </a:tc>
                <a:tc>
                  <a:txBody>
                    <a:bodyPr/>
                    <a:lstStyle/>
                    <a:p>
                      <a:pPr algn="r" fontAlgn="b"/>
                      <a:r>
                        <a:rPr lang="is-IS" sz="1800" b="1" i="0" u="none" strike="noStrike">
                          <a:solidFill>
                            <a:srgbClr val="000000"/>
                          </a:solidFill>
                          <a:effectLst/>
                          <a:latin typeface="Calibri"/>
                        </a:rPr>
                        <a:t>2132.68</a:t>
                      </a:r>
                    </a:p>
                  </a:txBody>
                  <a:tcPr marL="12700" marR="12700" marT="12700" marB="0" anchor="b"/>
                </a:tc>
                <a:tc>
                  <a:txBody>
                    <a:bodyPr/>
                    <a:lstStyle/>
                    <a:p>
                      <a:pPr algn="r" fontAlgn="b"/>
                      <a:r>
                        <a:rPr lang="is-IS" sz="1800" b="1" i="0" u="none" strike="noStrike">
                          <a:solidFill>
                            <a:srgbClr val="000000"/>
                          </a:solidFill>
                          <a:effectLst/>
                          <a:latin typeface="Calibri"/>
                        </a:rPr>
                        <a:t>2132.67</a:t>
                      </a:r>
                    </a:p>
                  </a:txBody>
                  <a:tcPr marL="12700" marR="12700" marT="12700" marB="0" anchor="b"/>
                </a:tc>
                <a:extLst>
                  <a:ext uri="{0D108BD9-81ED-4DB2-BD59-A6C34878D82A}">
                    <a16:rowId xmlns:a16="http://schemas.microsoft.com/office/drawing/2014/main" val="10012"/>
                  </a:ext>
                </a:extLst>
              </a:tr>
              <a:tr h="370840">
                <a:tc>
                  <a:txBody>
                    <a:bodyPr/>
                    <a:lstStyle/>
                    <a:p>
                      <a:pPr algn="r"/>
                      <a:r>
                        <a:rPr lang="en-US" dirty="0"/>
                        <a:t>13</a:t>
                      </a:r>
                    </a:p>
                  </a:txBody>
                  <a:tcPr/>
                </a:tc>
                <a:tc>
                  <a:txBody>
                    <a:bodyPr/>
                    <a:lstStyle/>
                    <a:p>
                      <a:pPr algn="r" fontAlgn="b"/>
                      <a:r>
                        <a:rPr lang="nb-NO" sz="1800" b="1" i="0" u="none" strike="noStrike" dirty="0">
                          <a:solidFill>
                            <a:srgbClr val="000000"/>
                          </a:solidFill>
                          <a:effectLst/>
                          <a:latin typeface="Calibri"/>
                        </a:rPr>
                        <a:t>2581.1</a:t>
                      </a:r>
                    </a:p>
                  </a:txBody>
                  <a:tcPr marL="12700" marR="12700" marT="12700" marB="0" anchor="b"/>
                </a:tc>
                <a:tc>
                  <a:txBody>
                    <a:bodyPr/>
                    <a:lstStyle/>
                    <a:p>
                      <a:pPr algn="r" fontAlgn="b"/>
                      <a:r>
                        <a:rPr lang="hr-HR" sz="1800" b="1" i="0" u="none" strike="noStrike" dirty="0">
                          <a:solidFill>
                            <a:srgbClr val="FF0000"/>
                          </a:solidFill>
                          <a:effectLst/>
                          <a:latin typeface="Calibri"/>
                        </a:rPr>
                        <a:t>2593.1</a:t>
                      </a:r>
                    </a:p>
                  </a:txBody>
                  <a:tcPr marL="12700" marR="12700" marT="12700" marB="0" anchor="b"/>
                </a:tc>
                <a:extLst>
                  <a:ext uri="{0D108BD9-81ED-4DB2-BD59-A6C34878D82A}">
                    <a16:rowId xmlns:a16="http://schemas.microsoft.com/office/drawing/2014/main" val="10013"/>
                  </a:ext>
                </a:extLst>
              </a:tr>
            </a:tbl>
          </a:graphicData>
        </a:graphic>
      </p:graphicFrame>
      <p:sp>
        <p:nvSpPr>
          <p:cNvPr id="5" name="TextBox 4"/>
          <p:cNvSpPr txBox="1"/>
          <p:nvPr/>
        </p:nvSpPr>
        <p:spPr>
          <a:xfrm>
            <a:off x="347957" y="3222475"/>
            <a:ext cx="2714142" cy="2308324"/>
          </a:xfrm>
          <a:prstGeom prst="rect">
            <a:avLst/>
          </a:prstGeom>
          <a:solidFill>
            <a:srgbClr val="FFFFFF"/>
          </a:solidFill>
          <a:ln w="38100" cmpd="sng">
            <a:solidFill>
              <a:srgbClr val="000000"/>
            </a:solidFill>
          </a:ln>
        </p:spPr>
        <p:txBody>
          <a:bodyPr wrap="none" rtlCol="0">
            <a:spAutoFit/>
          </a:bodyPr>
          <a:lstStyle/>
          <a:p>
            <a:r>
              <a:rPr lang="en-US" i="1" dirty="0"/>
              <a:t>If you want to change</a:t>
            </a:r>
          </a:p>
          <a:p>
            <a:r>
              <a:rPr lang="en-US" i="1" dirty="0"/>
              <a:t>  vertical resolution</a:t>
            </a:r>
          </a:p>
          <a:p>
            <a:r>
              <a:rPr lang="en-US" i="1" dirty="0"/>
              <a:t>  near the </a:t>
            </a:r>
            <a:r>
              <a:rPr lang="en-US" b="1" i="1" dirty="0"/>
              <a:t>surface</a:t>
            </a:r>
            <a:r>
              <a:rPr lang="en-US" i="1" dirty="0"/>
              <a:t>,</a:t>
            </a:r>
          </a:p>
          <a:p>
            <a:r>
              <a:rPr lang="en-US" i="1" dirty="0"/>
              <a:t>  this is NOT accomplished</a:t>
            </a:r>
          </a:p>
          <a:p>
            <a:r>
              <a:rPr lang="en-US" i="1" dirty="0"/>
              <a:t>  by altering the number</a:t>
            </a:r>
          </a:p>
          <a:p>
            <a:r>
              <a:rPr lang="en-US" i="1" dirty="0"/>
              <a:t>  of model levels!</a:t>
            </a:r>
          </a:p>
          <a:p>
            <a:endParaRPr lang="en-US" i="1" dirty="0"/>
          </a:p>
          <a:p>
            <a:r>
              <a:rPr lang="en-US" i="1" dirty="0"/>
              <a:t>Specify </a:t>
            </a:r>
            <a:r>
              <a:rPr lang="en-US" b="1" i="1" dirty="0" err="1"/>
              <a:t>eta_levels</a:t>
            </a:r>
            <a:r>
              <a:rPr lang="en-US" i="1" dirty="0"/>
              <a:t> instead.</a:t>
            </a:r>
          </a:p>
        </p:txBody>
      </p:sp>
      <p:sp>
        <p:nvSpPr>
          <p:cNvPr id="6" name="TextBox 5"/>
          <p:cNvSpPr txBox="1"/>
          <p:nvPr/>
        </p:nvSpPr>
        <p:spPr>
          <a:xfrm>
            <a:off x="225058" y="1308450"/>
            <a:ext cx="2480592" cy="923330"/>
          </a:xfrm>
          <a:prstGeom prst="rect">
            <a:avLst/>
          </a:prstGeom>
          <a:noFill/>
        </p:spPr>
        <p:txBody>
          <a:bodyPr wrap="none" rtlCol="0">
            <a:spAutoFit/>
          </a:bodyPr>
          <a:lstStyle/>
          <a:p>
            <a:r>
              <a:rPr lang="en-US" dirty="0"/>
              <a:t>Note both vertical grids</a:t>
            </a:r>
          </a:p>
          <a:p>
            <a:r>
              <a:rPr lang="en-US" dirty="0"/>
              <a:t>  are essentially identical</a:t>
            </a:r>
          </a:p>
          <a:p>
            <a:r>
              <a:rPr lang="en-US" dirty="0"/>
              <a:t>  through model level 12</a:t>
            </a:r>
          </a:p>
        </p:txBody>
      </p:sp>
    </p:spTree>
    <p:extLst>
      <p:ext uri="{BB962C8B-B14F-4D97-AF65-F5344CB8AC3E}">
        <p14:creationId xmlns:p14="http://schemas.microsoft.com/office/powerpoint/2010/main" val="331192876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31 vs. 51 vs. 71 model levels</a:t>
            </a:r>
          </a:p>
        </p:txBody>
      </p:sp>
      <p:sp>
        <p:nvSpPr>
          <p:cNvPr id="3" name="Slide Number Placeholder 2"/>
          <p:cNvSpPr>
            <a:spLocks noGrp="1"/>
          </p:cNvSpPr>
          <p:nvPr>
            <p:ph type="sldNum" sz="quarter" idx="12"/>
          </p:nvPr>
        </p:nvSpPr>
        <p:spPr/>
        <p:txBody>
          <a:bodyPr/>
          <a:lstStyle/>
          <a:p>
            <a:fld id="{626EB0D1-CB19-984B-A77F-BF72188A5C8F}" type="slidenum">
              <a:rPr lang="en-US" smtClean="0"/>
              <a:t>38</a:t>
            </a:fld>
            <a:endParaRPr lang="en-US"/>
          </a:p>
        </p:txBody>
      </p:sp>
      <p:graphicFrame>
        <p:nvGraphicFramePr>
          <p:cNvPr id="5" name="Chart 4"/>
          <p:cNvGraphicFramePr>
            <a:graphicFrameLocks/>
          </p:cNvGraphicFramePr>
          <p:nvPr/>
        </p:nvGraphicFramePr>
        <p:xfrm>
          <a:off x="2286000" y="2057400"/>
          <a:ext cx="4572000" cy="2743200"/>
        </p:xfrm>
        <a:graphic>
          <a:graphicData uri="http://schemas.openxmlformats.org/drawingml/2006/chart">
            <c:chart xmlns:c="http://schemas.openxmlformats.org/drawingml/2006/chart" xmlns:r="http://schemas.openxmlformats.org/officeDocument/2006/relationships" r:id="rId3"/>
          </a:graphicData>
        </a:graphic>
      </p:graphicFrame>
      <p:sp>
        <p:nvSpPr>
          <p:cNvPr id="4" name="TextBox 3">
            <a:extLst>
              <a:ext uri="{FF2B5EF4-FFF2-40B4-BE49-F238E27FC236}">
                <a16:creationId xmlns:a16="http://schemas.microsoft.com/office/drawing/2014/main" id="{F1B735F6-0DBD-3E45-9BDB-FBD03B8C7870}"/>
              </a:ext>
            </a:extLst>
          </p:cNvPr>
          <p:cNvSpPr txBox="1"/>
          <p:nvPr/>
        </p:nvSpPr>
        <p:spPr>
          <a:xfrm>
            <a:off x="334851" y="5769735"/>
            <a:ext cx="5918415" cy="923330"/>
          </a:xfrm>
          <a:prstGeom prst="rect">
            <a:avLst/>
          </a:prstGeom>
          <a:noFill/>
        </p:spPr>
        <p:txBody>
          <a:bodyPr wrap="none" rtlCol="0">
            <a:spAutoFit/>
          </a:bodyPr>
          <a:lstStyle/>
          <a:p>
            <a:r>
              <a:rPr lang="en-US" dirty="0"/>
              <a:t>Model top same (</a:t>
            </a:r>
            <a:r>
              <a:rPr lang="en-US" sz="1600" dirty="0" err="1">
                <a:latin typeface="Courier" pitchFamily="2" charset="0"/>
              </a:rPr>
              <a:t>p_top_requested</a:t>
            </a:r>
            <a:r>
              <a:rPr lang="en-US" dirty="0"/>
              <a:t>)</a:t>
            </a:r>
          </a:p>
          <a:p>
            <a:r>
              <a:rPr lang="en-US" dirty="0"/>
              <a:t>Number of vertical levels requested (</a:t>
            </a:r>
            <a:r>
              <a:rPr lang="en-US" sz="1600" dirty="0" err="1">
                <a:latin typeface="Courier" pitchFamily="2" charset="0"/>
              </a:rPr>
              <a:t>e_vert</a:t>
            </a:r>
            <a:r>
              <a:rPr lang="en-US" dirty="0"/>
              <a:t>) varies</a:t>
            </a:r>
          </a:p>
          <a:p>
            <a:r>
              <a:rPr lang="en-US" dirty="0"/>
              <a:t>But by default grid arrangement in lower troposphere is </a:t>
            </a:r>
            <a:r>
              <a:rPr lang="en-US" b="1" dirty="0"/>
              <a:t>fixed</a:t>
            </a:r>
          </a:p>
        </p:txBody>
      </p:sp>
      <p:sp>
        <p:nvSpPr>
          <p:cNvPr id="6" name="TextBox 5">
            <a:extLst>
              <a:ext uri="{FF2B5EF4-FFF2-40B4-BE49-F238E27FC236}">
                <a16:creationId xmlns:a16="http://schemas.microsoft.com/office/drawing/2014/main" id="{3D8A7A1F-737D-2791-66E9-0F6DCBAD6C58}"/>
              </a:ext>
            </a:extLst>
          </p:cNvPr>
          <p:cNvSpPr txBox="1"/>
          <p:nvPr/>
        </p:nvSpPr>
        <p:spPr>
          <a:xfrm>
            <a:off x="4001556" y="2548890"/>
            <a:ext cx="418704" cy="369332"/>
          </a:xfrm>
          <a:prstGeom prst="rect">
            <a:avLst/>
          </a:prstGeom>
          <a:noFill/>
        </p:spPr>
        <p:txBody>
          <a:bodyPr wrap="none" rtlCol="0">
            <a:spAutoFit/>
          </a:bodyPr>
          <a:lstStyle/>
          <a:p>
            <a:r>
              <a:rPr lang="en-US" dirty="0">
                <a:solidFill>
                  <a:srgbClr val="FF0000"/>
                </a:solidFill>
              </a:rPr>
              <a:t>31</a:t>
            </a:r>
          </a:p>
        </p:txBody>
      </p:sp>
      <p:sp>
        <p:nvSpPr>
          <p:cNvPr id="7" name="TextBox 6">
            <a:extLst>
              <a:ext uri="{FF2B5EF4-FFF2-40B4-BE49-F238E27FC236}">
                <a16:creationId xmlns:a16="http://schemas.microsoft.com/office/drawing/2014/main" id="{0FECD0EC-0864-4219-3C43-FED5F9240095}"/>
              </a:ext>
            </a:extLst>
          </p:cNvPr>
          <p:cNvSpPr txBox="1"/>
          <p:nvPr/>
        </p:nvSpPr>
        <p:spPr>
          <a:xfrm>
            <a:off x="4723742" y="2548890"/>
            <a:ext cx="418704" cy="369332"/>
          </a:xfrm>
          <a:prstGeom prst="rect">
            <a:avLst/>
          </a:prstGeom>
          <a:noFill/>
        </p:spPr>
        <p:txBody>
          <a:bodyPr wrap="none" rtlCol="0">
            <a:spAutoFit/>
          </a:bodyPr>
          <a:lstStyle/>
          <a:p>
            <a:r>
              <a:rPr lang="en-US" dirty="0"/>
              <a:t>51</a:t>
            </a:r>
          </a:p>
        </p:txBody>
      </p:sp>
      <p:sp>
        <p:nvSpPr>
          <p:cNvPr id="8" name="TextBox 7">
            <a:extLst>
              <a:ext uri="{FF2B5EF4-FFF2-40B4-BE49-F238E27FC236}">
                <a16:creationId xmlns:a16="http://schemas.microsoft.com/office/drawing/2014/main" id="{52A5D830-A831-BC20-F4C5-7BE4813C7B2B}"/>
              </a:ext>
            </a:extLst>
          </p:cNvPr>
          <p:cNvSpPr txBox="1"/>
          <p:nvPr/>
        </p:nvSpPr>
        <p:spPr>
          <a:xfrm>
            <a:off x="6203076" y="2766695"/>
            <a:ext cx="418704" cy="369332"/>
          </a:xfrm>
          <a:prstGeom prst="rect">
            <a:avLst/>
          </a:prstGeom>
          <a:noFill/>
        </p:spPr>
        <p:txBody>
          <a:bodyPr wrap="none" rtlCol="0">
            <a:spAutoFit/>
          </a:bodyPr>
          <a:lstStyle/>
          <a:p>
            <a:r>
              <a:rPr lang="en-US" dirty="0">
                <a:solidFill>
                  <a:srgbClr val="00B050"/>
                </a:solidFill>
              </a:rPr>
              <a:t>71</a:t>
            </a:r>
          </a:p>
        </p:txBody>
      </p:sp>
    </p:spTree>
    <p:extLst>
      <p:ext uri="{BB962C8B-B14F-4D97-AF65-F5344CB8AC3E}">
        <p14:creationId xmlns:p14="http://schemas.microsoft.com/office/powerpoint/2010/main" val="102895368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182318" y="4902867"/>
            <a:ext cx="7250703" cy="1938992"/>
          </a:xfrm>
          <a:prstGeom prst="rect">
            <a:avLst/>
          </a:prstGeom>
          <a:noFill/>
        </p:spPr>
        <p:txBody>
          <a:bodyPr wrap="none" rtlCol="0">
            <a:spAutoFit/>
          </a:bodyPr>
          <a:lstStyle/>
          <a:p>
            <a:r>
              <a:rPr lang="pl-PL" sz="1200" b="1" dirty="0" err="1">
                <a:latin typeface="Courier"/>
                <a:cs typeface="Courier"/>
              </a:rPr>
              <a:t>eta_levels</a:t>
            </a:r>
            <a:r>
              <a:rPr lang="pl-PL" sz="1200" dirty="0">
                <a:latin typeface="Courier"/>
                <a:cs typeface="Courier"/>
              </a:rPr>
              <a:t> =</a:t>
            </a:r>
            <a:endParaRPr lang="de-DE" sz="1200" dirty="0">
              <a:latin typeface="Courier"/>
              <a:cs typeface="Courier"/>
            </a:endParaRPr>
          </a:p>
          <a:p>
            <a:r>
              <a:rPr lang="pt-BR" sz="1200" dirty="0">
                <a:latin typeface="Courier"/>
                <a:cs typeface="Courier"/>
              </a:rPr>
              <a:t>  1, 0.9934711, 0.9851701, 0.9746817, 0.961533, 0.9452094, 0.9251862, </a:t>
            </a:r>
          </a:p>
          <a:p>
            <a:r>
              <a:rPr lang="pl-PL" sz="1200" dirty="0">
                <a:latin typeface="Courier"/>
                <a:cs typeface="Courier"/>
              </a:rPr>
              <a:t>    0.9009796, 0.8722169, 0.8387195, 0.8005821, 0.758224, 0.7135561, </a:t>
            </a:r>
          </a:p>
          <a:p>
            <a:r>
              <a:rPr lang="pl-PL" sz="1200" dirty="0">
                <a:latin typeface="Courier"/>
                <a:cs typeface="Courier"/>
              </a:rPr>
              <a:t>    0.6711833, 0.6309878, 0.5928577, 0.5566865, 0.5223741, 0.4898246, </a:t>
            </a:r>
          </a:p>
          <a:p>
            <a:r>
              <a:rPr lang="fi-FI" sz="1200" dirty="0">
                <a:latin typeface="Courier"/>
                <a:cs typeface="Courier"/>
              </a:rPr>
              <a:t>    0.4589475, 0.429657, 0.4018715, 0.3755136, 0.3505101, 0.3267912, </a:t>
            </a:r>
          </a:p>
          <a:p>
            <a:r>
              <a:rPr lang="pl-PL" sz="1200" dirty="0">
                <a:latin typeface="Courier"/>
                <a:cs typeface="Courier"/>
              </a:rPr>
              <a:t>    0.3042911, 0.2829471, 0.2626998, 0.2434928, 0.2252726, 0.2079886, </a:t>
            </a:r>
          </a:p>
          <a:p>
            <a:r>
              <a:rPr lang="pl-PL" sz="1200" dirty="0">
                <a:latin typeface="Courier"/>
                <a:cs typeface="Courier"/>
              </a:rPr>
              <a:t>    0.1915928, 0.1760394, 0.1612852, 0.147289, 0.134012, 0.1214172, </a:t>
            </a:r>
          </a:p>
          <a:p>
            <a:r>
              <a:rPr lang="pl-PL" sz="1200" dirty="0">
                <a:latin typeface="Courier"/>
                <a:cs typeface="Courier"/>
              </a:rPr>
              <a:t>    0.1094695, 0.0981357, 0.08738429, 0.07718524, 0.06751028, 0.05833244, </a:t>
            </a:r>
          </a:p>
          <a:p>
            <a:r>
              <a:rPr lang="is-IS" sz="1200" dirty="0">
                <a:latin typeface="Courier"/>
                <a:cs typeface="Courier"/>
              </a:rPr>
              <a:t>    0.04962616, 0.04136725, 0.03353267, 0.02610064, 0.01905055, 0.01236263, </a:t>
            </a:r>
          </a:p>
          <a:p>
            <a:r>
              <a:rPr lang="en-US" sz="1200" dirty="0">
                <a:latin typeface="Courier"/>
                <a:cs typeface="Courier"/>
              </a:rPr>
              <a:t>    0.00601837</a:t>
            </a:r>
            <a:r>
              <a:rPr lang="mr-IN" sz="1200" dirty="0">
                <a:latin typeface="Courier"/>
                <a:cs typeface="Courier"/>
              </a:rPr>
              <a:t>, </a:t>
            </a:r>
            <a:r>
              <a:rPr lang="en-US" sz="1200" dirty="0">
                <a:latin typeface="Courier"/>
                <a:cs typeface="Courier"/>
              </a:rPr>
              <a:t>0,</a:t>
            </a:r>
            <a:endParaRPr lang="en-US" sz="1200" b="1" dirty="0">
              <a:latin typeface="Courier"/>
              <a:cs typeface="Courier"/>
            </a:endParaRPr>
          </a:p>
        </p:txBody>
      </p:sp>
      <p:sp>
        <p:nvSpPr>
          <p:cNvPr id="3" name="Title 2"/>
          <p:cNvSpPr>
            <a:spLocks noGrp="1"/>
          </p:cNvSpPr>
          <p:nvPr>
            <p:ph type="title"/>
          </p:nvPr>
        </p:nvSpPr>
        <p:spPr>
          <a:xfrm>
            <a:off x="457200" y="97123"/>
            <a:ext cx="8229600" cy="1143000"/>
          </a:xfrm>
        </p:spPr>
        <p:txBody>
          <a:bodyPr/>
          <a:lstStyle/>
          <a:p>
            <a:r>
              <a:rPr lang="en-US" dirty="0"/>
              <a:t>Altering vertical levels #1</a:t>
            </a:r>
          </a:p>
        </p:txBody>
      </p:sp>
      <p:sp>
        <p:nvSpPr>
          <p:cNvPr id="2" name="Slide Number Placeholder 1"/>
          <p:cNvSpPr>
            <a:spLocks noGrp="1"/>
          </p:cNvSpPr>
          <p:nvPr>
            <p:ph type="sldNum" sz="quarter" idx="12"/>
          </p:nvPr>
        </p:nvSpPr>
        <p:spPr/>
        <p:txBody>
          <a:bodyPr/>
          <a:lstStyle/>
          <a:p>
            <a:fld id="{113A9D10-7737-1E4E-B22F-7C178D661FCD}" type="slidenum">
              <a:rPr lang="en-US" smtClean="0"/>
              <a:t>39</a:t>
            </a:fld>
            <a:endParaRPr lang="en-US"/>
          </a:p>
        </p:txBody>
      </p:sp>
      <p:sp>
        <p:nvSpPr>
          <p:cNvPr id="4" name="TextBox 3"/>
          <p:cNvSpPr txBox="1"/>
          <p:nvPr/>
        </p:nvSpPr>
        <p:spPr>
          <a:xfrm>
            <a:off x="184093" y="2093305"/>
            <a:ext cx="7250703" cy="2308324"/>
          </a:xfrm>
          <a:prstGeom prst="rect">
            <a:avLst/>
          </a:prstGeom>
          <a:noFill/>
        </p:spPr>
        <p:txBody>
          <a:bodyPr wrap="none" rtlCol="0">
            <a:spAutoFit/>
          </a:bodyPr>
          <a:lstStyle/>
          <a:p>
            <a:r>
              <a:rPr lang="pl-PL" sz="1200" b="1" dirty="0" err="1">
                <a:latin typeface="Courier"/>
                <a:cs typeface="Courier"/>
              </a:rPr>
              <a:t>ncdump</a:t>
            </a:r>
            <a:r>
              <a:rPr lang="pl-PL" sz="1200" b="1" dirty="0">
                <a:latin typeface="Courier"/>
                <a:cs typeface="Courier"/>
              </a:rPr>
              <a:t> -v ZNW wrfinput_d01</a:t>
            </a:r>
            <a:r>
              <a:rPr lang="pl-PL" sz="1200" dirty="0">
                <a:latin typeface="Courier"/>
                <a:cs typeface="Courier"/>
              </a:rPr>
              <a:t> </a:t>
            </a:r>
          </a:p>
          <a:p>
            <a:endParaRPr lang="pl-PL" sz="1200" dirty="0">
              <a:latin typeface="Courier"/>
              <a:cs typeface="Courier"/>
            </a:endParaRPr>
          </a:p>
          <a:p>
            <a:r>
              <a:rPr lang="de-DE" sz="1200" dirty="0"/>
              <a:t> </a:t>
            </a:r>
            <a:r>
              <a:rPr lang="de-DE" sz="1200" dirty="0">
                <a:latin typeface="Courier"/>
                <a:cs typeface="Courier"/>
              </a:rPr>
              <a:t>ZNW =</a:t>
            </a:r>
          </a:p>
          <a:p>
            <a:r>
              <a:rPr lang="pt-BR" sz="1200" dirty="0">
                <a:latin typeface="Courier"/>
                <a:cs typeface="Courier"/>
              </a:rPr>
              <a:t>  1, 0.9934711, 0.9851701, 0.9746817, 0.961533, 0.9452094, 0.9251862, </a:t>
            </a:r>
          </a:p>
          <a:p>
            <a:r>
              <a:rPr lang="pl-PL" sz="1200" dirty="0">
                <a:latin typeface="Courier"/>
                <a:cs typeface="Courier"/>
              </a:rPr>
              <a:t>    0.9009796, 0.8722169, 0.8387195, 0.8005821, 0.758224, 0.7135561, </a:t>
            </a:r>
          </a:p>
          <a:p>
            <a:r>
              <a:rPr lang="pl-PL" sz="1200" dirty="0">
                <a:latin typeface="Courier"/>
                <a:cs typeface="Courier"/>
              </a:rPr>
              <a:t>    0.6711833, 0.6309878, 0.5928577, 0.5566865, 0.5223741, 0.4898246, </a:t>
            </a:r>
          </a:p>
          <a:p>
            <a:r>
              <a:rPr lang="fi-FI" sz="1200" dirty="0">
                <a:latin typeface="Courier"/>
                <a:cs typeface="Courier"/>
              </a:rPr>
              <a:t>    0.4589475, 0.429657, 0.4018715, 0.3755136, 0.3505101, 0.3267912, </a:t>
            </a:r>
          </a:p>
          <a:p>
            <a:r>
              <a:rPr lang="pl-PL" sz="1200" dirty="0">
                <a:latin typeface="Courier"/>
                <a:cs typeface="Courier"/>
              </a:rPr>
              <a:t>    0.3042911, 0.2829471, 0.2626998, 0.2434928, 0.2252726, 0.2079886, </a:t>
            </a:r>
          </a:p>
          <a:p>
            <a:r>
              <a:rPr lang="pl-PL" sz="1200" dirty="0">
                <a:latin typeface="Courier"/>
                <a:cs typeface="Courier"/>
              </a:rPr>
              <a:t>    0.1915928, 0.1760394, 0.1612852, 0.147289, 0.134012, 0.1214172, </a:t>
            </a:r>
          </a:p>
          <a:p>
            <a:r>
              <a:rPr lang="pl-PL" sz="1200" dirty="0">
                <a:latin typeface="Courier"/>
                <a:cs typeface="Courier"/>
              </a:rPr>
              <a:t>    0.1094695, 0.0981357, 0.08738429, 0.07718524, 0.06751028, 0.05833244, </a:t>
            </a:r>
          </a:p>
          <a:p>
            <a:r>
              <a:rPr lang="is-IS" sz="1200" dirty="0">
                <a:latin typeface="Courier"/>
                <a:cs typeface="Courier"/>
              </a:rPr>
              <a:t>    0.04962616, 0.04136725, 0.03353267, 0.02610064, 0.01905055, 0.01236263, </a:t>
            </a:r>
          </a:p>
          <a:p>
            <a:r>
              <a:rPr lang="en-US" sz="1200" dirty="0">
                <a:latin typeface="Courier"/>
                <a:cs typeface="Courier"/>
              </a:rPr>
              <a:t>    0.00601837</a:t>
            </a:r>
            <a:r>
              <a:rPr lang="mr-IN" sz="1200" dirty="0">
                <a:latin typeface="Courier"/>
                <a:cs typeface="Courier"/>
              </a:rPr>
              <a:t>, </a:t>
            </a:r>
            <a:r>
              <a:rPr lang="en-US" sz="1200" dirty="0">
                <a:latin typeface="Courier"/>
                <a:cs typeface="Courier"/>
              </a:rPr>
              <a:t>0</a:t>
            </a:r>
            <a:r>
              <a:rPr lang="mr-IN" sz="1200" dirty="0">
                <a:latin typeface="Courier"/>
                <a:cs typeface="Courier"/>
              </a:rPr>
              <a:t>;</a:t>
            </a:r>
            <a:endParaRPr lang="en-US" sz="1200" dirty="0">
              <a:latin typeface="Courier"/>
              <a:cs typeface="Courier"/>
            </a:endParaRPr>
          </a:p>
        </p:txBody>
      </p:sp>
      <p:sp>
        <p:nvSpPr>
          <p:cNvPr id="5" name="TextBox 4"/>
          <p:cNvSpPr txBox="1"/>
          <p:nvPr/>
        </p:nvSpPr>
        <p:spPr>
          <a:xfrm>
            <a:off x="-7077" y="1226467"/>
            <a:ext cx="9399390" cy="1200329"/>
          </a:xfrm>
          <a:prstGeom prst="rect">
            <a:avLst/>
          </a:prstGeom>
          <a:noFill/>
        </p:spPr>
        <p:txBody>
          <a:bodyPr wrap="none" rtlCol="0">
            <a:spAutoFit/>
          </a:bodyPr>
          <a:lstStyle/>
          <a:p>
            <a:r>
              <a:rPr lang="en-US" dirty="0"/>
              <a:t>• If you specify 51 vertical levels in the </a:t>
            </a:r>
            <a:r>
              <a:rPr lang="en-US" sz="1600" dirty="0" err="1">
                <a:latin typeface="Courier"/>
                <a:cs typeface="Courier"/>
              </a:rPr>
              <a:t>namelist.input</a:t>
            </a:r>
            <a:r>
              <a:rPr lang="en-US" dirty="0"/>
              <a:t>, </a:t>
            </a:r>
            <a:r>
              <a:rPr lang="en-US" sz="1600" dirty="0" err="1">
                <a:latin typeface="Courier"/>
                <a:cs typeface="Courier"/>
              </a:rPr>
              <a:t>real.exe</a:t>
            </a:r>
            <a:r>
              <a:rPr lang="en-US" sz="1600" dirty="0"/>
              <a:t> </a:t>
            </a:r>
            <a:r>
              <a:rPr lang="en-US" dirty="0"/>
              <a:t>creates 51 “eta” or “sigma”</a:t>
            </a:r>
          </a:p>
          <a:p>
            <a:r>
              <a:rPr lang="en-US" dirty="0"/>
              <a:t>  levels, representing a nondimensional vertical coordinate stored as </a:t>
            </a:r>
            <a:r>
              <a:rPr lang="en-US" b="1" dirty="0"/>
              <a:t>ZNW</a:t>
            </a:r>
            <a:r>
              <a:rPr lang="en-US" dirty="0"/>
              <a:t> in </a:t>
            </a:r>
            <a:r>
              <a:rPr lang="en-US" sz="1600" dirty="0">
                <a:latin typeface="Courier"/>
                <a:cs typeface="Courier"/>
              </a:rPr>
              <a:t>wrfinput_d01</a:t>
            </a:r>
            <a:r>
              <a:rPr lang="en-US" dirty="0"/>
              <a:t>.</a:t>
            </a:r>
          </a:p>
          <a:p>
            <a:r>
              <a:rPr lang="en-US" dirty="0"/>
              <a:t>• Use </a:t>
            </a:r>
            <a:r>
              <a:rPr lang="en-US" sz="1600" dirty="0" err="1">
                <a:latin typeface="Courier"/>
                <a:cs typeface="Courier"/>
              </a:rPr>
              <a:t>ncdump</a:t>
            </a:r>
            <a:r>
              <a:rPr lang="en-US" sz="1600" dirty="0"/>
              <a:t> </a:t>
            </a:r>
            <a:r>
              <a:rPr lang="en-US" dirty="0"/>
              <a:t>to reveal the eta values.  They always </a:t>
            </a:r>
            <a:r>
              <a:rPr lang="en-US" dirty="0">
                <a:solidFill>
                  <a:schemeClr val="accent3">
                    <a:lumMod val="50000"/>
                  </a:schemeClr>
                </a:solidFill>
              </a:rPr>
              <a:t>start at 1, and end with 0</a:t>
            </a:r>
            <a:r>
              <a:rPr lang="en-US" dirty="0"/>
              <a:t>.</a:t>
            </a:r>
          </a:p>
          <a:p>
            <a:endParaRPr lang="en-US" dirty="0"/>
          </a:p>
        </p:txBody>
      </p:sp>
      <p:sp>
        <p:nvSpPr>
          <p:cNvPr id="6" name="TextBox 5"/>
          <p:cNvSpPr txBox="1"/>
          <p:nvPr/>
        </p:nvSpPr>
        <p:spPr>
          <a:xfrm>
            <a:off x="6578" y="4301235"/>
            <a:ext cx="8456546" cy="646331"/>
          </a:xfrm>
          <a:prstGeom prst="rect">
            <a:avLst/>
          </a:prstGeom>
          <a:noFill/>
        </p:spPr>
        <p:txBody>
          <a:bodyPr wrap="none" rtlCol="0">
            <a:spAutoFit/>
          </a:bodyPr>
          <a:lstStyle/>
          <a:p>
            <a:r>
              <a:rPr lang="en-US" dirty="0"/>
              <a:t>• You can </a:t>
            </a:r>
            <a:r>
              <a:rPr lang="en-US" i="1" dirty="0"/>
              <a:t>manually</a:t>
            </a:r>
            <a:r>
              <a:rPr lang="en-US" dirty="0"/>
              <a:t> declare these same levels in </a:t>
            </a:r>
            <a:r>
              <a:rPr lang="en-US" sz="1600" dirty="0" err="1">
                <a:latin typeface="Courier"/>
                <a:cs typeface="Courier"/>
              </a:rPr>
              <a:t>namelist.input</a:t>
            </a:r>
            <a:r>
              <a:rPr lang="en-US" dirty="0" err="1"/>
              <a:t>’s</a:t>
            </a:r>
            <a:r>
              <a:rPr lang="en-US" dirty="0"/>
              <a:t> </a:t>
            </a:r>
            <a:r>
              <a:rPr lang="en-US" b="1" dirty="0"/>
              <a:t>&amp;domains </a:t>
            </a:r>
            <a:r>
              <a:rPr lang="en-US" dirty="0"/>
              <a:t>section.  </a:t>
            </a:r>
          </a:p>
          <a:p>
            <a:r>
              <a:rPr lang="en-US" dirty="0"/>
              <a:t>   You should get the same result from </a:t>
            </a:r>
            <a:r>
              <a:rPr lang="en-US" sz="1600" dirty="0" err="1">
                <a:latin typeface="Courier"/>
                <a:cs typeface="Courier"/>
              </a:rPr>
              <a:t>real.exe</a:t>
            </a:r>
            <a:r>
              <a:rPr lang="en-US" dirty="0"/>
              <a:t>, to within </a:t>
            </a:r>
            <a:r>
              <a:rPr lang="en-US" dirty="0" err="1"/>
              <a:t>roundoff</a:t>
            </a:r>
            <a:r>
              <a:rPr lang="en-US" dirty="0"/>
              <a:t> error.</a:t>
            </a:r>
          </a:p>
        </p:txBody>
      </p:sp>
      <p:sp>
        <p:nvSpPr>
          <p:cNvPr id="8" name="TextBox 7"/>
          <p:cNvSpPr txBox="1"/>
          <p:nvPr/>
        </p:nvSpPr>
        <p:spPr>
          <a:xfrm>
            <a:off x="6626900" y="3271289"/>
            <a:ext cx="2267731" cy="307777"/>
          </a:xfrm>
          <a:prstGeom prst="rect">
            <a:avLst/>
          </a:prstGeom>
          <a:noFill/>
        </p:spPr>
        <p:txBody>
          <a:bodyPr wrap="none" rtlCol="0">
            <a:spAutoFit/>
          </a:bodyPr>
          <a:lstStyle/>
          <a:p>
            <a:r>
              <a:rPr lang="en-US" sz="1400" b="1" i="1" dirty="0">
                <a:solidFill>
                  <a:srgbClr val="FF0000"/>
                </a:solidFill>
              </a:rPr>
              <a:t>These are the default levels</a:t>
            </a:r>
          </a:p>
        </p:txBody>
      </p:sp>
      <p:sp>
        <p:nvSpPr>
          <p:cNvPr id="9" name="Oval 8"/>
          <p:cNvSpPr/>
          <p:nvPr/>
        </p:nvSpPr>
        <p:spPr>
          <a:xfrm>
            <a:off x="1791842" y="4168791"/>
            <a:ext cx="264596" cy="196307"/>
          </a:xfrm>
          <a:prstGeom prst="ellipse">
            <a:avLst/>
          </a:prstGeom>
          <a:noFill/>
          <a:ln>
            <a:solidFill>
              <a:srgbClr val="003399"/>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Oval 9"/>
          <p:cNvSpPr/>
          <p:nvPr/>
        </p:nvSpPr>
        <p:spPr>
          <a:xfrm>
            <a:off x="1811850" y="6629473"/>
            <a:ext cx="264596" cy="196307"/>
          </a:xfrm>
          <a:prstGeom prst="ellipse">
            <a:avLst/>
          </a:prstGeom>
          <a:noFill/>
          <a:ln>
            <a:solidFill>
              <a:srgbClr val="003399"/>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5692761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19930312-19930314-13.20-2.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8875059" cy="6858000"/>
          </a:xfrm>
          <a:prstGeom prst="rect">
            <a:avLst/>
          </a:prstGeom>
        </p:spPr>
      </p:pic>
      <p:sp>
        <p:nvSpPr>
          <p:cNvPr id="2" name="Slide Number Placeholder 1"/>
          <p:cNvSpPr>
            <a:spLocks noGrp="1"/>
          </p:cNvSpPr>
          <p:nvPr>
            <p:ph type="sldNum" sz="quarter" idx="12"/>
          </p:nvPr>
        </p:nvSpPr>
        <p:spPr/>
        <p:txBody>
          <a:bodyPr/>
          <a:lstStyle/>
          <a:p>
            <a:fld id="{626EB0D1-CB19-984B-A77F-BF72188A5C8F}" type="slidenum">
              <a:rPr lang="en-US" smtClean="0"/>
              <a:t>4</a:t>
            </a:fld>
            <a:endParaRPr lang="en-US"/>
          </a:p>
        </p:txBody>
      </p:sp>
    </p:spTree>
    <p:extLst>
      <p:ext uri="{BB962C8B-B14F-4D97-AF65-F5344CB8AC3E}">
        <p14:creationId xmlns:p14="http://schemas.microsoft.com/office/powerpoint/2010/main" val="226636716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Altering vertical levels #2</a:t>
            </a:r>
          </a:p>
        </p:txBody>
      </p:sp>
      <p:sp>
        <p:nvSpPr>
          <p:cNvPr id="4" name="Content Placeholder 3"/>
          <p:cNvSpPr>
            <a:spLocks noGrp="1"/>
          </p:cNvSpPr>
          <p:nvPr>
            <p:ph idx="1"/>
          </p:nvPr>
        </p:nvSpPr>
        <p:spPr/>
        <p:txBody>
          <a:bodyPr>
            <a:normAutofit fontScale="85000" lnSpcReduction="10000"/>
          </a:bodyPr>
          <a:lstStyle/>
          <a:p>
            <a:r>
              <a:rPr lang="en-US" dirty="0"/>
              <a:t>Altering the model levels is likely an iterative process.  </a:t>
            </a:r>
          </a:p>
          <a:p>
            <a:pPr lvl="1"/>
            <a:r>
              <a:rPr lang="en-US" dirty="0"/>
              <a:t>Suggestion: change </a:t>
            </a:r>
            <a:r>
              <a:rPr lang="en-US" sz="2400" dirty="0" err="1">
                <a:latin typeface="Courier"/>
                <a:cs typeface="Courier"/>
              </a:rPr>
              <a:t>eta_values</a:t>
            </a:r>
            <a:r>
              <a:rPr lang="en-US" sz="2400" dirty="0"/>
              <a:t> </a:t>
            </a:r>
            <a:r>
              <a:rPr lang="en-US" dirty="0"/>
              <a:t>in </a:t>
            </a:r>
            <a:r>
              <a:rPr lang="en-US" sz="2400" dirty="0" err="1">
                <a:latin typeface="Courier"/>
                <a:cs typeface="Courier"/>
              </a:rPr>
              <a:t>namelist.input</a:t>
            </a:r>
            <a:r>
              <a:rPr lang="en-US" dirty="0"/>
              <a:t>, run </a:t>
            </a:r>
            <a:r>
              <a:rPr lang="en-US" sz="2400" dirty="0" err="1">
                <a:latin typeface="Courier"/>
                <a:cs typeface="Courier"/>
              </a:rPr>
              <a:t>real.exe</a:t>
            </a:r>
            <a:r>
              <a:rPr lang="en-US" dirty="0"/>
              <a:t>, then execute </a:t>
            </a:r>
            <a:r>
              <a:rPr lang="en-US" sz="2400" dirty="0" err="1">
                <a:latin typeface="Courier"/>
                <a:cs typeface="Courier"/>
              </a:rPr>
              <a:t>read_wrfinput.py</a:t>
            </a:r>
            <a:r>
              <a:rPr lang="en-US" sz="2400" dirty="0"/>
              <a:t> </a:t>
            </a:r>
            <a:r>
              <a:rPr lang="en-US" dirty="0"/>
              <a:t>to see what the new levels look like in physical space</a:t>
            </a:r>
          </a:p>
          <a:p>
            <a:r>
              <a:rPr lang="en-US" dirty="0"/>
              <a:t>You may want to shift lowest model levels closer to the surface (perhaps to avoid assumptions regarding log wind profile).  But keep in mind</a:t>
            </a:r>
            <a:r>
              <a:rPr lang="mr-IN" dirty="0"/>
              <a:t>…</a:t>
            </a:r>
            <a:endParaRPr lang="en-US" dirty="0"/>
          </a:p>
          <a:p>
            <a:pPr lvl="1"/>
            <a:r>
              <a:rPr lang="en-US" dirty="0">
                <a:solidFill>
                  <a:srgbClr val="FF0000"/>
                </a:solidFill>
              </a:rPr>
              <a:t>You may need to reduce your model time step to avoid linear instability</a:t>
            </a:r>
          </a:p>
          <a:p>
            <a:pPr lvl="1"/>
            <a:r>
              <a:rPr lang="en-US" dirty="0"/>
              <a:t>Some model physics do not work “well” when lowest level is too close to surface (e.g., ACM2, MRF, GFS PBL schemes)</a:t>
            </a:r>
          </a:p>
        </p:txBody>
      </p:sp>
      <p:sp>
        <p:nvSpPr>
          <p:cNvPr id="3" name="Slide Number Placeholder 2"/>
          <p:cNvSpPr>
            <a:spLocks noGrp="1"/>
          </p:cNvSpPr>
          <p:nvPr>
            <p:ph type="sldNum" sz="quarter" idx="12"/>
          </p:nvPr>
        </p:nvSpPr>
        <p:spPr/>
        <p:txBody>
          <a:bodyPr/>
          <a:lstStyle/>
          <a:p>
            <a:fld id="{626EB0D1-CB19-984B-A77F-BF72188A5C8F}" type="slidenum">
              <a:rPr lang="en-US" smtClean="0"/>
              <a:t>40</a:t>
            </a:fld>
            <a:endParaRPr lang="en-US"/>
          </a:p>
        </p:txBody>
      </p:sp>
    </p:spTree>
    <p:extLst>
      <p:ext uri="{BB962C8B-B14F-4D97-AF65-F5344CB8AC3E}">
        <p14:creationId xmlns:p14="http://schemas.microsoft.com/office/powerpoint/2010/main" val="1054975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Hybrid vertical coordinate (new)</a:t>
            </a:r>
          </a:p>
        </p:txBody>
      </p:sp>
      <p:sp>
        <p:nvSpPr>
          <p:cNvPr id="4" name="Slide Number Placeholder 3"/>
          <p:cNvSpPr>
            <a:spLocks noGrp="1"/>
          </p:cNvSpPr>
          <p:nvPr>
            <p:ph type="sldNum" sz="quarter" idx="12"/>
          </p:nvPr>
        </p:nvSpPr>
        <p:spPr/>
        <p:txBody>
          <a:bodyPr/>
          <a:lstStyle/>
          <a:p>
            <a:fld id="{626EB0D1-CB19-984B-A77F-BF72188A5C8F}" type="slidenum">
              <a:rPr lang="en-US" smtClean="0"/>
              <a:t>41</a:t>
            </a:fld>
            <a:endParaRPr lang="en-US"/>
          </a:p>
        </p:txBody>
      </p:sp>
      <p:pic>
        <p:nvPicPr>
          <p:cNvPr id="6" name="Picture 5" descr="Screen Shot 2019-04-10 at 2.57.36 PM.pd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727780"/>
            <a:ext cx="9144000" cy="3722230"/>
          </a:xfrm>
          <a:prstGeom prst="rect">
            <a:avLst/>
          </a:prstGeom>
        </p:spPr>
      </p:pic>
      <p:sp>
        <p:nvSpPr>
          <p:cNvPr id="7" name="TextBox 6"/>
          <p:cNvSpPr txBox="1"/>
          <p:nvPr/>
        </p:nvSpPr>
        <p:spPr>
          <a:xfrm>
            <a:off x="236304" y="5265344"/>
            <a:ext cx="8875747" cy="1477328"/>
          </a:xfrm>
          <a:prstGeom prst="rect">
            <a:avLst/>
          </a:prstGeom>
          <a:noFill/>
        </p:spPr>
        <p:txBody>
          <a:bodyPr wrap="none" rtlCol="0">
            <a:spAutoFit/>
          </a:bodyPr>
          <a:lstStyle/>
          <a:p>
            <a:r>
              <a:rPr lang="en-US" dirty="0"/>
              <a:t>New hybrid vertical coordinate is terrain following near surface but shifts to</a:t>
            </a:r>
          </a:p>
          <a:p>
            <a:r>
              <a:rPr lang="en-US" dirty="0"/>
              <a:t>	isobaric coordinates aloft, controlled by </a:t>
            </a:r>
            <a:r>
              <a:rPr lang="en-US" dirty="0" err="1"/>
              <a:t>namelist.input</a:t>
            </a:r>
            <a:r>
              <a:rPr lang="en-US" dirty="0"/>
              <a:t> variable </a:t>
            </a:r>
            <a:r>
              <a:rPr lang="en-US" sz="1600" dirty="0" err="1">
                <a:latin typeface="Courier"/>
                <a:cs typeface="Courier"/>
              </a:rPr>
              <a:t>etac</a:t>
            </a:r>
            <a:r>
              <a:rPr lang="en-US" sz="1600" dirty="0"/>
              <a:t> </a:t>
            </a:r>
            <a:r>
              <a:rPr lang="en-US" dirty="0"/>
              <a:t>(default value 0.2)</a:t>
            </a:r>
          </a:p>
          <a:p>
            <a:r>
              <a:rPr lang="en-US" b="1" dirty="0"/>
              <a:t>As of WRFV4, this is the default.  </a:t>
            </a:r>
            <a:r>
              <a:rPr lang="en-US" dirty="0"/>
              <a:t>To revert to older coordinate, select </a:t>
            </a:r>
            <a:r>
              <a:rPr lang="en-US" sz="1600" dirty="0" err="1">
                <a:latin typeface="Courier"/>
                <a:cs typeface="Courier"/>
              </a:rPr>
              <a:t>hybrid_opt</a:t>
            </a:r>
            <a:r>
              <a:rPr lang="en-US" sz="1600" dirty="0">
                <a:latin typeface="Courier"/>
                <a:cs typeface="Courier"/>
              </a:rPr>
              <a:t> = 0</a:t>
            </a:r>
          </a:p>
          <a:p>
            <a:r>
              <a:rPr lang="en-US" dirty="0"/>
              <a:t>Can specify stretching factors (</a:t>
            </a:r>
            <a:r>
              <a:rPr lang="en-US" sz="1600" dirty="0" err="1">
                <a:latin typeface="Courier"/>
                <a:cs typeface="Courier"/>
              </a:rPr>
              <a:t>dzstretch_s</a:t>
            </a:r>
            <a:r>
              <a:rPr lang="en-US" dirty="0"/>
              <a:t>, </a:t>
            </a:r>
            <a:r>
              <a:rPr lang="en-US" sz="1600" dirty="0" err="1">
                <a:latin typeface="Courier"/>
                <a:cs typeface="Courier"/>
              </a:rPr>
              <a:t>dzstretch_u</a:t>
            </a:r>
            <a:r>
              <a:rPr lang="en-US" dirty="0"/>
              <a:t>) for new coordinate </a:t>
            </a:r>
          </a:p>
          <a:p>
            <a:r>
              <a:rPr lang="en-US" dirty="0"/>
              <a:t>We have been using the defaults – they seem to work well.</a:t>
            </a:r>
            <a:endParaRPr lang="en-US" dirty="0">
              <a:latin typeface="Courier"/>
              <a:cs typeface="Courier"/>
            </a:endParaRPr>
          </a:p>
        </p:txBody>
      </p:sp>
      <p:sp>
        <p:nvSpPr>
          <p:cNvPr id="2" name="TextBox 1">
            <a:extLst>
              <a:ext uri="{FF2B5EF4-FFF2-40B4-BE49-F238E27FC236}">
                <a16:creationId xmlns:a16="http://schemas.microsoft.com/office/drawing/2014/main" id="{CEB66002-D7C5-4C47-8877-CBD601485FA9}"/>
              </a:ext>
            </a:extLst>
          </p:cNvPr>
          <p:cNvSpPr txBox="1"/>
          <p:nvPr/>
        </p:nvSpPr>
        <p:spPr>
          <a:xfrm>
            <a:off x="2308860" y="1665132"/>
            <a:ext cx="869149" cy="369332"/>
          </a:xfrm>
          <a:prstGeom prst="rect">
            <a:avLst/>
          </a:prstGeom>
          <a:noFill/>
        </p:spPr>
        <p:txBody>
          <a:bodyPr wrap="none" rtlCol="0">
            <a:spAutoFit/>
          </a:bodyPr>
          <a:lstStyle/>
          <a:p>
            <a:r>
              <a:rPr lang="en-US" dirty="0"/>
              <a:t>WRFV3</a:t>
            </a:r>
          </a:p>
        </p:txBody>
      </p:sp>
      <p:sp>
        <p:nvSpPr>
          <p:cNvPr id="8" name="TextBox 7">
            <a:extLst>
              <a:ext uri="{FF2B5EF4-FFF2-40B4-BE49-F238E27FC236}">
                <a16:creationId xmlns:a16="http://schemas.microsoft.com/office/drawing/2014/main" id="{5438059B-0166-7149-9993-323F0501AE98}"/>
              </a:ext>
            </a:extLst>
          </p:cNvPr>
          <p:cNvSpPr txBox="1"/>
          <p:nvPr/>
        </p:nvSpPr>
        <p:spPr>
          <a:xfrm>
            <a:off x="6438900" y="1665132"/>
            <a:ext cx="869149" cy="369332"/>
          </a:xfrm>
          <a:prstGeom prst="rect">
            <a:avLst/>
          </a:prstGeom>
          <a:noFill/>
        </p:spPr>
        <p:txBody>
          <a:bodyPr wrap="none" rtlCol="0">
            <a:spAutoFit/>
          </a:bodyPr>
          <a:lstStyle/>
          <a:p>
            <a:r>
              <a:rPr lang="en-US" dirty="0"/>
              <a:t>WRFV4</a:t>
            </a:r>
          </a:p>
        </p:txBody>
      </p:sp>
    </p:spTree>
    <p:extLst>
      <p:ext uri="{BB962C8B-B14F-4D97-AF65-F5344CB8AC3E}">
        <p14:creationId xmlns:p14="http://schemas.microsoft.com/office/powerpoint/2010/main" val="290359541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p:txBody>
          <a:bodyPr/>
          <a:lstStyle/>
          <a:p>
            <a:r>
              <a:rPr lang="en-US" dirty="0"/>
              <a:t>Diffusion, dampers, and advection order</a:t>
            </a:r>
          </a:p>
        </p:txBody>
      </p:sp>
      <p:sp>
        <p:nvSpPr>
          <p:cNvPr id="4" name="Subtitle 3"/>
          <p:cNvSpPr>
            <a:spLocks noGrp="1"/>
          </p:cNvSpPr>
          <p:nvPr>
            <p:ph type="subTitle" idx="1"/>
          </p:nvPr>
        </p:nvSpPr>
        <p:spPr/>
        <p:txBody>
          <a:bodyPr/>
          <a:lstStyle/>
          <a:p>
            <a:r>
              <a:rPr lang="en-US" dirty="0"/>
              <a:t>(a quick look)</a:t>
            </a:r>
          </a:p>
        </p:txBody>
      </p:sp>
      <p:sp>
        <p:nvSpPr>
          <p:cNvPr id="2" name="Slide Number Placeholder 1"/>
          <p:cNvSpPr>
            <a:spLocks noGrp="1"/>
          </p:cNvSpPr>
          <p:nvPr>
            <p:ph type="sldNum" sz="quarter" idx="12"/>
          </p:nvPr>
        </p:nvSpPr>
        <p:spPr/>
        <p:txBody>
          <a:bodyPr/>
          <a:lstStyle/>
          <a:p>
            <a:fld id="{626EB0D1-CB19-984B-A77F-BF72188A5C8F}" type="slidenum">
              <a:rPr lang="en-US" smtClean="0"/>
              <a:t>42</a:t>
            </a:fld>
            <a:endParaRPr lang="en-US"/>
          </a:p>
        </p:txBody>
      </p:sp>
    </p:spTree>
    <p:extLst>
      <p:ext uri="{BB962C8B-B14F-4D97-AF65-F5344CB8AC3E}">
        <p14:creationId xmlns:p14="http://schemas.microsoft.com/office/powerpoint/2010/main" val="98214636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fontScale="90000"/>
          </a:bodyPr>
          <a:lstStyle/>
          <a:p>
            <a:r>
              <a:rPr lang="en-US" dirty="0"/>
              <a:t>Dampers often used in real-data WRF</a:t>
            </a:r>
          </a:p>
        </p:txBody>
      </p:sp>
      <p:sp>
        <p:nvSpPr>
          <p:cNvPr id="4" name="Slide Number Placeholder 3"/>
          <p:cNvSpPr>
            <a:spLocks noGrp="1"/>
          </p:cNvSpPr>
          <p:nvPr>
            <p:ph type="sldNum" sz="quarter" idx="12"/>
          </p:nvPr>
        </p:nvSpPr>
        <p:spPr/>
        <p:txBody>
          <a:bodyPr/>
          <a:lstStyle/>
          <a:p>
            <a:fld id="{113A9D10-7737-1E4E-B22F-7C178D661FCD}" type="slidenum">
              <a:rPr lang="en-US" smtClean="0"/>
              <a:t>43</a:t>
            </a:fld>
            <a:endParaRPr lang="en-US"/>
          </a:p>
        </p:txBody>
      </p:sp>
      <p:sp>
        <p:nvSpPr>
          <p:cNvPr id="6" name="TextBox 5"/>
          <p:cNvSpPr txBox="1"/>
          <p:nvPr/>
        </p:nvSpPr>
        <p:spPr>
          <a:xfrm>
            <a:off x="328216" y="1450120"/>
            <a:ext cx="6710591" cy="2062103"/>
          </a:xfrm>
          <a:prstGeom prst="rect">
            <a:avLst/>
          </a:prstGeom>
          <a:noFill/>
        </p:spPr>
        <p:txBody>
          <a:bodyPr wrap="none" rtlCol="0">
            <a:spAutoFit/>
          </a:bodyPr>
          <a:lstStyle/>
          <a:p>
            <a:r>
              <a:rPr lang="en-US" sz="1600" dirty="0">
                <a:latin typeface="Courier"/>
                <a:cs typeface="Courier"/>
              </a:rPr>
              <a:t> </a:t>
            </a:r>
            <a:r>
              <a:rPr lang="en-US" sz="1600" dirty="0" err="1">
                <a:latin typeface="Courier"/>
                <a:cs typeface="Courier"/>
              </a:rPr>
              <a:t>w_damping</a:t>
            </a:r>
            <a:r>
              <a:rPr lang="en-US" sz="1600" dirty="0">
                <a:latin typeface="Courier"/>
                <a:cs typeface="Courier"/>
              </a:rPr>
              <a:t>                           = 1,</a:t>
            </a:r>
          </a:p>
          <a:p>
            <a:r>
              <a:rPr lang="en-US" sz="1600" dirty="0">
                <a:latin typeface="Courier"/>
                <a:cs typeface="Courier"/>
              </a:rPr>
              <a:t> </a:t>
            </a:r>
            <a:r>
              <a:rPr lang="en-US" sz="1600" dirty="0" err="1">
                <a:latin typeface="Courier"/>
                <a:cs typeface="Courier"/>
              </a:rPr>
              <a:t>diff_opt</a:t>
            </a:r>
            <a:r>
              <a:rPr lang="en-US" sz="1600" dirty="0">
                <a:latin typeface="Courier"/>
                <a:cs typeface="Courier"/>
              </a:rPr>
              <a:t>                            = 1,1,</a:t>
            </a:r>
          </a:p>
          <a:p>
            <a:r>
              <a:rPr lang="en-US" sz="1600" dirty="0">
                <a:latin typeface="Courier"/>
                <a:cs typeface="Courier"/>
              </a:rPr>
              <a:t> </a:t>
            </a:r>
            <a:r>
              <a:rPr lang="en-US" sz="1600" dirty="0" err="1">
                <a:latin typeface="Courier"/>
                <a:cs typeface="Courier"/>
              </a:rPr>
              <a:t>km_opt</a:t>
            </a:r>
            <a:r>
              <a:rPr lang="en-US" sz="1600" dirty="0">
                <a:latin typeface="Courier"/>
                <a:cs typeface="Courier"/>
              </a:rPr>
              <a:t>                              = 4,4,</a:t>
            </a:r>
          </a:p>
          <a:p>
            <a:r>
              <a:rPr lang="en-US" sz="1600" dirty="0">
                <a:latin typeface="Courier"/>
                <a:cs typeface="Courier"/>
              </a:rPr>
              <a:t> diff_6th_opt                        = 2,      2,</a:t>
            </a:r>
          </a:p>
          <a:p>
            <a:r>
              <a:rPr lang="en-US" sz="1600" dirty="0">
                <a:latin typeface="Courier"/>
                <a:cs typeface="Courier"/>
              </a:rPr>
              <a:t> diff_6th_factor                     = 0.12,   0.12,</a:t>
            </a:r>
            <a:r>
              <a:rPr lang="pl-PL" sz="1600" dirty="0">
                <a:latin typeface="Courier"/>
                <a:cs typeface="Courier"/>
              </a:rPr>
              <a:t> </a:t>
            </a:r>
          </a:p>
          <a:p>
            <a:r>
              <a:rPr lang="pl-PL" sz="1600" dirty="0">
                <a:latin typeface="Courier"/>
                <a:cs typeface="Courier"/>
              </a:rPr>
              <a:t> </a:t>
            </a:r>
            <a:r>
              <a:rPr lang="pl-PL" sz="1600" dirty="0" err="1">
                <a:latin typeface="Courier"/>
                <a:cs typeface="Courier"/>
              </a:rPr>
              <a:t>damp_opt</a:t>
            </a:r>
            <a:r>
              <a:rPr lang="pl-PL" sz="1600" dirty="0">
                <a:latin typeface="Courier"/>
                <a:cs typeface="Courier"/>
              </a:rPr>
              <a:t>                            = 3,</a:t>
            </a:r>
          </a:p>
          <a:p>
            <a:r>
              <a:rPr lang="pl-PL" sz="1600" dirty="0">
                <a:latin typeface="Courier"/>
                <a:cs typeface="Courier"/>
              </a:rPr>
              <a:t> </a:t>
            </a:r>
            <a:r>
              <a:rPr lang="pl-PL" sz="1600" dirty="0" err="1">
                <a:latin typeface="Courier"/>
                <a:cs typeface="Courier"/>
              </a:rPr>
              <a:t>zdamp</a:t>
            </a:r>
            <a:r>
              <a:rPr lang="pl-PL" sz="1600" dirty="0">
                <a:latin typeface="Courier"/>
                <a:cs typeface="Courier"/>
              </a:rPr>
              <a:t>                               = 5000.,  5000.,</a:t>
            </a:r>
          </a:p>
          <a:p>
            <a:r>
              <a:rPr lang="pl-PL" sz="1600" dirty="0">
                <a:latin typeface="Courier"/>
                <a:cs typeface="Courier"/>
              </a:rPr>
              <a:t> </a:t>
            </a:r>
            <a:r>
              <a:rPr lang="pl-PL" sz="1600" dirty="0" err="1">
                <a:latin typeface="Courier"/>
                <a:cs typeface="Courier"/>
              </a:rPr>
              <a:t>dampcoef</a:t>
            </a:r>
            <a:r>
              <a:rPr lang="pl-PL" sz="1600" dirty="0">
                <a:latin typeface="Courier"/>
                <a:cs typeface="Courier"/>
              </a:rPr>
              <a:t>                            = 0.2,    0.2,</a:t>
            </a:r>
            <a:endParaRPr lang="en-US" sz="1600" dirty="0">
              <a:latin typeface="Courier"/>
              <a:cs typeface="Courier"/>
            </a:endParaRPr>
          </a:p>
        </p:txBody>
      </p:sp>
      <p:sp>
        <p:nvSpPr>
          <p:cNvPr id="7" name="TextBox 6"/>
          <p:cNvSpPr txBox="1"/>
          <p:nvPr/>
        </p:nvSpPr>
        <p:spPr>
          <a:xfrm>
            <a:off x="1378099" y="3641218"/>
            <a:ext cx="7529625" cy="3447098"/>
          </a:xfrm>
          <a:prstGeom prst="rect">
            <a:avLst/>
          </a:prstGeom>
          <a:noFill/>
        </p:spPr>
        <p:txBody>
          <a:bodyPr wrap="none" rtlCol="0">
            <a:spAutoFit/>
          </a:bodyPr>
          <a:lstStyle/>
          <a:p>
            <a:r>
              <a:rPr lang="en-US" sz="1400" dirty="0" err="1">
                <a:latin typeface="Courier"/>
                <a:cs typeface="Courier"/>
              </a:rPr>
              <a:t>w_damping</a:t>
            </a:r>
            <a:r>
              <a:rPr lang="en-US" sz="1400" dirty="0"/>
              <a:t> </a:t>
            </a:r>
            <a:r>
              <a:rPr lang="en-US" sz="1600" dirty="0"/>
              <a:t>= 1 suppresses some “anomalously large” vertical motions.</a:t>
            </a:r>
          </a:p>
          <a:p>
            <a:r>
              <a:rPr lang="en-US" sz="1600" dirty="0"/>
              <a:t>	Provides </a:t>
            </a:r>
            <a:r>
              <a:rPr lang="en-US" sz="1600" dirty="0">
                <a:solidFill>
                  <a:srgbClr val="FF0000"/>
                </a:solidFill>
              </a:rPr>
              <a:t>CFL warnings </a:t>
            </a:r>
            <a:r>
              <a:rPr lang="en-US" sz="1600" dirty="0"/>
              <a:t>if wind speeds get too large.</a:t>
            </a:r>
          </a:p>
          <a:p>
            <a:r>
              <a:rPr lang="en-US" sz="1600" dirty="0"/>
              <a:t>	Coefficients are hard-coded in </a:t>
            </a:r>
          </a:p>
          <a:p>
            <a:r>
              <a:rPr lang="en-US" sz="1200" dirty="0">
                <a:latin typeface="Courier"/>
                <a:cs typeface="Courier"/>
              </a:rPr>
              <a:t>/network/</a:t>
            </a:r>
            <a:r>
              <a:rPr lang="en-US" sz="1200" dirty="0" err="1">
                <a:latin typeface="Courier"/>
                <a:cs typeface="Courier"/>
              </a:rPr>
              <a:t>rit</a:t>
            </a:r>
            <a:r>
              <a:rPr lang="en-US" sz="1200" dirty="0">
                <a:latin typeface="Courier"/>
                <a:cs typeface="Courier"/>
              </a:rPr>
              <a:t>/lab/atm419lab/SOFTWARE/WRFV451_2311/share/</a:t>
            </a:r>
            <a:r>
              <a:rPr lang="en-US" sz="1200" dirty="0" err="1">
                <a:latin typeface="Courier"/>
                <a:cs typeface="Courier"/>
              </a:rPr>
              <a:t>module_model_constants.F</a:t>
            </a:r>
            <a:endParaRPr lang="en-US" sz="1400" dirty="0">
              <a:latin typeface="Courier"/>
              <a:cs typeface="Courier"/>
            </a:endParaRPr>
          </a:p>
          <a:p>
            <a:endParaRPr lang="en-US" sz="1400" dirty="0"/>
          </a:p>
          <a:p>
            <a:r>
              <a:rPr lang="en-US" sz="1400" dirty="0">
                <a:latin typeface="Courier"/>
                <a:cs typeface="Courier"/>
              </a:rPr>
              <a:t>diff_6</a:t>
            </a:r>
            <a:r>
              <a:rPr lang="en-US" sz="1400" baseline="30000" dirty="0">
                <a:latin typeface="Courier"/>
                <a:cs typeface="Courier"/>
              </a:rPr>
              <a:t>th</a:t>
            </a:r>
            <a:r>
              <a:rPr lang="en-US" sz="1400" dirty="0">
                <a:latin typeface="Courier"/>
                <a:cs typeface="Courier"/>
              </a:rPr>
              <a:t>_opt</a:t>
            </a:r>
            <a:r>
              <a:rPr lang="en-US" sz="1400" dirty="0"/>
              <a:t> </a:t>
            </a:r>
            <a:r>
              <a:rPr lang="en-US" sz="1600" dirty="0"/>
              <a:t>= 1 or 2 provides 6</a:t>
            </a:r>
            <a:r>
              <a:rPr lang="en-US" sz="1600" baseline="30000" dirty="0"/>
              <a:t>th</a:t>
            </a:r>
            <a:r>
              <a:rPr lang="en-US" sz="1600" dirty="0"/>
              <a:t> order smoothing (discussed earlier).</a:t>
            </a:r>
          </a:p>
          <a:p>
            <a:r>
              <a:rPr lang="en-US" sz="1600" dirty="0"/>
              <a:t>	Here, option 2 is used, which is positive definite.</a:t>
            </a:r>
          </a:p>
          <a:p>
            <a:r>
              <a:rPr lang="en-US" sz="1600" dirty="0"/>
              <a:t>	</a:t>
            </a:r>
            <a:r>
              <a:rPr lang="en-US" sz="1400" dirty="0">
                <a:latin typeface="Courier"/>
                <a:cs typeface="Courier"/>
              </a:rPr>
              <a:t>diff_6</a:t>
            </a:r>
            <a:r>
              <a:rPr lang="en-US" sz="1400" baseline="30000" dirty="0">
                <a:latin typeface="Courier"/>
                <a:cs typeface="Courier"/>
              </a:rPr>
              <a:t>th</a:t>
            </a:r>
            <a:r>
              <a:rPr lang="en-US" sz="1400" dirty="0">
                <a:latin typeface="Courier"/>
                <a:cs typeface="Courier"/>
              </a:rPr>
              <a:t>_factor</a:t>
            </a:r>
            <a:r>
              <a:rPr lang="en-US" sz="1400" dirty="0"/>
              <a:t> </a:t>
            </a:r>
            <a:r>
              <a:rPr lang="en-US" sz="1600" dirty="0"/>
              <a:t>= 0.12 removes 2∆x waves in 8 applications</a:t>
            </a:r>
          </a:p>
          <a:p>
            <a:endParaRPr lang="en-US" sz="1600" dirty="0"/>
          </a:p>
          <a:p>
            <a:r>
              <a:rPr lang="en-US" sz="1400" dirty="0" err="1">
                <a:latin typeface="Courier"/>
                <a:cs typeface="Courier"/>
              </a:rPr>
              <a:t>damp_opt</a:t>
            </a:r>
            <a:r>
              <a:rPr lang="en-US" sz="1400" dirty="0"/>
              <a:t> </a:t>
            </a:r>
            <a:r>
              <a:rPr lang="en-US" sz="1600" dirty="0"/>
              <a:t>= 3 provides upper-level Rayleigh damping.</a:t>
            </a:r>
          </a:p>
          <a:p>
            <a:r>
              <a:rPr lang="en-US" sz="1600" dirty="0"/>
              <a:t>	Coefficient </a:t>
            </a:r>
            <a:r>
              <a:rPr lang="en-US" sz="1400" dirty="0" err="1">
                <a:latin typeface="Courier"/>
                <a:cs typeface="Courier"/>
              </a:rPr>
              <a:t>dampcoef</a:t>
            </a:r>
            <a:r>
              <a:rPr lang="en-US" sz="1400" dirty="0"/>
              <a:t> </a:t>
            </a:r>
            <a:r>
              <a:rPr lang="en-US" sz="1600" dirty="0"/>
              <a:t>is damping rate (1/s).</a:t>
            </a:r>
          </a:p>
          <a:p>
            <a:r>
              <a:rPr lang="en-US" sz="1600" dirty="0"/>
              <a:t>	Applied over depth </a:t>
            </a:r>
            <a:r>
              <a:rPr lang="en-US" sz="1400" dirty="0" err="1">
                <a:latin typeface="Courier"/>
                <a:cs typeface="Courier"/>
              </a:rPr>
              <a:t>zdamp</a:t>
            </a:r>
            <a:r>
              <a:rPr lang="en-US" sz="1400" dirty="0"/>
              <a:t> </a:t>
            </a:r>
            <a:r>
              <a:rPr lang="en-US" sz="1600" dirty="0"/>
              <a:t>extending down below model top.</a:t>
            </a:r>
          </a:p>
          <a:p>
            <a:r>
              <a:rPr lang="en-US" sz="1600" dirty="0"/>
              <a:t> 	Typical values are up to 0.2 for real-data runs.</a:t>
            </a:r>
          </a:p>
          <a:p>
            <a:r>
              <a:rPr lang="en-US" sz="1600" dirty="0"/>
              <a:t>	</a:t>
            </a:r>
          </a:p>
        </p:txBody>
      </p:sp>
      <p:sp>
        <p:nvSpPr>
          <p:cNvPr id="2" name="TextBox 1"/>
          <p:cNvSpPr txBox="1"/>
          <p:nvPr/>
        </p:nvSpPr>
        <p:spPr>
          <a:xfrm flipH="1">
            <a:off x="5945058" y="1743850"/>
            <a:ext cx="3188197" cy="523220"/>
          </a:xfrm>
          <a:prstGeom prst="rect">
            <a:avLst/>
          </a:prstGeom>
          <a:noFill/>
        </p:spPr>
        <p:txBody>
          <a:bodyPr wrap="square" rtlCol="0">
            <a:spAutoFit/>
          </a:bodyPr>
          <a:lstStyle/>
          <a:p>
            <a:r>
              <a:rPr lang="en-US" sz="1400" i="1" dirty="0">
                <a:solidFill>
                  <a:srgbClr val="0000FF"/>
                </a:solidFill>
              </a:rPr>
              <a:t>Horizontal diffusion to</a:t>
            </a:r>
          </a:p>
          <a:p>
            <a:r>
              <a:rPr lang="en-US" sz="1400" i="1" dirty="0">
                <a:solidFill>
                  <a:srgbClr val="0000FF"/>
                </a:solidFill>
              </a:rPr>
              <a:t> compliment PBL scheme (see slide 45)</a:t>
            </a:r>
          </a:p>
        </p:txBody>
      </p:sp>
      <p:sp>
        <p:nvSpPr>
          <p:cNvPr id="3" name="Right Bracket 2"/>
          <p:cNvSpPr/>
          <p:nvPr/>
        </p:nvSpPr>
        <p:spPr>
          <a:xfrm>
            <a:off x="5671481" y="1743850"/>
            <a:ext cx="273578" cy="523220"/>
          </a:xfrm>
          <a:prstGeom prst="rightBracket">
            <a:avLst/>
          </a:prstGeom>
          <a:ln>
            <a:solidFill>
              <a:srgbClr val="0000FF"/>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198633970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r>
              <a:rPr lang="en-US" dirty="0"/>
              <a:t>Other dampers in WRF</a:t>
            </a:r>
          </a:p>
        </p:txBody>
      </p:sp>
      <p:sp>
        <p:nvSpPr>
          <p:cNvPr id="6" name="Content Placeholder 5"/>
          <p:cNvSpPr>
            <a:spLocks noGrp="1"/>
          </p:cNvSpPr>
          <p:nvPr>
            <p:ph idx="1"/>
          </p:nvPr>
        </p:nvSpPr>
        <p:spPr/>
        <p:txBody>
          <a:bodyPr/>
          <a:lstStyle/>
          <a:p>
            <a:r>
              <a:rPr lang="en-US" i="1" dirty="0" err="1"/>
              <a:t>epssm</a:t>
            </a:r>
            <a:r>
              <a:rPr lang="en-US" dirty="0"/>
              <a:t> = damps vertically-propagating sound waves</a:t>
            </a:r>
          </a:p>
          <a:p>
            <a:r>
              <a:rPr lang="en-US" i="1" dirty="0" err="1"/>
              <a:t>emdiv</a:t>
            </a:r>
            <a:r>
              <a:rPr lang="en-US" dirty="0"/>
              <a:t> = damps the “external mode”</a:t>
            </a:r>
          </a:p>
          <a:p>
            <a:r>
              <a:rPr lang="en-US" dirty="0"/>
              <a:t>If absent from </a:t>
            </a:r>
            <a:r>
              <a:rPr lang="en-US" sz="2800" dirty="0" err="1">
                <a:latin typeface="Courier"/>
                <a:cs typeface="Courier"/>
              </a:rPr>
              <a:t>namelist.input</a:t>
            </a:r>
            <a:r>
              <a:rPr lang="en-US" dirty="0"/>
              <a:t>, default values are employed</a:t>
            </a:r>
          </a:p>
        </p:txBody>
      </p:sp>
      <p:sp>
        <p:nvSpPr>
          <p:cNvPr id="3" name="Slide Number Placeholder 2"/>
          <p:cNvSpPr>
            <a:spLocks noGrp="1"/>
          </p:cNvSpPr>
          <p:nvPr>
            <p:ph type="sldNum" sz="quarter" idx="12"/>
          </p:nvPr>
        </p:nvSpPr>
        <p:spPr/>
        <p:txBody>
          <a:bodyPr/>
          <a:lstStyle/>
          <a:p>
            <a:fld id="{113A9D10-7737-1E4E-B22F-7C178D661FCD}" type="slidenum">
              <a:rPr lang="en-US" smtClean="0"/>
              <a:t>44</a:t>
            </a:fld>
            <a:endParaRPr lang="en-US"/>
          </a:p>
        </p:txBody>
      </p:sp>
    </p:spTree>
    <p:extLst>
      <p:ext uri="{BB962C8B-B14F-4D97-AF65-F5344CB8AC3E}">
        <p14:creationId xmlns:p14="http://schemas.microsoft.com/office/powerpoint/2010/main" val="4164542647"/>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Diffusion options</a:t>
            </a:r>
          </a:p>
        </p:txBody>
      </p:sp>
      <p:sp>
        <p:nvSpPr>
          <p:cNvPr id="4" name="Content Placeholder 3"/>
          <p:cNvSpPr>
            <a:spLocks noGrp="1"/>
          </p:cNvSpPr>
          <p:nvPr>
            <p:ph idx="1"/>
          </p:nvPr>
        </p:nvSpPr>
        <p:spPr>
          <a:xfrm>
            <a:off x="457200" y="1409697"/>
            <a:ext cx="8229600" cy="4525963"/>
          </a:xfrm>
        </p:spPr>
        <p:txBody>
          <a:bodyPr>
            <a:noAutofit/>
          </a:bodyPr>
          <a:lstStyle/>
          <a:p>
            <a:r>
              <a:rPr lang="en-US" sz="2000" dirty="0"/>
              <a:t>In a moderate resolution real-data WRF run, there are two kinds of “meteorological diffusion”: horizontal and vertical</a:t>
            </a:r>
          </a:p>
          <a:p>
            <a:pPr lvl="1"/>
            <a:r>
              <a:rPr lang="en-US" sz="2000" dirty="0">
                <a:solidFill>
                  <a:srgbClr val="FF0000"/>
                </a:solidFill>
              </a:rPr>
              <a:t>Vertical diffusion </a:t>
            </a:r>
            <a:r>
              <a:rPr lang="en-US" sz="2000" dirty="0"/>
              <a:t>is handled by the PBL scheme, even for free atmosphere above the PBL</a:t>
            </a:r>
          </a:p>
          <a:p>
            <a:pPr lvl="1"/>
            <a:r>
              <a:rPr lang="en-US" sz="2000" dirty="0">
                <a:solidFill>
                  <a:srgbClr val="FF0000"/>
                </a:solidFill>
              </a:rPr>
              <a:t>Horizontal diffusion </a:t>
            </a:r>
            <a:r>
              <a:rPr lang="en-US" sz="2000" dirty="0"/>
              <a:t>is handled by </a:t>
            </a:r>
            <a:r>
              <a:rPr lang="en-US" sz="2000" b="1" dirty="0" err="1">
                <a:latin typeface="Courier"/>
                <a:cs typeface="Courier"/>
              </a:rPr>
              <a:t>diff_opt</a:t>
            </a:r>
            <a:r>
              <a:rPr lang="en-US" sz="2000" dirty="0"/>
              <a:t>, </a:t>
            </a:r>
            <a:r>
              <a:rPr lang="en-US" sz="2000" b="1" dirty="0" err="1">
                <a:latin typeface="Courier"/>
                <a:cs typeface="Courier"/>
              </a:rPr>
              <a:t>km_opt</a:t>
            </a:r>
            <a:r>
              <a:rPr lang="en-US" sz="2000" dirty="0"/>
              <a:t> </a:t>
            </a:r>
            <a:r>
              <a:rPr lang="en-US" sz="2000" dirty="0" err="1"/>
              <a:t>namelist</a:t>
            </a:r>
            <a:r>
              <a:rPr lang="en-US" sz="2000" dirty="0"/>
              <a:t> options</a:t>
            </a:r>
          </a:p>
          <a:p>
            <a:r>
              <a:rPr lang="en-US" sz="2000" dirty="0" err="1">
                <a:latin typeface="Courier"/>
                <a:cs typeface="Courier"/>
              </a:rPr>
              <a:t>km_opt</a:t>
            </a:r>
            <a:r>
              <a:rPr lang="en-US" sz="2000" dirty="0">
                <a:latin typeface="Courier"/>
                <a:cs typeface="Courier"/>
              </a:rPr>
              <a:t> = 4 </a:t>
            </a:r>
            <a:r>
              <a:rPr lang="en-US" sz="2000" dirty="0"/>
              <a:t>computes strictly “horizontal” diffusion</a:t>
            </a:r>
          </a:p>
          <a:p>
            <a:pPr lvl="1"/>
            <a:r>
              <a:rPr lang="en-US" sz="1400" dirty="0" err="1">
                <a:latin typeface="Courier"/>
                <a:cs typeface="Courier"/>
              </a:rPr>
              <a:t>km_opt</a:t>
            </a:r>
            <a:r>
              <a:rPr lang="en-US" sz="1400" dirty="0">
                <a:latin typeface="Courier"/>
                <a:cs typeface="Courier"/>
              </a:rPr>
              <a:t> = 1 </a:t>
            </a:r>
            <a:r>
              <a:rPr lang="en-US" sz="1600" dirty="0"/>
              <a:t>applies constant diffusion (probably undesirable)</a:t>
            </a:r>
          </a:p>
          <a:p>
            <a:pPr lvl="1"/>
            <a:r>
              <a:rPr lang="en-US" sz="1400" dirty="0" err="1">
                <a:latin typeface="Courier"/>
                <a:cs typeface="Courier"/>
              </a:rPr>
              <a:t>km_opt</a:t>
            </a:r>
            <a:r>
              <a:rPr lang="en-US" sz="1400" dirty="0">
                <a:latin typeface="Courier"/>
                <a:cs typeface="Courier"/>
              </a:rPr>
              <a:t> = 2 or 3 </a:t>
            </a:r>
            <a:r>
              <a:rPr lang="en-US" sz="1600" dirty="0"/>
              <a:t>does 3D turbulent diffusion (inconsistent with PBL scheme)</a:t>
            </a:r>
          </a:p>
          <a:p>
            <a:pPr lvl="1"/>
            <a:r>
              <a:rPr lang="en-US" sz="1400" dirty="0" err="1">
                <a:latin typeface="Courier" pitchFamily="2" charset="0"/>
              </a:rPr>
              <a:t>km_opt</a:t>
            </a:r>
            <a:r>
              <a:rPr lang="en-US" sz="1400" dirty="0">
                <a:latin typeface="Courier" pitchFamily="2" charset="0"/>
              </a:rPr>
              <a:t> = 5 </a:t>
            </a:r>
            <a:r>
              <a:rPr lang="en-US" sz="1600" dirty="0"/>
              <a:t>does 3D diffusion </a:t>
            </a:r>
            <a:r>
              <a:rPr lang="en-US" sz="1600" i="1" dirty="0"/>
              <a:t>replacing</a:t>
            </a:r>
            <a:r>
              <a:rPr lang="en-US" sz="1600" dirty="0"/>
              <a:t> PBL scheme (new; set </a:t>
            </a:r>
            <a:r>
              <a:rPr lang="en-US" sz="1400" dirty="0" err="1">
                <a:latin typeface="Courier" pitchFamily="2" charset="0"/>
              </a:rPr>
              <a:t>bl_pbl_physics</a:t>
            </a:r>
            <a:r>
              <a:rPr lang="en-US" sz="1400" dirty="0">
                <a:latin typeface="Courier" pitchFamily="2" charset="0"/>
              </a:rPr>
              <a:t> = 0</a:t>
            </a:r>
            <a:r>
              <a:rPr lang="en-US" sz="1600" dirty="0"/>
              <a:t>)</a:t>
            </a:r>
          </a:p>
          <a:p>
            <a:r>
              <a:rPr lang="en-US" sz="2000" dirty="0" err="1">
                <a:latin typeface="Courier"/>
                <a:cs typeface="Courier"/>
              </a:rPr>
              <a:t>diff_opt</a:t>
            </a:r>
            <a:r>
              <a:rPr lang="en-US" sz="2000" dirty="0">
                <a:latin typeface="Courier"/>
                <a:cs typeface="Courier"/>
              </a:rPr>
              <a:t> = 1</a:t>
            </a:r>
            <a:r>
              <a:rPr lang="en-US" sz="2000" dirty="0"/>
              <a:t> does diffusion along model surfaces, while </a:t>
            </a:r>
            <a:r>
              <a:rPr lang="en-US" sz="2000" dirty="0" err="1">
                <a:latin typeface="Courier"/>
                <a:cs typeface="Courier"/>
              </a:rPr>
              <a:t>diff_opt</a:t>
            </a:r>
            <a:r>
              <a:rPr lang="en-US" sz="2000" dirty="0">
                <a:latin typeface="Courier"/>
                <a:cs typeface="Courier"/>
              </a:rPr>
              <a:t> = 2</a:t>
            </a:r>
            <a:r>
              <a:rPr lang="en-US" sz="2000" dirty="0"/>
              <a:t> does diffusion in physical space (see next slide).  </a:t>
            </a:r>
            <a:r>
              <a:rPr lang="en-US" sz="2000" dirty="0" err="1">
                <a:latin typeface="Courier"/>
                <a:cs typeface="Courier"/>
              </a:rPr>
              <a:t>diff_opt</a:t>
            </a:r>
            <a:r>
              <a:rPr lang="en-US" sz="1800" dirty="0">
                <a:latin typeface="Courier"/>
                <a:cs typeface="Courier"/>
              </a:rPr>
              <a:t> = 0 </a:t>
            </a:r>
            <a:r>
              <a:rPr lang="en-US" sz="2000" dirty="0"/>
              <a:t>shuts it off.  </a:t>
            </a:r>
            <a:r>
              <a:rPr lang="en-US" sz="2000" u="sng" dirty="0"/>
              <a:t>Because odd-order RK has implicit diffusion, </a:t>
            </a:r>
            <a:r>
              <a:rPr lang="en-US" sz="1800" u="sng" dirty="0" err="1">
                <a:latin typeface="Courier"/>
                <a:cs typeface="Courier"/>
              </a:rPr>
              <a:t>diff_opt</a:t>
            </a:r>
            <a:r>
              <a:rPr lang="en-US" sz="1800" u="sng" dirty="0">
                <a:latin typeface="Courier"/>
                <a:cs typeface="Courier"/>
              </a:rPr>
              <a:t> </a:t>
            </a:r>
            <a:r>
              <a:rPr lang="en-US" sz="2000" u="sng" dirty="0"/>
              <a:t>= 0 is a viable option</a:t>
            </a:r>
            <a:r>
              <a:rPr lang="en-US" sz="2000" dirty="0"/>
              <a:t>.</a:t>
            </a:r>
          </a:p>
          <a:p>
            <a:pPr lvl="1"/>
            <a:r>
              <a:rPr lang="en-US" sz="1400" dirty="0" err="1">
                <a:latin typeface="Courier"/>
                <a:cs typeface="Courier"/>
              </a:rPr>
              <a:t>diff_opt</a:t>
            </a:r>
            <a:r>
              <a:rPr lang="en-US" sz="1400" dirty="0">
                <a:latin typeface="Courier"/>
                <a:cs typeface="Courier"/>
              </a:rPr>
              <a:t> = 2 </a:t>
            </a:r>
            <a:r>
              <a:rPr lang="en-US" sz="1600" dirty="0"/>
              <a:t>used to blow up in complex terrain.  Now it “shuts itself off”.</a:t>
            </a:r>
          </a:p>
          <a:p>
            <a:r>
              <a:rPr lang="en-US" sz="2000" dirty="0"/>
              <a:t>Standard setup for these runs: </a:t>
            </a:r>
            <a:r>
              <a:rPr lang="en-US" sz="2000" dirty="0" err="1">
                <a:solidFill>
                  <a:srgbClr val="FF0000"/>
                </a:solidFill>
                <a:latin typeface="Courier"/>
                <a:cs typeface="Courier"/>
              </a:rPr>
              <a:t>diff_opt</a:t>
            </a:r>
            <a:r>
              <a:rPr lang="en-US" sz="2000" dirty="0">
                <a:solidFill>
                  <a:srgbClr val="FF0000"/>
                </a:solidFill>
                <a:latin typeface="Courier"/>
                <a:cs typeface="Courier"/>
              </a:rPr>
              <a:t> = 1</a:t>
            </a:r>
            <a:r>
              <a:rPr lang="en-US" sz="2000" dirty="0">
                <a:solidFill>
                  <a:srgbClr val="FF0000"/>
                </a:solidFill>
              </a:rPr>
              <a:t>, </a:t>
            </a:r>
            <a:r>
              <a:rPr lang="en-US" sz="2000" dirty="0" err="1">
                <a:solidFill>
                  <a:srgbClr val="FF0000"/>
                </a:solidFill>
                <a:latin typeface="Courier"/>
                <a:cs typeface="Courier"/>
              </a:rPr>
              <a:t>km_opt</a:t>
            </a:r>
            <a:r>
              <a:rPr lang="en-US" sz="2000" dirty="0">
                <a:solidFill>
                  <a:srgbClr val="FF0000"/>
                </a:solidFill>
                <a:latin typeface="Courier"/>
                <a:cs typeface="Courier"/>
              </a:rPr>
              <a:t> = 4</a:t>
            </a:r>
            <a:r>
              <a:rPr lang="en-US" sz="2000" dirty="0">
                <a:solidFill>
                  <a:srgbClr val="FF0000"/>
                </a:solidFill>
              </a:rPr>
              <a:t>.</a:t>
            </a:r>
          </a:p>
        </p:txBody>
      </p:sp>
      <p:sp>
        <p:nvSpPr>
          <p:cNvPr id="3" name="Slide Number Placeholder 2"/>
          <p:cNvSpPr>
            <a:spLocks noGrp="1"/>
          </p:cNvSpPr>
          <p:nvPr>
            <p:ph type="sldNum" sz="quarter" idx="12"/>
          </p:nvPr>
        </p:nvSpPr>
        <p:spPr/>
        <p:txBody>
          <a:bodyPr/>
          <a:lstStyle/>
          <a:p>
            <a:fld id="{113A9D10-7737-1E4E-B22F-7C178D661FCD}" type="slidenum">
              <a:rPr lang="en-US" smtClean="0"/>
              <a:t>45</a:t>
            </a:fld>
            <a:endParaRPr lang="en-US"/>
          </a:p>
        </p:txBody>
      </p:sp>
      <p:sp>
        <p:nvSpPr>
          <p:cNvPr id="5" name="TextBox 4">
            <a:extLst>
              <a:ext uri="{FF2B5EF4-FFF2-40B4-BE49-F238E27FC236}">
                <a16:creationId xmlns:a16="http://schemas.microsoft.com/office/drawing/2014/main" id="{51886FE3-9CAD-1040-ABFF-FFFC9360492E}"/>
              </a:ext>
            </a:extLst>
          </p:cNvPr>
          <p:cNvSpPr txBox="1"/>
          <p:nvPr/>
        </p:nvSpPr>
        <p:spPr>
          <a:xfrm>
            <a:off x="0" y="34608"/>
            <a:ext cx="8152616" cy="584775"/>
          </a:xfrm>
          <a:prstGeom prst="rect">
            <a:avLst/>
          </a:prstGeom>
          <a:noFill/>
        </p:spPr>
        <p:txBody>
          <a:bodyPr wrap="none" rtlCol="0">
            <a:spAutoFit/>
          </a:bodyPr>
          <a:lstStyle/>
          <a:p>
            <a:r>
              <a:rPr lang="en-US" sz="1600" dirty="0"/>
              <a:t>Please also consult</a:t>
            </a:r>
          </a:p>
          <a:p>
            <a:r>
              <a:rPr lang="en-US" sz="1600" dirty="0">
                <a:hlinkClick r:id="rId2"/>
              </a:rPr>
              <a:t>https://www2.mmm.ucar.edu/wrf/users/wrf_users_guide/build/html/dynamics.html - damping</a:t>
            </a:r>
            <a:endParaRPr lang="en-US" dirty="0"/>
          </a:p>
        </p:txBody>
      </p:sp>
    </p:spTree>
    <p:extLst>
      <p:ext uri="{BB962C8B-B14F-4D97-AF65-F5344CB8AC3E}">
        <p14:creationId xmlns:p14="http://schemas.microsoft.com/office/powerpoint/2010/main" val="71802333"/>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113A9D10-7737-1E4E-B22F-7C178D661FCD}" type="slidenum">
              <a:rPr lang="en-US" smtClean="0"/>
              <a:t>46</a:t>
            </a:fld>
            <a:endParaRPr lang="en-US"/>
          </a:p>
        </p:txBody>
      </p:sp>
      <p:pic>
        <p:nvPicPr>
          <p:cNvPr id="8" name="Picture 7" descr="Screen Shot 2016-04-11 at 11.48.34 AM.pd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925" y="368673"/>
            <a:ext cx="6858000" cy="2374900"/>
          </a:xfrm>
          <a:prstGeom prst="rect">
            <a:avLst/>
          </a:prstGeom>
        </p:spPr>
      </p:pic>
      <p:sp>
        <p:nvSpPr>
          <p:cNvPr id="9" name="TextBox 8"/>
          <p:cNvSpPr txBox="1"/>
          <p:nvPr/>
        </p:nvSpPr>
        <p:spPr>
          <a:xfrm>
            <a:off x="6890858" y="409637"/>
            <a:ext cx="1662234" cy="4770537"/>
          </a:xfrm>
          <a:prstGeom prst="rect">
            <a:avLst/>
          </a:prstGeom>
          <a:noFill/>
        </p:spPr>
        <p:txBody>
          <a:bodyPr wrap="none" rtlCol="0">
            <a:spAutoFit/>
          </a:bodyPr>
          <a:lstStyle/>
          <a:p>
            <a:r>
              <a:rPr lang="en-US" sz="1600" b="1" dirty="0" err="1">
                <a:latin typeface="Courier"/>
                <a:cs typeface="Courier"/>
              </a:rPr>
              <a:t>diff_opt</a:t>
            </a:r>
            <a:r>
              <a:rPr lang="en-US" sz="1600" b="1" dirty="0">
                <a:latin typeface="Courier"/>
                <a:cs typeface="Courier"/>
              </a:rPr>
              <a:t> = 1</a:t>
            </a:r>
          </a:p>
          <a:p>
            <a:endParaRPr lang="en-US" sz="1600" dirty="0">
              <a:latin typeface="Courier"/>
              <a:cs typeface="Courier"/>
            </a:endParaRPr>
          </a:p>
          <a:p>
            <a:endParaRPr lang="en-US" sz="1600" dirty="0">
              <a:latin typeface="Courier"/>
              <a:cs typeface="Courier"/>
            </a:endParaRPr>
          </a:p>
          <a:p>
            <a:endParaRPr lang="en-US" sz="1600" dirty="0">
              <a:latin typeface="Courier"/>
              <a:cs typeface="Courier"/>
            </a:endParaRPr>
          </a:p>
          <a:p>
            <a:endParaRPr lang="en-US" sz="1600" dirty="0">
              <a:latin typeface="Courier"/>
              <a:cs typeface="Courier"/>
            </a:endParaRPr>
          </a:p>
          <a:p>
            <a:endParaRPr lang="en-US" sz="1600" dirty="0">
              <a:latin typeface="Courier"/>
              <a:cs typeface="Courier"/>
            </a:endParaRPr>
          </a:p>
          <a:p>
            <a:endParaRPr lang="en-US" sz="1600" dirty="0">
              <a:latin typeface="Courier"/>
              <a:cs typeface="Courier"/>
            </a:endParaRPr>
          </a:p>
          <a:p>
            <a:endParaRPr lang="en-US" sz="1600" dirty="0">
              <a:latin typeface="Courier"/>
              <a:cs typeface="Courier"/>
            </a:endParaRPr>
          </a:p>
          <a:p>
            <a:endParaRPr lang="en-US" sz="1600" dirty="0">
              <a:latin typeface="Courier"/>
              <a:cs typeface="Courier"/>
            </a:endParaRPr>
          </a:p>
          <a:p>
            <a:endParaRPr lang="en-US" sz="1600" dirty="0">
              <a:latin typeface="Courier"/>
              <a:cs typeface="Courier"/>
            </a:endParaRPr>
          </a:p>
          <a:p>
            <a:endParaRPr lang="en-US" sz="1600" dirty="0">
              <a:latin typeface="Courier"/>
              <a:cs typeface="Courier"/>
            </a:endParaRPr>
          </a:p>
          <a:p>
            <a:endParaRPr lang="en-US" sz="1600" dirty="0">
              <a:latin typeface="Courier"/>
              <a:cs typeface="Courier"/>
            </a:endParaRPr>
          </a:p>
          <a:p>
            <a:endParaRPr lang="en-US" sz="1600" dirty="0">
              <a:latin typeface="Courier"/>
              <a:cs typeface="Courier"/>
            </a:endParaRPr>
          </a:p>
          <a:p>
            <a:endParaRPr lang="en-US" sz="1600" dirty="0">
              <a:latin typeface="Courier"/>
              <a:cs typeface="Courier"/>
            </a:endParaRPr>
          </a:p>
          <a:p>
            <a:endParaRPr lang="en-US" sz="1600" dirty="0">
              <a:latin typeface="Courier"/>
              <a:cs typeface="Courier"/>
            </a:endParaRPr>
          </a:p>
          <a:p>
            <a:endParaRPr lang="en-US" sz="1600" dirty="0">
              <a:latin typeface="Courier"/>
              <a:cs typeface="Courier"/>
            </a:endParaRPr>
          </a:p>
          <a:p>
            <a:endParaRPr lang="en-US" sz="1600" dirty="0">
              <a:latin typeface="Courier"/>
              <a:cs typeface="Courier"/>
            </a:endParaRPr>
          </a:p>
          <a:p>
            <a:endParaRPr lang="en-US" sz="1600" dirty="0">
              <a:latin typeface="Courier"/>
              <a:cs typeface="Courier"/>
            </a:endParaRPr>
          </a:p>
          <a:p>
            <a:r>
              <a:rPr lang="en-US" sz="1600" b="1" dirty="0" err="1">
                <a:latin typeface="Courier"/>
                <a:cs typeface="Courier"/>
              </a:rPr>
              <a:t>diff_opt</a:t>
            </a:r>
            <a:r>
              <a:rPr lang="en-US" sz="1600" b="1" dirty="0">
                <a:latin typeface="Courier"/>
                <a:cs typeface="Courier"/>
              </a:rPr>
              <a:t> = 2</a:t>
            </a:r>
          </a:p>
        </p:txBody>
      </p:sp>
      <p:pic>
        <p:nvPicPr>
          <p:cNvPr id="10" name="Picture 9" descr="Screen Shot 2016-04-11 at 11.50.33 AM.pd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275" y="3295650"/>
            <a:ext cx="6781800" cy="3060700"/>
          </a:xfrm>
          <a:prstGeom prst="rect">
            <a:avLst/>
          </a:prstGeom>
        </p:spPr>
      </p:pic>
      <p:sp>
        <p:nvSpPr>
          <p:cNvPr id="11" name="TextBox 10"/>
          <p:cNvSpPr txBox="1"/>
          <p:nvPr/>
        </p:nvSpPr>
        <p:spPr>
          <a:xfrm>
            <a:off x="6553200" y="1611237"/>
            <a:ext cx="2444412" cy="1477328"/>
          </a:xfrm>
          <a:prstGeom prst="rect">
            <a:avLst/>
          </a:prstGeom>
          <a:noFill/>
        </p:spPr>
        <p:txBody>
          <a:bodyPr wrap="none" rtlCol="0">
            <a:spAutoFit/>
          </a:bodyPr>
          <a:lstStyle/>
          <a:p>
            <a:r>
              <a:rPr lang="en-US" dirty="0"/>
              <a:t>Horizontal diffusion is </a:t>
            </a:r>
          </a:p>
          <a:p>
            <a:r>
              <a:rPr lang="en-US" dirty="0"/>
              <a:t>  along model surfaces</a:t>
            </a:r>
          </a:p>
          <a:p>
            <a:r>
              <a:rPr lang="en-US" dirty="0"/>
              <a:t>  </a:t>
            </a:r>
            <a:r>
              <a:rPr lang="en-US" i="1" dirty="0"/>
              <a:t>(if model levels sloped,</a:t>
            </a:r>
          </a:p>
          <a:p>
            <a:r>
              <a:rPr lang="en-US" i="1" dirty="0"/>
              <a:t>  diffusion isn’t really</a:t>
            </a:r>
          </a:p>
          <a:p>
            <a:r>
              <a:rPr lang="en-US" i="1" dirty="0"/>
              <a:t>  horizontal)</a:t>
            </a:r>
          </a:p>
        </p:txBody>
      </p:sp>
      <p:sp>
        <p:nvSpPr>
          <p:cNvPr id="12" name="TextBox 11"/>
          <p:cNvSpPr txBox="1"/>
          <p:nvPr/>
        </p:nvSpPr>
        <p:spPr>
          <a:xfrm>
            <a:off x="6672378" y="5368439"/>
            <a:ext cx="2247393" cy="923330"/>
          </a:xfrm>
          <a:prstGeom prst="rect">
            <a:avLst/>
          </a:prstGeom>
          <a:noFill/>
        </p:spPr>
        <p:txBody>
          <a:bodyPr wrap="none" rtlCol="0">
            <a:spAutoFit/>
          </a:bodyPr>
          <a:lstStyle/>
          <a:p>
            <a:r>
              <a:rPr lang="en-US" dirty="0"/>
              <a:t>Diffusion is in physical</a:t>
            </a:r>
          </a:p>
          <a:p>
            <a:r>
              <a:rPr lang="en-US" dirty="0"/>
              <a:t>  space (even if model</a:t>
            </a:r>
          </a:p>
          <a:p>
            <a:r>
              <a:rPr lang="en-US" dirty="0"/>
              <a:t>  surfaces are sloped)</a:t>
            </a:r>
          </a:p>
        </p:txBody>
      </p:sp>
      <p:sp>
        <p:nvSpPr>
          <p:cNvPr id="2" name="TextBox 1">
            <a:extLst>
              <a:ext uri="{FF2B5EF4-FFF2-40B4-BE49-F238E27FC236}">
                <a16:creationId xmlns:a16="http://schemas.microsoft.com/office/drawing/2014/main" id="{44F1421D-AEAC-DE46-A395-7262FD0D4B35}"/>
              </a:ext>
            </a:extLst>
          </p:cNvPr>
          <p:cNvSpPr txBox="1"/>
          <p:nvPr/>
        </p:nvSpPr>
        <p:spPr>
          <a:xfrm>
            <a:off x="68275" y="6352143"/>
            <a:ext cx="3715825" cy="369332"/>
          </a:xfrm>
          <a:prstGeom prst="rect">
            <a:avLst/>
          </a:prstGeom>
          <a:noFill/>
        </p:spPr>
        <p:txBody>
          <a:bodyPr wrap="none" rtlCol="0">
            <a:spAutoFit/>
          </a:bodyPr>
          <a:lstStyle/>
          <a:p>
            <a:r>
              <a:rPr lang="en-US" dirty="0"/>
              <a:t>Recall fog discussion from PBL Part #3</a:t>
            </a:r>
          </a:p>
        </p:txBody>
      </p:sp>
    </p:spTree>
    <p:extLst>
      <p:ext uri="{BB962C8B-B14F-4D97-AF65-F5344CB8AC3E}">
        <p14:creationId xmlns:p14="http://schemas.microsoft.com/office/powerpoint/2010/main" val="659817619"/>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Advection options</a:t>
            </a:r>
          </a:p>
        </p:txBody>
      </p:sp>
      <p:sp>
        <p:nvSpPr>
          <p:cNvPr id="3" name="Slide Number Placeholder 2"/>
          <p:cNvSpPr>
            <a:spLocks noGrp="1"/>
          </p:cNvSpPr>
          <p:nvPr>
            <p:ph type="sldNum" sz="quarter" idx="12"/>
          </p:nvPr>
        </p:nvSpPr>
        <p:spPr/>
        <p:txBody>
          <a:bodyPr/>
          <a:lstStyle/>
          <a:p>
            <a:fld id="{113A9D10-7737-1E4E-B22F-7C178D661FCD}" type="slidenum">
              <a:rPr lang="en-US" smtClean="0"/>
              <a:t>47</a:t>
            </a:fld>
            <a:endParaRPr lang="en-US"/>
          </a:p>
        </p:txBody>
      </p:sp>
      <p:sp>
        <p:nvSpPr>
          <p:cNvPr id="4" name="TextBox 3"/>
          <p:cNvSpPr txBox="1"/>
          <p:nvPr/>
        </p:nvSpPr>
        <p:spPr>
          <a:xfrm>
            <a:off x="669115" y="1897978"/>
            <a:ext cx="6218069" cy="584776"/>
          </a:xfrm>
          <a:prstGeom prst="rect">
            <a:avLst/>
          </a:prstGeom>
          <a:noFill/>
        </p:spPr>
        <p:txBody>
          <a:bodyPr wrap="none" rtlCol="0">
            <a:spAutoFit/>
          </a:bodyPr>
          <a:lstStyle/>
          <a:p>
            <a:r>
              <a:rPr lang="fr-FR" sz="1600" dirty="0">
                <a:latin typeface="Courier"/>
                <a:cs typeface="Courier"/>
              </a:rPr>
              <a:t> </a:t>
            </a:r>
            <a:r>
              <a:rPr lang="fr-FR" sz="1600" dirty="0" err="1">
                <a:latin typeface="Courier"/>
                <a:cs typeface="Courier"/>
              </a:rPr>
              <a:t>moist_adv_opt</a:t>
            </a:r>
            <a:r>
              <a:rPr lang="fr-FR" sz="1600" dirty="0">
                <a:latin typeface="Courier"/>
                <a:cs typeface="Courier"/>
              </a:rPr>
              <a:t>                       = 2,      2,</a:t>
            </a:r>
          </a:p>
          <a:p>
            <a:r>
              <a:rPr lang="fr-FR" sz="1600" dirty="0">
                <a:latin typeface="Courier"/>
                <a:cs typeface="Courier"/>
              </a:rPr>
              <a:t> </a:t>
            </a:r>
            <a:r>
              <a:rPr lang="fr-FR" sz="1600" dirty="0" err="1">
                <a:latin typeface="Courier"/>
                <a:cs typeface="Courier"/>
              </a:rPr>
              <a:t>scalar_adv_opt</a:t>
            </a:r>
            <a:r>
              <a:rPr lang="fr-FR" sz="1600" dirty="0">
                <a:latin typeface="Courier"/>
                <a:cs typeface="Courier"/>
              </a:rPr>
              <a:t>                      = 2,      2,</a:t>
            </a:r>
            <a:endParaRPr lang="en-US" sz="1600" dirty="0">
              <a:latin typeface="Courier"/>
              <a:cs typeface="Courier"/>
            </a:endParaRPr>
          </a:p>
        </p:txBody>
      </p:sp>
      <p:sp>
        <p:nvSpPr>
          <p:cNvPr id="5" name="TextBox 4"/>
          <p:cNvSpPr txBox="1"/>
          <p:nvPr/>
        </p:nvSpPr>
        <p:spPr>
          <a:xfrm>
            <a:off x="1545337" y="2656109"/>
            <a:ext cx="6851305" cy="923330"/>
          </a:xfrm>
          <a:prstGeom prst="rect">
            <a:avLst/>
          </a:prstGeom>
          <a:noFill/>
        </p:spPr>
        <p:txBody>
          <a:bodyPr wrap="none" rtlCol="0">
            <a:spAutoFit/>
          </a:bodyPr>
          <a:lstStyle/>
          <a:p>
            <a:r>
              <a:rPr lang="en-US" dirty="0"/>
              <a:t>These can be used to make advection of moisture and other scalars </a:t>
            </a:r>
          </a:p>
          <a:p>
            <a:r>
              <a:rPr lang="en-US" dirty="0"/>
              <a:t>  either positive definite (1), non-oscillatory (2) or both positive definite </a:t>
            </a:r>
          </a:p>
          <a:p>
            <a:r>
              <a:rPr lang="en-US" dirty="0"/>
              <a:t>  and non-oscillatory (3).  Default is (1).</a:t>
            </a:r>
          </a:p>
        </p:txBody>
      </p:sp>
      <p:pic>
        <p:nvPicPr>
          <p:cNvPr id="6" name="Picture 5" descr="Screen Shot 2016-04-11 at 1.06.45 PM.pdf"/>
          <p:cNvPicPr>
            <a:picLocks noChangeAspect="1"/>
          </p:cNvPicPr>
          <p:nvPr/>
        </p:nvPicPr>
        <p:blipFill rotWithShape="1">
          <a:blip r:embed="rId3">
            <a:extLst>
              <a:ext uri="{28A0092B-C50C-407E-A947-70E740481C1C}">
                <a14:useLocalDpi xmlns:a14="http://schemas.microsoft.com/office/drawing/2010/main" val="0"/>
              </a:ext>
            </a:extLst>
          </a:blip>
          <a:srcRect t="3435" b="-3435"/>
          <a:stretch/>
        </p:blipFill>
        <p:spPr>
          <a:xfrm>
            <a:off x="-13655" y="4078224"/>
            <a:ext cx="9144000" cy="2650758"/>
          </a:xfrm>
          <a:prstGeom prst="rect">
            <a:avLst/>
          </a:prstGeom>
        </p:spPr>
      </p:pic>
      <p:sp>
        <p:nvSpPr>
          <p:cNvPr id="7" name="TextBox 6"/>
          <p:cNvSpPr txBox="1"/>
          <p:nvPr/>
        </p:nvSpPr>
        <p:spPr>
          <a:xfrm>
            <a:off x="832982" y="3790822"/>
            <a:ext cx="7630064" cy="276999"/>
          </a:xfrm>
          <a:prstGeom prst="rect">
            <a:avLst/>
          </a:prstGeom>
          <a:noFill/>
        </p:spPr>
        <p:txBody>
          <a:bodyPr wrap="none" rtlCol="0">
            <a:spAutoFit/>
          </a:bodyPr>
          <a:lstStyle/>
          <a:p>
            <a:r>
              <a:rPr lang="en-US" sz="1200" i="1" dirty="0"/>
              <a:t>Raw advection                                               Positive definite                                           Monotonic (pos. def. + no oscillations)</a:t>
            </a:r>
          </a:p>
        </p:txBody>
      </p:sp>
    </p:spTree>
    <p:extLst>
      <p:ext uri="{BB962C8B-B14F-4D97-AF65-F5344CB8AC3E}">
        <p14:creationId xmlns:p14="http://schemas.microsoft.com/office/powerpoint/2010/main" val="768941535"/>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E539056-9CAE-3E00-ED65-0CF86179C080}"/>
              </a:ext>
            </a:extLst>
          </p:cNvPr>
          <p:cNvSpPr>
            <a:spLocks noGrp="1"/>
          </p:cNvSpPr>
          <p:nvPr>
            <p:ph type="ctrTitle"/>
          </p:nvPr>
        </p:nvSpPr>
        <p:spPr/>
        <p:txBody>
          <a:bodyPr/>
          <a:lstStyle/>
          <a:p>
            <a:r>
              <a:rPr lang="en-US" dirty="0"/>
              <a:t>[end of Part 2]</a:t>
            </a:r>
          </a:p>
        </p:txBody>
      </p:sp>
      <p:sp>
        <p:nvSpPr>
          <p:cNvPr id="5" name="Subtitle 4">
            <a:extLst>
              <a:ext uri="{FF2B5EF4-FFF2-40B4-BE49-F238E27FC236}">
                <a16:creationId xmlns:a16="http://schemas.microsoft.com/office/drawing/2014/main" id="{8A020858-AC37-80B5-5588-8F84398A5F81}"/>
              </a:ext>
            </a:extLst>
          </p:cNvPr>
          <p:cNvSpPr>
            <a:spLocks noGrp="1"/>
          </p:cNvSpPr>
          <p:nvPr>
            <p:ph type="subTitle" idx="1"/>
          </p:nvPr>
        </p:nvSpPr>
        <p:spPr/>
        <p:txBody>
          <a:bodyPr/>
          <a:lstStyle/>
          <a:p>
            <a:endParaRPr lang="en-US"/>
          </a:p>
        </p:txBody>
      </p:sp>
      <p:sp>
        <p:nvSpPr>
          <p:cNvPr id="3" name="Slide Number Placeholder 2">
            <a:extLst>
              <a:ext uri="{FF2B5EF4-FFF2-40B4-BE49-F238E27FC236}">
                <a16:creationId xmlns:a16="http://schemas.microsoft.com/office/drawing/2014/main" id="{4460D136-B75C-0BCC-FCF2-E0DE955FA8BF}"/>
              </a:ext>
            </a:extLst>
          </p:cNvPr>
          <p:cNvSpPr>
            <a:spLocks noGrp="1"/>
          </p:cNvSpPr>
          <p:nvPr>
            <p:ph type="sldNum" sz="quarter" idx="12"/>
          </p:nvPr>
        </p:nvSpPr>
        <p:spPr/>
        <p:txBody>
          <a:bodyPr/>
          <a:lstStyle/>
          <a:p>
            <a:fld id="{626EB0D1-CB19-984B-A77F-BF72188A5C8F}" type="slidenum">
              <a:rPr lang="en-US" smtClean="0"/>
              <a:t>48</a:t>
            </a:fld>
            <a:endParaRPr lang="en-US"/>
          </a:p>
        </p:txBody>
      </p:sp>
    </p:spTree>
    <p:extLst>
      <p:ext uri="{BB962C8B-B14F-4D97-AF65-F5344CB8AC3E}">
        <p14:creationId xmlns:p14="http://schemas.microsoft.com/office/powerpoint/2010/main" val="276090101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8DC260C1-3693-A74D-678D-E4A0F8964054}"/>
              </a:ext>
            </a:extLst>
          </p:cNvPr>
          <p:cNvPicPr>
            <a:picLocks noChangeAspect="1"/>
          </p:cNvPicPr>
          <p:nvPr/>
        </p:nvPicPr>
        <p:blipFill>
          <a:blip r:embed="rId3"/>
          <a:stretch>
            <a:fillRect/>
          </a:stretch>
        </p:blipFill>
        <p:spPr>
          <a:xfrm>
            <a:off x="0" y="29544"/>
            <a:ext cx="9146203" cy="5835316"/>
          </a:xfrm>
          <a:prstGeom prst="rect">
            <a:avLst/>
          </a:prstGeom>
        </p:spPr>
      </p:pic>
      <p:sp>
        <p:nvSpPr>
          <p:cNvPr id="5" name="Slide Number Placeholder 4"/>
          <p:cNvSpPr>
            <a:spLocks noGrp="1"/>
          </p:cNvSpPr>
          <p:nvPr>
            <p:ph type="sldNum" sz="quarter" idx="12"/>
          </p:nvPr>
        </p:nvSpPr>
        <p:spPr>
          <a:xfrm>
            <a:off x="6553200" y="6089430"/>
            <a:ext cx="2133600" cy="365125"/>
          </a:xfrm>
        </p:spPr>
        <p:txBody>
          <a:bodyPr/>
          <a:lstStyle/>
          <a:p>
            <a:fld id="{281B4842-3EED-C347-ACF0-73608E134896}" type="slidenum">
              <a:rPr lang="en-US" smtClean="0"/>
              <a:t>5</a:t>
            </a:fld>
            <a:endParaRPr lang="en-US"/>
          </a:p>
        </p:txBody>
      </p:sp>
      <p:sp>
        <p:nvSpPr>
          <p:cNvPr id="4" name="Rectangle 3"/>
          <p:cNvSpPr/>
          <p:nvPr/>
        </p:nvSpPr>
        <p:spPr>
          <a:xfrm>
            <a:off x="-17275" y="403445"/>
            <a:ext cx="9161275" cy="479074"/>
          </a:xfrm>
          <a:prstGeom prst="rect">
            <a:avLst/>
          </a:prstGeom>
          <a:noFill/>
          <a:ln w="38100" cmpd="sng">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6" name="Straight Arrow Connector 5"/>
          <p:cNvCxnSpPr/>
          <p:nvPr/>
        </p:nvCxnSpPr>
        <p:spPr>
          <a:xfrm>
            <a:off x="6341600" y="2010090"/>
            <a:ext cx="600838" cy="0"/>
          </a:xfrm>
          <a:prstGeom prst="straightConnector1">
            <a:avLst/>
          </a:prstGeom>
          <a:ln>
            <a:solidFill>
              <a:srgbClr val="FF0000"/>
            </a:solidFill>
            <a:tailEnd type="arrow"/>
          </a:ln>
        </p:spPr>
        <p:style>
          <a:lnRef idx="2">
            <a:schemeClr val="accent1"/>
          </a:lnRef>
          <a:fillRef idx="0">
            <a:schemeClr val="accent1"/>
          </a:fillRef>
          <a:effectRef idx="1">
            <a:schemeClr val="accent1"/>
          </a:effectRef>
          <a:fontRef idx="minor">
            <a:schemeClr val="tx1"/>
          </a:fontRef>
        </p:style>
      </p:cxnSp>
      <p:sp>
        <p:nvSpPr>
          <p:cNvPr id="7" name="TextBox 6"/>
          <p:cNvSpPr txBox="1"/>
          <p:nvPr/>
        </p:nvSpPr>
        <p:spPr>
          <a:xfrm>
            <a:off x="6178049" y="1709237"/>
            <a:ext cx="1269386" cy="307777"/>
          </a:xfrm>
          <a:prstGeom prst="rect">
            <a:avLst/>
          </a:prstGeom>
          <a:noFill/>
        </p:spPr>
        <p:txBody>
          <a:bodyPr wrap="none" rtlCol="0">
            <a:spAutoFit/>
          </a:bodyPr>
          <a:lstStyle/>
          <a:p>
            <a:r>
              <a:rPr lang="en-US" sz="1400" dirty="0">
                <a:solidFill>
                  <a:srgbClr val="FF0000"/>
                </a:solidFill>
              </a:rPr>
              <a:t>12/2022 storm</a:t>
            </a:r>
          </a:p>
        </p:txBody>
      </p:sp>
      <p:sp>
        <p:nvSpPr>
          <p:cNvPr id="2" name="TextBox 1">
            <a:extLst>
              <a:ext uri="{FF2B5EF4-FFF2-40B4-BE49-F238E27FC236}">
                <a16:creationId xmlns:a16="http://schemas.microsoft.com/office/drawing/2014/main" id="{5E63928B-BFF2-10E3-0BED-7715950D0C4F}"/>
              </a:ext>
            </a:extLst>
          </p:cNvPr>
          <p:cNvSpPr txBox="1"/>
          <p:nvPr/>
        </p:nvSpPr>
        <p:spPr>
          <a:xfrm>
            <a:off x="1123831" y="2010090"/>
            <a:ext cx="2444900" cy="4801314"/>
          </a:xfrm>
          <a:prstGeom prst="rect">
            <a:avLst/>
          </a:prstGeom>
          <a:solidFill>
            <a:srgbClr val="FFFFFF"/>
          </a:solidFill>
          <a:ln w="38100" cmpd="sng">
            <a:solidFill>
              <a:srgbClr val="0000FF"/>
            </a:solidFill>
          </a:ln>
        </p:spPr>
        <p:txBody>
          <a:bodyPr wrap="none" rtlCol="0">
            <a:spAutoFit/>
          </a:bodyPr>
          <a:lstStyle/>
          <a:p>
            <a:r>
              <a:rPr lang="en-US" u="sng" dirty="0">
                <a:solidFill>
                  <a:srgbClr val="FF0000"/>
                </a:solidFill>
              </a:rPr>
              <a:t>Other Top 88 events</a:t>
            </a:r>
          </a:p>
          <a:p>
            <a:r>
              <a:rPr lang="en-US" dirty="0">
                <a:solidFill>
                  <a:srgbClr val="FF0000"/>
                </a:solidFill>
              </a:rPr>
              <a:t>3/12-3/15/2017 storm</a:t>
            </a:r>
            <a:r>
              <a:rPr lang="en-US" dirty="0"/>
              <a:t>:</a:t>
            </a:r>
          </a:p>
          <a:p>
            <a:r>
              <a:rPr lang="en-US" dirty="0"/>
              <a:t>  NESIS = 5.03</a:t>
            </a:r>
          </a:p>
          <a:p>
            <a:r>
              <a:rPr lang="en-US" dirty="0"/>
              <a:t>  rank #24 (Cat. 3)</a:t>
            </a:r>
          </a:p>
          <a:p>
            <a:r>
              <a:rPr lang="en-US" dirty="0">
                <a:solidFill>
                  <a:srgbClr val="FF0000"/>
                </a:solidFill>
              </a:rPr>
              <a:t>1/30-2/3/2021 storm</a:t>
            </a:r>
            <a:r>
              <a:rPr lang="en-US" dirty="0"/>
              <a:t>:</a:t>
            </a:r>
          </a:p>
          <a:p>
            <a:r>
              <a:rPr lang="en-US" dirty="0"/>
              <a:t>  NESIS = 4.93</a:t>
            </a:r>
          </a:p>
          <a:p>
            <a:r>
              <a:rPr lang="en-US" dirty="0"/>
              <a:t>  rank #25 (Cat. 3)</a:t>
            </a:r>
          </a:p>
          <a:p>
            <a:r>
              <a:rPr lang="en-US" dirty="0">
                <a:solidFill>
                  <a:srgbClr val="FF0000"/>
                </a:solidFill>
              </a:rPr>
              <a:t>3/5-3/8/2018 storm</a:t>
            </a:r>
            <a:r>
              <a:rPr lang="en-US" dirty="0"/>
              <a:t>:</a:t>
            </a:r>
          </a:p>
          <a:p>
            <a:r>
              <a:rPr lang="en-US" dirty="0"/>
              <a:t>  NESIS = 3.45</a:t>
            </a:r>
          </a:p>
          <a:p>
            <a:r>
              <a:rPr lang="en-US" dirty="0"/>
              <a:t>  rank #42 (Cat.2)</a:t>
            </a:r>
          </a:p>
          <a:p>
            <a:r>
              <a:rPr lang="en-US" dirty="0">
                <a:solidFill>
                  <a:srgbClr val="FF0000"/>
                </a:solidFill>
              </a:rPr>
              <a:t>12/14/2020 storm</a:t>
            </a:r>
            <a:r>
              <a:rPr lang="en-US" dirty="0"/>
              <a:t>:</a:t>
            </a:r>
          </a:p>
          <a:p>
            <a:r>
              <a:rPr lang="en-US" dirty="0"/>
              <a:t>  NESIS = 3.21</a:t>
            </a:r>
          </a:p>
          <a:p>
            <a:r>
              <a:rPr lang="en-US" dirty="0"/>
              <a:t>  rank #46 (Cat. 2)</a:t>
            </a:r>
          </a:p>
          <a:p>
            <a:endParaRPr lang="en-US" dirty="0"/>
          </a:p>
          <a:p>
            <a:r>
              <a:rPr lang="en-US" dirty="0"/>
              <a:t>Storms: 5 2018; 2 2019;</a:t>
            </a:r>
          </a:p>
          <a:p>
            <a:r>
              <a:rPr lang="en-US" dirty="0"/>
              <a:t>1 2020; 1 2021; 5 2022; </a:t>
            </a:r>
          </a:p>
          <a:p>
            <a:r>
              <a:rPr lang="en-US" dirty="0"/>
              <a:t>0 2023; 0 2024</a:t>
            </a:r>
          </a:p>
        </p:txBody>
      </p:sp>
    </p:spTree>
    <p:extLst>
      <p:ext uri="{BB962C8B-B14F-4D97-AF65-F5344CB8AC3E}">
        <p14:creationId xmlns:p14="http://schemas.microsoft.com/office/powerpoint/2010/main" val="125725740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Chart 7">
            <a:extLst>
              <a:ext uri="{FF2B5EF4-FFF2-40B4-BE49-F238E27FC236}">
                <a16:creationId xmlns:a16="http://schemas.microsoft.com/office/drawing/2014/main" id="{551A7806-E81C-F344-AEB3-E5E6BD11D6D0}"/>
              </a:ext>
            </a:extLst>
          </p:cNvPr>
          <p:cNvGraphicFramePr>
            <a:graphicFrameLocks/>
          </p:cNvGraphicFramePr>
          <p:nvPr>
            <p:extLst>
              <p:ext uri="{D42A27DB-BD31-4B8C-83A1-F6EECF244321}">
                <p14:modId xmlns:p14="http://schemas.microsoft.com/office/powerpoint/2010/main" val="3772008388"/>
              </p:ext>
            </p:extLst>
          </p:nvPr>
        </p:nvGraphicFramePr>
        <p:xfrm>
          <a:off x="368300" y="1095375"/>
          <a:ext cx="8407400" cy="4667250"/>
        </p:xfrm>
        <a:graphic>
          <a:graphicData uri="http://schemas.openxmlformats.org/drawingml/2006/chart">
            <c:chart xmlns:c="http://schemas.openxmlformats.org/drawingml/2006/chart" xmlns:r="http://schemas.openxmlformats.org/officeDocument/2006/relationships" r:id="rId3"/>
          </a:graphicData>
        </a:graphic>
      </p:graphicFrame>
      <p:sp>
        <p:nvSpPr>
          <p:cNvPr id="2" name="Title 1">
            <a:extLst>
              <a:ext uri="{FF2B5EF4-FFF2-40B4-BE49-F238E27FC236}">
                <a16:creationId xmlns:a16="http://schemas.microsoft.com/office/drawing/2014/main" id="{D3636217-1153-9170-4013-F6CD67291CFA}"/>
              </a:ext>
            </a:extLst>
          </p:cNvPr>
          <p:cNvSpPr>
            <a:spLocks noGrp="1"/>
          </p:cNvSpPr>
          <p:nvPr>
            <p:ph type="title"/>
          </p:nvPr>
        </p:nvSpPr>
        <p:spPr/>
        <p:txBody>
          <a:bodyPr>
            <a:normAutofit fontScale="90000"/>
          </a:bodyPr>
          <a:lstStyle/>
          <a:p>
            <a:r>
              <a:rPr lang="en-US" dirty="0"/>
              <a:t>Winters with most top NESIS events</a:t>
            </a:r>
          </a:p>
        </p:txBody>
      </p:sp>
      <p:sp>
        <p:nvSpPr>
          <p:cNvPr id="3" name="Slide Number Placeholder 2">
            <a:extLst>
              <a:ext uri="{FF2B5EF4-FFF2-40B4-BE49-F238E27FC236}">
                <a16:creationId xmlns:a16="http://schemas.microsoft.com/office/drawing/2014/main" id="{D45603B9-F617-A4FE-229E-58932B1F4915}"/>
              </a:ext>
            </a:extLst>
          </p:cNvPr>
          <p:cNvSpPr>
            <a:spLocks noGrp="1"/>
          </p:cNvSpPr>
          <p:nvPr>
            <p:ph type="sldNum" sz="quarter" idx="12"/>
          </p:nvPr>
        </p:nvSpPr>
        <p:spPr/>
        <p:txBody>
          <a:bodyPr/>
          <a:lstStyle/>
          <a:p>
            <a:fld id="{626EB0D1-CB19-984B-A77F-BF72188A5C8F}" type="slidenum">
              <a:rPr lang="en-US" smtClean="0"/>
              <a:t>6</a:t>
            </a:fld>
            <a:endParaRPr lang="en-US"/>
          </a:p>
        </p:txBody>
      </p:sp>
      <p:sp>
        <p:nvSpPr>
          <p:cNvPr id="5" name="TextBox 4">
            <a:extLst>
              <a:ext uri="{FF2B5EF4-FFF2-40B4-BE49-F238E27FC236}">
                <a16:creationId xmlns:a16="http://schemas.microsoft.com/office/drawing/2014/main" id="{B7F376FA-CD30-13C4-C0BF-1537DA8B666C}"/>
              </a:ext>
            </a:extLst>
          </p:cNvPr>
          <p:cNvSpPr txBox="1"/>
          <p:nvPr/>
        </p:nvSpPr>
        <p:spPr>
          <a:xfrm>
            <a:off x="4926330" y="3931920"/>
            <a:ext cx="566181" cy="369332"/>
          </a:xfrm>
          <a:prstGeom prst="rect">
            <a:avLst/>
          </a:prstGeom>
          <a:noFill/>
          <a:ln>
            <a:solidFill>
              <a:schemeClr val="accent6">
                <a:lumMod val="75000"/>
              </a:schemeClr>
            </a:solidFill>
          </a:ln>
        </p:spPr>
        <p:txBody>
          <a:bodyPr wrap="none" rtlCol="0">
            <a:spAutoFit/>
          </a:bodyPr>
          <a:lstStyle/>
          <a:p>
            <a:r>
              <a:rPr lang="en-US" dirty="0">
                <a:ln>
                  <a:solidFill>
                    <a:schemeClr val="accent6">
                      <a:lumMod val="75000"/>
                    </a:schemeClr>
                  </a:solidFill>
                </a:ln>
              </a:rPr>
              <a:t>SOC</a:t>
            </a:r>
          </a:p>
        </p:txBody>
      </p:sp>
      <p:cxnSp>
        <p:nvCxnSpPr>
          <p:cNvPr id="6" name="Straight Arrow Connector 5">
            <a:extLst>
              <a:ext uri="{FF2B5EF4-FFF2-40B4-BE49-F238E27FC236}">
                <a16:creationId xmlns:a16="http://schemas.microsoft.com/office/drawing/2014/main" id="{FCD331BC-F425-5AAB-91E7-390AC9952BA5}"/>
              </a:ext>
            </a:extLst>
          </p:cNvPr>
          <p:cNvCxnSpPr>
            <a:stCxn id="5" idx="2"/>
          </p:cNvCxnSpPr>
          <p:nvPr/>
        </p:nvCxnSpPr>
        <p:spPr>
          <a:xfrm flipH="1">
            <a:off x="5097780" y="4301252"/>
            <a:ext cx="111641" cy="339328"/>
          </a:xfrm>
          <a:prstGeom prst="straightConnector1">
            <a:avLst/>
          </a:prstGeom>
          <a:ln>
            <a:solidFill>
              <a:schemeClr val="accent6">
                <a:lumMod val="75000"/>
              </a:schemeClr>
            </a:solidFill>
            <a:tailEnd type="triangle"/>
          </a:ln>
        </p:spPr>
        <p:style>
          <a:lnRef idx="2">
            <a:schemeClr val="accent1"/>
          </a:lnRef>
          <a:fillRef idx="0">
            <a:schemeClr val="accent1"/>
          </a:fillRef>
          <a:effectRef idx="1">
            <a:schemeClr val="accent1"/>
          </a:effectRef>
          <a:fontRef idx="minor">
            <a:schemeClr val="tx1"/>
          </a:fontRef>
        </p:style>
      </p:cxnSp>
      <p:sp>
        <p:nvSpPr>
          <p:cNvPr id="7" name="TextBox 6">
            <a:extLst>
              <a:ext uri="{FF2B5EF4-FFF2-40B4-BE49-F238E27FC236}">
                <a16:creationId xmlns:a16="http://schemas.microsoft.com/office/drawing/2014/main" id="{77D96D71-2AA4-6FEA-29F4-0188B859B67B}"/>
              </a:ext>
            </a:extLst>
          </p:cNvPr>
          <p:cNvSpPr txBox="1"/>
          <p:nvPr/>
        </p:nvSpPr>
        <p:spPr>
          <a:xfrm>
            <a:off x="6343650" y="5380672"/>
            <a:ext cx="2161489" cy="1477328"/>
          </a:xfrm>
          <a:prstGeom prst="rect">
            <a:avLst/>
          </a:prstGeom>
          <a:noFill/>
        </p:spPr>
        <p:txBody>
          <a:bodyPr wrap="none" rtlCol="0">
            <a:spAutoFit/>
          </a:bodyPr>
          <a:lstStyle/>
          <a:p>
            <a:r>
              <a:rPr lang="en-US" dirty="0"/>
              <a:t>Is this an artifact of</a:t>
            </a:r>
          </a:p>
          <a:p>
            <a:r>
              <a:rPr lang="en-US" dirty="0"/>
              <a:t> better and more</a:t>
            </a:r>
          </a:p>
          <a:p>
            <a:r>
              <a:rPr lang="en-US" dirty="0"/>
              <a:t> complete snow </a:t>
            </a:r>
            <a:r>
              <a:rPr lang="en-US" dirty="0" err="1"/>
              <a:t>obs</a:t>
            </a:r>
            <a:r>
              <a:rPr lang="en-US" dirty="0"/>
              <a:t>?</a:t>
            </a:r>
          </a:p>
          <a:p>
            <a:r>
              <a:rPr lang="en-US" dirty="0"/>
              <a:t>Population growth?</a:t>
            </a:r>
          </a:p>
          <a:p>
            <a:r>
              <a:rPr lang="en-US" dirty="0"/>
              <a:t>Weather changes?</a:t>
            </a:r>
          </a:p>
        </p:txBody>
      </p:sp>
      <p:sp>
        <p:nvSpPr>
          <p:cNvPr id="4" name="TextBox 3">
            <a:extLst>
              <a:ext uri="{FF2B5EF4-FFF2-40B4-BE49-F238E27FC236}">
                <a16:creationId xmlns:a16="http://schemas.microsoft.com/office/drawing/2014/main" id="{5F3C9FEE-94ED-0557-E340-FBC7C6C03238}"/>
              </a:ext>
            </a:extLst>
          </p:cNvPr>
          <p:cNvSpPr txBox="1"/>
          <p:nvPr/>
        </p:nvSpPr>
        <p:spPr>
          <a:xfrm>
            <a:off x="368300" y="6012180"/>
            <a:ext cx="2664127" cy="523220"/>
          </a:xfrm>
          <a:prstGeom prst="rect">
            <a:avLst/>
          </a:prstGeom>
          <a:noFill/>
        </p:spPr>
        <p:txBody>
          <a:bodyPr wrap="none" rtlCol="0">
            <a:spAutoFit/>
          </a:bodyPr>
          <a:lstStyle/>
          <a:p>
            <a:r>
              <a:rPr lang="en-US" sz="1400" dirty="0"/>
              <a:t>Events according to “winter year”</a:t>
            </a:r>
          </a:p>
          <a:p>
            <a:r>
              <a:rPr lang="en-US" sz="1400" dirty="0"/>
              <a:t>[March 1993 </a:t>
            </a:r>
            <a:r>
              <a:rPr lang="en-US" sz="1400" dirty="0">
                <a:sym typeface="Wingdings" pitchFamily="2" charset="2"/>
              </a:rPr>
              <a:t> winter year 1992]</a:t>
            </a:r>
            <a:endParaRPr lang="en-US" sz="1400" dirty="0"/>
          </a:p>
        </p:txBody>
      </p:sp>
    </p:spTree>
    <p:extLst>
      <p:ext uri="{BB962C8B-B14F-4D97-AF65-F5344CB8AC3E}">
        <p14:creationId xmlns:p14="http://schemas.microsoft.com/office/powerpoint/2010/main" val="332163763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North East Storm Impact Scale (NESIS)</a:t>
            </a:r>
          </a:p>
        </p:txBody>
      </p:sp>
      <p:pic>
        <p:nvPicPr>
          <p:cNvPr id="4" name="Picture 3" descr="Screen Shot 2016-04-26 at 11.35.46 AM.pd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8502" y="1307559"/>
            <a:ext cx="6322453" cy="5455214"/>
          </a:xfrm>
          <a:prstGeom prst="rect">
            <a:avLst/>
          </a:prstGeom>
        </p:spPr>
      </p:pic>
      <p:sp>
        <p:nvSpPr>
          <p:cNvPr id="5" name="TextBox 4"/>
          <p:cNvSpPr txBox="1"/>
          <p:nvPr/>
        </p:nvSpPr>
        <p:spPr>
          <a:xfrm>
            <a:off x="218502" y="6376677"/>
            <a:ext cx="2607167" cy="369332"/>
          </a:xfrm>
          <a:prstGeom prst="rect">
            <a:avLst/>
          </a:prstGeom>
          <a:noFill/>
        </p:spPr>
        <p:txBody>
          <a:bodyPr wrap="none" rtlCol="0">
            <a:spAutoFit/>
          </a:bodyPr>
          <a:lstStyle/>
          <a:p>
            <a:r>
              <a:rPr lang="en-US" dirty="0" err="1">
                <a:solidFill>
                  <a:schemeClr val="bg1">
                    <a:lumMod val="75000"/>
                  </a:schemeClr>
                </a:solidFill>
              </a:rPr>
              <a:t>Kocin</a:t>
            </a:r>
            <a:r>
              <a:rPr lang="en-US" dirty="0">
                <a:solidFill>
                  <a:schemeClr val="bg1">
                    <a:lumMod val="75000"/>
                  </a:schemeClr>
                </a:solidFill>
              </a:rPr>
              <a:t> and </a:t>
            </a:r>
            <a:r>
              <a:rPr lang="en-US" dirty="0" err="1">
                <a:solidFill>
                  <a:schemeClr val="bg1">
                    <a:lumMod val="75000"/>
                  </a:schemeClr>
                </a:solidFill>
              </a:rPr>
              <a:t>Uccellini</a:t>
            </a:r>
            <a:r>
              <a:rPr lang="en-US" dirty="0">
                <a:solidFill>
                  <a:schemeClr val="bg1">
                    <a:lumMod val="75000"/>
                  </a:schemeClr>
                </a:solidFill>
              </a:rPr>
              <a:t> (2004)</a:t>
            </a:r>
          </a:p>
        </p:txBody>
      </p:sp>
      <p:sp>
        <p:nvSpPr>
          <p:cNvPr id="6" name="Rectangle 5"/>
          <p:cNvSpPr/>
          <p:nvPr/>
        </p:nvSpPr>
        <p:spPr>
          <a:xfrm>
            <a:off x="3632338" y="2771875"/>
            <a:ext cx="2922272" cy="1406419"/>
          </a:xfrm>
          <a:prstGeom prst="rect">
            <a:avLst/>
          </a:prstGeom>
          <a:noFill/>
          <a:ln w="38100" cmpd="sng">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TextBox 6"/>
          <p:cNvSpPr txBox="1"/>
          <p:nvPr/>
        </p:nvSpPr>
        <p:spPr>
          <a:xfrm>
            <a:off x="6718459" y="2539091"/>
            <a:ext cx="1684075" cy="1882567"/>
          </a:xfrm>
          <a:prstGeom prst="rect">
            <a:avLst/>
          </a:prstGeom>
          <a:noFill/>
        </p:spPr>
        <p:txBody>
          <a:bodyPr wrap="none" rtlCol="0">
            <a:spAutoFit/>
          </a:bodyPr>
          <a:lstStyle/>
          <a:p>
            <a:pPr>
              <a:lnSpc>
                <a:spcPct val="110000"/>
              </a:lnSpc>
            </a:pPr>
            <a:r>
              <a:rPr lang="en-US" dirty="0"/>
              <a:t>Snow depths of</a:t>
            </a:r>
          </a:p>
          <a:p>
            <a:pPr>
              <a:lnSpc>
                <a:spcPct val="110000"/>
              </a:lnSpc>
            </a:pPr>
            <a:r>
              <a:rPr lang="en-US" dirty="0"/>
              <a:t>  4-9”</a:t>
            </a:r>
          </a:p>
          <a:p>
            <a:pPr>
              <a:lnSpc>
                <a:spcPct val="110000"/>
              </a:lnSpc>
            </a:pPr>
            <a:r>
              <a:rPr lang="en-US" dirty="0"/>
              <a:t>  10-19”</a:t>
            </a:r>
          </a:p>
          <a:p>
            <a:pPr>
              <a:lnSpc>
                <a:spcPct val="110000"/>
              </a:lnSpc>
            </a:pPr>
            <a:r>
              <a:rPr lang="en-US" dirty="0"/>
              <a:t>  20-29”</a:t>
            </a:r>
          </a:p>
          <a:p>
            <a:pPr>
              <a:lnSpc>
                <a:spcPct val="110000"/>
              </a:lnSpc>
            </a:pPr>
            <a:r>
              <a:rPr lang="en-US" dirty="0"/>
              <a:t>  ≥ 30”</a:t>
            </a:r>
          </a:p>
          <a:p>
            <a:pPr>
              <a:lnSpc>
                <a:spcPct val="110000"/>
              </a:lnSpc>
            </a:pPr>
            <a:r>
              <a:rPr lang="en-US" sz="1400" dirty="0"/>
              <a:t>[non-overlapping]</a:t>
            </a:r>
          </a:p>
        </p:txBody>
      </p:sp>
      <p:sp>
        <p:nvSpPr>
          <p:cNvPr id="8" name="TextBox 7"/>
          <p:cNvSpPr txBox="1"/>
          <p:nvPr/>
        </p:nvSpPr>
        <p:spPr>
          <a:xfrm>
            <a:off x="6540955" y="5561947"/>
            <a:ext cx="2319415" cy="646331"/>
          </a:xfrm>
          <a:prstGeom prst="rect">
            <a:avLst/>
          </a:prstGeom>
          <a:noFill/>
        </p:spPr>
        <p:txBody>
          <a:bodyPr wrap="none" rtlCol="0">
            <a:spAutoFit/>
          </a:bodyPr>
          <a:lstStyle/>
          <a:p>
            <a:r>
              <a:rPr lang="en-US" dirty="0"/>
              <a:t>• area-integrated AND</a:t>
            </a:r>
          </a:p>
          <a:p>
            <a:r>
              <a:rPr lang="en-US" dirty="0"/>
              <a:t>• population-weighted</a:t>
            </a:r>
          </a:p>
        </p:txBody>
      </p:sp>
      <p:sp>
        <p:nvSpPr>
          <p:cNvPr id="9" name="TextBox 8"/>
          <p:cNvSpPr txBox="1"/>
          <p:nvPr/>
        </p:nvSpPr>
        <p:spPr>
          <a:xfrm>
            <a:off x="218502" y="5700227"/>
            <a:ext cx="3882606" cy="307777"/>
          </a:xfrm>
          <a:prstGeom prst="rect">
            <a:avLst/>
          </a:prstGeom>
          <a:noFill/>
        </p:spPr>
        <p:txBody>
          <a:bodyPr wrap="none" rtlCol="0">
            <a:spAutoFit/>
          </a:bodyPr>
          <a:lstStyle/>
          <a:p>
            <a:r>
              <a:rPr lang="en-US" sz="1400" dirty="0"/>
              <a:t>http://</a:t>
            </a:r>
            <a:r>
              <a:rPr lang="en-US" sz="1400" dirty="0" err="1"/>
              <a:t>www.ncdc.noaa.gov</a:t>
            </a:r>
            <a:r>
              <a:rPr lang="en-US" sz="1400" dirty="0"/>
              <a:t>/snow-and-ice/</a:t>
            </a:r>
            <a:r>
              <a:rPr lang="en-US" sz="1400" dirty="0" err="1"/>
              <a:t>rsi</a:t>
            </a:r>
            <a:r>
              <a:rPr lang="en-US" sz="1400" dirty="0"/>
              <a:t>/</a:t>
            </a:r>
            <a:r>
              <a:rPr lang="en-US" sz="1400" dirty="0" err="1"/>
              <a:t>nesis</a:t>
            </a:r>
            <a:endParaRPr lang="en-US" sz="1400" dirty="0"/>
          </a:p>
        </p:txBody>
      </p:sp>
      <p:sp>
        <p:nvSpPr>
          <p:cNvPr id="3" name="Slide Number Placeholder 2"/>
          <p:cNvSpPr>
            <a:spLocks noGrp="1"/>
          </p:cNvSpPr>
          <p:nvPr>
            <p:ph type="sldNum" sz="quarter" idx="12"/>
          </p:nvPr>
        </p:nvSpPr>
        <p:spPr/>
        <p:txBody>
          <a:bodyPr/>
          <a:lstStyle/>
          <a:p>
            <a:fld id="{281B4842-3EED-C347-ACF0-73608E134896}" type="slidenum">
              <a:rPr lang="en-US" smtClean="0"/>
              <a:t>7</a:t>
            </a:fld>
            <a:endParaRPr lang="en-US"/>
          </a:p>
        </p:txBody>
      </p:sp>
      <p:sp>
        <p:nvSpPr>
          <p:cNvPr id="10" name="TextBox 9"/>
          <p:cNvSpPr txBox="1"/>
          <p:nvPr/>
        </p:nvSpPr>
        <p:spPr>
          <a:xfrm>
            <a:off x="6369317" y="4749427"/>
            <a:ext cx="2194544" cy="523220"/>
          </a:xfrm>
          <a:prstGeom prst="rect">
            <a:avLst/>
          </a:prstGeom>
          <a:noFill/>
        </p:spPr>
        <p:txBody>
          <a:bodyPr wrap="none" rtlCol="0">
            <a:spAutoFit/>
          </a:bodyPr>
          <a:lstStyle/>
          <a:p>
            <a:r>
              <a:rPr lang="en-US" sz="1400" dirty="0"/>
              <a:t>4 snowfall depth categories</a:t>
            </a:r>
          </a:p>
          <a:p>
            <a:r>
              <a:rPr lang="en-US" sz="1400" dirty="0"/>
              <a:t>(overlapping)</a:t>
            </a:r>
          </a:p>
        </p:txBody>
      </p:sp>
    </p:spTree>
    <p:extLst>
      <p:ext uri="{BB962C8B-B14F-4D97-AF65-F5344CB8AC3E}">
        <p14:creationId xmlns:p14="http://schemas.microsoft.com/office/powerpoint/2010/main" val="363405079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8B6E8AD4-3F0B-972C-3CDE-A8C78225607F}"/>
              </a:ext>
            </a:extLst>
          </p:cNvPr>
          <p:cNvPicPr>
            <a:picLocks noChangeAspect="1"/>
          </p:cNvPicPr>
          <p:nvPr/>
        </p:nvPicPr>
        <p:blipFill>
          <a:blip r:embed="rId3"/>
          <a:stretch>
            <a:fillRect/>
          </a:stretch>
        </p:blipFill>
        <p:spPr>
          <a:xfrm>
            <a:off x="13835" y="19741"/>
            <a:ext cx="7110663" cy="6760138"/>
          </a:xfrm>
          <a:prstGeom prst="rect">
            <a:avLst/>
          </a:prstGeom>
        </p:spPr>
      </p:pic>
      <p:sp>
        <p:nvSpPr>
          <p:cNvPr id="3" name="Slide Number Placeholder 2"/>
          <p:cNvSpPr>
            <a:spLocks noGrp="1"/>
          </p:cNvSpPr>
          <p:nvPr>
            <p:ph type="sldNum" sz="quarter" idx="12"/>
          </p:nvPr>
        </p:nvSpPr>
        <p:spPr/>
        <p:txBody>
          <a:bodyPr/>
          <a:lstStyle/>
          <a:p>
            <a:fld id="{281B4842-3EED-C347-ACF0-73608E134896}" type="slidenum">
              <a:rPr lang="en-US" smtClean="0"/>
              <a:t>8</a:t>
            </a:fld>
            <a:endParaRPr lang="en-US"/>
          </a:p>
        </p:txBody>
      </p:sp>
      <p:pic>
        <p:nvPicPr>
          <p:cNvPr id="5" name="Picture 4" descr="19930312-19930314-13.20.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58418" y="1059846"/>
            <a:ext cx="3472506" cy="2683300"/>
          </a:xfrm>
          <a:prstGeom prst="rect">
            <a:avLst/>
          </a:prstGeom>
          <a:ln w="38100" cmpd="sng">
            <a:solidFill>
              <a:schemeClr val="tx1"/>
            </a:solidFill>
          </a:ln>
        </p:spPr>
      </p:pic>
      <p:sp>
        <p:nvSpPr>
          <p:cNvPr id="4" name="TextBox 3">
            <a:extLst>
              <a:ext uri="{FF2B5EF4-FFF2-40B4-BE49-F238E27FC236}">
                <a16:creationId xmlns:a16="http://schemas.microsoft.com/office/drawing/2014/main" id="{0AF893D7-1ECD-C2F8-3D3B-2540FF23FAAE}"/>
              </a:ext>
            </a:extLst>
          </p:cNvPr>
          <p:cNvSpPr txBox="1"/>
          <p:nvPr/>
        </p:nvSpPr>
        <p:spPr>
          <a:xfrm>
            <a:off x="7434107" y="4708315"/>
            <a:ext cx="1522622" cy="1200328"/>
          </a:xfrm>
          <a:prstGeom prst="rect">
            <a:avLst/>
          </a:prstGeom>
          <a:noFill/>
        </p:spPr>
        <p:txBody>
          <a:bodyPr wrap="none" rtlCol="0">
            <a:spAutoFit/>
          </a:bodyPr>
          <a:lstStyle/>
          <a:p>
            <a:r>
              <a:rPr lang="en-US" sz="2400" b="1" dirty="0"/>
              <a:t>RUN01</a:t>
            </a:r>
          </a:p>
          <a:p>
            <a:r>
              <a:rPr lang="en-US" sz="2400" b="1" dirty="0"/>
              <a:t>(NNRP-</a:t>
            </a:r>
          </a:p>
          <a:p>
            <a:r>
              <a:rPr lang="en-US" sz="2400" b="1" dirty="0"/>
              <a:t>initialized)</a:t>
            </a:r>
            <a:endParaRPr lang="en-US" b="1" dirty="0"/>
          </a:p>
        </p:txBody>
      </p:sp>
    </p:spTree>
    <p:extLst>
      <p:ext uri="{BB962C8B-B14F-4D97-AF65-F5344CB8AC3E}">
        <p14:creationId xmlns:p14="http://schemas.microsoft.com/office/powerpoint/2010/main" val="50597210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RUN01’s NESIS</a:t>
            </a:r>
          </a:p>
        </p:txBody>
      </p:sp>
      <p:sp>
        <p:nvSpPr>
          <p:cNvPr id="2" name="Slide Number Placeholder 1"/>
          <p:cNvSpPr>
            <a:spLocks noGrp="1"/>
          </p:cNvSpPr>
          <p:nvPr>
            <p:ph type="sldNum" sz="quarter" idx="12"/>
          </p:nvPr>
        </p:nvSpPr>
        <p:spPr/>
        <p:txBody>
          <a:bodyPr/>
          <a:lstStyle/>
          <a:p>
            <a:fld id="{626EB0D1-CB19-984B-A77F-BF72188A5C8F}" type="slidenum">
              <a:rPr lang="en-US" smtClean="0"/>
              <a:t>9</a:t>
            </a:fld>
            <a:endParaRPr lang="en-US"/>
          </a:p>
        </p:txBody>
      </p:sp>
      <p:sp>
        <p:nvSpPr>
          <p:cNvPr id="3" name="TextBox 2"/>
          <p:cNvSpPr txBox="1"/>
          <p:nvPr/>
        </p:nvSpPr>
        <p:spPr>
          <a:xfrm>
            <a:off x="150842" y="1794176"/>
            <a:ext cx="8717130" cy="830997"/>
          </a:xfrm>
          <a:prstGeom prst="rect">
            <a:avLst/>
          </a:prstGeom>
          <a:noFill/>
        </p:spPr>
        <p:txBody>
          <a:bodyPr wrap="none" rtlCol="0">
            <a:spAutoFit/>
          </a:bodyPr>
          <a:lstStyle/>
          <a:p>
            <a:r>
              <a:rPr lang="ro-RO" sz="2400" dirty="0"/>
              <a:t>Output from </a:t>
            </a:r>
            <a:r>
              <a:rPr lang="ro-RO" sz="2400" dirty="0">
                <a:latin typeface="Courier"/>
                <a:cs typeface="Courier"/>
              </a:rPr>
              <a:t>analyze.sh</a:t>
            </a:r>
            <a:r>
              <a:rPr lang="ro-RO" sz="2400" dirty="0"/>
              <a:t>:</a:t>
            </a:r>
          </a:p>
          <a:p>
            <a:r>
              <a:rPr lang="ro-RO" sz="2400" dirty="0"/>
              <a:t>NESIS = 11.63 (pop component= </a:t>
            </a:r>
            <a:r>
              <a:rPr lang="it-IT" sz="2400" dirty="0"/>
              <a:t>3.27179 </a:t>
            </a:r>
            <a:r>
              <a:rPr lang="ro-RO" sz="2400" dirty="0"/>
              <a:t>area component= </a:t>
            </a:r>
            <a:r>
              <a:rPr lang="it-IT" sz="2400" dirty="0"/>
              <a:t>8.35517</a:t>
            </a:r>
            <a:r>
              <a:rPr lang="ro-RO" sz="2400" dirty="0"/>
              <a:t>)</a:t>
            </a:r>
            <a:endParaRPr lang="en-US" sz="2400" dirty="0"/>
          </a:p>
        </p:txBody>
      </p:sp>
      <p:pic>
        <p:nvPicPr>
          <p:cNvPr id="6" name="Picture 5"/>
          <p:cNvPicPr>
            <a:picLocks noChangeAspect="1"/>
          </p:cNvPicPr>
          <p:nvPr/>
        </p:nvPicPr>
        <p:blipFill>
          <a:blip r:embed="rId2"/>
          <a:stretch>
            <a:fillRect/>
          </a:stretch>
        </p:blipFill>
        <p:spPr>
          <a:xfrm>
            <a:off x="850900" y="2858866"/>
            <a:ext cx="7429500" cy="1346200"/>
          </a:xfrm>
          <a:prstGeom prst="rect">
            <a:avLst/>
          </a:prstGeom>
        </p:spPr>
      </p:pic>
      <p:sp>
        <p:nvSpPr>
          <p:cNvPr id="7" name="TextBox 6"/>
          <p:cNvSpPr txBox="1"/>
          <p:nvPr/>
        </p:nvSpPr>
        <p:spPr>
          <a:xfrm>
            <a:off x="850900" y="4452934"/>
            <a:ext cx="7785154" cy="2031325"/>
          </a:xfrm>
          <a:prstGeom prst="rect">
            <a:avLst/>
          </a:prstGeom>
          <a:noFill/>
        </p:spPr>
        <p:txBody>
          <a:bodyPr wrap="none" rtlCol="0">
            <a:spAutoFit/>
          </a:bodyPr>
          <a:lstStyle/>
          <a:p>
            <a:r>
              <a:rPr lang="en-US" dirty="0"/>
              <a:t>Where n</a:t>
            </a:r>
            <a:r>
              <a:rPr lang="en-US" baseline="-25000" dirty="0"/>
              <a:t>1</a:t>
            </a:r>
            <a:r>
              <a:rPr lang="en-US" dirty="0"/>
              <a:t> = 4”, n</a:t>
            </a:r>
            <a:r>
              <a:rPr lang="en-US" baseline="-25000" dirty="0"/>
              <a:t>2</a:t>
            </a:r>
            <a:r>
              <a:rPr lang="en-US" dirty="0"/>
              <a:t> = 10”, n</a:t>
            </a:r>
            <a:r>
              <a:rPr lang="en-US" baseline="-25000" dirty="0"/>
              <a:t>3</a:t>
            </a:r>
            <a:r>
              <a:rPr lang="en-US" dirty="0"/>
              <a:t> = 20”, and n</a:t>
            </a:r>
            <a:r>
              <a:rPr lang="en-US" baseline="-25000" dirty="0"/>
              <a:t>4</a:t>
            </a:r>
            <a:r>
              <a:rPr lang="en-US" dirty="0"/>
              <a:t> = 30”</a:t>
            </a:r>
          </a:p>
          <a:p>
            <a:endParaRPr lang="en-US" dirty="0"/>
          </a:p>
          <a:p>
            <a:r>
              <a:rPr lang="en-US" dirty="0" err="1"/>
              <a:t>P</a:t>
            </a:r>
            <a:r>
              <a:rPr lang="en-US" baseline="-25000" dirty="0" err="1"/>
              <a:t>mean</a:t>
            </a:r>
            <a:r>
              <a:rPr lang="en-US" dirty="0"/>
              <a:t> = mean population affected by snowfall &gt; 10” in 13-state Northeast</a:t>
            </a:r>
          </a:p>
          <a:p>
            <a:r>
              <a:rPr lang="en-US" dirty="0"/>
              <a:t>	region (35.4 million)</a:t>
            </a:r>
          </a:p>
          <a:p>
            <a:r>
              <a:rPr lang="en-US" dirty="0" err="1"/>
              <a:t>A</a:t>
            </a:r>
            <a:r>
              <a:rPr lang="en-US" baseline="-25000" dirty="0" err="1"/>
              <a:t>mean</a:t>
            </a:r>
            <a:r>
              <a:rPr lang="en-US" dirty="0"/>
              <a:t> = mean area of &gt; 10” snowfall within 13-state Northeast region (91000 mi</a:t>
            </a:r>
            <a:r>
              <a:rPr lang="en-US" baseline="30000" dirty="0"/>
              <a:t>2</a:t>
            </a:r>
            <a:r>
              <a:rPr lang="en-US" dirty="0"/>
              <a:t>)</a:t>
            </a:r>
          </a:p>
          <a:p>
            <a:endParaRPr lang="en-US" dirty="0"/>
          </a:p>
          <a:p>
            <a:r>
              <a:rPr lang="en-US" dirty="0"/>
              <a:t>Population based on 2000 census</a:t>
            </a:r>
          </a:p>
        </p:txBody>
      </p:sp>
      <p:sp>
        <p:nvSpPr>
          <p:cNvPr id="8" name="TextBox 7"/>
          <p:cNvSpPr txBox="1"/>
          <p:nvPr/>
        </p:nvSpPr>
        <p:spPr>
          <a:xfrm>
            <a:off x="4767898" y="6358890"/>
            <a:ext cx="2997034" cy="369332"/>
          </a:xfrm>
          <a:prstGeom prst="rect">
            <a:avLst/>
          </a:prstGeom>
          <a:noFill/>
        </p:spPr>
        <p:txBody>
          <a:bodyPr wrap="none" rtlCol="0">
            <a:spAutoFit/>
          </a:bodyPr>
          <a:lstStyle/>
          <a:p>
            <a:r>
              <a:rPr lang="en-US" dirty="0">
                <a:solidFill>
                  <a:srgbClr val="BFBFBF"/>
                </a:solidFill>
              </a:rPr>
              <a:t>Squires and </a:t>
            </a:r>
            <a:r>
              <a:rPr lang="en-US" dirty="0" err="1">
                <a:solidFill>
                  <a:srgbClr val="BFBFBF"/>
                </a:solidFill>
              </a:rPr>
              <a:t>Lawrimore</a:t>
            </a:r>
            <a:r>
              <a:rPr lang="en-US" dirty="0">
                <a:solidFill>
                  <a:srgbClr val="BFBFBF"/>
                </a:solidFill>
              </a:rPr>
              <a:t> (2006)</a:t>
            </a:r>
          </a:p>
        </p:txBody>
      </p:sp>
    </p:spTree>
    <p:extLst>
      <p:ext uri="{BB962C8B-B14F-4D97-AF65-F5344CB8AC3E}">
        <p14:creationId xmlns:p14="http://schemas.microsoft.com/office/powerpoint/2010/main" val="16754896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34700</TotalTime>
  <Words>5609</Words>
  <Application>Microsoft Macintosh PowerPoint</Application>
  <PresentationFormat>On-screen Show (4:3)</PresentationFormat>
  <Paragraphs>743</Paragraphs>
  <Slides>48</Slides>
  <Notes>22</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48</vt:i4>
      </vt:variant>
    </vt:vector>
  </HeadingPairs>
  <TitlesOfParts>
    <vt:vector size="56" baseType="lpstr">
      <vt:lpstr>Arial</vt:lpstr>
      <vt:lpstr>Arial Narrow</vt:lpstr>
      <vt:lpstr>Calibri</vt:lpstr>
      <vt:lpstr>Courier</vt:lpstr>
      <vt:lpstr>Symbol</vt:lpstr>
      <vt:lpstr>Times New Roman</vt:lpstr>
      <vt:lpstr>Wingdings</vt:lpstr>
      <vt:lpstr>Office Theme</vt:lpstr>
      <vt:lpstr>More on NESIS, model levels, diffusers, advection,  in-class demo using NARR, and Experiment #4</vt:lpstr>
      <vt:lpstr>Outline</vt:lpstr>
      <vt:lpstr>Animation of SLP field (ECMWF reanalysis)</vt:lpstr>
      <vt:lpstr>PowerPoint Presentation</vt:lpstr>
      <vt:lpstr>PowerPoint Presentation</vt:lpstr>
      <vt:lpstr>Winters with most top NESIS events</vt:lpstr>
      <vt:lpstr>North East Storm Impact Scale (NESIS)</vt:lpstr>
      <vt:lpstr>PowerPoint Presentation</vt:lpstr>
      <vt:lpstr>RUN01’s NESIS</vt:lpstr>
      <vt:lpstr>Computing snow depth #1</vt:lpstr>
      <vt:lpstr>Computing snow depth #2</vt:lpstr>
      <vt:lpstr>PowerPoint Presentation</vt:lpstr>
      <vt:lpstr>PowerPoint Presentation</vt:lpstr>
      <vt:lpstr>Kuchera snow depth algorithm</vt:lpstr>
      <vt:lpstr>analyze.sh script</vt:lpstr>
      <vt:lpstr>Initializing with the  NARR reanalysis</vt:lpstr>
      <vt:lpstr>NARR reanalysis</vt:lpstr>
      <vt:lpstr>Using NARR reanalysis</vt:lpstr>
      <vt:lpstr>Preparing for Experiment 4</vt:lpstr>
      <vt:lpstr>Prepare for WPS</vt:lpstr>
      <vt:lpstr>Next steps</vt:lpstr>
      <vt:lpstr>Make first NARR run: NARR01</vt:lpstr>
      <vt:lpstr>PowerPoint Presentation</vt:lpstr>
      <vt:lpstr>Saving the snowmap figure</vt:lpstr>
      <vt:lpstr>PowerPoint Presentation</vt:lpstr>
      <vt:lpstr>PowerPoint Presentation</vt:lpstr>
      <vt:lpstr>Experiment 4 [due date: Monday, December 9th 11:40 AM]</vt:lpstr>
      <vt:lpstr>Class spreadsheet for Experiment 4</vt:lpstr>
      <vt:lpstr>PowerPoint Presentation</vt:lpstr>
      <vt:lpstr>My best and worst cases</vt:lpstr>
      <vt:lpstr>Altering model vertical levels used by WRF</vt:lpstr>
      <vt:lpstr>“Eta” or “sigma” coordinate</vt:lpstr>
      <vt:lpstr>Python script read_wrfinput.py</vt:lpstr>
      <vt:lpstr>Default model W and scalar (S) heights for e_vert = 51 levels</vt:lpstr>
      <vt:lpstr>PowerPoint Presentation</vt:lpstr>
      <vt:lpstr>Model levels for e_vert = 51 and 71</vt:lpstr>
      <vt:lpstr>Model levels for e_vert = 51 and 31</vt:lpstr>
      <vt:lpstr>31 vs. 51 vs. 71 model levels</vt:lpstr>
      <vt:lpstr>Altering vertical levels #1</vt:lpstr>
      <vt:lpstr>Altering vertical levels #2</vt:lpstr>
      <vt:lpstr>Hybrid vertical coordinate (new)</vt:lpstr>
      <vt:lpstr>Diffusion, dampers, and advection order</vt:lpstr>
      <vt:lpstr>Dampers often used in real-data WRF</vt:lpstr>
      <vt:lpstr>Other dampers in WRF</vt:lpstr>
      <vt:lpstr>Diffusion options</vt:lpstr>
      <vt:lpstr>PowerPoint Presentation</vt:lpstr>
      <vt:lpstr>Advection options</vt:lpstr>
      <vt:lpstr>[end of Part 2]</vt:lpstr>
    </vt:vector>
  </TitlesOfParts>
  <Company>UCLA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Robert Fovell</dc:creator>
  <cp:lastModifiedBy>Fovell, Robert</cp:lastModifiedBy>
  <cp:revision>356</cp:revision>
  <dcterms:created xsi:type="dcterms:W3CDTF">2016-05-01T15:42:46Z</dcterms:created>
  <dcterms:modified xsi:type="dcterms:W3CDTF">2024-12-09T16:44:26Z</dcterms:modified>
</cp:coreProperties>
</file>