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8" r:id="rId3"/>
    <p:sldId id="259" r:id="rId4"/>
    <p:sldId id="382" r:id="rId5"/>
    <p:sldId id="381" r:id="rId6"/>
    <p:sldId id="264" r:id="rId7"/>
    <p:sldId id="265" r:id="rId8"/>
    <p:sldId id="383" r:id="rId9"/>
    <p:sldId id="267" r:id="rId10"/>
    <p:sldId id="266" r:id="rId11"/>
    <p:sldId id="388" r:id="rId12"/>
    <p:sldId id="389" r:id="rId13"/>
    <p:sldId id="268" r:id="rId14"/>
    <p:sldId id="271" r:id="rId15"/>
    <p:sldId id="272" r:id="rId16"/>
    <p:sldId id="275" r:id="rId17"/>
    <p:sldId id="274" r:id="rId18"/>
    <p:sldId id="276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84" r:id="rId34"/>
    <p:sldId id="387" r:id="rId35"/>
    <p:sldId id="293" r:id="rId36"/>
    <p:sldId id="376" r:id="rId37"/>
    <p:sldId id="299" r:id="rId38"/>
    <p:sldId id="378" r:id="rId39"/>
    <p:sldId id="379" r:id="rId40"/>
    <p:sldId id="385" r:id="rId41"/>
    <p:sldId id="386" r:id="rId42"/>
    <p:sldId id="38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4648"/>
  </p:normalViewPr>
  <p:slideViewPr>
    <p:cSldViewPr snapToGrid="0" snapToObjects="1" showGuides="1">
      <p:cViewPr varScale="1">
        <p:scale>
          <a:sx n="112" d="100"/>
          <a:sy n="112" d="100"/>
        </p:scale>
        <p:origin x="1392" y="192"/>
      </p:cViewPr>
      <p:guideLst>
        <p:guide orient="horz" pos="21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98F8A-A79F-0F41-9FE3-E7A1A6CF4947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B4AEC-058E-2543-86A7-C659344F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F813E-E163-9E4B-9D89-FF65C6C89339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AF6CF-4AEF-0844-B7FF-D290F5A5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read_wrfinput.py</a:t>
            </a:r>
            <a:endParaRPr lang="en-US" dirty="0"/>
          </a:p>
          <a:p>
            <a:r>
              <a:rPr lang="en-US" dirty="0"/>
              <a:t>WK sounding</a:t>
            </a:r>
            <a:r>
              <a:rPr lang="en-US" baseline="0" dirty="0"/>
              <a:t> was slightly modified from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B12072-61D6-2A46-BB8A-08DE636760C2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CF2718-D157-0949-9095-C7CA0B50DE89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63C79A-EAD1-7F41-89E9-7675D0C11BE8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improve by removing redundant </a:t>
            </a:r>
            <a:r>
              <a:rPr lang="en-US" dirty="0" err="1"/>
              <a:t>colorbars</a:t>
            </a:r>
            <a:r>
              <a:rPr lang="en-US" dirty="0"/>
              <a:t> and unneeded labels,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shear was unidirectional, and started with a symmetric bubble, simulations remained symmetric, with mirror-image R and L movers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8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“courier du </a:t>
            </a:r>
            <a:r>
              <a:rPr lang="en-US" dirty="0" err="1"/>
              <a:t>bois</a:t>
            </a:r>
            <a:r>
              <a:rPr lang="en-US" dirty="0"/>
              <a:t>” = runner of the woods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6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Got to here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3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Lowest scalar height: 285 m.  Not uncommon for cloud</a:t>
            </a:r>
            <a:r>
              <a:rPr lang="en-US" baseline="0" dirty="0"/>
              <a:t> model simulations.  Not even trying to capture PBL properly.  There is no PBL.</a:t>
            </a:r>
          </a:p>
          <a:p>
            <a:r>
              <a:rPr lang="en-US" baseline="0" dirty="0" err="1"/>
              <a:t>dopython</a:t>
            </a:r>
            <a:r>
              <a:rPr lang="en-US" baseline="0" dirty="0"/>
              <a:t> executes script in </a:t>
            </a:r>
            <a:r>
              <a:rPr lang="en-US" baseline="0" dirty="0" err="1"/>
              <a:t>extras.csh</a:t>
            </a:r>
            <a:r>
              <a:rPr lang="en-US" baseline="0" dirty="0"/>
              <a:t> or </a:t>
            </a:r>
            <a:r>
              <a:rPr lang="en-US" baseline="0" dirty="0" err="1"/>
              <a:t>extras.bash</a:t>
            </a:r>
            <a:r>
              <a:rPr lang="en-US" baseline="0" dirty="0"/>
              <a:t> to set up more modern </a:t>
            </a:r>
            <a:r>
              <a:rPr lang="en-US" baseline="0" dirty="0" err="1"/>
              <a:t>envirionment</a:t>
            </a:r>
            <a:r>
              <a:rPr lang="en-US" baseline="0" dirty="0"/>
              <a:t> than default on </a:t>
            </a:r>
            <a:r>
              <a:rPr lang="en-US" baseline="0" dirty="0" err="1"/>
              <a:t>headnode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9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6601BB-9E93-C444-BD9A-E474CD65DA7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24apr2006_split_dfx_n0r01.GIF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panel appears to show the new split cells are NOT rotating but instead have counterrotating vortices on THEIR sides as well.  That is not consistent with our modern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AF6CF-4AEF-0844-B7FF-D290F5A5FF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8E187E-5D65-A143-96CE-0CCCF9B68BF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38A7AC-E529-1443-8A47-C39DFCD79789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323B5C-2022-A04A-81D3-B905EC2F066D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6DC17C-F953-F94A-9228-B4CE0F3D040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529-0507-2340-9F2B-C5E9D760E323}" type="datetime1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AD08-2988-4846-8675-A8EFF0B6E2B1}" type="datetime1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9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A7E1-CC50-C64E-A3B1-E2C0792DBD4D}" type="datetime1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6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29E-EBBA-5C47-B32C-1D1CD3B3B1A6}" type="datetime1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E0CF-C534-1B45-A2AC-3A450E683AC3}" type="datetime1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3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F0A6-F2FC-2943-963A-662373335A43}" type="datetime1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7CDF-0A2E-CD4F-9333-CD11C18F163C}" type="datetime1">
              <a:rPr lang="en-US" smtClean="0"/>
              <a:t>9/9/24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0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E19B-CFFB-EA48-8817-225F09A703BB}" type="datetime1">
              <a:rPr lang="en-US" smtClean="0"/>
              <a:t>9/9/24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6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3C58-9BF9-9F4D-8242-2D1D5557E380}" type="datetime1">
              <a:rPr lang="en-US" smtClean="0"/>
              <a:t>9/9/24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5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FFC8-F8F3-5C42-9C05-8FE4783829D7}" type="datetime1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F656-7552-0D4B-83D1-DE1D5D966ACD}" type="datetime1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5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6391-B17F-E644-AAC1-DD3A05739625}" type="datetime1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4F80-3C0A-AA4B-ACE2-306E13478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6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jupyterlab.its.albany.edu/hub/login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Supercell storms:</a:t>
            </a:r>
            <a:br>
              <a:rPr lang="en-US" dirty="0"/>
            </a:br>
            <a:r>
              <a:rPr lang="en-US" dirty="0"/>
              <a:t>In-class demo</a:t>
            </a:r>
            <a:endParaRPr lang="en-US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9BD7A1F-BADF-894D-9EDF-6B7861BF3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29400"/>
            <a:ext cx="4500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 Copyright 2024 Robert Fovell, Univ. at Albany, SUNY, </a:t>
            </a:r>
            <a:r>
              <a:rPr lang="en-US" altLang="en-US" sz="1000" dirty="0" err="1">
                <a:latin typeface="Arial" panose="020B0604020202020204" pitchFamily="34" charset="0"/>
              </a:rPr>
              <a:t>rfovell@albany.edu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3E738-A47D-711C-0E24-310AA087D8B8}"/>
              </a:ext>
            </a:extLst>
          </p:cNvPr>
          <p:cNvSpPr txBox="1"/>
          <p:nvPr/>
        </p:nvSpPr>
        <p:spPr>
          <a:xfrm>
            <a:off x="148590" y="182880"/>
            <a:ext cx="700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 demo is configured for </a:t>
            </a:r>
            <a:r>
              <a:rPr lang="en-US" i="1" dirty="0" err="1"/>
              <a:t>head.arcc</a:t>
            </a:r>
            <a:r>
              <a:rPr lang="en-US" i="1" dirty="0"/>
              <a:t>/batch, burst, or burst-</a:t>
            </a:r>
            <a:r>
              <a:rPr lang="en-US" i="1" dirty="0" err="1"/>
              <a:t>daes</a:t>
            </a:r>
            <a:r>
              <a:rPr lang="en-US" i="1" dirty="0"/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301360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and run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 err="1">
                <a:latin typeface="Courier"/>
                <a:cs typeface="Courier"/>
              </a:rPr>
              <a:t>sh</a:t>
            </a:r>
            <a:r>
              <a:rPr lang="en-US" sz="3000" dirty="0">
                <a:latin typeface="Courier"/>
                <a:cs typeface="Courier"/>
              </a:rPr>
              <a:t> </a:t>
            </a:r>
            <a:r>
              <a:rPr lang="en-US" sz="3000" dirty="0" err="1">
                <a:latin typeface="Courier"/>
                <a:cs typeface="Courier"/>
              </a:rPr>
              <a:t>make_all_links.sh</a:t>
            </a:r>
            <a:endParaRPr lang="en-US" sz="3000" dirty="0">
              <a:latin typeface="Courier"/>
              <a:cs typeface="Courier"/>
            </a:endParaRPr>
          </a:p>
          <a:p>
            <a:r>
              <a:rPr lang="en-US" sz="3000" dirty="0" err="1">
                <a:latin typeface="Courier"/>
                <a:cs typeface="Courier"/>
              </a:rPr>
              <a:t>srun</a:t>
            </a:r>
            <a:r>
              <a:rPr lang="en-US" sz="3000" dirty="0">
                <a:latin typeface="Courier"/>
                <a:cs typeface="Courier"/>
              </a:rPr>
              <a:t> </a:t>
            </a:r>
            <a:r>
              <a:rPr lang="en-US" sz="3000" dirty="0" err="1">
                <a:latin typeface="Courier"/>
                <a:cs typeface="Courier"/>
              </a:rPr>
              <a:t>ideal.exe</a:t>
            </a:r>
            <a:endParaRPr lang="en-US" sz="3000" dirty="0">
              <a:latin typeface="Courier"/>
              <a:cs typeface="Courier"/>
            </a:endParaRPr>
          </a:p>
          <a:p>
            <a:pPr lvl="1"/>
            <a:r>
              <a:rPr lang="en-US" sz="2600" dirty="0">
                <a:latin typeface="Calibri"/>
                <a:cs typeface="Calibri"/>
              </a:rPr>
              <a:t>To see if the job worked: type </a:t>
            </a:r>
            <a:r>
              <a:rPr lang="en-US" sz="2600" b="1" dirty="0" err="1">
                <a:solidFill>
                  <a:srgbClr val="FF0000"/>
                </a:solidFill>
                <a:latin typeface="Courier"/>
                <a:cs typeface="Courier"/>
              </a:rPr>
              <a:t>trsl</a:t>
            </a:r>
            <a:r>
              <a:rPr lang="en-US" sz="2600" dirty="0">
                <a:latin typeface="Calibri"/>
                <a:cs typeface="Calibri"/>
              </a:rPr>
              <a:t>, which stands for  “</a:t>
            </a:r>
            <a:r>
              <a:rPr lang="en-US" sz="2400" dirty="0">
                <a:latin typeface="Courier"/>
                <a:cs typeface="Courier"/>
              </a:rPr>
              <a:t>tail –f rsl.out.0000</a:t>
            </a:r>
            <a:r>
              <a:rPr lang="en-US" sz="2600" dirty="0">
                <a:latin typeface="Calibri"/>
                <a:cs typeface="Calibri"/>
              </a:rPr>
              <a:t>”.  </a:t>
            </a:r>
            <a:r>
              <a:rPr lang="en-US" sz="2600" dirty="0">
                <a:cs typeface="Calibri"/>
              </a:rPr>
              <a:t>Look for </a:t>
            </a:r>
            <a:r>
              <a:rPr lang="en-US" sz="2300" dirty="0" err="1">
                <a:latin typeface="Courier" pitchFamily="2" charset="0"/>
                <a:cs typeface="Calibri"/>
              </a:rPr>
              <a:t>wrf</a:t>
            </a:r>
            <a:r>
              <a:rPr lang="en-US" sz="2300" dirty="0">
                <a:latin typeface="Courier" pitchFamily="2" charset="0"/>
                <a:cs typeface="Calibri"/>
              </a:rPr>
              <a:t>: SUCCESS COMPLETE IDEAL INIT</a:t>
            </a:r>
            <a:endParaRPr lang="en-US" sz="2600" dirty="0">
              <a:latin typeface="Courier" pitchFamily="2" charset="0"/>
              <a:cs typeface="Calibri"/>
            </a:endParaRPr>
          </a:p>
          <a:p>
            <a:pPr lvl="1"/>
            <a:r>
              <a:rPr lang="en-US" sz="2600" dirty="0">
                <a:latin typeface="Calibri"/>
                <a:cs typeface="Calibri"/>
              </a:rPr>
              <a:t>Type </a:t>
            </a:r>
            <a:r>
              <a:rPr lang="en-US" sz="2600" b="1" dirty="0">
                <a:latin typeface="Calibri"/>
                <a:cs typeface="Calibri"/>
              </a:rPr>
              <a:t>CTRL-c</a:t>
            </a:r>
            <a:r>
              <a:rPr lang="en-US" sz="2600" dirty="0">
                <a:latin typeface="Calibri"/>
                <a:cs typeface="Calibri"/>
              </a:rPr>
              <a:t> to break free.</a:t>
            </a:r>
          </a:p>
          <a:p>
            <a:r>
              <a:rPr lang="en-US" dirty="0"/>
              <a:t>What is the lowest scalar model level height? [see next slide]</a:t>
            </a:r>
          </a:p>
          <a:p>
            <a:pPr lvl="1"/>
            <a:r>
              <a:rPr lang="en-US" sz="2600" dirty="0" err="1">
                <a:latin typeface="Courier" pitchFamily="2" charset="0"/>
              </a:rPr>
              <a:t>dopython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sz="2400" dirty="0">
                <a:latin typeface="Courier"/>
                <a:cs typeface="Courier"/>
              </a:rPr>
              <a:t>python </a:t>
            </a:r>
            <a:r>
              <a:rPr lang="en-US" sz="2400" dirty="0" err="1">
                <a:latin typeface="Courier"/>
                <a:cs typeface="Courier"/>
              </a:rPr>
              <a:t>read_wrfinput.py</a:t>
            </a:r>
            <a:r>
              <a:rPr lang="en-US" sz="2400" dirty="0">
                <a:latin typeface="Courier"/>
                <a:cs typeface="Courier"/>
              </a:rPr>
              <a:t> wrfinput_d01</a:t>
            </a:r>
          </a:p>
          <a:p>
            <a:r>
              <a:rPr lang="en-US" dirty="0"/>
              <a:t>Submit your batch job:</a:t>
            </a:r>
          </a:p>
          <a:p>
            <a:pPr lvl="1"/>
            <a:r>
              <a:rPr lang="en-US" sz="2600" dirty="0">
                <a:latin typeface="Courier" pitchFamily="2" charset="0"/>
              </a:rPr>
              <a:t>$</a:t>
            </a:r>
            <a:r>
              <a:rPr lang="en-US" dirty="0"/>
              <a:t> </a:t>
            </a:r>
            <a:r>
              <a:rPr lang="en-US" sz="2400" dirty="0" err="1">
                <a:latin typeface="Courier"/>
                <a:cs typeface="Courier"/>
              </a:rPr>
              <a:t>sbatch</a:t>
            </a:r>
            <a:r>
              <a:rPr lang="en-US" sz="2400" dirty="0">
                <a:latin typeface="Courier"/>
                <a:cs typeface="Courier"/>
              </a:rPr>
              <a:t> –p burst-</a:t>
            </a:r>
            <a:r>
              <a:rPr lang="en-US" sz="2400" dirty="0" err="1">
                <a:latin typeface="Courier"/>
                <a:cs typeface="Courier"/>
              </a:rPr>
              <a:t>daes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submit_wrf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Check on your job</a:t>
            </a:r>
          </a:p>
          <a:p>
            <a:pPr lvl="1"/>
            <a:r>
              <a:rPr lang="en-US" dirty="0">
                <a:latin typeface="Courier" pitchFamily="2" charset="0"/>
              </a:rPr>
              <a:t>$</a:t>
            </a:r>
            <a:r>
              <a:rPr lang="en-US" dirty="0"/>
              <a:t> </a:t>
            </a:r>
            <a:r>
              <a:rPr lang="en-US" sz="2400" dirty="0" err="1">
                <a:latin typeface="Courier"/>
                <a:cs typeface="Courier"/>
              </a:rPr>
              <a:t>myjobs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753973-E964-5F49-B97A-AD68EF68679C}"/>
              </a:ext>
            </a:extLst>
          </p:cNvPr>
          <p:cNvSpPr txBox="1"/>
          <p:nvPr/>
        </p:nvSpPr>
        <p:spPr>
          <a:xfrm>
            <a:off x="4960620" y="1198523"/>
            <a:ext cx="4041043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configuration file.  </a:t>
            </a:r>
            <a:r>
              <a:rPr lang="en-US" i="1" dirty="0">
                <a:solidFill>
                  <a:srgbClr val="FF0000"/>
                </a:solidFill>
              </a:rPr>
              <a:t>Not interchangeable</a:t>
            </a:r>
          </a:p>
          <a:p>
            <a:r>
              <a:rPr lang="en-US" i="1" dirty="0">
                <a:solidFill>
                  <a:srgbClr val="FF0000"/>
                </a:solidFill>
              </a:rPr>
              <a:t> between real and ideal experiments, and</a:t>
            </a:r>
          </a:p>
          <a:p>
            <a:r>
              <a:rPr lang="en-US" i="1" dirty="0">
                <a:solidFill>
                  <a:srgbClr val="FF0000"/>
                </a:solidFill>
              </a:rPr>
              <a:t> among ideal experiments either.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97EE4E-62A3-B04C-83BC-D4616E591697}"/>
              </a:ext>
            </a:extLst>
          </p:cNvPr>
          <p:cNvCxnSpPr>
            <a:cxnSpLocks/>
          </p:cNvCxnSpPr>
          <p:nvPr/>
        </p:nvCxnSpPr>
        <p:spPr>
          <a:xfrm flipH="1">
            <a:off x="4423410" y="1579216"/>
            <a:ext cx="537210" cy="146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73D115-DF62-0B14-6B1F-3D1BF909C1BA}"/>
              </a:ext>
            </a:extLst>
          </p:cNvPr>
          <p:cNvSpPr txBox="1"/>
          <p:nvPr/>
        </p:nvSpPr>
        <p:spPr>
          <a:xfrm>
            <a:off x="297180" y="6356350"/>
            <a:ext cx="122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SEE SCRIPT</a:t>
            </a:r>
          </a:p>
        </p:txBody>
      </p:sp>
    </p:spTree>
    <p:extLst>
      <p:ext uri="{BB962C8B-B14F-4D97-AF65-F5344CB8AC3E}">
        <p14:creationId xmlns:p14="http://schemas.microsoft.com/office/powerpoint/2010/main" val="234100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1CA3A-ABFF-06A8-609C-DB3F091E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E6E45-6460-CF9F-3303-C22937C96B1A}"/>
              </a:ext>
            </a:extLst>
          </p:cNvPr>
          <p:cNvSpPr txBox="1"/>
          <p:nvPr/>
        </p:nvSpPr>
        <p:spPr>
          <a:xfrm>
            <a:off x="0" y="0"/>
            <a:ext cx="5474576" cy="68788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read_wrfinput.py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wrfinput_d01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The filename is  wrfinput_d01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terrain height  0.0  meters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----------------------------------------------------------------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01  W height  0.00  S height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284.70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02  W height  569.41  S height  850.65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03  W height  1131.89  S height  1409.49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04  W height  1687.09  S height  1960.53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05  W height  2233.98  S height  2503.62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06  W height  2773.26  S height  3039.37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07  W height  3305.48  S height  3568.30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08  W height  3831.11  S height  4090.82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09  W height  4350.53  S height  4607.30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10  W height  4864.07  S height  5118.05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11  W height  5372.03  S height  5623.34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12  W height  5874.66  S height  6123.44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13  W height  6372.21  S height  6618.55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14  W height  6864.88  S height  7108.88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15  W height  7352.88  S height  7594.63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16  W height  7836.39  S height  8075.98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17  W height  8315.58  S height  8553.11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18  W height  8790.63  S height  9026.17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19  W height  9261.71  S height  9495.35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20  W height  9728.99  S height  9960.81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21  W height  10192.62  S height  10422.71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22  W height  10652.79  S height  10881.23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23  W height  11109.67  S height  11336.55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24  W height  11563.44  S height  11788.86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25  W height  12014.27  S height  12240.10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26  W height  12465.92  S height  12693.85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27  W height  12921.77  S height  13151.99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28  W height  13382.21  S height  13614.90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29  W height  13847.59  S height  14082.97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30  W height  14318.35  S height  14556.67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31  W height  14794.98  S height  15036.48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32  W height  15277.99  S height  15522.98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33  W height  15767.98  S height  16016.79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34  W height  16265.60  S height  16518.60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35  W height  16771.61  S height  17029.22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36  W height  17286.83  S height  17549.54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model level  37  W height  17812.24  S height  18080.58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050" i="1" dirty="0"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1D68B-4654-2F85-91C9-1C52BCFDEF53}"/>
              </a:ext>
            </a:extLst>
          </p:cNvPr>
          <p:cNvSpPr txBox="1"/>
          <p:nvPr/>
        </p:nvSpPr>
        <p:spPr>
          <a:xfrm>
            <a:off x="5017376" y="2163217"/>
            <a:ext cx="3626442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As we will see, vertical velocity (W)</a:t>
            </a:r>
          </a:p>
          <a:p>
            <a:r>
              <a:rPr lang="en-US" dirty="0"/>
              <a:t> and scalars (S) are defined at</a:t>
            </a:r>
          </a:p>
          <a:p>
            <a:r>
              <a:rPr lang="en-US" dirty="0"/>
              <a:t> different physical heights.</a:t>
            </a:r>
          </a:p>
          <a:p>
            <a:endParaRPr lang="en-US" dirty="0"/>
          </a:p>
          <a:p>
            <a:r>
              <a:rPr lang="en-US" dirty="0"/>
              <a:t>The lowest W height is zero (ground)</a:t>
            </a:r>
          </a:p>
          <a:p>
            <a:r>
              <a:rPr lang="en-US" dirty="0">
                <a:solidFill>
                  <a:srgbClr val="FF0000"/>
                </a:solidFill>
              </a:rPr>
              <a:t>The lowest S height is 284.7 m</a:t>
            </a:r>
          </a:p>
          <a:p>
            <a:endParaRPr lang="en-US" dirty="0"/>
          </a:p>
          <a:p>
            <a:r>
              <a:rPr lang="en-US" dirty="0"/>
              <a:t>The model top is a W height, located</a:t>
            </a:r>
          </a:p>
          <a:p>
            <a:r>
              <a:rPr lang="en-US" dirty="0"/>
              <a:t> at 20040.07 m</a:t>
            </a:r>
          </a:p>
        </p:txBody>
      </p:sp>
    </p:spTree>
    <p:extLst>
      <p:ext uri="{BB962C8B-B14F-4D97-AF65-F5344CB8AC3E}">
        <p14:creationId xmlns:p14="http://schemas.microsoft.com/office/powerpoint/2010/main" val="397559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C4401D-77A4-89BD-24AB-EE357624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UAlbany computers: </a:t>
            </a:r>
            <a:br>
              <a:rPr lang="en-US" dirty="0"/>
            </a:b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batch, burst, burst-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8E6D3-65F2-4081-C704-58D4D2FE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CD4F5-8D39-C2C4-0400-D7275239C502}"/>
              </a:ext>
            </a:extLst>
          </p:cNvPr>
          <p:cNvSpPr txBox="1"/>
          <p:nvPr/>
        </p:nvSpPr>
        <p:spPr>
          <a:xfrm>
            <a:off x="594360" y="1920240"/>
            <a:ext cx="85801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sbatch</a:t>
            </a:r>
            <a:r>
              <a:rPr lang="en-US" sz="16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submit_wrf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			[submits the job to the </a:t>
            </a: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batch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cluster]</a:t>
            </a:r>
          </a:p>
          <a:p>
            <a:r>
              <a:rPr lang="en-US" sz="1600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sbatch</a:t>
            </a:r>
            <a:r>
              <a:rPr lang="en-US" sz="1600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–p batch </a:t>
            </a:r>
            <a:r>
              <a:rPr lang="en-US" sz="1600" dirty="0" err="1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submit_wrf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	[same]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OR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16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sbatch</a:t>
            </a:r>
            <a:r>
              <a:rPr lang="en-US" sz="16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-p burst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submit_wrf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	[submits the job to the </a:t>
            </a: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burst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cluster]</a:t>
            </a:r>
          </a:p>
          <a:p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OR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16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sbatch</a:t>
            </a:r>
            <a:r>
              <a:rPr lang="en-US" sz="16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-p burst-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daes</a:t>
            </a:r>
            <a:r>
              <a:rPr lang="en-US" sz="16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submit_wrf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[submits the job to </a:t>
            </a: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DAES’s burst 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partition]</a:t>
            </a:r>
          </a:p>
        </p:txBody>
      </p:sp>
    </p:spTree>
    <p:extLst>
      <p:ext uri="{BB962C8B-B14F-4D97-AF65-F5344CB8AC3E}">
        <p14:creationId xmlns:p14="http://schemas.microsoft.com/office/powerpoint/2010/main" val="117611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the model runs…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model writes output to four kinds of files (in addition to </a:t>
            </a:r>
            <a:r>
              <a:rPr lang="en-US" sz="2800" dirty="0" err="1">
                <a:latin typeface="Courier"/>
                <a:cs typeface="Courier"/>
              </a:rPr>
              <a:t>wrfout</a:t>
            </a:r>
            <a:r>
              <a:rPr lang="en-US" dirty="0"/>
              <a:t>…)</a:t>
            </a:r>
          </a:p>
          <a:p>
            <a:pPr lvl="1"/>
            <a:r>
              <a:rPr lang="en-US" sz="2600" dirty="0" err="1">
                <a:latin typeface="Courier"/>
                <a:cs typeface="Courier"/>
              </a:rPr>
              <a:t>rsl.out.XXXX</a:t>
            </a:r>
            <a:r>
              <a:rPr lang="en-US" dirty="0"/>
              <a:t>   	(numbered 0000 to 1-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 =number of cores requested; we requested 6 cores)</a:t>
            </a:r>
          </a:p>
          <a:p>
            <a:pPr lvl="1"/>
            <a:r>
              <a:rPr lang="en-US" sz="2600" dirty="0" err="1">
                <a:latin typeface="Courier"/>
                <a:cs typeface="Courier"/>
              </a:rPr>
              <a:t>rsl.error.XXXX</a:t>
            </a:r>
            <a:r>
              <a:rPr lang="en-US" dirty="0"/>
              <a:t> 	(numbered as above; not really error)</a:t>
            </a:r>
          </a:p>
          <a:p>
            <a:pPr lvl="1"/>
            <a:r>
              <a:rPr lang="en-US" sz="2600" dirty="0" err="1">
                <a:latin typeface="Courier"/>
                <a:cs typeface="Courier"/>
              </a:rPr>
              <a:t>sbatch.out</a:t>
            </a:r>
            <a:r>
              <a:rPr lang="en-US" dirty="0"/>
              <a:t> 		(timing info when job completed)</a:t>
            </a:r>
          </a:p>
          <a:p>
            <a:pPr lvl="1"/>
            <a:r>
              <a:rPr lang="en-US" sz="2600" dirty="0" err="1">
                <a:latin typeface="Courier"/>
                <a:cs typeface="Courier"/>
              </a:rPr>
              <a:t>sbatch.err.out</a:t>
            </a:r>
            <a:r>
              <a:rPr lang="en-US" dirty="0"/>
              <a:t> 	(hopefully empty file most of time!)</a:t>
            </a:r>
          </a:p>
          <a:p>
            <a:r>
              <a:rPr lang="en-US" dirty="0"/>
              <a:t>As the model runs, you can monitor progress with</a:t>
            </a:r>
          </a:p>
          <a:p>
            <a:pPr lvl="1"/>
            <a:r>
              <a:rPr lang="en-US" dirty="0">
                <a:latin typeface="Courier" pitchFamily="2" charset="0"/>
              </a:rPr>
              <a:t>$</a:t>
            </a:r>
            <a:r>
              <a:rPr lang="en-US" dirty="0"/>
              <a:t> </a:t>
            </a:r>
            <a:r>
              <a:rPr lang="en-US" sz="2400" dirty="0" err="1">
                <a:latin typeface="Courier"/>
                <a:cs typeface="Courier"/>
              </a:rPr>
              <a:t>trsl</a:t>
            </a:r>
            <a:endParaRPr lang="en-US" dirty="0">
              <a:latin typeface="Courier"/>
              <a:cs typeface="Courier"/>
            </a:endParaRPr>
          </a:p>
          <a:p>
            <a:pPr lvl="1"/>
            <a:r>
              <a:rPr lang="en-US" dirty="0"/>
              <a:t>[This is an alias for </a:t>
            </a:r>
            <a:r>
              <a:rPr lang="en-US" sz="2400" dirty="0">
                <a:latin typeface="Courier"/>
                <a:cs typeface="Courier"/>
              </a:rPr>
              <a:t>tail -f rsl.out.0000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[type ‘</a:t>
            </a:r>
            <a:r>
              <a:rPr lang="en-US" sz="2600" b="1" dirty="0">
                <a:latin typeface="Courier"/>
                <a:cs typeface="Courier"/>
              </a:rPr>
              <a:t>CTRL-c</a:t>
            </a:r>
            <a:r>
              <a:rPr lang="en-US" dirty="0"/>
              <a:t>’ to quit/escape from this]</a:t>
            </a:r>
          </a:p>
          <a:p>
            <a:pPr lvl="1"/>
            <a:r>
              <a:rPr lang="en-US" dirty="0"/>
              <a:t>Look for </a:t>
            </a:r>
            <a:r>
              <a:rPr lang="en-US" sz="2400" b="1" dirty="0">
                <a:solidFill>
                  <a:srgbClr val="FF0000"/>
                </a:solidFill>
                <a:latin typeface="Courier"/>
                <a:cs typeface="Courier"/>
              </a:rPr>
              <a:t>SUCCESS COMPLETE WRF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Supercell structure and behavior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Characterized by rotating updrafts (vertical velocity and vertical vorticity co-located)</a:t>
            </a:r>
          </a:p>
          <a:p>
            <a:pPr lvl="1"/>
            <a:r>
              <a:rPr lang="en-US" dirty="0" err="1"/>
              <a:t>Mesocyclone</a:t>
            </a:r>
            <a:r>
              <a:rPr lang="en-US" dirty="0"/>
              <a:t> and “hook echo”</a:t>
            </a:r>
          </a:p>
          <a:p>
            <a:r>
              <a:rPr lang="en-US" dirty="0"/>
              <a:t>Develop in environments with large vertical wind shear</a:t>
            </a:r>
          </a:p>
          <a:p>
            <a:r>
              <a:rPr lang="en-US" dirty="0"/>
              <a:t>Evolve from ordinary cells by “splitting” into “left-movers” and “right-movers”</a:t>
            </a:r>
          </a:p>
          <a:p>
            <a:r>
              <a:rPr lang="en-US" dirty="0"/>
              <a:t>Clockwise directional vertical wind shear favors right-movers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24apr2006_split_dfx_n0r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5105400"/>
            <a:ext cx="1928813" cy="1323975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 cmpd="sng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Split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L mover weaker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R mover turns right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R mover hook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Purple = hail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storms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05000"/>
            <a:ext cx="5326063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370" y="6352143"/>
            <a:ext cx="301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Wilhelmson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Klemp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(1981)</a:t>
            </a:r>
          </a:p>
        </p:txBody>
      </p:sp>
    </p:spTree>
    <p:extLst>
      <p:ext uri="{BB962C8B-B14F-4D97-AF65-F5344CB8AC3E}">
        <p14:creationId xmlns:p14="http://schemas.microsoft.com/office/powerpoint/2010/main" val="37611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Shear-induced horizontal vorticity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4" descr="supercell_shear_squall-gr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1698"/>
          <a:stretch>
            <a:fillRect/>
          </a:stretch>
        </p:blipFill>
        <p:spPr bwMode="auto">
          <a:xfrm>
            <a:off x="2735263" y="1953949"/>
            <a:ext cx="3671887" cy="300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6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storm splitting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9" y="1198563"/>
            <a:ext cx="41275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1927" y="1842281"/>
            <a:ext cx="374974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Lifting of vortex tubes by updraft</a:t>
            </a:r>
          </a:p>
          <a:p>
            <a:r>
              <a:rPr lang="en-US" dirty="0"/>
              <a:t>	creates counter-rotating vortices</a:t>
            </a:r>
          </a:p>
          <a:p>
            <a:r>
              <a:rPr lang="en-US" dirty="0"/>
              <a:t>	(vertical vorticity)</a:t>
            </a:r>
          </a:p>
          <a:p>
            <a:endParaRPr lang="en-US" dirty="0"/>
          </a:p>
          <a:p>
            <a:r>
              <a:rPr lang="en-US" dirty="0"/>
              <a:t>• Low perturbation pressure develops</a:t>
            </a:r>
          </a:p>
          <a:p>
            <a:r>
              <a:rPr lang="en-US" dirty="0"/>
              <a:t>	that establishes new updrafts on</a:t>
            </a:r>
          </a:p>
          <a:p>
            <a:r>
              <a:rPr lang="en-US" dirty="0"/>
              <a:t>	flanks of original storm</a:t>
            </a:r>
          </a:p>
          <a:p>
            <a:endParaRPr lang="en-US" dirty="0"/>
          </a:p>
          <a:p>
            <a:r>
              <a:rPr lang="en-US" dirty="0"/>
              <a:t>• New cells are rotational: CCW or CW</a:t>
            </a:r>
          </a:p>
          <a:p>
            <a:endParaRPr lang="en-US" dirty="0"/>
          </a:p>
          <a:p>
            <a:r>
              <a:rPr lang="en-US" dirty="0"/>
              <a:t>• Old cell dies, giving appearance of</a:t>
            </a:r>
          </a:p>
          <a:p>
            <a:r>
              <a:rPr lang="en-US" dirty="0"/>
              <a:t>	split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• Actually, precipitation does NOT</a:t>
            </a:r>
          </a:p>
          <a:p>
            <a:r>
              <a:rPr lang="en-US" dirty="0">
                <a:solidFill>
                  <a:srgbClr val="C00000"/>
                </a:solidFill>
              </a:rPr>
              <a:t>	cause the updraft split!</a:t>
            </a:r>
          </a:p>
        </p:txBody>
      </p:sp>
    </p:spTree>
    <p:extLst>
      <p:ext uri="{BB962C8B-B14F-4D97-AF65-F5344CB8AC3E}">
        <p14:creationId xmlns:p14="http://schemas.microsoft.com/office/powerpoint/2010/main" val="45583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idealized WRF 3D run to simulate a splitting supercell thunderstorm (in-class demo)</a:t>
            </a:r>
          </a:p>
          <a:p>
            <a:r>
              <a:rPr lang="en-US" dirty="0"/>
              <a:t>Submit WRF job to the UAlbany cluster (batch, burst, burst-</a:t>
            </a:r>
            <a:r>
              <a:rPr lang="en-US" dirty="0" err="1"/>
              <a:t>daes</a:t>
            </a:r>
            <a:r>
              <a:rPr lang="en-US" dirty="0"/>
              <a:t>)</a:t>
            </a:r>
          </a:p>
          <a:p>
            <a:r>
              <a:rPr lang="en-US" dirty="0"/>
              <a:t>Review </a:t>
            </a:r>
            <a:r>
              <a:rPr lang="en-US" dirty="0" err="1"/>
              <a:t>supercell</a:t>
            </a:r>
            <a:r>
              <a:rPr lang="en-US" dirty="0"/>
              <a:t> storm structure and behavior (while model runs)</a:t>
            </a:r>
          </a:p>
          <a:p>
            <a:r>
              <a:rPr lang="en-US" dirty="0"/>
              <a:t>Analyze demo simulation using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updraft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4" descr="supercel-split-process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801812"/>
            <a:ext cx="7154863" cy="5056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7C1ED-8492-0573-BDB7-6F7A3A3CCF6E}"/>
              </a:ext>
            </a:extLst>
          </p:cNvPr>
          <p:cNvSpPr txBox="1"/>
          <p:nvPr/>
        </p:nvSpPr>
        <p:spPr>
          <a:xfrm>
            <a:off x="1725930" y="6183630"/>
            <a:ext cx="251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Updraft is *not* rotating</a:t>
            </a:r>
          </a:p>
        </p:txBody>
      </p:sp>
    </p:spTree>
    <p:extLst>
      <p:ext uri="{BB962C8B-B14F-4D97-AF65-F5344CB8AC3E}">
        <p14:creationId xmlns:p14="http://schemas.microsoft.com/office/powerpoint/2010/main" val="140576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Counter-rotating vortices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5" descr="supercel-split-process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1801812"/>
            <a:ext cx="7154863" cy="5056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F0343-D535-4843-A192-575FF3D84A62}"/>
              </a:ext>
            </a:extLst>
          </p:cNvPr>
          <p:cNvSpPr txBox="1"/>
          <p:nvPr/>
        </p:nvSpPr>
        <p:spPr>
          <a:xfrm>
            <a:off x="1725930" y="6183630"/>
            <a:ext cx="19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Cyclostrophic lows</a:t>
            </a:r>
          </a:p>
        </p:txBody>
      </p:sp>
    </p:spTree>
    <p:extLst>
      <p:ext uri="{BB962C8B-B14F-4D97-AF65-F5344CB8AC3E}">
        <p14:creationId xmlns:p14="http://schemas.microsoft.com/office/powerpoint/2010/main" val="200766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storms form on flanks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6" descr="supercel-split-process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801812"/>
            <a:ext cx="7154863" cy="5056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6F56CE-6F75-58ED-DE81-942A776468CB}"/>
              </a:ext>
            </a:extLst>
          </p:cNvPr>
          <p:cNvSpPr txBox="1"/>
          <p:nvPr/>
        </p:nvSpPr>
        <p:spPr>
          <a:xfrm>
            <a:off x="1725930" y="6183630"/>
            <a:ext cx="26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New updrafts ARE rotating</a:t>
            </a:r>
          </a:p>
        </p:txBody>
      </p:sp>
    </p:spTree>
    <p:extLst>
      <p:ext uri="{BB962C8B-B14F-4D97-AF65-F5344CB8AC3E}">
        <p14:creationId xmlns:p14="http://schemas.microsoft.com/office/powerpoint/2010/main" val="297095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cell decays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7" descr="supercel-split-process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801812"/>
            <a:ext cx="7154863" cy="5056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20130520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38"/>
            <a:ext cx="9144000" cy="6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641600" y="3378200"/>
            <a:ext cx="1854200" cy="1854200"/>
          </a:xfrm>
          <a:prstGeom prst="ellipse">
            <a:avLst/>
          </a:prstGeom>
          <a:noFill/>
          <a:ln w="5715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4787900" y="4622800"/>
            <a:ext cx="2571750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&gt; </a:t>
            </a:r>
            <a:r>
              <a:rPr lang="en-US" sz="1800" dirty="0"/>
              <a:t>65+ </a:t>
            </a:r>
            <a:r>
              <a:rPr lang="en-US" sz="1800" dirty="0" err="1"/>
              <a:t>dBZ</a:t>
            </a:r>
            <a:endParaRPr lang="en-US" sz="1800" dirty="0"/>
          </a:p>
          <a:p>
            <a:r>
              <a:rPr lang="en-US" sz="1800" dirty="0"/>
              <a:t>(hail or airborne debris)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746500" y="4381500"/>
            <a:ext cx="825500" cy="4826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2595563" y="5448300"/>
            <a:ext cx="233735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i="1" dirty="0">
                <a:solidFill>
                  <a:schemeClr val="bg1"/>
                </a:solidFill>
              </a:rPr>
              <a:t>hook echo</a:t>
            </a:r>
          </a:p>
        </p:txBody>
      </p: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2286000" y="768350"/>
            <a:ext cx="2338388" cy="585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i="1">
                <a:solidFill>
                  <a:srgbClr val="000000"/>
                </a:solidFill>
              </a:rPr>
              <a:t>reflectivity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201305202015_v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641600" y="3378200"/>
            <a:ext cx="1854200" cy="1854200"/>
          </a:xfrm>
          <a:prstGeom prst="ellipse">
            <a:avLst/>
          </a:prstGeom>
          <a:noFill/>
          <a:ln w="5715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286000" y="768350"/>
            <a:ext cx="3022600" cy="585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i="1">
                <a:solidFill>
                  <a:srgbClr val="000000"/>
                </a:solidFill>
              </a:rPr>
              <a:t>radial velocity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0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61B35B-9604-884B-AB38-13F784559A6D}"/>
              </a:ext>
            </a:extLst>
          </p:cNvPr>
          <p:cNvSpPr/>
          <p:nvPr/>
        </p:nvSpPr>
        <p:spPr>
          <a:xfrm>
            <a:off x="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5" name="Picture 4" descr="supercell-hook-echo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9" r="972" b="1109"/>
          <a:stretch>
            <a:fillRect/>
          </a:stretch>
        </p:blipFill>
        <p:spPr bwMode="auto">
          <a:xfrm>
            <a:off x="1314450" y="0"/>
            <a:ext cx="651351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92100" y="214313"/>
            <a:ext cx="3355975" cy="831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 dirty="0"/>
              <a:t>Supercell conceptual</a:t>
            </a:r>
          </a:p>
          <a:p>
            <a:r>
              <a:rPr lang="en-US" b="1" i="1" dirty="0"/>
              <a:t>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9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C8375B-4B66-E843-BDCA-CD17D0D344C7}"/>
              </a:ext>
            </a:extLst>
          </p:cNvPr>
          <p:cNvSpPr/>
          <p:nvPr/>
        </p:nvSpPr>
        <p:spPr>
          <a:xfrm>
            <a:off x="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4" descr="supercell-hook-echo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1314450" y="0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524500" y="4622800"/>
            <a:ext cx="3162300" cy="830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 dirty="0"/>
              <a:t>Storm-scale fronts</a:t>
            </a:r>
          </a:p>
          <a:p>
            <a:r>
              <a:rPr lang="en-US" b="1" i="1" dirty="0"/>
              <a:t>T = tornado 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421FD2-5751-604C-9778-50B97B7D1D30}"/>
              </a:ext>
            </a:extLst>
          </p:cNvPr>
          <p:cNvSpPr/>
          <p:nvPr/>
        </p:nvSpPr>
        <p:spPr>
          <a:xfrm>
            <a:off x="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4" descr="supercell-hook-echo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1314450" y="0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81000" y="3032125"/>
            <a:ext cx="2465816" cy="52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i="1" dirty="0" err="1"/>
              <a:t>mesocyclone</a:t>
            </a:r>
            <a:endParaRPr lang="en-US" sz="2800" b="1" i="1" dirty="0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5359400" y="5058410"/>
            <a:ext cx="3027542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err="1"/>
              <a:t>meso</a:t>
            </a:r>
            <a:r>
              <a:rPr lang="en-US" dirty="0"/>
              <a:t> = Gk., </a:t>
            </a:r>
            <a:r>
              <a:rPr lang="en-US" i="1" dirty="0"/>
              <a:t>middle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44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F41198-BAA0-CD46-9C7F-6FFAD5812F04}"/>
              </a:ext>
            </a:extLst>
          </p:cNvPr>
          <p:cNvSpPr/>
          <p:nvPr/>
        </p:nvSpPr>
        <p:spPr>
          <a:xfrm>
            <a:off x="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4" descr="supercell-hook-echo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1314450" y="0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supercell-hook-echo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1314450" y="0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4743450" y="4686300"/>
            <a:ext cx="4343400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 dirty="0"/>
              <a:t>Updraft velocities can easily</a:t>
            </a:r>
          </a:p>
          <a:p>
            <a:r>
              <a:rPr lang="en-US" b="1" i="1" dirty="0"/>
              <a:t>	exceed 100 mph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[see script]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Create a folder called </a:t>
            </a:r>
            <a:r>
              <a:rPr lang="en-US" sz="1800" dirty="0">
                <a:latin typeface="Courier"/>
                <a:cs typeface="Courier"/>
              </a:rPr>
              <a:t>SUPERCELL</a:t>
            </a:r>
            <a:r>
              <a:rPr lang="en-US" sz="1800" dirty="0"/>
              <a:t> </a:t>
            </a:r>
            <a:r>
              <a:rPr lang="en-US" sz="2000" dirty="0"/>
              <a:t>in your lab space</a:t>
            </a:r>
          </a:p>
          <a:p>
            <a:pPr lvl="1"/>
            <a:r>
              <a:rPr lang="en-US" sz="1600" dirty="0">
                <a:latin typeface="Courier" pitchFamily="2" charset="0"/>
              </a:rPr>
              <a:t>$ lab</a:t>
            </a:r>
          </a:p>
          <a:p>
            <a:pPr lvl="1"/>
            <a:r>
              <a:rPr lang="en-US" sz="1600" dirty="0">
                <a:latin typeface="Courier" pitchFamily="2" charset="0"/>
              </a:rPr>
              <a:t>$ </a:t>
            </a:r>
            <a:r>
              <a:rPr lang="en-US" sz="1600" dirty="0" err="1">
                <a:latin typeface="Courier" pitchFamily="2" charset="0"/>
              </a:rPr>
              <a:t>mkdir</a:t>
            </a:r>
            <a:r>
              <a:rPr lang="en-US" sz="1600" dirty="0">
                <a:latin typeface="Courier" pitchFamily="2" charset="0"/>
              </a:rPr>
              <a:t> SUPERCELL</a:t>
            </a:r>
          </a:p>
          <a:p>
            <a:pPr lvl="1"/>
            <a:r>
              <a:rPr lang="en-US" sz="1600" dirty="0">
                <a:latin typeface="Courier" pitchFamily="2" charset="0"/>
              </a:rPr>
              <a:t>$ cd SUPERCELL</a:t>
            </a:r>
          </a:p>
          <a:p>
            <a:r>
              <a:rPr lang="en-US" sz="2000" dirty="0"/>
              <a:t>Copy </a:t>
            </a:r>
            <a:r>
              <a:rPr lang="en-US" sz="1600" dirty="0">
                <a:latin typeface="Courier"/>
                <a:cs typeface="Courier"/>
              </a:rPr>
              <a:t>/network/</a:t>
            </a:r>
            <a:r>
              <a:rPr lang="en-US" sz="1600" dirty="0" err="1">
                <a:latin typeface="Courier"/>
                <a:cs typeface="Courier"/>
              </a:rPr>
              <a:t>rit</a:t>
            </a:r>
            <a:r>
              <a:rPr lang="en-US" sz="1600" dirty="0">
                <a:latin typeface="Courier"/>
                <a:cs typeface="Courier"/>
              </a:rPr>
              <a:t>/lab/atm419lab/SUPERCELL/SETUP.TAR</a:t>
            </a:r>
            <a:r>
              <a:rPr lang="en-US" sz="2400" dirty="0"/>
              <a:t> </a:t>
            </a:r>
            <a:r>
              <a:rPr lang="en-US" sz="2000" dirty="0"/>
              <a:t>there and unpack</a:t>
            </a:r>
          </a:p>
          <a:p>
            <a:pPr lvl="1"/>
            <a:r>
              <a:rPr lang="en-US" sz="1600" dirty="0">
                <a:latin typeface="Courier" pitchFamily="2" charset="0"/>
              </a:rPr>
              <a:t>$ cp $LAB/SUPERCELL/SETUP.TAR .</a:t>
            </a:r>
          </a:p>
          <a:p>
            <a:pPr lvl="1"/>
            <a:r>
              <a:rPr lang="en-US" sz="1600" dirty="0">
                <a:latin typeface="Courier" pitchFamily="2" charset="0"/>
              </a:rPr>
              <a:t>$ tar –</a:t>
            </a:r>
            <a:r>
              <a:rPr lang="en-US" sz="1600" dirty="0" err="1">
                <a:latin typeface="Courier" pitchFamily="2" charset="0"/>
              </a:rPr>
              <a:t>xvf</a:t>
            </a:r>
            <a:r>
              <a:rPr lang="en-US" sz="1600" dirty="0">
                <a:latin typeface="Courier" pitchFamily="2" charset="0"/>
              </a:rPr>
              <a:t> SETUP.TAR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Files included: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make_all_links.sh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namelist.input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input_sounding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read_wrfinput.py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submit_wrf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plot_SUPERCELL.ipynb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r>
              <a:rPr lang="en-US" sz="2000" dirty="0"/>
              <a:t>Pre-configured for a 1-h run in a 120 km by 120 km domain at 2 km horizontal grid spacing</a:t>
            </a:r>
          </a:p>
          <a:p>
            <a:pPr lvl="1"/>
            <a:r>
              <a:rPr lang="en-US" sz="1600" dirty="0"/>
              <a:t>Initial sounding derived from Weisman and </a:t>
            </a:r>
            <a:r>
              <a:rPr lang="en-US" sz="1600" dirty="0" err="1"/>
              <a:t>Klemp</a:t>
            </a:r>
            <a:r>
              <a:rPr lang="en-US" sz="1600" dirty="0"/>
              <a:t> (1982) </a:t>
            </a:r>
          </a:p>
          <a:p>
            <a:pPr lvl="1"/>
            <a:r>
              <a:rPr lang="en-US" sz="1600" dirty="0"/>
              <a:t>“quarter-circle” wind profile favors storm splitting and right-mover</a:t>
            </a:r>
          </a:p>
          <a:p>
            <a:pPr lvl="1"/>
            <a:r>
              <a:rPr lang="en-US" sz="1600" dirty="0"/>
              <a:t>Purdue-Lin microphysics (</a:t>
            </a:r>
            <a:r>
              <a:rPr lang="en-US" sz="1600" dirty="0" err="1">
                <a:latin typeface="Courier"/>
                <a:cs typeface="Courier"/>
              </a:rPr>
              <a:t>mp_physics</a:t>
            </a:r>
            <a:r>
              <a:rPr lang="en-US" sz="1600" dirty="0"/>
              <a:t> = 2)</a:t>
            </a:r>
          </a:p>
          <a:p>
            <a:pPr lvl="1"/>
            <a:r>
              <a:rPr lang="en-US" sz="1600" dirty="0"/>
              <a:t>Time step 6 seconds</a:t>
            </a:r>
          </a:p>
          <a:p>
            <a:pPr lvl="1"/>
            <a:r>
              <a:rPr lang="en-US" sz="1600" dirty="0"/>
              <a:t>History output every 5 min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3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BD4EF0-8D33-5645-BC4E-AC1A12715922}"/>
              </a:ext>
            </a:extLst>
          </p:cNvPr>
          <p:cNvSpPr/>
          <p:nvPr/>
        </p:nvSpPr>
        <p:spPr>
          <a:xfrm>
            <a:off x="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4" descr="supercell-hook-echo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1314450" y="0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supercell-hook-echo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1314450" y="0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supercell-hook-echo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1314450" y="0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4461509" y="4414520"/>
            <a:ext cx="4646613" cy="1200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 dirty="0"/>
              <a:t>RFD = rear flank downdraft</a:t>
            </a:r>
          </a:p>
          <a:p>
            <a:endParaRPr lang="en-US" b="1" i="1" dirty="0"/>
          </a:p>
          <a:p>
            <a:r>
              <a:rPr lang="en-US" b="1" i="1" dirty="0"/>
              <a:t>FFD = forward flank downdraft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95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A991FF-218E-0047-8203-9F0036D8BF27}"/>
              </a:ext>
            </a:extLst>
          </p:cNvPr>
          <p:cNvSpPr/>
          <p:nvPr/>
        </p:nvSpPr>
        <p:spPr>
          <a:xfrm>
            <a:off x="0" y="0"/>
            <a:ext cx="9144000" cy="568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4" descr="supercell-hook-echo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1314450" y="0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supercell-hook-echo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1314450" y="0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supercell-hook-echo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1314450" y="0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supercell-hook-echo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106" r="972" b="1106"/>
          <a:stretch>
            <a:fillRect/>
          </a:stretch>
        </p:blipFill>
        <p:spPr bwMode="auto">
          <a:xfrm>
            <a:off x="1314450" y="0"/>
            <a:ext cx="65135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1"/>
          <p:cNvSpPr txBox="1">
            <a:spLocks noChangeArrowheads="1"/>
          </p:cNvSpPr>
          <p:nvPr/>
        </p:nvSpPr>
        <p:spPr bwMode="auto">
          <a:xfrm>
            <a:off x="4572000" y="5891212"/>
            <a:ext cx="3713163" cy="830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 dirty="0"/>
              <a:t>warm, moist air</a:t>
            </a:r>
          </a:p>
          <a:p>
            <a:r>
              <a:rPr lang="en-US" b="1" i="1" dirty="0"/>
              <a:t>	lifted into updraft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7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Supercell storm structure</a:t>
            </a:r>
          </a:p>
        </p:txBody>
      </p:sp>
      <p:pic>
        <p:nvPicPr>
          <p:cNvPr id="44034" name="Picture 3" descr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83698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4860925" y="1800225"/>
            <a:ext cx="4292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Plan view at surface</a:t>
            </a:r>
          </a:p>
          <a:p>
            <a:endParaRPr lang="en-US" dirty="0"/>
          </a:p>
          <a:p>
            <a:r>
              <a:rPr lang="en-US" dirty="0"/>
              <a:t>UD = updraft</a:t>
            </a:r>
          </a:p>
          <a:p>
            <a:r>
              <a:rPr lang="en-US" dirty="0"/>
              <a:t>FFD = forward flank downdraft</a:t>
            </a:r>
          </a:p>
          <a:p>
            <a:r>
              <a:rPr lang="en-US" dirty="0"/>
              <a:t>RFD = rear flank downdraft</a:t>
            </a:r>
          </a:p>
          <a:p>
            <a:endParaRPr lang="en-US" dirty="0"/>
          </a:p>
          <a:p>
            <a:r>
              <a:rPr lang="en-US" i="1" dirty="0"/>
              <a:t>Gust front</a:t>
            </a:r>
          </a:p>
          <a:p>
            <a:r>
              <a:rPr lang="en-US" i="1" dirty="0"/>
              <a:t>Hook echo</a:t>
            </a:r>
            <a:endParaRPr lang="en-US" dirty="0"/>
          </a:p>
          <a:p>
            <a:endParaRPr lang="en-US" dirty="0"/>
          </a:p>
          <a:p>
            <a:r>
              <a:rPr lang="en-US" dirty="0"/>
              <a:t>Dot ~ tornado location</a:t>
            </a:r>
          </a:p>
        </p:txBody>
      </p:sp>
      <p:sp>
        <p:nvSpPr>
          <p:cNvPr id="44037" name="Oval 6"/>
          <p:cNvSpPr>
            <a:spLocks noChangeArrowheads="1"/>
          </p:cNvSpPr>
          <p:nvPr/>
        </p:nvSpPr>
        <p:spPr bwMode="auto">
          <a:xfrm>
            <a:off x="2209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461" y="6444734"/>
            <a:ext cx="268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Lemon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Doswell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(1979)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84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21F64A-E046-0942-9543-01D577A1D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[After simulation finishes…]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D599B0-147C-8D40-AA64-8E9D93EC8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C65B74-57FB-A94E-89BF-23683CFB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7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A96057-3369-0B4F-B75B-306F44159A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Visualizing the supercell simulation with WRF-Python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7F855E-E16B-724C-AFDC-34E51713F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06929-688E-0145-A001-63B4CCA3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57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61BC-8502-3B42-BDE6-9770D0D7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wrfout</a:t>
            </a:r>
            <a:r>
              <a:rPr lang="en-US" dirty="0"/>
              <a:t> output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64C51-935C-F34A-99A0-718231040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WRF output file is called </a:t>
            </a:r>
            <a:r>
              <a:rPr lang="en-US" sz="2800" dirty="0">
                <a:latin typeface="Courier" pitchFamily="2" charset="0"/>
              </a:rPr>
              <a:t>wrfout_d01_0001-01-01_00:00:00</a:t>
            </a:r>
            <a:r>
              <a:rPr lang="en-US" dirty="0"/>
              <a:t>.  It contains 13 output times, every 5 min for 1 hour (including the initial time)</a:t>
            </a:r>
          </a:p>
          <a:p>
            <a:pPr lvl="1"/>
            <a:r>
              <a:rPr lang="en-US" dirty="0"/>
              <a:t>Because this was a short simulation that did not generate much output, we allowed WRF to write all output fields and times into a </a:t>
            </a:r>
            <a:r>
              <a:rPr lang="en-US" b="1" dirty="0"/>
              <a:t>single file</a:t>
            </a:r>
          </a:p>
          <a:p>
            <a:pPr lvl="1"/>
            <a:r>
              <a:rPr lang="en-US" dirty="0"/>
              <a:t>In more demanding applications, we might write fields at each output time into a separate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CC472-5EBF-BC42-8FC5-C5F52161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46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0E4B-A287-3846-866E-D767E1E0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ARCC’s </a:t>
            </a:r>
            <a:r>
              <a:rPr lang="en-US" dirty="0" err="1"/>
              <a:t>jupyter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9BDE4-FCD0-B941-8BF6-96B9C6D0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hlinkClick r:id="rId2"/>
              </a:rPr>
              <a:t>https://jupyterlab.its.albany.edu/hub/login</a:t>
            </a:r>
            <a:endParaRPr lang="en-US" sz="2400" dirty="0"/>
          </a:p>
          <a:p>
            <a:r>
              <a:rPr lang="en-US" sz="2800" dirty="0"/>
              <a:t>If presented with a drop down menu, select </a:t>
            </a:r>
            <a:r>
              <a:rPr lang="en-US" sz="2800" b="1" dirty="0"/>
              <a:t>batch – 1 core, 4 GB, 8 hours</a:t>
            </a:r>
          </a:p>
          <a:p>
            <a:r>
              <a:rPr lang="en-US" sz="2800" dirty="0"/>
              <a:t>Click on your LAB link in your home directory</a:t>
            </a:r>
          </a:p>
          <a:p>
            <a:pPr lvl="1"/>
            <a:r>
              <a:rPr lang="en-US" sz="2400" dirty="0"/>
              <a:t>You may need to click on “Last modified” button at upper right twice</a:t>
            </a:r>
          </a:p>
          <a:p>
            <a:r>
              <a:rPr lang="en-US" sz="2800" dirty="0"/>
              <a:t>Click on your SUPERCELL directory</a:t>
            </a:r>
          </a:p>
          <a:p>
            <a:r>
              <a:rPr lang="en-US" sz="2800" dirty="0"/>
              <a:t>Launch the notebook </a:t>
            </a:r>
            <a:r>
              <a:rPr lang="en-US" sz="2400" dirty="0" err="1">
                <a:latin typeface="Courier" pitchFamily="2" charset="0"/>
              </a:rPr>
              <a:t>plot_SUPERCELL.ipynb</a:t>
            </a:r>
            <a:endParaRPr lang="en-US" sz="28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4C5D7-3B58-7640-9107-8C89B6D1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9CD48-D473-5F48-9ED8-E770E50760D2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651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25067-0B2A-8D43-998C-341ACA26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5B562-4521-7E42-ACA4-0FA43BBB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84150"/>
            <a:ext cx="7391400" cy="6489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0AB64D-7E4A-F145-B348-AA7CF07CA3AC}"/>
              </a:ext>
            </a:extLst>
          </p:cNvPr>
          <p:cNvSpPr txBox="1"/>
          <p:nvPr/>
        </p:nvSpPr>
        <p:spPr>
          <a:xfrm>
            <a:off x="125730" y="6492240"/>
            <a:ext cx="718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X,Y axes labeled as </a:t>
            </a:r>
            <a:r>
              <a:rPr lang="en-US" i="1" dirty="0"/>
              <a:t>grid points</a:t>
            </a:r>
            <a:r>
              <a:rPr lang="en-US" dirty="0"/>
              <a:t>, not distance in km.  We should change that.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67DA0-C084-DD5A-463A-8160DA743A31}"/>
              </a:ext>
            </a:extLst>
          </p:cNvPr>
          <p:cNvSpPr txBox="1"/>
          <p:nvPr/>
        </p:nvSpPr>
        <p:spPr>
          <a:xfrm>
            <a:off x="11430" y="-22860"/>
            <a:ext cx="895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wind speed (colored and barbs, m/s), column max vertical velocity (white contours)</a:t>
            </a:r>
          </a:p>
        </p:txBody>
      </p:sp>
    </p:spTree>
    <p:extLst>
      <p:ext uri="{BB962C8B-B14F-4D97-AF65-F5344CB8AC3E}">
        <p14:creationId xmlns:p14="http://schemas.microsoft.com/office/powerpoint/2010/main" val="1154118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1C2C96-2E52-5C43-994A-3AF39ECC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B577B-F201-CE44-9E49-B50E1670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86" y="0"/>
            <a:ext cx="726922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1420C-D704-F946-85A4-37FC7658995F}"/>
              </a:ext>
            </a:extLst>
          </p:cNvPr>
          <p:cNvSpPr txBox="1"/>
          <p:nvPr/>
        </p:nvSpPr>
        <p:spPr>
          <a:xfrm>
            <a:off x="125730" y="3337560"/>
            <a:ext cx="668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do not need same </a:t>
            </a:r>
            <a:r>
              <a:rPr lang="en-US" dirty="0" err="1"/>
              <a:t>colorbar</a:t>
            </a:r>
            <a:r>
              <a:rPr lang="en-US" dirty="0"/>
              <a:t> on each plot.  We should change that.</a:t>
            </a:r>
          </a:p>
        </p:txBody>
      </p:sp>
    </p:spTree>
    <p:extLst>
      <p:ext uri="{BB962C8B-B14F-4D97-AF65-F5344CB8AC3E}">
        <p14:creationId xmlns:p14="http://schemas.microsoft.com/office/powerpoint/2010/main" val="749241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F4234-FE89-D44A-BF59-5F3D8846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96325-C628-8041-81AC-8FDD3109E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029"/>
            <a:ext cx="9144000" cy="5319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BB7DA-DE55-E0F1-874C-1688C7A5A003}"/>
              </a:ext>
            </a:extLst>
          </p:cNvPr>
          <p:cNvSpPr txBox="1"/>
          <p:nvPr/>
        </p:nvSpPr>
        <p:spPr>
          <a:xfrm>
            <a:off x="137160" y="171450"/>
            <a:ext cx="844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wind speed (colored), vertical velocity (white contours), theta (black contours)</a:t>
            </a:r>
          </a:p>
        </p:txBody>
      </p:sp>
    </p:spTree>
    <p:extLst>
      <p:ext uri="{BB962C8B-B14F-4D97-AF65-F5344CB8AC3E}">
        <p14:creationId xmlns:p14="http://schemas.microsoft.com/office/powerpoint/2010/main" val="6331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5F53-ECBA-CA48-81F9-94400042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C4BD2-E847-1649-B944-04D37112D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Courier" pitchFamily="2" charset="0"/>
              </a:rPr>
              <a:t>ideal.exe</a:t>
            </a:r>
            <a:r>
              <a:rPr lang="en-US" sz="2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dirty="0"/>
              <a:t>program reads in </a:t>
            </a:r>
            <a:r>
              <a:rPr lang="en-US" sz="2800" dirty="0" err="1">
                <a:latin typeface="Courier" pitchFamily="2" charset="0"/>
              </a:rPr>
              <a:t>input_sounding</a:t>
            </a:r>
            <a:r>
              <a:rPr lang="en-US" sz="2800" dirty="0">
                <a:latin typeface="Courier" pitchFamily="2" charset="0"/>
              </a:rPr>
              <a:t> </a:t>
            </a:r>
            <a:r>
              <a:rPr lang="en-US" dirty="0"/>
              <a:t>and </a:t>
            </a:r>
            <a:r>
              <a:rPr lang="en-US" sz="2800" dirty="0" err="1">
                <a:latin typeface="Courier" pitchFamily="2" charset="0"/>
              </a:rPr>
              <a:t>namelist.input</a:t>
            </a:r>
            <a:r>
              <a:rPr lang="en-US" sz="2800" dirty="0">
                <a:latin typeface="Courier" pitchFamily="2" charset="0"/>
              </a:rPr>
              <a:t> </a:t>
            </a:r>
            <a:r>
              <a:rPr lang="en-US" dirty="0"/>
              <a:t>and creates </a:t>
            </a:r>
            <a:r>
              <a:rPr lang="en-US" sz="2800" dirty="0">
                <a:latin typeface="Courier" pitchFamily="2" charset="0"/>
              </a:rPr>
              <a:t>wrfinput_d01</a:t>
            </a:r>
            <a:r>
              <a:rPr lang="en-US" dirty="0"/>
              <a:t>, the input file for the WRF model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ourier" pitchFamily="2" charset="0"/>
              </a:rPr>
              <a:t>wrf.exe</a:t>
            </a:r>
            <a:r>
              <a:rPr lang="en-US" sz="2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dirty="0"/>
              <a:t>program reads in </a:t>
            </a:r>
            <a:r>
              <a:rPr lang="en-US" sz="2800" dirty="0" err="1">
                <a:latin typeface="Courier" pitchFamily="2" charset="0"/>
              </a:rPr>
              <a:t>namelist.input</a:t>
            </a:r>
            <a:r>
              <a:rPr lang="en-US" sz="2800" dirty="0">
                <a:latin typeface="Courier" pitchFamily="2" charset="0"/>
              </a:rPr>
              <a:t> </a:t>
            </a:r>
            <a:r>
              <a:rPr lang="en-US" dirty="0"/>
              <a:t>and </a:t>
            </a:r>
            <a:r>
              <a:rPr lang="en-US" sz="2800" dirty="0">
                <a:latin typeface="Courier" pitchFamily="2" charset="0"/>
              </a:rPr>
              <a:t>wrfinput_d01 </a:t>
            </a:r>
            <a:r>
              <a:rPr lang="en-US" dirty="0"/>
              <a:t>and creates output file(s) called </a:t>
            </a:r>
            <a:r>
              <a:rPr lang="en-US" sz="2800" dirty="0">
                <a:latin typeface="Courier" pitchFamily="2" charset="0"/>
              </a:rPr>
              <a:t>wrfout_d01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CD02A-C5A6-644B-90BF-0199C00A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8353C-0D60-F4BF-BD5A-BA3006E603A7}"/>
              </a:ext>
            </a:extLst>
          </p:cNvPr>
          <p:cNvSpPr txBox="1"/>
          <p:nvPr/>
        </p:nvSpPr>
        <p:spPr>
          <a:xfrm>
            <a:off x="0" y="6356350"/>
            <a:ext cx="3898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Most file extensions are meaningless in Unix.</a:t>
            </a:r>
          </a:p>
        </p:txBody>
      </p:sp>
    </p:spTree>
    <p:extLst>
      <p:ext uri="{BB962C8B-B14F-4D97-AF65-F5344CB8AC3E}">
        <p14:creationId xmlns:p14="http://schemas.microsoft.com/office/powerpoint/2010/main" val="156862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1D2F56-3D21-9E9F-3A9A-361D6BD7C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to go from here?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7AE680-8C10-C4AA-05EA-C163019FD3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Change the sounding and/or hodograph</a:t>
            </a:r>
          </a:p>
          <a:p>
            <a:r>
              <a:rPr lang="en-US" dirty="0"/>
              <a:t>Change the model physics</a:t>
            </a:r>
          </a:p>
          <a:p>
            <a:r>
              <a:rPr lang="en-US" dirty="0"/>
              <a:t>Change the horizontal model grid spacing</a:t>
            </a:r>
          </a:p>
          <a:p>
            <a:r>
              <a:rPr lang="en-US" dirty="0"/>
              <a:t>Change the model vertical grid spacing</a:t>
            </a:r>
          </a:p>
          <a:p>
            <a:r>
              <a:rPr lang="en-US" dirty="0"/>
              <a:t>[etc.]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EEEC4-1DCC-699D-CEF0-F63765F9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43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8B5DE-D2C2-7835-A227-176C80BC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1BD02-CA96-C4A1-CB4D-852E38A8D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32" y="5715"/>
            <a:ext cx="313675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4EFECA-2515-9D86-B654-9BB84EDCD2C2}"/>
              </a:ext>
            </a:extLst>
          </p:cNvPr>
          <p:cNvSpPr txBox="1"/>
          <p:nvPr/>
        </p:nvSpPr>
        <p:spPr>
          <a:xfrm>
            <a:off x="3570322" y="6444218"/>
            <a:ext cx="277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Weisman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Klemp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(1982)</a:t>
            </a:r>
          </a:p>
        </p:txBody>
      </p:sp>
      <p:pic>
        <p:nvPicPr>
          <p:cNvPr id="8" name="Picture 7" descr="Screen Shot 2017-03-07 at 10.13.13 AM.pdf">
            <a:extLst>
              <a:ext uri="{FF2B5EF4-FFF2-40B4-BE49-F238E27FC236}">
                <a16:creationId xmlns:a16="http://schemas.microsoft.com/office/drawing/2014/main" id="{730B6AB2-7D19-5F86-8D4F-D83F8E51E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41" y="28575"/>
            <a:ext cx="3741959" cy="3989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F61A93-05C8-78FD-63C3-65F37516F2B7}"/>
              </a:ext>
            </a:extLst>
          </p:cNvPr>
          <p:cNvSpPr txBox="1"/>
          <p:nvPr/>
        </p:nvSpPr>
        <p:spPr>
          <a:xfrm>
            <a:off x="3736021" y="4243041"/>
            <a:ext cx="497719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Weisman and </a:t>
            </a:r>
            <a:r>
              <a:rPr lang="en-US" dirty="0" err="1"/>
              <a:t>Klemp</a:t>
            </a:r>
            <a:r>
              <a:rPr lang="en-US" dirty="0"/>
              <a:t> (1982) varied the sounding’s</a:t>
            </a:r>
          </a:p>
          <a:p>
            <a:r>
              <a:rPr lang="en-US" dirty="0"/>
              <a:t> buoyancy B (= </a:t>
            </a:r>
            <a:r>
              <a:rPr lang="en-US" b="1" dirty="0"/>
              <a:t>CAPE</a:t>
            </a:r>
            <a:r>
              <a:rPr lang="en-US" dirty="0"/>
              <a:t>) by changing the mixing ratio</a:t>
            </a:r>
          </a:p>
          <a:p>
            <a:r>
              <a:rPr lang="en-US" dirty="0"/>
              <a:t> profile (qv0), and varied the wind profile’s </a:t>
            </a:r>
          </a:p>
          <a:p>
            <a:r>
              <a:rPr lang="en-US" dirty="0"/>
              <a:t> </a:t>
            </a:r>
            <a:r>
              <a:rPr lang="en-US" b="1" dirty="0"/>
              <a:t>unidirectional</a:t>
            </a:r>
            <a:r>
              <a:rPr lang="en-US" dirty="0"/>
              <a:t> </a:t>
            </a:r>
            <a:r>
              <a:rPr lang="en-US" b="1" dirty="0"/>
              <a:t>shear</a:t>
            </a:r>
            <a:r>
              <a:rPr lang="en-US" dirty="0"/>
              <a:t> Us, investigating the effect of </a:t>
            </a:r>
          </a:p>
          <a:p>
            <a:r>
              <a:rPr lang="en-US" dirty="0"/>
              <a:t> CAPE and shear on storm mode: supercell (“split </a:t>
            </a:r>
          </a:p>
          <a:p>
            <a:r>
              <a:rPr lang="en-US" dirty="0"/>
              <a:t> storm”) vs. multicell (“secondary storm”)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E659AE-20E2-14AD-04E3-B6E978737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241" y="28575"/>
            <a:ext cx="2732303" cy="19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06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E22F37-47E8-D542-B450-82468E930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8FE54B3-202B-8D48-8A5B-7450BDFB2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81C482-456C-F34A-BA0A-585E7CA8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5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3130A9-ECBF-4646-9FA4-EE70C68C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urier" pitchFamily="2" charset="0"/>
              </a:rPr>
              <a:t>input_sounding</a:t>
            </a:r>
            <a:endParaRPr lang="en-US" sz="4000" dirty="0">
              <a:latin typeface="Courier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44BE9B-E10F-7046-A45C-D53EAEAE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95BAC-A10F-CD43-AD8C-1ED0FBF035D2}"/>
              </a:ext>
            </a:extLst>
          </p:cNvPr>
          <p:cNvSpPr txBox="1"/>
          <p:nvPr/>
        </p:nvSpPr>
        <p:spPr>
          <a:xfrm>
            <a:off x="240030" y="1668780"/>
            <a:ext cx="808426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600" dirty="0">
                <a:latin typeface="Courier" pitchFamily="2" charset="0"/>
              </a:rPr>
              <a:t>1000.0000     300.0000   14.000000</a:t>
            </a:r>
          </a:p>
          <a:p>
            <a:r>
              <a:rPr lang="en-US" sz="1600" dirty="0">
                <a:latin typeface="Courier" pitchFamily="2" charset="0"/>
              </a:rPr>
              <a:t>      10.0000     300.0061   14.000000      -8.0998      -4.9419</a:t>
            </a:r>
          </a:p>
          <a:p>
            <a:r>
              <a:rPr lang="en-US" sz="1600" dirty="0">
                <a:latin typeface="Courier" pitchFamily="2" charset="0"/>
              </a:rPr>
              <a:t>      35.0000     300.0291   14.000000      -8.0976      -4.7968</a:t>
            </a:r>
          </a:p>
          <a:p>
            <a:r>
              <a:rPr lang="en-US" sz="1600" dirty="0">
                <a:latin typeface="Courier" pitchFamily="2" charset="0"/>
              </a:rPr>
              <a:t>     100.0000     300.1083   14.000000      -8.0802      -4.4199</a:t>
            </a:r>
          </a:p>
          <a:p>
            <a:r>
              <a:rPr lang="en-US" sz="1600" dirty="0">
                <a:latin typeface="Courier" pitchFamily="2" charset="0"/>
              </a:rPr>
              <a:t>     200.0000     300.2575   14.000000      -8.0208      -3.8426</a:t>
            </a:r>
          </a:p>
          <a:p>
            <a:r>
              <a:rPr lang="en-US" sz="1600" dirty="0">
                <a:latin typeface="Courier" pitchFamily="2" charset="0"/>
              </a:rPr>
              <a:t>     300.0000     300.4275   14.000000      -7.9222      -3.2706</a:t>
            </a:r>
          </a:p>
          <a:p>
            <a:r>
              <a:rPr lang="en-US" sz="1600" dirty="0">
                <a:latin typeface="Courier" pitchFamily="2" charset="0"/>
              </a:rPr>
              <a:t>     400.0000     300.6125   14.000000      -7.7848      -2.7067</a:t>
            </a:r>
          </a:p>
          <a:p>
            <a:r>
              <a:rPr lang="en-US" sz="1600" dirty="0">
                <a:latin typeface="Courier" pitchFamily="2" charset="0"/>
              </a:rPr>
              <a:t>     500.0000     300.8095   14.000000      -7.6092      -2.1535</a:t>
            </a:r>
          </a:p>
          <a:p>
            <a:r>
              <a:rPr lang="en-US" sz="1600" dirty="0">
                <a:latin typeface="Courier" pitchFamily="2" charset="0"/>
              </a:rPr>
              <a:t>     600.0000     301.0167   14.000000      -7.3963      -1.6136</a:t>
            </a:r>
          </a:p>
          <a:p>
            <a:r>
              <a:rPr lang="en-US" sz="1600" dirty="0">
                <a:latin typeface="Courier" pitchFamily="2" charset="0"/>
              </a:rPr>
              <a:t>     700.0000     301.2327   14.000000      -7.1470      -1.0894</a:t>
            </a:r>
          </a:p>
          <a:p>
            <a:r>
              <a:rPr lang="en-US" sz="1600" dirty="0">
                <a:latin typeface="Courier" pitchFamily="2" charset="0"/>
              </a:rPr>
              <a:t>     800.0000     301.4566   14.000000      -6.8626      -0.5835</a:t>
            </a:r>
          </a:p>
          <a:p>
            <a:r>
              <a:rPr lang="en-US" sz="1600" dirty="0">
                <a:latin typeface="Courier" pitchFamily="2" charset="0"/>
              </a:rPr>
              <a:t>     900.0000     301.6877   14.000000      -6.5442      -0.0982</a:t>
            </a:r>
          </a:p>
          <a:p>
            <a:r>
              <a:rPr lang="en-US" sz="1600" dirty="0">
                <a:latin typeface="Courier" pitchFamily="2" charset="0"/>
              </a:rPr>
              <a:t>[…]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CCFE4-BCB9-044F-9A89-6CF38A8E7B56}"/>
              </a:ext>
            </a:extLst>
          </p:cNvPr>
          <p:cNvSpPr txBox="1"/>
          <p:nvPr/>
        </p:nvSpPr>
        <p:spPr>
          <a:xfrm>
            <a:off x="297180" y="1474788"/>
            <a:ext cx="4729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surface pressure (mb)   surface theta (K)    surface vapor (g/kg)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DF0E1-D555-814E-9DCC-E3845D0E0970}"/>
              </a:ext>
            </a:extLst>
          </p:cNvPr>
          <p:cNvSpPr txBox="1"/>
          <p:nvPr/>
        </p:nvSpPr>
        <p:spPr>
          <a:xfrm>
            <a:off x="819706" y="4647188"/>
            <a:ext cx="7133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height (m)                      theta (K)                   water vapor (g/kg)          u (m/s)                            v (m/s)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3F0B-44CA-9E4B-AB93-E6FFECBFC99B}"/>
              </a:ext>
            </a:extLst>
          </p:cNvPr>
          <p:cNvSpPr txBox="1"/>
          <p:nvPr/>
        </p:nvSpPr>
        <p:spPr>
          <a:xfrm>
            <a:off x="240030" y="5897880"/>
            <a:ext cx="7494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="1" dirty="0"/>
              <a:t>For information</a:t>
            </a:r>
            <a:r>
              <a:rPr lang="en-US" dirty="0"/>
              <a:t>. You do not need to edit this file at this time.]</a:t>
            </a:r>
          </a:p>
          <a:p>
            <a:r>
              <a:rPr lang="en-US" dirty="0"/>
              <a:t>[These data will be interpolated onto the WRF vertical grid, yet to be specified]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D24D36-2045-9545-AA80-0121301DCFDA}"/>
              </a:ext>
            </a:extLst>
          </p:cNvPr>
          <p:cNvSpPr/>
          <p:nvPr/>
        </p:nvSpPr>
        <p:spPr>
          <a:xfrm>
            <a:off x="297180" y="1474788"/>
            <a:ext cx="4729821" cy="502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9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7 at 10.13.13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6" y="0"/>
            <a:ext cx="64331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640" y="6385739"/>
            <a:ext cx="277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Weisman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Klemp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(1982)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3168" y="5261696"/>
            <a:ext cx="227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Boundary layer mixing</a:t>
            </a:r>
          </a:p>
          <a:p>
            <a:r>
              <a:rPr lang="en-US" dirty="0"/>
              <a:t>  ratio is 14 g/kg in</a:t>
            </a:r>
          </a:p>
          <a:p>
            <a:r>
              <a:rPr lang="en-US" dirty="0"/>
              <a:t>  </a:t>
            </a:r>
            <a:r>
              <a:rPr lang="en-US" sz="1600" dirty="0" err="1">
                <a:latin typeface="Courier"/>
                <a:cs typeface="Courier"/>
              </a:rPr>
              <a:t>input_sounding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0D8F9-9D57-A4F7-E18F-32948C3B6667}"/>
              </a:ext>
            </a:extLst>
          </p:cNvPr>
          <p:cNvSpPr txBox="1"/>
          <p:nvPr/>
        </p:nvSpPr>
        <p:spPr>
          <a:xfrm>
            <a:off x="6553200" y="171218"/>
            <a:ext cx="242098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/>
              <a:t>Copies of papers cited in this</a:t>
            </a:r>
          </a:p>
          <a:p>
            <a:r>
              <a:rPr lang="en-US" sz="1400" i="1" dirty="0"/>
              <a:t> course available on class page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38BE3A-1F70-9FBE-783C-7FA55419F59A}"/>
              </a:ext>
            </a:extLst>
          </p:cNvPr>
          <p:cNvSpPr/>
          <p:nvPr/>
        </p:nvSpPr>
        <p:spPr>
          <a:xfrm>
            <a:off x="2606040" y="4263390"/>
            <a:ext cx="281044" cy="194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do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75" y="2260994"/>
            <a:ext cx="6291072" cy="37124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Hodograph</a:t>
            </a:r>
            <a:br>
              <a:rPr lang="en-US" dirty="0"/>
            </a:br>
            <a:r>
              <a:rPr lang="en-US" dirty="0"/>
              <a:t>(see </a:t>
            </a:r>
            <a:r>
              <a:rPr lang="en-US" sz="4000" dirty="0" err="1">
                <a:latin typeface="Courier"/>
                <a:cs typeface="Courier"/>
              </a:rPr>
              <a:t>input_sounding</a:t>
            </a:r>
            <a:r>
              <a:rPr lang="en-US" dirty="0"/>
              <a:t>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53761" y="3196097"/>
            <a:ext cx="390740" cy="2329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9292" y="2902277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 km AGL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9292" y="523341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surface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5400" y="3531788"/>
            <a:ext cx="8771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 km AGL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7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955C-BFEC-744F-8672-3EA55B0A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of </a:t>
            </a:r>
            <a:r>
              <a:rPr lang="en-US" sz="4000" dirty="0" err="1">
                <a:latin typeface="Courier" pitchFamily="2" charset="0"/>
              </a:rPr>
              <a:t>namelist.input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28C41-72EB-9443-8AE6-B657767D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34B15-61C0-8643-92E4-0A8332584951}"/>
              </a:ext>
            </a:extLst>
          </p:cNvPr>
          <p:cNvSpPr txBox="1"/>
          <p:nvPr/>
        </p:nvSpPr>
        <p:spPr>
          <a:xfrm>
            <a:off x="0" y="1501725"/>
            <a:ext cx="427552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 &amp;</a:t>
            </a:r>
            <a:r>
              <a:rPr lang="en-US" sz="1200" dirty="0" err="1">
                <a:latin typeface="Courier" pitchFamily="2" charset="0"/>
              </a:rPr>
              <a:t>time_control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run_days</a:t>
            </a:r>
            <a:r>
              <a:rPr lang="en-US" sz="1200" dirty="0">
                <a:latin typeface="Courier" pitchFamily="2" charset="0"/>
              </a:rPr>
              <a:t>                            = 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run_hours</a:t>
            </a:r>
            <a:r>
              <a:rPr lang="en-US" sz="1200" dirty="0">
                <a:latin typeface="Courier" pitchFamily="2" charset="0"/>
              </a:rPr>
              <a:t>                           = 0,</a:t>
            </a:r>
          </a:p>
          <a:p>
            <a:r>
              <a:rPr lang="en-US" sz="1200" b="1" dirty="0"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ourier" pitchFamily="2" charset="0"/>
              </a:rPr>
              <a:t>run_minutes</a:t>
            </a:r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                         = 60,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run_seconds</a:t>
            </a:r>
            <a:r>
              <a:rPr lang="en-US" sz="1200" dirty="0">
                <a:latin typeface="Courier" pitchFamily="2" charset="0"/>
              </a:rPr>
              <a:t>                         = 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start_year</a:t>
            </a:r>
            <a:r>
              <a:rPr lang="en-US" sz="1200" dirty="0">
                <a:latin typeface="Courier" pitchFamily="2" charset="0"/>
              </a:rPr>
              <a:t>                          = 0001,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start_month</a:t>
            </a:r>
            <a:r>
              <a:rPr lang="en-US" sz="1200" dirty="0">
                <a:latin typeface="Courier" pitchFamily="2" charset="0"/>
              </a:rPr>
              <a:t>                         = 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start_day</a:t>
            </a:r>
            <a:r>
              <a:rPr lang="en-US" sz="1200" dirty="0">
                <a:latin typeface="Courier" pitchFamily="2" charset="0"/>
              </a:rPr>
              <a:t>                           = 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start_hour</a:t>
            </a:r>
            <a:r>
              <a:rPr lang="en-US" sz="1200" dirty="0">
                <a:latin typeface="Courier" pitchFamily="2" charset="0"/>
              </a:rPr>
              <a:t>                          = 00,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start_minute</a:t>
            </a:r>
            <a:r>
              <a:rPr lang="en-US" sz="1200" dirty="0">
                <a:latin typeface="Courier" pitchFamily="2" charset="0"/>
              </a:rPr>
              <a:t>                        = 00,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start_second</a:t>
            </a:r>
            <a:r>
              <a:rPr lang="en-US" sz="1200" dirty="0">
                <a:latin typeface="Courier" pitchFamily="2" charset="0"/>
              </a:rPr>
              <a:t>                        = 00,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end_year</a:t>
            </a:r>
            <a:r>
              <a:rPr lang="en-US" sz="1200" dirty="0">
                <a:latin typeface="Courier" pitchFamily="2" charset="0"/>
              </a:rPr>
              <a:t>                            = 0001,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end_month</a:t>
            </a:r>
            <a:r>
              <a:rPr lang="en-US" sz="1200" dirty="0">
                <a:latin typeface="Courier" pitchFamily="2" charset="0"/>
              </a:rPr>
              <a:t>                           = 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end_day</a:t>
            </a:r>
            <a:r>
              <a:rPr lang="en-US" sz="1200" dirty="0">
                <a:latin typeface="Courier" pitchFamily="2" charset="0"/>
              </a:rPr>
              <a:t>                             = 01,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end_hour</a:t>
            </a:r>
            <a:r>
              <a:rPr lang="en-US" sz="1200" dirty="0">
                <a:latin typeface="Courier" pitchFamily="2" charset="0"/>
              </a:rPr>
              <a:t>                            = 00,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end_minute</a:t>
            </a:r>
            <a:r>
              <a:rPr lang="en-US" sz="1200" dirty="0">
                <a:latin typeface="Courier" pitchFamily="2" charset="0"/>
              </a:rPr>
              <a:t>                          = 120,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end_second</a:t>
            </a:r>
            <a:r>
              <a:rPr lang="en-US" sz="1200" dirty="0">
                <a:latin typeface="Courier" pitchFamily="2" charset="0"/>
              </a:rPr>
              <a:t>                          = 00,</a:t>
            </a:r>
          </a:p>
          <a:p>
            <a:r>
              <a:rPr lang="en-US" sz="1200" b="1" dirty="0"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ourier" pitchFamily="2" charset="0"/>
              </a:rPr>
              <a:t>history_interval</a:t>
            </a:r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                    = 5,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frames_per_outfile</a:t>
            </a:r>
            <a:r>
              <a:rPr lang="en-US" sz="1200" dirty="0">
                <a:latin typeface="Courier" pitchFamily="2" charset="0"/>
              </a:rPr>
              <a:t>                  = 1000,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A0BA0-30FF-6149-AD50-E797E6DD346B}"/>
              </a:ext>
            </a:extLst>
          </p:cNvPr>
          <p:cNvSpPr txBox="1"/>
          <p:nvPr/>
        </p:nvSpPr>
        <p:spPr>
          <a:xfrm>
            <a:off x="4572000" y="1501725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 &amp;domains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Courier" pitchFamily="2" charset="0"/>
              </a:rPr>
              <a:t>time_step</a:t>
            </a:r>
            <a:r>
              <a:rPr lang="en-US" sz="1200" b="1" dirty="0">
                <a:solidFill>
                  <a:srgbClr val="0070C0"/>
                </a:solidFill>
                <a:latin typeface="Courier" pitchFamily="2" charset="0"/>
              </a:rPr>
              <a:t>                           = 6,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time_step_fract_num</a:t>
            </a:r>
            <a:r>
              <a:rPr lang="en-US" sz="1200" dirty="0">
                <a:latin typeface="Courier" pitchFamily="2" charset="0"/>
              </a:rPr>
              <a:t>                 = 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time_step_fract_den</a:t>
            </a:r>
            <a:r>
              <a:rPr lang="en-US" sz="1200" dirty="0">
                <a:latin typeface="Courier" pitchFamily="2" charset="0"/>
              </a:rPr>
              <a:t>                 = 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max_dom</a:t>
            </a:r>
            <a:r>
              <a:rPr lang="en-US" sz="1200" dirty="0">
                <a:latin typeface="Courier" pitchFamily="2" charset="0"/>
              </a:rPr>
              <a:t>                             = 1,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s_we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                             = 1,</a:t>
            </a:r>
          </a:p>
          <a:p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Courier" pitchFamily="2" charset="0"/>
              </a:rPr>
              <a:t>e_we</a:t>
            </a:r>
            <a:r>
              <a:rPr lang="en-US" sz="1200" b="1" dirty="0">
                <a:solidFill>
                  <a:srgbClr val="00B050"/>
                </a:solidFill>
                <a:latin typeface="Courier" pitchFamily="2" charset="0"/>
              </a:rPr>
              <a:t>                                = 60,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s_sn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                             = 1,</a:t>
            </a:r>
          </a:p>
          <a:p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00B050"/>
                </a:solidFill>
                <a:latin typeface="Courier" pitchFamily="2" charset="0"/>
              </a:rPr>
              <a:t>e_sn</a:t>
            </a:r>
            <a:r>
              <a:rPr lang="en-US" sz="1200" b="1" dirty="0">
                <a:solidFill>
                  <a:srgbClr val="00B050"/>
                </a:solidFill>
                <a:latin typeface="Courier" pitchFamily="2" charset="0"/>
              </a:rPr>
              <a:t>                                = 60,</a:t>
            </a:r>
          </a:p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s_vert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                           = 1,</a:t>
            </a:r>
          </a:p>
          <a:p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Courier" pitchFamily="2" charset="0"/>
              </a:rPr>
              <a:t>e_vert</a:t>
            </a:r>
            <a:r>
              <a:rPr lang="en-US" sz="1200" b="1" dirty="0">
                <a:solidFill>
                  <a:srgbClr val="7030A0"/>
                </a:solidFill>
                <a:latin typeface="Courier" pitchFamily="2" charset="0"/>
              </a:rPr>
              <a:t>                              = 41,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" pitchFamily="2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Courier" pitchFamily="2" charset="0"/>
              </a:rPr>
              <a:t>dx                                  = 2000,</a:t>
            </a:r>
          </a:p>
          <a:p>
            <a:r>
              <a:rPr lang="en-US" sz="1200" b="1" dirty="0">
                <a:solidFill>
                  <a:schemeClr val="accent2"/>
                </a:solidFill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chemeClr val="accent2"/>
                </a:solidFill>
                <a:latin typeface="Courier" pitchFamily="2" charset="0"/>
              </a:rPr>
              <a:t>dy</a:t>
            </a:r>
            <a:r>
              <a:rPr lang="en-US" sz="1200" b="1" dirty="0">
                <a:solidFill>
                  <a:schemeClr val="accent2"/>
                </a:solidFill>
                <a:latin typeface="Courier" pitchFamily="2" charset="0"/>
              </a:rPr>
              <a:t>                                  = 2000,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1200" b="1" dirty="0" err="1">
                <a:solidFill>
                  <a:schemeClr val="accent6"/>
                </a:solidFill>
                <a:latin typeface="Courier" pitchFamily="2" charset="0"/>
              </a:rPr>
              <a:t>ztop</a:t>
            </a:r>
            <a:r>
              <a:rPr lang="en-US" sz="1200" b="1" dirty="0">
                <a:solidFill>
                  <a:schemeClr val="accent6"/>
                </a:solidFill>
                <a:latin typeface="Courier" pitchFamily="2" charset="0"/>
              </a:rPr>
              <a:t>                                = 20000,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8B9DB-CD78-0944-AA73-4D2082759D30}"/>
              </a:ext>
            </a:extLst>
          </p:cNvPr>
          <p:cNvSpPr txBox="1"/>
          <p:nvPr/>
        </p:nvSpPr>
        <p:spPr>
          <a:xfrm>
            <a:off x="91440" y="5356275"/>
            <a:ext cx="340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Run for 60 min with 5 min outputs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92C9D-A5ED-C94F-978E-0E63BED30348}"/>
              </a:ext>
            </a:extLst>
          </p:cNvPr>
          <p:cNvSpPr txBox="1"/>
          <p:nvPr/>
        </p:nvSpPr>
        <p:spPr>
          <a:xfrm>
            <a:off x="4720590" y="4879022"/>
            <a:ext cx="30584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 second time step</a:t>
            </a:r>
          </a:p>
          <a:p>
            <a:r>
              <a:rPr lang="en-US" dirty="0">
                <a:solidFill>
                  <a:srgbClr val="00B050"/>
                </a:solidFill>
              </a:rPr>
              <a:t>60 x 60 grid points</a:t>
            </a:r>
          </a:p>
          <a:p>
            <a:r>
              <a:rPr lang="en-US" dirty="0">
                <a:solidFill>
                  <a:srgbClr val="7030A0"/>
                </a:solidFill>
              </a:rPr>
              <a:t>41 model levels</a:t>
            </a:r>
          </a:p>
          <a:p>
            <a:r>
              <a:rPr lang="en-US" dirty="0">
                <a:solidFill>
                  <a:schemeClr val="accent2"/>
                </a:solidFill>
              </a:rPr>
              <a:t>2000 m horizontal grid spacing</a:t>
            </a:r>
          </a:p>
          <a:p>
            <a:r>
              <a:rPr lang="en-US" dirty="0">
                <a:solidFill>
                  <a:schemeClr val="accent6"/>
                </a:solidFill>
              </a:rPr>
              <a:t>Model top at 20000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71551-CEC2-3F45-B3F6-9D54A13D0A4A}"/>
              </a:ext>
            </a:extLst>
          </p:cNvPr>
          <p:cNvSpPr txBox="1"/>
          <p:nvPr/>
        </p:nvSpPr>
        <p:spPr>
          <a:xfrm>
            <a:off x="0" y="6425248"/>
            <a:ext cx="601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="1" dirty="0"/>
              <a:t>For information</a:t>
            </a:r>
            <a:r>
              <a:rPr lang="en-US" dirty="0"/>
              <a:t>. You do not need to edit this file at this time.]</a:t>
            </a:r>
          </a:p>
        </p:txBody>
      </p:sp>
    </p:spTree>
    <p:extLst>
      <p:ext uri="{BB962C8B-B14F-4D97-AF65-F5344CB8AC3E}">
        <p14:creationId xmlns:p14="http://schemas.microsoft.com/office/powerpoint/2010/main" val="307775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batch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file </a:t>
            </a:r>
            <a:r>
              <a:rPr lang="en-US" sz="2800" dirty="0" err="1">
                <a:latin typeface="Courier"/>
                <a:cs typeface="Courier"/>
              </a:rPr>
              <a:t>submit_wrf</a:t>
            </a:r>
            <a:r>
              <a:rPr lang="en-US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434" y="2330773"/>
            <a:ext cx="6479659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#!/bin/bash</a:t>
            </a:r>
          </a:p>
          <a:p>
            <a:r>
              <a:rPr lang="en-US" sz="1600" dirty="0">
                <a:latin typeface="Courier"/>
                <a:cs typeface="Courier"/>
              </a:rPr>
              <a:t># Job name:</a:t>
            </a:r>
          </a:p>
          <a:p>
            <a:r>
              <a:rPr lang="en-US" sz="1600" dirty="0">
                <a:latin typeface="Courier"/>
                <a:cs typeface="Courier"/>
              </a:rPr>
              <a:t>#SBATCH --job-name=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atm419wrf</a:t>
            </a:r>
          </a:p>
          <a:p>
            <a:r>
              <a:rPr lang="en-US" sz="1600" dirty="0">
                <a:latin typeface="Courier"/>
                <a:cs typeface="Courier"/>
              </a:rPr>
              <a:t>#SBATCH -n 6</a:t>
            </a:r>
          </a:p>
          <a:p>
            <a:r>
              <a:rPr lang="en-US" sz="1600" dirty="0">
                <a:latin typeface="Courier"/>
                <a:cs typeface="Courier"/>
              </a:rPr>
              <a:t>#SBATCH -N 1</a:t>
            </a:r>
          </a:p>
          <a:p>
            <a:r>
              <a:rPr lang="en-US" sz="1600" dirty="0">
                <a:latin typeface="Courier"/>
                <a:cs typeface="Courier"/>
              </a:rPr>
              <a:t>#SBATCH --mem=131072</a:t>
            </a:r>
          </a:p>
          <a:p>
            <a:r>
              <a:rPr lang="en-US" sz="1600" dirty="0">
                <a:latin typeface="Courier"/>
                <a:cs typeface="Courier"/>
              </a:rPr>
              <a:t>#SBATCH -o </a:t>
            </a:r>
            <a:r>
              <a:rPr lang="en-US" sz="1600" dirty="0" err="1">
                <a:latin typeface="Courier"/>
                <a:cs typeface="Courier"/>
              </a:rPr>
              <a:t>sbatch.out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#SBATCH -e </a:t>
            </a:r>
            <a:r>
              <a:rPr lang="en-US" sz="1600" dirty="0" err="1">
                <a:latin typeface="Courier"/>
                <a:cs typeface="Courier"/>
              </a:rPr>
              <a:t>sbatch.err.out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[…]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echo "running WRF"</a:t>
            </a:r>
          </a:p>
          <a:p>
            <a:r>
              <a:rPr lang="en-US" sz="1600" dirty="0" err="1">
                <a:latin typeface="Courier"/>
                <a:cs typeface="Courier"/>
              </a:rPr>
              <a:t>srun</a:t>
            </a:r>
            <a:r>
              <a:rPr lang="en-US" sz="1600" dirty="0">
                <a:latin typeface="Courier"/>
                <a:cs typeface="Courier"/>
              </a:rPr>
              <a:t> -N 1 -n 6 --</a:t>
            </a:r>
            <a:r>
              <a:rPr lang="en-US" sz="1600" dirty="0" err="1">
                <a:latin typeface="Courier"/>
                <a:cs typeface="Courier"/>
              </a:rPr>
              <a:t>mpi</a:t>
            </a:r>
            <a:r>
              <a:rPr lang="en-US" sz="1600" dirty="0">
                <a:latin typeface="Courier"/>
                <a:cs typeface="Courier"/>
              </a:rPr>
              <a:t>=</a:t>
            </a:r>
            <a:r>
              <a:rPr lang="en-US" sz="1600" dirty="0" err="1">
                <a:latin typeface="Courier"/>
                <a:cs typeface="Courier"/>
              </a:rPr>
              <a:t>pmix</a:t>
            </a:r>
            <a:r>
              <a:rPr lang="en-US" sz="1600" dirty="0">
                <a:latin typeface="Courier"/>
                <a:cs typeface="Courier"/>
              </a:rPr>
              <a:t> -o </a:t>
            </a:r>
            <a:r>
              <a:rPr lang="en-US" sz="1600" dirty="0" err="1">
                <a:latin typeface="Courier"/>
                <a:cs typeface="Courier"/>
              </a:rPr>
              <a:t>wrf.srun.out</a:t>
            </a:r>
            <a:r>
              <a:rPr lang="en-US" sz="1600" dirty="0">
                <a:latin typeface="Courier"/>
                <a:cs typeface="Courier"/>
              </a:rPr>
              <a:t> ./</a:t>
            </a:r>
            <a:r>
              <a:rPr lang="en-US" sz="1600" dirty="0" err="1">
                <a:latin typeface="Courier"/>
                <a:cs typeface="Courier"/>
              </a:rPr>
              <a:t>wrf.exe</a:t>
            </a:r>
            <a:endParaRPr lang="en-US" sz="1600" dirty="0">
              <a:latin typeface="Courier"/>
              <a:cs typeface="Courier"/>
            </a:endParaRP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96017" y="2609906"/>
            <a:ext cx="385847" cy="2372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7458" y="2411286"/>
            <a:ext cx="317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 to your name [optional]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497941" y="3405441"/>
            <a:ext cx="2428167" cy="9769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3793" y="3318472"/>
            <a:ext cx="268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Requests 6 </a:t>
            </a:r>
            <a:r>
              <a:rPr lang="en-US" dirty="0" err="1">
                <a:solidFill>
                  <a:srgbClr val="0000FF"/>
                </a:solidFill>
              </a:rPr>
              <a:t>cpus</a:t>
            </a:r>
            <a:r>
              <a:rPr lang="en-US" dirty="0">
                <a:solidFill>
                  <a:srgbClr val="0000FF"/>
                </a:solidFill>
              </a:rPr>
              <a:t> on 1 node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8359" y="4437481"/>
            <a:ext cx="406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Where run time errors might be reported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577368" y="4426051"/>
            <a:ext cx="650992" cy="192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09388" y="5280701"/>
            <a:ext cx="6608681" cy="36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03853" y="5641638"/>
            <a:ext cx="3404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runs the model.</a:t>
            </a:r>
          </a:p>
          <a:p>
            <a:r>
              <a:rPr lang="en-US" i="1" dirty="0"/>
              <a:t>The –N and –n values must match</a:t>
            </a:r>
          </a:p>
          <a:p>
            <a:r>
              <a:rPr lang="en-US" i="1" dirty="0"/>
              <a:t>	those provided at the top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F80-3C0A-AA4B-ACE2-306E13478937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2042B-26DB-EBF2-0440-BE26782C8616}"/>
              </a:ext>
            </a:extLst>
          </p:cNvPr>
          <p:cNvSpPr txBox="1"/>
          <p:nvPr/>
        </p:nvSpPr>
        <p:spPr>
          <a:xfrm>
            <a:off x="0" y="6425248"/>
            <a:ext cx="601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="1" dirty="0"/>
              <a:t>For information</a:t>
            </a:r>
            <a:r>
              <a:rPr lang="en-US" dirty="0"/>
              <a:t>. You do not need to edit this file at this time.]</a:t>
            </a:r>
          </a:p>
        </p:txBody>
      </p:sp>
    </p:spTree>
    <p:extLst>
      <p:ext uri="{BB962C8B-B14F-4D97-AF65-F5344CB8AC3E}">
        <p14:creationId xmlns:p14="http://schemas.microsoft.com/office/powerpoint/2010/main" val="1463094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19048</TotalTime>
  <Words>2515</Words>
  <Application>Microsoft Macintosh PowerPoint</Application>
  <PresentationFormat>On-screen Show (4:3)</PresentationFormat>
  <Paragraphs>376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</vt:lpstr>
      <vt:lpstr>Courier</vt:lpstr>
      <vt:lpstr>Courier New</vt:lpstr>
      <vt:lpstr>Office Theme</vt:lpstr>
      <vt:lpstr>Supercell storms: In-class demo</vt:lpstr>
      <vt:lpstr>Goals</vt:lpstr>
      <vt:lpstr>Setup [see script]</vt:lpstr>
      <vt:lpstr>Outline</vt:lpstr>
      <vt:lpstr>input_sounding</vt:lpstr>
      <vt:lpstr>PowerPoint Presentation</vt:lpstr>
      <vt:lpstr>Hodograph (see input_sounding)</vt:lpstr>
      <vt:lpstr>Part of namelist.input</vt:lpstr>
      <vt:lpstr>Using the batch system</vt:lpstr>
      <vt:lpstr>Initialize and run model</vt:lpstr>
      <vt:lpstr>PowerPoint Presentation</vt:lpstr>
      <vt:lpstr>UAlbany computers:  batch, burst, burst-daes</vt:lpstr>
      <vt:lpstr>As the model runs…</vt:lpstr>
      <vt:lpstr>Supercell structure and behavior</vt:lpstr>
      <vt:lpstr>Supercells</vt:lpstr>
      <vt:lpstr>PowerPoint Presentation</vt:lpstr>
      <vt:lpstr>Splitting storms</vt:lpstr>
      <vt:lpstr>Shear-induced horizontal vorticity</vt:lpstr>
      <vt:lpstr>Dynamics of storm splitting</vt:lpstr>
      <vt:lpstr>Original updraft</vt:lpstr>
      <vt:lpstr>Counter-rotating vortices</vt:lpstr>
      <vt:lpstr>New storms form on flanks</vt:lpstr>
      <vt:lpstr>Old cell decays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Supercell storm structure</vt:lpstr>
      <vt:lpstr>[After simulation finishes…]</vt:lpstr>
      <vt:lpstr>Visualizing the supercell simulation with WRF-Python</vt:lpstr>
      <vt:lpstr>The wrfout output file</vt:lpstr>
      <vt:lpstr>Launch ARCC’s jupyter</vt:lpstr>
      <vt:lpstr>PowerPoint Presentation</vt:lpstr>
      <vt:lpstr>PowerPoint Presentation</vt:lpstr>
      <vt:lpstr>PowerPoint Presentation</vt:lpstr>
      <vt:lpstr>Where to go from here?</vt:lpstr>
      <vt:lpstr>PowerPoint Presentation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3: Supercell storms</dc:title>
  <dc:creator>Robert Fovell</dc:creator>
  <cp:lastModifiedBy>Fovell, Robert</cp:lastModifiedBy>
  <cp:revision>121</cp:revision>
  <dcterms:created xsi:type="dcterms:W3CDTF">2017-03-07T14:44:22Z</dcterms:created>
  <dcterms:modified xsi:type="dcterms:W3CDTF">2024-09-09T16:43:29Z</dcterms:modified>
</cp:coreProperties>
</file>