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93" r:id="rId3"/>
    <p:sldId id="352" r:id="rId4"/>
    <p:sldId id="311" r:id="rId5"/>
    <p:sldId id="312" r:id="rId6"/>
    <p:sldId id="313" r:id="rId7"/>
    <p:sldId id="307" r:id="rId8"/>
    <p:sldId id="308" r:id="rId9"/>
    <p:sldId id="309" r:id="rId10"/>
    <p:sldId id="353" r:id="rId11"/>
    <p:sldId id="339" r:id="rId12"/>
    <p:sldId id="338" r:id="rId13"/>
    <p:sldId id="335" r:id="rId14"/>
    <p:sldId id="332" r:id="rId15"/>
    <p:sldId id="328" r:id="rId16"/>
    <p:sldId id="327" r:id="rId17"/>
    <p:sldId id="350" r:id="rId18"/>
    <p:sldId id="351" r:id="rId19"/>
    <p:sldId id="258" r:id="rId20"/>
    <p:sldId id="340" r:id="rId21"/>
    <p:sldId id="316" r:id="rId22"/>
    <p:sldId id="324" r:id="rId23"/>
    <p:sldId id="317" r:id="rId24"/>
    <p:sldId id="262" r:id="rId25"/>
    <p:sldId id="264" r:id="rId26"/>
    <p:sldId id="329" r:id="rId27"/>
    <p:sldId id="330" r:id="rId28"/>
    <p:sldId id="291" r:id="rId29"/>
    <p:sldId id="318" r:id="rId30"/>
    <p:sldId id="349" r:id="rId31"/>
    <p:sldId id="319" r:id="rId32"/>
    <p:sldId id="268" r:id="rId33"/>
    <p:sldId id="269" r:id="rId34"/>
    <p:sldId id="320" r:id="rId35"/>
    <p:sldId id="331" r:id="rId36"/>
    <p:sldId id="341" r:id="rId37"/>
    <p:sldId id="342" r:id="rId38"/>
    <p:sldId id="343" r:id="rId39"/>
    <p:sldId id="344" r:id="rId40"/>
    <p:sldId id="345" r:id="rId41"/>
    <p:sldId id="322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2"/>
    <p:restoredTop sz="94919"/>
  </p:normalViewPr>
  <p:slideViewPr>
    <p:cSldViewPr snapToGrid="0" snapToObjects="1" showGuides="1">
      <p:cViewPr varScale="1">
        <p:scale>
          <a:sx n="107" d="100"/>
          <a:sy n="107" d="100"/>
        </p:scale>
        <p:origin x="1448" y="168"/>
      </p:cViewPr>
      <p:guideLst>
        <p:guide orient="horz" pos="1344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7ACD9-AAC2-4F4B-AE2D-F4F1830CE292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2194F-8F13-0C4C-BE67-4645FF2F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7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57BDB-4CD8-CE43-8015-8F084C76C5C5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BA5D9-C77A-3D45-9294-99EFC1DA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1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result of the course to date…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93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stuff in red.  All will need to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Need</a:t>
            </a:r>
            <a:r>
              <a:rPr lang="en-US" baseline="0" dirty="0"/>
              <a:t> to directly specify D2 grid spacing (4000 m) and indirectly (through </a:t>
            </a:r>
            <a:r>
              <a:rPr lang="en-US" baseline="0" dirty="0" err="1"/>
              <a:t>parent_grid_ratio</a:t>
            </a:r>
            <a:r>
              <a:rPr lang="en-US" baseline="0" dirty="0"/>
              <a:t> =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front maybe too far east.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BA5D9-C77A-3D45-9294-99EFC1DAA6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Convec</a:t>
            </a:r>
            <a:r>
              <a:rPr lang="en-US" dirty="0"/>
              <a:t> along cold front seen in CU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BA5D9-C77A-3D45-9294-99EFC1DAA6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42.75N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BA5D9-C77A-3D45-9294-99EFC1DAA6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1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Grey =</a:t>
            </a:r>
            <a:r>
              <a:rPr lang="en-US" baseline="0" dirty="0"/>
              <a:t> these are never altered.</a:t>
            </a:r>
          </a:p>
          <a:p>
            <a:r>
              <a:rPr lang="en-US" baseline="0" dirty="0"/>
              <a:t>Our WRF core is ARW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4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Max map factor 1.00459, min 1.0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Grey =</a:t>
            </a:r>
            <a:r>
              <a:rPr lang="en-US" baseline="0" dirty="0"/>
              <a:t> these are never altered.</a:t>
            </a:r>
          </a:p>
          <a:p>
            <a:r>
              <a:rPr lang="en-US" baseline="0" dirty="0"/>
              <a:t>Our WRF core is ARW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1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Mapfacs</a:t>
            </a:r>
            <a:r>
              <a:rPr lang="en-US" dirty="0"/>
              <a:t> 1 to 1.00459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BA5D9-C77A-3D45-9294-99EFC1DAA6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0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Grey =</a:t>
            </a:r>
            <a:r>
              <a:rPr lang="en-US" baseline="0" dirty="0"/>
              <a:t> these are never altered.</a:t>
            </a:r>
          </a:p>
          <a:p>
            <a:r>
              <a:rPr lang="en-US" baseline="0" dirty="0"/>
              <a:t>Our WRF core is ARW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95B7-ABC0-1540-8447-702364C9F94E}" type="datetime1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82C-3E55-6F42-B684-CFE8858FF70D}" type="datetime1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D888-CBCD-EF41-B2E2-74395D31CC8A}" type="datetime1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319-5E5A-C947-87B9-A42A20DCF403}" type="datetime1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8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B34C-0FBE-BE40-B4A1-98C66782EFD0}" type="datetime1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382-CD94-2542-BC37-11852693B16E}" type="datetime1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086-D2AB-4F4D-A955-3B5DD7088EBF}" type="datetime1">
              <a:rPr lang="en-US" smtClean="0"/>
              <a:t>11/5/24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3D4-DEFA-6E46-A095-7F59039D228A}" type="datetime1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0374-820D-F145-8016-A4FE765E716C}" type="datetime1">
              <a:rPr lang="en-US" smtClean="0"/>
              <a:t>11/5/24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F1B-C1B4-454C-ACC0-55F91C55E53A}" type="datetime1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9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5CF4-82B5-3C47-9E8E-F8C214A881EE}" type="datetime1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E93B-FFFC-E049-BCA3-74931F63B62C}" type="datetime1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0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Thunderstorm case demonstration and cumulus ensemble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D9BB2-C2F6-004F-BAEE-BDEFE0CF22B2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E605F-12C2-2717-6FC3-7DD9DE65BB59}"/>
              </a:ext>
            </a:extLst>
          </p:cNvPr>
          <p:cNvSpPr txBox="1"/>
          <p:nvPr/>
        </p:nvSpPr>
        <p:spPr>
          <a:xfrm>
            <a:off x="3806008" y="5654040"/>
            <a:ext cx="137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WRF version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F2E9B6-D2A8-DD97-DDA2-EF3426E981C5}"/>
              </a:ext>
            </a:extLst>
          </p:cNvPr>
          <p:cNvSpPr txBox="1"/>
          <p:nvPr/>
        </p:nvSpPr>
        <p:spPr>
          <a:xfrm>
            <a:off x="137786" y="187890"/>
            <a:ext cx="41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Ensemble assignments will be made soon</a:t>
            </a:r>
          </a:p>
        </p:txBody>
      </p:sp>
    </p:spTree>
    <p:extLst>
      <p:ext uri="{BB962C8B-B14F-4D97-AF65-F5344CB8AC3E}">
        <p14:creationId xmlns:p14="http://schemas.microsoft.com/office/powerpoint/2010/main" val="361979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AADA83-48C2-1369-45D0-ACD430BD3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WRF control run and “TRUTH” run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B6385C6-EBBC-A9B0-C1C8-FE72D8B97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 run: 12 km grid spacing, Thompson MP, Kain-Fritsch CU</a:t>
            </a:r>
          </a:p>
          <a:p>
            <a:r>
              <a:rPr lang="en-US" dirty="0"/>
              <a:t>TRUTH run: 4 km nest over NY area with no CU active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4B22B-67F9-E9C2-EF3C-FCE7C96A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7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011C4-5692-128F-4C75-AD042CE0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11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FFFB9DA-0620-C9BD-8AA3-0A7705B3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9144000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E41275-4E57-1F10-3FAA-921F32E86DC9}"/>
              </a:ext>
            </a:extLst>
          </p:cNvPr>
          <p:cNvSpPr/>
          <p:nvPr/>
        </p:nvSpPr>
        <p:spPr>
          <a:xfrm>
            <a:off x="8567655" y="2349852"/>
            <a:ext cx="189571" cy="1895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C8A21D-B78C-54D7-3464-B4C97F726756}"/>
              </a:ext>
            </a:extLst>
          </p:cNvPr>
          <p:cNvSpPr txBox="1"/>
          <p:nvPr/>
        </p:nvSpPr>
        <p:spPr>
          <a:xfrm>
            <a:off x="0" y="6356350"/>
            <a:ext cx="414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precipitation in a defined subdomain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8C846-477D-C875-0E54-062B0D731F26}"/>
              </a:ext>
            </a:extLst>
          </p:cNvPr>
          <p:cNvSpPr txBox="1"/>
          <p:nvPr/>
        </p:nvSpPr>
        <p:spPr>
          <a:xfrm>
            <a:off x="260350" y="165100"/>
            <a:ext cx="583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“TRUTH” </a:t>
            </a:r>
            <a:r>
              <a:rPr lang="en-US" dirty="0"/>
              <a:t>– 2 domains, microphysics only in D2 (no cumulus)</a:t>
            </a:r>
          </a:p>
        </p:txBody>
      </p:sp>
    </p:spTree>
    <p:extLst>
      <p:ext uri="{BB962C8B-B14F-4D97-AF65-F5344CB8AC3E}">
        <p14:creationId xmlns:p14="http://schemas.microsoft.com/office/powerpoint/2010/main" val="292056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1F6AD7-A86C-FD71-06F5-D7E18C3C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12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F5A3038-466A-0FF3-CEAC-60BBEDA7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9144000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0C706F3-AF1E-E4C6-5BD5-224A9C6BFE2F}"/>
              </a:ext>
            </a:extLst>
          </p:cNvPr>
          <p:cNvSpPr/>
          <p:nvPr/>
        </p:nvSpPr>
        <p:spPr>
          <a:xfrm>
            <a:off x="8567655" y="2349852"/>
            <a:ext cx="189571" cy="1895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6E39E-A754-6428-5BEB-854A92791657}"/>
              </a:ext>
            </a:extLst>
          </p:cNvPr>
          <p:cNvSpPr txBox="1"/>
          <p:nvPr/>
        </p:nvSpPr>
        <p:spPr>
          <a:xfrm>
            <a:off x="260350" y="165100"/>
            <a:ext cx="579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TCU01 [our common control run] </a:t>
            </a:r>
            <a:r>
              <a:rPr lang="en-US" dirty="0"/>
              <a:t>– 1 domain, </a:t>
            </a:r>
            <a:r>
              <a:rPr lang="en-US" dirty="0" err="1"/>
              <a:t>cu_physics</a:t>
            </a:r>
            <a:r>
              <a:rPr lang="en-US" dirty="0"/>
              <a:t>=1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E01E8-C829-37C9-873F-9078502051E8}"/>
              </a:ext>
            </a:extLst>
          </p:cNvPr>
          <p:cNvSpPr txBox="1"/>
          <p:nvPr/>
        </p:nvSpPr>
        <p:spPr>
          <a:xfrm>
            <a:off x="0" y="6356350"/>
            <a:ext cx="414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precipitation in a defined subdomain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86D25-24CA-1244-56D6-F041C318616C}"/>
              </a:ext>
            </a:extLst>
          </p:cNvPr>
          <p:cNvSpPr txBox="1"/>
          <p:nvPr/>
        </p:nvSpPr>
        <p:spPr>
          <a:xfrm>
            <a:off x="1234440" y="2539423"/>
            <a:ext cx="42142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Total </a:t>
            </a:r>
            <a:r>
              <a:rPr lang="en-US" i="1" dirty="0" err="1"/>
              <a:t>precip</a:t>
            </a:r>
            <a:r>
              <a:rPr lang="en-US" i="1" dirty="0"/>
              <a:t> looks quite similar to “TRUTH”,</a:t>
            </a:r>
          </a:p>
          <a:p>
            <a:r>
              <a:rPr lang="en-US" i="1" dirty="0"/>
              <a:t> which is encouraging…</a:t>
            </a:r>
          </a:p>
        </p:txBody>
      </p:sp>
    </p:spTree>
    <p:extLst>
      <p:ext uri="{BB962C8B-B14F-4D97-AF65-F5344CB8AC3E}">
        <p14:creationId xmlns:p14="http://schemas.microsoft.com/office/powerpoint/2010/main" val="285208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2503C-B306-4F06-010B-5BA30756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496A7-8790-016E-2C6C-CAC9864F4E4C}"/>
              </a:ext>
            </a:extLst>
          </p:cNvPr>
          <p:cNvSpPr txBox="1"/>
          <p:nvPr/>
        </p:nvSpPr>
        <p:spPr>
          <a:xfrm>
            <a:off x="260350" y="165100"/>
            <a:ext cx="734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“TRUTH” </a:t>
            </a:r>
            <a:r>
              <a:rPr lang="en-US" dirty="0"/>
              <a:t>– 2 domains, microphysics only in D2 (no cumulus) – forecast </a:t>
            </a:r>
            <a:r>
              <a:rPr lang="en-US" dirty="0" err="1"/>
              <a:t>hr</a:t>
            </a:r>
            <a:r>
              <a:rPr lang="en-US" dirty="0"/>
              <a:t>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B084D-062E-013F-3A31-5DDEF9AFD1E6}"/>
              </a:ext>
            </a:extLst>
          </p:cNvPr>
          <p:cNvSpPr txBox="1"/>
          <p:nvPr/>
        </p:nvSpPr>
        <p:spPr>
          <a:xfrm>
            <a:off x="6525764" y="5999966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 km ∆x</a:t>
            </a:r>
          </a:p>
          <a:p>
            <a:r>
              <a:rPr lang="en-US" b="1" dirty="0"/>
              <a:t>Cumulus OFF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CE826ABD-E470-C741-1AEA-FD00AE9D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463"/>
            <a:ext cx="9144000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AD61B-8376-D82C-8259-D28EC36A82E7}"/>
              </a:ext>
            </a:extLst>
          </p:cNvPr>
          <p:cNvSpPr txBox="1"/>
          <p:nvPr/>
        </p:nvSpPr>
        <p:spPr>
          <a:xfrm>
            <a:off x="162838" y="6356350"/>
            <a:ext cx="300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barbs every 6 </a:t>
            </a:r>
            <a:r>
              <a:rPr lang="en-US" dirty="0" err="1"/>
              <a:t>gridpoints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5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84B34-A5D9-C909-C30D-B43FC343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66A6F-4F2D-C511-08DD-F7D1E005D5FA}"/>
              </a:ext>
            </a:extLst>
          </p:cNvPr>
          <p:cNvSpPr txBox="1"/>
          <p:nvPr/>
        </p:nvSpPr>
        <p:spPr>
          <a:xfrm>
            <a:off x="260350" y="165100"/>
            <a:ext cx="911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TCU01 [our common control run] </a:t>
            </a:r>
            <a:r>
              <a:rPr lang="en-US" dirty="0"/>
              <a:t>– 1 domain, </a:t>
            </a:r>
            <a:r>
              <a:rPr lang="en-US" dirty="0" err="1"/>
              <a:t>cu_physics</a:t>
            </a:r>
            <a:r>
              <a:rPr lang="en-US" dirty="0"/>
              <a:t>=1 [our control run] - forecast </a:t>
            </a:r>
            <a:r>
              <a:rPr lang="en-US" dirty="0" err="1"/>
              <a:t>hr</a:t>
            </a:r>
            <a:r>
              <a:rPr lang="en-US" dirty="0"/>
              <a:t>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C8F97-837A-9734-DBD6-1FBC660B2F18}"/>
              </a:ext>
            </a:extLst>
          </p:cNvPr>
          <p:cNvSpPr txBox="1"/>
          <p:nvPr/>
        </p:nvSpPr>
        <p:spPr>
          <a:xfrm>
            <a:off x="6525764" y="5999966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12 km ∆x</a:t>
            </a:r>
          </a:p>
          <a:p>
            <a:r>
              <a:rPr lang="en-US" b="1" dirty="0"/>
              <a:t>Cumulus ON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A59C4FF-919F-AF69-AE35-192F6792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463"/>
            <a:ext cx="9144000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2BEB5-B712-EE5B-C294-31A0D08A5D86}"/>
              </a:ext>
            </a:extLst>
          </p:cNvPr>
          <p:cNvSpPr txBox="1"/>
          <p:nvPr/>
        </p:nvSpPr>
        <p:spPr>
          <a:xfrm>
            <a:off x="162838" y="6356350"/>
            <a:ext cx="300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barbs every 2 </a:t>
            </a:r>
            <a:r>
              <a:rPr lang="en-US" dirty="0" err="1"/>
              <a:t>gridpoints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56EAF-3607-7593-6049-9FA7524C309F}"/>
              </a:ext>
            </a:extLst>
          </p:cNvPr>
          <p:cNvSpPr txBox="1"/>
          <p:nvPr/>
        </p:nvSpPr>
        <p:spPr>
          <a:xfrm>
            <a:off x="260350" y="501651"/>
            <a:ext cx="3206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Thompson microphysics (T) + Cumulus (CU) scheme 1</a:t>
            </a:r>
          </a:p>
        </p:txBody>
      </p:sp>
    </p:spTree>
    <p:extLst>
      <p:ext uri="{BB962C8B-B14F-4D97-AF65-F5344CB8AC3E}">
        <p14:creationId xmlns:p14="http://schemas.microsoft.com/office/powerpoint/2010/main" val="391049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26D83F6-1E4B-D997-C2E0-6498E33C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9144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E92D5E-7AAA-2248-9A03-D10C5FE2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60D34-A7E8-9E4C-9C0B-2DAE682C7015}"/>
              </a:ext>
            </a:extLst>
          </p:cNvPr>
          <p:cNvSpPr txBox="1"/>
          <p:nvPr/>
        </p:nvSpPr>
        <p:spPr>
          <a:xfrm>
            <a:off x="260350" y="165100"/>
            <a:ext cx="581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“TRUTH” </a:t>
            </a:r>
            <a:r>
              <a:rPr lang="en-US" dirty="0"/>
              <a:t>– west east cross-section at 42N – forecast hour 11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863D3-645A-1A15-B39D-187FF102A48B}"/>
              </a:ext>
            </a:extLst>
          </p:cNvPr>
          <p:cNvSpPr txBox="1"/>
          <p:nvPr/>
        </p:nvSpPr>
        <p:spPr>
          <a:xfrm>
            <a:off x="7377532" y="5486400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 km ∆x</a:t>
            </a:r>
          </a:p>
          <a:p>
            <a:r>
              <a:rPr lang="en-US" b="1" dirty="0"/>
              <a:t>Cumulus OFF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F0884-5189-0F59-8143-9D2D0904C48F}"/>
              </a:ext>
            </a:extLst>
          </p:cNvPr>
          <p:cNvSpPr txBox="1"/>
          <p:nvPr/>
        </p:nvSpPr>
        <p:spPr>
          <a:xfrm>
            <a:off x="99835" y="6053177"/>
            <a:ext cx="358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More realistic --&gt; more correct?????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8B3E6-38AD-896C-01BF-33C726E5067A}"/>
              </a:ext>
            </a:extLst>
          </p:cNvPr>
          <p:cNvSpPr txBox="1"/>
          <p:nvPr/>
        </p:nvSpPr>
        <p:spPr>
          <a:xfrm>
            <a:off x="0" y="6488668"/>
            <a:ext cx="38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Made with </a:t>
            </a:r>
            <a:r>
              <a:rPr lang="en-US" sz="1600" dirty="0" err="1">
                <a:latin typeface="Courier" pitchFamily="2" charset="0"/>
              </a:rPr>
              <a:t>plot_WRF_TSTORM.ipynb</a:t>
            </a: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4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4D915640-E1A8-016B-CD0B-9EBE8913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9144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A93BD-39D6-4E4B-B176-CE061330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BFB4B-BD40-6340-BA8A-205A97103953}"/>
              </a:ext>
            </a:extLst>
          </p:cNvPr>
          <p:cNvSpPr txBox="1"/>
          <p:nvPr/>
        </p:nvSpPr>
        <p:spPr>
          <a:xfrm>
            <a:off x="260350" y="165100"/>
            <a:ext cx="788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TCU01 </a:t>
            </a:r>
            <a:r>
              <a:rPr lang="en-US" dirty="0"/>
              <a:t>– west east cross-section across Albany – forecast hour 11 [our control run]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DFADB-A55A-F34E-A1FD-053CB94DA918}"/>
              </a:ext>
            </a:extLst>
          </p:cNvPr>
          <p:cNvSpPr txBox="1"/>
          <p:nvPr/>
        </p:nvSpPr>
        <p:spPr>
          <a:xfrm>
            <a:off x="0" y="6488668"/>
            <a:ext cx="38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Made with </a:t>
            </a:r>
            <a:r>
              <a:rPr lang="en-US" sz="1600" dirty="0" err="1">
                <a:latin typeface="Courier" pitchFamily="2" charset="0"/>
              </a:rPr>
              <a:t>plot_WRF_TSTORM.ipynb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EF209-FD3D-0013-8435-8723B055A409}"/>
              </a:ext>
            </a:extLst>
          </p:cNvPr>
          <p:cNvSpPr txBox="1"/>
          <p:nvPr/>
        </p:nvSpPr>
        <p:spPr>
          <a:xfrm>
            <a:off x="7377532" y="5486400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12 km ∆x</a:t>
            </a:r>
          </a:p>
          <a:p>
            <a:r>
              <a:rPr lang="en-US" b="1" dirty="0"/>
              <a:t>Cumulus ON</a:t>
            </a:r>
          </a:p>
        </p:txBody>
      </p:sp>
    </p:spTree>
    <p:extLst>
      <p:ext uri="{BB962C8B-B14F-4D97-AF65-F5344CB8AC3E}">
        <p14:creationId xmlns:p14="http://schemas.microsoft.com/office/powerpoint/2010/main" val="471244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6FAD7-CFF3-7EBF-60EC-72A4533F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6FC70A-B855-A62C-68A9-B3BDB331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91440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4A258-69E6-C94D-4C6B-2C5A2B018568}"/>
              </a:ext>
            </a:extLst>
          </p:cNvPr>
          <p:cNvSpPr txBox="1"/>
          <p:nvPr/>
        </p:nvSpPr>
        <p:spPr>
          <a:xfrm>
            <a:off x="260350" y="165100"/>
            <a:ext cx="553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“TRUTH” </a:t>
            </a:r>
            <a:r>
              <a:rPr lang="en-US" dirty="0"/>
              <a:t>– accumulated rain from microphysics (shaded)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3823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F7174-DAC3-8F0B-86B0-5E31DA46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65014F-14BF-0684-8CE3-1591C6163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91440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855656-F450-8ABB-1CCC-1BD6245452AE}"/>
              </a:ext>
            </a:extLst>
          </p:cNvPr>
          <p:cNvSpPr txBox="1"/>
          <p:nvPr/>
        </p:nvSpPr>
        <p:spPr>
          <a:xfrm>
            <a:off x="260350" y="165100"/>
            <a:ext cx="790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“TCU01” </a:t>
            </a:r>
            <a:r>
              <a:rPr lang="en-US" dirty="0"/>
              <a:t>– accumulated rain from microphysics (shaded) and cumulus (contoured)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05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(WRF)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Create and position an outer domain + nest</a:t>
            </a:r>
          </a:p>
          <a:p>
            <a:pPr lvl="1"/>
            <a:r>
              <a:rPr lang="en-US" dirty="0"/>
              <a:t>D1 = Domain 1 (12 km)</a:t>
            </a:r>
          </a:p>
          <a:p>
            <a:pPr lvl="1"/>
            <a:r>
              <a:rPr lang="en-US" dirty="0"/>
              <a:t>D2 = Domain 2 (4 km nest… 3:1 ratio standard)</a:t>
            </a:r>
          </a:p>
          <a:p>
            <a:r>
              <a:rPr lang="en-US" dirty="0"/>
              <a:t>Make a 12 h simulation using </a:t>
            </a:r>
            <a:r>
              <a:rPr lang="en-US" u="sng" dirty="0"/>
              <a:t>1 domain</a:t>
            </a:r>
            <a:r>
              <a:rPr lang="en-US" dirty="0"/>
              <a:t> initialized with GFS and using the Kain-Fritsch cumulus scheme</a:t>
            </a:r>
          </a:p>
          <a:p>
            <a:pPr lvl="1"/>
            <a:r>
              <a:rPr lang="en-US" dirty="0"/>
              <a:t>Our common control run</a:t>
            </a:r>
          </a:p>
          <a:p>
            <a:r>
              <a:rPr lang="en-US" dirty="0"/>
              <a:t>Compare to simulation made with 2 domains without cumulus in inner nest (“TRUTH”); i.e.,</a:t>
            </a:r>
          </a:p>
          <a:p>
            <a:pPr lvl="1"/>
            <a:r>
              <a:rPr lang="en-US" dirty="0"/>
              <a:t>D1 uses a </a:t>
            </a:r>
            <a:r>
              <a:rPr lang="en-US" u="sng" dirty="0"/>
              <a:t>cumulus parameterization </a:t>
            </a:r>
            <a:r>
              <a:rPr lang="en-US" dirty="0"/>
              <a:t>and a </a:t>
            </a:r>
            <a:r>
              <a:rPr lang="en-US" u="sng" dirty="0"/>
              <a:t>microphysics</a:t>
            </a:r>
            <a:r>
              <a:rPr lang="en-US" dirty="0"/>
              <a:t> scheme</a:t>
            </a:r>
          </a:p>
          <a:p>
            <a:pPr lvl="1"/>
            <a:r>
              <a:rPr lang="en-US" dirty="0"/>
              <a:t>D2 relies on microphysics only</a:t>
            </a:r>
          </a:p>
          <a:p>
            <a:r>
              <a:rPr lang="en-US" dirty="0"/>
              <a:t>Contribute to a class cumulus scheme ensemble with some variation of microphysics after control run is complete</a:t>
            </a:r>
          </a:p>
          <a:p>
            <a:r>
              <a:rPr lang="en-US" dirty="0"/>
              <a:t>Please also refer to WRF REAL CHECKLIST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/>
              <a:t>By completion of this demonstration</a:t>
            </a:r>
            <a:r>
              <a:rPr lang="en-US" dirty="0"/>
              <a:t>, we will have covered: </a:t>
            </a:r>
          </a:p>
          <a:p>
            <a:pPr lvl="1"/>
            <a:r>
              <a:rPr lang="en-US" dirty="0"/>
              <a:t>how and why some parameterizations work (and fail), </a:t>
            </a:r>
          </a:p>
          <a:p>
            <a:pPr lvl="1"/>
            <a:r>
              <a:rPr lang="en-US" dirty="0"/>
              <a:t>what to check when creating a domain, </a:t>
            </a:r>
          </a:p>
          <a:p>
            <a:pPr lvl="1"/>
            <a:r>
              <a:rPr lang="en-US" dirty="0"/>
              <a:t>how to create a parent domain with nests, </a:t>
            </a:r>
          </a:p>
          <a:p>
            <a:pPr lvl="1"/>
            <a:r>
              <a:rPr lang="en-US" dirty="0"/>
              <a:t>how to initialize WRF using different data sets,</a:t>
            </a:r>
          </a:p>
          <a:p>
            <a:pPr lvl="1"/>
            <a:r>
              <a:rPr lang="en-US" dirty="0"/>
              <a:t>how to visualize model output using Python,</a:t>
            </a:r>
          </a:p>
          <a:p>
            <a:pPr lvl="1"/>
            <a:r>
              <a:rPr lang="en-US" dirty="0"/>
              <a:t>how parameterizations for subgrid-scale clouds (cumulus schemes) can vary and compete with microphysics,</a:t>
            </a:r>
          </a:p>
          <a:p>
            <a:pPr lvl="1"/>
            <a:r>
              <a:rPr lang="en-US" dirty="0"/>
              <a:t>how the model is integrated in time and discretized in space,</a:t>
            </a:r>
          </a:p>
          <a:p>
            <a:pPr lvl="1"/>
            <a:r>
              <a:rPr lang="en-US" dirty="0"/>
              <a:t>how to recognize, diagnose, and mitigate numerical difficulties, </a:t>
            </a:r>
          </a:p>
          <a:p>
            <a:r>
              <a:rPr lang="en-US" dirty="0"/>
              <a:t>Soon, we will also cover:</a:t>
            </a:r>
          </a:p>
          <a:p>
            <a:pPr lvl="1"/>
            <a:r>
              <a:rPr lang="en-US" dirty="0"/>
              <a:t>how to verify forecasts against surface observations,</a:t>
            </a:r>
          </a:p>
          <a:p>
            <a:pPr lvl="1"/>
            <a:r>
              <a:rPr lang="en-US" dirty="0"/>
              <a:t>how to perturb forecasts and modify model default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47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20DD-981B-99EC-311B-60D4AF06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(WRF experiment)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D004D-C0F7-2630-E61D-13449770F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$LAB/SCRIPTS/WRF_REAL_SETUP.TAR</a:t>
            </a:r>
          </a:p>
          <a:p>
            <a:r>
              <a:rPr lang="en-US" dirty="0"/>
              <a:t>$LAB/TSTORM/</a:t>
            </a:r>
            <a:r>
              <a:rPr lang="en-US" dirty="0" err="1"/>
              <a:t>plot_WRF_TSTORM.ipynb</a:t>
            </a:r>
            <a:endParaRPr lang="en-US" dirty="0"/>
          </a:p>
          <a:p>
            <a:pPr lvl="1"/>
            <a:r>
              <a:rPr lang="en-US" dirty="0"/>
              <a:t>Output files created like</a:t>
            </a:r>
          </a:p>
          <a:p>
            <a:pPr lvl="2"/>
            <a:r>
              <a:rPr lang="en-US" dirty="0"/>
              <a:t>TCU01_planview_Fovell.png</a:t>
            </a:r>
          </a:p>
          <a:p>
            <a:pPr lvl="2"/>
            <a:r>
              <a:rPr lang="en-US" dirty="0"/>
              <a:t>TCU01_timeseries_Fovell.png</a:t>
            </a:r>
          </a:p>
          <a:p>
            <a:pPr lvl="2"/>
            <a:r>
              <a:rPr lang="en-US" dirty="0"/>
              <a:t>TCU01_Fovell_precip.csv</a:t>
            </a:r>
          </a:p>
          <a:p>
            <a:r>
              <a:rPr lang="en-US" dirty="0"/>
              <a:t>Script: </a:t>
            </a:r>
            <a:r>
              <a:rPr lang="en-US" dirty="0" err="1"/>
              <a:t>TSTORM_demonstration.pdf</a:t>
            </a:r>
            <a:endParaRPr lang="en-US" dirty="0"/>
          </a:p>
          <a:p>
            <a:r>
              <a:rPr lang="en-US" dirty="0"/>
              <a:t>WRF REAL CHECKLIST from class web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99E1-8881-8DF8-46C7-9E4F082C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75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0D8291-FAA7-9B4A-AA65-6566C55E3B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WRF setup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56D8E46-6E39-BF48-9990-F9D908C00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(see also WRF setup script)</a:t>
            </a:r>
          </a:p>
          <a:p>
            <a:r>
              <a:rPr lang="en-US" b="1" dirty="0"/>
              <a:t>[</a:t>
            </a:r>
            <a:r>
              <a:rPr lang="en-US" b="1" dirty="0" err="1"/>
              <a:t>Ungrib</a:t>
            </a:r>
            <a:r>
              <a:rPr lang="en-US" b="1" dirty="0"/>
              <a:t> and Geogrid steps can be done </a:t>
            </a:r>
            <a:r>
              <a:rPr lang="en-US" b="1" u="sng" dirty="0"/>
              <a:t>simultaneously</a:t>
            </a:r>
            <a:r>
              <a:rPr lang="en-US" b="1" dirty="0"/>
              <a:t>…]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19224-983C-104B-B87E-9883066D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7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96" y="2981357"/>
            <a:ext cx="58368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ourier"/>
                <a:cs typeface="Courier"/>
              </a:rPr>
              <a:t>&amp;</a:t>
            </a:r>
            <a:r>
              <a:rPr lang="pl-PL" dirty="0" err="1">
                <a:latin typeface="Courier"/>
                <a:cs typeface="Courier"/>
              </a:rPr>
              <a:t>geogrid</a:t>
            </a:r>
            <a:r>
              <a:rPr lang="pl-PL" dirty="0">
                <a:latin typeface="Courier"/>
                <a:cs typeface="Courier"/>
              </a:rPr>
              <a:t> 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parent_id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=   1,   1,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latin typeface="Courier"/>
                <a:cs typeface="Courier"/>
              </a:rPr>
              <a:t>parent_grid_ratio</a:t>
            </a:r>
            <a:r>
              <a:rPr lang="pl-PL" dirty="0">
                <a:latin typeface="Courier"/>
                <a:cs typeface="Courier"/>
              </a:rPr>
              <a:t> =   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1</a:t>
            </a:r>
            <a:r>
              <a:rPr lang="pl-PL" dirty="0">
                <a:latin typeface="Courier"/>
                <a:cs typeface="Courier"/>
              </a:rPr>
              <a:t>,   3,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latin typeface="Courier"/>
                <a:cs typeface="Courier"/>
              </a:rPr>
              <a:t>i_parent_start</a:t>
            </a:r>
            <a:r>
              <a:rPr lang="pl-PL" dirty="0">
                <a:latin typeface="Courier"/>
                <a:cs typeface="Courier"/>
              </a:rPr>
              <a:t>    =   1,  22,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latin typeface="Courier"/>
                <a:cs typeface="Courier"/>
              </a:rPr>
              <a:t>j_parent_start</a:t>
            </a:r>
            <a:r>
              <a:rPr lang="pl-PL" dirty="0">
                <a:latin typeface="Courier"/>
                <a:cs typeface="Courier"/>
              </a:rPr>
              <a:t>    =   1,  32,</a:t>
            </a:r>
          </a:p>
          <a:p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s_we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=   1,   1,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latin typeface="Courier"/>
                <a:cs typeface="Courier"/>
              </a:rPr>
              <a:t>e_we</a:t>
            </a:r>
            <a:r>
              <a:rPr lang="pl-PL" dirty="0">
                <a:latin typeface="Courier"/>
                <a:cs typeface="Courier"/>
              </a:rPr>
              <a:t>              = 115, 166,</a:t>
            </a:r>
          </a:p>
          <a:p>
            <a:r>
              <a:rPr lang="pl-PL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rgbClr val="BFBFBF"/>
                </a:solidFill>
                <a:latin typeface="Courier"/>
                <a:cs typeface="Courier"/>
              </a:rPr>
              <a:t>s_sn</a:t>
            </a:r>
            <a:r>
              <a:rPr lang="pl-PL" dirty="0">
                <a:solidFill>
                  <a:srgbClr val="BFBFBF"/>
                </a:solidFill>
                <a:latin typeface="Courier"/>
                <a:cs typeface="Courier"/>
              </a:rPr>
              <a:t>              =  1,    1,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latin typeface="Courier"/>
                <a:cs typeface="Courier"/>
              </a:rPr>
              <a:t>e_sn</a:t>
            </a:r>
            <a:r>
              <a:rPr lang="pl-PL" dirty="0">
                <a:latin typeface="Courier"/>
                <a:cs typeface="Courier"/>
              </a:rPr>
              <a:t>              = 100, 100,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geog_data_res</a:t>
            </a:r>
            <a:r>
              <a:rPr lang="en-US" dirty="0">
                <a:latin typeface="Courier"/>
                <a:cs typeface="Courier"/>
              </a:rPr>
              <a:t>     ='default', 'default',</a:t>
            </a:r>
          </a:p>
          <a:p>
            <a:r>
              <a:rPr lang="en-US" dirty="0">
                <a:latin typeface="Courier"/>
                <a:cs typeface="Courier"/>
              </a:rPr>
              <a:t> dx        =  12000.,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dy</a:t>
            </a:r>
            <a:r>
              <a:rPr lang="en-US" dirty="0">
                <a:latin typeface="Courier"/>
                <a:cs typeface="Courier"/>
              </a:rPr>
              <a:t>        =  12000.,</a:t>
            </a:r>
            <a:endParaRPr lang="pl-PL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96" y="493953"/>
            <a:ext cx="80804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&amp;share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wrf_core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= 'ARW',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2,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start_date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='2022-03-31_12:00:00', '2022-03-31_12:00:00'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end_date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 '2022-04-01_00:00:00', '2022-04-01_00:00:00'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interval_seconds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3600,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2543" y="221081"/>
            <a:ext cx="184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namelist.wps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72" y="36415"/>
            <a:ext cx="537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NOW the second column – where it appears -- matters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8196" y="1088627"/>
            <a:ext cx="266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Same start/end times for both domains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72" y="6487081"/>
            <a:ext cx="1601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BFBFBF"/>
                </a:solidFill>
              </a:rPr>
              <a:t>grey: never altered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09E114-B817-4C40-9891-4A82D32AC4B8}"/>
              </a:ext>
            </a:extLst>
          </p:cNvPr>
          <p:cNvSpPr/>
          <p:nvPr/>
        </p:nvSpPr>
        <p:spPr>
          <a:xfrm>
            <a:off x="194310" y="1319906"/>
            <a:ext cx="8585235" cy="9889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1A95BC-CDC0-0641-86EA-BB60D0497746}"/>
              </a:ext>
            </a:extLst>
          </p:cNvPr>
          <p:cNvSpPr txBox="1"/>
          <p:nvPr/>
        </p:nvSpPr>
        <p:spPr>
          <a:xfrm>
            <a:off x="7319065" y="1957421"/>
            <a:ext cx="146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UNGRIB STEP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C284CB-22F9-2E89-2533-A94ADFCE792C}"/>
              </a:ext>
            </a:extLst>
          </p:cNvPr>
          <p:cNvSpPr/>
          <p:nvPr/>
        </p:nvSpPr>
        <p:spPr>
          <a:xfrm>
            <a:off x="194310" y="1102915"/>
            <a:ext cx="2105978" cy="27699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7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5279-DE1B-F541-9DA9-808A03E8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Ungrib</a:t>
            </a:r>
            <a:r>
              <a:rPr lang="en-US" dirty="0"/>
              <a:t>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5A1EE-0CB4-EA43-893F-0CF480DE5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>
                <a:latin typeface="Courier" pitchFamily="2" charset="0"/>
              </a:rPr>
              <a:t>cp </a:t>
            </a:r>
            <a:r>
              <a:rPr lang="en-US" sz="3000" dirty="0" err="1">
                <a:latin typeface="Courier" pitchFamily="2" charset="0"/>
              </a:rPr>
              <a:t>Vtable.GFS</a:t>
            </a:r>
            <a:r>
              <a:rPr lang="en-US" sz="3000" dirty="0">
                <a:latin typeface="Courier" pitchFamily="2" charset="0"/>
              </a:rPr>
              <a:t> </a:t>
            </a:r>
            <a:r>
              <a:rPr lang="en-US" sz="3000" dirty="0" err="1">
                <a:latin typeface="Courier" pitchFamily="2" charset="0"/>
              </a:rPr>
              <a:t>Vtable</a:t>
            </a:r>
            <a:endParaRPr lang="en-US" sz="3000" dirty="0">
              <a:latin typeface="Courier" pitchFamily="2" charset="0"/>
            </a:endParaRPr>
          </a:p>
          <a:p>
            <a:r>
              <a:rPr lang="en-US" sz="3000" dirty="0" err="1">
                <a:latin typeface="Courier" pitchFamily="2" charset="0"/>
              </a:rPr>
              <a:t>link_grib.csh</a:t>
            </a:r>
            <a:r>
              <a:rPr lang="en-US" sz="3000" dirty="0">
                <a:latin typeface="Courier" pitchFamily="2" charset="0"/>
              </a:rPr>
              <a:t> $LAB/DATA/GFS_2022033112/gfs* . </a:t>
            </a:r>
          </a:p>
          <a:p>
            <a:r>
              <a:rPr lang="en-US" sz="3000" dirty="0" err="1">
                <a:latin typeface="Courier" pitchFamily="2" charset="0"/>
              </a:rPr>
              <a:t>sbatch</a:t>
            </a:r>
            <a:r>
              <a:rPr lang="en-US" sz="3000" dirty="0">
                <a:latin typeface="Courier" pitchFamily="2" charset="0"/>
              </a:rPr>
              <a:t> –p burst-</a:t>
            </a:r>
            <a:r>
              <a:rPr lang="en-US" sz="3000" dirty="0" err="1">
                <a:latin typeface="Courier" pitchFamily="2" charset="0"/>
              </a:rPr>
              <a:t>daes</a:t>
            </a:r>
            <a:r>
              <a:rPr lang="en-US" sz="3000" dirty="0">
                <a:latin typeface="Courier" pitchFamily="2" charset="0"/>
              </a:rPr>
              <a:t> </a:t>
            </a:r>
            <a:r>
              <a:rPr lang="en-US" sz="3000" dirty="0" err="1">
                <a:latin typeface="Courier" pitchFamily="2" charset="0"/>
              </a:rPr>
              <a:t>submit_ungrib</a:t>
            </a:r>
            <a:endParaRPr lang="en-US" sz="3000" dirty="0">
              <a:latin typeface="Courier" pitchFamily="2" charset="0"/>
            </a:endParaRPr>
          </a:p>
          <a:p>
            <a:r>
              <a:rPr lang="en-US" dirty="0"/>
              <a:t>[you may need to wait for job to start]</a:t>
            </a:r>
          </a:p>
          <a:p>
            <a:r>
              <a:rPr lang="en-US" sz="2800" dirty="0">
                <a:latin typeface="Courier" pitchFamily="2" charset="0"/>
              </a:rPr>
              <a:t>tail –f </a:t>
            </a:r>
            <a:r>
              <a:rPr lang="en-US" sz="2800" dirty="0" err="1">
                <a:latin typeface="Courier" pitchFamily="2" charset="0"/>
              </a:rPr>
              <a:t>ungrib.log</a:t>
            </a:r>
            <a:endParaRPr lang="en-US" sz="2800" dirty="0">
              <a:latin typeface="Courier" pitchFamily="2" charset="0"/>
            </a:endParaRPr>
          </a:p>
          <a:p>
            <a:r>
              <a:rPr lang="en-US" dirty="0"/>
              <a:t>“*** Successful completion of program </a:t>
            </a:r>
            <a:r>
              <a:rPr lang="en-US" dirty="0" err="1"/>
              <a:t>ungrib.exe</a:t>
            </a:r>
            <a:r>
              <a:rPr lang="en-US" dirty="0"/>
              <a:t> ***”. </a:t>
            </a:r>
            <a:r>
              <a:rPr lang="en-US" dirty="0">
                <a:solidFill>
                  <a:srgbClr val="FF0000"/>
                </a:solidFill>
              </a:rPr>
              <a:t>THIS TAKES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15D9C-0E11-564C-BCFD-DE8E7F8D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1D76F-CAC4-6544-A2FB-BB943489C648}"/>
              </a:ext>
            </a:extLst>
          </p:cNvPr>
          <p:cNvSpPr txBox="1"/>
          <p:nvPr/>
        </p:nvSpPr>
        <p:spPr>
          <a:xfrm>
            <a:off x="0" y="0"/>
            <a:ext cx="5174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[</a:t>
            </a:r>
            <a:r>
              <a:rPr lang="en-US" sz="1400" dirty="0">
                <a:highlight>
                  <a:srgbClr val="FFFF00"/>
                </a:highlight>
              </a:rPr>
              <a:t>Consider opening TWO connections to </a:t>
            </a:r>
            <a:r>
              <a:rPr lang="en-US" sz="1400" dirty="0" err="1">
                <a:highlight>
                  <a:srgbClr val="FFFF00"/>
                </a:highlight>
              </a:rPr>
              <a:t>head.arcc</a:t>
            </a:r>
            <a:r>
              <a:rPr lang="en-US" sz="1400" dirty="0">
                <a:highlight>
                  <a:srgbClr val="FFFF00"/>
                </a:highlight>
              </a:rPr>
              <a:t>, so you can do the</a:t>
            </a:r>
          </a:p>
          <a:p>
            <a:r>
              <a:rPr lang="en-US" sz="1400" dirty="0">
                <a:highlight>
                  <a:srgbClr val="FFFF00"/>
                </a:highlight>
              </a:rPr>
              <a:t>	</a:t>
            </a:r>
            <a:r>
              <a:rPr lang="en-US" sz="1400" dirty="0" err="1">
                <a:highlight>
                  <a:srgbClr val="FFFF00"/>
                </a:highlight>
              </a:rPr>
              <a:t>ungrib</a:t>
            </a:r>
            <a:r>
              <a:rPr lang="en-US" sz="1400" dirty="0">
                <a:highlight>
                  <a:srgbClr val="FFFF00"/>
                </a:highlight>
              </a:rPr>
              <a:t> and geogrid steps </a:t>
            </a:r>
            <a:r>
              <a:rPr lang="en-US" sz="1400" b="1" dirty="0">
                <a:highlight>
                  <a:srgbClr val="FFFF00"/>
                </a:highlight>
              </a:rPr>
              <a:t>simultaneously</a:t>
            </a:r>
            <a:r>
              <a:rPr lang="en-US" sz="1400" dirty="0">
                <a:highlight>
                  <a:srgbClr val="FFFF00"/>
                </a:highlight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E6F33-7A72-0137-304B-4BE283D4B164}"/>
              </a:ext>
            </a:extLst>
          </p:cNvPr>
          <p:cNvSpPr txBox="1"/>
          <p:nvPr/>
        </p:nvSpPr>
        <p:spPr>
          <a:xfrm>
            <a:off x="185738" y="6356350"/>
            <a:ext cx="424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{see also script.  Follow real-data checklist.}</a:t>
            </a:r>
          </a:p>
        </p:txBody>
      </p:sp>
    </p:spTree>
    <p:extLst>
      <p:ext uri="{BB962C8B-B14F-4D97-AF65-F5344CB8AC3E}">
        <p14:creationId xmlns:p14="http://schemas.microsoft.com/office/powerpoint/2010/main" val="2562420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Geogrid</a:t>
            </a:r>
            <a:r>
              <a:rPr lang="en-US" dirty="0"/>
              <a:t> step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8675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 domains maximum</a:t>
            </a:r>
          </a:p>
          <a:p>
            <a:r>
              <a:rPr lang="en-US" sz="2000" dirty="0"/>
              <a:t>D1: 115 </a:t>
            </a:r>
            <a:r>
              <a:rPr lang="en-US" sz="2000" dirty="0" err="1"/>
              <a:t>e_we</a:t>
            </a:r>
            <a:r>
              <a:rPr lang="en-US" sz="2000" dirty="0"/>
              <a:t> x 100 </a:t>
            </a:r>
            <a:r>
              <a:rPr lang="en-US" sz="2000" dirty="0" err="1"/>
              <a:t>e_sn</a:t>
            </a:r>
            <a:r>
              <a:rPr lang="en-US" sz="2000" dirty="0"/>
              <a:t> points, 12 km grid spacing</a:t>
            </a:r>
          </a:p>
          <a:p>
            <a:r>
              <a:rPr lang="en-US" sz="2000" dirty="0"/>
              <a:t>D2: 166 </a:t>
            </a:r>
            <a:r>
              <a:rPr lang="en-US" sz="2000" dirty="0" err="1"/>
              <a:t>e_we</a:t>
            </a:r>
            <a:r>
              <a:rPr lang="en-US" sz="2000" dirty="0"/>
              <a:t> x 100 </a:t>
            </a:r>
            <a:r>
              <a:rPr lang="en-US" sz="2000" dirty="0" err="1"/>
              <a:t>e_sn</a:t>
            </a:r>
            <a:r>
              <a:rPr lang="en-US" sz="2000" dirty="0"/>
              <a:t> points, 4 km grid spacing</a:t>
            </a:r>
          </a:p>
          <a:p>
            <a:pPr lvl="1"/>
            <a:r>
              <a:rPr lang="en-US" sz="1600" dirty="0"/>
              <a:t>D2 lower left corner positioned at (</a:t>
            </a:r>
            <a:r>
              <a:rPr lang="en-US" sz="1600" b="1" dirty="0"/>
              <a:t>22, 32</a:t>
            </a:r>
            <a:r>
              <a:rPr lang="en-US" sz="1600" dirty="0"/>
              <a:t>) = (</a:t>
            </a:r>
            <a:r>
              <a:rPr lang="en-US" sz="1600" dirty="0" err="1"/>
              <a:t>i_parent_start</a:t>
            </a:r>
            <a:r>
              <a:rPr lang="en-US" sz="1600" dirty="0"/>
              <a:t>, </a:t>
            </a:r>
            <a:r>
              <a:rPr lang="en-US" sz="1600" dirty="0" err="1"/>
              <a:t>j_parent_start</a:t>
            </a:r>
            <a:r>
              <a:rPr lang="en-US" sz="1600" dirty="0"/>
              <a:t>) within D1 </a:t>
            </a:r>
            <a:r>
              <a:rPr lang="en-US" sz="1600" dirty="0">
                <a:highlight>
                  <a:srgbClr val="FFFF00"/>
                </a:highlight>
              </a:rPr>
              <a:t>[see slide 26]</a:t>
            </a:r>
          </a:p>
          <a:p>
            <a:pPr lvl="1"/>
            <a:r>
              <a:rPr lang="en-US" sz="1600" dirty="0"/>
              <a:t>D2:D1 grid ratio will be 3:1 (standard)</a:t>
            </a:r>
          </a:p>
          <a:p>
            <a:r>
              <a:rPr lang="en-US" sz="2000" dirty="0"/>
              <a:t>Lambert projection</a:t>
            </a:r>
          </a:p>
          <a:p>
            <a:pPr lvl="1"/>
            <a:r>
              <a:rPr lang="en-US" sz="1600" dirty="0"/>
              <a:t>Reference latitude: 42.6˚</a:t>
            </a:r>
          </a:p>
          <a:p>
            <a:pPr lvl="1"/>
            <a:r>
              <a:rPr lang="en-US" sz="1600" dirty="0"/>
              <a:t>Lambert true latitudes: both 42.6˚</a:t>
            </a:r>
          </a:p>
          <a:p>
            <a:pPr lvl="1"/>
            <a:r>
              <a:rPr lang="en-US" sz="1600" dirty="0"/>
              <a:t>Reference and standard longitudes: -76˚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Edit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namelist.wps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as needed</a:t>
            </a:r>
          </a:p>
          <a:p>
            <a:r>
              <a:rPr lang="en-US" sz="2000" dirty="0"/>
              <a:t>Inspect domain using  </a:t>
            </a:r>
            <a:r>
              <a:rPr lang="en-US" sz="1800" dirty="0" err="1">
                <a:latin typeface="Courier"/>
              </a:rPr>
              <a:t>plot_WRF_domain.ipynb</a:t>
            </a:r>
            <a:r>
              <a:rPr lang="en-US" sz="1800" dirty="0"/>
              <a:t>  </a:t>
            </a:r>
            <a:r>
              <a:rPr lang="en-US" sz="2000" dirty="0"/>
              <a:t>(</a:t>
            </a:r>
            <a:r>
              <a:rPr lang="en-US" sz="2000" i="1" dirty="0"/>
              <a:t>don’t skip this; </a:t>
            </a:r>
            <a:r>
              <a:rPr lang="en-US" sz="2000" i="1" dirty="0">
                <a:highlight>
                  <a:srgbClr val="FFFF00"/>
                </a:highlight>
              </a:rPr>
              <a:t>see slide 26</a:t>
            </a:r>
            <a:r>
              <a:rPr lang="en-US" sz="2000" dirty="0"/>
              <a:t>)</a:t>
            </a:r>
          </a:p>
          <a:p>
            <a:r>
              <a:rPr lang="en-US" sz="2000" dirty="0"/>
              <a:t>Execute </a:t>
            </a:r>
            <a:r>
              <a:rPr lang="en-US" sz="1600" dirty="0" err="1">
                <a:latin typeface="Courier"/>
                <a:cs typeface="Courier"/>
              </a:rPr>
              <a:t>geogrid.exe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2000" dirty="0"/>
              <a:t>somehow </a:t>
            </a:r>
            <a:r>
              <a:rPr lang="en-US" sz="2000" dirty="0">
                <a:highlight>
                  <a:srgbClr val="FFFF00"/>
                </a:highlight>
              </a:rPr>
              <a:t>[see slide 28]</a:t>
            </a:r>
          </a:p>
          <a:p>
            <a:r>
              <a:rPr lang="en-US" sz="2000" dirty="0"/>
              <a:t>Make sure you have two new files: </a:t>
            </a:r>
            <a:r>
              <a:rPr lang="en-US" sz="1800" dirty="0">
                <a:latin typeface="Courier" pitchFamily="2" charset="0"/>
              </a:rPr>
              <a:t>geo_em.d01.nc</a:t>
            </a:r>
            <a:r>
              <a:rPr lang="en-US" sz="2000" dirty="0"/>
              <a:t>, </a:t>
            </a:r>
            <a:r>
              <a:rPr lang="en-US" sz="1800" dirty="0">
                <a:latin typeface="Courier" pitchFamily="2" charset="0"/>
              </a:rPr>
              <a:t>geo_em.d02.nc</a:t>
            </a:r>
          </a:p>
          <a:p>
            <a:r>
              <a:rPr lang="en-US" sz="2000" dirty="0"/>
              <a:t>Run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plot_WRF_terrain.ipynb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to inspect terrain and map factors (slide 27)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23B0B-333C-FB8B-A22F-C2CAF8BD0AF5}"/>
              </a:ext>
            </a:extLst>
          </p:cNvPr>
          <p:cNvSpPr txBox="1"/>
          <p:nvPr/>
        </p:nvSpPr>
        <p:spPr>
          <a:xfrm>
            <a:off x="185738" y="6356350"/>
            <a:ext cx="424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{see also script.  Follow real-data checklist.}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4A3C0-F22E-9A8C-346C-C7E6F87B3EE0}"/>
              </a:ext>
            </a:extLst>
          </p:cNvPr>
          <p:cNvSpPr txBox="1"/>
          <p:nvPr/>
        </p:nvSpPr>
        <p:spPr>
          <a:xfrm>
            <a:off x="0" y="0"/>
            <a:ext cx="5174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[</a:t>
            </a:r>
            <a:r>
              <a:rPr lang="en-US" sz="1400" dirty="0">
                <a:highlight>
                  <a:srgbClr val="FFFF00"/>
                </a:highlight>
              </a:rPr>
              <a:t>Consider opening TWO connections to </a:t>
            </a:r>
            <a:r>
              <a:rPr lang="en-US" sz="1400" dirty="0" err="1">
                <a:highlight>
                  <a:srgbClr val="FFFF00"/>
                </a:highlight>
              </a:rPr>
              <a:t>head.arcc</a:t>
            </a:r>
            <a:r>
              <a:rPr lang="en-US" sz="1400" dirty="0">
                <a:highlight>
                  <a:srgbClr val="FFFF00"/>
                </a:highlight>
              </a:rPr>
              <a:t>, so you can do the</a:t>
            </a:r>
          </a:p>
          <a:p>
            <a:r>
              <a:rPr lang="en-US" sz="1400" dirty="0">
                <a:highlight>
                  <a:srgbClr val="FFFF00"/>
                </a:highlight>
              </a:rPr>
              <a:t>	</a:t>
            </a:r>
            <a:r>
              <a:rPr lang="en-US" sz="1400" dirty="0" err="1">
                <a:highlight>
                  <a:srgbClr val="FFFF00"/>
                </a:highlight>
              </a:rPr>
              <a:t>ungrib</a:t>
            </a:r>
            <a:r>
              <a:rPr lang="en-US" sz="1400" dirty="0">
                <a:highlight>
                  <a:srgbClr val="FFFF00"/>
                </a:highlight>
              </a:rPr>
              <a:t> and geogrid steps </a:t>
            </a:r>
            <a:r>
              <a:rPr lang="en-US" sz="1400" b="1" dirty="0">
                <a:highlight>
                  <a:srgbClr val="FFFF00"/>
                </a:highlight>
              </a:rPr>
              <a:t>simultaneously</a:t>
            </a:r>
            <a:r>
              <a:rPr lang="en-US" sz="1400" dirty="0">
                <a:highlight>
                  <a:srgbClr val="FFFF00"/>
                </a:highlight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92776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96" y="2981357"/>
            <a:ext cx="58368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ourier"/>
                <a:cs typeface="Courier"/>
              </a:rPr>
              <a:t>&amp;</a:t>
            </a:r>
            <a:r>
              <a:rPr lang="pl-PL" dirty="0" err="1">
                <a:latin typeface="Courier"/>
                <a:cs typeface="Courier"/>
              </a:rPr>
              <a:t>geogrid</a:t>
            </a:r>
            <a:r>
              <a:rPr lang="pl-PL" dirty="0">
                <a:latin typeface="Courier"/>
                <a:cs typeface="Courier"/>
              </a:rPr>
              <a:t> 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parent_id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=   1,   1,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b="1" dirty="0" err="1">
                <a:solidFill>
                  <a:srgbClr val="0000FF"/>
                </a:solidFill>
                <a:latin typeface="Courier"/>
                <a:cs typeface="Courier"/>
              </a:rPr>
              <a:t>parent_grid_ratio</a:t>
            </a:r>
            <a:r>
              <a:rPr lang="pl-PL" b="1" dirty="0">
                <a:solidFill>
                  <a:srgbClr val="0000FF"/>
                </a:solidFill>
                <a:latin typeface="Courier"/>
                <a:cs typeface="Courier"/>
              </a:rPr>
              <a:t> =   </a:t>
            </a:r>
            <a:r>
              <a:rPr lang="pl-PL" b="1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  <a:r>
              <a:rPr lang="pl-PL" b="1" dirty="0">
                <a:solidFill>
                  <a:srgbClr val="0000FF"/>
                </a:solidFill>
                <a:latin typeface="Courier"/>
                <a:cs typeface="Courier"/>
              </a:rPr>
              <a:t>   3,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Courier"/>
                <a:cs typeface="Courier"/>
              </a:rPr>
              <a:t>i_parent_start</a:t>
            </a:r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    =   </a:t>
            </a:r>
            <a:r>
              <a:rPr lang="pl-PL" b="1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  22,</a:t>
            </a:r>
          </a:p>
          <a:p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Courier"/>
                <a:cs typeface="Courier"/>
              </a:rPr>
              <a:t>j_parent_start</a:t>
            </a:r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    =   </a:t>
            </a:r>
            <a:r>
              <a:rPr lang="pl-PL" b="1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  32,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rgbClr val="BFBFBF"/>
                </a:solidFill>
                <a:latin typeface="Courier"/>
                <a:cs typeface="Courier"/>
              </a:rPr>
              <a:t>s_we</a:t>
            </a:r>
            <a:r>
              <a:rPr lang="pl-PL" dirty="0">
                <a:solidFill>
                  <a:srgbClr val="BFBFBF"/>
                </a:solidFill>
                <a:latin typeface="Courier"/>
                <a:cs typeface="Courier"/>
              </a:rPr>
              <a:t>              =   1,   1</a:t>
            </a:r>
            <a:r>
              <a:rPr lang="pl-PL" dirty="0">
                <a:latin typeface="Courier"/>
                <a:cs typeface="Courier"/>
              </a:rPr>
              <a:t>,</a:t>
            </a:r>
          </a:p>
          <a:p>
            <a:r>
              <a:rPr lang="pl-PL" b="1" dirty="0">
                <a:latin typeface="Courier"/>
                <a:cs typeface="Courier"/>
              </a:rPr>
              <a:t> </a:t>
            </a:r>
            <a:r>
              <a:rPr lang="pl-PL" b="1" dirty="0" err="1">
                <a:latin typeface="Courier"/>
                <a:cs typeface="Courier"/>
              </a:rPr>
              <a:t>e_we</a:t>
            </a:r>
            <a:r>
              <a:rPr lang="pl-PL" b="1" dirty="0">
                <a:latin typeface="Courier"/>
                <a:cs typeface="Courier"/>
              </a:rPr>
              <a:t>              = 115, 166,</a:t>
            </a:r>
          </a:p>
          <a:p>
            <a:r>
              <a:rPr lang="pl-PL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rgbClr val="BFBFBF"/>
                </a:solidFill>
                <a:latin typeface="Courier"/>
                <a:cs typeface="Courier"/>
              </a:rPr>
              <a:t>s_sn</a:t>
            </a:r>
            <a:r>
              <a:rPr lang="pl-PL" dirty="0">
                <a:solidFill>
                  <a:srgbClr val="BFBFBF"/>
                </a:solidFill>
                <a:latin typeface="Courier"/>
                <a:cs typeface="Courier"/>
              </a:rPr>
              <a:t>              =  1,    1,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b="1" dirty="0" err="1">
                <a:latin typeface="Courier"/>
                <a:cs typeface="Courier"/>
              </a:rPr>
              <a:t>e_sn</a:t>
            </a:r>
            <a:r>
              <a:rPr lang="pl-PL" b="1" dirty="0">
                <a:latin typeface="Courier"/>
                <a:cs typeface="Courier"/>
              </a:rPr>
              <a:t>              = 100, 100,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geog_data_res</a:t>
            </a:r>
            <a:r>
              <a:rPr lang="en-US" b="1" dirty="0">
                <a:latin typeface="Courier"/>
                <a:cs typeface="Courier"/>
              </a:rPr>
              <a:t>     ='default', 'default',</a:t>
            </a:r>
          </a:p>
          <a:p>
            <a:r>
              <a:rPr lang="en-US" b="1" dirty="0">
                <a:latin typeface="Courier"/>
                <a:cs typeface="Courier"/>
              </a:rPr>
              <a:t> dx        =  12000.,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dy</a:t>
            </a:r>
            <a:r>
              <a:rPr lang="en-US" b="1" dirty="0">
                <a:latin typeface="Courier"/>
                <a:cs typeface="Courier"/>
              </a:rPr>
              <a:t>        =  12000.,</a:t>
            </a:r>
            <a:endParaRPr lang="pl-PL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96" y="493953"/>
            <a:ext cx="83183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&amp;share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wrf_core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= 'ARW',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2,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start_date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'2022-03-31_12:00:00', '2022-03-31_12:00:00'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end_date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'2022-04-01_00:00:00', '2022-04-01_00:00:00'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interval_seconds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3600,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93122" y="2928433"/>
            <a:ext cx="1233830" cy="79385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26952" y="2700230"/>
            <a:ext cx="2647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Controls nest grid spacing</a:t>
            </a:r>
          </a:p>
          <a:p>
            <a:r>
              <a:rPr lang="en-US" b="1" dirty="0">
                <a:solidFill>
                  <a:srgbClr val="0000FF"/>
                </a:solidFill>
              </a:rPr>
              <a:t>  (D2 = D1/3)</a:t>
            </a:r>
          </a:p>
          <a:p>
            <a:r>
              <a:rPr lang="en-US" b="1" dirty="0">
                <a:solidFill>
                  <a:srgbClr val="0000FF"/>
                </a:solidFill>
              </a:rPr>
              <a:t>  [3:1 ratio is standard]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693122" y="4322085"/>
            <a:ext cx="1075074" cy="564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74032" y="4739847"/>
            <a:ext cx="3011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Controls location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 (lower left corner) in parent</a:t>
            </a:r>
          </a:p>
          <a:p>
            <a:r>
              <a:rPr lang="en-US" b="1" dirty="0">
                <a:solidFill>
                  <a:srgbClr val="FF0000"/>
                </a:solidFill>
              </a:rPr>
              <a:t>		       [see next slide]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2543" y="221081"/>
            <a:ext cx="184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namelist.wps</a:t>
            </a:r>
            <a:endParaRPr lang="en-US" b="1" dirty="0">
              <a:latin typeface="Courier"/>
              <a:cs typeface="Courier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00196" y="6158204"/>
            <a:ext cx="751047" cy="2048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51243" y="6178356"/>
            <a:ext cx="23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D1’s grid spacing ONLY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72" y="36415"/>
            <a:ext cx="537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NOW the second column – where it appears -- matters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8196" y="1088627"/>
            <a:ext cx="266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Same start/end times for both domains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72" y="6487081"/>
            <a:ext cx="1601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BFBFBF"/>
                </a:solidFill>
              </a:rPr>
              <a:t>grey: never altered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7A70DE-3B45-1329-836A-0AA36CECC30F}"/>
              </a:ext>
            </a:extLst>
          </p:cNvPr>
          <p:cNvSpPr/>
          <p:nvPr/>
        </p:nvSpPr>
        <p:spPr>
          <a:xfrm>
            <a:off x="194310" y="1090389"/>
            <a:ext cx="2105978" cy="27699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6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D74A7E-C1A1-0975-9352-AFE8B3A6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7FF484-C6FB-EC54-A1EF-C1BF6DDD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0"/>
            <a:ext cx="7491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414C16-F437-243B-1174-AFCE027022BA}"/>
              </a:ext>
            </a:extLst>
          </p:cNvPr>
          <p:cNvSpPr txBox="1"/>
          <p:nvPr/>
        </p:nvSpPr>
        <p:spPr>
          <a:xfrm>
            <a:off x="3371850" y="417294"/>
            <a:ext cx="561012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Output 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plot_WRF_domain.ipynb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Make sure your domain looks like this before moving on!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7080772-2C75-1147-B2C1-7751A6FC873D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1428750" y="4657979"/>
            <a:ext cx="1147054" cy="169837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7162923-A01F-4480-F83E-A4F1C6EDBF0F}"/>
              </a:ext>
            </a:extLst>
          </p:cNvPr>
          <p:cNvSpPr txBox="1"/>
          <p:nvPr/>
        </p:nvSpPr>
        <p:spPr>
          <a:xfrm>
            <a:off x="1640107" y="4250166"/>
            <a:ext cx="85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(22,32)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5ACC07-E967-5F25-461E-C1F356B19FAA}"/>
              </a:ext>
            </a:extLst>
          </p:cNvPr>
          <p:cNvSpPr/>
          <p:nvPr/>
        </p:nvSpPr>
        <p:spPr>
          <a:xfrm>
            <a:off x="2496432" y="4484816"/>
            <a:ext cx="158744" cy="17316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82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1AA1B2-DD8C-6E86-586E-32395B90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4AF21D-8EC0-80A1-E5BB-388A68C1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BC898-33C1-5984-0521-46C1FFD1A12D}"/>
              </a:ext>
            </a:extLst>
          </p:cNvPr>
          <p:cNvSpPr txBox="1"/>
          <p:nvPr/>
        </p:nvSpPr>
        <p:spPr>
          <a:xfrm>
            <a:off x="830309" y="277772"/>
            <a:ext cx="3665491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Terrain of D1 </a:t>
            </a:r>
          </a:p>
          <a:p>
            <a:r>
              <a:rPr lang="en-US" dirty="0">
                <a:solidFill>
                  <a:schemeClr val="bg1"/>
                </a:solidFill>
              </a:rPr>
              <a:t>Output from </a:t>
            </a:r>
            <a:r>
              <a:rPr lang="en-US" dirty="0" err="1">
                <a:solidFill>
                  <a:schemeClr val="bg1"/>
                </a:solidFill>
              </a:rPr>
              <a:t>plot_WRF_terrain.ipynb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02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sz="4000" dirty="0" err="1">
                <a:latin typeface="Courier"/>
                <a:cs typeface="Courier"/>
              </a:rPr>
              <a:t>geogrid.exe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geogrid program can take some time, especially when generating large nests.  </a:t>
            </a:r>
          </a:p>
          <a:p>
            <a:r>
              <a:rPr lang="en-US" dirty="0"/>
              <a:t>However, geogrid is also MPI-aware (all WPS/WRF programs are, </a:t>
            </a:r>
            <a:r>
              <a:rPr lang="en-US" i="1" dirty="0"/>
              <a:t>except</a:t>
            </a:r>
            <a:r>
              <a:rPr lang="en-US" dirty="0"/>
              <a:t> </a:t>
            </a:r>
            <a:r>
              <a:rPr lang="en-US" sz="3000" dirty="0" err="1">
                <a:latin typeface="Courier"/>
                <a:cs typeface="Courier"/>
              </a:rPr>
              <a:t>ungrib.exe</a:t>
            </a:r>
            <a:r>
              <a:rPr lang="en-US" sz="3000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tc.exe</a:t>
            </a:r>
            <a:r>
              <a:rPr lang="en-US" dirty="0"/>
              <a:t>)</a:t>
            </a:r>
          </a:p>
          <a:p>
            <a:r>
              <a:rPr lang="en-US" dirty="0"/>
              <a:t>Two options:</a:t>
            </a:r>
          </a:p>
          <a:p>
            <a:pPr lvl="1"/>
            <a:r>
              <a:rPr lang="en-US" dirty="0"/>
              <a:t>(1) Ask for multiple </a:t>
            </a:r>
            <a:r>
              <a:rPr lang="en-US" dirty="0" err="1"/>
              <a:t>cpus</a:t>
            </a:r>
            <a:r>
              <a:rPr lang="en-US" dirty="0"/>
              <a:t> with </a:t>
            </a:r>
            <a:r>
              <a:rPr lang="en-US" sz="2400" dirty="0" err="1">
                <a:latin typeface="Courier"/>
                <a:cs typeface="Courier"/>
              </a:rPr>
              <a:t>srun</a:t>
            </a:r>
            <a:r>
              <a:rPr lang="en-US" dirty="0"/>
              <a:t>.  Example:</a:t>
            </a:r>
          </a:p>
          <a:p>
            <a:pPr lvl="2"/>
            <a:r>
              <a:rPr lang="en-US" sz="2200" dirty="0" err="1">
                <a:latin typeface="Courier"/>
                <a:cs typeface="Courier"/>
              </a:rPr>
              <a:t>srun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mr-IN" sz="2200" dirty="0">
                <a:latin typeface="Courier"/>
                <a:cs typeface="Courier"/>
              </a:rPr>
              <a:t>–</a:t>
            </a:r>
            <a:r>
              <a:rPr lang="en-US" sz="2200" dirty="0">
                <a:latin typeface="Courier"/>
                <a:cs typeface="Courier"/>
              </a:rPr>
              <a:t>p burst-</a:t>
            </a:r>
            <a:r>
              <a:rPr lang="en-US" sz="2200" dirty="0" err="1">
                <a:latin typeface="Courier"/>
                <a:cs typeface="Courier"/>
              </a:rPr>
              <a:t>daes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mr-IN" sz="2200" dirty="0">
                <a:latin typeface="Courier"/>
                <a:cs typeface="Courier"/>
              </a:rPr>
              <a:t>–</a:t>
            </a:r>
            <a:r>
              <a:rPr lang="en-US" sz="2200" dirty="0">
                <a:latin typeface="Courier"/>
                <a:cs typeface="Courier"/>
              </a:rPr>
              <a:t>n 8 </a:t>
            </a:r>
            <a:r>
              <a:rPr lang="en-US" sz="2200" dirty="0" err="1">
                <a:latin typeface="Courier"/>
                <a:cs typeface="Courier"/>
              </a:rPr>
              <a:t>geogrid.exe</a:t>
            </a:r>
            <a:endParaRPr lang="en-US" sz="2200" dirty="0">
              <a:latin typeface="Courier"/>
              <a:cs typeface="Courier"/>
            </a:endParaRPr>
          </a:p>
          <a:p>
            <a:pPr lvl="1"/>
            <a:r>
              <a:rPr lang="en-US" dirty="0"/>
              <a:t>(2) Submit a batch job (</a:t>
            </a:r>
            <a:r>
              <a:rPr lang="en-US" sz="2600" dirty="0" err="1">
                <a:latin typeface="Courier"/>
                <a:cs typeface="Courier"/>
              </a:rPr>
              <a:t>submit_geogrid</a:t>
            </a:r>
            <a:r>
              <a:rPr lang="en-US" sz="2600" dirty="0"/>
              <a:t> </a:t>
            </a:r>
            <a:r>
              <a:rPr lang="en-US" dirty="0"/>
              <a:t>provided)</a:t>
            </a:r>
          </a:p>
          <a:p>
            <a:pPr lvl="2"/>
            <a:r>
              <a:rPr lang="en-US" sz="2200" dirty="0" err="1">
                <a:latin typeface="Courier"/>
                <a:cs typeface="Courier"/>
              </a:rPr>
              <a:t>sbatch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mr-IN" sz="2200" dirty="0">
                <a:latin typeface="Courier"/>
                <a:cs typeface="Courier"/>
              </a:rPr>
              <a:t>–</a:t>
            </a:r>
            <a:r>
              <a:rPr lang="en-US" sz="2200" dirty="0">
                <a:latin typeface="Courier"/>
                <a:cs typeface="Courier"/>
              </a:rPr>
              <a:t>p burst-</a:t>
            </a:r>
            <a:r>
              <a:rPr lang="en-US" sz="2200" dirty="0" err="1">
                <a:latin typeface="Courier"/>
                <a:cs typeface="Courier"/>
              </a:rPr>
              <a:t>daes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 err="1">
                <a:latin typeface="Courier"/>
                <a:cs typeface="Courier"/>
              </a:rPr>
              <a:t>submit_geogrid</a:t>
            </a:r>
            <a:endParaRPr lang="en-US" sz="2200" dirty="0">
              <a:latin typeface="Courier"/>
              <a:cs typeface="Courier"/>
            </a:endParaRPr>
          </a:p>
          <a:p>
            <a:pPr lvl="2"/>
            <a:r>
              <a:rPr lang="en-US" sz="2200" dirty="0">
                <a:latin typeface="Courier"/>
                <a:cs typeface="Courier"/>
              </a:rPr>
              <a:t>tail –f </a:t>
            </a:r>
            <a:r>
              <a:rPr lang="en-US" sz="2200" dirty="0" err="1">
                <a:latin typeface="Courier"/>
                <a:cs typeface="Courier"/>
              </a:rPr>
              <a:t>geogrid.srun.out</a:t>
            </a:r>
            <a:endParaRPr lang="en-US" sz="22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48EF-8B81-9741-9216-123928B1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Metgrid</a:t>
            </a:r>
            <a:r>
              <a:rPr lang="en-US" dirty="0"/>
              <a:t> step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[after </a:t>
            </a:r>
            <a:r>
              <a:rPr lang="en-US" sz="3100" dirty="0" err="1">
                <a:solidFill>
                  <a:srgbClr val="FF0000"/>
                </a:solidFill>
              </a:rPr>
              <a:t>ungrib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</a:rPr>
              <a:t>AND</a:t>
            </a:r>
            <a:r>
              <a:rPr lang="en-US" sz="3100" dirty="0">
                <a:solidFill>
                  <a:srgbClr val="FF0000"/>
                </a:solidFill>
              </a:rPr>
              <a:t> geogrid are finished]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EA59-2320-8545-AA8E-99B844AD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latin typeface="Courier" pitchFamily="2" charset="0"/>
              </a:rPr>
              <a:t>sbatch</a:t>
            </a:r>
            <a:r>
              <a:rPr lang="en-US" sz="2800" dirty="0">
                <a:latin typeface="Courier" pitchFamily="2" charset="0"/>
              </a:rPr>
              <a:t> –p burst-</a:t>
            </a:r>
            <a:r>
              <a:rPr lang="en-US" sz="2800" dirty="0" err="1">
                <a:latin typeface="Courier" pitchFamily="2" charset="0"/>
              </a:rPr>
              <a:t>daes</a:t>
            </a:r>
            <a:r>
              <a:rPr lang="en-US" sz="2800" dirty="0">
                <a:latin typeface="Courier" pitchFamily="2" charset="0"/>
              </a:rPr>
              <a:t> </a:t>
            </a:r>
            <a:r>
              <a:rPr lang="en-US" sz="2800" dirty="0" err="1">
                <a:latin typeface="Courier" pitchFamily="2" charset="0"/>
              </a:rPr>
              <a:t>submit_metgrid</a:t>
            </a:r>
            <a:endParaRPr lang="en-US" sz="2800" dirty="0">
              <a:latin typeface="Courier" pitchFamily="2" charset="0"/>
            </a:endParaRPr>
          </a:p>
          <a:p>
            <a:r>
              <a:rPr lang="en-US" sz="2800" dirty="0">
                <a:latin typeface="Courier" pitchFamily="2" charset="0"/>
              </a:rPr>
              <a:t>tail –f metgrid.log.0000</a:t>
            </a:r>
          </a:p>
          <a:p>
            <a:r>
              <a:rPr lang="en-US" dirty="0"/>
              <a:t>“*** Successful completion of program </a:t>
            </a:r>
            <a:r>
              <a:rPr lang="en-US" dirty="0" err="1"/>
              <a:t>metgrid.exe</a:t>
            </a:r>
            <a:r>
              <a:rPr lang="en-US" dirty="0"/>
              <a:t> **”</a:t>
            </a:r>
          </a:p>
          <a:p>
            <a:r>
              <a:rPr lang="en-US" dirty="0"/>
              <a:t>Select one of the </a:t>
            </a:r>
            <a:r>
              <a:rPr lang="en-US" sz="2800" dirty="0" err="1">
                <a:latin typeface="Courier" pitchFamily="2" charset="0"/>
              </a:rPr>
              <a:t>met_em.d</a:t>
            </a:r>
            <a:r>
              <a:rPr lang="en-US" sz="2800" dirty="0">
                <a:latin typeface="Courier" pitchFamily="2" charset="0"/>
              </a:rPr>
              <a:t>* </a:t>
            </a:r>
            <a:r>
              <a:rPr lang="en-US" dirty="0"/>
              <a:t>files generated, and dump the header (</a:t>
            </a:r>
            <a:r>
              <a:rPr lang="en-US" sz="2800" dirty="0" err="1">
                <a:latin typeface="Courier" pitchFamily="2" charset="0"/>
              </a:rPr>
              <a:t>ncdump</a:t>
            </a:r>
            <a:r>
              <a:rPr lang="en-US" sz="2800" dirty="0">
                <a:latin typeface="Courier" pitchFamily="2" charset="0"/>
              </a:rPr>
              <a:t> –h</a:t>
            </a:r>
            <a:r>
              <a:rPr lang="en-US" dirty="0"/>
              <a:t>) to look for </a:t>
            </a:r>
            <a:r>
              <a:rPr lang="en-US" sz="2800" dirty="0" err="1">
                <a:latin typeface="Courier" pitchFamily="2" charset="0"/>
              </a:rPr>
              <a:t>num_metgrid_levels</a:t>
            </a:r>
            <a:r>
              <a:rPr lang="en-US" sz="2800" dirty="0">
                <a:latin typeface="Courier" pitchFamily="2" charset="0"/>
              </a:rPr>
              <a:t>, </a:t>
            </a:r>
            <a:r>
              <a:rPr lang="en-US" sz="2800" dirty="0" err="1">
                <a:latin typeface="Courier" pitchFamily="2" charset="0"/>
              </a:rPr>
              <a:t>num_st_layers</a:t>
            </a:r>
            <a:r>
              <a:rPr lang="en-US" sz="2800" dirty="0">
                <a:latin typeface="Courier" pitchFamily="2" charset="0"/>
              </a:rPr>
              <a:t>, </a:t>
            </a:r>
            <a:r>
              <a:rPr lang="en-US" sz="2800" dirty="0" err="1">
                <a:latin typeface="Courier" pitchFamily="2" charset="0"/>
              </a:rPr>
              <a:t>num_sm_layers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CEE1D-C779-1049-99BE-79CF2723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7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82C268-0AA9-2D6E-39FC-4D03FA348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March 2022 NY squall line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4929331-66D0-E87A-E46C-4C583473B5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216F4-09B3-B5B3-353E-FC850B72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27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96" y="2981357"/>
            <a:ext cx="43204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ourier"/>
                <a:cs typeface="Courier"/>
              </a:rPr>
              <a:t>&amp;</a:t>
            </a:r>
            <a:r>
              <a:rPr lang="pl-PL" dirty="0" err="1">
                <a:latin typeface="Courier"/>
                <a:cs typeface="Courier"/>
              </a:rPr>
              <a:t>ungrib</a:t>
            </a:r>
            <a:endParaRPr lang="pl-PL" dirty="0">
              <a:latin typeface="Courier"/>
              <a:cs typeface="Courier"/>
            </a:endParaRP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out_format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= 'WPS',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latin typeface="Courier"/>
                <a:cs typeface="Courier"/>
              </a:rPr>
              <a:t>prefix</a:t>
            </a:r>
            <a:r>
              <a:rPr lang="pl-PL" dirty="0">
                <a:latin typeface="Courier"/>
                <a:cs typeface="Courier"/>
              </a:rPr>
              <a:t>     = '</a:t>
            </a:r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pl-PL" dirty="0">
                <a:latin typeface="Courier"/>
                <a:cs typeface="Courier"/>
              </a:rPr>
              <a:t>',</a:t>
            </a:r>
          </a:p>
          <a:p>
            <a:r>
              <a:rPr lang="pl-PL" dirty="0">
                <a:latin typeface="Courier"/>
                <a:cs typeface="Courier"/>
              </a:rPr>
              <a:t>/</a:t>
            </a:r>
          </a:p>
          <a:p>
            <a:endParaRPr lang="pl-PL" dirty="0">
              <a:latin typeface="Courier"/>
              <a:cs typeface="Courier"/>
            </a:endParaRPr>
          </a:p>
          <a:p>
            <a:r>
              <a:rPr lang="pl-PL" dirty="0">
                <a:latin typeface="Courier"/>
                <a:cs typeface="Courier"/>
              </a:rPr>
              <a:t>&amp;</a:t>
            </a:r>
            <a:r>
              <a:rPr lang="pl-PL" dirty="0" err="1">
                <a:latin typeface="Courier"/>
                <a:cs typeface="Courier"/>
              </a:rPr>
              <a:t>metgrid</a:t>
            </a:r>
            <a:endParaRPr lang="pl-PL" dirty="0">
              <a:latin typeface="Courier"/>
              <a:cs typeface="Courier"/>
            </a:endParaRP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latin typeface="Courier"/>
                <a:cs typeface="Courier"/>
              </a:rPr>
              <a:t>fg_name</a:t>
            </a:r>
            <a:r>
              <a:rPr lang="pl-PL" dirty="0">
                <a:latin typeface="Courier"/>
                <a:cs typeface="Courier"/>
              </a:rPr>
              <a:t>         = '</a:t>
            </a:r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pl-PL" dirty="0">
                <a:latin typeface="Courier"/>
                <a:cs typeface="Courier"/>
              </a:rPr>
              <a:t>',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io_form_metgrid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= 2</a:t>
            </a:r>
            <a:r>
              <a:rPr lang="pl-PL" dirty="0">
                <a:latin typeface="Courier"/>
                <a:cs typeface="Courier"/>
              </a:rPr>
              <a:t>,</a:t>
            </a:r>
          </a:p>
          <a:p>
            <a:r>
              <a:rPr lang="pl-PL" dirty="0">
                <a:latin typeface="Courier"/>
                <a:cs typeface="Courier"/>
              </a:rPr>
              <a:t>/</a:t>
            </a:r>
          </a:p>
          <a:p>
            <a:r>
              <a:rPr lang="en-US" dirty="0" err="1">
                <a:latin typeface="Courier"/>
                <a:cs typeface="Courier"/>
              </a:rPr>
              <a:t>constants_name</a:t>
            </a:r>
            <a:r>
              <a:rPr lang="en-US" dirty="0">
                <a:latin typeface="Courier"/>
                <a:cs typeface="Courier"/>
              </a:rPr>
              <a:t>  = './TAVGSFC',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3400196" y="2928433"/>
            <a:ext cx="2526756" cy="69512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26952" y="2037290"/>
            <a:ext cx="27672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Typical for </a:t>
            </a:r>
            <a:r>
              <a:rPr lang="en-US" b="1" dirty="0" err="1">
                <a:solidFill>
                  <a:srgbClr val="0000FF"/>
                </a:solidFill>
              </a:rPr>
              <a:t>ungrib</a:t>
            </a:r>
            <a:r>
              <a:rPr lang="en-US" b="1" dirty="0">
                <a:solidFill>
                  <a:srgbClr val="0000FF"/>
                </a:solidFill>
              </a:rPr>
              <a:t> outputs</a:t>
            </a:r>
          </a:p>
          <a:p>
            <a:r>
              <a:rPr lang="en-US" b="1" dirty="0">
                <a:solidFill>
                  <a:srgbClr val="0000FF"/>
                </a:solidFill>
              </a:rPr>
              <a:t>== </a:t>
            </a:r>
            <a:r>
              <a:rPr lang="en-US" b="1" dirty="0" err="1">
                <a:solidFill>
                  <a:srgbClr val="0000FF"/>
                </a:solidFill>
              </a:rPr>
              <a:t>metgrid</a:t>
            </a:r>
            <a:r>
              <a:rPr lang="en-US" b="1" dirty="0">
                <a:solidFill>
                  <a:srgbClr val="0000FF"/>
                </a:solidFill>
              </a:rPr>
              <a:t> inputs to be</a:t>
            </a:r>
          </a:p>
          <a:p>
            <a:r>
              <a:rPr lang="en-US" b="1" dirty="0">
                <a:solidFill>
                  <a:srgbClr val="0000FF"/>
                </a:solidFill>
              </a:rPr>
              <a:t>named “FILE”.  You should</a:t>
            </a:r>
          </a:p>
          <a:p>
            <a:r>
              <a:rPr lang="en-US" b="1" dirty="0">
                <a:solidFill>
                  <a:srgbClr val="0000FF"/>
                </a:solidFill>
              </a:rPr>
              <a:t>change this if manipulating</a:t>
            </a:r>
          </a:p>
          <a:p>
            <a:r>
              <a:rPr lang="en-US" b="1" dirty="0">
                <a:solidFill>
                  <a:srgbClr val="0000FF"/>
                </a:solidFill>
              </a:rPr>
              <a:t>more than one data source</a:t>
            </a:r>
          </a:p>
          <a:p>
            <a:r>
              <a:rPr lang="en-US" b="1" dirty="0">
                <a:solidFill>
                  <a:srgbClr val="0000FF"/>
                </a:solidFill>
              </a:rPr>
              <a:t>simultaneously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617220" y="5240933"/>
            <a:ext cx="5150976" cy="1311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74032" y="4568397"/>
            <a:ext cx="2970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</a:t>
            </a:r>
            <a:r>
              <a:rPr lang="en-US" b="1" dirty="0">
                <a:solidFill>
                  <a:srgbClr val="FF0000"/>
                </a:solidFill>
              </a:rPr>
              <a:t> a “constants file” is needed</a:t>
            </a:r>
          </a:p>
          <a:p>
            <a:r>
              <a:rPr lang="en-US" b="1" dirty="0">
                <a:solidFill>
                  <a:srgbClr val="FF0000"/>
                </a:solidFill>
              </a:rPr>
              <a:t>[e.g., </a:t>
            </a:r>
            <a:r>
              <a:rPr lang="en-US" b="1" dirty="0" err="1">
                <a:solidFill>
                  <a:srgbClr val="FF0000"/>
                </a:solidFill>
              </a:rPr>
              <a:t>landmask</a:t>
            </a:r>
            <a:r>
              <a:rPr lang="en-US" b="1" dirty="0">
                <a:solidFill>
                  <a:srgbClr val="FF0000"/>
                </a:solidFill>
              </a:rPr>
              <a:t> or other</a:t>
            </a:r>
          </a:p>
          <a:p>
            <a:r>
              <a:rPr lang="en-US" b="1" dirty="0">
                <a:solidFill>
                  <a:srgbClr val="FF0000"/>
                </a:solidFill>
              </a:rPr>
              <a:t>temporally invariant info]</a:t>
            </a:r>
          </a:p>
          <a:p>
            <a:r>
              <a:rPr lang="en-US" b="1" dirty="0">
                <a:solidFill>
                  <a:srgbClr val="FF0000"/>
                </a:solidFill>
              </a:rPr>
              <a:t>it would be defined and placed ABOVE the /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2543" y="221081"/>
            <a:ext cx="184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namelist.wps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72" y="36415"/>
            <a:ext cx="370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Relevant to </a:t>
            </a:r>
            <a:r>
              <a:rPr lang="en-US" b="1" dirty="0" err="1">
                <a:solidFill>
                  <a:srgbClr val="008000"/>
                </a:solidFill>
              </a:rPr>
              <a:t>ungrib</a:t>
            </a:r>
            <a:r>
              <a:rPr lang="en-US" b="1" dirty="0">
                <a:solidFill>
                  <a:srgbClr val="008000"/>
                </a:solidFill>
              </a:rPr>
              <a:t> and </a:t>
            </a:r>
            <a:r>
              <a:rPr lang="en-US" b="1" dirty="0" err="1">
                <a:solidFill>
                  <a:srgbClr val="008000"/>
                </a:solidFill>
              </a:rPr>
              <a:t>metgrid</a:t>
            </a:r>
            <a:r>
              <a:rPr lang="en-US" b="1" dirty="0">
                <a:solidFill>
                  <a:srgbClr val="008000"/>
                </a:solidFill>
              </a:rPr>
              <a:t> steps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72" y="6487081"/>
            <a:ext cx="19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BFBFBF"/>
                </a:solidFill>
              </a:rPr>
              <a:t>grey: very rarely altered</a:t>
            </a:r>
          </a:p>
        </p:txBody>
      </p:sp>
    </p:spTree>
    <p:extLst>
      <p:ext uri="{BB962C8B-B14F-4D97-AF65-F5344CB8AC3E}">
        <p14:creationId xmlns:p14="http://schemas.microsoft.com/office/powerpoint/2010/main" val="1044663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141F-4181-2941-9DDB-95E5F40C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and WRF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2C02-457F-024F-B154-F995ACAD1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Edit </a:t>
            </a:r>
            <a:r>
              <a:rPr lang="en-US" sz="3000" dirty="0" err="1">
                <a:latin typeface="Courier" pitchFamily="2" charset="0"/>
              </a:rPr>
              <a:t>namelist.input</a:t>
            </a:r>
            <a:r>
              <a:rPr lang="en-US" dirty="0"/>
              <a:t>, as described in script</a:t>
            </a:r>
          </a:p>
          <a:p>
            <a:r>
              <a:rPr lang="en-US" dirty="0"/>
              <a:t>Make sure</a:t>
            </a:r>
          </a:p>
          <a:p>
            <a:pPr lvl="1"/>
            <a:r>
              <a:rPr lang="en-US" dirty="0"/>
              <a:t>Start/end times, </a:t>
            </a:r>
            <a:r>
              <a:rPr lang="en-US" dirty="0" err="1"/>
              <a:t>interval_seconds</a:t>
            </a:r>
            <a:r>
              <a:rPr lang="en-US" dirty="0"/>
              <a:t> match </a:t>
            </a:r>
            <a:r>
              <a:rPr lang="en-US" sz="2600" dirty="0" err="1">
                <a:latin typeface="Courier" pitchFamily="2" charset="0"/>
              </a:rPr>
              <a:t>namelist.wps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sz="2600" dirty="0" err="1">
                <a:latin typeface="Courier" pitchFamily="2" charset="0"/>
              </a:rPr>
              <a:t>num_metgrid_levels</a:t>
            </a:r>
            <a:r>
              <a:rPr lang="en-US" sz="2600" dirty="0">
                <a:latin typeface="Courier" pitchFamily="2" charset="0"/>
              </a:rPr>
              <a:t>, </a:t>
            </a:r>
            <a:r>
              <a:rPr lang="en-US" sz="2600" dirty="0" err="1">
                <a:latin typeface="Courier" pitchFamily="2" charset="0"/>
              </a:rPr>
              <a:t>num_metgrid_soil_levels</a:t>
            </a:r>
            <a:r>
              <a:rPr lang="en-US" dirty="0"/>
              <a:t> are set correctly</a:t>
            </a:r>
          </a:p>
          <a:p>
            <a:pPr lvl="1"/>
            <a:r>
              <a:rPr lang="en-US" dirty="0"/>
              <a:t>Domain size and resolution and nest location set as in </a:t>
            </a:r>
            <a:r>
              <a:rPr lang="en-US" sz="2600" dirty="0" err="1">
                <a:latin typeface="Courier" pitchFamily="2" charset="0"/>
              </a:rPr>
              <a:t>namelist.wps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sz="2600" b="1" dirty="0" err="1">
                <a:solidFill>
                  <a:srgbClr val="FF0000"/>
                </a:solidFill>
                <a:latin typeface="Courier" pitchFamily="2" charset="0"/>
              </a:rPr>
              <a:t>max_dom</a:t>
            </a:r>
            <a:r>
              <a:rPr lang="en-US" sz="2600" b="1" dirty="0">
                <a:solidFill>
                  <a:srgbClr val="FF0000"/>
                </a:solidFill>
                <a:latin typeface="Courier" pitchFamily="2" charset="0"/>
              </a:rPr>
              <a:t> = 1 </a:t>
            </a:r>
            <a:r>
              <a:rPr lang="en-US" b="1" dirty="0">
                <a:solidFill>
                  <a:srgbClr val="FF0000"/>
                </a:solidFill>
              </a:rPr>
              <a:t>for this demo</a:t>
            </a:r>
          </a:p>
          <a:p>
            <a:pPr lvl="1"/>
            <a:r>
              <a:rPr lang="en-US" dirty="0"/>
              <a:t>Model physics and time step set as in script [lines 67-71]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2F936-6A60-0444-A7CE-676FD7BF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1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317" y="622020"/>
            <a:ext cx="7664854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&amp;</a:t>
            </a:r>
            <a:r>
              <a:rPr lang="en-US" dirty="0" err="1">
                <a:latin typeface="Courier"/>
                <a:cs typeface="Courier"/>
              </a:rPr>
              <a:t>time_control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run_days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 = 0,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run_hours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= 12,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run_minutes</a:t>
            </a:r>
            <a:r>
              <a:rPr lang="en-US" dirty="0">
                <a:latin typeface="Courier"/>
                <a:cs typeface="Courier"/>
              </a:rPr>
              <a:t>                         = 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run_seconds</a:t>
            </a:r>
            <a:r>
              <a:rPr lang="en-US" dirty="0">
                <a:latin typeface="Courier"/>
                <a:cs typeface="Courier"/>
              </a:rPr>
              <a:t>                         = 0,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start_year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= 2022, 2022,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start_month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= 03, 03,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start_day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= 31, 31,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start_hour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= 12, 12,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start_minute</a:t>
            </a:r>
            <a:r>
              <a:rPr lang="en-US" dirty="0">
                <a:latin typeface="Courier"/>
                <a:cs typeface="Courier"/>
              </a:rPr>
              <a:t>                        = 00, 00,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start_second</a:t>
            </a:r>
            <a:r>
              <a:rPr lang="en-US" dirty="0">
                <a:latin typeface="Courier"/>
                <a:cs typeface="Courier"/>
              </a:rPr>
              <a:t>                        = 00, 00,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end_year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 = 2022, 2022,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end_month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= 04, 04,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end_day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  = 01, 01,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end_hour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 = 00, 00,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end_minute</a:t>
            </a:r>
            <a:r>
              <a:rPr lang="en-US" dirty="0">
                <a:latin typeface="Courier"/>
                <a:cs typeface="Courier"/>
              </a:rPr>
              <a:t>                          = 00, 00,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end_second</a:t>
            </a:r>
            <a:r>
              <a:rPr lang="en-US" dirty="0">
                <a:latin typeface="Courier"/>
                <a:cs typeface="Courier"/>
              </a:rPr>
              <a:t>                          = 00, 00,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interval_seconds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= 3600,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input_from_file</a:t>
            </a:r>
            <a:r>
              <a:rPr lang="en-US" dirty="0">
                <a:latin typeface="Courier"/>
                <a:cs typeface="Courier"/>
              </a:rPr>
              <a:t>                     = .true., .true.,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history_interval</a:t>
            </a:r>
            <a:r>
              <a:rPr lang="en-US" b="1" dirty="0">
                <a:latin typeface="Courier"/>
                <a:cs typeface="Courier"/>
              </a:rPr>
              <a:t>                    = </a:t>
            </a:r>
            <a:r>
              <a:rPr lang="en-US" dirty="0">
                <a:latin typeface="Courier"/>
                <a:cs typeface="Courier"/>
              </a:rPr>
              <a:t>60,  60,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frames_per_outfile</a:t>
            </a:r>
            <a:r>
              <a:rPr lang="en-US" dirty="0">
                <a:latin typeface="Courier"/>
                <a:cs typeface="Courier"/>
              </a:rPr>
              <a:t>                  = 99999,  99999,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2543" y="221081"/>
            <a:ext cx="212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namelist.input</a:t>
            </a:r>
            <a:endParaRPr lang="en-US" b="1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588452" y="5458857"/>
            <a:ext cx="17185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172" y="36415"/>
            <a:ext cx="537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NOW the second column – where it appears -- matters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76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95" y="882058"/>
            <a:ext cx="7664854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&amp;domains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time_step</a:t>
            </a:r>
            <a:r>
              <a:rPr lang="en-US" dirty="0">
                <a:latin typeface="Courier"/>
                <a:cs typeface="Courier"/>
              </a:rPr>
              <a:t>                           =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30</a:t>
            </a:r>
            <a:r>
              <a:rPr lang="en-US" dirty="0">
                <a:latin typeface="Courier"/>
                <a:cs typeface="Courier"/>
              </a:rPr>
              <a:t>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time_step_fract_num</a:t>
            </a:r>
            <a:r>
              <a:rPr lang="en-US" dirty="0">
                <a:latin typeface="Courier"/>
                <a:cs typeface="Courier"/>
              </a:rPr>
              <a:t>                 = 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time_step_fract_den</a:t>
            </a:r>
            <a:r>
              <a:rPr lang="en-US" dirty="0">
                <a:latin typeface="Courier"/>
                <a:cs typeface="Courier"/>
              </a:rPr>
              <a:t>                 = 1,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  = 1,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"/>
                <a:cs typeface="Courier"/>
              </a:rPr>
              <a:t>e_we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                               = 115,  166,</a:t>
            </a:r>
          </a:p>
          <a:p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"/>
                <a:cs typeface="Courier"/>
              </a:rPr>
              <a:t>e_sn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                               = 100,  100,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e_vert</a:t>
            </a:r>
            <a:r>
              <a:rPr lang="en-US" dirty="0">
                <a:latin typeface="Courier"/>
                <a:cs typeface="Courier"/>
              </a:rPr>
              <a:t>                             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57,  57,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p_top_requested</a:t>
            </a:r>
            <a:r>
              <a:rPr lang="en-US" dirty="0">
                <a:latin typeface="Courier"/>
                <a:cs typeface="Courier"/>
              </a:rPr>
              <a:t>                     = 5000,</a:t>
            </a:r>
          </a:p>
          <a:p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ourier"/>
                <a:cs typeface="Courier"/>
              </a:rPr>
              <a:t>num_metgrid_levels</a:t>
            </a:r>
            <a:r>
              <a:rPr lang="en-US" b="1" dirty="0">
                <a:solidFill>
                  <a:srgbClr val="008000"/>
                </a:solidFill>
                <a:latin typeface="Courier"/>
                <a:cs typeface="Courier"/>
              </a:rPr>
              <a:t>                  = ??,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urier"/>
                <a:cs typeface="Courier"/>
              </a:rPr>
              <a:t>num_metgrid_soil_levels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"/>
                <a:cs typeface="Courier"/>
              </a:rPr>
              <a:t>             = ?,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dx                                  = 12000.,  4000.,</a:t>
            </a:r>
          </a:p>
          <a:p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"/>
                <a:cs typeface="Courier"/>
              </a:rPr>
              <a:t>dy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                                 = 12000.,  4000.,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grid_id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  = 1,     2,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parent_id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= 0,     1,</a:t>
            </a:r>
          </a:p>
          <a:p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i_parent_start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= 1,     22,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j_parent_start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= 1,     32,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parent_grid_ratio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                  = 1,    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3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,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parent_time_step_ratio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             = 1,    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3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,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2543" y="221081"/>
            <a:ext cx="212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namelist.input</a:t>
            </a:r>
            <a:endParaRPr lang="en-US" b="1" dirty="0">
              <a:latin typeface="Courier"/>
              <a:cs typeface="Courier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73909" y="1781757"/>
            <a:ext cx="917266" cy="3881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929449" y="4022184"/>
            <a:ext cx="827068" cy="1234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6258866" y="3545873"/>
            <a:ext cx="740869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4595" y="2010083"/>
            <a:ext cx="5909314" cy="286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102381" y="5249254"/>
            <a:ext cx="827068" cy="123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4595" y="334962"/>
            <a:ext cx="463472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MAKE SURE INFO MATCHES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namelist.wps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91175" y="5736616"/>
            <a:ext cx="827068" cy="1234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45545" y="6253366"/>
            <a:ext cx="4880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8000"/>
                </a:solidFill>
              </a:rPr>
              <a:t>D2 has 1/3 the grid spacing of D1, and will use 1/3 the time step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5602111"/>
            <a:ext cx="431800" cy="63526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04932" y="1168399"/>
            <a:ext cx="745373" cy="34149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0049" y="1137734"/>
            <a:ext cx="8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For D1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051D98-64D4-B842-9A81-6236229BFB6A}"/>
              </a:ext>
            </a:extLst>
          </p:cNvPr>
          <p:cNvSpPr txBox="1"/>
          <p:nvPr/>
        </p:nvSpPr>
        <p:spPr>
          <a:xfrm>
            <a:off x="7049311" y="1573306"/>
            <a:ext cx="21400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domain (</a:t>
            </a:r>
            <a:r>
              <a:rPr lang="en-US" b="1" u="sng" dirty="0">
                <a:solidFill>
                  <a:srgbClr val="FF0000"/>
                </a:solidFill>
              </a:rPr>
              <a:t>for demo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C546F-E83E-4B45-AA67-2B897340C990}"/>
              </a:ext>
            </a:extLst>
          </p:cNvPr>
          <p:cNvSpPr txBox="1"/>
          <p:nvPr/>
        </p:nvSpPr>
        <p:spPr>
          <a:xfrm>
            <a:off x="7215093" y="2766967"/>
            <a:ext cx="1808508" cy="430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Our choice but need</a:t>
            </a:r>
          </a:p>
          <a:p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 to be </a:t>
            </a:r>
            <a:r>
              <a:rPr lang="en-US" sz="1100" b="1" i="1" dirty="0">
                <a:solidFill>
                  <a:schemeClr val="accent3">
                    <a:lumMod val="75000"/>
                  </a:schemeClr>
                </a:solidFill>
              </a:rPr>
              <a:t>same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 for each domain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AB066E-2F31-184E-A627-43ABA7AC49F2}"/>
              </a:ext>
            </a:extLst>
          </p:cNvPr>
          <p:cNvCxnSpPr>
            <a:stCxn id="17" idx="1"/>
          </p:cNvCxnSpPr>
          <p:nvPr/>
        </p:nvCxnSpPr>
        <p:spPr>
          <a:xfrm flipH="1" flipV="1">
            <a:off x="6769100" y="2982410"/>
            <a:ext cx="445993" cy="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F64417-E4AB-8BD3-1C0F-6F49581EE3A6}"/>
              </a:ext>
            </a:extLst>
          </p:cNvPr>
          <p:cNvSpPr txBox="1"/>
          <p:nvPr/>
        </p:nvSpPr>
        <p:spPr>
          <a:xfrm>
            <a:off x="91440" y="6561143"/>
            <a:ext cx="7130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Grid spacing of D2 is specified in 2 different ways: explicitly (dx, </a:t>
            </a:r>
            <a:r>
              <a:rPr lang="en-US" sz="1200" dirty="0" err="1"/>
              <a:t>dy</a:t>
            </a:r>
            <a:r>
              <a:rPr lang="en-US" sz="1200" dirty="0"/>
              <a:t> = 4000.) and implicitly (</a:t>
            </a:r>
            <a:r>
              <a:rPr lang="en-US" sz="1200" dirty="0" err="1"/>
              <a:t>parent_grid_ratio</a:t>
            </a:r>
            <a:r>
              <a:rPr lang="en-US" sz="1200" dirty="0"/>
              <a:t> =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32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3837-4813-E34F-B8CD-9014EA42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real and WRF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9C7F8-EBD7-A245-9B18-8C58EBF8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>
                <a:latin typeface="Courier" pitchFamily="2" charset="0"/>
              </a:rPr>
              <a:t>sbatch</a:t>
            </a:r>
            <a:r>
              <a:rPr lang="en-US" sz="3000" dirty="0">
                <a:latin typeface="Courier" pitchFamily="2" charset="0"/>
              </a:rPr>
              <a:t> -p burst-</a:t>
            </a:r>
            <a:r>
              <a:rPr lang="en-US" sz="3000" dirty="0" err="1">
                <a:latin typeface="Courier" pitchFamily="2" charset="0"/>
              </a:rPr>
              <a:t>daes</a:t>
            </a:r>
            <a:r>
              <a:rPr lang="en-US" sz="3000" dirty="0">
                <a:latin typeface="Courier" pitchFamily="2" charset="0"/>
              </a:rPr>
              <a:t> </a:t>
            </a:r>
            <a:r>
              <a:rPr lang="en-US" sz="3000" dirty="0" err="1">
                <a:latin typeface="Courier" pitchFamily="2" charset="0"/>
              </a:rPr>
              <a:t>submit_real</a:t>
            </a:r>
            <a:endParaRPr lang="en-US" sz="3000" dirty="0">
              <a:latin typeface="Courier" pitchFamily="2" charset="0"/>
            </a:endParaRPr>
          </a:p>
          <a:p>
            <a:r>
              <a:rPr lang="en-US" sz="3000" dirty="0">
                <a:latin typeface="Courier" pitchFamily="2" charset="0"/>
              </a:rPr>
              <a:t>tail -f rsl.out.0000</a:t>
            </a:r>
            <a:r>
              <a:rPr lang="en-US" dirty="0"/>
              <a:t>: “</a:t>
            </a:r>
            <a:r>
              <a:rPr lang="en-US" dirty="0" err="1"/>
              <a:t>real_em</a:t>
            </a:r>
            <a:r>
              <a:rPr lang="en-US" dirty="0"/>
              <a:t>: SUCCESS COMPLETE REAL_EM INIT”</a:t>
            </a:r>
          </a:p>
          <a:p>
            <a:r>
              <a:rPr lang="en-US" sz="3000" dirty="0" err="1">
                <a:latin typeface="Courier" pitchFamily="2" charset="0"/>
              </a:rPr>
              <a:t>sbatch</a:t>
            </a:r>
            <a:r>
              <a:rPr lang="en-US" sz="3000" dirty="0">
                <a:latin typeface="Courier" pitchFamily="2" charset="0"/>
              </a:rPr>
              <a:t> -p burst-</a:t>
            </a:r>
            <a:r>
              <a:rPr lang="en-US" sz="3000" dirty="0" err="1">
                <a:latin typeface="Courier" pitchFamily="2" charset="0"/>
              </a:rPr>
              <a:t>daes</a:t>
            </a:r>
            <a:r>
              <a:rPr lang="en-US" sz="3000" dirty="0">
                <a:latin typeface="Courier" pitchFamily="2" charset="0"/>
              </a:rPr>
              <a:t> </a:t>
            </a:r>
            <a:r>
              <a:rPr lang="en-US" sz="3000" dirty="0" err="1">
                <a:latin typeface="Courier" pitchFamily="2" charset="0"/>
              </a:rPr>
              <a:t>submit_wrf</a:t>
            </a:r>
            <a:endParaRPr lang="en-US" sz="3000" dirty="0">
              <a:latin typeface="Courier" pitchFamily="2" charset="0"/>
            </a:endParaRPr>
          </a:p>
          <a:p>
            <a:r>
              <a:rPr lang="en-US" sz="3000" dirty="0">
                <a:latin typeface="Courier" pitchFamily="2" charset="0"/>
              </a:rPr>
              <a:t>tail -f rsl.out.0000</a:t>
            </a:r>
            <a:r>
              <a:rPr lang="en-US" dirty="0"/>
              <a:t>: “</a:t>
            </a:r>
            <a:r>
              <a:rPr lang="en-US" dirty="0" err="1"/>
              <a:t>real_em</a:t>
            </a:r>
            <a:r>
              <a:rPr lang="en-US" dirty="0"/>
              <a:t>: SUCCESS COMPLETE WRF”</a:t>
            </a:r>
          </a:p>
          <a:p>
            <a:r>
              <a:rPr lang="en-US" dirty="0"/>
              <a:t>This will take awhile and may not finish in today’s class.  But, once you’re done…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23E10-FDE0-0F47-8115-FEAFD333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0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FB7B-567B-AB43-7559-744BD25E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Visualize output with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plot_WRF_TSTORM.ipynb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7488-42CB-4AEA-5ED9-1C70B7879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#3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############################################################################ set your surname and scheme name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###########################################################################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surname = 'Fovell'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scheme = 'TCU01'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print(" Hi ",surname,"! Your scheme is ",scheme)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421E-1835-5C46-F58D-13AA9427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E63C6-D591-287E-C1C4-7256BA66A868}"/>
              </a:ext>
            </a:extLst>
          </p:cNvPr>
          <p:cNvSpPr txBox="1"/>
          <p:nvPr/>
        </p:nvSpPr>
        <p:spPr>
          <a:xfrm>
            <a:off x="1478071" y="4885151"/>
            <a:ext cx="624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You’ll modify the </a:t>
            </a:r>
            <a:r>
              <a:rPr lang="en-US" b="1" dirty="0">
                <a:solidFill>
                  <a:srgbClr val="FF0000"/>
                </a:solidFill>
              </a:rPr>
              <a:t>red lines </a:t>
            </a:r>
            <a:r>
              <a:rPr lang="en-US" dirty="0"/>
              <a:t>for your ensemble contribution [later]</a:t>
            </a:r>
          </a:p>
        </p:txBody>
      </p:sp>
    </p:spTree>
    <p:extLst>
      <p:ext uri="{BB962C8B-B14F-4D97-AF65-F5344CB8AC3E}">
        <p14:creationId xmlns:p14="http://schemas.microsoft.com/office/powerpoint/2010/main" val="3164540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02BC9-4B94-0B31-85C5-8A381EE8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36</a:t>
            </a:fld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DC81A25-5789-297D-3850-E2BFC08E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91440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567B06-9418-6E18-0941-5ED56DCB6EFF}"/>
              </a:ext>
            </a:extLst>
          </p:cNvPr>
          <p:cNvSpPr txBox="1"/>
          <p:nvPr/>
        </p:nvSpPr>
        <p:spPr>
          <a:xfrm>
            <a:off x="0" y="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Cell #5</a:t>
            </a:r>
          </a:p>
        </p:txBody>
      </p:sp>
    </p:spTree>
    <p:extLst>
      <p:ext uri="{BB962C8B-B14F-4D97-AF65-F5344CB8AC3E}">
        <p14:creationId xmlns:p14="http://schemas.microsoft.com/office/powerpoint/2010/main" val="3815198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51A083-AB13-367D-8DB5-17DF24E2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37</a:t>
            </a:fld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47A5492-3FB6-C0F8-8ECE-51B9A918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0"/>
            <a:ext cx="8764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26252-FB41-7634-39BA-7177C3174493}"/>
              </a:ext>
            </a:extLst>
          </p:cNvPr>
          <p:cNvSpPr txBox="1"/>
          <p:nvPr/>
        </p:nvSpPr>
        <p:spPr>
          <a:xfrm>
            <a:off x="0" y="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Cell #7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6E80B-855A-D11D-DD6E-40113E6D39A6}"/>
              </a:ext>
            </a:extLst>
          </p:cNvPr>
          <p:cNvSpPr txBox="1"/>
          <p:nvPr/>
        </p:nvSpPr>
        <p:spPr>
          <a:xfrm>
            <a:off x="7841293" y="5799551"/>
            <a:ext cx="1280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Barbs every</a:t>
            </a:r>
          </a:p>
          <a:p>
            <a:r>
              <a:rPr lang="en-US" dirty="0"/>
              <a:t>4 </a:t>
            </a:r>
            <a:r>
              <a:rPr lang="en-US" dirty="0" err="1"/>
              <a:t>gridpts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41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C49B9-1259-8989-BAB9-0AC19910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38</a:t>
            </a:fld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58247FD-1DD1-5240-A2CC-4367DBE9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463"/>
            <a:ext cx="9144000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3BE789-4F4D-402D-E110-BE7C59AEDF81}"/>
              </a:ext>
            </a:extLst>
          </p:cNvPr>
          <p:cNvSpPr txBox="1"/>
          <p:nvPr/>
        </p:nvSpPr>
        <p:spPr>
          <a:xfrm>
            <a:off x="0" y="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Cell #8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BD2CB-36DC-5BA3-CC21-7C5647EC1B4C}"/>
              </a:ext>
            </a:extLst>
          </p:cNvPr>
          <p:cNvSpPr txBox="1"/>
          <p:nvPr/>
        </p:nvSpPr>
        <p:spPr>
          <a:xfrm>
            <a:off x="162838" y="6356350"/>
            <a:ext cx="300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barbs every 2 </a:t>
            </a:r>
            <a:r>
              <a:rPr lang="en-US" dirty="0" err="1"/>
              <a:t>gridpoints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4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AAB6F-2C0A-C749-7B91-429EBB90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39</a:t>
            </a:fld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A6FB480-E2F5-074C-3733-1DA0AA5D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9144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37261-DF36-9F0D-A958-124D47D92A91}"/>
              </a:ext>
            </a:extLst>
          </p:cNvPr>
          <p:cNvSpPr txBox="1"/>
          <p:nvPr/>
        </p:nvSpPr>
        <p:spPr>
          <a:xfrm>
            <a:off x="0" y="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Cell #9</a:t>
            </a:r>
          </a:p>
        </p:txBody>
      </p:sp>
    </p:spTree>
    <p:extLst>
      <p:ext uri="{BB962C8B-B14F-4D97-AF65-F5344CB8AC3E}">
        <p14:creationId xmlns:p14="http://schemas.microsoft.com/office/powerpoint/2010/main" val="320816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337F7-F626-4444-9AEF-9EC60BA8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B8DC0-328B-8047-A466-4340AEB6A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99600" cy="713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DA5B48-064C-AE45-9A88-4AD207E0D154}"/>
              </a:ext>
            </a:extLst>
          </p:cNvPr>
          <p:cNvSpPr txBox="1"/>
          <p:nvPr/>
        </p:nvSpPr>
        <p:spPr>
          <a:xfrm>
            <a:off x="279400" y="152400"/>
            <a:ext cx="22380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1200Z 31 March 2022</a:t>
            </a:r>
          </a:p>
        </p:txBody>
      </p:sp>
    </p:spTree>
    <p:extLst>
      <p:ext uri="{BB962C8B-B14F-4D97-AF65-F5344CB8AC3E}">
        <p14:creationId xmlns:p14="http://schemas.microsoft.com/office/powerpoint/2010/main" val="2645906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6B2EF-CD9E-5A5C-6079-09F64540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40</a:t>
            </a:fld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459C0B0-EF38-ED5A-D034-9E2EE9A45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9144000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63E589-430F-A3C2-A5D2-90A347BD4DA7}"/>
              </a:ext>
            </a:extLst>
          </p:cNvPr>
          <p:cNvSpPr txBox="1"/>
          <p:nvPr/>
        </p:nvSpPr>
        <p:spPr>
          <a:xfrm>
            <a:off x="0" y="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Cell 10</a:t>
            </a:r>
          </a:p>
        </p:txBody>
      </p:sp>
    </p:spTree>
    <p:extLst>
      <p:ext uri="{BB962C8B-B14F-4D97-AF65-F5344CB8AC3E}">
        <p14:creationId xmlns:p14="http://schemas.microsoft.com/office/powerpoint/2010/main" val="257928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B0E384-3224-6A48-A4D3-6481E2D08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Cumulus ensemble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3B1115-5014-414B-ACDB-272A45369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l">
              <a:buAutoNum type="arabicParenBoth"/>
            </a:pPr>
            <a:r>
              <a:rPr lang="en-US" b="1" dirty="0"/>
              <a:t>Modify</a:t>
            </a:r>
            <a:r>
              <a:rPr lang="en-US" dirty="0"/>
              <a:t> </a:t>
            </a:r>
            <a:r>
              <a:rPr lang="en-US" dirty="0" err="1"/>
              <a:t>namelist.input</a:t>
            </a:r>
            <a:r>
              <a:rPr lang="en-US" dirty="0"/>
              <a:t> as needed</a:t>
            </a:r>
          </a:p>
          <a:p>
            <a:pPr marL="514350" indent="-514350" algn="l">
              <a:buAutoNum type="arabicParenBoth"/>
            </a:pPr>
            <a:r>
              <a:rPr lang="en-US" b="1" dirty="0"/>
              <a:t>Rerun</a:t>
            </a:r>
            <a:r>
              <a:rPr lang="en-US" dirty="0"/>
              <a:t> </a:t>
            </a:r>
            <a:r>
              <a:rPr lang="en-US" dirty="0" err="1"/>
              <a:t>real.exe</a:t>
            </a:r>
            <a:r>
              <a:rPr lang="en-US" dirty="0"/>
              <a:t> and </a:t>
            </a:r>
            <a:r>
              <a:rPr lang="en-US" dirty="0" err="1"/>
              <a:t>wrf.exe</a:t>
            </a:r>
            <a:endParaRPr lang="en-US" dirty="0"/>
          </a:p>
          <a:p>
            <a:pPr marL="514350" indent="-514350" algn="l">
              <a:buAutoNum type="arabicParenBoth"/>
            </a:pPr>
            <a:r>
              <a:rPr lang="en-US" b="1" dirty="0"/>
              <a:t>Edit</a:t>
            </a:r>
            <a:r>
              <a:rPr lang="en-US" dirty="0"/>
              <a:t> </a:t>
            </a:r>
            <a:r>
              <a:rPr lang="en-US" b="1" dirty="0"/>
              <a:t>Cell #3</a:t>
            </a:r>
            <a:r>
              <a:rPr lang="en-US" dirty="0"/>
              <a:t> in </a:t>
            </a:r>
            <a:r>
              <a:rPr lang="en-US" dirty="0" err="1"/>
              <a:t>plot_WRF_TSTORM.ipynb</a:t>
            </a:r>
            <a:r>
              <a:rPr lang="en-US" dirty="0"/>
              <a:t> for your </a:t>
            </a:r>
            <a:r>
              <a:rPr lang="en-US" i="1" dirty="0"/>
              <a:t>surname</a:t>
            </a:r>
            <a:r>
              <a:rPr lang="en-US" dirty="0"/>
              <a:t> and your </a:t>
            </a:r>
            <a:r>
              <a:rPr lang="en-US" i="1" dirty="0" err="1"/>
              <a:t>schemename</a:t>
            </a:r>
            <a:endParaRPr lang="en-US" i="1" u="sng" dirty="0"/>
          </a:p>
          <a:p>
            <a:pPr marL="514350" indent="-514350" algn="l">
              <a:buAutoNum type="arabicParenBoth"/>
            </a:pPr>
            <a:r>
              <a:rPr lang="en-US" dirty="0"/>
              <a:t>cp *</a:t>
            </a:r>
            <a:r>
              <a:rPr lang="en-US" i="1" dirty="0" err="1"/>
              <a:t>schemename</a:t>
            </a:r>
            <a:r>
              <a:rPr lang="en-US" dirty="0"/>
              <a:t>* $LAB/</a:t>
            </a:r>
            <a:r>
              <a:rPr lang="en-US" dirty="0" err="1"/>
              <a:t>TSTORM_ensemble</a:t>
            </a:r>
            <a:r>
              <a:rPr lang="en-US" dirty="0"/>
              <a:t>/.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5B18A4-9E7F-6D4A-9F38-1DE828B1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E38F9-A1DF-2534-8AF7-169BD4C5CEF3}"/>
              </a:ext>
            </a:extLst>
          </p:cNvPr>
          <p:cNvSpPr txBox="1"/>
          <p:nvPr/>
        </p:nvSpPr>
        <p:spPr>
          <a:xfrm>
            <a:off x="137786" y="187890"/>
            <a:ext cx="41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Ensemble assignments will be made soon</a:t>
            </a:r>
          </a:p>
        </p:txBody>
      </p:sp>
    </p:spTree>
    <p:extLst>
      <p:ext uri="{BB962C8B-B14F-4D97-AF65-F5344CB8AC3E}">
        <p14:creationId xmlns:p14="http://schemas.microsoft.com/office/powerpoint/2010/main" val="2595385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0278B2-7B08-0A40-B7AB-BE056B7CC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8CDF8D-C797-8A44-9392-0B9A62D32D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A8EC9-FFA2-8144-89B4-700F62E6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8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2667C8-75D1-4146-95FD-B9A9CCCD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DADB7-9302-0A48-BD6D-26F78EC2C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99600" cy="713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9D5B-5876-DD49-B7F2-D5A2A00D9BD4}"/>
              </a:ext>
            </a:extLst>
          </p:cNvPr>
          <p:cNvSpPr txBox="1"/>
          <p:nvPr/>
        </p:nvSpPr>
        <p:spPr>
          <a:xfrm>
            <a:off x="279400" y="152400"/>
            <a:ext cx="22380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1800Z 31 March 2022</a:t>
            </a:r>
          </a:p>
        </p:txBody>
      </p:sp>
    </p:spTree>
    <p:extLst>
      <p:ext uri="{BB962C8B-B14F-4D97-AF65-F5344CB8AC3E}">
        <p14:creationId xmlns:p14="http://schemas.microsoft.com/office/powerpoint/2010/main" val="202392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EA09F-04F1-D540-AC80-C2EB7DCE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A9204-0254-1F49-B043-BF25EA0B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99600" cy="7137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CF1A23-9BD4-0349-8CEF-A07748AE4950}"/>
              </a:ext>
            </a:extLst>
          </p:cNvPr>
          <p:cNvCxnSpPr/>
          <p:nvPr/>
        </p:nvCxnSpPr>
        <p:spPr>
          <a:xfrm flipH="1" flipV="1">
            <a:off x="7988300" y="2413000"/>
            <a:ext cx="647700" cy="342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E8BD4F-2798-7B41-8E75-5898F1E1163F}"/>
              </a:ext>
            </a:extLst>
          </p:cNvPr>
          <p:cNvSpPr txBox="1"/>
          <p:nvPr/>
        </p:nvSpPr>
        <p:spPr>
          <a:xfrm>
            <a:off x="279400" y="152400"/>
            <a:ext cx="19639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0000Z 1 April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E3EE2-090B-A346-AD52-3153C0C11E9D}"/>
              </a:ext>
            </a:extLst>
          </p:cNvPr>
          <p:cNvSpPr txBox="1"/>
          <p:nvPr/>
        </p:nvSpPr>
        <p:spPr>
          <a:xfrm>
            <a:off x="8045450" y="2755900"/>
            <a:ext cx="9318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SQUALL</a:t>
            </a:r>
          </a:p>
        </p:txBody>
      </p:sp>
    </p:spTree>
    <p:extLst>
      <p:ext uri="{BB962C8B-B14F-4D97-AF65-F5344CB8AC3E}">
        <p14:creationId xmlns:p14="http://schemas.microsoft.com/office/powerpoint/2010/main" val="334725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806FE-8171-8A44-B55A-153AC42E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B218E-557A-0247-90B2-C25248AC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01991C-7A33-1E48-8426-DF486BA8B233}"/>
              </a:ext>
            </a:extLst>
          </p:cNvPr>
          <p:cNvSpPr txBox="1"/>
          <p:nvPr/>
        </p:nvSpPr>
        <p:spPr>
          <a:xfrm>
            <a:off x="76577" y="6488668"/>
            <a:ext cx="441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https://www2.mmm.ucar.edu/</a:t>
            </a:r>
            <a:r>
              <a:rPr lang="en-US" dirty="0" err="1"/>
              <a:t>imagearchive</a:t>
            </a:r>
            <a:r>
              <a:rPr lang="en-US" dirty="0"/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AECF7-4770-9A45-AA93-821945434C29}"/>
              </a:ext>
            </a:extLst>
          </p:cNvPr>
          <p:cNvSpPr txBox="1"/>
          <p:nvPr/>
        </p:nvSpPr>
        <p:spPr>
          <a:xfrm>
            <a:off x="279400" y="152400"/>
            <a:ext cx="222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1155Z 31 March 2022</a:t>
            </a:r>
          </a:p>
        </p:txBody>
      </p:sp>
    </p:spTree>
    <p:extLst>
      <p:ext uri="{BB962C8B-B14F-4D97-AF65-F5344CB8AC3E}">
        <p14:creationId xmlns:p14="http://schemas.microsoft.com/office/powerpoint/2010/main" val="30014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7C800A-782E-CF4E-A69F-9A60E7E1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FDE01-AE8C-404D-A5DE-7A3342F3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462478-361D-8945-9182-3B3DE7260D61}"/>
              </a:ext>
            </a:extLst>
          </p:cNvPr>
          <p:cNvSpPr txBox="1"/>
          <p:nvPr/>
        </p:nvSpPr>
        <p:spPr>
          <a:xfrm>
            <a:off x="279400" y="152400"/>
            <a:ext cx="223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1755Z 31 March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05223-B587-D944-A0C5-CDEFF72D729C}"/>
              </a:ext>
            </a:extLst>
          </p:cNvPr>
          <p:cNvSpPr txBox="1"/>
          <p:nvPr/>
        </p:nvSpPr>
        <p:spPr>
          <a:xfrm>
            <a:off x="139700" y="6356350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Pre-frontal squall line forms</a:t>
            </a:r>
          </a:p>
        </p:txBody>
      </p:sp>
    </p:spTree>
    <p:extLst>
      <p:ext uri="{BB962C8B-B14F-4D97-AF65-F5344CB8AC3E}">
        <p14:creationId xmlns:p14="http://schemas.microsoft.com/office/powerpoint/2010/main" val="85522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8FFE0-1E99-1746-952A-0CB1C22A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B4F7B-8329-3A47-BA66-68C2A27E3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9EC72-36CA-214F-BCFC-0B6E048526F4}"/>
              </a:ext>
            </a:extLst>
          </p:cNvPr>
          <p:cNvSpPr txBox="1"/>
          <p:nvPr/>
        </p:nvSpPr>
        <p:spPr>
          <a:xfrm>
            <a:off x="279400" y="152400"/>
            <a:ext cx="223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2325Z 31 March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2E0DF-D276-A640-90DF-192B8344630D}"/>
              </a:ext>
            </a:extLst>
          </p:cNvPr>
          <p:cNvSpPr txBox="1"/>
          <p:nvPr/>
        </p:nvSpPr>
        <p:spPr>
          <a:xfrm>
            <a:off x="139700" y="6356350"/>
            <a:ext cx="829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Trailing stratiform region now apparent behind squall.  Convection also along cold front</a:t>
            </a:r>
          </a:p>
        </p:txBody>
      </p:sp>
    </p:spTree>
    <p:extLst>
      <p:ext uri="{BB962C8B-B14F-4D97-AF65-F5344CB8AC3E}">
        <p14:creationId xmlns:p14="http://schemas.microsoft.com/office/powerpoint/2010/main" val="99901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43776</TotalTime>
  <Words>2550</Words>
  <Application>Microsoft Macintosh PowerPoint</Application>
  <PresentationFormat>On-screen Show (4:3)</PresentationFormat>
  <Paragraphs>361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Courier</vt:lpstr>
      <vt:lpstr>Courier New</vt:lpstr>
      <vt:lpstr>Office Theme</vt:lpstr>
      <vt:lpstr>Thunderstorm case demonstration and cumulus ensemble</vt:lpstr>
      <vt:lpstr>Objective</vt:lpstr>
      <vt:lpstr>March 2022 NY squall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WRF control run and “TRUTH” 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 (WRF)</vt:lpstr>
      <vt:lpstr>Resources (WRF experiment)</vt:lpstr>
      <vt:lpstr>WRF setup</vt:lpstr>
      <vt:lpstr>PowerPoint Presentation</vt:lpstr>
      <vt:lpstr>Ungrib step</vt:lpstr>
      <vt:lpstr>Geogrid step</vt:lpstr>
      <vt:lpstr>PowerPoint Presentation</vt:lpstr>
      <vt:lpstr>PowerPoint Presentation</vt:lpstr>
      <vt:lpstr>PowerPoint Presentation</vt:lpstr>
      <vt:lpstr>Running geogrid.exe</vt:lpstr>
      <vt:lpstr>Metgrid step [after ungrib AND geogrid are finished]</vt:lpstr>
      <vt:lpstr>PowerPoint Presentation</vt:lpstr>
      <vt:lpstr>Real and WRF steps</vt:lpstr>
      <vt:lpstr>PowerPoint Presentation</vt:lpstr>
      <vt:lpstr>PowerPoint Presentation</vt:lpstr>
      <vt:lpstr>Run real and WRF</vt:lpstr>
      <vt:lpstr>Visualize output with plot_WRF_TSTORM.ipynb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Cumulus ensemble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Real-data WRF: Verification with MET package</dc:title>
  <dc:creator>Robert Fovell</dc:creator>
  <cp:lastModifiedBy>Fovell, Robert</cp:lastModifiedBy>
  <cp:revision>377</cp:revision>
  <dcterms:created xsi:type="dcterms:W3CDTF">2016-03-20T16:33:40Z</dcterms:created>
  <dcterms:modified xsi:type="dcterms:W3CDTF">2024-11-06T17:23:42Z</dcterms:modified>
</cp:coreProperties>
</file>