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311" r:id="rId2"/>
    <p:sldId id="312" r:id="rId3"/>
    <p:sldId id="308" r:id="rId4"/>
    <p:sldId id="309" r:id="rId5"/>
    <p:sldId id="257" r:id="rId6"/>
    <p:sldId id="262" r:id="rId7"/>
    <p:sldId id="256" r:id="rId8"/>
    <p:sldId id="258" r:id="rId9"/>
    <p:sldId id="259" r:id="rId10"/>
    <p:sldId id="260" r:id="rId11"/>
    <p:sldId id="261" r:id="rId12"/>
    <p:sldId id="264" r:id="rId13"/>
    <p:sldId id="263" r:id="rId14"/>
    <p:sldId id="265" r:id="rId15"/>
    <p:sldId id="313" r:id="rId16"/>
    <p:sldId id="315" r:id="rId17"/>
    <p:sldId id="314" r:id="rId18"/>
    <p:sldId id="316" r:id="rId19"/>
    <p:sldId id="318" r:id="rId20"/>
    <p:sldId id="319" r:id="rId21"/>
    <p:sldId id="317" r:id="rId22"/>
    <p:sldId id="320" r:id="rId23"/>
    <p:sldId id="322" r:id="rId24"/>
    <p:sldId id="321" r:id="rId25"/>
    <p:sldId id="323" r:id="rId26"/>
    <p:sldId id="324" r:id="rId27"/>
    <p:sldId id="326" r:id="rId28"/>
    <p:sldId id="325" r:id="rId29"/>
    <p:sldId id="327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8"/>
    <p:restoredTop sz="94648"/>
  </p:normalViewPr>
  <p:slideViewPr>
    <p:cSldViewPr snapToGrid="0" showGuides="1">
      <p:cViewPr>
        <p:scale>
          <a:sx n="111" d="100"/>
          <a:sy n="111" d="100"/>
        </p:scale>
        <p:origin x="400" y="2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396090-4551-6C4F-A035-61F6E445122A}" type="datetimeFigureOut">
              <a:rPr lang="en-US" smtClean="0"/>
              <a:t>4/9/24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D94811-5A6B-CB4B-AD36-37F937762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892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Cumulus responding to forced lifting at ADK south edge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D94811-5A6B-CB4B-AD36-37F937762A2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9707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Cumulus responding to forced lifting at ADK south edge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D94811-5A6B-CB4B-AD36-37F937762A2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7428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Looks more like microphysics structure only, not like what CU scheme did in D1</a:t>
            </a:r>
          </a:p>
          <a:p>
            <a:r>
              <a:rPr lang="en-US" dirty="0"/>
              <a:t>There is </a:t>
            </a:r>
            <a:r>
              <a:rPr lang="en-US" dirty="0" err="1"/>
              <a:t>precip</a:t>
            </a:r>
            <a:r>
              <a:rPr lang="en-US" dirty="0"/>
              <a:t> along S ADK edge but not as smeared out as in CU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D94811-5A6B-CB4B-AD36-37F937762A2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965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 so bad!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D94811-5A6B-CB4B-AD36-37F937762A2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7714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Diff MP, not so diff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D94811-5A6B-CB4B-AD36-37F937762A2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3907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bad.  Basically it killed what MP was trying to do, and DID do in D2 “TRUTH”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D94811-5A6B-CB4B-AD36-37F937762A2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2447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Cumulus responding to forced lifting at ADK south edge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D94811-5A6B-CB4B-AD36-37F937762A2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2702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40% less MP </a:t>
            </a:r>
            <a:r>
              <a:rPr lang="en-US" dirty="0" err="1"/>
              <a:t>precip</a:t>
            </a:r>
            <a:r>
              <a:rPr lang="en-US" dirty="0"/>
              <a:t> than Tiedtke+WSM5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D94811-5A6B-CB4B-AD36-37F937762A2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972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F0A26-540F-8235-7753-A057346F84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AB1E5F-0FD8-89BE-5975-495A55EABB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5E9DFA-E872-0819-DD07-7031C5AF0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766E5-3F9D-8743-B733-433E8BCEE853}" type="datetimeFigureOut">
              <a:rPr lang="en-US" smtClean="0"/>
              <a:t>4/9/24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B2ADC9-1BBB-26A6-F53A-7DF2BF436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CAB2D7-D925-1E55-FAFA-5F9BF51D1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E1574-9C16-444B-9876-17BE254A9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948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061A6-3A91-2520-9B2D-7C8DFA68F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1C7D7E-5110-FE5F-D3D5-E50E17DC3C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CDE079-0A4A-FA51-A6D9-5CF7E1B3A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766E5-3F9D-8743-B733-433E8BCEE853}" type="datetimeFigureOut">
              <a:rPr lang="en-US" smtClean="0"/>
              <a:t>4/9/24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172FF4-464B-B44B-50F4-1E38EEBB0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A539AB-23C4-0242-0CB4-FE974A8D3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E1574-9C16-444B-9876-17BE254A9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843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B13B201-10AB-BAAF-00E5-53D1BD1A54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9C280A-64CA-AD32-64CE-C8152BE217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3C20B9-C777-B502-58FF-AB0CC5F71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766E5-3F9D-8743-B733-433E8BCEE853}" type="datetimeFigureOut">
              <a:rPr lang="en-US" smtClean="0"/>
              <a:t>4/9/24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6D208D-4902-4D49-FEE8-C372493EB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4583D4-6C82-0051-3E3D-B7F3120CD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E1574-9C16-444B-9876-17BE254A9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324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7B366-3579-34AB-4F06-DF9ED1B33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448C31-684C-3481-5E60-B360E44D28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9E8BE6-9D4D-F29A-3DE9-FCE7075F1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766E5-3F9D-8743-B733-433E8BCEE853}" type="datetimeFigureOut">
              <a:rPr lang="en-US" smtClean="0"/>
              <a:t>4/9/24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8A3B51-7205-4E64-C54D-42570A96C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86729E-EFEE-EAE0-7A5A-3335C182D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E1574-9C16-444B-9876-17BE254A9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916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AFDBE-146E-8507-A78B-980C9C821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1B1646-5FA8-74BC-255F-A4B4BB27D8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64657B-D21A-7D49-3337-EE7E87215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766E5-3F9D-8743-B733-433E8BCEE853}" type="datetimeFigureOut">
              <a:rPr lang="en-US" smtClean="0"/>
              <a:t>4/9/24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DBD911-3186-EB25-AF73-9A252CCC4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85D148-25B5-E676-44E6-6A1DA47C7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E1574-9C16-444B-9876-17BE254A9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268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433DF-D73B-083C-EF16-9926B86E0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2901BB-1ECF-62C5-9379-286BAD1E8F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285A54-A9F4-3F81-FDD7-CEEE6EE6B7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ACCDEB-7B23-6B65-E4F2-F4BA58F99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766E5-3F9D-8743-B733-433E8BCEE853}" type="datetimeFigureOut">
              <a:rPr lang="en-US" smtClean="0"/>
              <a:t>4/9/24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8EA866-EB3B-C670-E7B5-A14462493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94816F-3A4F-7D29-9C62-BAF53CFC5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E1574-9C16-444B-9876-17BE254A9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490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084E3-EA69-66B0-243C-AE302F8CB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079E69-922F-CBE6-1A3C-C3F23F6E39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460AC8-4EBA-FAF0-B680-74757C0F76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564970-1B82-695C-CE9C-F6F4773988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B14A66-EAA0-15DC-42D9-AC9172C2DE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9694AF-4819-F7F9-2043-81CF8C613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766E5-3F9D-8743-B733-433E8BCEE853}" type="datetimeFigureOut">
              <a:rPr lang="en-US" smtClean="0"/>
              <a:t>4/9/24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0AA2BB-A590-9548-FEC3-DBF188F60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E71942-E172-329A-9F76-FB90EC44E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E1574-9C16-444B-9876-17BE254A9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991FC-DA48-B2F9-36F2-9F295BC4B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4FEC9F-15C8-78BB-367F-04874BF1B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766E5-3F9D-8743-B733-433E8BCEE853}" type="datetimeFigureOut">
              <a:rPr lang="en-US" smtClean="0"/>
              <a:t>4/9/24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7421DC-A82D-880F-0542-DFEA415F1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77D014-52FA-2D8D-5B29-102B9CAB8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E1574-9C16-444B-9876-17BE254A9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797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C27C44-92D3-AE4A-033A-A82B7F022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766E5-3F9D-8743-B733-433E8BCEE853}" type="datetimeFigureOut">
              <a:rPr lang="en-US" smtClean="0"/>
              <a:t>4/9/24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0837B5-B65F-584A-197A-A04BBD364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8E1CF7-83CB-4F2E-328D-C68B88E4B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E1574-9C16-444B-9876-17BE254A9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943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EB03B-FBA3-2063-A054-2A2EBB4EA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5560D7-912F-7C55-7029-1F76613B9E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60B39A-6C4E-8EC5-4FC6-5B6A3A83DE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6C942F-36EF-B8BA-18A9-FFF9A4DCD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766E5-3F9D-8743-B733-433E8BCEE853}" type="datetimeFigureOut">
              <a:rPr lang="en-US" smtClean="0"/>
              <a:t>4/9/24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5FC210-3A95-9D8F-3A2B-03CB59685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36F051-4DB3-3FD8-B2CA-10B30E49C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E1574-9C16-444B-9876-17BE254A9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592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D5128-4C5B-131A-4F85-451FAC0CE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703A3D7-B063-A2E7-E54A-E53C284AC6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2403F7-89B6-C5E1-2AF9-C70B8AD66A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68BE44-0D92-449C-E20A-F69EE1CB3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766E5-3F9D-8743-B733-433E8BCEE853}" type="datetimeFigureOut">
              <a:rPr lang="en-US" smtClean="0"/>
              <a:t>4/9/24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DFD5AE-ECD1-106B-0FA4-84CD1FE3B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FF5284-6DCD-3D04-77E0-3E004DFC2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E1574-9C16-444B-9876-17BE254A9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103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53AD3F0-BABA-214C-906F-DED72BB36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5C6F10-0365-75F2-4A00-CC58F58EA3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A50562-A790-0EB4-42A2-2133845C6D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8B766E5-3F9D-8743-B733-433E8BCEE853}" type="datetimeFigureOut">
              <a:rPr lang="en-US" smtClean="0"/>
              <a:t>4/9/24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6DD459-A5A5-7006-D04E-33DC981B9F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58D25-D106-05AB-8831-7CB2A09D46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86E1574-9C16-444B-9876-17BE254A9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747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Thunderstorm case ensemble evaluation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ATM 419/563</a:t>
            </a:r>
          </a:p>
          <a:p>
            <a:pPr>
              <a:defRPr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Spring 2024</a:t>
            </a:r>
          </a:p>
          <a:p>
            <a:pPr>
              <a:defRPr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Fovell</a:t>
            </a: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EC627-321C-7343-9187-AA9C204BAF47}" type="slidenum">
              <a:rPr lang="en-US" smtClean="0"/>
              <a:t>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FD9BB2-C2F6-004F-BAEE-BDEFE0CF22B2}"/>
              </a:ext>
            </a:extLst>
          </p:cNvPr>
          <p:cNvSpPr txBox="1"/>
          <p:nvPr/>
        </p:nvSpPr>
        <p:spPr>
          <a:xfrm>
            <a:off x="1550832" y="6629401"/>
            <a:ext cx="43059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© Copyright 2024 Robert Fovell, Univ. at Albany, SUNY, </a:t>
            </a:r>
            <a:r>
              <a:rPr lang="en-US" sz="1000" dirty="0" err="1"/>
              <a:t>rfovell@albany.edu</a:t>
            </a:r>
            <a:endParaRPr lang="en-US" sz="1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A2B8CE-1A50-81AD-781A-2A3A44BB1B47}"/>
              </a:ext>
            </a:extLst>
          </p:cNvPr>
          <p:cNvSpPr txBox="1"/>
          <p:nvPr/>
        </p:nvSpPr>
        <p:spPr>
          <a:xfrm>
            <a:off x="4847003" y="5774499"/>
            <a:ext cx="2357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SNOW cluster version</a:t>
            </a:r>
          </a:p>
        </p:txBody>
      </p:sp>
    </p:spTree>
    <p:extLst>
      <p:ext uri="{BB962C8B-B14F-4D97-AF65-F5344CB8AC3E}">
        <p14:creationId xmlns:p14="http://schemas.microsoft.com/office/powerpoint/2010/main" val="36197913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45537-D689-54EB-8150-6FCC7DEB9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TCU06 (</a:t>
            </a:r>
            <a:r>
              <a:rPr lang="en-US" dirty="0" err="1"/>
              <a:t>Tiedtke</a:t>
            </a:r>
            <a:r>
              <a:rPr lang="en-US" dirty="0"/>
              <a:t>, Thompson MP)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98E884-A029-46BD-DA68-CEF3916A12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8900" y="1308100"/>
            <a:ext cx="6934200" cy="4241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A6EF5DA-B884-291C-1D72-DB12C2EBD164}"/>
              </a:ext>
            </a:extLst>
          </p:cNvPr>
          <p:cNvSpPr txBox="1"/>
          <p:nvPr/>
        </p:nvSpPr>
        <p:spPr>
          <a:xfrm>
            <a:off x="354330" y="6046325"/>
            <a:ext cx="3329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Most </a:t>
            </a:r>
            <a:r>
              <a:rPr lang="en-US" b="1" dirty="0"/>
              <a:t>inactive</a:t>
            </a:r>
            <a:r>
              <a:rPr lang="en-US" dirty="0"/>
              <a:t> cumulus scheme</a:t>
            </a:r>
          </a:p>
        </p:txBody>
      </p:sp>
    </p:spTree>
    <p:extLst>
      <p:ext uri="{BB962C8B-B14F-4D97-AF65-F5344CB8AC3E}">
        <p14:creationId xmlns:p14="http://schemas.microsoft.com/office/powerpoint/2010/main" val="18134692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AFED0-F1A7-0CB7-5EAE-BE8CB8A46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TCU96 (New SAS, Thompson MP)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81CD54-1868-462B-20A3-DA646FD6C3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8900" y="1308100"/>
            <a:ext cx="6934200" cy="4241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DD048D4-B888-F0F9-33E8-85DA46FA2F75}"/>
              </a:ext>
            </a:extLst>
          </p:cNvPr>
          <p:cNvSpPr txBox="1"/>
          <p:nvPr/>
        </p:nvSpPr>
        <p:spPr>
          <a:xfrm>
            <a:off x="354330" y="6046470"/>
            <a:ext cx="10964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Most </a:t>
            </a:r>
            <a:r>
              <a:rPr lang="en-US" b="1" dirty="0"/>
              <a:t>active</a:t>
            </a:r>
            <a:r>
              <a:rPr lang="en-US" dirty="0"/>
              <a:t> cumulus scheme </a:t>
            </a:r>
            <a:r>
              <a:rPr lang="en-US" dirty="0">
                <a:sym typeface="Wingdings" pitchFamily="2" charset="2"/>
              </a:rPr>
              <a:t> very little microphysics precipitation, and pattern does not look encouraging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5256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0498A-B43D-9166-0431-5F145365F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TCU05 (Grell3, Thompson MP)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B11A7A-EEB6-F945-F17D-1B529410DC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8900" y="1308100"/>
            <a:ext cx="6934200" cy="4241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3731693-005F-569E-44FA-7C670EF63C9F}"/>
              </a:ext>
            </a:extLst>
          </p:cNvPr>
          <p:cNvSpPr txBox="1"/>
          <p:nvPr/>
        </p:nvSpPr>
        <p:spPr>
          <a:xfrm>
            <a:off x="354330" y="6046470"/>
            <a:ext cx="5971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Active cumulus </a:t>
            </a:r>
            <a:r>
              <a:rPr lang="en-US" dirty="0">
                <a:sym typeface="Wingdings" pitchFamily="2" charset="2"/>
              </a:rPr>
              <a:t>but a little more microphysics precipitation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3896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51C3F-BB8B-6629-9C0A-023C03F2C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TCU02 (BMJ, Thompson MP)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455240-FA9A-4C2C-85CF-2EFE4A7EF0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8900" y="1308100"/>
            <a:ext cx="6934200" cy="4241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163B0E2-BB73-9946-338D-1902ACCB2E39}"/>
              </a:ext>
            </a:extLst>
          </p:cNvPr>
          <p:cNvSpPr txBox="1"/>
          <p:nvPr/>
        </p:nvSpPr>
        <p:spPr>
          <a:xfrm>
            <a:off x="354330" y="6046470"/>
            <a:ext cx="2595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NAM’s cumulus scheme</a:t>
            </a:r>
          </a:p>
        </p:txBody>
      </p:sp>
    </p:spTree>
    <p:extLst>
      <p:ext uri="{BB962C8B-B14F-4D97-AF65-F5344CB8AC3E}">
        <p14:creationId xmlns:p14="http://schemas.microsoft.com/office/powerpoint/2010/main" val="22589280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B0AE5-F1CF-A2DD-0333-570C3D2DD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TCU16 (New </a:t>
            </a:r>
            <a:r>
              <a:rPr lang="en-US" dirty="0" err="1"/>
              <a:t>Tiedtke</a:t>
            </a:r>
            <a:r>
              <a:rPr lang="en-US" dirty="0"/>
              <a:t>, Thompson MP)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E48260-522B-1590-4559-7B8DCCC561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8900" y="1308100"/>
            <a:ext cx="6934200" cy="4241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217AE84-F97E-4323-01E7-DB9CECD7D0A1}"/>
              </a:ext>
            </a:extLst>
          </p:cNvPr>
          <p:cNvSpPr txBox="1"/>
          <p:nvPr/>
        </p:nvSpPr>
        <p:spPr>
          <a:xfrm>
            <a:off x="354330" y="6046470"/>
            <a:ext cx="5779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ECMWF’s cumulus scheme.  A reasonable compromise?</a:t>
            </a:r>
          </a:p>
        </p:txBody>
      </p:sp>
    </p:spTree>
    <p:extLst>
      <p:ext uri="{BB962C8B-B14F-4D97-AF65-F5344CB8AC3E}">
        <p14:creationId xmlns:p14="http://schemas.microsoft.com/office/powerpoint/2010/main" val="2609171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172C4FD-69E0-1CA1-A2E6-979B08ABE1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Cumulus vs. microphysics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4C49DE6B-45A6-0F0B-D57D-5EBC363D3AF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4108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8E11BF-F413-B93B-BF5B-69A19C9758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8900" y="1308100"/>
            <a:ext cx="6934200" cy="42418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B88FC24-C087-2427-6882-1A1C2645C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run (Kain-Fritsch, Thompson MP)</a:t>
            </a:r>
          </a:p>
        </p:txBody>
      </p:sp>
    </p:spTree>
    <p:extLst>
      <p:ext uri="{BB962C8B-B14F-4D97-AF65-F5344CB8AC3E}">
        <p14:creationId xmlns:p14="http://schemas.microsoft.com/office/powerpoint/2010/main" val="2745134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BC26900-217E-2743-355F-DB1AEC730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MCU01 (Kain-Fritsch, Morrison MP)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FB445CC-7FCD-F2C2-C97A-AB63B18964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8900" y="1308100"/>
            <a:ext cx="6934200" cy="424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4558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71F2C-EB28-229D-9DA3-D1BA47159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WCU01 (Kain-Fritsch, WSM5 MP)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53D350-61A6-1A5A-4C58-109068533B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8900" y="1308100"/>
            <a:ext cx="6934200" cy="424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8294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EE0D9-C42B-EE26-BBC6-88DC4F2BD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Kain-Fritsch + Thompson MP (Control run)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B6E08C-8642-4F9E-3E70-EBB905043A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0" y="1295400"/>
            <a:ext cx="7772400" cy="4246384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B1922856-1A9E-9635-8317-4080E7DA0EE0}"/>
              </a:ext>
            </a:extLst>
          </p:cNvPr>
          <p:cNvSpPr/>
          <p:nvPr/>
        </p:nvSpPr>
        <p:spPr>
          <a:xfrm>
            <a:off x="9421795" y="2430684"/>
            <a:ext cx="266217" cy="26621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5A83334-25C5-1782-F2F8-40C825A3608E}"/>
              </a:ext>
            </a:extLst>
          </p:cNvPr>
          <p:cNvSpPr/>
          <p:nvPr/>
        </p:nvSpPr>
        <p:spPr>
          <a:xfrm>
            <a:off x="9435299" y="3289138"/>
            <a:ext cx="266217" cy="26621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DB05CAA-CCC1-2B95-059F-3A4CD8D374F0}"/>
              </a:ext>
            </a:extLst>
          </p:cNvPr>
          <p:cNvSpPr/>
          <p:nvPr/>
        </p:nvSpPr>
        <p:spPr>
          <a:xfrm>
            <a:off x="9423720" y="4110942"/>
            <a:ext cx="266217" cy="266217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46618E-C97B-E2C0-C5C7-6D3648A05079}"/>
              </a:ext>
            </a:extLst>
          </p:cNvPr>
          <p:cNvSpPr txBox="1"/>
          <p:nvPr/>
        </p:nvSpPr>
        <p:spPr>
          <a:xfrm>
            <a:off x="9963150" y="2101333"/>
            <a:ext cx="218239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Control run</a:t>
            </a:r>
          </a:p>
          <a:p>
            <a:r>
              <a:rPr lang="en-US" dirty="0"/>
              <a:t>Total </a:t>
            </a:r>
            <a:r>
              <a:rPr lang="en-US" dirty="0" err="1"/>
              <a:t>precip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Cumulus </a:t>
            </a:r>
            <a:r>
              <a:rPr lang="en-US" dirty="0" err="1"/>
              <a:t>precip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Microphysics </a:t>
            </a:r>
            <a:r>
              <a:rPr lang="en-US" dirty="0" err="1"/>
              <a:t>precip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AC8BC5-080F-A90C-AD16-BA50581D9B06}"/>
              </a:ext>
            </a:extLst>
          </p:cNvPr>
          <p:cNvSpPr txBox="1"/>
          <p:nvPr/>
        </p:nvSpPr>
        <p:spPr>
          <a:xfrm>
            <a:off x="9162931" y="34382"/>
            <a:ext cx="2982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Next: same CU, different MP</a:t>
            </a:r>
          </a:p>
        </p:txBody>
      </p:sp>
    </p:spTree>
    <p:extLst>
      <p:ext uri="{BB962C8B-B14F-4D97-AF65-F5344CB8AC3E}">
        <p14:creationId xmlns:p14="http://schemas.microsoft.com/office/powerpoint/2010/main" val="2967740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A683A-6FC7-AB13-E75A-5C2C8D5C3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experiment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E0E85E-88C0-C6C2-FF82-3919F62E28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Domain 1 (12 km) </a:t>
            </a:r>
            <a:r>
              <a:rPr lang="en-US" dirty="0">
                <a:sym typeface="Wingdings" pitchFamily="2" charset="2"/>
              </a:rPr>
              <a:t> cumulus scheme recommended</a:t>
            </a:r>
          </a:p>
          <a:p>
            <a:r>
              <a:rPr lang="en-US" dirty="0">
                <a:sym typeface="Wingdings" pitchFamily="2" charset="2"/>
              </a:rPr>
              <a:t>Domain 2 (4 km)  cumulus scheme not recommended (unless “scale aware”)</a:t>
            </a:r>
          </a:p>
          <a:p>
            <a:r>
              <a:rPr lang="en-US" dirty="0">
                <a:sym typeface="Wingdings" pitchFamily="2" charset="2"/>
              </a:rPr>
              <a:t>Cumulus ensemble in Domain 1, for comparison w/ Domain 2 (“TRUTH”) 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03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B6E4E-E074-5BCD-FA3A-54CB0AFB3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Kain-Fritsch + Morrison MP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43DA51-E405-192D-A527-8B2AF7E170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0" y="1295400"/>
            <a:ext cx="7772400" cy="4246384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B4EC168C-3B60-A483-9C31-60D2DAD1844A}"/>
              </a:ext>
            </a:extLst>
          </p:cNvPr>
          <p:cNvSpPr/>
          <p:nvPr/>
        </p:nvSpPr>
        <p:spPr>
          <a:xfrm>
            <a:off x="9421795" y="2430684"/>
            <a:ext cx="266217" cy="26621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EFE75AB-9477-6BA6-DCA3-7A139E0FCC48}"/>
              </a:ext>
            </a:extLst>
          </p:cNvPr>
          <p:cNvSpPr/>
          <p:nvPr/>
        </p:nvSpPr>
        <p:spPr>
          <a:xfrm>
            <a:off x="9435299" y="3289138"/>
            <a:ext cx="266217" cy="26621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8E05178-8499-6F53-13BF-4D0461658C04}"/>
              </a:ext>
            </a:extLst>
          </p:cNvPr>
          <p:cNvSpPr/>
          <p:nvPr/>
        </p:nvSpPr>
        <p:spPr>
          <a:xfrm>
            <a:off x="9423720" y="4110942"/>
            <a:ext cx="266217" cy="266217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5D433D-A81B-2B19-DF9A-D42FEA3717AD}"/>
              </a:ext>
            </a:extLst>
          </p:cNvPr>
          <p:cNvSpPr txBox="1"/>
          <p:nvPr/>
        </p:nvSpPr>
        <p:spPr>
          <a:xfrm>
            <a:off x="9963150" y="2101333"/>
            <a:ext cx="218239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Control run</a:t>
            </a:r>
          </a:p>
          <a:p>
            <a:r>
              <a:rPr lang="en-US" dirty="0"/>
              <a:t>Total </a:t>
            </a:r>
            <a:r>
              <a:rPr lang="en-US" dirty="0" err="1"/>
              <a:t>precip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Cumulus </a:t>
            </a:r>
            <a:r>
              <a:rPr lang="en-US" dirty="0" err="1"/>
              <a:t>precip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Microphysics </a:t>
            </a:r>
            <a:r>
              <a:rPr lang="en-US" dirty="0" err="1"/>
              <a:t>precip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C6E9C5F-0C92-970A-6887-062579008B2E}"/>
              </a:ext>
            </a:extLst>
          </p:cNvPr>
          <p:cNvSpPr txBox="1"/>
          <p:nvPr/>
        </p:nvSpPr>
        <p:spPr>
          <a:xfrm>
            <a:off x="9162931" y="34382"/>
            <a:ext cx="2982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Next: same CU, different MP</a:t>
            </a:r>
          </a:p>
        </p:txBody>
      </p:sp>
    </p:spTree>
    <p:extLst>
      <p:ext uri="{BB962C8B-B14F-4D97-AF65-F5344CB8AC3E}">
        <p14:creationId xmlns:p14="http://schemas.microsoft.com/office/powerpoint/2010/main" val="22599297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A71B1-6492-E8EE-CF1A-1FE177BA8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Kain-Fritsch + WSM5 MP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9D231B-C275-8ED9-4CE7-DB6D1F6953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0" y="1295400"/>
            <a:ext cx="7772400" cy="4246384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10474D21-9B1D-E1A7-F578-10EBDC0A69B2}"/>
              </a:ext>
            </a:extLst>
          </p:cNvPr>
          <p:cNvSpPr/>
          <p:nvPr/>
        </p:nvSpPr>
        <p:spPr>
          <a:xfrm>
            <a:off x="9421795" y="2430684"/>
            <a:ext cx="266217" cy="26621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A4EF7BD-CC81-C6B5-86F6-FC1B43F1A8DC}"/>
              </a:ext>
            </a:extLst>
          </p:cNvPr>
          <p:cNvSpPr/>
          <p:nvPr/>
        </p:nvSpPr>
        <p:spPr>
          <a:xfrm>
            <a:off x="9435299" y="3289138"/>
            <a:ext cx="266217" cy="26621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CC15B88-C303-207A-051E-4FEA8B971AC6}"/>
              </a:ext>
            </a:extLst>
          </p:cNvPr>
          <p:cNvSpPr/>
          <p:nvPr/>
        </p:nvSpPr>
        <p:spPr>
          <a:xfrm>
            <a:off x="9423720" y="4110942"/>
            <a:ext cx="266217" cy="266217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F469F7-D124-E034-904E-0E38E0DA9E35}"/>
              </a:ext>
            </a:extLst>
          </p:cNvPr>
          <p:cNvSpPr txBox="1"/>
          <p:nvPr/>
        </p:nvSpPr>
        <p:spPr>
          <a:xfrm>
            <a:off x="9963150" y="2101333"/>
            <a:ext cx="218239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Control run</a:t>
            </a:r>
          </a:p>
          <a:p>
            <a:r>
              <a:rPr lang="en-US" dirty="0"/>
              <a:t>Total </a:t>
            </a:r>
            <a:r>
              <a:rPr lang="en-US" dirty="0" err="1"/>
              <a:t>precip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Cumulus </a:t>
            </a:r>
            <a:r>
              <a:rPr lang="en-US" dirty="0" err="1"/>
              <a:t>precip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Microphysics </a:t>
            </a:r>
            <a:r>
              <a:rPr lang="en-US" dirty="0" err="1"/>
              <a:t>precip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237462-E315-24E6-6E42-52ACD3ADE1A5}"/>
              </a:ext>
            </a:extLst>
          </p:cNvPr>
          <p:cNvSpPr txBox="1"/>
          <p:nvPr/>
        </p:nvSpPr>
        <p:spPr>
          <a:xfrm>
            <a:off x="9162931" y="34382"/>
            <a:ext cx="2982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Next: same CU, different MP</a:t>
            </a:r>
          </a:p>
        </p:txBody>
      </p:sp>
    </p:spTree>
    <p:extLst>
      <p:ext uri="{BB962C8B-B14F-4D97-AF65-F5344CB8AC3E}">
        <p14:creationId xmlns:p14="http://schemas.microsoft.com/office/powerpoint/2010/main" val="21290446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B446B-E766-1967-730C-FD1906B77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Tiedtke</a:t>
            </a:r>
            <a:r>
              <a:rPr lang="en-US" dirty="0"/>
              <a:t> + WSM5 MP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87689F-4CA0-A1B3-4C93-A7CB3B2BE8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0" y="1295400"/>
            <a:ext cx="7772400" cy="424638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E6EE2C9-20C4-F0C6-EAE4-6FDC264EC6AB}"/>
              </a:ext>
            </a:extLst>
          </p:cNvPr>
          <p:cNvSpPr txBox="1"/>
          <p:nvPr/>
        </p:nvSpPr>
        <p:spPr>
          <a:xfrm>
            <a:off x="358815" y="5995686"/>
            <a:ext cx="95061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When cumulus parameterization is used, </a:t>
            </a:r>
            <a:r>
              <a:rPr lang="en-US" b="1" dirty="0"/>
              <a:t>cumulus</a:t>
            </a:r>
            <a:r>
              <a:rPr lang="en-US" dirty="0"/>
              <a:t> makes more difference than </a:t>
            </a:r>
            <a:r>
              <a:rPr lang="en-US" b="1" dirty="0"/>
              <a:t>microphysics</a:t>
            </a:r>
          </a:p>
          <a:p>
            <a:r>
              <a:rPr lang="en-US" b="1" dirty="0"/>
              <a:t>	</a:t>
            </a:r>
            <a:r>
              <a:rPr lang="en-US" dirty="0"/>
              <a:t>at least when the cumulus scheme is aggressive</a:t>
            </a:r>
            <a:endParaRPr lang="en-US" b="1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DC5960C-4B3F-18A3-A331-D209E6B467DA}"/>
              </a:ext>
            </a:extLst>
          </p:cNvPr>
          <p:cNvSpPr/>
          <p:nvPr/>
        </p:nvSpPr>
        <p:spPr>
          <a:xfrm>
            <a:off x="9421795" y="2430684"/>
            <a:ext cx="266217" cy="26621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19F870A-A587-59A7-0EF7-25740743C353}"/>
              </a:ext>
            </a:extLst>
          </p:cNvPr>
          <p:cNvSpPr/>
          <p:nvPr/>
        </p:nvSpPr>
        <p:spPr>
          <a:xfrm>
            <a:off x="9435299" y="3289138"/>
            <a:ext cx="266217" cy="26621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BCB6274-12BA-6340-8D5D-290F0C0C51A2}"/>
              </a:ext>
            </a:extLst>
          </p:cNvPr>
          <p:cNvSpPr/>
          <p:nvPr/>
        </p:nvSpPr>
        <p:spPr>
          <a:xfrm>
            <a:off x="9423720" y="4110942"/>
            <a:ext cx="266217" cy="266217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7CD857-D0B2-546E-712B-B4F69C4515AF}"/>
              </a:ext>
            </a:extLst>
          </p:cNvPr>
          <p:cNvSpPr txBox="1"/>
          <p:nvPr/>
        </p:nvSpPr>
        <p:spPr>
          <a:xfrm>
            <a:off x="9963150" y="2101333"/>
            <a:ext cx="218239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Control run</a:t>
            </a:r>
          </a:p>
          <a:p>
            <a:r>
              <a:rPr lang="en-US" dirty="0"/>
              <a:t>Total </a:t>
            </a:r>
            <a:r>
              <a:rPr lang="en-US" dirty="0" err="1"/>
              <a:t>precip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Cumulus </a:t>
            </a:r>
            <a:r>
              <a:rPr lang="en-US" dirty="0" err="1"/>
              <a:t>precip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Microphysics </a:t>
            </a:r>
            <a:r>
              <a:rPr lang="en-US" dirty="0" err="1"/>
              <a:t>precip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D4FC9E4-F218-4C5F-8E73-AFCC01164F78}"/>
              </a:ext>
            </a:extLst>
          </p:cNvPr>
          <p:cNvSpPr txBox="1"/>
          <p:nvPr/>
        </p:nvSpPr>
        <p:spPr>
          <a:xfrm>
            <a:off x="8878877" y="34382"/>
            <a:ext cx="3266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Next: different CU, different MP</a:t>
            </a:r>
          </a:p>
        </p:txBody>
      </p:sp>
    </p:spTree>
    <p:extLst>
      <p:ext uri="{BB962C8B-B14F-4D97-AF65-F5344CB8AC3E}">
        <p14:creationId xmlns:p14="http://schemas.microsoft.com/office/powerpoint/2010/main" val="12626037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B446B-E766-1967-730C-FD1906B77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Tiedtke</a:t>
            </a:r>
            <a:r>
              <a:rPr lang="en-US" dirty="0"/>
              <a:t> + Morrison MP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519972-61EB-740B-39B8-21CAA6A9C5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0" y="1295400"/>
            <a:ext cx="7772400" cy="424638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E4BB98E-24E4-AE02-FE87-F097A343D9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0750" y="1295400"/>
            <a:ext cx="7772400" cy="4246384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45EA961F-20E4-7BDF-0DD3-903A46E79E00}"/>
              </a:ext>
            </a:extLst>
          </p:cNvPr>
          <p:cNvSpPr/>
          <p:nvPr/>
        </p:nvSpPr>
        <p:spPr>
          <a:xfrm>
            <a:off x="9421795" y="2430684"/>
            <a:ext cx="266217" cy="26621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4A6420C-F999-D0D7-B527-C99A7A8C049A}"/>
              </a:ext>
            </a:extLst>
          </p:cNvPr>
          <p:cNvSpPr/>
          <p:nvPr/>
        </p:nvSpPr>
        <p:spPr>
          <a:xfrm>
            <a:off x="9435299" y="3289138"/>
            <a:ext cx="266217" cy="26621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B2C940A-5095-9FBA-840D-FDF57735E4C5}"/>
              </a:ext>
            </a:extLst>
          </p:cNvPr>
          <p:cNvSpPr/>
          <p:nvPr/>
        </p:nvSpPr>
        <p:spPr>
          <a:xfrm>
            <a:off x="9423720" y="4110942"/>
            <a:ext cx="266217" cy="266217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3F5D1F-D2F9-0050-C9F9-FF79F98220CE}"/>
              </a:ext>
            </a:extLst>
          </p:cNvPr>
          <p:cNvSpPr txBox="1"/>
          <p:nvPr/>
        </p:nvSpPr>
        <p:spPr>
          <a:xfrm>
            <a:off x="9963150" y="2101333"/>
            <a:ext cx="218239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Control run</a:t>
            </a:r>
          </a:p>
          <a:p>
            <a:r>
              <a:rPr lang="en-US" dirty="0"/>
              <a:t>Total </a:t>
            </a:r>
            <a:r>
              <a:rPr lang="en-US" dirty="0" err="1"/>
              <a:t>precip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Cumulus </a:t>
            </a:r>
            <a:r>
              <a:rPr lang="en-US" dirty="0" err="1"/>
              <a:t>precip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Microphysics </a:t>
            </a:r>
            <a:r>
              <a:rPr lang="en-US" dirty="0" err="1"/>
              <a:t>precip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F8B4A2-28E5-F6FA-0DD9-0F03E8D902D4}"/>
              </a:ext>
            </a:extLst>
          </p:cNvPr>
          <p:cNvSpPr txBox="1"/>
          <p:nvPr/>
        </p:nvSpPr>
        <p:spPr>
          <a:xfrm>
            <a:off x="358815" y="5995686"/>
            <a:ext cx="95061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When cumulus parameterization is used, </a:t>
            </a:r>
            <a:r>
              <a:rPr lang="en-US" b="1" dirty="0"/>
              <a:t>cumulus</a:t>
            </a:r>
            <a:r>
              <a:rPr lang="en-US" dirty="0"/>
              <a:t> makes more difference than </a:t>
            </a:r>
            <a:r>
              <a:rPr lang="en-US" b="1" dirty="0"/>
              <a:t>microphysics</a:t>
            </a:r>
          </a:p>
          <a:p>
            <a:r>
              <a:rPr lang="en-US" b="1" dirty="0"/>
              <a:t>	</a:t>
            </a:r>
            <a:r>
              <a:rPr lang="en-US" dirty="0"/>
              <a:t>at least when the cumulus scheme is aggressive</a:t>
            </a:r>
            <a:endParaRPr lang="en-US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8855B38-2323-D38C-EB99-2FA0E0E00D7F}"/>
              </a:ext>
            </a:extLst>
          </p:cNvPr>
          <p:cNvSpPr txBox="1"/>
          <p:nvPr/>
        </p:nvSpPr>
        <p:spPr>
          <a:xfrm>
            <a:off x="9162931" y="34382"/>
            <a:ext cx="2982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Next: same CU, different MP</a:t>
            </a:r>
          </a:p>
        </p:txBody>
      </p:sp>
    </p:spTree>
    <p:extLst>
      <p:ext uri="{BB962C8B-B14F-4D97-AF65-F5344CB8AC3E}">
        <p14:creationId xmlns:p14="http://schemas.microsoft.com/office/powerpoint/2010/main" val="23359794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B446B-E766-1967-730C-FD1906B77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Tiedtke</a:t>
            </a:r>
            <a:r>
              <a:rPr lang="en-US" dirty="0"/>
              <a:t> + Thompson MP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519972-61EB-740B-39B8-21CAA6A9C5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0750" y="1295400"/>
            <a:ext cx="7772400" cy="4246384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11788034-4A4C-7269-8060-55094BCE1B80}"/>
              </a:ext>
            </a:extLst>
          </p:cNvPr>
          <p:cNvSpPr/>
          <p:nvPr/>
        </p:nvSpPr>
        <p:spPr>
          <a:xfrm>
            <a:off x="9421795" y="2430684"/>
            <a:ext cx="266217" cy="26621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C66223E-4B98-3488-E653-DC1592052205}"/>
              </a:ext>
            </a:extLst>
          </p:cNvPr>
          <p:cNvSpPr/>
          <p:nvPr/>
        </p:nvSpPr>
        <p:spPr>
          <a:xfrm>
            <a:off x="9435299" y="3289138"/>
            <a:ext cx="266217" cy="26621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8264909-66DB-63F1-81B5-94132C6B5529}"/>
              </a:ext>
            </a:extLst>
          </p:cNvPr>
          <p:cNvSpPr/>
          <p:nvPr/>
        </p:nvSpPr>
        <p:spPr>
          <a:xfrm>
            <a:off x="9423720" y="4110942"/>
            <a:ext cx="266217" cy="266217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EA2E27-CD66-C3E4-76DC-F60C9147C907}"/>
              </a:ext>
            </a:extLst>
          </p:cNvPr>
          <p:cNvSpPr txBox="1"/>
          <p:nvPr/>
        </p:nvSpPr>
        <p:spPr>
          <a:xfrm>
            <a:off x="9963150" y="2101333"/>
            <a:ext cx="218239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Control run</a:t>
            </a:r>
          </a:p>
          <a:p>
            <a:r>
              <a:rPr lang="en-US" dirty="0"/>
              <a:t>Total </a:t>
            </a:r>
            <a:r>
              <a:rPr lang="en-US" dirty="0" err="1"/>
              <a:t>precip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Cumulus </a:t>
            </a:r>
            <a:r>
              <a:rPr lang="en-US" dirty="0" err="1"/>
              <a:t>precip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Microphysics </a:t>
            </a:r>
            <a:r>
              <a:rPr lang="en-US" dirty="0" err="1"/>
              <a:t>precip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3B2161-7807-FC87-FDCD-55FAA6893F19}"/>
              </a:ext>
            </a:extLst>
          </p:cNvPr>
          <p:cNvSpPr txBox="1"/>
          <p:nvPr/>
        </p:nvSpPr>
        <p:spPr>
          <a:xfrm>
            <a:off x="358815" y="5995686"/>
            <a:ext cx="95061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When cumulus parameterization is used, </a:t>
            </a:r>
            <a:r>
              <a:rPr lang="en-US" b="1" dirty="0"/>
              <a:t>cumulus</a:t>
            </a:r>
            <a:r>
              <a:rPr lang="en-US" dirty="0"/>
              <a:t> makes more difference than </a:t>
            </a:r>
            <a:r>
              <a:rPr lang="en-US" b="1" dirty="0"/>
              <a:t>microphysics</a:t>
            </a:r>
          </a:p>
          <a:p>
            <a:r>
              <a:rPr lang="en-US" b="1" dirty="0"/>
              <a:t>	</a:t>
            </a:r>
            <a:r>
              <a:rPr lang="en-US" dirty="0"/>
              <a:t>at least when the cumulus scheme is aggressive</a:t>
            </a:r>
            <a:endParaRPr lang="en-US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C8E7AA9-31AB-8870-0F71-9D5201D9B34B}"/>
              </a:ext>
            </a:extLst>
          </p:cNvPr>
          <p:cNvSpPr txBox="1"/>
          <p:nvPr/>
        </p:nvSpPr>
        <p:spPr>
          <a:xfrm>
            <a:off x="9162931" y="34382"/>
            <a:ext cx="2982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Next: same CU, different MP</a:t>
            </a:r>
          </a:p>
        </p:txBody>
      </p:sp>
    </p:spTree>
    <p:extLst>
      <p:ext uri="{BB962C8B-B14F-4D97-AF65-F5344CB8AC3E}">
        <p14:creationId xmlns:p14="http://schemas.microsoft.com/office/powerpoint/2010/main" val="8522240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3CE46-6490-98CA-9536-B01F9583C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BMJ + Thompson MP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89F545-D2BE-B337-AB6C-69748E76D5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0" y="1295400"/>
            <a:ext cx="7772400" cy="4246384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D6F1E957-400C-1820-FB86-405C6D93131C}"/>
              </a:ext>
            </a:extLst>
          </p:cNvPr>
          <p:cNvSpPr/>
          <p:nvPr/>
        </p:nvSpPr>
        <p:spPr>
          <a:xfrm>
            <a:off x="9421795" y="2430684"/>
            <a:ext cx="266217" cy="26621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3B64971-CA17-A158-96B6-0C3591C959B4}"/>
              </a:ext>
            </a:extLst>
          </p:cNvPr>
          <p:cNvSpPr/>
          <p:nvPr/>
        </p:nvSpPr>
        <p:spPr>
          <a:xfrm>
            <a:off x="9435299" y="3289138"/>
            <a:ext cx="266217" cy="26621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6E70257-0FFC-9C15-2DDA-61D1949672BD}"/>
              </a:ext>
            </a:extLst>
          </p:cNvPr>
          <p:cNvSpPr/>
          <p:nvPr/>
        </p:nvSpPr>
        <p:spPr>
          <a:xfrm>
            <a:off x="9423720" y="4110942"/>
            <a:ext cx="266217" cy="266217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A80AC6-D26C-385D-EBA6-4663F34478BF}"/>
              </a:ext>
            </a:extLst>
          </p:cNvPr>
          <p:cNvSpPr txBox="1"/>
          <p:nvPr/>
        </p:nvSpPr>
        <p:spPr>
          <a:xfrm>
            <a:off x="9963150" y="2101333"/>
            <a:ext cx="218239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Control run</a:t>
            </a:r>
          </a:p>
          <a:p>
            <a:r>
              <a:rPr lang="en-US" dirty="0"/>
              <a:t>Total </a:t>
            </a:r>
            <a:r>
              <a:rPr lang="en-US" dirty="0" err="1"/>
              <a:t>precip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Cumulus </a:t>
            </a:r>
            <a:r>
              <a:rPr lang="en-US" dirty="0" err="1"/>
              <a:t>precip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Microphysics </a:t>
            </a:r>
            <a:r>
              <a:rPr lang="en-US" dirty="0" err="1"/>
              <a:t>precip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C60E65-0AB5-F7C1-4615-57DAFCD794DE}"/>
              </a:ext>
            </a:extLst>
          </p:cNvPr>
          <p:cNvSpPr txBox="1"/>
          <p:nvPr/>
        </p:nvSpPr>
        <p:spPr>
          <a:xfrm>
            <a:off x="358815" y="5995686"/>
            <a:ext cx="95061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When cumulus parameterization is used, </a:t>
            </a:r>
            <a:r>
              <a:rPr lang="en-US" b="1" dirty="0"/>
              <a:t>cumulus</a:t>
            </a:r>
            <a:r>
              <a:rPr lang="en-US" dirty="0"/>
              <a:t> makes more difference than </a:t>
            </a:r>
            <a:r>
              <a:rPr lang="en-US" b="1" dirty="0"/>
              <a:t>microphysics</a:t>
            </a:r>
          </a:p>
          <a:p>
            <a:r>
              <a:rPr lang="en-US" b="1" dirty="0"/>
              <a:t>	</a:t>
            </a:r>
            <a:r>
              <a:rPr lang="en-US" dirty="0"/>
              <a:t>at least when the cumulus scheme is aggressive</a:t>
            </a:r>
            <a:endParaRPr lang="en-US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421B5B-DBE5-ADDD-8003-6E804446B838}"/>
              </a:ext>
            </a:extLst>
          </p:cNvPr>
          <p:cNvSpPr txBox="1"/>
          <p:nvPr/>
        </p:nvSpPr>
        <p:spPr>
          <a:xfrm>
            <a:off x="9162931" y="34382"/>
            <a:ext cx="2982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Next: different CU, same MP</a:t>
            </a:r>
          </a:p>
        </p:txBody>
      </p:sp>
    </p:spTree>
    <p:extLst>
      <p:ext uri="{BB962C8B-B14F-4D97-AF65-F5344CB8AC3E}">
        <p14:creationId xmlns:p14="http://schemas.microsoft.com/office/powerpoint/2010/main" val="29266669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2C42A-9E11-7039-72FE-B6E7BDAFB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BMJ + Morrison MP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226CB5-1293-77BE-C03F-DC0763D20B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0" y="1295400"/>
            <a:ext cx="7772400" cy="4246384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967DC430-9144-D11F-00EE-ABEC81D1953F}"/>
              </a:ext>
            </a:extLst>
          </p:cNvPr>
          <p:cNvSpPr/>
          <p:nvPr/>
        </p:nvSpPr>
        <p:spPr>
          <a:xfrm>
            <a:off x="9421795" y="2430684"/>
            <a:ext cx="266217" cy="26621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8B27965-5EB5-D38E-5A29-A38FCFDF9302}"/>
              </a:ext>
            </a:extLst>
          </p:cNvPr>
          <p:cNvSpPr/>
          <p:nvPr/>
        </p:nvSpPr>
        <p:spPr>
          <a:xfrm>
            <a:off x="9435299" y="3289138"/>
            <a:ext cx="266217" cy="26621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ABD4447-020B-1061-BD0A-D7F514B22B72}"/>
              </a:ext>
            </a:extLst>
          </p:cNvPr>
          <p:cNvSpPr/>
          <p:nvPr/>
        </p:nvSpPr>
        <p:spPr>
          <a:xfrm>
            <a:off x="9423720" y="4110942"/>
            <a:ext cx="266217" cy="266217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BCC526-0810-A968-4DA2-DD275CC3DB4A}"/>
              </a:ext>
            </a:extLst>
          </p:cNvPr>
          <p:cNvSpPr txBox="1"/>
          <p:nvPr/>
        </p:nvSpPr>
        <p:spPr>
          <a:xfrm>
            <a:off x="9963150" y="2101333"/>
            <a:ext cx="218239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Control run</a:t>
            </a:r>
          </a:p>
          <a:p>
            <a:r>
              <a:rPr lang="en-US" dirty="0"/>
              <a:t>Total </a:t>
            </a:r>
            <a:r>
              <a:rPr lang="en-US" dirty="0" err="1"/>
              <a:t>precip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Cumulus </a:t>
            </a:r>
            <a:r>
              <a:rPr lang="en-US" dirty="0" err="1"/>
              <a:t>precip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Microphysics </a:t>
            </a:r>
            <a:r>
              <a:rPr lang="en-US" dirty="0" err="1"/>
              <a:t>precip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308AD2-ECB8-AD8F-AF6B-32F39AAFC9ED}"/>
              </a:ext>
            </a:extLst>
          </p:cNvPr>
          <p:cNvSpPr txBox="1"/>
          <p:nvPr/>
        </p:nvSpPr>
        <p:spPr>
          <a:xfrm>
            <a:off x="358815" y="5995686"/>
            <a:ext cx="95061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When cumulus parameterization is used, </a:t>
            </a:r>
            <a:r>
              <a:rPr lang="en-US" b="1" dirty="0"/>
              <a:t>cumulus</a:t>
            </a:r>
            <a:r>
              <a:rPr lang="en-US" dirty="0"/>
              <a:t> makes more difference than </a:t>
            </a:r>
            <a:r>
              <a:rPr lang="en-US" b="1" dirty="0"/>
              <a:t>microphysics</a:t>
            </a:r>
          </a:p>
          <a:p>
            <a:r>
              <a:rPr lang="en-US" b="1" dirty="0"/>
              <a:t>	</a:t>
            </a:r>
            <a:r>
              <a:rPr lang="en-US" dirty="0"/>
              <a:t>at least when the cumulus scheme is aggressive</a:t>
            </a:r>
            <a:endParaRPr lang="en-US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49526D7-8072-B874-B7B7-3DF776A6FDB1}"/>
              </a:ext>
            </a:extLst>
          </p:cNvPr>
          <p:cNvSpPr txBox="1"/>
          <p:nvPr/>
        </p:nvSpPr>
        <p:spPr>
          <a:xfrm>
            <a:off x="9162931" y="34382"/>
            <a:ext cx="2982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Next: same CU, different MP</a:t>
            </a:r>
          </a:p>
        </p:txBody>
      </p:sp>
    </p:spTree>
    <p:extLst>
      <p:ext uri="{BB962C8B-B14F-4D97-AF65-F5344CB8AC3E}">
        <p14:creationId xmlns:p14="http://schemas.microsoft.com/office/powerpoint/2010/main" val="26072909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5B54E09-BC26-7119-0A0D-A51C88E466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0" y="1295400"/>
            <a:ext cx="7772400" cy="42463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92C42A-9E11-7039-72FE-B6E7BDAFB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NSAS + Morrison MP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67DC430-9144-D11F-00EE-ABEC81D1953F}"/>
              </a:ext>
            </a:extLst>
          </p:cNvPr>
          <p:cNvSpPr/>
          <p:nvPr/>
        </p:nvSpPr>
        <p:spPr>
          <a:xfrm>
            <a:off x="9421795" y="2430684"/>
            <a:ext cx="266217" cy="26621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8B27965-5EB5-D38E-5A29-A38FCFDF9302}"/>
              </a:ext>
            </a:extLst>
          </p:cNvPr>
          <p:cNvSpPr/>
          <p:nvPr/>
        </p:nvSpPr>
        <p:spPr>
          <a:xfrm>
            <a:off x="9435299" y="3289138"/>
            <a:ext cx="266217" cy="26621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ABD4447-020B-1061-BD0A-D7F514B22B72}"/>
              </a:ext>
            </a:extLst>
          </p:cNvPr>
          <p:cNvSpPr/>
          <p:nvPr/>
        </p:nvSpPr>
        <p:spPr>
          <a:xfrm>
            <a:off x="9423720" y="4110942"/>
            <a:ext cx="266217" cy="266217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BCC526-0810-A968-4DA2-DD275CC3DB4A}"/>
              </a:ext>
            </a:extLst>
          </p:cNvPr>
          <p:cNvSpPr txBox="1"/>
          <p:nvPr/>
        </p:nvSpPr>
        <p:spPr>
          <a:xfrm>
            <a:off x="9963150" y="2101333"/>
            <a:ext cx="218239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Control run</a:t>
            </a:r>
          </a:p>
          <a:p>
            <a:r>
              <a:rPr lang="en-US" dirty="0"/>
              <a:t>Total </a:t>
            </a:r>
            <a:r>
              <a:rPr lang="en-US" dirty="0" err="1"/>
              <a:t>precip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Cumulus </a:t>
            </a:r>
            <a:r>
              <a:rPr lang="en-US" dirty="0" err="1"/>
              <a:t>precip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Microphysics </a:t>
            </a:r>
            <a:r>
              <a:rPr lang="en-US" dirty="0" err="1"/>
              <a:t>precip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308AD2-ECB8-AD8F-AF6B-32F39AAFC9ED}"/>
              </a:ext>
            </a:extLst>
          </p:cNvPr>
          <p:cNvSpPr txBox="1"/>
          <p:nvPr/>
        </p:nvSpPr>
        <p:spPr>
          <a:xfrm>
            <a:off x="358815" y="5995686"/>
            <a:ext cx="95061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When cumulus parameterization is used, </a:t>
            </a:r>
            <a:r>
              <a:rPr lang="en-US" b="1" dirty="0"/>
              <a:t>cumulus</a:t>
            </a:r>
            <a:r>
              <a:rPr lang="en-US" dirty="0"/>
              <a:t> makes more difference than </a:t>
            </a:r>
            <a:r>
              <a:rPr lang="en-US" b="1" dirty="0"/>
              <a:t>microphysics</a:t>
            </a:r>
          </a:p>
          <a:p>
            <a:r>
              <a:rPr lang="en-US" b="1" dirty="0"/>
              <a:t>	</a:t>
            </a:r>
            <a:r>
              <a:rPr lang="en-US" dirty="0"/>
              <a:t>at least when the cumulus scheme is aggressive</a:t>
            </a:r>
            <a:endParaRPr lang="en-US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3E3219-EEE7-7A67-27DA-C7B54A6C4C5C}"/>
              </a:ext>
            </a:extLst>
          </p:cNvPr>
          <p:cNvSpPr txBox="1"/>
          <p:nvPr/>
        </p:nvSpPr>
        <p:spPr>
          <a:xfrm>
            <a:off x="9162931" y="34382"/>
            <a:ext cx="2982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Next: different CU, same MP</a:t>
            </a:r>
          </a:p>
        </p:txBody>
      </p:sp>
    </p:spTree>
    <p:extLst>
      <p:ext uri="{BB962C8B-B14F-4D97-AF65-F5344CB8AC3E}">
        <p14:creationId xmlns:p14="http://schemas.microsoft.com/office/powerpoint/2010/main" val="7398383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EDAFA7C-A252-B470-A888-34DB1D6711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0" y="1295400"/>
            <a:ext cx="7772400" cy="42463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92C42A-9E11-7039-72FE-B6E7BDAFB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NSAS + Thompson MP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67DC430-9144-D11F-00EE-ABEC81D1953F}"/>
              </a:ext>
            </a:extLst>
          </p:cNvPr>
          <p:cNvSpPr/>
          <p:nvPr/>
        </p:nvSpPr>
        <p:spPr>
          <a:xfrm>
            <a:off x="9421795" y="2430684"/>
            <a:ext cx="266217" cy="26621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8B27965-5EB5-D38E-5A29-A38FCFDF9302}"/>
              </a:ext>
            </a:extLst>
          </p:cNvPr>
          <p:cNvSpPr/>
          <p:nvPr/>
        </p:nvSpPr>
        <p:spPr>
          <a:xfrm>
            <a:off x="9435299" y="3289138"/>
            <a:ext cx="266217" cy="26621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ABD4447-020B-1061-BD0A-D7F514B22B72}"/>
              </a:ext>
            </a:extLst>
          </p:cNvPr>
          <p:cNvSpPr/>
          <p:nvPr/>
        </p:nvSpPr>
        <p:spPr>
          <a:xfrm>
            <a:off x="9423720" y="4110942"/>
            <a:ext cx="266217" cy="266217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BCC526-0810-A968-4DA2-DD275CC3DB4A}"/>
              </a:ext>
            </a:extLst>
          </p:cNvPr>
          <p:cNvSpPr txBox="1"/>
          <p:nvPr/>
        </p:nvSpPr>
        <p:spPr>
          <a:xfrm>
            <a:off x="9963150" y="2101333"/>
            <a:ext cx="218239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Control run</a:t>
            </a:r>
          </a:p>
          <a:p>
            <a:r>
              <a:rPr lang="en-US" dirty="0"/>
              <a:t>Total </a:t>
            </a:r>
            <a:r>
              <a:rPr lang="en-US" dirty="0" err="1"/>
              <a:t>precip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Cumulus </a:t>
            </a:r>
            <a:r>
              <a:rPr lang="en-US" dirty="0" err="1"/>
              <a:t>precip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Microphysics </a:t>
            </a:r>
            <a:r>
              <a:rPr lang="en-US" dirty="0" err="1"/>
              <a:t>precip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308AD2-ECB8-AD8F-AF6B-32F39AAFC9ED}"/>
              </a:ext>
            </a:extLst>
          </p:cNvPr>
          <p:cNvSpPr txBox="1"/>
          <p:nvPr/>
        </p:nvSpPr>
        <p:spPr>
          <a:xfrm>
            <a:off x="358815" y="5995686"/>
            <a:ext cx="95061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When cumulus parameterization is used, </a:t>
            </a:r>
            <a:r>
              <a:rPr lang="en-US" b="1" dirty="0"/>
              <a:t>cumulus</a:t>
            </a:r>
            <a:r>
              <a:rPr lang="en-US" dirty="0"/>
              <a:t> makes more difference than </a:t>
            </a:r>
            <a:r>
              <a:rPr lang="en-US" b="1" dirty="0"/>
              <a:t>microphysics</a:t>
            </a:r>
          </a:p>
          <a:p>
            <a:r>
              <a:rPr lang="en-US" b="1" dirty="0"/>
              <a:t>	</a:t>
            </a:r>
            <a:r>
              <a:rPr lang="en-US" dirty="0"/>
              <a:t>at least when the cumulus scheme is aggressive</a:t>
            </a:r>
            <a:endParaRPr lang="en-US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86F74A9-BE9A-3E7D-7497-7C4500853614}"/>
              </a:ext>
            </a:extLst>
          </p:cNvPr>
          <p:cNvSpPr txBox="1"/>
          <p:nvPr/>
        </p:nvSpPr>
        <p:spPr>
          <a:xfrm>
            <a:off x="9162931" y="34382"/>
            <a:ext cx="2982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Next: same CU, different MP</a:t>
            </a:r>
          </a:p>
        </p:txBody>
      </p:sp>
    </p:spTree>
    <p:extLst>
      <p:ext uri="{BB962C8B-B14F-4D97-AF65-F5344CB8AC3E}">
        <p14:creationId xmlns:p14="http://schemas.microsoft.com/office/powerpoint/2010/main" val="24155604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74CD65E-7B5F-6E00-DBC5-E2499375A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7D2A45-5FE2-6152-D247-C31AE5ABEE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Cumulus schemes are recommended for ∆x ≥ 10 km, not for grid spacings ∆x ≤ 4 km or so [these are not hard thresholds]</a:t>
            </a:r>
          </a:p>
          <a:p>
            <a:r>
              <a:rPr lang="en-US" dirty="0"/>
              <a:t>Grid spacings between 4-10 km should be avoided unless a “scale-aware” cumulus scheme is used</a:t>
            </a:r>
          </a:p>
          <a:p>
            <a:r>
              <a:rPr lang="en-US" dirty="0"/>
              <a:t>But cumulus dramatically influences total </a:t>
            </a:r>
            <a:r>
              <a:rPr lang="en-US" dirty="0" err="1"/>
              <a:t>precip</a:t>
            </a:r>
            <a:r>
              <a:rPr lang="en-US" dirty="0"/>
              <a:t> and what’s left over for microphysics to deal with</a:t>
            </a:r>
          </a:p>
          <a:p>
            <a:pPr lvl="1"/>
            <a:r>
              <a:rPr lang="en-US" dirty="0"/>
              <a:t>Very active cumulus schemes don’t produce realistic-looking precipitation patterns, at least relative to observations and higher-resolution domains using only microphysics</a:t>
            </a:r>
          </a:p>
          <a:p>
            <a:pPr lvl="1"/>
            <a:r>
              <a:rPr lang="en-US" dirty="0"/>
              <a:t>Sensitivity to microphysics appears small when very active cumulus schemes are employed</a:t>
            </a:r>
          </a:p>
          <a:p>
            <a:pPr lvl="1"/>
            <a:r>
              <a:rPr lang="en-US" dirty="0"/>
              <a:t>Among the 12 km runs, the “no cumulus” simulations looked “best”, but this may be case-dependent</a:t>
            </a:r>
          </a:p>
        </p:txBody>
      </p:sp>
    </p:spTree>
    <p:extLst>
      <p:ext uri="{BB962C8B-B14F-4D97-AF65-F5344CB8AC3E}">
        <p14:creationId xmlns:p14="http://schemas.microsoft.com/office/powerpoint/2010/main" val="956513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77C800A-782E-CF4E-A69F-9A60E7E19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38DF0-E28A-874B-A56B-51A33ED2EEB2}" type="slidenum">
              <a:rPr lang="en-US" smtClean="0"/>
              <a:t>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2FDE01-AE8C-404D-A5DE-7A3342F3D9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857250"/>
            <a:ext cx="9144000" cy="5143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3462478-361D-8945-9182-3B3DE7260D61}"/>
              </a:ext>
            </a:extLst>
          </p:cNvPr>
          <p:cNvSpPr txBox="1"/>
          <p:nvPr/>
        </p:nvSpPr>
        <p:spPr>
          <a:xfrm>
            <a:off x="1803401" y="152400"/>
            <a:ext cx="2342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1755Z 31 March 2022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405223-B587-D944-A0C5-CDEFF72D729C}"/>
              </a:ext>
            </a:extLst>
          </p:cNvPr>
          <p:cNvSpPr txBox="1"/>
          <p:nvPr/>
        </p:nvSpPr>
        <p:spPr>
          <a:xfrm>
            <a:off x="1663700" y="6356350"/>
            <a:ext cx="2935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Pre-frontal squall line forms</a:t>
            </a:r>
          </a:p>
        </p:txBody>
      </p:sp>
    </p:spTree>
    <p:extLst>
      <p:ext uri="{BB962C8B-B14F-4D97-AF65-F5344CB8AC3E}">
        <p14:creationId xmlns:p14="http://schemas.microsoft.com/office/powerpoint/2010/main" val="855226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868FFE0-1E99-1746-952A-0CB1C22AE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38DF0-E28A-874B-A56B-51A33ED2EEB2}" type="slidenum">
              <a:rPr lang="en-US" smtClean="0"/>
              <a:t>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7B4F7B-8329-3A47-BA66-68C2A27E3B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857250"/>
            <a:ext cx="9144000" cy="5143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579EC72-36CA-214F-BCFC-0B6E048526F4}"/>
              </a:ext>
            </a:extLst>
          </p:cNvPr>
          <p:cNvSpPr txBox="1"/>
          <p:nvPr/>
        </p:nvSpPr>
        <p:spPr>
          <a:xfrm>
            <a:off x="1803401" y="152400"/>
            <a:ext cx="2342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2325Z 31 March 2022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B2E0DF-D276-A640-90DF-192B8344630D}"/>
              </a:ext>
            </a:extLst>
          </p:cNvPr>
          <p:cNvSpPr txBox="1"/>
          <p:nvPr/>
        </p:nvSpPr>
        <p:spPr>
          <a:xfrm>
            <a:off x="1663700" y="6356350"/>
            <a:ext cx="8742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Trailing stratiform region now apparent behind squall.  Convection also along cold front</a:t>
            </a:r>
          </a:p>
        </p:txBody>
      </p:sp>
    </p:spTree>
    <p:extLst>
      <p:ext uri="{BB962C8B-B14F-4D97-AF65-F5344CB8AC3E}">
        <p14:creationId xmlns:p14="http://schemas.microsoft.com/office/powerpoint/2010/main" val="999011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8E11BF-F413-B93B-BF5B-69A19C9758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8900" y="1308100"/>
            <a:ext cx="6934200" cy="42418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B88FC24-C087-2427-6882-1A1C2645C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run: Kain-Fritsch, Thompson MP</a:t>
            </a:r>
          </a:p>
        </p:txBody>
      </p:sp>
    </p:spTree>
    <p:extLst>
      <p:ext uri="{BB962C8B-B14F-4D97-AF65-F5344CB8AC3E}">
        <p14:creationId xmlns:p14="http://schemas.microsoft.com/office/powerpoint/2010/main" val="2114203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8E11BF-F413-B93B-BF5B-69A19C9758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8900" y="1308100"/>
            <a:ext cx="6934200" cy="42418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B88FC24-C087-2427-6882-1A1C2645C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run: Kain-Fritsch, Thompson MP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EF6E7D0-A96D-40FA-BAC4-3642A63B2BEC}"/>
              </a:ext>
            </a:extLst>
          </p:cNvPr>
          <p:cNvCxnSpPr/>
          <p:nvPr/>
        </p:nvCxnSpPr>
        <p:spPr>
          <a:xfrm flipV="1">
            <a:off x="5280660" y="2537460"/>
            <a:ext cx="3989070" cy="329184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49FF94F-5CE9-EB1B-502C-CB183EC0F125}"/>
              </a:ext>
            </a:extLst>
          </p:cNvPr>
          <p:cNvCxnSpPr/>
          <p:nvPr/>
        </p:nvCxnSpPr>
        <p:spPr>
          <a:xfrm>
            <a:off x="5452110" y="1954530"/>
            <a:ext cx="4309110" cy="180594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CD2FA0D-5E90-F04D-DCDA-7B691D27704F}"/>
              </a:ext>
            </a:extLst>
          </p:cNvPr>
          <p:cNvSpPr txBox="1"/>
          <p:nvPr/>
        </p:nvSpPr>
        <p:spPr>
          <a:xfrm>
            <a:off x="9269730" y="2216071"/>
            <a:ext cx="2688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Microphysics alignment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4A7DC8-08CB-2696-DC2E-484B418471D6}"/>
              </a:ext>
            </a:extLst>
          </p:cNvPr>
          <p:cNvSpPr txBox="1"/>
          <p:nvPr/>
        </p:nvSpPr>
        <p:spPr>
          <a:xfrm>
            <a:off x="9932670" y="3674666"/>
            <a:ext cx="2141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Cumulus alignment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B7964FB-1513-72F3-FE6C-E5CC459B276A}"/>
              </a:ext>
            </a:extLst>
          </p:cNvPr>
          <p:cNvCxnSpPr/>
          <p:nvPr/>
        </p:nvCxnSpPr>
        <p:spPr>
          <a:xfrm flipH="1" flipV="1">
            <a:off x="7589520" y="4629150"/>
            <a:ext cx="1131570" cy="16002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1F51DAF6-81C3-3217-3058-B7FD14D0F324}"/>
              </a:ext>
            </a:extLst>
          </p:cNvPr>
          <p:cNvSpPr txBox="1"/>
          <p:nvPr/>
        </p:nvSpPr>
        <p:spPr>
          <a:xfrm>
            <a:off x="8682626" y="5906184"/>
            <a:ext cx="26902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Cumulus </a:t>
            </a:r>
            <a:r>
              <a:rPr lang="en-US" dirty="0" err="1"/>
              <a:t>precip</a:t>
            </a:r>
            <a:r>
              <a:rPr lang="en-US" dirty="0"/>
              <a:t> ahead of</a:t>
            </a:r>
          </a:p>
          <a:p>
            <a:r>
              <a:rPr lang="en-US" dirty="0"/>
              <a:t> main line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90D9ECF-8B86-5DA6-C76D-71F33DBFDCF1}"/>
              </a:ext>
            </a:extLst>
          </p:cNvPr>
          <p:cNvCxnSpPr>
            <a:cxnSpLocks/>
          </p:cNvCxnSpPr>
          <p:nvPr/>
        </p:nvCxnSpPr>
        <p:spPr>
          <a:xfrm flipH="1" flipV="1">
            <a:off x="7155180" y="5415330"/>
            <a:ext cx="1550306" cy="80259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61229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4112B7C-91F8-628F-C16E-D7961FF262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8900" y="1308100"/>
            <a:ext cx="6934200" cy="42418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4313D382-A927-542C-737D-4EE599E59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“TRUTH” 2 domains, no cumulus, Thompson</a:t>
            </a:r>
          </a:p>
        </p:txBody>
      </p:sp>
    </p:spTree>
    <p:extLst>
      <p:ext uri="{BB962C8B-B14F-4D97-AF65-F5344CB8AC3E}">
        <p14:creationId xmlns:p14="http://schemas.microsoft.com/office/powerpoint/2010/main" val="29503406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D147BA-5CA5-E570-926D-C3254D30A0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8900" y="1308100"/>
            <a:ext cx="6934200" cy="42418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5E611179-3FA5-3920-72B0-F670C4ECA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domain, no cumulus (Thompson MP)</a:t>
            </a:r>
          </a:p>
        </p:txBody>
      </p:sp>
    </p:spTree>
    <p:extLst>
      <p:ext uri="{BB962C8B-B14F-4D97-AF65-F5344CB8AC3E}">
        <p14:creationId xmlns:p14="http://schemas.microsoft.com/office/powerpoint/2010/main" val="26086026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38A810-4756-1C63-F8ED-38622A4CA9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8900" y="1308100"/>
            <a:ext cx="6934200" cy="42418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D3E720C5-9E58-AA9E-AA9D-7AC38A4BE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domain, no cumulus (Morrison MP)</a:t>
            </a:r>
          </a:p>
        </p:txBody>
      </p:sp>
    </p:spTree>
    <p:extLst>
      <p:ext uri="{BB962C8B-B14F-4D97-AF65-F5344CB8AC3E}">
        <p14:creationId xmlns:p14="http://schemas.microsoft.com/office/powerpoint/2010/main" val="30129314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</TotalTime>
  <Words>821</Words>
  <Application>Microsoft Macintosh PowerPoint</Application>
  <PresentationFormat>Widescreen</PresentationFormat>
  <Paragraphs>178</Paragraphs>
  <Slides>29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Aptos</vt:lpstr>
      <vt:lpstr>Aptos Display</vt:lpstr>
      <vt:lpstr>Arial</vt:lpstr>
      <vt:lpstr>Wingdings</vt:lpstr>
      <vt:lpstr>Office Theme</vt:lpstr>
      <vt:lpstr>Thunderstorm case ensemble evaluation</vt:lpstr>
      <vt:lpstr>Our experiment</vt:lpstr>
      <vt:lpstr>PowerPoint Presentation</vt:lpstr>
      <vt:lpstr>PowerPoint Presentation</vt:lpstr>
      <vt:lpstr>Control run: Kain-Fritsch, Thompson MP</vt:lpstr>
      <vt:lpstr>Control run: Kain-Fritsch, Thompson MP</vt:lpstr>
      <vt:lpstr>“TRUTH” 2 domains, no cumulus, Thompson</vt:lpstr>
      <vt:lpstr>1 domain, no cumulus (Thompson MP)</vt:lpstr>
      <vt:lpstr>1 domain, no cumulus (Morrison MP)</vt:lpstr>
      <vt:lpstr>TCU06 (Tiedtke, Thompson MP)</vt:lpstr>
      <vt:lpstr>TCU96 (New SAS, Thompson MP)</vt:lpstr>
      <vt:lpstr>TCU05 (Grell3, Thompson MP)</vt:lpstr>
      <vt:lpstr>TCU02 (BMJ, Thompson MP)</vt:lpstr>
      <vt:lpstr>TCU16 (New Tiedtke, Thompson MP)</vt:lpstr>
      <vt:lpstr>Cumulus vs. microphysics</vt:lpstr>
      <vt:lpstr>Control run (Kain-Fritsch, Thompson MP)</vt:lpstr>
      <vt:lpstr>MCU01 (Kain-Fritsch, Morrison MP)</vt:lpstr>
      <vt:lpstr>WCU01 (Kain-Fritsch, WSM5 MP)</vt:lpstr>
      <vt:lpstr>Kain-Fritsch + Thompson MP (Control run)</vt:lpstr>
      <vt:lpstr>Kain-Fritsch + Morrison MP</vt:lpstr>
      <vt:lpstr>Kain-Fritsch + WSM5 MP</vt:lpstr>
      <vt:lpstr>Tiedtke + WSM5 MP</vt:lpstr>
      <vt:lpstr>Tiedtke + Morrison MP</vt:lpstr>
      <vt:lpstr>Tiedtke + Thompson MP</vt:lpstr>
      <vt:lpstr>BMJ + Thompson MP</vt:lpstr>
      <vt:lpstr>BMJ + Morrison MP</vt:lpstr>
      <vt:lpstr>NSAS + Morrison MP</vt:lpstr>
      <vt:lpstr>NSAS + Thompson MP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Control run: CU 1, Thompson MP</dc:title>
  <dc:creator>Fovell, Robert</dc:creator>
  <cp:lastModifiedBy>Fovell, Robert</cp:lastModifiedBy>
  <cp:revision>11</cp:revision>
  <dcterms:created xsi:type="dcterms:W3CDTF">2024-04-08T11:57:00Z</dcterms:created>
  <dcterms:modified xsi:type="dcterms:W3CDTF">2024-04-09T16:14:30Z</dcterms:modified>
</cp:coreProperties>
</file>