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4" r:id="rId2"/>
    <p:sldId id="257" r:id="rId3"/>
    <p:sldId id="265" r:id="rId4"/>
    <p:sldId id="387" r:id="rId5"/>
    <p:sldId id="266" r:id="rId6"/>
    <p:sldId id="263" r:id="rId7"/>
    <p:sldId id="267" r:id="rId8"/>
    <p:sldId id="258" r:id="rId9"/>
    <p:sldId id="268" r:id="rId10"/>
    <p:sldId id="256" r:id="rId11"/>
    <p:sldId id="259" r:id="rId12"/>
    <p:sldId id="260" r:id="rId13"/>
    <p:sldId id="261" r:id="rId14"/>
    <p:sldId id="380" r:id="rId15"/>
    <p:sldId id="381" r:id="rId16"/>
    <p:sldId id="382" r:id="rId17"/>
    <p:sldId id="383" r:id="rId18"/>
    <p:sldId id="384" r:id="rId19"/>
    <p:sldId id="385" r:id="rId20"/>
    <p:sldId id="396" r:id="rId21"/>
    <p:sldId id="390" r:id="rId22"/>
    <p:sldId id="391" r:id="rId23"/>
    <p:sldId id="392" r:id="rId24"/>
    <p:sldId id="393" r:id="rId25"/>
    <p:sldId id="394" r:id="rId26"/>
    <p:sldId id="395" r:id="rId27"/>
    <p:sldId id="262" r:id="rId28"/>
    <p:sldId id="3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48"/>
  </p:normalViewPr>
  <p:slideViewPr>
    <p:cSldViewPr snapToGrid="0" showGuides="1">
      <p:cViewPr varScale="1">
        <p:scale>
          <a:sx n="112" d="100"/>
          <a:sy n="112" d="100"/>
        </p:scale>
        <p:origin x="34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CEA5A-B194-604D-8860-5C52F3252314}" type="datetimeFigureOut">
              <a:rPr lang="en-US" smtClean="0"/>
              <a:t>4/22/24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94F46-E8B2-9341-832F-A1864DEEE412}" type="slidenum">
              <a:rPr lang="en-US" smtClean="0"/>
              <a:t>‹#›</a:t>
            </a:fld>
            <a:endParaRPr lang="en-US"/>
          </a:p>
        </p:txBody>
      </p:sp>
    </p:spTree>
    <p:extLst>
      <p:ext uri="{BB962C8B-B14F-4D97-AF65-F5344CB8AC3E}">
        <p14:creationId xmlns:p14="http://schemas.microsoft.com/office/powerpoint/2010/main" val="391521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PROBLEM: for some persons, for some nodes, the </a:t>
            </a:r>
            <a:r>
              <a:rPr lang="en-US" dirty="0" err="1"/>
              <a:t>supercell</a:t>
            </a:r>
            <a:r>
              <a:rPr lang="en-US" dirty="0"/>
              <a:t> run STALLS at 20 min, and this appears to be a random glitch that happens</a:t>
            </a:r>
            <a:r>
              <a:rPr lang="en-US" baseline="0" dirty="0"/>
              <a:t> when model data are being written to disk.</a:t>
            </a:r>
            <a:endParaRPr lang="en-US" dirty="0"/>
          </a:p>
        </p:txBody>
      </p:sp>
      <p:sp>
        <p:nvSpPr>
          <p:cNvPr id="4" name="Slide Number Placeholder 3"/>
          <p:cNvSpPr>
            <a:spLocks noGrp="1"/>
          </p:cNvSpPr>
          <p:nvPr>
            <p:ph type="sldNum" sz="quarter" idx="10"/>
          </p:nvPr>
        </p:nvSpPr>
        <p:spPr/>
        <p:txBody>
          <a:bodyPr/>
          <a:lstStyle/>
          <a:p>
            <a:fld id="{D8140160-4DB5-494A-8905-7896719A563E}" type="slidenum">
              <a:rPr lang="en-US" smtClean="0"/>
              <a:t>1</a:t>
            </a:fld>
            <a:endParaRPr lang="en-US"/>
          </a:p>
        </p:txBody>
      </p:sp>
    </p:spTree>
    <p:extLst>
      <p:ext uri="{BB962C8B-B14F-4D97-AF65-F5344CB8AC3E}">
        <p14:creationId xmlns:p14="http://schemas.microsoft.com/office/powerpoint/2010/main" val="78802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“courier du </a:t>
            </a:r>
            <a:r>
              <a:rPr lang="en-US" dirty="0" err="1"/>
              <a:t>bois</a:t>
            </a:r>
            <a:r>
              <a:rPr lang="en-US" dirty="0"/>
              <a:t>” = runner of the woods</a:t>
            </a:r>
          </a:p>
        </p:txBody>
      </p:sp>
      <p:sp>
        <p:nvSpPr>
          <p:cNvPr id="4" name="Slide Number Placeholder 3"/>
          <p:cNvSpPr>
            <a:spLocks noGrp="1"/>
          </p:cNvSpPr>
          <p:nvPr>
            <p:ph type="sldNum" sz="quarter" idx="5"/>
          </p:nvPr>
        </p:nvSpPr>
        <p:spPr/>
        <p:txBody>
          <a:bodyPr/>
          <a:lstStyle/>
          <a:p>
            <a:fld id="{AE8AF6CF-4AEF-0844-B7FF-D290F5A5FFD6}" type="slidenum">
              <a:rPr lang="en-US" smtClean="0"/>
              <a:t>14</a:t>
            </a:fld>
            <a:endParaRPr lang="en-US"/>
          </a:p>
        </p:txBody>
      </p:sp>
    </p:spTree>
    <p:extLst>
      <p:ext uri="{BB962C8B-B14F-4D97-AF65-F5344CB8AC3E}">
        <p14:creationId xmlns:p14="http://schemas.microsoft.com/office/powerpoint/2010/main" val="293686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088EB-D001-4144-BD98-471EE220AC94}" type="slidenum">
              <a:rPr lang="en-US" smtClean="0"/>
              <a:t>21</a:t>
            </a:fld>
            <a:endParaRPr lang="en-US"/>
          </a:p>
        </p:txBody>
      </p:sp>
    </p:spTree>
    <p:extLst>
      <p:ext uri="{BB962C8B-B14F-4D97-AF65-F5344CB8AC3E}">
        <p14:creationId xmlns:p14="http://schemas.microsoft.com/office/powerpoint/2010/main" val="313483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088EB-D001-4144-BD98-471EE220AC94}" type="slidenum">
              <a:rPr lang="en-US" smtClean="0"/>
              <a:t>22</a:t>
            </a:fld>
            <a:endParaRPr lang="en-US"/>
          </a:p>
        </p:txBody>
      </p:sp>
    </p:spTree>
    <p:extLst>
      <p:ext uri="{BB962C8B-B14F-4D97-AF65-F5344CB8AC3E}">
        <p14:creationId xmlns:p14="http://schemas.microsoft.com/office/powerpoint/2010/main" val="131117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357A-6C9A-72A0-83FB-AFF43E514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5E648D-9C30-BB31-4E02-B27975D1AB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227B02-DA00-54EC-B76A-27F3E10927AC}"/>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5" name="Footer Placeholder 4">
            <a:extLst>
              <a:ext uri="{FF2B5EF4-FFF2-40B4-BE49-F238E27FC236}">
                <a16:creationId xmlns:a16="http://schemas.microsoft.com/office/drawing/2014/main" id="{4B715B7B-9434-C9EA-6085-3597FFE70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7031B-5C9A-9615-7559-1E85AD59D75B}"/>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288530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82D-861E-11C4-7DF2-9953E3354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E6E19-4D3F-42F0-D9B1-971BB077E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37A2A-B074-7478-BADA-91E8542CD748}"/>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5" name="Footer Placeholder 4">
            <a:extLst>
              <a:ext uri="{FF2B5EF4-FFF2-40B4-BE49-F238E27FC236}">
                <a16:creationId xmlns:a16="http://schemas.microsoft.com/office/drawing/2014/main" id="{112038C5-B748-79A4-503D-03A772A6F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C817F-D699-2CE1-7A7A-2166EDA565BA}"/>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167702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4E04B3-2833-7418-E9F9-F8659A0A30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9F6E76-D2C6-9BD6-F316-287F4E443B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31880-15E0-CF56-AE57-E6215E757DD7}"/>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5" name="Footer Placeholder 4">
            <a:extLst>
              <a:ext uri="{FF2B5EF4-FFF2-40B4-BE49-F238E27FC236}">
                <a16:creationId xmlns:a16="http://schemas.microsoft.com/office/drawing/2014/main" id="{4DBD8F9F-A489-835E-1469-7BB1043CE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CF0AA-941D-749E-E47E-E97986A7CA2A}"/>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216460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73D5-E107-9A8B-C50A-8CC072C80C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DA5816-B8B1-7F65-5A7C-750191D646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82FAA-DA71-E037-114C-BFD5B521D944}"/>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5" name="Footer Placeholder 4">
            <a:extLst>
              <a:ext uri="{FF2B5EF4-FFF2-40B4-BE49-F238E27FC236}">
                <a16:creationId xmlns:a16="http://schemas.microsoft.com/office/drawing/2014/main" id="{E7F9ED31-0F58-9EDD-48D9-E07634B69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31DBF-6206-3CD6-49DC-0A17FB3EB592}"/>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424875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20F7-E3C8-5023-6253-7D47F5AFD6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EC979F-FB7E-5777-B36A-055ED5B155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975F2-42B8-6A69-A1CE-5F3BF7DF1A3C}"/>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5" name="Footer Placeholder 4">
            <a:extLst>
              <a:ext uri="{FF2B5EF4-FFF2-40B4-BE49-F238E27FC236}">
                <a16:creationId xmlns:a16="http://schemas.microsoft.com/office/drawing/2014/main" id="{5C4590F8-0475-32EA-7FD4-35FA624EE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4C661-D321-DC8E-8672-E4BABD1D6F61}"/>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160793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BF09-2A19-BF30-353A-46E8022FC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71379B-6E31-30B0-3667-8151CE2CC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C36E0A-FACC-40A6-C41E-959D5AFFC5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1FC727-C754-DC42-46DB-D8F06EA700C7}"/>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6" name="Footer Placeholder 5">
            <a:extLst>
              <a:ext uri="{FF2B5EF4-FFF2-40B4-BE49-F238E27FC236}">
                <a16:creationId xmlns:a16="http://schemas.microsoft.com/office/drawing/2014/main" id="{813B9354-FFED-8CDD-E9FA-3128B9F50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40A62-F8D6-3FBD-EDF0-1F941CC4054E}"/>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75205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25C-29CF-7FFD-C486-A79E231628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543D2E-B3F7-07EB-DB30-C714DC09D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17AFF-0189-3813-D71C-10236AFF5A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A9D0A4-6308-7364-026D-0F33FDF73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ED5B63-8FD2-F593-B7E2-659DD4AC04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9DB86D-4223-7E92-917B-02714640A7CC}"/>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8" name="Footer Placeholder 7">
            <a:extLst>
              <a:ext uri="{FF2B5EF4-FFF2-40B4-BE49-F238E27FC236}">
                <a16:creationId xmlns:a16="http://schemas.microsoft.com/office/drawing/2014/main" id="{3EEDB6C5-0E54-2FAC-43F5-E79BBE05E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A36532-7731-788C-C8EF-E175B5282C86}"/>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253815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2BB7-12C3-DF62-4992-C2E8C56748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25461-FCA2-2737-A14A-FC55A23EC2E8}"/>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4" name="Footer Placeholder 3">
            <a:extLst>
              <a:ext uri="{FF2B5EF4-FFF2-40B4-BE49-F238E27FC236}">
                <a16:creationId xmlns:a16="http://schemas.microsoft.com/office/drawing/2014/main" id="{1F79349B-33C5-965E-6B04-EC0FC2302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B16A44-565A-1BD7-9E00-C303E3FFAE97}"/>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244802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A3D80-3B2C-D6BE-F2B8-95CA4518FA12}"/>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3" name="Footer Placeholder 2">
            <a:extLst>
              <a:ext uri="{FF2B5EF4-FFF2-40B4-BE49-F238E27FC236}">
                <a16:creationId xmlns:a16="http://schemas.microsoft.com/office/drawing/2014/main" id="{F5138B2A-B39F-05DE-F6E9-F77603BDDC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0F36A6-0A5F-9FA3-12E0-5302FD5C1060}"/>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353174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4D08-A567-F7BE-FB9C-0838DA5AC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6F7738-357E-8363-022E-050A8E230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534CB2-42E9-AA53-6293-4941650EB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46D3E-8A24-41C6-11D5-7198A601504B}"/>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6" name="Footer Placeholder 5">
            <a:extLst>
              <a:ext uri="{FF2B5EF4-FFF2-40B4-BE49-F238E27FC236}">
                <a16:creationId xmlns:a16="http://schemas.microsoft.com/office/drawing/2014/main" id="{6E6C6793-A379-FB26-0935-682550C13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C2A1A-3542-E799-CB49-5D95D7427BF2}"/>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162474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089A-DFA8-3C4E-0B5E-973FE6458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96A1D6-F9DC-5738-E3AA-ABB39B77C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DC8696-EDB1-72D5-EEB1-22C7FCAE9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49943E-6D54-A0B5-91CA-6DAC1C499B28}"/>
              </a:ext>
            </a:extLst>
          </p:cNvPr>
          <p:cNvSpPr>
            <a:spLocks noGrp="1"/>
          </p:cNvSpPr>
          <p:nvPr>
            <p:ph type="dt" sz="half" idx="10"/>
          </p:nvPr>
        </p:nvSpPr>
        <p:spPr/>
        <p:txBody>
          <a:bodyPr/>
          <a:lstStyle/>
          <a:p>
            <a:fld id="{330FBE0A-2777-2348-AE15-499F7AEA87BD}" type="datetimeFigureOut">
              <a:rPr lang="en-US" smtClean="0"/>
              <a:t>4/22/24</a:t>
            </a:fld>
            <a:endParaRPr lang="en-US"/>
          </a:p>
        </p:txBody>
      </p:sp>
      <p:sp>
        <p:nvSpPr>
          <p:cNvPr id="6" name="Footer Placeholder 5">
            <a:extLst>
              <a:ext uri="{FF2B5EF4-FFF2-40B4-BE49-F238E27FC236}">
                <a16:creationId xmlns:a16="http://schemas.microsoft.com/office/drawing/2014/main" id="{F93640FA-3FC9-7761-7658-F114AD923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AEB6E-1B5C-0E0D-CBFD-41BC07B7DBD4}"/>
              </a:ext>
            </a:extLst>
          </p:cNvPr>
          <p:cNvSpPr>
            <a:spLocks noGrp="1"/>
          </p:cNvSpPr>
          <p:nvPr>
            <p:ph type="sldNum" sz="quarter" idx="12"/>
          </p:nvPr>
        </p:nvSpPr>
        <p:spPr/>
        <p:txBody>
          <a:bodyPr/>
          <a:lstStyle/>
          <a:p>
            <a:fld id="{4F36CCA7-38B7-B142-9F0D-081318E0E84C}" type="slidenum">
              <a:rPr lang="en-US" smtClean="0"/>
              <a:t>‹#›</a:t>
            </a:fld>
            <a:endParaRPr lang="en-US"/>
          </a:p>
        </p:txBody>
      </p:sp>
    </p:spTree>
    <p:extLst>
      <p:ext uri="{BB962C8B-B14F-4D97-AF65-F5344CB8AC3E}">
        <p14:creationId xmlns:p14="http://schemas.microsoft.com/office/powerpoint/2010/main" val="216179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96005-E43F-7CA6-D4EC-C61F8927C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B7B445-8EC4-FB4A-D4ED-54AD84BB4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14691-FA80-FEDC-BCE4-7CAAA238E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0FBE0A-2777-2348-AE15-499F7AEA87BD}" type="datetimeFigureOut">
              <a:rPr lang="en-US" smtClean="0"/>
              <a:t>4/22/24</a:t>
            </a:fld>
            <a:endParaRPr lang="en-US"/>
          </a:p>
        </p:txBody>
      </p:sp>
      <p:sp>
        <p:nvSpPr>
          <p:cNvPr id="5" name="Footer Placeholder 4">
            <a:extLst>
              <a:ext uri="{FF2B5EF4-FFF2-40B4-BE49-F238E27FC236}">
                <a16:creationId xmlns:a16="http://schemas.microsoft.com/office/drawing/2014/main" id="{8DD4A1FA-79C2-1260-01B2-A127229DDD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A90F5C7-DF12-158E-AD3C-F36C85671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36CCA7-38B7-B142-9F0D-081318E0E84C}" type="slidenum">
              <a:rPr lang="en-US" smtClean="0"/>
              <a:t>‹#›</a:t>
            </a:fld>
            <a:endParaRPr lang="en-US"/>
          </a:p>
        </p:txBody>
      </p:sp>
    </p:spTree>
    <p:extLst>
      <p:ext uri="{BB962C8B-B14F-4D97-AF65-F5344CB8AC3E}">
        <p14:creationId xmlns:p14="http://schemas.microsoft.com/office/powerpoint/2010/main" val="2935807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fdl.noaa.gov/fv3/" TargetMode="Externa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gfdl.noaa.gov/fv3/fv3-key-component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weather.gov/media/sti/nggps/Lin_Pressure_Gradient_Force_General_Vertical_Coordinates_QuartJRoyMetSoc_1997.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ufs-srweather-app.readthedocs.io/en/release-public-v2.2.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UFS Short Range Weather App (SRW)</a:t>
            </a:r>
          </a:p>
        </p:txBody>
      </p:sp>
      <p:sp>
        <p:nvSpPr>
          <p:cNvPr id="3" name="Subtitle 2"/>
          <p:cNvSpPr>
            <a:spLocks noGrp="1"/>
          </p:cNvSpPr>
          <p:nvPr>
            <p:ph type="subTitle" idx="1"/>
          </p:nvPr>
        </p:nvSpPr>
        <p:spPr/>
        <p:txBody>
          <a:bodyPr>
            <a:normAutofit lnSpcReduction="10000"/>
          </a:bodyPr>
          <a:lstStyle/>
          <a:p>
            <a:pPr>
              <a:defRPr/>
            </a:pPr>
            <a:r>
              <a:rPr lang="en-US" dirty="0">
                <a:solidFill>
                  <a:schemeClr val="bg1">
                    <a:lumMod val="50000"/>
                  </a:schemeClr>
                </a:solidFill>
                <a:latin typeface="Arial" charset="0"/>
              </a:rPr>
              <a:t>ATM 419/563</a:t>
            </a:r>
          </a:p>
          <a:p>
            <a:pPr>
              <a:defRPr/>
            </a:pPr>
            <a:r>
              <a:rPr lang="en-US" dirty="0">
                <a:solidFill>
                  <a:schemeClr val="bg1">
                    <a:lumMod val="50000"/>
                  </a:schemeClr>
                </a:solidFill>
                <a:latin typeface="Arial" charset="0"/>
              </a:rPr>
              <a:t>Spring 2024</a:t>
            </a:r>
          </a:p>
          <a:p>
            <a:pPr>
              <a:defRPr/>
            </a:pPr>
            <a:r>
              <a:rPr lang="en-US" dirty="0">
                <a:solidFill>
                  <a:schemeClr val="bg1">
                    <a:lumMod val="50000"/>
                  </a:schemeClr>
                </a:solidFill>
                <a:latin typeface="Arial" charset="0"/>
              </a:rPr>
              <a:t>Fovell</a:t>
            </a:r>
          </a:p>
          <a:p>
            <a:pPr>
              <a:defRPr/>
            </a:pPr>
            <a:r>
              <a:rPr lang="en-US" dirty="0">
                <a:solidFill>
                  <a:schemeClr val="bg1">
                    <a:lumMod val="50000"/>
                  </a:schemeClr>
                </a:solidFill>
                <a:latin typeface="Arial" charset="0"/>
              </a:rPr>
              <a:t>Special thanks to </a:t>
            </a:r>
            <a:r>
              <a:rPr lang="en-US" dirty="0" err="1">
                <a:solidFill>
                  <a:schemeClr val="bg1">
                    <a:lumMod val="50000"/>
                  </a:schemeClr>
                </a:solidFill>
                <a:latin typeface="Arial" charset="0"/>
              </a:rPr>
              <a:t>Minghao</a:t>
            </a:r>
            <a:r>
              <a:rPr lang="en-US" dirty="0">
                <a:solidFill>
                  <a:schemeClr val="bg1">
                    <a:lumMod val="50000"/>
                  </a:schemeClr>
                </a:solidFill>
                <a:latin typeface="Arial" charset="0"/>
              </a:rPr>
              <a:t> Zhou</a:t>
            </a:r>
          </a:p>
          <a:p>
            <a:endParaRPr lang="en-US" dirty="0"/>
          </a:p>
        </p:txBody>
      </p:sp>
      <p:sp>
        <p:nvSpPr>
          <p:cNvPr id="4" name="Slide Number Placeholder 3"/>
          <p:cNvSpPr>
            <a:spLocks noGrp="1"/>
          </p:cNvSpPr>
          <p:nvPr>
            <p:ph type="sldNum" sz="quarter" idx="12"/>
          </p:nvPr>
        </p:nvSpPr>
        <p:spPr/>
        <p:txBody>
          <a:bodyPr/>
          <a:lstStyle/>
          <a:p>
            <a:fld id="{9B80C489-FA59-2946-9899-F02980910E26}" type="slidenum">
              <a:rPr lang="en-US" smtClean="0"/>
              <a:t>1</a:t>
            </a:fld>
            <a:endParaRPr lang="en-US"/>
          </a:p>
        </p:txBody>
      </p:sp>
      <p:sp>
        <p:nvSpPr>
          <p:cNvPr id="6" name="TextBox 5">
            <a:extLst>
              <a:ext uri="{FF2B5EF4-FFF2-40B4-BE49-F238E27FC236}">
                <a16:creationId xmlns:a16="http://schemas.microsoft.com/office/drawing/2014/main" id="{2FA75CF7-62B6-5342-A5A5-C3B54E23BDAD}"/>
              </a:ext>
            </a:extLst>
          </p:cNvPr>
          <p:cNvSpPr txBox="1"/>
          <p:nvPr/>
        </p:nvSpPr>
        <p:spPr>
          <a:xfrm>
            <a:off x="1550832" y="6629401"/>
            <a:ext cx="4305987" cy="246221"/>
          </a:xfrm>
          <a:prstGeom prst="rect">
            <a:avLst/>
          </a:prstGeom>
          <a:noFill/>
        </p:spPr>
        <p:txBody>
          <a:bodyPr wrap="none" rtlCol="0">
            <a:spAutoFit/>
          </a:bodyPr>
          <a:lstStyle/>
          <a:p>
            <a:r>
              <a:rPr lang="en-US" sz="1000" dirty="0"/>
              <a:t>© Copyright 2024 Robert Fovell, Univ. at Albany, SUNY, </a:t>
            </a:r>
            <a:r>
              <a:rPr lang="en-US" sz="1000" dirty="0" err="1"/>
              <a:t>rfovell@albany.edu</a:t>
            </a:r>
            <a:endParaRPr lang="en-US" sz="1000" dirty="0"/>
          </a:p>
        </p:txBody>
      </p:sp>
      <p:sp>
        <p:nvSpPr>
          <p:cNvPr id="5" name="TextBox 4">
            <a:extLst>
              <a:ext uri="{FF2B5EF4-FFF2-40B4-BE49-F238E27FC236}">
                <a16:creationId xmlns:a16="http://schemas.microsoft.com/office/drawing/2014/main" id="{3A0BEF01-792D-D308-9133-C6EBD23A7220}"/>
              </a:ext>
            </a:extLst>
          </p:cNvPr>
          <p:cNvSpPr txBox="1"/>
          <p:nvPr/>
        </p:nvSpPr>
        <p:spPr>
          <a:xfrm>
            <a:off x="1752601" y="262890"/>
            <a:ext cx="6026137" cy="646331"/>
          </a:xfrm>
          <a:prstGeom prst="rect">
            <a:avLst/>
          </a:prstGeom>
          <a:noFill/>
          <a:ln w="38100">
            <a:solidFill>
              <a:srgbClr val="FF0000"/>
            </a:solidFill>
          </a:ln>
        </p:spPr>
        <p:txBody>
          <a:bodyPr wrap="none" rtlCol="0">
            <a:spAutoFit/>
          </a:bodyPr>
          <a:lstStyle/>
          <a:p>
            <a:r>
              <a:rPr lang="en-US" dirty="0"/>
              <a:t>CAUTION: we will use </a:t>
            </a:r>
            <a:r>
              <a:rPr lang="en-US" b="1" dirty="0" err="1">
                <a:solidFill>
                  <a:srgbClr val="FF0000"/>
                </a:solidFill>
              </a:rPr>
              <a:t>derecho.hpc.ucar.edu</a:t>
            </a:r>
            <a:r>
              <a:rPr lang="en-US" b="1" dirty="0">
                <a:solidFill>
                  <a:srgbClr val="FF0000"/>
                </a:solidFill>
              </a:rPr>
              <a:t> </a:t>
            </a:r>
            <a:r>
              <a:rPr lang="en-US" dirty="0"/>
              <a:t>for this demo</a:t>
            </a:r>
          </a:p>
          <a:p>
            <a:r>
              <a:rPr lang="en-US" b="1" dirty="0"/>
              <a:t>See script</a:t>
            </a:r>
          </a:p>
        </p:txBody>
      </p:sp>
    </p:spTree>
    <p:extLst>
      <p:ext uri="{BB962C8B-B14F-4D97-AF65-F5344CB8AC3E}">
        <p14:creationId xmlns:p14="http://schemas.microsoft.com/office/powerpoint/2010/main" val="318867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A3370D-8015-E442-4C61-8BEDD73BE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975"/>
            <a:ext cx="12192000" cy="64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5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7A983-FEF0-0C08-E537-4B9AC74E98C2}"/>
              </a:ext>
            </a:extLst>
          </p:cNvPr>
          <p:cNvSpPr>
            <a:spLocks noGrp="1"/>
          </p:cNvSpPr>
          <p:nvPr>
            <p:ph type="ctrTitle"/>
          </p:nvPr>
        </p:nvSpPr>
        <p:spPr/>
        <p:txBody>
          <a:bodyPr/>
          <a:lstStyle/>
          <a:p>
            <a:r>
              <a:rPr lang="en-US" dirty="0"/>
              <a:t>Higher resolution case results</a:t>
            </a:r>
          </a:p>
        </p:txBody>
      </p:sp>
      <p:sp>
        <p:nvSpPr>
          <p:cNvPr id="3" name="Subtitle 2">
            <a:extLst>
              <a:ext uri="{FF2B5EF4-FFF2-40B4-BE49-F238E27FC236}">
                <a16:creationId xmlns:a16="http://schemas.microsoft.com/office/drawing/2014/main" id="{CC64B6DE-4FBC-F54C-804C-6956CCC6CD77}"/>
              </a:ext>
            </a:extLst>
          </p:cNvPr>
          <p:cNvSpPr>
            <a:spLocks noGrp="1"/>
          </p:cNvSpPr>
          <p:nvPr>
            <p:ph type="subTitle" idx="1"/>
          </p:nvPr>
        </p:nvSpPr>
        <p:spPr/>
        <p:txBody>
          <a:bodyPr>
            <a:normAutofit lnSpcReduction="10000"/>
          </a:bodyPr>
          <a:lstStyle/>
          <a:p>
            <a:r>
              <a:rPr lang="en-US" dirty="0"/>
              <a:t>Western US domain with 6 km grid spacing</a:t>
            </a:r>
          </a:p>
          <a:p>
            <a:r>
              <a:rPr lang="en-US" dirty="0"/>
              <a:t>Simulation started 12/30/2021 at 00 UTC</a:t>
            </a:r>
          </a:p>
          <a:p>
            <a:r>
              <a:rPr lang="en-US" dirty="0"/>
              <a:t>Forecast hour 18</a:t>
            </a:r>
          </a:p>
          <a:p>
            <a:r>
              <a:rPr lang="en-US" dirty="0"/>
              <a:t>See script</a:t>
            </a:r>
          </a:p>
        </p:txBody>
      </p:sp>
    </p:spTree>
    <p:extLst>
      <p:ext uri="{BB962C8B-B14F-4D97-AF65-F5344CB8AC3E}">
        <p14:creationId xmlns:p14="http://schemas.microsoft.com/office/powerpoint/2010/main" val="274083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506A09C-E534-0E15-224B-FB93E858A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38100"/>
            <a:ext cx="9867900" cy="678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5C035B-562E-4943-8D0A-084AD3DE6B09}"/>
              </a:ext>
            </a:extLst>
          </p:cNvPr>
          <p:cNvSpPr txBox="1"/>
          <p:nvPr/>
        </p:nvSpPr>
        <p:spPr>
          <a:xfrm>
            <a:off x="9498330" y="365760"/>
            <a:ext cx="1854226" cy="369332"/>
          </a:xfrm>
          <a:prstGeom prst="rect">
            <a:avLst/>
          </a:prstGeom>
          <a:noFill/>
        </p:spPr>
        <p:txBody>
          <a:bodyPr wrap="none" rtlCol="0">
            <a:spAutoFit/>
          </a:bodyPr>
          <a:lstStyle/>
          <a:p>
            <a:r>
              <a:rPr lang="en-US" dirty="0"/>
              <a:t>Forecast hour 18</a:t>
            </a:r>
          </a:p>
        </p:txBody>
      </p:sp>
    </p:spTree>
    <p:extLst>
      <p:ext uri="{BB962C8B-B14F-4D97-AF65-F5344CB8AC3E}">
        <p14:creationId xmlns:p14="http://schemas.microsoft.com/office/powerpoint/2010/main" val="284850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F8D0AE7-2D7B-68EF-EC0E-ED52ED9B5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975"/>
            <a:ext cx="12192000" cy="64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2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E22F37-47E8-D542-B450-82468E930CA2}"/>
              </a:ext>
            </a:extLst>
          </p:cNvPr>
          <p:cNvSpPr>
            <a:spLocks noGrp="1"/>
          </p:cNvSpPr>
          <p:nvPr>
            <p:ph type="ctrTitle"/>
          </p:nvPr>
        </p:nvSpPr>
        <p:spPr/>
        <p:txBody>
          <a:bodyPr/>
          <a:lstStyle/>
          <a:p>
            <a:r>
              <a:rPr lang="en-US" dirty="0"/>
              <a:t>[end]</a:t>
            </a:r>
          </a:p>
        </p:txBody>
      </p:sp>
      <p:sp>
        <p:nvSpPr>
          <p:cNvPr id="4" name="Subtitle 3">
            <a:extLst>
              <a:ext uri="{FF2B5EF4-FFF2-40B4-BE49-F238E27FC236}">
                <a16:creationId xmlns:a16="http://schemas.microsoft.com/office/drawing/2014/main" id="{38FE54B3-202B-8D48-8A5B-7450BDFB2244}"/>
              </a:ext>
            </a:extLst>
          </p:cNvPr>
          <p:cNvSpPr>
            <a:spLocks noGrp="1"/>
          </p:cNvSpPr>
          <p:nvPr>
            <p:ph type="subTitle" idx="1"/>
          </p:nvPr>
        </p:nvSpPr>
        <p:spPr/>
        <p:txBody>
          <a:bodyPr/>
          <a:lstStyle/>
          <a:p>
            <a:r>
              <a:rPr lang="en-US" dirty="0"/>
              <a:t>{Coureurs des UFS}</a:t>
            </a:r>
          </a:p>
        </p:txBody>
      </p:sp>
      <p:sp>
        <p:nvSpPr>
          <p:cNvPr id="2" name="Slide Number Placeholder 1">
            <a:extLst>
              <a:ext uri="{FF2B5EF4-FFF2-40B4-BE49-F238E27FC236}">
                <a16:creationId xmlns:a16="http://schemas.microsoft.com/office/drawing/2014/main" id="{E581C482-456C-F34A-BA0A-585E7CA8EA5D}"/>
              </a:ext>
            </a:extLst>
          </p:cNvPr>
          <p:cNvSpPr>
            <a:spLocks noGrp="1"/>
          </p:cNvSpPr>
          <p:nvPr>
            <p:ph type="sldNum" sz="quarter" idx="12"/>
          </p:nvPr>
        </p:nvSpPr>
        <p:spPr/>
        <p:txBody>
          <a:bodyPr/>
          <a:lstStyle/>
          <a:p>
            <a:fld id="{C97D4F80-3C0A-AA4B-ACE2-306E13478937}" type="slidenum">
              <a:rPr lang="en-US" smtClean="0"/>
              <a:t>14</a:t>
            </a:fld>
            <a:endParaRPr lang="en-US"/>
          </a:p>
        </p:txBody>
      </p:sp>
      <p:sp>
        <p:nvSpPr>
          <p:cNvPr id="6" name="TextBox 5">
            <a:extLst>
              <a:ext uri="{FF2B5EF4-FFF2-40B4-BE49-F238E27FC236}">
                <a16:creationId xmlns:a16="http://schemas.microsoft.com/office/drawing/2014/main" id="{E675E4DA-8D73-243E-D303-E2927321BA2D}"/>
              </a:ext>
            </a:extLst>
          </p:cNvPr>
          <p:cNvSpPr txBox="1"/>
          <p:nvPr/>
        </p:nvSpPr>
        <p:spPr>
          <a:xfrm>
            <a:off x="537210" y="5840730"/>
            <a:ext cx="1985287" cy="369332"/>
          </a:xfrm>
          <a:prstGeom prst="rect">
            <a:avLst/>
          </a:prstGeom>
          <a:noFill/>
        </p:spPr>
        <p:txBody>
          <a:bodyPr wrap="none" rtlCol="0">
            <a:spAutoFit/>
          </a:bodyPr>
          <a:lstStyle/>
          <a:p>
            <a:r>
              <a:rPr lang="en-US" b="1" dirty="0"/>
              <a:t>Appendix follows</a:t>
            </a:r>
          </a:p>
        </p:txBody>
      </p:sp>
    </p:spTree>
    <p:extLst>
      <p:ext uri="{BB962C8B-B14F-4D97-AF65-F5344CB8AC3E}">
        <p14:creationId xmlns:p14="http://schemas.microsoft.com/office/powerpoint/2010/main" val="222995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A5D203-1A7B-D86C-502C-0517D86C12CE}"/>
              </a:ext>
            </a:extLst>
          </p:cNvPr>
          <p:cNvSpPr>
            <a:spLocks noGrp="1"/>
          </p:cNvSpPr>
          <p:nvPr>
            <p:ph type="ctrTitle"/>
          </p:nvPr>
        </p:nvSpPr>
        <p:spPr/>
        <p:txBody>
          <a:bodyPr/>
          <a:lstStyle/>
          <a:p>
            <a:r>
              <a:rPr lang="en-US" dirty="0"/>
              <a:t>Appendix 1: Inside the </a:t>
            </a:r>
            <a:r>
              <a:rPr lang="en-US" dirty="0" err="1"/>
              <a:t>yaml</a:t>
            </a:r>
            <a:r>
              <a:rPr lang="en-US" dirty="0"/>
              <a:t> file</a:t>
            </a:r>
          </a:p>
        </p:txBody>
      </p:sp>
      <p:sp>
        <p:nvSpPr>
          <p:cNvPr id="5" name="Subtitle 4">
            <a:extLst>
              <a:ext uri="{FF2B5EF4-FFF2-40B4-BE49-F238E27FC236}">
                <a16:creationId xmlns:a16="http://schemas.microsoft.com/office/drawing/2014/main" id="{B31C5E94-9593-66C4-4244-6AE030A395ED}"/>
              </a:ext>
            </a:extLst>
          </p:cNvPr>
          <p:cNvSpPr>
            <a:spLocks noGrp="1"/>
          </p:cNvSpPr>
          <p:nvPr>
            <p:ph type="subTitle" idx="1"/>
          </p:nvPr>
        </p:nvSpPr>
        <p:spPr/>
        <p:txBody>
          <a:bodyPr/>
          <a:lstStyle/>
          <a:p>
            <a:r>
              <a:rPr lang="en-US" dirty="0" err="1"/>
              <a:t>config.yaml</a:t>
            </a:r>
            <a:r>
              <a:rPr lang="en-US" dirty="0"/>
              <a:t> == </a:t>
            </a:r>
            <a:r>
              <a:rPr lang="en-US" dirty="0" err="1"/>
              <a:t>namelist.wps</a:t>
            </a:r>
            <a:r>
              <a:rPr lang="en-US" dirty="0"/>
              <a:t>, </a:t>
            </a:r>
            <a:r>
              <a:rPr lang="en-US" dirty="0" err="1"/>
              <a:t>namelist.input</a:t>
            </a:r>
            <a:r>
              <a:rPr lang="en-US" dirty="0"/>
              <a:t> from WRF</a:t>
            </a:r>
          </a:p>
        </p:txBody>
      </p:sp>
    </p:spTree>
    <p:extLst>
      <p:ext uri="{BB962C8B-B14F-4D97-AF65-F5344CB8AC3E}">
        <p14:creationId xmlns:p14="http://schemas.microsoft.com/office/powerpoint/2010/main" val="379004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3547-FA90-8740-16A1-20373075D71A}"/>
              </a:ext>
            </a:extLst>
          </p:cNvPr>
          <p:cNvSpPr>
            <a:spLocks noGrp="1"/>
          </p:cNvSpPr>
          <p:nvPr>
            <p:ph type="title"/>
          </p:nvPr>
        </p:nvSpPr>
        <p:spPr/>
        <p:txBody>
          <a:bodyPr/>
          <a:lstStyle/>
          <a:p>
            <a:r>
              <a:rPr lang="en-US" dirty="0"/>
              <a:t>A </a:t>
            </a:r>
            <a:r>
              <a:rPr lang="en-US" dirty="0" err="1"/>
              <a:t>config.yaml</a:t>
            </a:r>
            <a:r>
              <a:rPr lang="en-US" dirty="0"/>
              <a:t> file #1</a:t>
            </a:r>
          </a:p>
        </p:txBody>
      </p:sp>
      <p:sp>
        <p:nvSpPr>
          <p:cNvPr id="4" name="TextBox 3">
            <a:extLst>
              <a:ext uri="{FF2B5EF4-FFF2-40B4-BE49-F238E27FC236}">
                <a16:creationId xmlns:a16="http://schemas.microsoft.com/office/drawing/2014/main" id="{31A26EEB-3F8D-4A48-A1F9-F181F77C941F}"/>
              </a:ext>
            </a:extLst>
          </p:cNvPr>
          <p:cNvSpPr txBox="1"/>
          <p:nvPr/>
        </p:nvSpPr>
        <p:spPr>
          <a:xfrm>
            <a:off x="388620" y="1463040"/>
            <a:ext cx="4158511" cy="5262979"/>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metadata:</a:t>
            </a:r>
          </a:p>
          <a:p>
            <a:r>
              <a:rPr lang="en-US" sz="1400" dirty="0">
                <a:latin typeface="Courier New" panose="02070309020205020404" pitchFamily="49" charset="0"/>
                <a:cs typeface="Courier New" panose="02070309020205020404" pitchFamily="49" charset="0"/>
              </a:rPr>
              <a:t>  description: &gt;-</a:t>
            </a:r>
          </a:p>
          <a:p>
            <a:r>
              <a:rPr lang="en-US" sz="1400" dirty="0">
                <a:latin typeface="Courier New" panose="02070309020205020404" pitchFamily="49" charset="0"/>
                <a:cs typeface="Courier New" panose="02070309020205020404" pitchFamily="49" charset="0"/>
              </a:rPr>
              <a:t>    Sample community config</a:t>
            </a:r>
          </a:p>
          <a:p>
            <a:r>
              <a:rPr lang="en-US" sz="1400" dirty="0">
                <a:latin typeface="Courier New" panose="02070309020205020404" pitchFamily="49" charset="0"/>
                <a:cs typeface="Courier New" panose="02070309020205020404" pitchFamily="49" charset="0"/>
              </a:rPr>
              <a:t>user:</a:t>
            </a:r>
          </a:p>
          <a:p>
            <a:r>
              <a:rPr lang="en-US" sz="1400" dirty="0">
                <a:latin typeface="Courier New" panose="02070309020205020404" pitchFamily="49" charset="0"/>
                <a:cs typeface="Courier New" panose="02070309020205020404" pitchFamily="49" charset="0"/>
              </a:rPr>
              <a:t>  RUN_ENVIR: community</a:t>
            </a:r>
          </a:p>
          <a:p>
            <a:r>
              <a:rPr lang="en-US" sz="1400" dirty="0">
                <a:latin typeface="Courier New" panose="02070309020205020404" pitchFamily="49" charset="0"/>
                <a:cs typeface="Courier New" panose="02070309020205020404" pitchFamily="49" charset="0"/>
              </a:rPr>
              <a:t>  MACHINE: derecho</a:t>
            </a:r>
          </a:p>
          <a:p>
            <a:r>
              <a:rPr lang="en-US" sz="1400" dirty="0">
                <a:latin typeface="Courier New" panose="02070309020205020404" pitchFamily="49" charset="0"/>
                <a:cs typeface="Courier New" panose="02070309020205020404" pitchFamily="49" charset="0"/>
              </a:rPr>
              <a:t>  ACCOUNT: </a:t>
            </a:r>
            <a:r>
              <a:rPr lang="en-US" sz="1400" b="1" dirty="0">
                <a:solidFill>
                  <a:srgbClr val="00B050"/>
                </a:solidFill>
                <a:latin typeface="Courier New" panose="02070309020205020404" pitchFamily="49" charset="0"/>
                <a:cs typeface="Courier New" panose="02070309020205020404" pitchFamily="49" charset="0"/>
              </a:rPr>
              <a:t>UALB0046</a:t>
            </a:r>
          </a:p>
          <a:p>
            <a:r>
              <a:rPr lang="en-US" sz="1400" dirty="0">
                <a:latin typeface="Courier New" panose="02070309020205020404" pitchFamily="49" charset="0"/>
                <a:cs typeface="Courier New" panose="02070309020205020404" pitchFamily="49" charset="0"/>
              </a:rPr>
              <a:t>platform:</a:t>
            </a:r>
          </a:p>
          <a:p>
            <a:r>
              <a:rPr lang="en-US" sz="1400" dirty="0">
                <a:latin typeface="Courier New" panose="02070309020205020404" pitchFamily="49" charset="0"/>
                <a:cs typeface="Courier New" panose="02070309020205020404" pitchFamily="49" charset="0"/>
              </a:rPr>
              <a:t>  CCPA_OBS_DIR: ""</a:t>
            </a:r>
          </a:p>
          <a:p>
            <a:r>
              <a:rPr lang="en-US" sz="1400" dirty="0">
                <a:latin typeface="Courier New" panose="02070309020205020404" pitchFamily="49" charset="0"/>
                <a:cs typeface="Courier New" panose="02070309020205020404" pitchFamily="49" charset="0"/>
              </a:rPr>
              <a:t>  MRMS_OBS_DIR: ""</a:t>
            </a:r>
          </a:p>
          <a:p>
            <a:r>
              <a:rPr lang="en-US" sz="1400" dirty="0">
                <a:latin typeface="Courier New" panose="02070309020205020404" pitchFamily="49" charset="0"/>
                <a:cs typeface="Courier New" panose="02070309020205020404" pitchFamily="49" charset="0"/>
              </a:rPr>
              <a:t>  NDAS_OBS_DIR: ""</a:t>
            </a:r>
          </a:p>
          <a:p>
            <a:r>
              <a:rPr lang="en-US" sz="1400" dirty="0">
                <a:latin typeface="Courier New" panose="02070309020205020404" pitchFamily="49" charset="0"/>
                <a:cs typeface="Courier New" panose="02070309020205020404" pitchFamily="49" charset="0"/>
              </a:rPr>
              <a:t>workflow:</a:t>
            </a:r>
          </a:p>
          <a:p>
            <a:r>
              <a:rPr lang="en-US" sz="1400" dirty="0">
                <a:latin typeface="Courier New" panose="02070309020205020404" pitchFamily="49" charset="0"/>
                <a:cs typeface="Courier New" panose="02070309020205020404" pitchFamily="49" charset="0"/>
              </a:rPr>
              <a:t>  USE_CRON_TO_RELAUNCH: true</a:t>
            </a:r>
          </a:p>
          <a:p>
            <a:r>
              <a:rPr lang="en-US" sz="1400" dirty="0">
                <a:latin typeface="Courier New" panose="02070309020205020404" pitchFamily="49" charset="0"/>
                <a:cs typeface="Courier New" panose="02070309020205020404" pitchFamily="49" charset="0"/>
              </a:rPr>
              <a:t>  EXPT_SUBDIR: </a:t>
            </a:r>
            <a:r>
              <a:rPr lang="en-US" sz="1400" dirty="0" err="1">
                <a:latin typeface="Courier New" panose="02070309020205020404" pitchFamily="49" charset="0"/>
                <a:cs typeface="Courier New" panose="02070309020205020404" pitchFamily="49" charset="0"/>
              </a:rPr>
              <a:t>test_community</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CCPP_PHYS_SUITE: FV3_GFS_v16</a:t>
            </a:r>
          </a:p>
          <a:p>
            <a:r>
              <a:rPr lang="en-US" sz="1400" dirty="0">
                <a:latin typeface="Courier New" panose="02070309020205020404" pitchFamily="49" charset="0"/>
                <a:cs typeface="Courier New" panose="02070309020205020404" pitchFamily="49" charset="0"/>
              </a:rPr>
              <a:t>  GRID_GEN_METHOD: </a:t>
            </a:r>
            <a:r>
              <a:rPr lang="en-US" sz="1400" dirty="0" err="1">
                <a:latin typeface="Courier New" panose="02070309020205020404" pitchFamily="49" charset="0"/>
                <a:cs typeface="Courier New" panose="02070309020205020404" pitchFamily="49" charset="0"/>
              </a:rPr>
              <a:t>ESGgrid</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DATE_FIRST_CYCL: </a:t>
            </a:r>
            <a:r>
              <a:rPr lang="en-US" sz="1400" b="1" dirty="0">
                <a:latin typeface="Courier New" panose="02070309020205020404" pitchFamily="49" charset="0"/>
                <a:cs typeface="Courier New" panose="02070309020205020404" pitchFamily="49" charset="0"/>
              </a:rPr>
              <a:t>'2021123012</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DATE_LAST_CYCL: </a:t>
            </a:r>
            <a:r>
              <a:rPr lang="en-US" sz="1400" b="1" dirty="0">
                <a:latin typeface="Courier New" panose="02070309020205020404" pitchFamily="49" charset="0"/>
                <a:cs typeface="Courier New" panose="02070309020205020404" pitchFamily="49" charset="0"/>
              </a:rPr>
              <a:t>'2021123012</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FCST_LEN_HRS: </a:t>
            </a:r>
            <a:r>
              <a:rPr lang="en-US" sz="1400" b="1" dirty="0">
                <a:latin typeface="Courier New" panose="02070309020205020404" pitchFamily="49" charset="0"/>
                <a:cs typeface="Courier New" panose="02070309020205020404" pitchFamily="49" charset="0"/>
              </a:rPr>
              <a:t>12</a:t>
            </a:r>
          </a:p>
          <a:p>
            <a:r>
              <a:rPr lang="en-US" sz="1400" dirty="0">
                <a:latin typeface="Courier New" panose="02070309020205020404" pitchFamily="49" charset="0"/>
                <a:cs typeface="Courier New" panose="02070309020205020404" pitchFamily="49" charset="0"/>
              </a:rPr>
              <a:t>  PREEXISTING_DIR_METHOD: rename</a:t>
            </a:r>
          </a:p>
          <a:p>
            <a:r>
              <a:rPr lang="en-US" sz="1400" dirty="0">
                <a:latin typeface="Courier New" panose="02070309020205020404" pitchFamily="49" charset="0"/>
                <a:cs typeface="Courier New" panose="02070309020205020404" pitchFamily="49" charset="0"/>
              </a:rPr>
              <a:t>  VERBOSE: true</a:t>
            </a:r>
          </a:p>
          <a:p>
            <a:r>
              <a:rPr lang="en-US" sz="1400" dirty="0">
                <a:latin typeface="Courier New" panose="02070309020205020404" pitchFamily="49" charset="0"/>
                <a:cs typeface="Courier New" panose="02070309020205020404" pitchFamily="49" charset="0"/>
              </a:rPr>
              <a:t>  COMPILER: intel</a:t>
            </a:r>
          </a:p>
          <a:p>
            <a:r>
              <a:rPr lang="en-US" sz="1400" dirty="0">
                <a:latin typeface="Courier New" panose="02070309020205020404" pitchFamily="49" charset="0"/>
                <a:cs typeface="Courier New" panose="02070309020205020404" pitchFamily="49" charset="0"/>
              </a:rPr>
              <a:t>  CRON_RELAUNCH_INTVL_MNTS: 3</a:t>
            </a:r>
          </a:p>
          <a:p>
            <a:r>
              <a:rPr lang="en-US" sz="1400" dirty="0">
                <a:latin typeface="Courier New" panose="02070309020205020404" pitchFamily="49" charset="0"/>
                <a:cs typeface="Courier New" panose="02070309020205020404" pitchFamily="49" charset="0"/>
              </a:rPr>
              <a:t>  EXPT_SUBDIR: </a:t>
            </a:r>
            <a:r>
              <a:rPr lang="en-US" sz="1400" b="1" dirty="0" err="1">
                <a:solidFill>
                  <a:srgbClr val="FF0000"/>
                </a:solidFill>
                <a:latin typeface="Courier New" panose="02070309020205020404" pitchFamily="49" charset="0"/>
                <a:cs typeface="Courier New" panose="02070309020205020404" pitchFamily="49" charset="0"/>
              </a:rPr>
              <a:t>ufs_srw_case_windstorm</a:t>
            </a:r>
            <a:endParaRPr lang="en-US" sz="1400" b="1" dirty="0">
              <a:solidFill>
                <a:srgbClr val="FF0000"/>
              </a:solidFill>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5163C2B9-56E4-A69A-50F1-06730C0A76DF}"/>
              </a:ext>
            </a:extLst>
          </p:cNvPr>
          <p:cNvSpPr txBox="1"/>
          <p:nvPr/>
        </p:nvSpPr>
        <p:spPr>
          <a:xfrm>
            <a:off x="6240780" y="2526030"/>
            <a:ext cx="5113644" cy="4247317"/>
          </a:xfrm>
          <a:prstGeom prst="rect">
            <a:avLst/>
          </a:prstGeom>
          <a:noFill/>
        </p:spPr>
        <p:txBody>
          <a:bodyPr wrap="none" rtlCol="0">
            <a:spAutoFit/>
          </a:bodyPr>
          <a:lstStyle/>
          <a:p>
            <a:r>
              <a:rPr lang="en-US" dirty="0">
                <a:solidFill>
                  <a:srgbClr val="00B050"/>
                </a:solidFill>
              </a:rPr>
              <a:t>UALB0046 - our account for this class [ends soon]</a:t>
            </a:r>
          </a:p>
          <a:p>
            <a:endParaRPr lang="en-US" dirty="0">
              <a:solidFill>
                <a:srgbClr val="00B050"/>
              </a:solidFill>
            </a:endParaRPr>
          </a:p>
          <a:p>
            <a:endParaRPr lang="en-US" dirty="0"/>
          </a:p>
          <a:p>
            <a:endParaRPr lang="en-US" dirty="0"/>
          </a:p>
          <a:p>
            <a:endParaRPr lang="en-US" dirty="0"/>
          </a:p>
          <a:p>
            <a:endParaRPr lang="en-US" dirty="0"/>
          </a:p>
          <a:p>
            <a:endParaRPr lang="en-US" dirty="0"/>
          </a:p>
          <a:p>
            <a:endParaRPr lang="en-US" dirty="0"/>
          </a:p>
          <a:p>
            <a:r>
              <a:rPr lang="en-US" dirty="0"/>
              <a:t>Start time: 2021123012 </a:t>
            </a:r>
            <a:r>
              <a:rPr lang="en-US" dirty="0">
                <a:sym typeface="Wingdings" pitchFamily="2" charset="2"/>
              </a:rPr>
              <a:t> first cycle</a:t>
            </a:r>
            <a:endParaRPr lang="en-US" dirty="0"/>
          </a:p>
          <a:p>
            <a:r>
              <a:rPr lang="en-US" dirty="0"/>
              <a:t>We’re not cycling so last cycle = first cycle</a:t>
            </a:r>
          </a:p>
          <a:p>
            <a:endParaRPr lang="en-US" dirty="0"/>
          </a:p>
          <a:p>
            <a:endParaRPr lang="en-US" dirty="0"/>
          </a:p>
          <a:p>
            <a:endParaRPr lang="en-US" dirty="0"/>
          </a:p>
          <a:p>
            <a:endParaRPr lang="en-US" dirty="0"/>
          </a:p>
          <a:p>
            <a:r>
              <a:rPr lang="en-US" dirty="0">
                <a:solidFill>
                  <a:srgbClr val="FF0000"/>
                </a:solidFill>
              </a:rPr>
              <a:t>Our experiment directory – change each run!</a:t>
            </a:r>
          </a:p>
        </p:txBody>
      </p:sp>
      <p:sp>
        <p:nvSpPr>
          <p:cNvPr id="6" name="TextBox 5">
            <a:extLst>
              <a:ext uri="{FF2B5EF4-FFF2-40B4-BE49-F238E27FC236}">
                <a16:creationId xmlns:a16="http://schemas.microsoft.com/office/drawing/2014/main" id="{87A9D94B-2B2D-9404-4BC1-0CD9A315C4E2}"/>
              </a:ext>
            </a:extLst>
          </p:cNvPr>
          <p:cNvSpPr txBox="1"/>
          <p:nvPr/>
        </p:nvSpPr>
        <p:spPr>
          <a:xfrm>
            <a:off x="6869430" y="91440"/>
            <a:ext cx="3390159" cy="369332"/>
          </a:xfrm>
          <a:prstGeom prst="rect">
            <a:avLst/>
          </a:prstGeom>
          <a:noFill/>
        </p:spPr>
        <p:txBody>
          <a:bodyPr wrap="none" rtlCol="0">
            <a:spAutoFit/>
          </a:bodyPr>
          <a:lstStyle/>
          <a:p>
            <a:r>
              <a:rPr lang="en-US" dirty="0"/>
              <a:t>The </a:t>
            </a:r>
            <a:r>
              <a:rPr lang="en-US" dirty="0" err="1"/>
              <a:t>yaml</a:t>
            </a:r>
            <a:r>
              <a:rPr lang="en-US" dirty="0"/>
              <a:t> file for our 25 km demo</a:t>
            </a:r>
          </a:p>
        </p:txBody>
      </p:sp>
    </p:spTree>
    <p:extLst>
      <p:ext uri="{BB962C8B-B14F-4D97-AF65-F5344CB8AC3E}">
        <p14:creationId xmlns:p14="http://schemas.microsoft.com/office/powerpoint/2010/main" val="132958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3547-FA90-8740-16A1-20373075D71A}"/>
              </a:ext>
            </a:extLst>
          </p:cNvPr>
          <p:cNvSpPr>
            <a:spLocks noGrp="1"/>
          </p:cNvSpPr>
          <p:nvPr>
            <p:ph type="title"/>
          </p:nvPr>
        </p:nvSpPr>
        <p:spPr/>
        <p:txBody>
          <a:bodyPr/>
          <a:lstStyle/>
          <a:p>
            <a:r>
              <a:rPr lang="en-US" dirty="0"/>
              <a:t>A </a:t>
            </a:r>
            <a:r>
              <a:rPr lang="en-US" dirty="0" err="1"/>
              <a:t>config.yaml</a:t>
            </a:r>
            <a:r>
              <a:rPr lang="en-US" dirty="0"/>
              <a:t> file #2</a:t>
            </a:r>
          </a:p>
        </p:txBody>
      </p:sp>
      <p:sp>
        <p:nvSpPr>
          <p:cNvPr id="4" name="TextBox 3">
            <a:extLst>
              <a:ext uri="{FF2B5EF4-FFF2-40B4-BE49-F238E27FC236}">
                <a16:creationId xmlns:a16="http://schemas.microsoft.com/office/drawing/2014/main" id="{31A26EEB-3F8D-4A48-A1F9-F181F77C941F}"/>
              </a:ext>
            </a:extLst>
          </p:cNvPr>
          <p:cNvSpPr txBox="1"/>
          <p:nvPr/>
        </p:nvSpPr>
        <p:spPr>
          <a:xfrm>
            <a:off x="388620" y="1463040"/>
            <a:ext cx="9313768" cy="5047536"/>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task_make_grid</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ESGgrid_LON_CTR</a:t>
            </a:r>
            <a:r>
              <a:rPr lang="en-US" sz="1400" dirty="0">
                <a:latin typeface="Courier New" panose="02070309020205020404" pitchFamily="49" charset="0"/>
                <a:cs typeface="Courier New" panose="02070309020205020404" pitchFamily="49" charset="0"/>
              </a:rPr>
              <a:t>: </a:t>
            </a:r>
            <a:r>
              <a:rPr lang="en-US" sz="1400" dirty="0">
                <a:solidFill>
                  <a:srgbClr val="FF0000"/>
                </a:solidFill>
                <a:latin typeface="Courier New" panose="02070309020205020404" pitchFamily="49" charset="0"/>
                <a:cs typeface="Courier New" panose="02070309020205020404" pitchFamily="49" charset="0"/>
              </a:rPr>
              <a:t>-97.5</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ESGgrid_LAT_CTR</a:t>
            </a:r>
            <a:r>
              <a:rPr lang="en-US" sz="1400" dirty="0">
                <a:latin typeface="Courier New" panose="02070309020205020404" pitchFamily="49" charset="0"/>
                <a:cs typeface="Courier New" panose="02070309020205020404" pitchFamily="49" charset="0"/>
              </a:rPr>
              <a:t>: </a:t>
            </a:r>
            <a:r>
              <a:rPr lang="en-US" sz="1400" dirty="0">
                <a:solidFill>
                  <a:srgbClr val="FF0000"/>
                </a:solidFill>
                <a:latin typeface="Courier New" panose="02070309020205020404" pitchFamily="49" charset="0"/>
                <a:cs typeface="Courier New" panose="02070309020205020404" pitchFamily="49" charset="0"/>
              </a:rPr>
              <a:t>41.25</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ESGgrid_DELX</a:t>
            </a:r>
            <a:r>
              <a:rPr lang="en-US" sz="1400" dirty="0">
                <a:latin typeface="Courier New" panose="02070309020205020404" pitchFamily="49" charset="0"/>
                <a:cs typeface="Courier New" panose="02070309020205020404" pitchFamily="49" charset="0"/>
              </a:rPr>
              <a:t>: </a:t>
            </a:r>
            <a:r>
              <a:rPr lang="en-US" sz="1400" dirty="0">
                <a:solidFill>
                  <a:srgbClr val="FF0000"/>
                </a:solidFill>
                <a:latin typeface="Courier New" panose="02070309020205020404" pitchFamily="49" charset="0"/>
                <a:cs typeface="Courier New" panose="02070309020205020404" pitchFamily="49" charset="0"/>
              </a:rPr>
              <a:t>25000.0</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ESGgrid_DELY</a:t>
            </a:r>
            <a:r>
              <a:rPr lang="en-US" sz="1400" dirty="0">
                <a:latin typeface="Courier New" panose="02070309020205020404" pitchFamily="49" charset="0"/>
                <a:cs typeface="Courier New" panose="02070309020205020404" pitchFamily="49" charset="0"/>
              </a:rPr>
              <a:t>: </a:t>
            </a:r>
            <a:r>
              <a:rPr lang="en-US" sz="1400" dirty="0">
                <a:solidFill>
                  <a:srgbClr val="FF0000"/>
                </a:solidFill>
                <a:latin typeface="Courier New" panose="02070309020205020404" pitchFamily="49" charset="0"/>
                <a:cs typeface="Courier New" panose="02070309020205020404" pitchFamily="49" charset="0"/>
              </a:rPr>
              <a:t>25000.0</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ESGgrid_NX</a:t>
            </a:r>
            <a:r>
              <a:rPr lang="en-US" sz="1400" dirty="0">
                <a:latin typeface="Courier New" panose="02070309020205020404" pitchFamily="49" charset="0"/>
                <a:cs typeface="Courier New" panose="02070309020205020404" pitchFamily="49" charset="0"/>
              </a:rPr>
              <a:t>: </a:t>
            </a:r>
            <a:r>
              <a:rPr lang="en-US" sz="1400" dirty="0">
                <a:solidFill>
                  <a:srgbClr val="FF0000"/>
                </a:solidFill>
                <a:latin typeface="Courier New" panose="02070309020205020404" pitchFamily="49" charset="0"/>
                <a:cs typeface="Courier New" panose="02070309020205020404" pitchFamily="49" charset="0"/>
              </a:rPr>
              <a:t>216</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ESGgrid_NY</a:t>
            </a:r>
            <a:r>
              <a:rPr lang="en-US" sz="1400" dirty="0">
                <a:latin typeface="Courier New" panose="02070309020205020404" pitchFamily="49" charset="0"/>
                <a:cs typeface="Courier New" panose="02070309020205020404" pitchFamily="49" charset="0"/>
              </a:rPr>
              <a:t>: </a:t>
            </a:r>
            <a:r>
              <a:rPr lang="en-US" sz="1400" dirty="0">
                <a:solidFill>
                  <a:srgbClr val="FF0000"/>
                </a:solidFill>
                <a:latin typeface="Courier New" panose="02070309020205020404" pitchFamily="49" charset="0"/>
                <a:cs typeface="Courier New" panose="02070309020205020404" pitchFamily="49" charset="0"/>
              </a:rPr>
              <a:t>156</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ESGgrid_WIDE_HALO_WIDTH</a:t>
            </a:r>
            <a:r>
              <a:rPr lang="en-US" sz="1400" dirty="0">
                <a:latin typeface="Courier New" panose="02070309020205020404" pitchFamily="49" charset="0"/>
                <a:cs typeface="Courier New" panose="02070309020205020404" pitchFamily="49" charset="0"/>
              </a:rPr>
              <a:t>: 6</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ESGgrid_PAZI</a:t>
            </a:r>
            <a:r>
              <a:rPr lang="en-US" sz="1400" dirty="0">
                <a:latin typeface="Courier New" panose="02070309020205020404" pitchFamily="49" charset="0"/>
                <a:cs typeface="Courier New" panose="02070309020205020404" pitchFamily="49" charset="0"/>
              </a:rPr>
              <a:t>: 0.0</a:t>
            </a:r>
          </a:p>
          <a:p>
            <a:r>
              <a:rPr lang="en-US" sz="1400" dirty="0" err="1">
                <a:latin typeface="Courier New" panose="02070309020205020404" pitchFamily="49" charset="0"/>
                <a:cs typeface="Courier New" panose="02070309020205020404" pitchFamily="49" charset="0"/>
              </a:rPr>
              <a:t>task_get_extrn_ics</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EXTRN_MDL_NAME_ICS: FV3GFS</a:t>
            </a:r>
          </a:p>
          <a:p>
            <a:r>
              <a:rPr lang="en-US" sz="1400" dirty="0">
                <a:latin typeface="Courier New" panose="02070309020205020404" pitchFamily="49" charset="0"/>
                <a:cs typeface="Courier New" panose="02070309020205020404" pitchFamily="49" charset="0"/>
              </a:rPr>
              <a:t>  FV3GFS_FILE_FMT_ICS: grib2</a:t>
            </a:r>
          </a:p>
          <a:p>
            <a:r>
              <a:rPr lang="en-US" sz="1400" dirty="0">
                <a:latin typeface="Courier New" panose="02070309020205020404" pitchFamily="49" charset="0"/>
                <a:cs typeface="Courier New" panose="02070309020205020404" pitchFamily="49" charset="0"/>
              </a:rPr>
              <a:t>  USE_USER_STAGED_EXTRN_FILES: true</a:t>
            </a:r>
          </a:p>
          <a:p>
            <a:r>
              <a:rPr lang="en-US" sz="1400" dirty="0">
                <a:latin typeface="Courier New" panose="02070309020205020404" pitchFamily="49" charset="0"/>
                <a:cs typeface="Courier New" panose="02070309020205020404" pitchFamily="49" charset="0"/>
              </a:rPr>
              <a:t>  EXTRN_MDL_SOURCE_BASEDIR_ICS: </a:t>
            </a:r>
            <a:r>
              <a:rPr lang="en-US" sz="1400" dirty="0">
                <a:solidFill>
                  <a:srgbClr val="00B050"/>
                </a:solidFill>
                <a:latin typeface="Courier New" panose="02070309020205020404" pitchFamily="49" charset="0"/>
                <a:cs typeface="Courier New" panose="02070309020205020404" pitchFamily="49" charset="0"/>
              </a:rPr>
              <a:t>"/glade/work/</a:t>
            </a:r>
            <a:r>
              <a:rPr lang="en-US" sz="1400" dirty="0" err="1">
                <a:solidFill>
                  <a:srgbClr val="00B050"/>
                </a:solidFill>
                <a:latin typeface="Courier New" panose="02070309020205020404" pitchFamily="49" charset="0"/>
                <a:cs typeface="Courier New" panose="02070309020205020404" pitchFamily="49" charset="0"/>
              </a:rPr>
              <a:t>epicufsrt</a:t>
            </a:r>
            <a:r>
              <a:rPr lang="en-US" sz="1400" dirty="0">
                <a:solidFill>
                  <a:srgbClr val="00B050"/>
                </a:solidFill>
                <a:latin typeface="Courier New" panose="02070309020205020404" pitchFamily="49" charset="0"/>
                <a:cs typeface="Courier New" panose="02070309020205020404" pitchFamily="49" charset="0"/>
              </a:rPr>
              <a:t>/</a:t>
            </a:r>
            <a:r>
              <a:rPr lang="en-US" sz="1400" dirty="0" err="1">
                <a:solidFill>
                  <a:srgbClr val="00B050"/>
                </a:solidFill>
                <a:latin typeface="Courier New" panose="02070309020205020404" pitchFamily="49" charset="0"/>
                <a:cs typeface="Courier New" panose="02070309020205020404" pitchFamily="49" charset="0"/>
              </a:rPr>
              <a:t>contrib</a:t>
            </a:r>
            <a:r>
              <a:rPr lang="en-US" sz="1400" dirty="0">
                <a:solidFill>
                  <a:srgbClr val="00B050"/>
                </a:solidFill>
                <a:latin typeface="Courier New" panose="02070309020205020404" pitchFamily="49" charset="0"/>
                <a:cs typeface="Courier New" panose="02070309020205020404" pitchFamily="49" charset="0"/>
              </a:rPr>
              <a:t>/</a:t>
            </a:r>
            <a:r>
              <a:rPr lang="en-US" sz="1400" dirty="0" err="1">
                <a:solidFill>
                  <a:srgbClr val="00B050"/>
                </a:solidFill>
                <a:latin typeface="Courier New" panose="02070309020205020404" pitchFamily="49" charset="0"/>
                <a:cs typeface="Courier New" panose="02070309020205020404" pitchFamily="49" charset="0"/>
              </a:rPr>
              <a:t>UFS_SRW_data</a:t>
            </a:r>
            <a:r>
              <a:rPr lang="en-US" sz="1400" dirty="0">
                <a:solidFill>
                  <a:srgbClr val="00B050"/>
                </a:solidFill>
                <a:latin typeface="Courier New" panose="02070309020205020404" pitchFamily="49" charset="0"/>
                <a:cs typeface="Courier New" panose="02070309020205020404" pitchFamily="49" charset="0"/>
              </a:rPr>
              <a:t>/develop/</a:t>
            </a:r>
          </a:p>
          <a:p>
            <a:r>
              <a:rPr lang="en-US" sz="1400" dirty="0">
                <a:solidFill>
                  <a:srgbClr val="00B050"/>
                </a:solidFill>
                <a:latin typeface="Courier New" panose="02070309020205020404" pitchFamily="49" charset="0"/>
                <a:cs typeface="Courier New" panose="02070309020205020404" pitchFamily="49" charset="0"/>
              </a:rPr>
              <a:t>	</a:t>
            </a:r>
            <a:r>
              <a:rPr lang="en-US" sz="1400" dirty="0" err="1">
                <a:solidFill>
                  <a:srgbClr val="00B050"/>
                </a:solidFill>
                <a:latin typeface="Courier New" panose="02070309020205020404" pitchFamily="49" charset="0"/>
                <a:cs typeface="Courier New" panose="02070309020205020404" pitchFamily="49" charset="0"/>
              </a:rPr>
              <a:t>input_model_data</a:t>
            </a:r>
            <a:r>
              <a:rPr lang="en-US" sz="1400" dirty="0">
                <a:solidFill>
                  <a:srgbClr val="00B050"/>
                </a:solidFill>
                <a:latin typeface="Courier New" panose="02070309020205020404" pitchFamily="49" charset="0"/>
                <a:cs typeface="Courier New" panose="02070309020205020404" pitchFamily="49" charset="0"/>
              </a:rPr>
              <a:t>/FV3GFS/grib2/${</a:t>
            </a:r>
            <a:r>
              <a:rPr lang="en-US" sz="1400" dirty="0" err="1">
                <a:solidFill>
                  <a:srgbClr val="00B050"/>
                </a:solidFill>
                <a:latin typeface="Courier New" panose="02070309020205020404" pitchFamily="49" charset="0"/>
                <a:cs typeface="Courier New" panose="02070309020205020404" pitchFamily="49" charset="0"/>
              </a:rPr>
              <a:t>yyyymmddhh</a:t>
            </a:r>
            <a:r>
              <a:rPr lang="en-US" sz="1400" dirty="0">
                <a:solidFill>
                  <a:srgbClr val="00B050"/>
                </a:solidFill>
                <a:latin typeface="Courier New" panose="02070309020205020404" pitchFamily="49" charset="0"/>
                <a:cs typeface="Courier New" panose="02070309020205020404" pitchFamily="49" charset="0"/>
              </a:rPr>
              <a:t>}"</a:t>
            </a:r>
          </a:p>
          <a:p>
            <a:r>
              <a:rPr lang="en-US" sz="1400" dirty="0" err="1">
                <a:latin typeface="Courier New" panose="02070309020205020404" pitchFamily="49" charset="0"/>
                <a:cs typeface="Courier New" panose="02070309020205020404" pitchFamily="49" charset="0"/>
              </a:rPr>
              <a:t>task_get_extrn_lbcs</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EXTRN_MDL_NAME_LBCS: FV3GFS</a:t>
            </a:r>
          </a:p>
          <a:p>
            <a:r>
              <a:rPr lang="en-US" sz="1400" dirty="0">
                <a:latin typeface="Courier New" panose="02070309020205020404" pitchFamily="49" charset="0"/>
                <a:cs typeface="Courier New" panose="02070309020205020404" pitchFamily="49" charset="0"/>
              </a:rPr>
              <a:t>  LBC_SPEC_INTVL_HRS: 6</a:t>
            </a:r>
          </a:p>
          <a:p>
            <a:r>
              <a:rPr lang="en-US" sz="1400" dirty="0">
                <a:latin typeface="Courier New" panose="02070309020205020404" pitchFamily="49" charset="0"/>
                <a:cs typeface="Courier New" panose="02070309020205020404" pitchFamily="49" charset="0"/>
              </a:rPr>
              <a:t>  FV3GFS_FILE_FMT_LBCS: grib2</a:t>
            </a:r>
          </a:p>
          <a:p>
            <a:r>
              <a:rPr lang="en-US" sz="1400" dirty="0">
                <a:latin typeface="Courier New" panose="02070309020205020404" pitchFamily="49" charset="0"/>
                <a:cs typeface="Courier New" panose="02070309020205020404" pitchFamily="49" charset="0"/>
              </a:rPr>
              <a:t>  USE_USER_STAGED_EXTRN_FILES: true</a:t>
            </a:r>
          </a:p>
          <a:p>
            <a:r>
              <a:rPr lang="en-US" sz="1400" dirty="0">
                <a:latin typeface="Courier New" panose="02070309020205020404" pitchFamily="49" charset="0"/>
                <a:cs typeface="Courier New" panose="02070309020205020404" pitchFamily="49" charset="0"/>
              </a:rPr>
              <a:t>  EXTRN_MDL_SOURCE_BASEDIR_LBCS: </a:t>
            </a:r>
            <a:r>
              <a:rPr lang="en-US" sz="1400" dirty="0">
                <a:solidFill>
                  <a:srgbClr val="00B050"/>
                </a:solidFill>
                <a:latin typeface="Courier New" panose="02070309020205020404" pitchFamily="49" charset="0"/>
                <a:cs typeface="Courier New" panose="02070309020205020404" pitchFamily="49" charset="0"/>
              </a:rPr>
              <a:t>"/glade/work/</a:t>
            </a:r>
            <a:r>
              <a:rPr lang="en-US" sz="1400" dirty="0" err="1">
                <a:solidFill>
                  <a:srgbClr val="00B050"/>
                </a:solidFill>
                <a:latin typeface="Courier New" panose="02070309020205020404" pitchFamily="49" charset="0"/>
                <a:cs typeface="Courier New" panose="02070309020205020404" pitchFamily="49" charset="0"/>
              </a:rPr>
              <a:t>epicufsrt</a:t>
            </a:r>
            <a:r>
              <a:rPr lang="en-US" sz="1400" dirty="0">
                <a:solidFill>
                  <a:srgbClr val="00B050"/>
                </a:solidFill>
                <a:latin typeface="Courier New" panose="02070309020205020404" pitchFamily="49" charset="0"/>
                <a:cs typeface="Courier New" panose="02070309020205020404" pitchFamily="49" charset="0"/>
              </a:rPr>
              <a:t>/</a:t>
            </a:r>
            <a:r>
              <a:rPr lang="en-US" sz="1400" dirty="0" err="1">
                <a:solidFill>
                  <a:srgbClr val="00B050"/>
                </a:solidFill>
                <a:latin typeface="Courier New" panose="02070309020205020404" pitchFamily="49" charset="0"/>
                <a:cs typeface="Courier New" panose="02070309020205020404" pitchFamily="49" charset="0"/>
              </a:rPr>
              <a:t>contrib</a:t>
            </a:r>
            <a:r>
              <a:rPr lang="en-US" sz="1400" dirty="0">
                <a:solidFill>
                  <a:srgbClr val="00B050"/>
                </a:solidFill>
                <a:latin typeface="Courier New" panose="02070309020205020404" pitchFamily="49" charset="0"/>
                <a:cs typeface="Courier New" panose="02070309020205020404" pitchFamily="49" charset="0"/>
              </a:rPr>
              <a:t>/</a:t>
            </a:r>
            <a:r>
              <a:rPr lang="en-US" sz="1400" dirty="0" err="1">
                <a:solidFill>
                  <a:srgbClr val="00B050"/>
                </a:solidFill>
                <a:latin typeface="Courier New" panose="02070309020205020404" pitchFamily="49" charset="0"/>
                <a:cs typeface="Courier New" panose="02070309020205020404" pitchFamily="49" charset="0"/>
              </a:rPr>
              <a:t>UFS_SRW_data</a:t>
            </a:r>
            <a:r>
              <a:rPr lang="en-US" sz="1400" dirty="0">
                <a:solidFill>
                  <a:srgbClr val="00B050"/>
                </a:solidFill>
                <a:latin typeface="Courier New" panose="02070309020205020404" pitchFamily="49" charset="0"/>
                <a:cs typeface="Courier New" panose="02070309020205020404" pitchFamily="49" charset="0"/>
              </a:rPr>
              <a:t>/develop/</a:t>
            </a:r>
          </a:p>
          <a:p>
            <a:r>
              <a:rPr lang="en-US" sz="1400" dirty="0">
                <a:solidFill>
                  <a:srgbClr val="00B050"/>
                </a:solidFill>
                <a:latin typeface="Courier New" panose="02070309020205020404" pitchFamily="49" charset="0"/>
                <a:cs typeface="Courier New" panose="02070309020205020404" pitchFamily="49" charset="0"/>
              </a:rPr>
              <a:t>	</a:t>
            </a:r>
            <a:r>
              <a:rPr lang="en-US" sz="1400" dirty="0" err="1">
                <a:solidFill>
                  <a:srgbClr val="00B050"/>
                </a:solidFill>
                <a:latin typeface="Courier New" panose="02070309020205020404" pitchFamily="49" charset="0"/>
                <a:cs typeface="Courier New" panose="02070309020205020404" pitchFamily="49" charset="0"/>
              </a:rPr>
              <a:t>input_model_data</a:t>
            </a:r>
            <a:r>
              <a:rPr lang="en-US" sz="1400" dirty="0">
                <a:solidFill>
                  <a:srgbClr val="00B050"/>
                </a:solidFill>
                <a:latin typeface="Courier New" panose="02070309020205020404" pitchFamily="49" charset="0"/>
                <a:cs typeface="Courier New" panose="02070309020205020404" pitchFamily="49" charset="0"/>
              </a:rPr>
              <a:t>/FV3GFS/grib2/${</a:t>
            </a:r>
            <a:r>
              <a:rPr lang="en-US" sz="1400" dirty="0" err="1">
                <a:solidFill>
                  <a:srgbClr val="00B050"/>
                </a:solidFill>
                <a:latin typeface="Courier New" panose="02070309020205020404" pitchFamily="49" charset="0"/>
                <a:cs typeface="Courier New" panose="02070309020205020404" pitchFamily="49" charset="0"/>
              </a:rPr>
              <a:t>yyyymmddhh</a:t>
            </a:r>
            <a:r>
              <a:rPr lang="en-US" sz="1400" dirty="0">
                <a:solidFill>
                  <a:srgbClr val="00B050"/>
                </a:solidFill>
                <a:latin typeface="Courier New" panose="02070309020205020404" pitchFamily="49" charset="0"/>
                <a:cs typeface="Courier New" panose="02070309020205020404" pitchFamily="49" charset="0"/>
              </a:rPr>
              <a:t>}"</a:t>
            </a:r>
          </a:p>
          <a:p>
            <a:endParaRPr lang="en-US" sz="1400" b="1" dirty="0">
              <a:solidFill>
                <a:srgbClr val="FF0000"/>
              </a:solidFill>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5163C2B9-56E4-A69A-50F1-06730C0A76DF}"/>
              </a:ext>
            </a:extLst>
          </p:cNvPr>
          <p:cNvSpPr txBox="1"/>
          <p:nvPr/>
        </p:nvSpPr>
        <p:spPr>
          <a:xfrm>
            <a:off x="6240156" y="1463040"/>
            <a:ext cx="5369740" cy="2862322"/>
          </a:xfrm>
          <a:prstGeom prst="rect">
            <a:avLst/>
          </a:prstGeom>
          <a:noFill/>
        </p:spPr>
        <p:txBody>
          <a:bodyPr wrap="none" rtlCol="0">
            <a:spAutoFit/>
          </a:bodyPr>
          <a:lstStyle/>
          <a:p>
            <a:r>
              <a:rPr lang="en-US" dirty="0">
                <a:solidFill>
                  <a:srgbClr val="FF0000"/>
                </a:solidFill>
              </a:rPr>
              <a:t>Our requested grid, including:</a:t>
            </a:r>
          </a:p>
          <a:p>
            <a:r>
              <a:rPr lang="en-US" dirty="0">
                <a:solidFill>
                  <a:srgbClr val="FF0000"/>
                </a:solidFill>
              </a:rPr>
              <a:t>	central longitude and latitude</a:t>
            </a:r>
          </a:p>
          <a:p>
            <a:r>
              <a:rPr lang="en-US" dirty="0">
                <a:solidFill>
                  <a:srgbClr val="FF0000"/>
                </a:solidFill>
              </a:rPr>
              <a:t>	grid spacing</a:t>
            </a:r>
          </a:p>
          <a:p>
            <a:r>
              <a:rPr lang="en-US" dirty="0">
                <a:solidFill>
                  <a:srgbClr val="FF0000"/>
                </a:solidFill>
              </a:rPr>
              <a:t>	domain extent</a:t>
            </a:r>
          </a:p>
          <a:p>
            <a:endParaRPr lang="en-US" dirty="0">
              <a:solidFill>
                <a:srgbClr val="00B050"/>
              </a:solidFill>
            </a:endParaRPr>
          </a:p>
          <a:p>
            <a:endParaRPr lang="en-US" dirty="0">
              <a:solidFill>
                <a:srgbClr val="00B050"/>
              </a:solidFill>
            </a:endParaRPr>
          </a:p>
          <a:p>
            <a:r>
              <a:rPr lang="en-US" dirty="0">
                <a:solidFill>
                  <a:srgbClr val="00B050"/>
                </a:solidFill>
              </a:rPr>
              <a:t>We’re letting the workflow fetch the GFS grids</a:t>
            </a:r>
          </a:p>
          <a:p>
            <a:r>
              <a:rPr lang="en-US" dirty="0">
                <a:solidFill>
                  <a:srgbClr val="00B050"/>
                </a:solidFill>
              </a:rPr>
              <a:t>	used for initial (</a:t>
            </a:r>
            <a:r>
              <a:rPr lang="en-US" dirty="0" err="1">
                <a:solidFill>
                  <a:srgbClr val="00B050"/>
                </a:solidFill>
              </a:rPr>
              <a:t>ics</a:t>
            </a:r>
            <a:r>
              <a:rPr lang="en-US" dirty="0">
                <a:solidFill>
                  <a:srgbClr val="00B050"/>
                </a:solidFill>
              </a:rPr>
              <a:t>) and boundary (</a:t>
            </a:r>
            <a:r>
              <a:rPr lang="en-US" dirty="0" err="1">
                <a:solidFill>
                  <a:srgbClr val="00B050"/>
                </a:solidFill>
              </a:rPr>
              <a:t>lbcs</a:t>
            </a:r>
            <a:r>
              <a:rPr lang="en-US" dirty="0">
                <a:solidFill>
                  <a:srgbClr val="00B050"/>
                </a:solidFill>
              </a:rPr>
              <a:t>)</a:t>
            </a:r>
          </a:p>
          <a:p>
            <a:r>
              <a:rPr lang="en-US" dirty="0">
                <a:solidFill>
                  <a:srgbClr val="00B050"/>
                </a:solidFill>
              </a:rPr>
              <a:t>	conditions… [but you can provide your own]</a:t>
            </a:r>
            <a:endParaRPr lang="en-US" dirty="0">
              <a:solidFill>
                <a:srgbClr val="FF0000"/>
              </a:solidFill>
            </a:endParaRPr>
          </a:p>
          <a:p>
            <a:endParaRPr lang="en-US" dirty="0"/>
          </a:p>
        </p:txBody>
      </p:sp>
      <p:sp>
        <p:nvSpPr>
          <p:cNvPr id="3" name="TextBox 2">
            <a:extLst>
              <a:ext uri="{FF2B5EF4-FFF2-40B4-BE49-F238E27FC236}">
                <a16:creationId xmlns:a16="http://schemas.microsoft.com/office/drawing/2014/main" id="{5E4DB310-E2A8-D196-FFA3-12F7EF1B77C3}"/>
              </a:ext>
            </a:extLst>
          </p:cNvPr>
          <p:cNvSpPr txBox="1"/>
          <p:nvPr/>
        </p:nvSpPr>
        <p:spPr>
          <a:xfrm>
            <a:off x="6096000" y="5989320"/>
            <a:ext cx="1736373" cy="369332"/>
          </a:xfrm>
          <a:prstGeom prst="rect">
            <a:avLst/>
          </a:prstGeom>
          <a:noFill/>
        </p:spPr>
        <p:txBody>
          <a:bodyPr wrap="none" rtlCol="0">
            <a:spAutoFit/>
          </a:bodyPr>
          <a:lstStyle/>
          <a:p>
            <a:r>
              <a:rPr lang="en-US" dirty="0"/>
              <a:t>{one single line}</a:t>
            </a:r>
          </a:p>
        </p:txBody>
      </p:sp>
      <p:sp>
        <p:nvSpPr>
          <p:cNvPr id="6" name="TextBox 5">
            <a:extLst>
              <a:ext uri="{FF2B5EF4-FFF2-40B4-BE49-F238E27FC236}">
                <a16:creationId xmlns:a16="http://schemas.microsoft.com/office/drawing/2014/main" id="{20C388E0-D179-15D7-40CE-C4FAC879DC48}"/>
              </a:ext>
            </a:extLst>
          </p:cNvPr>
          <p:cNvSpPr txBox="1"/>
          <p:nvPr/>
        </p:nvSpPr>
        <p:spPr>
          <a:xfrm>
            <a:off x="6095999" y="4476908"/>
            <a:ext cx="1736373" cy="369332"/>
          </a:xfrm>
          <a:prstGeom prst="rect">
            <a:avLst/>
          </a:prstGeom>
          <a:noFill/>
        </p:spPr>
        <p:txBody>
          <a:bodyPr wrap="none" rtlCol="0">
            <a:spAutoFit/>
          </a:bodyPr>
          <a:lstStyle/>
          <a:p>
            <a:r>
              <a:rPr lang="en-US" dirty="0"/>
              <a:t>{one single line}</a:t>
            </a:r>
          </a:p>
        </p:txBody>
      </p:sp>
    </p:spTree>
    <p:extLst>
      <p:ext uri="{BB962C8B-B14F-4D97-AF65-F5344CB8AC3E}">
        <p14:creationId xmlns:p14="http://schemas.microsoft.com/office/powerpoint/2010/main" val="403185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3547-FA90-8740-16A1-20373075D71A}"/>
              </a:ext>
            </a:extLst>
          </p:cNvPr>
          <p:cNvSpPr>
            <a:spLocks noGrp="1"/>
          </p:cNvSpPr>
          <p:nvPr>
            <p:ph type="title"/>
          </p:nvPr>
        </p:nvSpPr>
        <p:spPr/>
        <p:txBody>
          <a:bodyPr/>
          <a:lstStyle/>
          <a:p>
            <a:r>
              <a:rPr lang="en-US" dirty="0"/>
              <a:t>A </a:t>
            </a:r>
            <a:r>
              <a:rPr lang="en-US" dirty="0" err="1"/>
              <a:t>config.yaml</a:t>
            </a:r>
            <a:r>
              <a:rPr lang="en-US" dirty="0"/>
              <a:t> file #3</a:t>
            </a:r>
          </a:p>
        </p:txBody>
      </p:sp>
      <p:sp>
        <p:nvSpPr>
          <p:cNvPr id="4" name="TextBox 3">
            <a:extLst>
              <a:ext uri="{FF2B5EF4-FFF2-40B4-BE49-F238E27FC236}">
                <a16:creationId xmlns:a16="http://schemas.microsoft.com/office/drawing/2014/main" id="{31A26EEB-3F8D-4A48-A1F9-F181F77C941F}"/>
              </a:ext>
            </a:extLst>
          </p:cNvPr>
          <p:cNvSpPr txBox="1"/>
          <p:nvPr/>
        </p:nvSpPr>
        <p:spPr>
          <a:xfrm>
            <a:off x="388620" y="1463040"/>
            <a:ext cx="4373313" cy="4401205"/>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task_run_fcst</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QUILTING: true</a:t>
            </a:r>
          </a:p>
          <a:p>
            <a:r>
              <a:rPr lang="en-US" sz="1400" dirty="0">
                <a:latin typeface="Courier New" panose="02070309020205020404" pitchFamily="49" charset="0"/>
                <a:cs typeface="Courier New" panose="02070309020205020404" pitchFamily="49" charset="0"/>
              </a:rPr>
              <a:t>  DT_ATMOS: 40</a:t>
            </a:r>
          </a:p>
          <a:p>
            <a:r>
              <a:rPr lang="en-US" sz="1400" dirty="0">
                <a:latin typeface="Courier New" panose="02070309020205020404" pitchFamily="49" charset="0"/>
                <a:cs typeface="Courier New" panose="02070309020205020404" pitchFamily="49" charset="0"/>
              </a:rPr>
              <a:t>  LAYOUT_X: 8</a:t>
            </a:r>
          </a:p>
          <a:p>
            <a:r>
              <a:rPr lang="en-US" sz="1400" dirty="0">
                <a:latin typeface="Courier New" panose="02070309020205020404" pitchFamily="49" charset="0"/>
                <a:cs typeface="Courier New" panose="02070309020205020404" pitchFamily="49" charset="0"/>
              </a:rPr>
              <a:t>  LAYOUT_Y: 12</a:t>
            </a:r>
          </a:p>
          <a:p>
            <a:r>
              <a:rPr lang="en-US" sz="1400" dirty="0">
                <a:latin typeface="Courier New" panose="02070309020205020404" pitchFamily="49" charset="0"/>
                <a:cs typeface="Courier New" panose="02070309020205020404" pitchFamily="49" charset="0"/>
              </a:rPr>
              <a:t>  BLOCKSIZE: 13</a:t>
            </a:r>
          </a:p>
          <a:p>
            <a:r>
              <a:rPr lang="en-US" sz="1400" dirty="0">
                <a:latin typeface="Courier New" panose="02070309020205020404" pitchFamily="49" charset="0"/>
                <a:cs typeface="Courier New" panose="02070309020205020404" pitchFamily="49" charset="0"/>
              </a:rPr>
              <a:t>  QUILTING: true</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WRTCMP_write_groups</a:t>
            </a:r>
            <a:r>
              <a:rPr lang="en-US" sz="1400" dirty="0">
                <a:latin typeface="Courier New" panose="02070309020205020404" pitchFamily="49" charset="0"/>
                <a:cs typeface="Courier New" panose="02070309020205020404" pitchFamily="49" charset="0"/>
              </a:rPr>
              <a:t>: 1</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WRTCMP_write_tasks_per_group</a:t>
            </a:r>
            <a:r>
              <a:rPr lang="en-US" sz="1400" dirty="0">
                <a:latin typeface="Courier New" panose="02070309020205020404" pitchFamily="49" charset="0"/>
                <a:cs typeface="Courier New" panose="02070309020205020404" pitchFamily="49" charset="0"/>
              </a:rPr>
              <a:t>: 12</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WRTCMP_output_grid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lambert_conformal</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WRTCMP_cen_lon</a:t>
            </a:r>
            <a:r>
              <a:rPr lang="en-US" sz="1400" dirty="0">
                <a:latin typeface="Courier New" panose="02070309020205020404" pitchFamily="49" charset="0"/>
                <a:cs typeface="Courier New" panose="02070309020205020404" pitchFamily="49" charset="0"/>
              </a:rPr>
              <a:t>: -97.5</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WRTCMP_cen_lat</a:t>
            </a:r>
            <a:r>
              <a:rPr lang="en-US" sz="1400" dirty="0">
                <a:latin typeface="Courier New" panose="02070309020205020404" pitchFamily="49" charset="0"/>
                <a:cs typeface="Courier New" panose="02070309020205020404" pitchFamily="49" charset="0"/>
              </a:rPr>
              <a:t>: 41.25</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WRTCMP_lon_lwr_left</a:t>
            </a:r>
            <a:r>
              <a:rPr lang="en-US" sz="1400" dirty="0">
                <a:latin typeface="Courier New" panose="02070309020205020404" pitchFamily="49" charset="0"/>
                <a:cs typeface="Courier New" panose="02070309020205020404" pitchFamily="49" charset="0"/>
              </a:rPr>
              <a:t>: -122.21414225</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WRTCMP_lat_lwr_left</a:t>
            </a:r>
            <a:r>
              <a:rPr lang="en-US" sz="1400" dirty="0">
                <a:latin typeface="Courier New" panose="02070309020205020404" pitchFamily="49" charset="0"/>
                <a:cs typeface="Courier New" panose="02070309020205020404" pitchFamily="49" charset="0"/>
              </a:rPr>
              <a:t>: 22.41403305</a:t>
            </a:r>
          </a:p>
          <a:p>
            <a:r>
              <a:rPr lang="en-US" sz="1400" dirty="0">
                <a:latin typeface="Courier New" panose="02070309020205020404" pitchFamily="49" charset="0"/>
                <a:cs typeface="Courier New" panose="02070309020205020404" pitchFamily="49" charset="0"/>
              </a:rPr>
              <a:t>  WRTCMP_stdlat1: 41.25</a:t>
            </a:r>
          </a:p>
          <a:p>
            <a:r>
              <a:rPr lang="en-US" sz="1400" dirty="0">
                <a:latin typeface="Courier New" panose="02070309020205020404" pitchFamily="49" charset="0"/>
                <a:cs typeface="Courier New" panose="02070309020205020404" pitchFamily="49" charset="0"/>
              </a:rPr>
              <a:t>  WRTCMP_stdlat2: 41.25</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WRTCMP_nx</a:t>
            </a:r>
            <a:r>
              <a:rPr lang="en-US" sz="1400" dirty="0">
                <a:latin typeface="Courier New" panose="02070309020205020404" pitchFamily="49" charset="0"/>
                <a:cs typeface="Courier New" panose="02070309020205020404" pitchFamily="49" charset="0"/>
              </a:rPr>
              <a:t>: 200</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WRTCMP_ny</a:t>
            </a:r>
            <a:r>
              <a:rPr lang="en-US" sz="1400" dirty="0">
                <a:latin typeface="Courier New" panose="02070309020205020404" pitchFamily="49" charset="0"/>
                <a:cs typeface="Courier New" panose="02070309020205020404" pitchFamily="49" charset="0"/>
              </a:rPr>
              <a:t>: 150</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WRTCMP_dx</a:t>
            </a:r>
            <a:r>
              <a:rPr lang="en-US" sz="1400" dirty="0">
                <a:latin typeface="Courier New" panose="02070309020205020404" pitchFamily="49" charset="0"/>
                <a:cs typeface="Courier New" panose="02070309020205020404" pitchFamily="49" charset="0"/>
              </a:rPr>
              <a:t>: 25000.0</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WRTCMP_dy</a:t>
            </a:r>
            <a:r>
              <a:rPr lang="en-US" sz="1400" dirty="0">
                <a:latin typeface="Courier New" panose="02070309020205020404" pitchFamily="49" charset="0"/>
                <a:cs typeface="Courier New" panose="02070309020205020404" pitchFamily="49" charset="0"/>
              </a:rPr>
              <a:t>: 25000.0</a:t>
            </a:r>
            <a:endParaRPr lang="en-US" sz="1400" b="1" dirty="0">
              <a:solidFill>
                <a:srgbClr val="FF0000"/>
              </a:solidFill>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5163C2B9-56E4-A69A-50F1-06730C0A76DF}"/>
              </a:ext>
            </a:extLst>
          </p:cNvPr>
          <p:cNvSpPr txBox="1"/>
          <p:nvPr/>
        </p:nvSpPr>
        <p:spPr>
          <a:xfrm>
            <a:off x="6240780" y="2571750"/>
            <a:ext cx="4991175" cy="1200329"/>
          </a:xfrm>
          <a:prstGeom prst="rect">
            <a:avLst/>
          </a:prstGeom>
          <a:noFill/>
        </p:spPr>
        <p:txBody>
          <a:bodyPr wrap="none" rtlCol="0">
            <a:spAutoFit/>
          </a:bodyPr>
          <a:lstStyle/>
          <a:p>
            <a:r>
              <a:rPr lang="en-US" dirty="0">
                <a:solidFill>
                  <a:srgbClr val="00B050"/>
                </a:solidFill>
              </a:rPr>
              <a:t>Seems we have to repeat a lot of the grid/domain</a:t>
            </a:r>
          </a:p>
          <a:p>
            <a:r>
              <a:rPr lang="en-US" dirty="0">
                <a:solidFill>
                  <a:srgbClr val="00B050"/>
                </a:solidFill>
              </a:rPr>
              <a:t>	information in this section</a:t>
            </a:r>
          </a:p>
          <a:p>
            <a:r>
              <a:rPr lang="en-US" dirty="0">
                <a:solidFill>
                  <a:srgbClr val="00B050"/>
                </a:solidFill>
              </a:rPr>
              <a:t>Some of this was determined iteratively</a:t>
            </a:r>
          </a:p>
          <a:p>
            <a:r>
              <a:rPr lang="en-US" dirty="0">
                <a:solidFill>
                  <a:srgbClr val="00B050"/>
                </a:solidFill>
              </a:rPr>
              <a:t>	[see next slide]</a:t>
            </a:r>
            <a:endParaRPr lang="en-US" dirty="0"/>
          </a:p>
        </p:txBody>
      </p:sp>
      <p:sp>
        <p:nvSpPr>
          <p:cNvPr id="3" name="TextBox 2">
            <a:extLst>
              <a:ext uri="{FF2B5EF4-FFF2-40B4-BE49-F238E27FC236}">
                <a16:creationId xmlns:a16="http://schemas.microsoft.com/office/drawing/2014/main" id="{2844C6BB-E007-2FC3-96D6-EFE4F911CE1C}"/>
              </a:ext>
            </a:extLst>
          </p:cNvPr>
          <p:cNvSpPr txBox="1"/>
          <p:nvPr/>
        </p:nvSpPr>
        <p:spPr>
          <a:xfrm>
            <a:off x="388620" y="6320790"/>
            <a:ext cx="8913850" cy="369332"/>
          </a:xfrm>
          <a:prstGeom prst="rect">
            <a:avLst/>
          </a:prstGeom>
          <a:noFill/>
        </p:spPr>
        <p:txBody>
          <a:bodyPr wrap="none" rtlCol="0">
            <a:spAutoFit/>
          </a:bodyPr>
          <a:lstStyle/>
          <a:p>
            <a:r>
              <a:rPr lang="en-US" dirty="0"/>
              <a:t>There’s a little more, but we’re not using or needing to change that here, at least not yet…</a:t>
            </a:r>
          </a:p>
        </p:txBody>
      </p:sp>
    </p:spTree>
    <p:extLst>
      <p:ext uri="{BB962C8B-B14F-4D97-AF65-F5344CB8AC3E}">
        <p14:creationId xmlns:p14="http://schemas.microsoft.com/office/powerpoint/2010/main" val="39635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A7A3-11E1-5225-FD3A-77A16AA4FD2C}"/>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2E88BD35-815F-EC01-EB59-4B3F1C757374}"/>
              </a:ext>
            </a:extLst>
          </p:cNvPr>
          <p:cNvSpPr>
            <a:spLocks noGrp="1"/>
          </p:cNvSpPr>
          <p:nvPr>
            <p:ph idx="1"/>
          </p:nvPr>
        </p:nvSpPr>
        <p:spPr/>
        <p:txBody>
          <a:bodyPr>
            <a:normAutofit lnSpcReduction="10000"/>
          </a:bodyPr>
          <a:lstStyle/>
          <a:p>
            <a:r>
              <a:rPr lang="en-US" dirty="0"/>
              <a:t>The script is configured to fetch GFS outputs from AWS (Amazon Web Services), but the archive only goes back to early 2021, so if you’re interested in an older case you have to modify the two EXTERN_MDL_SOURCE lines</a:t>
            </a:r>
          </a:p>
          <a:p>
            <a:r>
              <a:rPr lang="en-US" dirty="0"/>
              <a:t>For constructing your own domain, selecting the correct values for </a:t>
            </a:r>
            <a:r>
              <a:rPr lang="en-US" dirty="0" err="1"/>
              <a:t>WRTCMP_lon_lwr_left</a:t>
            </a:r>
            <a:r>
              <a:rPr lang="en-US" dirty="0"/>
              <a:t>, </a:t>
            </a:r>
            <a:r>
              <a:rPr lang="en-US" dirty="0" err="1"/>
              <a:t>WRTCMP_lat_lwr_left</a:t>
            </a:r>
            <a:r>
              <a:rPr lang="en-US" dirty="0"/>
              <a:t>, </a:t>
            </a:r>
            <a:r>
              <a:rPr lang="en-US" dirty="0" err="1"/>
              <a:t>WRTCMP_nx</a:t>
            </a:r>
            <a:r>
              <a:rPr lang="en-US" dirty="0"/>
              <a:t>, and </a:t>
            </a:r>
            <a:r>
              <a:rPr lang="en-US" dirty="0" err="1"/>
              <a:t>WRTCMP_ny</a:t>
            </a:r>
            <a:r>
              <a:rPr lang="en-US" dirty="0"/>
              <a:t> appears to be a very iterative process. You could end up with “dead” space in the domains if not set correctly</a:t>
            </a:r>
          </a:p>
          <a:p>
            <a:r>
              <a:rPr lang="en-US" dirty="0"/>
              <a:t>To use one of the pre-configured grids, change GRID_GEN_METHOD to something like RRFS_CONUS_25km and remove all the </a:t>
            </a:r>
            <a:r>
              <a:rPr lang="en-US" dirty="0" err="1"/>
              <a:t>ESGgrid</a:t>
            </a:r>
            <a:r>
              <a:rPr lang="en-US" dirty="0"/>
              <a:t> lines</a:t>
            </a:r>
          </a:p>
          <a:p>
            <a:endParaRPr lang="en-US" dirty="0"/>
          </a:p>
        </p:txBody>
      </p:sp>
    </p:spTree>
    <p:extLst>
      <p:ext uri="{BB962C8B-B14F-4D97-AF65-F5344CB8AC3E}">
        <p14:creationId xmlns:p14="http://schemas.microsoft.com/office/powerpoint/2010/main" val="125249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etch_sat_sandy">
            <a:extLst>
              <a:ext uri="{FF2B5EF4-FFF2-40B4-BE49-F238E27FC236}">
                <a16:creationId xmlns:a16="http://schemas.microsoft.com/office/drawing/2014/main" id="{3768415E-B489-FA82-1EAE-0827B47A3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EA4AD9-5BC1-A92E-9988-15ADEF7FF26E}"/>
              </a:ext>
            </a:extLst>
          </p:cNvPr>
          <p:cNvSpPr txBox="1"/>
          <p:nvPr/>
        </p:nvSpPr>
        <p:spPr>
          <a:xfrm>
            <a:off x="240030" y="6480810"/>
            <a:ext cx="3269549" cy="369332"/>
          </a:xfrm>
          <a:prstGeom prst="rect">
            <a:avLst/>
          </a:prstGeom>
          <a:noFill/>
        </p:spPr>
        <p:txBody>
          <a:bodyPr wrap="none" rtlCol="0">
            <a:spAutoFit/>
          </a:bodyPr>
          <a:lstStyle/>
          <a:p>
            <a:r>
              <a:rPr lang="en-US" dirty="0"/>
              <a:t>https://</a:t>
            </a:r>
            <a:r>
              <a:rPr lang="en-US" dirty="0" err="1"/>
              <a:t>www.gfdl.noaa.gov</a:t>
            </a:r>
            <a:r>
              <a:rPr lang="en-US" dirty="0"/>
              <a:t>/fv3/</a:t>
            </a:r>
          </a:p>
        </p:txBody>
      </p:sp>
      <p:sp>
        <p:nvSpPr>
          <p:cNvPr id="8" name="TextBox 7">
            <a:extLst>
              <a:ext uri="{FF2B5EF4-FFF2-40B4-BE49-F238E27FC236}">
                <a16:creationId xmlns:a16="http://schemas.microsoft.com/office/drawing/2014/main" id="{43A3ED1D-EF04-5F47-C0E5-8AF0D1DF68FA}"/>
              </a:ext>
            </a:extLst>
          </p:cNvPr>
          <p:cNvSpPr txBox="1"/>
          <p:nvPr/>
        </p:nvSpPr>
        <p:spPr>
          <a:xfrm>
            <a:off x="6617970" y="2274838"/>
            <a:ext cx="5053948" cy="2308324"/>
          </a:xfrm>
          <a:prstGeom prst="rect">
            <a:avLst/>
          </a:prstGeom>
          <a:noFill/>
        </p:spPr>
        <p:txBody>
          <a:bodyPr wrap="none" rtlCol="0">
            <a:spAutoFit/>
          </a:bodyPr>
          <a:lstStyle/>
          <a:p>
            <a:r>
              <a:rPr lang="en-US" dirty="0"/>
              <a:t>The Global Forecast System (GFS) model is</a:t>
            </a:r>
          </a:p>
          <a:p>
            <a:r>
              <a:rPr lang="en-US" dirty="0"/>
              <a:t> now based on the </a:t>
            </a:r>
            <a:r>
              <a:rPr lang="en-US" b="1" dirty="0"/>
              <a:t>Finite-Volume Cubed-Sphere</a:t>
            </a:r>
          </a:p>
          <a:p>
            <a:r>
              <a:rPr lang="en-US" dirty="0"/>
              <a:t> dynamical core (</a:t>
            </a:r>
            <a:r>
              <a:rPr lang="en-US" b="1" dirty="0"/>
              <a:t>FV3</a:t>
            </a:r>
            <a:r>
              <a:rPr lang="en-US" dirty="0"/>
              <a:t>), developed at GFDL</a:t>
            </a:r>
          </a:p>
          <a:p>
            <a:endParaRPr lang="en-US" dirty="0"/>
          </a:p>
          <a:p>
            <a:r>
              <a:rPr lang="en-US" dirty="0">
                <a:hlinkClick r:id="rId3"/>
              </a:rPr>
              <a:t>https://www.gfdl.noaa.gov/fv3/</a:t>
            </a:r>
            <a:endParaRPr lang="en-US" dirty="0"/>
          </a:p>
          <a:p>
            <a:endParaRPr lang="en-US" dirty="0"/>
          </a:p>
          <a:p>
            <a:r>
              <a:rPr lang="en-US" dirty="0"/>
              <a:t>FV3 is a global model that permits grid spacing</a:t>
            </a:r>
          </a:p>
          <a:p>
            <a:r>
              <a:rPr lang="en-US" dirty="0"/>
              <a:t> to vary across the Earth</a:t>
            </a:r>
          </a:p>
        </p:txBody>
      </p:sp>
    </p:spTree>
    <p:extLst>
      <p:ext uri="{BB962C8B-B14F-4D97-AF65-F5344CB8AC3E}">
        <p14:creationId xmlns:p14="http://schemas.microsoft.com/office/powerpoint/2010/main" val="323369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6DD2-18F1-DAAE-F143-DE5ABCFE1088}"/>
              </a:ext>
            </a:extLst>
          </p:cNvPr>
          <p:cNvSpPr>
            <a:spLocks noGrp="1"/>
          </p:cNvSpPr>
          <p:nvPr>
            <p:ph type="ctrTitle"/>
          </p:nvPr>
        </p:nvSpPr>
        <p:spPr/>
        <p:txBody>
          <a:bodyPr/>
          <a:lstStyle/>
          <a:p>
            <a:r>
              <a:rPr lang="en-US" dirty="0"/>
              <a:t>Appendix 2: Some more UFS information</a:t>
            </a:r>
          </a:p>
        </p:txBody>
      </p:sp>
      <p:sp>
        <p:nvSpPr>
          <p:cNvPr id="3" name="Subtitle 2">
            <a:extLst>
              <a:ext uri="{FF2B5EF4-FFF2-40B4-BE49-F238E27FC236}">
                <a16:creationId xmlns:a16="http://schemas.microsoft.com/office/drawing/2014/main" id="{248E6127-9B77-7F7B-5197-9BDF27CB73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5322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84108C-E415-402D-469C-1A8E21484F82}"/>
              </a:ext>
            </a:extLst>
          </p:cNvPr>
          <p:cNvSpPr txBox="1"/>
          <p:nvPr/>
        </p:nvSpPr>
        <p:spPr>
          <a:xfrm>
            <a:off x="3316327" y="313340"/>
            <a:ext cx="5559342" cy="584775"/>
          </a:xfrm>
          <a:prstGeom prst="rect">
            <a:avLst/>
          </a:prstGeom>
          <a:noFill/>
        </p:spPr>
        <p:txBody>
          <a:bodyPr wrap="none" rtlCol="0">
            <a:spAutoFit/>
          </a:bodyPr>
          <a:lstStyle/>
          <a:p>
            <a:pPr algn="ctr"/>
            <a:r>
              <a:rPr lang="en-US" sz="3200" dirty="0">
                <a:latin typeface="Arial" panose="020B0604020202020204" pitchFamily="34" charset="0"/>
                <a:ea typeface="Calibri" panose="020F0502020204030204" pitchFamily="34" charset="0"/>
                <a:cs typeface="Arial" panose="020B0604020202020204" pitchFamily="34" charset="0"/>
              </a:rPr>
              <a:t>Information on Vertical Levels</a:t>
            </a:r>
          </a:p>
        </p:txBody>
      </p:sp>
      <p:sp>
        <p:nvSpPr>
          <p:cNvPr id="6" name="TextBox 5">
            <a:extLst>
              <a:ext uri="{FF2B5EF4-FFF2-40B4-BE49-F238E27FC236}">
                <a16:creationId xmlns:a16="http://schemas.microsoft.com/office/drawing/2014/main" id="{A662084B-E83A-0FA7-6E8F-4766D3A7F14C}"/>
              </a:ext>
            </a:extLst>
          </p:cNvPr>
          <p:cNvSpPr txBox="1"/>
          <p:nvPr/>
        </p:nvSpPr>
        <p:spPr>
          <a:xfrm>
            <a:off x="399270" y="1244254"/>
            <a:ext cx="11393456" cy="5386090"/>
          </a:xfrm>
          <a:prstGeom prst="rect">
            <a:avLst/>
          </a:prstGeom>
          <a:noFill/>
        </p:spPr>
        <p:txBody>
          <a:bodyPr wrap="square" rtlCol="0">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UFS SRW uses a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hybrid vertical coordinate system</a:t>
            </a:r>
            <a:r>
              <a:rPr lang="en-US" sz="2400"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en-US" sz="2400" dirty="0">
                <a:latin typeface="Arial" panose="020B0604020202020204" pitchFamily="34" charset="0"/>
                <a:ea typeface="Calibri" panose="020F0502020204030204" pitchFamily="34" charset="0"/>
                <a:cs typeface="Arial" panose="020B0604020202020204" pitchFamily="34" charset="0"/>
              </a:rPr>
              <a:t>, which moves from purely sigma levels near the surface to purely isobaric levels near the top of the atmosphere (TOA).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Default is 65 vertical levels.</a:t>
            </a:r>
          </a:p>
          <a:p>
            <a:endParaRPr lang="en-US" sz="2400" dirty="0">
              <a:latin typeface="Arial" panose="020B0604020202020204" pitchFamily="34" charset="0"/>
              <a:ea typeface="Calibri" panose="020F0502020204030204" pitchFamily="34" charset="0"/>
              <a:cs typeface="Arial" panose="020B0604020202020204" pitchFamily="34" charset="0"/>
            </a:endParaRPr>
          </a:p>
          <a:p>
            <a:pPr algn="ctr"/>
            <a:r>
              <a:rPr lang="en-US" sz="2000" i="1" dirty="0">
                <a:latin typeface="Aptos" panose="020B0004020202020204" pitchFamily="34" charset="0"/>
                <a:ea typeface="Calibri" panose="020F0502020204030204" pitchFamily="34" charset="0"/>
                <a:cs typeface="Times New Roman" panose="02020603050405020304" pitchFamily="18" charset="0"/>
              </a:rPr>
              <a:t>pk=</a:t>
            </a:r>
            <a:r>
              <a:rPr lang="en-US" sz="2000" i="1" dirty="0" err="1">
                <a:latin typeface="Aptos" panose="020B0004020202020204" pitchFamily="34" charset="0"/>
                <a:ea typeface="Calibri" panose="020F0502020204030204" pitchFamily="34" charset="0"/>
                <a:cs typeface="Times New Roman" panose="02020603050405020304" pitchFamily="18" charset="0"/>
              </a:rPr>
              <a:t>ak+bk</a:t>
            </a:r>
            <a:r>
              <a:rPr lang="en-US" sz="2000" i="1" dirty="0">
                <a:latin typeface="Aptos" panose="020B0004020202020204" pitchFamily="34" charset="0"/>
                <a:ea typeface="Calibri" panose="020F0502020204030204" pitchFamily="34" charset="0"/>
                <a:cs typeface="Times New Roman" panose="02020603050405020304" pitchFamily="18" charset="0"/>
              </a:rPr>
              <a:t>*</a:t>
            </a:r>
            <a:r>
              <a:rPr lang="en-US" sz="2000" i="1" dirty="0" err="1">
                <a:latin typeface="Aptos" panose="020B0004020202020204" pitchFamily="34" charset="0"/>
                <a:ea typeface="Calibri" panose="020F0502020204030204" pitchFamily="34" charset="0"/>
                <a:cs typeface="Times New Roman" panose="02020603050405020304" pitchFamily="18" charset="0"/>
              </a:rPr>
              <a:t>ps</a:t>
            </a:r>
            <a:endParaRPr lang="en-US" sz="2000" i="1" dirty="0">
              <a:latin typeface="Aptos" panose="020B0004020202020204" pitchFamily="34" charset="0"/>
              <a:ea typeface="Calibri" panose="020F0502020204030204" pitchFamily="34" charset="0"/>
              <a:cs typeface="Times New Roman" panose="02020603050405020304" pitchFamily="18" charset="0"/>
            </a:endParaRPr>
          </a:p>
          <a:p>
            <a:endParaRPr lang="en-US" sz="2400" dirty="0">
              <a:latin typeface="Arial" panose="020B0604020202020204" pitchFamily="34" charset="0"/>
              <a:ea typeface="Calibri" panose="020F0502020204030204" pitchFamily="34" charset="0"/>
              <a:cs typeface="Arial" panose="020B0604020202020204" pitchFamily="34" charset="0"/>
            </a:endParaRPr>
          </a:p>
          <a:p>
            <a:r>
              <a:rPr lang="en-US" sz="2000" i="1" dirty="0">
                <a:latin typeface="Aptos" panose="020B0004020202020204" pitchFamily="34" charset="0"/>
                <a:ea typeface="Calibri" panose="020F0502020204030204" pitchFamily="34" charset="0"/>
                <a:cs typeface="Times New Roman" panose="02020603050405020304" pitchFamily="18" charset="0"/>
              </a:rPr>
              <a:t>pk</a:t>
            </a:r>
            <a:r>
              <a:rPr lang="en-US" sz="2000" dirty="0">
                <a:latin typeface="Arial" panose="020B0604020202020204" pitchFamily="34" charset="0"/>
                <a:ea typeface="Calibri" panose="020F0502020204030204" pitchFamily="34" charset="0"/>
                <a:cs typeface="Arial" panose="020B0604020202020204" pitchFamily="34" charset="0"/>
              </a:rPr>
              <a:t>: pressure value at a given level</a:t>
            </a:r>
          </a:p>
          <a:p>
            <a:r>
              <a:rPr lang="en-US" sz="2000" i="1" dirty="0" err="1">
                <a:latin typeface="Aptos" panose="020B0004020202020204" pitchFamily="34" charset="0"/>
                <a:ea typeface="Calibri" panose="020F0502020204030204" pitchFamily="34" charset="0"/>
                <a:cs typeface="Times New Roman" panose="02020603050405020304" pitchFamily="18" charset="0"/>
              </a:rPr>
              <a:t>ps</a:t>
            </a:r>
            <a:r>
              <a:rPr lang="en-US" sz="2000" dirty="0">
                <a:latin typeface="Arial" panose="020B0604020202020204" pitchFamily="34" charset="0"/>
                <a:ea typeface="Calibri" panose="020F0502020204030204" pitchFamily="34" charset="0"/>
                <a:cs typeface="Arial" panose="020B0604020202020204" pitchFamily="34" charset="0"/>
              </a:rPr>
              <a:t>: surface pressure</a:t>
            </a:r>
          </a:p>
          <a:p>
            <a:r>
              <a:rPr lang="en-US" sz="2000" i="1" dirty="0" err="1">
                <a:latin typeface="Aptos" panose="020B0004020202020204" pitchFamily="34" charset="0"/>
                <a:ea typeface="Calibri" panose="020F0502020204030204" pitchFamily="34" charset="0"/>
                <a:cs typeface="Times New Roman" panose="02020603050405020304" pitchFamily="18" charset="0"/>
              </a:rPr>
              <a:t>ak</a:t>
            </a:r>
            <a:r>
              <a:rPr lang="en-US" sz="2000" dirty="0">
                <a:latin typeface="Arial" panose="020B0604020202020204" pitchFamily="34" charset="0"/>
                <a:ea typeface="Calibri" panose="020F0502020204030204" pitchFamily="34" charset="0"/>
                <a:cs typeface="Arial" panose="020B0604020202020204" pitchFamily="34" charset="0"/>
              </a:rPr>
              <a:t>: contribution from the purely isobaric component of the hybrid vertical coordinate</a:t>
            </a:r>
          </a:p>
          <a:p>
            <a:r>
              <a:rPr lang="en-US" sz="2000" i="1" dirty="0">
                <a:latin typeface="Aptos" panose="020B0004020202020204" pitchFamily="34" charset="0"/>
                <a:ea typeface="Calibri" panose="020F0502020204030204" pitchFamily="34" charset="0"/>
                <a:cs typeface="Times New Roman" panose="02020603050405020304" pitchFamily="18" charset="0"/>
              </a:rPr>
              <a:t>bk</a:t>
            </a:r>
            <a:r>
              <a:rPr lang="en-US" sz="2000" dirty="0">
                <a:latin typeface="Arial" panose="020B0604020202020204" pitchFamily="34" charset="0"/>
                <a:ea typeface="Calibri" panose="020F0502020204030204" pitchFamily="34" charset="0"/>
                <a:cs typeface="Arial" panose="020B0604020202020204" pitchFamily="34" charset="0"/>
              </a:rPr>
              <a:t>: contribution from the sigma component</a:t>
            </a:r>
          </a:p>
          <a:p>
            <a:endParaRPr lang="en-US" sz="2400" dirty="0">
              <a:latin typeface="Arial" panose="020B0604020202020204" pitchFamily="34" charset="0"/>
              <a:ea typeface="Calibri" panose="020F0502020204030204" pitchFamily="34" charset="0"/>
              <a:cs typeface="Arial" panose="020B0604020202020204" pitchFamily="34" charset="0"/>
            </a:endParaRPr>
          </a:p>
          <a:p>
            <a:r>
              <a:rPr lang="en-US" sz="2000" dirty="0">
                <a:latin typeface="Arial" panose="020B0604020202020204" pitchFamily="34" charset="0"/>
                <a:ea typeface="Calibri" panose="020F0502020204030204" pitchFamily="34" charset="0"/>
                <a:cs typeface="Arial" panose="020B0604020202020204" pitchFamily="34" charset="0"/>
              </a:rPr>
              <a:t>When </a:t>
            </a:r>
            <a:r>
              <a:rPr lang="en-US" sz="2000" dirty="0" err="1">
                <a:latin typeface="Arial" panose="020B0604020202020204" pitchFamily="34" charset="0"/>
                <a:ea typeface="Calibri" panose="020F0502020204030204" pitchFamily="34" charset="0"/>
                <a:cs typeface="Arial" panose="020B0604020202020204" pitchFamily="34" charset="0"/>
              </a:rPr>
              <a:t>ak</a:t>
            </a:r>
            <a:r>
              <a:rPr lang="en-US" sz="2000" dirty="0">
                <a:latin typeface="Arial" panose="020B0604020202020204" pitchFamily="34" charset="0"/>
                <a:ea typeface="Calibri" panose="020F0502020204030204" pitchFamily="34" charset="0"/>
                <a:cs typeface="Arial" panose="020B0604020202020204" pitchFamily="34" charset="0"/>
              </a:rPr>
              <a:t> = bk = 0, it is the TOA (pressure is zero).</a:t>
            </a:r>
          </a:p>
          <a:p>
            <a:r>
              <a:rPr lang="en-US" sz="2000" dirty="0">
                <a:latin typeface="Arial" panose="020B0604020202020204" pitchFamily="34" charset="0"/>
                <a:ea typeface="Calibri" panose="020F0502020204030204" pitchFamily="34" charset="0"/>
                <a:cs typeface="Arial" panose="020B0604020202020204" pitchFamily="34" charset="0"/>
              </a:rPr>
              <a:t>When bk = 1 and </a:t>
            </a:r>
            <a:r>
              <a:rPr lang="en-US" sz="2000" dirty="0" err="1">
                <a:latin typeface="Arial" panose="020B0604020202020204" pitchFamily="34" charset="0"/>
                <a:ea typeface="Calibri" panose="020F0502020204030204" pitchFamily="34" charset="0"/>
                <a:cs typeface="Arial" panose="020B0604020202020204" pitchFamily="34" charset="0"/>
              </a:rPr>
              <a:t>ak</a:t>
            </a:r>
            <a:r>
              <a:rPr lang="en-US" sz="2000" dirty="0">
                <a:latin typeface="Arial" panose="020B0604020202020204" pitchFamily="34" charset="0"/>
                <a:ea typeface="Calibri" panose="020F0502020204030204" pitchFamily="34" charset="0"/>
                <a:cs typeface="Arial" panose="020B0604020202020204" pitchFamily="34" charset="0"/>
              </a:rPr>
              <a:t> = 0, it is the pressure at the first model level).</a:t>
            </a:r>
          </a:p>
          <a:p>
            <a:endParaRPr lang="en-US" sz="2400" dirty="0">
              <a:latin typeface="Arial" panose="020B0604020202020204" pitchFamily="34" charset="0"/>
              <a:ea typeface="Calibri" panose="020F0502020204030204" pitchFamily="34" charset="0"/>
              <a:cs typeface="Arial" panose="020B0604020202020204" pitchFamily="34" charset="0"/>
            </a:endParaRPr>
          </a:p>
          <a:p>
            <a:r>
              <a:rPr lang="en-US" i="1" dirty="0">
                <a:solidFill>
                  <a:srgbClr val="0070C0"/>
                </a:solidFill>
                <a:latin typeface="Arial" panose="020B0604020202020204" pitchFamily="34" charset="0"/>
                <a:ea typeface="Calibri" panose="020F0502020204030204" pitchFamily="34" charset="0"/>
                <a:cs typeface="Arial" panose="020B0604020202020204" pitchFamily="34" charset="0"/>
              </a:rPr>
              <a:t>*also called the </a:t>
            </a:r>
            <a:r>
              <a:rPr lang="en-US" i="1" dirty="0" err="1">
                <a:solidFill>
                  <a:srgbClr val="0070C0"/>
                </a:solidFill>
                <a:latin typeface="Arial" panose="020B0604020202020204" pitchFamily="34" charset="0"/>
                <a:ea typeface="Calibri" panose="020F0502020204030204" pitchFamily="34" charset="0"/>
                <a:cs typeface="Arial" panose="020B0604020202020204" pitchFamily="34" charset="0"/>
              </a:rPr>
              <a:t>Lagrangian</a:t>
            </a:r>
            <a:r>
              <a:rPr lang="en-US" i="1" dirty="0">
                <a:solidFill>
                  <a:srgbClr val="0070C0"/>
                </a:solidFill>
                <a:latin typeface="Arial" panose="020B0604020202020204" pitchFamily="34" charset="0"/>
                <a:ea typeface="Calibri" panose="020F0502020204030204" pitchFamily="34" charset="0"/>
                <a:cs typeface="Arial" panose="020B0604020202020204" pitchFamily="34" charset="0"/>
              </a:rPr>
              <a:t> vertical coordinate and/or terrain-following pressure coordinate. See more at </a:t>
            </a:r>
            <a:r>
              <a:rPr lang="en-US" i="1" dirty="0">
                <a:solidFill>
                  <a:srgbClr val="0070C0"/>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https://www.gfdl.noaa.gov/fv3/fv3-key-components/</a:t>
            </a:r>
            <a:endParaRPr lang="en-US" i="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880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811FD4-C0ED-F548-C92C-4BD0FB31B23C}"/>
              </a:ext>
            </a:extLst>
          </p:cNvPr>
          <p:cNvPicPr>
            <a:picLocks noChangeAspect="1"/>
          </p:cNvPicPr>
          <p:nvPr/>
        </p:nvPicPr>
        <p:blipFill>
          <a:blip r:embed="rId3"/>
          <a:stretch>
            <a:fillRect/>
          </a:stretch>
        </p:blipFill>
        <p:spPr>
          <a:xfrm>
            <a:off x="3719231" y="1886261"/>
            <a:ext cx="4753537" cy="3085478"/>
          </a:xfrm>
          <a:prstGeom prst="rect">
            <a:avLst/>
          </a:prstGeom>
        </p:spPr>
      </p:pic>
      <p:sp>
        <p:nvSpPr>
          <p:cNvPr id="3" name="TextBox 2">
            <a:extLst>
              <a:ext uri="{FF2B5EF4-FFF2-40B4-BE49-F238E27FC236}">
                <a16:creationId xmlns:a16="http://schemas.microsoft.com/office/drawing/2014/main" id="{2EC18A7E-F7DE-709F-67BC-4AC528ED2A4A}"/>
              </a:ext>
            </a:extLst>
          </p:cNvPr>
          <p:cNvSpPr txBox="1"/>
          <p:nvPr/>
        </p:nvSpPr>
        <p:spPr>
          <a:xfrm>
            <a:off x="343278" y="5442228"/>
            <a:ext cx="11505442" cy="1415772"/>
          </a:xfrm>
          <a:prstGeom prst="rect">
            <a:avLst/>
          </a:prstGeom>
          <a:noFill/>
        </p:spPr>
        <p:txBody>
          <a:bodyPr wrap="square" rtlCol="0">
            <a:spAutoFit/>
          </a:bodyPr>
          <a:lstStyle/>
          <a:p>
            <a:pPr algn="ctr"/>
            <a:r>
              <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Lin (1997)</a:t>
            </a:r>
          </a:p>
          <a:p>
            <a:pPr algn="ctr"/>
            <a:endPar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i="1" dirty="0">
                <a:solidFill>
                  <a:srgbClr val="0070C0"/>
                </a:solidFill>
                <a:latin typeface="Arial" panose="020B0604020202020204" pitchFamily="34" charset="0"/>
                <a:ea typeface="Calibri" panose="020F0502020204030204" pitchFamily="34" charset="0"/>
                <a:cs typeface="Arial" panose="020B0604020202020204" pitchFamily="34" charset="0"/>
                <a:hlinkClick r:id="rId4"/>
              </a:rPr>
              <a:t>https://www.weather.gov/media/sti/nggps/Lin_Pressure_Gradient_Force_General_Vertical_Coordinates_QuartJRoyMetSoc_1997.pdf</a:t>
            </a:r>
            <a:endParaRPr lang="en-US" sz="1400" i="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ctr"/>
            <a:endParaRPr lang="en-US" sz="2400" i="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EA8EC5-77DD-85C1-5C67-C119B6753CC9}"/>
              </a:ext>
            </a:extLst>
          </p:cNvPr>
          <p:cNvSpPr txBox="1"/>
          <p:nvPr/>
        </p:nvSpPr>
        <p:spPr>
          <a:xfrm>
            <a:off x="3316327" y="313340"/>
            <a:ext cx="5559342" cy="584775"/>
          </a:xfrm>
          <a:prstGeom prst="rect">
            <a:avLst/>
          </a:prstGeom>
          <a:noFill/>
        </p:spPr>
        <p:txBody>
          <a:bodyPr wrap="none" rtlCol="0">
            <a:spAutoFit/>
          </a:bodyPr>
          <a:lstStyle/>
          <a:p>
            <a:pPr algn="ctr"/>
            <a:r>
              <a:rPr lang="en-US" sz="3200" dirty="0">
                <a:latin typeface="Arial" panose="020B0604020202020204" pitchFamily="34" charset="0"/>
                <a:ea typeface="Calibri" panose="020F0502020204030204" pitchFamily="34" charset="0"/>
                <a:cs typeface="Arial" panose="020B0604020202020204" pitchFamily="34" charset="0"/>
              </a:rPr>
              <a:t>Information on Vertical Levels</a:t>
            </a:r>
          </a:p>
        </p:txBody>
      </p:sp>
    </p:spTree>
    <p:extLst>
      <p:ext uri="{BB962C8B-B14F-4D97-AF65-F5344CB8AC3E}">
        <p14:creationId xmlns:p14="http://schemas.microsoft.com/office/powerpoint/2010/main" val="337413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E9FDF1-D0D7-9198-06EF-C5781D2F06A7}"/>
              </a:ext>
            </a:extLst>
          </p:cNvPr>
          <p:cNvSpPr txBox="1"/>
          <p:nvPr/>
        </p:nvSpPr>
        <p:spPr>
          <a:xfrm>
            <a:off x="399270" y="1244254"/>
            <a:ext cx="11393457" cy="5170646"/>
          </a:xfrm>
          <a:prstGeom prst="rect">
            <a:avLst/>
          </a:prstGeom>
          <a:noFill/>
        </p:spPr>
        <p:txBody>
          <a:bodyPr wrap="square" rtlCol="0">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To change the default vertical levels, refer to executable </a:t>
            </a:r>
            <a:r>
              <a:rPr lang="en-US" sz="2400" i="1" dirty="0" err="1">
                <a:solidFill>
                  <a:srgbClr val="FF0000"/>
                </a:solidFill>
                <a:latin typeface="Arial" panose="020B0604020202020204" pitchFamily="34" charset="0"/>
                <a:ea typeface="Calibri" panose="020F0502020204030204" pitchFamily="34" charset="0"/>
                <a:cs typeface="Arial" panose="020B0604020202020204" pitchFamily="34" charset="0"/>
              </a:rPr>
              <a:t>vcoord_gen</a:t>
            </a:r>
            <a:r>
              <a:rPr lang="en-US" sz="24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under </a:t>
            </a:r>
            <a:r>
              <a:rPr lang="en-US" sz="24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ufs</a:t>
            </a:r>
            <a:r>
              <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r>
              <a:rPr lang="en-US" sz="24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srweather</a:t>
            </a:r>
            <a:r>
              <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-app/exec </a:t>
            </a:r>
            <a:r>
              <a:rPr lang="en-US" sz="2400" dirty="0">
                <a:latin typeface="Arial" panose="020B0604020202020204" pitchFamily="34" charset="0"/>
                <a:ea typeface="Calibri" panose="020F0502020204030204" pitchFamily="34" charset="0"/>
                <a:cs typeface="Arial" panose="020B0604020202020204" pitchFamily="34" charset="0"/>
              </a:rPr>
              <a:t>to</a:t>
            </a:r>
            <a:r>
              <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generate a different set of </a:t>
            </a:r>
            <a:r>
              <a:rPr lang="en-US" sz="2400" i="1" dirty="0" err="1">
                <a:solidFill>
                  <a:srgbClr val="FF0000"/>
                </a:solidFill>
                <a:ea typeface="Calibri" panose="020F0502020204030204" pitchFamily="34" charset="0"/>
                <a:cs typeface="Arial" panose="020B0604020202020204" pitchFamily="34" charset="0"/>
              </a:rPr>
              <a:t>ak</a:t>
            </a:r>
            <a:r>
              <a:rPr lang="en-US" sz="2400" dirty="0">
                <a:latin typeface="Arial" panose="020B0604020202020204" pitchFamily="34" charset="0"/>
                <a:ea typeface="Calibri" panose="020F0502020204030204" pitchFamily="34" charset="0"/>
                <a:cs typeface="Arial" panose="020B0604020202020204" pitchFamily="34" charset="0"/>
              </a:rPr>
              <a:t> and </a:t>
            </a:r>
            <a:r>
              <a:rPr lang="en-US" sz="2400" i="1" dirty="0">
                <a:solidFill>
                  <a:srgbClr val="FF0000"/>
                </a:solidFill>
                <a:ea typeface="Calibri" panose="020F0502020204030204" pitchFamily="34" charset="0"/>
                <a:cs typeface="Arial" panose="020B0604020202020204" pitchFamily="34" charset="0"/>
              </a:rPr>
              <a:t>bk</a:t>
            </a:r>
            <a:r>
              <a:rPr lang="en-US" sz="2400" dirty="0">
                <a:latin typeface="Arial" panose="020B0604020202020204" pitchFamily="34" charset="0"/>
                <a:ea typeface="Calibri" panose="020F0502020204030204" pitchFamily="34" charset="0"/>
                <a:cs typeface="Arial" panose="020B0604020202020204" pitchFamily="34" charset="0"/>
              </a:rPr>
              <a:t> for each level.</a:t>
            </a:r>
          </a:p>
          <a:p>
            <a:endParaRPr lang="en-US" sz="2400" dirty="0">
              <a:latin typeface="Arial" panose="020B0604020202020204" pitchFamily="34" charset="0"/>
              <a:ea typeface="Calibri" panose="020F0502020204030204" pitchFamily="34" charset="0"/>
              <a:cs typeface="Arial" panose="020B0604020202020204" pitchFamily="34" charset="0"/>
            </a:endParaRPr>
          </a:p>
          <a:p>
            <a:r>
              <a:rPr lang="en-US" sz="2400" dirty="0">
                <a:solidFill>
                  <a:schemeClr val="bg1">
                    <a:lumMod val="50000"/>
                  </a:schemeClr>
                </a:solidFill>
                <a:latin typeface="Arial" panose="020B0604020202020204" pitchFamily="34" charset="0"/>
                <a:cs typeface="Arial" panose="020B0604020202020204" pitchFamily="34" charset="0"/>
              </a:rPr>
              <a:t>$ ./</a:t>
            </a:r>
            <a:r>
              <a:rPr lang="en-US" sz="2400" dirty="0" err="1">
                <a:solidFill>
                  <a:schemeClr val="bg1">
                    <a:lumMod val="50000"/>
                  </a:schemeClr>
                </a:solidFill>
                <a:latin typeface="Arial" panose="020B0604020202020204" pitchFamily="34" charset="0"/>
                <a:cs typeface="Arial" panose="020B0604020202020204" pitchFamily="34" charset="0"/>
              </a:rPr>
              <a:t>vcoord_gen</a:t>
            </a:r>
            <a:r>
              <a:rPr lang="en-US" sz="2400" dirty="0">
                <a:solidFill>
                  <a:schemeClr val="bg1">
                    <a:lumMod val="50000"/>
                  </a:schemeClr>
                </a:solidFill>
                <a:latin typeface="Arial" panose="020B0604020202020204" pitchFamily="34" charset="0"/>
                <a:cs typeface="Arial" panose="020B0604020202020204" pitchFamily="34" charset="0"/>
              </a:rPr>
              <a:t> &gt; vcoord_customize.txt</a:t>
            </a:r>
          </a:p>
          <a:p>
            <a:r>
              <a:rPr lang="en-US" sz="2400" dirty="0">
                <a:solidFill>
                  <a:schemeClr val="bg1">
                    <a:lumMod val="50000"/>
                  </a:schemeClr>
                </a:solidFill>
                <a:latin typeface="Arial" panose="020B0604020202020204" pitchFamily="34" charset="0"/>
                <a:cs typeface="Arial" panose="020B0604020202020204" pitchFamily="34" charset="0"/>
              </a:rPr>
              <a:t>   </a:t>
            </a: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Enter levs,lupp,pbot,psig,ppre,pupp,ptop,dpbot,dpsig,dppre,dpupp,dptop</a:t>
            </a:r>
          </a:p>
          <a:p>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128,88,100000.0,99500.0,7000.0,7000.0,0.0,240.0,1200.0,18000.0,550.0,1.0 </a:t>
            </a:r>
            <a:r>
              <a:rPr lang="en-US" i="1" dirty="0">
                <a:solidFill>
                  <a:srgbClr val="FF0000"/>
                </a:solidFill>
                <a:latin typeface="Arial" panose="020B0604020202020204" pitchFamily="34" charset="0"/>
                <a:ea typeface="Calibri" panose="020F0502020204030204" pitchFamily="34" charset="0"/>
                <a:cs typeface="Arial" panose="020B0604020202020204" pitchFamily="34" charset="0"/>
              </a:rPr>
              <a:t>(e.g.)</a:t>
            </a:r>
          </a:p>
          <a:p>
            <a:endParaRPr lang="en-US" sz="2400" dirty="0">
              <a:latin typeface="Arial" panose="020B0604020202020204" pitchFamily="34" charset="0"/>
              <a:ea typeface="Calibri" panose="020F0502020204030204" pitchFamily="34" charset="0"/>
              <a:cs typeface="Arial" panose="020B0604020202020204" pitchFamily="34" charset="0"/>
            </a:endParaRPr>
          </a:p>
          <a:p>
            <a:r>
              <a:rPr lang="en-US" sz="2400" dirty="0">
                <a:latin typeface="Arial" panose="020B0604020202020204" pitchFamily="34" charset="0"/>
                <a:ea typeface="Calibri" panose="020F0502020204030204" pitchFamily="34" charset="0"/>
                <a:cs typeface="Arial" panose="020B0604020202020204" pitchFamily="34" charset="0"/>
              </a:rPr>
              <a:t>In </a:t>
            </a:r>
            <a:r>
              <a:rPr lang="en-US" sz="24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ufs</a:t>
            </a:r>
            <a:r>
              <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r>
              <a:rPr lang="en-US" sz="24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srweather</a:t>
            </a:r>
            <a:r>
              <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-app/parm/input.nml.FV3</a:t>
            </a:r>
            <a:r>
              <a:rPr lang="en-US" sz="2400" dirty="0">
                <a:latin typeface="Arial" panose="020B0604020202020204" pitchFamily="34" charset="0"/>
                <a:ea typeface="Calibri" panose="020F0502020204030204" pitchFamily="34" charset="0"/>
                <a:cs typeface="Arial" panose="020B0604020202020204" pitchFamily="34" charset="0"/>
              </a:rPr>
              <a:t>, set </a:t>
            </a:r>
            <a:r>
              <a:rPr lang="en-US" sz="24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levp</a:t>
            </a:r>
            <a:r>
              <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=128</a:t>
            </a:r>
            <a:r>
              <a:rPr lang="en-US" sz="2400" dirty="0">
                <a:latin typeface="Arial" panose="020B0604020202020204" pitchFamily="34" charset="0"/>
                <a:ea typeface="Calibri" panose="020F0502020204030204" pitchFamily="34" charset="0"/>
                <a:cs typeface="Arial" panose="020B0604020202020204" pitchFamily="34" charset="0"/>
              </a:rPr>
              <a:t> (number of vertical </a:t>
            </a:r>
            <a:r>
              <a:rPr lang="en-US" sz="2400" i="1" u="sng" dirty="0">
                <a:solidFill>
                  <a:srgbClr val="0070C0"/>
                </a:solidFill>
                <a:latin typeface="Arial" panose="020B0604020202020204" pitchFamily="34" charset="0"/>
                <a:ea typeface="Calibri" panose="020F0502020204030204" pitchFamily="34" charset="0"/>
                <a:cs typeface="Arial" panose="020B0604020202020204" pitchFamily="34" charset="0"/>
              </a:rPr>
              <a:t>levels</a:t>
            </a:r>
            <a:r>
              <a:rPr lang="en-US" sz="2400" dirty="0">
                <a:latin typeface="Arial" panose="020B0604020202020204" pitchFamily="34" charset="0"/>
                <a:ea typeface="Calibri" panose="020F0502020204030204" pitchFamily="34" charset="0"/>
                <a:cs typeface="Arial" panose="020B0604020202020204" pitchFamily="34" charset="0"/>
              </a:rPr>
              <a:t>) and </a:t>
            </a:r>
            <a:r>
              <a:rPr lang="en-US" sz="24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npz</a:t>
            </a:r>
            <a:r>
              <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=127 </a:t>
            </a:r>
            <a:r>
              <a:rPr lang="en-US" sz="2400" dirty="0">
                <a:latin typeface="Arial" panose="020B0604020202020204" pitchFamily="34" charset="0"/>
                <a:ea typeface="Calibri" panose="020F0502020204030204" pitchFamily="34" charset="0"/>
                <a:cs typeface="Arial" panose="020B0604020202020204" pitchFamily="34" charset="0"/>
              </a:rPr>
              <a:t>(number of vertical </a:t>
            </a:r>
            <a:r>
              <a:rPr lang="en-US" sz="2400" i="1" u="sng" dirty="0">
                <a:solidFill>
                  <a:srgbClr val="0070C0"/>
                </a:solidFill>
                <a:latin typeface="Arial" panose="020B0604020202020204" pitchFamily="34" charset="0"/>
                <a:ea typeface="Calibri" panose="020F0502020204030204" pitchFamily="34" charset="0"/>
                <a:cs typeface="Arial" panose="020B0604020202020204" pitchFamily="34" charset="0"/>
              </a:rPr>
              <a:t>layers</a:t>
            </a:r>
            <a:r>
              <a:rPr lang="en-US" sz="2400" dirty="0">
                <a:latin typeface="Arial" panose="020B0604020202020204" pitchFamily="34" charset="0"/>
                <a:ea typeface="Calibri" panose="020F0502020204030204" pitchFamily="34" charset="0"/>
                <a:cs typeface="Arial" panose="020B0604020202020204" pitchFamily="34" charset="0"/>
              </a:rPr>
              <a:t>), and make sure </a:t>
            </a:r>
            <a:r>
              <a:rPr lang="en-US" sz="24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external_eta</a:t>
            </a:r>
            <a:r>
              <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 .true.</a:t>
            </a:r>
          </a:p>
          <a:p>
            <a:endParaRPr lang="en-US" sz="2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r>
              <a:rPr lang="en-US" sz="2400" dirty="0">
                <a:latin typeface="Arial" panose="020B0604020202020204" pitchFamily="34" charset="0"/>
                <a:ea typeface="Calibri" panose="020F0502020204030204" pitchFamily="34" charset="0"/>
                <a:cs typeface="Arial" panose="020B0604020202020204" pitchFamily="34" charset="0"/>
              </a:rPr>
              <a:t>To use the customized vertical coordinate, add in </a:t>
            </a:r>
            <a:r>
              <a:rPr lang="en-US" sz="24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config.ymal</a:t>
            </a:r>
            <a:r>
              <a:rPr lang="en-US" sz="2400" dirty="0">
                <a:latin typeface="Arial" panose="020B0604020202020204" pitchFamily="34" charset="0"/>
                <a:ea typeface="Calibri" panose="020F0502020204030204" pitchFamily="34" charset="0"/>
                <a:cs typeface="Arial" panose="020B0604020202020204" pitchFamily="34" charset="0"/>
              </a:rPr>
              <a:t>:</a:t>
            </a:r>
          </a:p>
          <a:p>
            <a:r>
              <a:rPr lang="en-US"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task_make_ics</a:t>
            </a:r>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p>
          <a:p>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VCOORD_FILE: ../exec/vcoord_customize.txt</a:t>
            </a:r>
          </a:p>
          <a:p>
            <a:r>
              <a:rPr lang="en-US"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task_make_lbcs</a:t>
            </a:r>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p>
          <a:p>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VCOORD_FILE: ../exec/vcoord_customize.txt</a:t>
            </a:r>
          </a:p>
        </p:txBody>
      </p:sp>
      <p:sp>
        <p:nvSpPr>
          <p:cNvPr id="10" name="TextBox 9">
            <a:extLst>
              <a:ext uri="{FF2B5EF4-FFF2-40B4-BE49-F238E27FC236}">
                <a16:creationId xmlns:a16="http://schemas.microsoft.com/office/drawing/2014/main" id="{9F8BCEB4-9E18-D63E-DB8B-333D660E0316}"/>
              </a:ext>
            </a:extLst>
          </p:cNvPr>
          <p:cNvSpPr txBox="1"/>
          <p:nvPr/>
        </p:nvSpPr>
        <p:spPr>
          <a:xfrm>
            <a:off x="3316327" y="313340"/>
            <a:ext cx="5559342" cy="584775"/>
          </a:xfrm>
          <a:prstGeom prst="rect">
            <a:avLst/>
          </a:prstGeom>
          <a:noFill/>
        </p:spPr>
        <p:txBody>
          <a:bodyPr wrap="none" rtlCol="0">
            <a:spAutoFit/>
          </a:bodyPr>
          <a:lstStyle/>
          <a:p>
            <a:pPr algn="ctr"/>
            <a:r>
              <a:rPr lang="en-US" sz="3200" dirty="0">
                <a:latin typeface="Arial" panose="020B0604020202020204" pitchFamily="34" charset="0"/>
                <a:ea typeface="Calibri" panose="020F0502020204030204" pitchFamily="34" charset="0"/>
                <a:cs typeface="Arial" panose="020B0604020202020204" pitchFamily="34" charset="0"/>
              </a:rPr>
              <a:t>Information on Vertical Levels</a:t>
            </a:r>
          </a:p>
        </p:txBody>
      </p:sp>
    </p:spTree>
    <p:extLst>
      <p:ext uri="{BB962C8B-B14F-4D97-AF65-F5344CB8AC3E}">
        <p14:creationId xmlns:p14="http://schemas.microsoft.com/office/powerpoint/2010/main" val="308789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2E91C1-EE04-81C3-8BC7-71B930843114}"/>
              </a:ext>
            </a:extLst>
          </p:cNvPr>
          <p:cNvPicPr>
            <a:picLocks noChangeAspect="1"/>
          </p:cNvPicPr>
          <p:nvPr/>
        </p:nvPicPr>
        <p:blipFill>
          <a:blip r:embed="rId2"/>
          <a:stretch>
            <a:fillRect/>
          </a:stretch>
        </p:blipFill>
        <p:spPr>
          <a:xfrm>
            <a:off x="5202672" y="0"/>
            <a:ext cx="5407416" cy="6858000"/>
          </a:xfrm>
          <a:prstGeom prst="rect">
            <a:avLst/>
          </a:prstGeom>
        </p:spPr>
      </p:pic>
      <p:sp>
        <p:nvSpPr>
          <p:cNvPr id="6" name="TextBox 5">
            <a:extLst>
              <a:ext uri="{FF2B5EF4-FFF2-40B4-BE49-F238E27FC236}">
                <a16:creationId xmlns:a16="http://schemas.microsoft.com/office/drawing/2014/main" id="{F0B9B09F-3EC7-C9EF-1667-C6CA36CC1194}"/>
              </a:ext>
            </a:extLst>
          </p:cNvPr>
          <p:cNvSpPr txBox="1"/>
          <p:nvPr/>
        </p:nvSpPr>
        <p:spPr>
          <a:xfrm>
            <a:off x="658328" y="2736500"/>
            <a:ext cx="3892348" cy="1384995"/>
          </a:xfrm>
          <a:prstGeom prst="rect">
            <a:avLst/>
          </a:prstGeom>
          <a:noFill/>
        </p:spPr>
        <p:txBody>
          <a:bodyPr wrap="non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Paradigm of UFS-SRW</a:t>
            </a:r>
          </a:p>
          <a:p>
            <a:pPr algn="ctr"/>
            <a:r>
              <a:rPr lang="en-US" sz="2800" dirty="0">
                <a:latin typeface="Arial" panose="020B0604020202020204" pitchFamily="34" charset="0"/>
                <a:ea typeface="Calibri" panose="020F0502020204030204" pitchFamily="34" charset="0"/>
                <a:cs typeface="Arial" panose="020B0604020202020204" pitchFamily="34" charset="0"/>
              </a:rPr>
              <a:t>workflow generation</a:t>
            </a:r>
          </a:p>
          <a:p>
            <a:pPr algn="ctr"/>
            <a:r>
              <a:rPr lang="en-US" sz="2800" dirty="0">
                <a:latin typeface="Arial" panose="020B0604020202020204" pitchFamily="34" charset="0"/>
                <a:ea typeface="Calibri" panose="020F0502020204030204" pitchFamily="34" charset="0"/>
                <a:cs typeface="Arial" panose="020B0604020202020204" pitchFamily="34" charset="0"/>
              </a:rPr>
              <a:t>(from User’s Guide) </a:t>
            </a:r>
          </a:p>
        </p:txBody>
      </p:sp>
    </p:spTree>
    <p:extLst>
      <p:ext uri="{BB962C8B-B14F-4D97-AF65-F5344CB8AC3E}">
        <p14:creationId xmlns:p14="http://schemas.microsoft.com/office/powerpoint/2010/main" val="150953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FD3319-DC29-0008-4B11-02B0297B28B6}"/>
              </a:ext>
            </a:extLst>
          </p:cNvPr>
          <p:cNvPicPr>
            <a:picLocks noChangeAspect="1"/>
          </p:cNvPicPr>
          <p:nvPr/>
        </p:nvPicPr>
        <p:blipFill>
          <a:blip r:embed="rId2"/>
          <a:stretch>
            <a:fillRect/>
          </a:stretch>
        </p:blipFill>
        <p:spPr>
          <a:xfrm>
            <a:off x="4696546" y="466311"/>
            <a:ext cx="6878010" cy="5925377"/>
          </a:xfrm>
          <a:prstGeom prst="rect">
            <a:avLst/>
          </a:prstGeom>
        </p:spPr>
      </p:pic>
      <p:sp>
        <p:nvSpPr>
          <p:cNvPr id="10" name="TextBox 9">
            <a:extLst>
              <a:ext uri="{FF2B5EF4-FFF2-40B4-BE49-F238E27FC236}">
                <a16:creationId xmlns:a16="http://schemas.microsoft.com/office/drawing/2014/main" id="{2D03BD1D-AB67-AC9F-DDFF-A809A3D5C51C}"/>
              </a:ext>
            </a:extLst>
          </p:cNvPr>
          <p:cNvSpPr txBox="1"/>
          <p:nvPr/>
        </p:nvSpPr>
        <p:spPr>
          <a:xfrm>
            <a:off x="658328" y="2736500"/>
            <a:ext cx="3892348" cy="1384995"/>
          </a:xfrm>
          <a:prstGeom prst="rect">
            <a:avLst/>
          </a:prstGeom>
          <a:noFill/>
        </p:spPr>
        <p:txBody>
          <a:bodyPr wrap="non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Paradigm of UFS-SRW</a:t>
            </a:r>
          </a:p>
          <a:p>
            <a:pPr algn="ctr"/>
            <a:r>
              <a:rPr lang="en-US" sz="2800" dirty="0">
                <a:latin typeface="Arial" panose="020B0604020202020204" pitchFamily="34" charset="0"/>
                <a:ea typeface="Calibri" panose="020F0502020204030204" pitchFamily="34" charset="0"/>
                <a:cs typeface="Arial" panose="020B0604020202020204" pitchFamily="34" charset="0"/>
              </a:rPr>
              <a:t>workflow tasks</a:t>
            </a:r>
          </a:p>
          <a:p>
            <a:pPr algn="ctr"/>
            <a:r>
              <a:rPr lang="en-US" sz="2800" dirty="0">
                <a:latin typeface="Arial" panose="020B0604020202020204" pitchFamily="34" charset="0"/>
                <a:ea typeface="Calibri" panose="020F0502020204030204" pitchFamily="34" charset="0"/>
                <a:cs typeface="Arial" panose="020B0604020202020204" pitchFamily="34" charset="0"/>
              </a:rPr>
              <a:t>(from User’s Guide) </a:t>
            </a:r>
          </a:p>
        </p:txBody>
      </p:sp>
    </p:spTree>
    <p:extLst>
      <p:ext uri="{BB962C8B-B14F-4D97-AF65-F5344CB8AC3E}">
        <p14:creationId xmlns:p14="http://schemas.microsoft.com/office/powerpoint/2010/main" val="2410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3EBBD-E880-E351-037B-B29F7229EB11}"/>
              </a:ext>
            </a:extLst>
          </p:cNvPr>
          <p:cNvPicPr>
            <a:picLocks noChangeAspect="1"/>
          </p:cNvPicPr>
          <p:nvPr/>
        </p:nvPicPr>
        <p:blipFill>
          <a:blip r:embed="rId2"/>
          <a:stretch>
            <a:fillRect/>
          </a:stretch>
        </p:blipFill>
        <p:spPr>
          <a:xfrm>
            <a:off x="4696546" y="2011556"/>
            <a:ext cx="7102455" cy="2834886"/>
          </a:xfrm>
          <a:prstGeom prst="rect">
            <a:avLst/>
          </a:prstGeom>
        </p:spPr>
      </p:pic>
      <p:sp>
        <p:nvSpPr>
          <p:cNvPr id="3" name="TextBox 2">
            <a:extLst>
              <a:ext uri="{FF2B5EF4-FFF2-40B4-BE49-F238E27FC236}">
                <a16:creationId xmlns:a16="http://schemas.microsoft.com/office/drawing/2014/main" id="{8D2C395A-A735-B0FC-175A-8C05EC71012C}"/>
              </a:ext>
            </a:extLst>
          </p:cNvPr>
          <p:cNvSpPr txBox="1"/>
          <p:nvPr/>
        </p:nvSpPr>
        <p:spPr>
          <a:xfrm>
            <a:off x="392999" y="2736501"/>
            <a:ext cx="4423006" cy="1384995"/>
          </a:xfrm>
          <a:prstGeom prst="rect">
            <a:avLst/>
          </a:prstGeom>
          <a:noFill/>
        </p:spPr>
        <p:txBody>
          <a:bodyPr wrap="non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Paradigm of UFS-SRW</a:t>
            </a:r>
          </a:p>
          <a:p>
            <a:pPr algn="ctr"/>
            <a:r>
              <a:rPr lang="en-US" sz="2800" dirty="0">
                <a:latin typeface="Arial" panose="020B0604020202020204" pitchFamily="34" charset="0"/>
                <a:ea typeface="Calibri" panose="020F0502020204030204" pitchFamily="34" charset="0"/>
                <a:cs typeface="Arial" panose="020B0604020202020204" pitchFamily="34" charset="0"/>
              </a:rPr>
              <a:t>workflow tasks (continued)</a:t>
            </a:r>
          </a:p>
          <a:p>
            <a:pPr algn="ctr"/>
            <a:r>
              <a:rPr lang="en-US" sz="2800" dirty="0">
                <a:latin typeface="Arial" panose="020B0604020202020204" pitchFamily="34" charset="0"/>
                <a:ea typeface="Calibri" panose="020F0502020204030204" pitchFamily="34" charset="0"/>
                <a:cs typeface="Arial" panose="020B0604020202020204" pitchFamily="34" charset="0"/>
              </a:rPr>
              <a:t>(from User’s Guide) </a:t>
            </a:r>
          </a:p>
        </p:txBody>
      </p:sp>
    </p:spTree>
    <p:extLst>
      <p:ext uri="{BB962C8B-B14F-4D97-AF65-F5344CB8AC3E}">
        <p14:creationId xmlns:p14="http://schemas.microsoft.com/office/powerpoint/2010/main" val="344331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B3D3F3-EB45-A90B-ADF5-57C98F1FCE90}"/>
              </a:ext>
            </a:extLst>
          </p:cNvPr>
          <p:cNvSpPr txBox="1"/>
          <p:nvPr/>
        </p:nvSpPr>
        <p:spPr>
          <a:xfrm>
            <a:off x="2452217" y="624236"/>
            <a:ext cx="7287572" cy="584775"/>
          </a:xfrm>
          <a:prstGeom prst="rect">
            <a:avLst/>
          </a:prstGeom>
          <a:noFill/>
        </p:spPr>
        <p:txBody>
          <a:bodyPr wrap="none" rtlCol="0">
            <a:spAutoFit/>
          </a:bodyPr>
          <a:lstStyle/>
          <a:p>
            <a:pPr algn="ctr"/>
            <a:r>
              <a:rPr lang="en-US" sz="3200" dirty="0">
                <a:latin typeface="Arial" panose="020B0604020202020204" pitchFamily="34" charset="0"/>
                <a:ea typeface="Calibri" panose="020F0502020204030204" pitchFamily="34" charset="0"/>
                <a:cs typeface="Arial" panose="020B0604020202020204" pitchFamily="34" charset="0"/>
              </a:rPr>
              <a:t>Information on </a:t>
            </a:r>
            <a:r>
              <a:rPr lang="en-US" sz="3200" dirty="0" err="1">
                <a:latin typeface="Arial" panose="020B0604020202020204" pitchFamily="34" charset="0"/>
                <a:ea typeface="Calibri" panose="020F0502020204030204" pitchFamily="34" charset="0"/>
                <a:cs typeface="Arial" panose="020B0604020202020204" pitchFamily="34" charset="0"/>
              </a:rPr>
              <a:t>Rocoto</a:t>
            </a:r>
            <a:r>
              <a:rPr lang="en-US" sz="3200" dirty="0">
                <a:latin typeface="Arial" panose="020B0604020202020204" pitchFamily="34" charset="0"/>
                <a:ea typeface="Calibri" panose="020F0502020204030204" pitchFamily="34" charset="0"/>
                <a:cs typeface="Arial" panose="020B0604020202020204" pitchFamily="34" charset="0"/>
              </a:rPr>
              <a:t> (not complete...)</a:t>
            </a:r>
          </a:p>
        </p:txBody>
      </p:sp>
      <p:sp>
        <p:nvSpPr>
          <p:cNvPr id="3" name="TextBox 2">
            <a:extLst>
              <a:ext uri="{FF2B5EF4-FFF2-40B4-BE49-F238E27FC236}">
                <a16:creationId xmlns:a16="http://schemas.microsoft.com/office/drawing/2014/main" id="{4ECE7083-1881-1198-274E-927D3AEB37A9}"/>
              </a:ext>
            </a:extLst>
          </p:cNvPr>
          <p:cNvSpPr txBox="1"/>
          <p:nvPr/>
        </p:nvSpPr>
        <p:spPr>
          <a:xfrm>
            <a:off x="873847" y="2211798"/>
            <a:ext cx="10444305" cy="1569660"/>
          </a:xfrm>
          <a:prstGeom prst="rect">
            <a:avLst/>
          </a:prstGeom>
          <a:noFill/>
        </p:spPr>
        <p:txBody>
          <a:bodyPr wrap="square" rtlCol="0">
            <a:spAutoFit/>
          </a:bodyPr>
          <a:lstStyle/>
          <a:p>
            <a:r>
              <a:rPr lang="en-US" sz="3200" dirty="0">
                <a:latin typeface="Arial" panose="020B0604020202020204" pitchFamily="34" charset="0"/>
                <a:ea typeface="Calibri" panose="020F0502020204030204" pitchFamily="34" charset="0"/>
                <a:cs typeface="Arial" panose="020B0604020202020204" pitchFamily="34" charset="0"/>
              </a:rPr>
              <a:t>To change the number of nodes, CPUs, </a:t>
            </a:r>
            <a:r>
              <a:rPr lang="en-US" sz="3200" dirty="0" err="1">
                <a:latin typeface="Arial" panose="020B0604020202020204" pitchFamily="34" charset="0"/>
                <a:ea typeface="Calibri" panose="020F0502020204030204" pitchFamily="34" charset="0"/>
                <a:cs typeface="Arial" panose="020B0604020202020204" pitchFamily="34" charset="0"/>
              </a:rPr>
              <a:t>walltime</a:t>
            </a:r>
            <a:r>
              <a:rPr lang="en-US" sz="3200" dirty="0">
                <a:latin typeface="Arial" panose="020B0604020202020204" pitchFamily="34" charset="0"/>
                <a:ea typeface="Calibri" panose="020F0502020204030204" pitchFamily="34" charset="0"/>
                <a:cs typeface="Arial" panose="020B0604020202020204" pitchFamily="34" charset="0"/>
              </a:rPr>
              <a:t>, etc. for running the experiment, change </a:t>
            </a:r>
            <a:r>
              <a:rPr lang="en-US" sz="32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nodes, </a:t>
            </a:r>
            <a:r>
              <a:rPr lang="en-US" sz="32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nprocs</a:t>
            </a:r>
            <a:r>
              <a:rPr lang="en-US" sz="32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walltime</a:t>
            </a:r>
            <a:r>
              <a:rPr lang="en-US" sz="32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a:latin typeface="Arial" panose="020B0604020202020204" pitchFamily="34" charset="0"/>
                <a:ea typeface="Calibri" panose="020F0502020204030204" pitchFamily="34" charset="0"/>
                <a:cs typeface="Arial" panose="020B0604020202020204" pitchFamily="34" charset="0"/>
              </a:rPr>
              <a:t>in </a:t>
            </a:r>
            <a:r>
              <a:rPr lang="en-US" sz="32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FV3LAM_wflow.xml</a:t>
            </a:r>
            <a:r>
              <a:rPr lang="en-US" sz="3200" dirty="0">
                <a:latin typeface="Arial" panose="020B0604020202020204" pitchFamily="34" charset="0"/>
                <a:ea typeface="Calibri" panose="020F0502020204030204" pitchFamily="34" charset="0"/>
                <a:cs typeface="Arial" panose="020B0604020202020204" pitchFamily="34" charset="0"/>
              </a:rPr>
              <a:t>, respectively.</a:t>
            </a:r>
          </a:p>
        </p:txBody>
      </p:sp>
    </p:spTree>
    <p:extLst>
      <p:ext uri="{BB962C8B-B14F-4D97-AF65-F5344CB8AC3E}">
        <p14:creationId xmlns:p14="http://schemas.microsoft.com/office/powerpoint/2010/main" val="2410824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213066-ADD4-E7EB-AD51-B0116A95A66F}"/>
              </a:ext>
            </a:extLst>
          </p:cNvPr>
          <p:cNvSpPr>
            <a:spLocks noGrp="1"/>
          </p:cNvSpPr>
          <p:nvPr>
            <p:ph type="ctrTitle"/>
          </p:nvPr>
        </p:nvSpPr>
        <p:spPr/>
        <p:txBody>
          <a:bodyPr/>
          <a:lstStyle/>
          <a:p>
            <a:r>
              <a:rPr lang="en-US" dirty="0"/>
              <a:t>[end]</a:t>
            </a:r>
          </a:p>
        </p:txBody>
      </p:sp>
      <p:sp>
        <p:nvSpPr>
          <p:cNvPr id="5" name="Subtitle 4">
            <a:extLst>
              <a:ext uri="{FF2B5EF4-FFF2-40B4-BE49-F238E27FC236}">
                <a16:creationId xmlns:a16="http://schemas.microsoft.com/office/drawing/2014/main" id="{F071C072-BA28-1701-CC84-64A91FAE4C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484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A5DDD7C-D2EF-8B24-3423-7CEB952E1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00" y="25400"/>
            <a:ext cx="8966200" cy="683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8C04D9-C5A3-A2EB-A1AD-B6AC3D6BB106}"/>
              </a:ext>
            </a:extLst>
          </p:cNvPr>
          <p:cNvSpPr txBox="1"/>
          <p:nvPr/>
        </p:nvSpPr>
        <p:spPr>
          <a:xfrm>
            <a:off x="228600" y="2284144"/>
            <a:ext cx="3180038" cy="2308324"/>
          </a:xfrm>
          <a:prstGeom prst="rect">
            <a:avLst/>
          </a:prstGeom>
          <a:noFill/>
        </p:spPr>
        <p:txBody>
          <a:bodyPr wrap="none" rtlCol="0">
            <a:spAutoFit/>
          </a:bodyPr>
          <a:lstStyle/>
          <a:p>
            <a:r>
              <a:rPr lang="en-US" dirty="0"/>
              <a:t>FV3 also permits </a:t>
            </a:r>
            <a:r>
              <a:rPr lang="en-US" b="1" dirty="0"/>
              <a:t>nesting</a:t>
            </a:r>
            <a:r>
              <a:rPr lang="en-US" dirty="0"/>
              <a:t>,</a:t>
            </a:r>
          </a:p>
          <a:p>
            <a:r>
              <a:rPr lang="en-US" dirty="0"/>
              <a:t> as illustrated here</a:t>
            </a:r>
          </a:p>
          <a:p>
            <a:endParaRPr lang="en-US" dirty="0"/>
          </a:p>
          <a:p>
            <a:r>
              <a:rPr lang="en-US" dirty="0"/>
              <a:t>The Short-Range Weather App</a:t>
            </a:r>
          </a:p>
          <a:p>
            <a:r>
              <a:rPr lang="en-US" dirty="0"/>
              <a:t> is a </a:t>
            </a:r>
            <a:r>
              <a:rPr lang="en-US" b="1" dirty="0"/>
              <a:t>regional</a:t>
            </a:r>
            <a:r>
              <a:rPr lang="en-US" dirty="0"/>
              <a:t> version of FV3,</a:t>
            </a:r>
          </a:p>
          <a:p>
            <a:r>
              <a:rPr lang="en-US" dirty="0"/>
              <a:t> being developed for the HRRR</a:t>
            </a:r>
          </a:p>
          <a:p>
            <a:r>
              <a:rPr lang="en-US" dirty="0"/>
              <a:t> replacement, RRFS (Rapid</a:t>
            </a:r>
          </a:p>
          <a:p>
            <a:r>
              <a:rPr lang="en-US" dirty="0"/>
              <a:t> Refresh Forecasting System)</a:t>
            </a:r>
          </a:p>
        </p:txBody>
      </p:sp>
      <p:sp>
        <p:nvSpPr>
          <p:cNvPr id="3" name="TextBox 2">
            <a:extLst>
              <a:ext uri="{FF2B5EF4-FFF2-40B4-BE49-F238E27FC236}">
                <a16:creationId xmlns:a16="http://schemas.microsoft.com/office/drawing/2014/main" id="{ED3857CD-70E3-8D02-7764-F960A6AC3FB3}"/>
              </a:ext>
            </a:extLst>
          </p:cNvPr>
          <p:cNvSpPr txBox="1"/>
          <p:nvPr/>
        </p:nvSpPr>
        <p:spPr>
          <a:xfrm>
            <a:off x="0" y="6463268"/>
            <a:ext cx="3319755" cy="307777"/>
          </a:xfrm>
          <a:prstGeom prst="rect">
            <a:avLst/>
          </a:prstGeom>
          <a:noFill/>
        </p:spPr>
        <p:txBody>
          <a:bodyPr wrap="none" rtlCol="0">
            <a:spAutoFit/>
          </a:bodyPr>
          <a:lstStyle/>
          <a:p>
            <a:r>
              <a:rPr lang="en-US" sz="1400" dirty="0"/>
              <a:t>https://</a:t>
            </a:r>
            <a:r>
              <a:rPr lang="en-US" sz="1400" dirty="0" err="1"/>
              <a:t>www.gfdl.noaa.gov</a:t>
            </a:r>
            <a:r>
              <a:rPr lang="en-US" sz="1400" dirty="0"/>
              <a:t>/fv3/fv3-grids/</a:t>
            </a:r>
          </a:p>
        </p:txBody>
      </p:sp>
    </p:spTree>
    <p:extLst>
      <p:ext uri="{BB962C8B-B14F-4D97-AF65-F5344CB8AC3E}">
        <p14:creationId xmlns:p14="http://schemas.microsoft.com/office/powerpoint/2010/main" val="216235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E45528-7636-A97F-7FC4-F4861F3243DF}"/>
              </a:ext>
            </a:extLst>
          </p:cNvPr>
          <p:cNvPicPr>
            <a:picLocks noChangeAspect="1"/>
          </p:cNvPicPr>
          <p:nvPr/>
        </p:nvPicPr>
        <p:blipFill>
          <a:blip r:embed="rId2"/>
          <a:stretch>
            <a:fillRect/>
          </a:stretch>
        </p:blipFill>
        <p:spPr>
          <a:xfrm>
            <a:off x="0" y="321826"/>
            <a:ext cx="5341430" cy="5120640"/>
          </a:xfrm>
          <a:prstGeom prst="rect">
            <a:avLst/>
          </a:prstGeom>
        </p:spPr>
      </p:pic>
      <p:sp>
        <p:nvSpPr>
          <p:cNvPr id="4" name="TextBox 3">
            <a:extLst>
              <a:ext uri="{FF2B5EF4-FFF2-40B4-BE49-F238E27FC236}">
                <a16:creationId xmlns:a16="http://schemas.microsoft.com/office/drawing/2014/main" id="{F79C2A8D-B229-8994-4FC9-C9BA91982844}"/>
              </a:ext>
            </a:extLst>
          </p:cNvPr>
          <p:cNvSpPr txBox="1"/>
          <p:nvPr/>
        </p:nvSpPr>
        <p:spPr>
          <a:xfrm>
            <a:off x="182880" y="137160"/>
            <a:ext cx="1882503" cy="369332"/>
          </a:xfrm>
          <a:prstGeom prst="rect">
            <a:avLst/>
          </a:prstGeom>
          <a:noFill/>
        </p:spPr>
        <p:txBody>
          <a:bodyPr wrap="none" rtlCol="0">
            <a:spAutoFit/>
          </a:bodyPr>
          <a:lstStyle/>
          <a:p>
            <a:r>
              <a:rPr lang="en-US" dirty="0"/>
              <a:t>FV3 grid example</a:t>
            </a:r>
          </a:p>
        </p:txBody>
      </p:sp>
      <p:pic>
        <p:nvPicPr>
          <p:cNvPr id="5" name="Picture 4">
            <a:extLst>
              <a:ext uri="{FF2B5EF4-FFF2-40B4-BE49-F238E27FC236}">
                <a16:creationId xmlns:a16="http://schemas.microsoft.com/office/drawing/2014/main" id="{93DC11D1-4944-21CC-5525-898C35673970}"/>
              </a:ext>
            </a:extLst>
          </p:cNvPr>
          <p:cNvPicPr>
            <a:picLocks noChangeAspect="1"/>
          </p:cNvPicPr>
          <p:nvPr/>
        </p:nvPicPr>
        <p:blipFill>
          <a:blip r:embed="rId3"/>
          <a:stretch>
            <a:fillRect/>
          </a:stretch>
        </p:blipFill>
        <p:spPr>
          <a:xfrm>
            <a:off x="5431768" y="2882146"/>
            <a:ext cx="5792491" cy="3905794"/>
          </a:xfrm>
          <a:prstGeom prst="rect">
            <a:avLst/>
          </a:prstGeom>
        </p:spPr>
      </p:pic>
      <p:sp>
        <p:nvSpPr>
          <p:cNvPr id="6" name="TextBox 5">
            <a:extLst>
              <a:ext uri="{FF2B5EF4-FFF2-40B4-BE49-F238E27FC236}">
                <a16:creationId xmlns:a16="http://schemas.microsoft.com/office/drawing/2014/main" id="{D402DFF7-69F0-A48C-DE40-4DB4C313C109}"/>
              </a:ext>
            </a:extLst>
          </p:cNvPr>
          <p:cNvSpPr txBox="1"/>
          <p:nvPr/>
        </p:nvSpPr>
        <p:spPr>
          <a:xfrm>
            <a:off x="5692140" y="6286500"/>
            <a:ext cx="2072490" cy="369332"/>
          </a:xfrm>
          <a:prstGeom prst="rect">
            <a:avLst/>
          </a:prstGeom>
          <a:noFill/>
        </p:spPr>
        <p:txBody>
          <a:bodyPr wrap="none" rtlCol="0">
            <a:spAutoFit/>
          </a:bodyPr>
          <a:lstStyle/>
          <a:p>
            <a:r>
              <a:rPr lang="en-US" dirty="0"/>
              <a:t>MPAS grid example</a:t>
            </a:r>
          </a:p>
        </p:txBody>
      </p:sp>
      <p:sp>
        <p:nvSpPr>
          <p:cNvPr id="7" name="TextBox 6">
            <a:extLst>
              <a:ext uri="{FF2B5EF4-FFF2-40B4-BE49-F238E27FC236}">
                <a16:creationId xmlns:a16="http://schemas.microsoft.com/office/drawing/2014/main" id="{E89CAA7B-401B-D0B4-9927-6A4E37519B2D}"/>
              </a:ext>
            </a:extLst>
          </p:cNvPr>
          <p:cNvSpPr txBox="1"/>
          <p:nvPr/>
        </p:nvSpPr>
        <p:spPr>
          <a:xfrm>
            <a:off x="5431768" y="506492"/>
            <a:ext cx="5840060" cy="2031325"/>
          </a:xfrm>
          <a:prstGeom prst="rect">
            <a:avLst/>
          </a:prstGeom>
          <a:noFill/>
        </p:spPr>
        <p:txBody>
          <a:bodyPr wrap="none" rtlCol="0">
            <a:spAutoFit/>
          </a:bodyPr>
          <a:lstStyle/>
          <a:p>
            <a:r>
              <a:rPr lang="en-US" dirty="0"/>
              <a:t>Cubed sphere advantages (relative to icosahedral MPAS):</a:t>
            </a:r>
          </a:p>
          <a:p>
            <a:pPr marL="285750" indent="-285750">
              <a:buFontTx/>
              <a:buChar char="-"/>
            </a:pPr>
            <a:r>
              <a:rPr lang="en-US" dirty="0"/>
              <a:t>Grid is easy to generate</a:t>
            </a:r>
          </a:p>
          <a:p>
            <a:pPr marL="285750" indent="-285750">
              <a:buFontTx/>
              <a:buChar char="-"/>
            </a:pPr>
            <a:r>
              <a:rPr lang="en-US" dirty="0"/>
              <a:t>Higher order </a:t>
            </a:r>
            <a:r>
              <a:rPr lang="en-US" dirty="0" err="1"/>
              <a:t>numerics</a:t>
            </a:r>
            <a:r>
              <a:rPr lang="en-US" dirty="0"/>
              <a:t> easier to implement</a:t>
            </a:r>
          </a:p>
          <a:p>
            <a:pPr marL="285750" indent="-285750">
              <a:buFontTx/>
              <a:buChar char="-"/>
            </a:pPr>
            <a:endParaRPr lang="en-US" dirty="0"/>
          </a:p>
          <a:p>
            <a:r>
              <a:rPr lang="en-US" dirty="0"/>
              <a:t>Cubed sphere disadvantages:</a:t>
            </a:r>
          </a:p>
          <a:p>
            <a:pPr marL="285750" indent="-285750">
              <a:buFontTx/>
              <a:buChar char="-"/>
            </a:pPr>
            <a:r>
              <a:rPr lang="en-US" dirty="0"/>
              <a:t>“Kinks” require special handling</a:t>
            </a:r>
          </a:p>
          <a:p>
            <a:r>
              <a:rPr lang="en-US" dirty="0"/>
              <a:t>			</a:t>
            </a:r>
            <a:r>
              <a:rPr lang="en-US" dirty="0">
                <a:solidFill>
                  <a:schemeClr val="bg1">
                    <a:lumMod val="50000"/>
                  </a:schemeClr>
                </a:solidFill>
              </a:rPr>
              <a:t>[Harris et al. 2021]</a:t>
            </a:r>
          </a:p>
        </p:txBody>
      </p:sp>
    </p:spTree>
    <p:extLst>
      <p:ext uri="{BB962C8B-B14F-4D97-AF65-F5344CB8AC3E}">
        <p14:creationId xmlns:p14="http://schemas.microsoft.com/office/powerpoint/2010/main" val="331230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891C5A-A656-1A08-E5C1-C0EEE1627F18}"/>
              </a:ext>
            </a:extLst>
          </p:cNvPr>
          <p:cNvPicPr>
            <a:picLocks noChangeAspect="1"/>
          </p:cNvPicPr>
          <p:nvPr/>
        </p:nvPicPr>
        <p:blipFill>
          <a:blip r:embed="rId2"/>
          <a:stretch>
            <a:fillRect/>
          </a:stretch>
        </p:blipFill>
        <p:spPr>
          <a:xfrm>
            <a:off x="359410" y="584200"/>
            <a:ext cx="7061200" cy="5689600"/>
          </a:xfrm>
          <a:prstGeom prst="rect">
            <a:avLst/>
          </a:prstGeom>
        </p:spPr>
      </p:pic>
      <p:sp>
        <p:nvSpPr>
          <p:cNvPr id="4" name="TextBox 3">
            <a:extLst>
              <a:ext uri="{FF2B5EF4-FFF2-40B4-BE49-F238E27FC236}">
                <a16:creationId xmlns:a16="http://schemas.microsoft.com/office/drawing/2014/main" id="{87F00241-C959-00BE-A438-E044445979AD}"/>
              </a:ext>
            </a:extLst>
          </p:cNvPr>
          <p:cNvSpPr txBox="1"/>
          <p:nvPr/>
        </p:nvSpPr>
        <p:spPr>
          <a:xfrm>
            <a:off x="7420610" y="3108960"/>
            <a:ext cx="3915816" cy="646331"/>
          </a:xfrm>
          <a:prstGeom prst="rect">
            <a:avLst/>
          </a:prstGeom>
          <a:noFill/>
        </p:spPr>
        <p:txBody>
          <a:bodyPr wrap="none" rtlCol="0">
            <a:spAutoFit/>
          </a:bodyPr>
          <a:lstStyle/>
          <a:p>
            <a:r>
              <a:rPr lang="en-US" dirty="0"/>
              <a:t>Intended RRFS 3 km grid compared to</a:t>
            </a:r>
          </a:p>
          <a:p>
            <a:r>
              <a:rPr lang="en-US" dirty="0"/>
              <a:t> current RAP and HRRR domains</a:t>
            </a:r>
          </a:p>
        </p:txBody>
      </p:sp>
      <p:sp>
        <p:nvSpPr>
          <p:cNvPr id="5" name="TextBox 4">
            <a:extLst>
              <a:ext uri="{FF2B5EF4-FFF2-40B4-BE49-F238E27FC236}">
                <a16:creationId xmlns:a16="http://schemas.microsoft.com/office/drawing/2014/main" id="{4B6829FF-167B-16A3-21A4-DAC3B274BBEF}"/>
              </a:ext>
            </a:extLst>
          </p:cNvPr>
          <p:cNvSpPr txBox="1"/>
          <p:nvPr/>
        </p:nvSpPr>
        <p:spPr>
          <a:xfrm>
            <a:off x="148590" y="6435090"/>
            <a:ext cx="11524117" cy="369332"/>
          </a:xfrm>
          <a:prstGeom prst="rect">
            <a:avLst/>
          </a:prstGeom>
          <a:noFill/>
        </p:spPr>
        <p:txBody>
          <a:bodyPr wrap="none" rtlCol="0">
            <a:spAutoFit/>
          </a:bodyPr>
          <a:lstStyle/>
          <a:p>
            <a:r>
              <a:rPr lang="en-US" dirty="0"/>
              <a:t>https://</a:t>
            </a:r>
            <a:r>
              <a:rPr lang="en-US" dirty="0" err="1"/>
              <a:t>epic.noaa.gov</a:t>
            </a:r>
            <a:r>
              <a:rPr lang="en-US" dirty="0"/>
              <a:t>/wp-content/uploads/2023/08/UIFCW-2023-Tue-9.-Alexander_UFS_UIFCW_2023_Final-2.pdf</a:t>
            </a:r>
          </a:p>
        </p:txBody>
      </p:sp>
    </p:spTree>
    <p:extLst>
      <p:ext uri="{BB962C8B-B14F-4D97-AF65-F5344CB8AC3E}">
        <p14:creationId xmlns:p14="http://schemas.microsoft.com/office/powerpoint/2010/main" val="112525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of the continental United States 25 kilometer domain. The computational grid boundaries appear in red and the write component grid appears just inside the computational grid boundaries in blue.">
            <a:extLst>
              <a:ext uri="{FF2B5EF4-FFF2-40B4-BE49-F238E27FC236}">
                <a16:creationId xmlns:a16="http://schemas.microsoft.com/office/drawing/2014/main" id="{7F5A3DFF-7729-8664-19CC-D5C8E5BEB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209675"/>
            <a:ext cx="7239000" cy="4438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E9307E-E173-EFE6-47A3-1247602C60A7}"/>
              </a:ext>
            </a:extLst>
          </p:cNvPr>
          <p:cNvSpPr txBox="1"/>
          <p:nvPr/>
        </p:nvSpPr>
        <p:spPr>
          <a:xfrm>
            <a:off x="2005584" y="274291"/>
            <a:ext cx="8180832" cy="954107"/>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The pre-defined 25 km CONUS grid</a:t>
            </a:r>
          </a:p>
          <a:p>
            <a:pPr algn="ctr"/>
            <a:r>
              <a:rPr lang="en-US" sz="2800" dirty="0">
                <a:latin typeface="Arial" panose="020B0604020202020204" pitchFamily="34" charset="0"/>
                <a:cs typeface="Arial" panose="020B0604020202020204" pitchFamily="34" charset="0"/>
              </a:rPr>
              <a:t>“RRFS_CONUS_25km”</a:t>
            </a: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CDE0F37-530C-2B44-1FFD-F43EF94C1257}"/>
              </a:ext>
            </a:extLst>
          </p:cNvPr>
          <p:cNvSpPr txBox="1"/>
          <p:nvPr/>
        </p:nvSpPr>
        <p:spPr>
          <a:xfrm>
            <a:off x="434340" y="5909310"/>
            <a:ext cx="10091417" cy="646331"/>
          </a:xfrm>
          <a:prstGeom prst="rect">
            <a:avLst/>
          </a:prstGeom>
          <a:noFill/>
        </p:spPr>
        <p:txBody>
          <a:bodyPr wrap="none" rtlCol="0">
            <a:spAutoFit/>
          </a:bodyPr>
          <a:lstStyle/>
          <a:p>
            <a:r>
              <a:rPr lang="en-US" dirty="0"/>
              <a:t>25 km version of RRFS grid that resembles current HRRR domain, and is one of SRW’s built-in options</a:t>
            </a:r>
          </a:p>
          <a:p>
            <a:r>
              <a:rPr lang="en-US" dirty="0"/>
              <a:t>We will use a spatially more extensive version of this grid for our demo we crafted for ourselves</a:t>
            </a:r>
          </a:p>
        </p:txBody>
      </p:sp>
    </p:spTree>
    <p:extLst>
      <p:ext uri="{BB962C8B-B14F-4D97-AF65-F5344CB8AC3E}">
        <p14:creationId xmlns:p14="http://schemas.microsoft.com/office/powerpoint/2010/main" val="80104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20F1-0DDC-F0CC-1590-0709CA684519}"/>
              </a:ext>
            </a:extLst>
          </p:cNvPr>
          <p:cNvSpPr>
            <a:spLocks noGrp="1"/>
          </p:cNvSpPr>
          <p:nvPr>
            <p:ph type="title"/>
          </p:nvPr>
        </p:nvSpPr>
        <p:spPr/>
        <p:txBody>
          <a:bodyPr/>
          <a:lstStyle/>
          <a:p>
            <a:r>
              <a:rPr lang="en-US" dirty="0"/>
              <a:t>UFS SRW on Derecho demonstration</a:t>
            </a:r>
          </a:p>
        </p:txBody>
      </p:sp>
      <p:sp>
        <p:nvSpPr>
          <p:cNvPr id="3" name="Content Placeholder 2">
            <a:extLst>
              <a:ext uri="{FF2B5EF4-FFF2-40B4-BE49-F238E27FC236}">
                <a16:creationId xmlns:a16="http://schemas.microsoft.com/office/drawing/2014/main" id="{234D2FD9-22AB-F954-00DE-D34C709ACA60}"/>
              </a:ext>
            </a:extLst>
          </p:cNvPr>
          <p:cNvSpPr>
            <a:spLocks noGrp="1"/>
          </p:cNvSpPr>
          <p:nvPr>
            <p:ph idx="1"/>
          </p:nvPr>
        </p:nvSpPr>
        <p:spPr/>
        <p:txBody>
          <a:bodyPr>
            <a:normAutofit lnSpcReduction="10000"/>
          </a:bodyPr>
          <a:lstStyle/>
          <a:p>
            <a:r>
              <a:rPr lang="en-US" b="1" dirty="0"/>
              <a:t>See script</a:t>
            </a:r>
          </a:p>
          <a:p>
            <a:r>
              <a:rPr lang="en-US" dirty="0"/>
              <a:t>Run UFS SRW on Derecho on a 25 km grid</a:t>
            </a:r>
          </a:p>
          <a:p>
            <a:pPr lvl="1"/>
            <a:r>
              <a:rPr lang="en-US" dirty="0"/>
              <a:t>Boulder windstorm event</a:t>
            </a:r>
          </a:p>
          <a:p>
            <a:pPr lvl="1"/>
            <a:r>
              <a:rPr lang="en-US" dirty="0"/>
              <a:t>Start 2021123012, run 12 h, initialized from GFS</a:t>
            </a:r>
          </a:p>
          <a:p>
            <a:pPr lvl="1"/>
            <a:r>
              <a:rPr lang="en-US" dirty="0"/>
              <a:t>The workflow fetches GFS grids from AWS</a:t>
            </a:r>
          </a:p>
          <a:p>
            <a:pPr lvl="1"/>
            <a:r>
              <a:rPr lang="en-US" dirty="0"/>
              <a:t>Compile, build, run, postprocess, visualize output in GRIB2 format</a:t>
            </a:r>
          </a:p>
          <a:p>
            <a:r>
              <a:rPr lang="en-US" dirty="0"/>
              <a:t>Model outputs already stored locally here in $LAB/UFS/25KM</a:t>
            </a:r>
          </a:p>
          <a:p>
            <a:r>
              <a:rPr lang="en-US" dirty="0"/>
              <a:t>Optional: also run case on higher-resolution (6 km spacing), smaller domain, starting at different times [see script]</a:t>
            </a:r>
          </a:p>
          <a:p>
            <a:pPr lvl="1"/>
            <a:r>
              <a:rPr lang="en-US" dirty="0"/>
              <a:t>6 km, 24 h GFS-initiated run starting 2021123000 in $LAB/UFS/6KM</a:t>
            </a:r>
          </a:p>
        </p:txBody>
      </p:sp>
      <p:sp>
        <p:nvSpPr>
          <p:cNvPr id="4" name="TextBox 3">
            <a:extLst>
              <a:ext uri="{FF2B5EF4-FFF2-40B4-BE49-F238E27FC236}">
                <a16:creationId xmlns:a16="http://schemas.microsoft.com/office/drawing/2014/main" id="{E960CF2C-C9CE-470A-2667-24EE4723961E}"/>
              </a:ext>
            </a:extLst>
          </p:cNvPr>
          <p:cNvSpPr txBox="1"/>
          <p:nvPr/>
        </p:nvSpPr>
        <p:spPr>
          <a:xfrm>
            <a:off x="205740" y="5977890"/>
            <a:ext cx="6909584" cy="369332"/>
          </a:xfrm>
          <a:prstGeom prst="rect">
            <a:avLst/>
          </a:prstGeom>
          <a:noFill/>
        </p:spPr>
        <p:txBody>
          <a:bodyPr wrap="none" rtlCol="0">
            <a:spAutoFit/>
          </a:bodyPr>
          <a:lstStyle/>
          <a:p>
            <a:r>
              <a:rPr lang="en-US" dirty="0">
                <a:hlinkClick r:id="rId2"/>
              </a:rPr>
              <a:t>https://</a:t>
            </a:r>
            <a:r>
              <a:rPr lang="en-US" dirty="0" err="1">
                <a:hlinkClick r:id="rId2"/>
              </a:rPr>
              <a:t>ufs-srweather-app.readthedocs.io</a:t>
            </a:r>
            <a:r>
              <a:rPr lang="en-US" dirty="0">
                <a:hlinkClick r:id="rId2"/>
              </a:rPr>
              <a:t>/</a:t>
            </a:r>
            <a:r>
              <a:rPr lang="en-US" dirty="0" err="1">
                <a:hlinkClick r:id="rId2"/>
              </a:rPr>
              <a:t>en</a:t>
            </a:r>
            <a:r>
              <a:rPr lang="en-US" dirty="0">
                <a:hlinkClick r:id="rId2"/>
              </a:rPr>
              <a:t>/release-public-v2.2.0/</a:t>
            </a:r>
            <a:endParaRPr lang="en-US" dirty="0"/>
          </a:p>
        </p:txBody>
      </p:sp>
    </p:spTree>
    <p:extLst>
      <p:ext uri="{BB962C8B-B14F-4D97-AF65-F5344CB8AC3E}">
        <p14:creationId xmlns:p14="http://schemas.microsoft.com/office/powerpoint/2010/main" val="137336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7A983-FEF0-0C08-E537-4B9AC74E98C2}"/>
              </a:ext>
            </a:extLst>
          </p:cNvPr>
          <p:cNvSpPr>
            <a:spLocks noGrp="1"/>
          </p:cNvSpPr>
          <p:nvPr>
            <p:ph type="ctrTitle"/>
          </p:nvPr>
        </p:nvSpPr>
        <p:spPr/>
        <p:txBody>
          <a:bodyPr/>
          <a:lstStyle/>
          <a:p>
            <a:r>
              <a:rPr lang="en-US" dirty="0"/>
              <a:t>Demo case results</a:t>
            </a:r>
          </a:p>
        </p:txBody>
      </p:sp>
      <p:sp>
        <p:nvSpPr>
          <p:cNvPr id="3" name="Subtitle 2">
            <a:extLst>
              <a:ext uri="{FF2B5EF4-FFF2-40B4-BE49-F238E27FC236}">
                <a16:creationId xmlns:a16="http://schemas.microsoft.com/office/drawing/2014/main" id="{CC64B6DE-4FBC-F54C-804C-6956CCC6CD77}"/>
              </a:ext>
            </a:extLst>
          </p:cNvPr>
          <p:cNvSpPr>
            <a:spLocks noGrp="1"/>
          </p:cNvSpPr>
          <p:nvPr>
            <p:ph type="subTitle" idx="1"/>
          </p:nvPr>
        </p:nvSpPr>
        <p:spPr/>
        <p:txBody>
          <a:bodyPr>
            <a:normAutofit lnSpcReduction="10000"/>
          </a:bodyPr>
          <a:lstStyle/>
          <a:p>
            <a:r>
              <a:rPr lang="en-US" dirty="0"/>
              <a:t>CONUS domain 25 km grid spacing</a:t>
            </a:r>
          </a:p>
          <a:p>
            <a:r>
              <a:rPr lang="en-US" dirty="0"/>
              <a:t>Simulation started 12/30/2021 at 12 UTC</a:t>
            </a:r>
          </a:p>
          <a:p>
            <a:r>
              <a:rPr lang="en-US" dirty="0"/>
              <a:t>Forecast hour 6 [around event peak]</a:t>
            </a:r>
          </a:p>
          <a:p>
            <a:r>
              <a:rPr lang="en-US" dirty="0"/>
              <a:t>See script</a:t>
            </a:r>
          </a:p>
        </p:txBody>
      </p:sp>
    </p:spTree>
    <p:extLst>
      <p:ext uri="{BB962C8B-B14F-4D97-AF65-F5344CB8AC3E}">
        <p14:creationId xmlns:p14="http://schemas.microsoft.com/office/powerpoint/2010/main" val="69827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347C064-8398-E516-7563-EE60BE68E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338" y="0"/>
            <a:ext cx="9583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160465-5347-DCDB-8FC7-D3D475423276}"/>
              </a:ext>
            </a:extLst>
          </p:cNvPr>
          <p:cNvSpPr txBox="1"/>
          <p:nvPr/>
        </p:nvSpPr>
        <p:spPr>
          <a:xfrm>
            <a:off x="2171700" y="4674870"/>
            <a:ext cx="2482474" cy="369332"/>
          </a:xfrm>
          <a:prstGeom prst="rect">
            <a:avLst/>
          </a:prstGeom>
          <a:solidFill>
            <a:schemeClr val="bg1"/>
          </a:solidFill>
        </p:spPr>
        <p:txBody>
          <a:bodyPr wrap="none" rtlCol="0">
            <a:spAutoFit/>
          </a:bodyPr>
          <a:lstStyle/>
          <a:p>
            <a:r>
              <a:rPr lang="en-US" b="1" dirty="0"/>
              <a:t>Vertical cross-section</a:t>
            </a:r>
          </a:p>
        </p:txBody>
      </p:sp>
      <p:sp>
        <p:nvSpPr>
          <p:cNvPr id="3" name="TextBox 2">
            <a:extLst>
              <a:ext uri="{FF2B5EF4-FFF2-40B4-BE49-F238E27FC236}">
                <a16:creationId xmlns:a16="http://schemas.microsoft.com/office/drawing/2014/main" id="{91C0CA5F-8E11-39EF-C6B8-33846F9E2A03}"/>
              </a:ext>
            </a:extLst>
          </p:cNvPr>
          <p:cNvSpPr txBox="1"/>
          <p:nvPr/>
        </p:nvSpPr>
        <p:spPr>
          <a:xfrm>
            <a:off x="9498330" y="365760"/>
            <a:ext cx="1730795" cy="369332"/>
          </a:xfrm>
          <a:prstGeom prst="rect">
            <a:avLst/>
          </a:prstGeom>
          <a:noFill/>
        </p:spPr>
        <p:txBody>
          <a:bodyPr wrap="none" rtlCol="0">
            <a:spAutoFit/>
          </a:bodyPr>
          <a:lstStyle/>
          <a:p>
            <a:r>
              <a:rPr lang="en-US" dirty="0"/>
              <a:t>Forecast hour 6</a:t>
            </a:r>
          </a:p>
        </p:txBody>
      </p:sp>
    </p:spTree>
    <p:extLst>
      <p:ext uri="{BB962C8B-B14F-4D97-AF65-F5344CB8AC3E}">
        <p14:creationId xmlns:p14="http://schemas.microsoft.com/office/powerpoint/2010/main" val="2929005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667</TotalTime>
  <Words>1834</Words>
  <Application>Microsoft Macintosh PowerPoint</Application>
  <PresentationFormat>Widescreen</PresentationFormat>
  <Paragraphs>229</Paragraphs>
  <Slides>28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Display</vt:lpstr>
      <vt:lpstr>Arial</vt:lpstr>
      <vt:lpstr>Calibri</vt:lpstr>
      <vt:lpstr>Courier New</vt:lpstr>
      <vt:lpstr>Wingdings</vt:lpstr>
      <vt:lpstr>Office Theme</vt:lpstr>
      <vt:lpstr>UFS Short Range Weather App (SRW)</vt:lpstr>
      <vt:lpstr>PowerPoint Presentation</vt:lpstr>
      <vt:lpstr>PowerPoint Presentation</vt:lpstr>
      <vt:lpstr>PowerPoint Presentation</vt:lpstr>
      <vt:lpstr>PowerPoint Presentation</vt:lpstr>
      <vt:lpstr>PowerPoint Presentation</vt:lpstr>
      <vt:lpstr>UFS SRW on Derecho demonstration</vt:lpstr>
      <vt:lpstr>Demo case results</vt:lpstr>
      <vt:lpstr>PowerPoint Presentation</vt:lpstr>
      <vt:lpstr>PowerPoint Presentation</vt:lpstr>
      <vt:lpstr>Higher resolution case results</vt:lpstr>
      <vt:lpstr>PowerPoint Presentation</vt:lpstr>
      <vt:lpstr>PowerPoint Presentation</vt:lpstr>
      <vt:lpstr>[end]</vt:lpstr>
      <vt:lpstr>Appendix 1: Inside the yaml file</vt:lpstr>
      <vt:lpstr>A config.yaml file #1</vt:lpstr>
      <vt:lpstr>A config.yaml file #2</vt:lpstr>
      <vt:lpstr>A config.yaml file #3</vt:lpstr>
      <vt:lpstr>Notes</vt:lpstr>
      <vt:lpstr>Appendix 2: Some more UFS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UFS Short Range Weather App (SRW)</dc:title>
  <dc:creator>Fovell, Robert</dc:creator>
  <cp:lastModifiedBy>Fovell, Robert</cp:lastModifiedBy>
  <cp:revision>18</cp:revision>
  <dcterms:created xsi:type="dcterms:W3CDTF">2024-04-18T14:10:22Z</dcterms:created>
  <dcterms:modified xsi:type="dcterms:W3CDTF">2024-04-23T02:22:04Z</dcterms:modified>
</cp:coreProperties>
</file>