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7" r:id="rId3"/>
    <p:sldId id="308" r:id="rId4"/>
    <p:sldId id="311" r:id="rId5"/>
    <p:sldId id="349" r:id="rId6"/>
    <p:sldId id="322" r:id="rId7"/>
    <p:sldId id="312" r:id="rId8"/>
    <p:sldId id="346" r:id="rId9"/>
    <p:sldId id="348" r:id="rId10"/>
    <p:sldId id="350" r:id="rId11"/>
    <p:sldId id="354" r:id="rId12"/>
    <p:sldId id="321" r:id="rId13"/>
    <p:sldId id="352" r:id="rId14"/>
    <p:sldId id="323" r:id="rId15"/>
    <p:sldId id="313" r:id="rId16"/>
    <p:sldId id="315" r:id="rId17"/>
    <p:sldId id="327" r:id="rId18"/>
    <p:sldId id="351" r:id="rId19"/>
    <p:sldId id="344" r:id="rId20"/>
    <p:sldId id="324" r:id="rId21"/>
    <p:sldId id="32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/>
    <p:restoredTop sz="94930"/>
  </p:normalViewPr>
  <p:slideViewPr>
    <p:cSldViewPr snapToGrid="0" snapToObjects="1" showGuides="1">
      <p:cViewPr varScale="1">
        <p:scale>
          <a:sx n="112" d="100"/>
          <a:sy n="112" d="100"/>
        </p:scale>
        <p:origin x="1296" y="200"/>
      </p:cViewPr>
      <p:guideLst>
        <p:guide orient="horz" pos="13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ACD9-AAC2-4F4B-AE2D-F4F1830CE292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194F-8F13-0C4C-BE67-4645FF2F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7BDB-4CD8-CE43-8015-8F084C76C5C5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A5D9-C77A-3D45-9294-99EFC1DA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BA5D9-C77A-3D45-9294-99EFC1DAA6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95B7-ABC0-1540-8447-702364C9F94E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82C-3E55-6F42-B684-CFE8858FF70D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D888-CBCD-EF41-B2E2-74395D31CC8A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319-5E5A-C947-87B9-A42A20DCF403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B34C-0FBE-BE40-B4A1-98C66782EFD0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382-CD94-2542-BC37-11852693B16E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086-D2AB-4F4D-A955-3B5DD7088EBF}" type="datetime1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3D4-DEFA-6E46-A095-7F59039D228A}" type="datetime1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0374-820D-F145-8016-A4FE765E716C}" type="datetime1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F1B-C1B4-454C-ACC0-55F91C55E53A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5CF4-82B5-3C47-9E8E-F8C214A881EE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E93B-FFFC-E049-BCA3-74931F63B62C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Boulder windstorm case</a:t>
            </a:r>
            <a:br>
              <a:rPr lang="en-US" dirty="0"/>
            </a:br>
            <a:r>
              <a:rPr lang="en-US" dirty="0"/>
              <a:t>(Experiment #2, Parts 1, 2, and 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9BB2-C2F6-004F-BAEE-BDEFE0CF22B2}"/>
              </a:ext>
            </a:extLst>
          </p:cNvPr>
          <p:cNvSpPr txBox="1"/>
          <p:nvPr/>
        </p:nvSpPr>
        <p:spPr>
          <a:xfrm>
            <a:off x="26831" y="665226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BC4D1-83C8-AE4F-BC52-EC909D06F0D8}"/>
              </a:ext>
            </a:extLst>
          </p:cNvPr>
          <p:cNvSpPr txBox="1"/>
          <p:nvPr/>
        </p:nvSpPr>
        <p:spPr>
          <a:xfrm>
            <a:off x="114300" y="262890"/>
            <a:ext cx="509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Part 1 DUE Monday, October 21, by start of class.</a:t>
            </a:r>
          </a:p>
          <a:p>
            <a:r>
              <a:rPr lang="en-US" dirty="0">
                <a:highlight>
                  <a:srgbClr val="FFFF00"/>
                </a:highlight>
              </a:rPr>
              <a:t>Part 2 DUE Wednesday, October 23, by start of class.</a:t>
            </a:r>
          </a:p>
          <a:p>
            <a:r>
              <a:rPr lang="en-US" dirty="0">
                <a:highlight>
                  <a:srgbClr val="FFFF00"/>
                </a:highlight>
              </a:rPr>
              <a:t>Part 3 will come later this semester.</a:t>
            </a:r>
          </a:p>
        </p:txBody>
      </p:sp>
    </p:spTree>
    <p:extLst>
      <p:ext uri="{BB962C8B-B14F-4D97-AF65-F5344CB8AC3E}">
        <p14:creationId xmlns:p14="http://schemas.microsoft.com/office/powerpoint/2010/main" val="36197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6E218-2123-F3D4-4FBB-68F11769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613A3-6746-8185-1486-88EA5C35956B}"/>
              </a:ext>
            </a:extLst>
          </p:cNvPr>
          <p:cNvSpPr txBox="1"/>
          <p:nvPr/>
        </p:nvSpPr>
        <p:spPr>
          <a:xfrm>
            <a:off x="1394460" y="27774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wind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4C0128-D720-7AA4-7552-E7A66B0490A1}"/>
              </a:ext>
            </a:extLst>
          </p:cNvPr>
          <p:cNvCxnSpPr/>
          <p:nvPr/>
        </p:nvCxnSpPr>
        <p:spPr>
          <a:xfrm>
            <a:off x="1325880" y="3114675"/>
            <a:ext cx="8343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0CDBAC-52DE-88B6-823B-0BB78626B52D}"/>
              </a:ext>
            </a:extLst>
          </p:cNvPr>
          <p:cNvSpPr txBox="1"/>
          <p:nvPr/>
        </p:nvSpPr>
        <p:spPr>
          <a:xfrm>
            <a:off x="194310" y="6242050"/>
            <a:ext cx="902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West-east vertical cross section across Marshall fire ignition site, from -108 to -104 longitude</a:t>
            </a:r>
          </a:p>
          <a:p>
            <a:r>
              <a:rPr lang="en-US" b="1" dirty="0">
                <a:solidFill>
                  <a:srgbClr val="FF0000"/>
                </a:solidFill>
              </a:rPr>
              <a:t>4 h forecast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B4CAA5C0-0C52-4146-CB0B-7BCAAC6B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866"/>
            <a:ext cx="91440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0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B62D38-3956-ECCE-462B-04A1466DA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BDCA6B-92F2-A3F1-232C-E18EB5DAC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</a:t>
            </a:r>
            <a:r>
              <a:rPr lang="en-US" dirty="0">
                <a:highlight>
                  <a:srgbClr val="FFFF00"/>
                </a:highlight>
              </a:rPr>
              <a:t>Monday, October 21, 2024 </a:t>
            </a:r>
          </a:p>
          <a:p>
            <a:r>
              <a:rPr lang="en-US" dirty="0"/>
              <a:t>by start of class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684232-E7E3-C385-3D9C-36FC62E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5FBFD-D201-C881-6575-A641D2C8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#2 Part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CE7E-3A41-96FC-537E-003E3C04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Make a time series plot of 10 m wind speed at the Marshall fire site for our </a:t>
            </a:r>
            <a:r>
              <a:rPr lang="en-US" b="1" dirty="0"/>
              <a:t>control run</a:t>
            </a:r>
          </a:p>
          <a:p>
            <a:pPr lvl="1"/>
            <a:r>
              <a:rPr lang="en-US" dirty="0"/>
              <a:t>We used WRF-Python’s </a:t>
            </a:r>
            <a:r>
              <a:rPr lang="en-US" b="1" dirty="0" err="1"/>
              <a:t>ll_to_xy</a:t>
            </a:r>
            <a:r>
              <a:rPr lang="en-US" b="1" dirty="0"/>
              <a:t> </a:t>
            </a:r>
            <a:r>
              <a:rPr lang="en-US" dirty="0"/>
              <a:t>function in the SNOWSTORM case to plot a snow depth time series for Albany.  Add something similar to this notebook for this task</a:t>
            </a:r>
          </a:p>
          <a:p>
            <a:pPr lvl="1"/>
            <a:r>
              <a:rPr lang="en-US" dirty="0"/>
              <a:t>Marshall fire ignition site can be taken as 39.954871, -105.27055</a:t>
            </a:r>
          </a:p>
          <a:p>
            <a:pPr lvl="1"/>
            <a:r>
              <a:rPr lang="en-US" dirty="0"/>
              <a:t>Cell #3 pulls 10 m wind speed and direction as “wspd10_w” and “wdir10_w”, respectively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Put your name in the plot title.</a:t>
            </a:r>
          </a:p>
          <a:p>
            <a:pPr lvl="1"/>
            <a:r>
              <a:rPr lang="en-US" dirty="0"/>
              <a:t>Email to Liam and myself.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Grad students: plot wind direction on the second y-axis</a:t>
            </a:r>
          </a:p>
          <a:p>
            <a:r>
              <a:rPr lang="en-US" u="sng" dirty="0"/>
              <a:t>Archive your Part 1 work</a:t>
            </a:r>
            <a:r>
              <a:rPr lang="en-US" dirty="0"/>
              <a:t>.  I would create a folder inside WINDSTORM called WIND01 and into it </a:t>
            </a:r>
            <a:r>
              <a:rPr lang="en-US" b="1" dirty="0"/>
              <a:t>move</a:t>
            </a:r>
            <a:r>
              <a:rPr lang="en-US" dirty="0"/>
              <a:t> the </a:t>
            </a:r>
            <a:r>
              <a:rPr lang="en-US" dirty="0" err="1"/>
              <a:t>wrfout</a:t>
            </a:r>
            <a:r>
              <a:rPr lang="en-US" dirty="0"/>
              <a:t> file and </a:t>
            </a:r>
            <a:r>
              <a:rPr lang="en-US" b="1" dirty="0"/>
              <a:t>copy</a:t>
            </a:r>
            <a:r>
              <a:rPr lang="en-US" dirty="0"/>
              <a:t> </a:t>
            </a:r>
            <a:r>
              <a:rPr lang="en-US" dirty="0" err="1"/>
              <a:t>namelist.input</a:t>
            </a:r>
            <a:r>
              <a:rPr lang="en-US" dirty="0"/>
              <a:t>, and </a:t>
            </a:r>
            <a:r>
              <a:rPr lang="en-US" dirty="0" err="1"/>
              <a:t>namelist.wps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44521-A814-CB49-57EB-A8E698C2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EB8FA-8161-5D8D-9F7B-8DC5C6E6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 winds for our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3D5EF-89FE-EBA2-3CCF-67C8EFCC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FC9EA2-88B6-D1BD-7001-E4B2E631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747"/>
            <a:ext cx="9144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9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F13F1-9F85-84E0-5B9F-061902290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217457-3058-01E5-6535-9FFCC8758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</a:t>
            </a:r>
            <a:r>
              <a:rPr lang="en-US" dirty="0">
                <a:highlight>
                  <a:srgbClr val="FFFF00"/>
                </a:highlight>
              </a:rPr>
              <a:t>Wednesday, October 23, 2024 </a:t>
            </a:r>
          </a:p>
          <a:p>
            <a:r>
              <a:rPr lang="en-US" dirty="0"/>
              <a:t>by start of class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38BCC-722A-D5CA-30CC-CAE571FE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D2D0-8476-BA43-B6E1-D7CBC802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#2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5A78-927E-2F4F-9421-9458D8AB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 Part 1, we all created the same simulation</a:t>
            </a:r>
          </a:p>
          <a:p>
            <a:r>
              <a:rPr lang="en-US" dirty="0"/>
              <a:t>For Part 2, do something </a:t>
            </a:r>
            <a:r>
              <a:rPr lang="en-US" b="1" dirty="0"/>
              <a:t>different</a:t>
            </a:r>
            <a:r>
              <a:rPr lang="en-US" dirty="0"/>
              <a:t>.  You can consider [see following slides]:</a:t>
            </a:r>
          </a:p>
          <a:p>
            <a:pPr lvl="1"/>
            <a:r>
              <a:rPr lang="en-US" dirty="0"/>
              <a:t>Initializing from a different parent model source</a:t>
            </a:r>
          </a:p>
          <a:p>
            <a:pPr lvl="1"/>
            <a:r>
              <a:rPr lang="en-US" dirty="0"/>
              <a:t>Initializing at an earlier time (and running </a:t>
            </a:r>
            <a:r>
              <a:rPr lang="en-US" i="1" dirty="0"/>
              <a:t>longer</a:t>
            </a:r>
            <a:r>
              <a:rPr lang="en-US" dirty="0"/>
              <a:t>, so </a:t>
            </a:r>
            <a:r>
              <a:rPr lang="en-US" b="1" dirty="0"/>
              <a:t>still</a:t>
            </a:r>
            <a:r>
              <a:rPr lang="en-US" dirty="0"/>
              <a:t> ending 12/31 at 00Z)</a:t>
            </a:r>
          </a:p>
          <a:p>
            <a:pPr lvl="1"/>
            <a:r>
              <a:rPr lang="en-US" dirty="0"/>
              <a:t>A combination of the foregoing</a:t>
            </a:r>
          </a:p>
          <a:p>
            <a:pPr lvl="1"/>
            <a:r>
              <a:rPr lang="en-US" dirty="0"/>
              <a:t>Changing the resolution (making topography coarser)</a:t>
            </a:r>
          </a:p>
          <a:p>
            <a:pPr lvl="1"/>
            <a:r>
              <a:rPr lang="en-US" dirty="0"/>
              <a:t>Changing the model physics</a:t>
            </a:r>
          </a:p>
          <a:p>
            <a:pPr lvl="1"/>
            <a:r>
              <a:rPr lang="en-US" dirty="0"/>
              <a:t>Have a different idea?  Consult with me.</a:t>
            </a:r>
          </a:p>
          <a:p>
            <a:r>
              <a:rPr lang="en-US" dirty="0"/>
              <a:t>Create a brief report (PowerPoint, Word, other document) comparing your Part 1 control run with your Part 2 simulation.  What’s different?  What’s similar?  </a:t>
            </a:r>
          </a:p>
          <a:p>
            <a:r>
              <a:rPr lang="en-US" b="1" dirty="0">
                <a:solidFill>
                  <a:srgbClr val="FF0000"/>
                </a:solidFill>
              </a:rPr>
              <a:t>Make it look nice.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A033F-6A04-8E43-81F9-4CE0A88B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370F-AAC9-414B-B96C-C1A67568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parent model data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83E5-2B52-7F49-9D8C-2FFE1DF8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</a:t>
            </a:r>
            <a:r>
              <a:rPr lang="en-US" sz="3100" dirty="0">
                <a:latin typeface="Courier" pitchFamily="2" charset="0"/>
              </a:rPr>
              <a:t>$LAB/DATA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NAM (use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Vtable.NAM</a:t>
            </a:r>
            <a:r>
              <a:rPr lang="en-US" dirty="0"/>
              <a:t>):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NAM_2021123012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We’re using these for Part 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NAM_2021123000</a:t>
            </a:r>
          </a:p>
          <a:p>
            <a:pPr lvl="2"/>
            <a:r>
              <a:rPr lang="en-US" dirty="0"/>
              <a:t>NAM_2021122912</a:t>
            </a:r>
          </a:p>
          <a:p>
            <a:pPr lvl="1"/>
            <a:r>
              <a:rPr lang="en-US" dirty="0"/>
              <a:t>GFS (use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Vtable.GFS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GFS_2021123012</a:t>
            </a:r>
          </a:p>
          <a:p>
            <a:pPr lvl="2"/>
            <a:r>
              <a:rPr lang="en-US" dirty="0"/>
              <a:t>GFS_2021123000</a:t>
            </a:r>
          </a:p>
          <a:p>
            <a:pPr lvl="2"/>
            <a:r>
              <a:rPr lang="en-US" dirty="0"/>
              <a:t>GFS_2021122912</a:t>
            </a:r>
          </a:p>
          <a:p>
            <a:pPr lvl="1"/>
            <a:r>
              <a:rPr lang="en-US" dirty="0"/>
              <a:t>HRRR (Use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$LAB/SCRIPTS/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Vtable.HRRR.wrfprs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HRRR_2021123012</a:t>
            </a:r>
          </a:p>
          <a:p>
            <a:pPr lvl="2"/>
            <a:r>
              <a:rPr lang="en-US" dirty="0"/>
              <a:t>HRRR_2021123000</a:t>
            </a:r>
          </a:p>
          <a:p>
            <a:pPr lvl="2"/>
            <a:r>
              <a:rPr lang="en-US" dirty="0"/>
              <a:t>HRRR_2021122912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8D607-F2B9-5F4C-8A3C-E2261E5B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F554-CF0E-758D-ABE1-007F0AF5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model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D7D6-5507-06D0-52EA-38A308B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likely candidates for physics sensitivity:</a:t>
            </a:r>
          </a:p>
          <a:p>
            <a:pPr lvl="1"/>
            <a:r>
              <a:rPr lang="en-US" dirty="0"/>
              <a:t>PBL scheme 				</a:t>
            </a:r>
            <a:r>
              <a:rPr lang="en-US" dirty="0" err="1"/>
              <a:t>bl_pbl_physics</a:t>
            </a:r>
            <a:endParaRPr lang="en-US" dirty="0"/>
          </a:p>
          <a:p>
            <a:pPr lvl="1"/>
            <a:r>
              <a:rPr lang="en-US" dirty="0"/>
              <a:t>Surface layer				</a:t>
            </a:r>
            <a:r>
              <a:rPr lang="en-US" dirty="0" err="1"/>
              <a:t>sf_sfclay_physics</a:t>
            </a:r>
            <a:endParaRPr lang="en-US" dirty="0"/>
          </a:p>
          <a:p>
            <a:pPr lvl="1"/>
            <a:r>
              <a:rPr lang="en-US" dirty="0"/>
              <a:t>Land surface model		</a:t>
            </a:r>
            <a:r>
              <a:rPr lang="en-US" dirty="0" err="1"/>
              <a:t>sf_surface_physics</a:t>
            </a:r>
            <a:endParaRPr lang="en-US" dirty="0"/>
          </a:p>
          <a:p>
            <a:r>
              <a:rPr lang="en-US" dirty="0"/>
              <a:t>Less likely candidates include microphysics (</a:t>
            </a:r>
            <a:r>
              <a:rPr lang="en-US" dirty="0" err="1"/>
              <a:t>mp_physics</a:t>
            </a:r>
            <a:r>
              <a:rPr lang="en-US" dirty="0"/>
              <a:t>), cumulus scheme (</a:t>
            </a:r>
            <a:r>
              <a:rPr lang="en-US" dirty="0" err="1"/>
              <a:t>cu_physics</a:t>
            </a:r>
            <a:r>
              <a:rPr lang="en-US" dirty="0"/>
              <a:t>), radiation (</a:t>
            </a:r>
            <a:r>
              <a:rPr lang="en-US" dirty="0" err="1"/>
              <a:t>ra_lw_physics</a:t>
            </a:r>
            <a:r>
              <a:rPr lang="en-US" dirty="0"/>
              <a:t>, </a:t>
            </a:r>
            <a:r>
              <a:rPr lang="en-US" dirty="0" err="1"/>
              <a:t>ra_sw_physics</a:t>
            </a:r>
            <a:r>
              <a:rPr lang="en-US" dirty="0"/>
              <a:t>), urban physics (</a:t>
            </a:r>
            <a:r>
              <a:rPr lang="en-US" dirty="0" err="1"/>
              <a:t>sf_urban_physics</a:t>
            </a:r>
            <a:r>
              <a:rPr lang="en-US" dirty="0"/>
              <a:t>), topographic and slope shading (</a:t>
            </a:r>
            <a:r>
              <a:rPr lang="en-US" dirty="0" err="1"/>
              <a:t>topo_shading</a:t>
            </a:r>
            <a:r>
              <a:rPr lang="en-US" dirty="0"/>
              <a:t>, </a:t>
            </a:r>
            <a:r>
              <a:rPr lang="en-US" dirty="0" err="1"/>
              <a:t>slope_rad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76BC-7A31-4ACC-BA79-8C2F9FBE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52B11-B701-68B5-86F8-4A83A068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and surface layer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56369-EC97-E6A5-E09A-7AA1419C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9D5B4-4F4B-D510-9FB2-6C19D9D7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9660"/>
            <a:ext cx="7772400" cy="4613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35795-22F8-9F81-FC14-FC5D5D17027B}"/>
              </a:ext>
            </a:extLst>
          </p:cNvPr>
          <p:cNvSpPr txBox="1"/>
          <p:nvPr/>
        </p:nvSpPr>
        <p:spPr>
          <a:xfrm>
            <a:off x="1908810" y="6161185"/>
            <a:ext cx="237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bl_pbl_physics</a:t>
            </a:r>
            <a:r>
              <a:rPr lang="en-US" sz="1200" b="1" dirty="0">
                <a:solidFill>
                  <a:srgbClr val="FF0000"/>
                </a:solidFill>
              </a:rPr>
              <a:t>     </a:t>
            </a:r>
            <a:r>
              <a:rPr lang="en-US" sz="1200" b="1" dirty="0" err="1">
                <a:solidFill>
                  <a:srgbClr val="FF0000"/>
                </a:solidFill>
              </a:rPr>
              <a:t>sf_sfclay_physics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DA986-C12D-DF89-D46E-4EB0E268D531}"/>
              </a:ext>
            </a:extLst>
          </p:cNvPr>
          <p:cNvSpPr txBox="1"/>
          <p:nvPr/>
        </p:nvSpPr>
        <p:spPr>
          <a:xfrm>
            <a:off x="2879144" y="1282295"/>
            <a:ext cx="602498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• PBL and surface layer options often paired</a:t>
            </a:r>
          </a:p>
          <a:p>
            <a:r>
              <a:rPr lang="en-US" dirty="0"/>
              <a:t>• Some combinations are optimized, others incompatible</a:t>
            </a:r>
          </a:p>
          <a:p>
            <a:r>
              <a:rPr lang="en-US" dirty="0"/>
              <a:t>• Names for the eddy mixing coefficients vary among schemes</a:t>
            </a:r>
          </a:p>
        </p:txBody>
      </p:sp>
    </p:spTree>
    <p:extLst>
      <p:ext uri="{BB962C8B-B14F-4D97-AF65-F5344CB8AC3E}">
        <p14:creationId xmlns:p14="http://schemas.microsoft.com/office/powerpoint/2010/main" val="357198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03CA-2B38-5301-DA2A-CC08066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surface models (LSMs)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D80C-B670-00BF-B257-D11C06FD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common: Noah (</a:t>
            </a:r>
            <a:r>
              <a:rPr lang="en-US" dirty="0" err="1"/>
              <a:t>sf_surface_physics</a:t>
            </a:r>
            <a:r>
              <a:rPr lang="en-US" dirty="0"/>
              <a:t> = 2)</a:t>
            </a:r>
          </a:p>
          <a:p>
            <a:pPr lvl="1"/>
            <a:r>
              <a:rPr lang="en-US" dirty="0"/>
              <a:t>Used in control run WIND01, and in GFS and NAM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num_soil_layers</a:t>
            </a:r>
            <a:r>
              <a:rPr lang="en-US" dirty="0"/>
              <a:t> = 4</a:t>
            </a:r>
          </a:p>
          <a:p>
            <a:r>
              <a:rPr lang="en-US" dirty="0"/>
              <a:t>Other reasonable options: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3 (RUC LSM, used in HRRR and RAP)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6 </a:t>
            </a:r>
            <a:r>
              <a:rPr lang="en-US" u="sng" dirty="0"/>
              <a:t>or</a:t>
            </a:r>
            <a:r>
              <a:rPr lang="en-US" dirty="0"/>
              <a:t> 9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4 (</a:t>
            </a:r>
            <a:r>
              <a:rPr lang="en-US" dirty="0" err="1"/>
              <a:t>NoahMP</a:t>
            </a:r>
            <a:r>
              <a:rPr lang="en-US" dirty="0"/>
              <a:t>, related to Noah)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4</a:t>
            </a:r>
          </a:p>
          <a:p>
            <a:pPr lvl="2"/>
            <a:r>
              <a:rPr lang="en-US" dirty="0"/>
              <a:t>Many additional options available [optional]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7 (</a:t>
            </a:r>
            <a:r>
              <a:rPr lang="en-US" dirty="0" err="1"/>
              <a:t>Pleim-Xiu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2</a:t>
            </a:r>
          </a:p>
          <a:p>
            <a:r>
              <a:rPr lang="en-US" dirty="0"/>
              <a:t>Less desirable options: </a:t>
            </a:r>
          </a:p>
          <a:p>
            <a:pPr lvl="1"/>
            <a:r>
              <a:rPr lang="en-US" dirty="0"/>
              <a:t>Thermal diffusion scheme (</a:t>
            </a:r>
            <a:r>
              <a:rPr lang="en-US" dirty="0" err="1"/>
              <a:t>sf_surface_physics</a:t>
            </a:r>
            <a:r>
              <a:rPr lang="en-US" dirty="0"/>
              <a:t> = 1): obsolete</a:t>
            </a:r>
          </a:p>
          <a:p>
            <a:pPr lvl="1"/>
            <a:r>
              <a:rPr lang="en-US" dirty="0"/>
              <a:t>NCAR CLM4 LSM (</a:t>
            </a:r>
            <a:r>
              <a:rPr lang="en-US" dirty="0" err="1"/>
              <a:t>sf_surface_physics</a:t>
            </a:r>
            <a:r>
              <a:rPr lang="en-US" dirty="0"/>
              <a:t> = 5): very, very slow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3BBD-1D9C-B2C6-920B-1547462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7C7CD-6EE4-DB57-D7F6-6542207CA746}"/>
              </a:ext>
            </a:extLst>
          </p:cNvPr>
          <p:cNvSpPr txBox="1"/>
          <p:nvPr/>
        </p:nvSpPr>
        <p:spPr>
          <a:xfrm>
            <a:off x="194310" y="635635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num_soil_layers</a:t>
            </a:r>
            <a:r>
              <a:rPr lang="en-US" b="1" dirty="0">
                <a:solidFill>
                  <a:srgbClr val="FF0000"/>
                </a:solidFill>
              </a:rPr>
              <a:t> is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the same as </a:t>
            </a:r>
            <a:r>
              <a:rPr lang="en-US" b="1" dirty="0" err="1">
                <a:solidFill>
                  <a:srgbClr val="FF0000"/>
                </a:solidFill>
              </a:rPr>
              <a:t>num_metgrid_soil_levels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D7F2-97FD-2F4F-857D-AC31C577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72584-5780-8346-B8AC-8DCF9AD6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07" y="0"/>
            <a:ext cx="6176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9ADCC-2756-8F48-8384-B84C28E05927}"/>
              </a:ext>
            </a:extLst>
          </p:cNvPr>
          <p:cNvSpPr txBox="1"/>
          <p:nvPr/>
        </p:nvSpPr>
        <p:spPr>
          <a:xfrm>
            <a:off x="45720" y="354330"/>
            <a:ext cx="1686103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Marshall fire (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(2021) became</a:t>
            </a:r>
          </a:p>
          <a:p>
            <a:r>
              <a:rPr lang="en-US" dirty="0"/>
              <a:t>worst fire in</a:t>
            </a:r>
          </a:p>
          <a:p>
            <a:r>
              <a:rPr lang="en-US" dirty="0"/>
              <a:t>Colorado</a:t>
            </a:r>
          </a:p>
          <a:p>
            <a:r>
              <a:rPr lang="en-US" dirty="0"/>
              <a:t>history, driven</a:t>
            </a:r>
          </a:p>
          <a:p>
            <a:r>
              <a:rPr lang="en-US" dirty="0"/>
              <a:t>by drought and</a:t>
            </a:r>
          </a:p>
          <a:p>
            <a:r>
              <a:rPr lang="en-US" dirty="0"/>
              <a:t>high winds</a:t>
            </a:r>
          </a:p>
          <a:p>
            <a:endParaRPr lang="en-US" dirty="0"/>
          </a:p>
          <a:p>
            <a:r>
              <a:rPr lang="en-US" dirty="0"/>
              <a:t>HRRRv4 </a:t>
            </a:r>
          </a:p>
          <a:p>
            <a:r>
              <a:rPr lang="en-US" dirty="0"/>
              <a:t>topography</a:t>
            </a:r>
          </a:p>
          <a:p>
            <a:r>
              <a:rPr lang="en-US" dirty="0"/>
              <a:t>with event</a:t>
            </a:r>
          </a:p>
          <a:p>
            <a:r>
              <a:rPr lang="en-US" dirty="0"/>
              <a:t>max gusts</a:t>
            </a:r>
          </a:p>
          <a:p>
            <a:r>
              <a:rPr lang="en-US" dirty="0"/>
              <a:t>(m/s)</a:t>
            </a:r>
          </a:p>
          <a:p>
            <a:r>
              <a:rPr lang="en-US" dirty="0"/>
              <a:t>during the</a:t>
            </a:r>
          </a:p>
          <a:p>
            <a:r>
              <a:rPr lang="en-US" dirty="0"/>
              <a:t>Marshall Fire</a:t>
            </a:r>
          </a:p>
          <a:p>
            <a:r>
              <a:rPr lang="en-US" dirty="0"/>
              <a:t>Event</a:t>
            </a:r>
          </a:p>
          <a:p>
            <a:endParaRPr lang="en-US" dirty="0"/>
          </a:p>
          <a:p>
            <a:r>
              <a:rPr lang="en-US" dirty="0"/>
              <a:t>Fastest gust</a:t>
            </a:r>
          </a:p>
          <a:p>
            <a:r>
              <a:rPr lang="en-US" dirty="0"/>
              <a:t>was 51.4 m/s</a:t>
            </a:r>
          </a:p>
          <a:p>
            <a:r>
              <a:rPr lang="en-US" dirty="0"/>
              <a:t>[115 mph] at</a:t>
            </a:r>
          </a:p>
          <a:p>
            <a:r>
              <a:rPr lang="en-US" dirty="0"/>
              <a:t>yellow star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06747-99DB-D923-23DF-CC12C370DD68}"/>
              </a:ext>
            </a:extLst>
          </p:cNvPr>
          <p:cNvSpPr txBox="1"/>
          <p:nvPr/>
        </p:nvSpPr>
        <p:spPr>
          <a:xfrm>
            <a:off x="34290" y="6503670"/>
            <a:ext cx="15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Fovell et al. (2022)</a:t>
            </a:r>
          </a:p>
        </p:txBody>
      </p:sp>
    </p:spTree>
    <p:extLst>
      <p:ext uri="{BB962C8B-B14F-4D97-AF65-F5344CB8AC3E}">
        <p14:creationId xmlns:p14="http://schemas.microsoft.com/office/powerpoint/2010/main" val="79993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A86883-C194-1BC5-7109-D1D28AEA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B885745-D82B-3D66-B02A-2FF649B4F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4F85-29D9-B577-F629-714E4EB5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2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133A-67D5-8236-7E60-C5289BA2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29E9-0E17-AAB6-3281-40840E878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3 will be an in-class demonstration of how to use Model Evaluation Tools (MET) to perform a simple comparison of observed and forecasted wind, temperature, RH, dewpoint for ASOS stations in Colorado. </a:t>
            </a:r>
          </a:p>
          <a:p>
            <a:r>
              <a:rPr lang="en-US" dirty="0">
                <a:solidFill>
                  <a:srgbClr val="FF0000"/>
                </a:solidFill>
              </a:rPr>
              <a:t>Coming later this semester.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29193-3917-E458-4880-82FF704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0278B2-7B08-0A40-B7AB-BE056B7CC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8CDF8D-C797-8A44-9392-0B9A62D32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A8EC9-FFA2-8144-89B4-700F62E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0AC2A-5E04-5848-B382-122F4D2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AF432-D4AD-C041-9C88-6DCB7539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38" y="0"/>
            <a:ext cx="71948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DEC33-4689-624D-A298-7EB098D7A0EC}"/>
              </a:ext>
            </a:extLst>
          </p:cNvPr>
          <p:cNvSpPr txBox="1"/>
          <p:nvPr/>
        </p:nvSpPr>
        <p:spPr>
          <a:xfrm>
            <a:off x="45720" y="354330"/>
            <a:ext cx="174047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Windstorm</a:t>
            </a:r>
          </a:p>
          <a:p>
            <a:r>
              <a:rPr lang="en-US" dirty="0"/>
              <a:t>started about</a:t>
            </a:r>
          </a:p>
          <a:p>
            <a:r>
              <a:rPr lang="en-US" dirty="0"/>
              <a:t>15Z 12/30/21</a:t>
            </a:r>
          </a:p>
          <a:p>
            <a:r>
              <a:rPr lang="en-US" dirty="0"/>
              <a:t>[8 am MST],</a:t>
            </a:r>
          </a:p>
          <a:p>
            <a:r>
              <a:rPr lang="en-US" dirty="0"/>
              <a:t>peaked around</a:t>
            </a:r>
          </a:p>
          <a:p>
            <a:r>
              <a:rPr lang="en-US" dirty="0"/>
              <a:t>17-19Z, and</a:t>
            </a:r>
          </a:p>
          <a:p>
            <a:r>
              <a:rPr lang="en-US" dirty="0"/>
              <a:t>fell into a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weaker phase</a:t>
            </a:r>
          </a:p>
          <a:p>
            <a:r>
              <a:rPr lang="en-US" dirty="0"/>
              <a:t>after 2Z 12/31</a:t>
            </a:r>
          </a:p>
          <a:p>
            <a:r>
              <a:rPr lang="en-US" dirty="0"/>
              <a:t>[7 pm MST]</a:t>
            </a:r>
          </a:p>
          <a:p>
            <a:endParaRPr lang="en-US" dirty="0"/>
          </a:p>
          <a:p>
            <a:r>
              <a:rPr lang="en-US" dirty="0"/>
              <a:t>Fire started at</a:t>
            </a:r>
          </a:p>
          <a:p>
            <a:r>
              <a:rPr lang="en-US" dirty="0"/>
              <a:t>event peak (18Z,</a:t>
            </a:r>
          </a:p>
          <a:p>
            <a:r>
              <a:rPr lang="en-US" dirty="0"/>
              <a:t>11 am MST)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7E6A3-9516-81EF-1500-C16982272B5D}"/>
              </a:ext>
            </a:extLst>
          </p:cNvPr>
          <p:cNvSpPr txBox="1"/>
          <p:nvPr/>
        </p:nvSpPr>
        <p:spPr>
          <a:xfrm>
            <a:off x="34290" y="6503670"/>
            <a:ext cx="15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Fovell et al. (2022)</a:t>
            </a:r>
          </a:p>
        </p:txBody>
      </p:sp>
    </p:spTree>
    <p:extLst>
      <p:ext uri="{BB962C8B-B14F-4D97-AF65-F5344CB8AC3E}">
        <p14:creationId xmlns:p14="http://schemas.microsoft.com/office/powerpoint/2010/main" val="41725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66265-DE69-9F4E-8FEA-43C7C321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and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511D4-03A3-9142-878E-E6337F79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your lab space, create a directory called </a:t>
            </a:r>
            <a:r>
              <a:rPr lang="en-US" sz="2800" dirty="0">
                <a:latin typeface="Courier" pitchFamily="2" charset="0"/>
              </a:rPr>
              <a:t>WINDSTORM</a:t>
            </a:r>
            <a:r>
              <a:rPr lang="en-US" dirty="0"/>
              <a:t> and move into it</a:t>
            </a:r>
          </a:p>
          <a:p>
            <a:r>
              <a:rPr lang="en-US" dirty="0"/>
              <a:t>Copy the file </a:t>
            </a:r>
            <a:r>
              <a:rPr lang="en-US" sz="2800" dirty="0">
                <a:latin typeface="Courier" pitchFamily="2" charset="0"/>
              </a:rPr>
              <a:t>$LAB/SCRIPTS/WRF_REAL_SETUP.TAR </a:t>
            </a:r>
            <a:r>
              <a:rPr lang="en-US" dirty="0"/>
              <a:t>and unpack it (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tar –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xvf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dirty="0"/>
              <a:t>)</a:t>
            </a:r>
          </a:p>
          <a:p>
            <a:r>
              <a:rPr lang="en-US" dirty="0"/>
              <a:t>Execute </a:t>
            </a:r>
            <a:r>
              <a:rPr lang="en-US" sz="3000" dirty="0" err="1">
                <a:latin typeface="Courier" pitchFamily="2" charset="0"/>
              </a:rPr>
              <a:t>make_all_links.sh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dirty="0"/>
              <a:t>as per usual</a:t>
            </a:r>
          </a:p>
          <a:p>
            <a:r>
              <a:rPr lang="en-US" dirty="0"/>
              <a:t>Also follow the WINDSTORM script</a:t>
            </a:r>
          </a:p>
          <a:p>
            <a:r>
              <a:rPr lang="en-US" b="1" dirty="0" err="1"/>
              <a:t>Namelists</a:t>
            </a:r>
            <a:r>
              <a:rPr lang="en-US" b="1" dirty="0"/>
              <a:t> will require extensive editing</a:t>
            </a:r>
          </a:p>
          <a:p>
            <a:r>
              <a:rPr lang="en-US" dirty="0">
                <a:solidFill>
                  <a:srgbClr val="C00000"/>
                </a:solidFill>
              </a:rPr>
              <a:t>Refer to the </a:t>
            </a:r>
            <a:r>
              <a:rPr lang="en-US" b="1" dirty="0">
                <a:solidFill>
                  <a:srgbClr val="C00000"/>
                </a:solidFill>
              </a:rPr>
              <a:t>Real-data WRF Checklist</a:t>
            </a:r>
            <a:r>
              <a:rPr lang="en-US" dirty="0">
                <a:solidFill>
                  <a:srgbClr val="C00000"/>
                </a:solidFill>
              </a:rPr>
              <a:t> on class website for detailed, step-by-step guidance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454C4-1D02-8541-87E8-9A9DE52B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155E9-33EA-C94F-B30A-FCEFE953F755}"/>
              </a:ext>
            </a:extLst>
          </p:cNvPr>
          <p:cNvSpPr txBox="1"/>
          <p:nvPr/>
        </p:nvSpPr>
        <p:spPr>
          <a:xfrm>
            <a:off x="102870" y="102870"/>
            <a:ext cx="50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WILL NEED TO FINISH THIS OUTSIDE OF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B53B4-3FD8-4F8E-1CE7-6F30342DE80A}"/>
              </a:ext>
            </a:extLst>
          </p:cNvPr>
          <p:cNvSpPr/>
          <p:nvPr/>
        </p:nvSpPr>
        <p:spPr>
          <a:xfrm>
            <a:off x="2727319" y="4986595"/>
            <a:ext cx="3936371" cy="411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3476-4662-864E-9144-FD2F1B81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notebooks </a:t>
            </a:r>
            <a:br>
              <a:rPr lang="en-US" dirty="0"/>
            </a:br>
            <a:r>
              <a:rPr lang="en-US" dirty="0"/>
              <a:t>[included in setup archive]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B29E-DBF5-1EFF-0B8C-3F997DEC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Edit </a:t>
            </a:r>
            <a:r>
              <a:rPr lang="en-US" b="1" dirty="0" err="1"/>
              <a:t>namelist.wps</a:t>
            </a:r>
            <a:r>
              <a:rPr lang="en-US" b="1" dirty="0"/>
              <a:t> </a:t>
            </a:r>
            <a:r>
              <a:rPr lang="en-US" dirty="0"/>
              <a:t>for our experiment first</a:t>
            </a:r>
          </a:p>
          <a:p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Reads your (modified) </a:t>
            </a:r>
            <a:r>
              <a:rPr lang="en-US" dirty="0" err="1"/>
              <a:t>namelist.wps</a:t>
            </a:r>
            <a:r>
              <a:rPr lang="en-US" dirty="0"/>
              <a:t> file and visualizes your domain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Limited to Lambert projections at this time</a:t>
            </a:r>
          </a:p>
          <a:p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After running geogrid, plots your terrain in Domain 1, reading geo_em.d01.nc and </a:t>
            </a:r>
            <a:r>
              <a:rPr lang="en-US" dirty="0" err="1"/>
              <a:t>namelist.wps</a:t>
            </a:r>
            <a:endParaRPr lang="en-US" dirty="0"/>
          </a:p>
          <a:p>
            <a:pPr lvl="1"/>
            <a:r>
              <a:rPr lang="en-US" dirty="0"/>
              <a:t>Check your map factors</a:t>
            </a:r>
          </a:p>
          <a:p>
            <a:pPr lvl="1"/>
            <a:r>
              <a:rPr lang="en-US" dirty="0"/>
              <a:t>Can be used for other domains (if they exist) with appropriate modifications</a:t>
            </a:r>
          </a:p>
          <a:p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WRF_plot_example_V4.ipynb</a:t>
            </a:r>
          </a:p>
          <a:p>
            <a:pPr lvl="1"/>
            <a:r>
              <a:rPr lang="en-US" dirty="0"/>
              <a:t>Requires editing. Plots plan maps and vertical cross-sections at time selected.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206BA-9EA3-0ABD-02AB-E879A7C8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C8BD6-C59D-BF45-C368-D6C19B37D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control run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BBFBD4-B821-4507-7AB3-3472F61C8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62B44-281B-C83D-E975-D5A0FE46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E01A-587F-F745-BE55-4165752B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B6B-F5E6-4F4E-8C25-682B6B902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Boulder-centered 200 x 200 </a:t>
            </a:r>
            <a:r>
              <a:rPr lang="en-US" dirty="0" err="1"/>
              <a:t>gridpoint</a:t>
            </a:r>
            <a:r>
              <a:rPr lang="en-US" dirty="0"/>
              <a:t>, 6 km grid spacing domain</a:t>
            </a:r>
          </a:p>
          <a:p>
            <a:pPr lvl="1"/>
            <a:r>
              <a:rPr lang="en-US" dirty="0"/>
              <a:t>Lambert.  Reference </a:t>
            </a:r>
            <a:r>
              <a:rPr lang="en-US" dirty="0" err="1"/>
              <a:t>lat</a:t>
            </a:r>
            <a:r>
              <a:rPr lang="en-US" dirty="0"/>
              <a:t> and </a:t>
            </a:r>
            <a:r>
              <a:rPr lang="en-US" dirty="0" err="1"/>
              <a:t>lon</a:t>
            </a:r>
            <a:r>
              <a:rPr lang="en-US" dirty="0"/>
              <a:t>: 40, -105. True latitudes: both 40. Standard </a:t>
            </a:r>
            <a:r>
              <a:rPr lang="en-US" dirty="0" err="1"/>
              <a:t>lon</a:t>
            </a:r>
            <a:r>
              <a:rPr lang="en-US" dirty="0"/>
              <a:t>: -105. </a:t>
            </a:r>
          </a:p>
          <a:p>
            <a:r>
              <a:rPr lang="en-US" dirty="0"/>
              <a:t>Make a simulation starting at 2021123012</a:t>
            </a:r>
          </a:p>
          <a:p>
            <a:pPr lvl="1"/>
            <a:r>
              <a:rPr lang="en-US" dirty="0"/>
              <a:t>Initialized from 3-km NAM, available every 3 hours, located in </a:t>
            </a:r>
            <a:r>
              <a:rPr lang="en-US" sz="2600" dirty="0">
                <a:latin typeface="Courier" pitchFamily="2" charset="0"/>
              </a:rPr>
              <a:t>$LAB/DATA/NAM_2021123012</a:t>
            </a:r>
            <a:r>
              <a:rPr lang="en-US" dirty="0"/>
              <a:t>, using </a:t>
            </a:r>
            <a:r>
              <a:rPr lang="en-US" sz="2600" dirty="0" err="1">
                <a:latin typeface="Courier" pitchFamily="2" charset="0"/>
              </a:rPr>
              <a:t>Vtable.NAM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Run 12 h, ending 12/31 00Z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See script for more information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0193-CB20-534F-833F-6361C40D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8BB80-9D3D-650B-B996-4C2CBA2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927F5-A796-C574-2E00-3F79152C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5FA4B-3C8F-7AAC-B904-194D301F6A84}"/>
              </a:ext>
            </a:extLst>
          </p:cNvPr>
          <p:cNvSpPr txBox="1"/>
          <p:nvPr/>
        </p:nvSpPr>
        <p:spPr>
          <a:xfrm>
            <a:off x="3234690" y="4331970"/>
            <a:ext cx="37437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Produced by </a:t>
            </a:r>
            <a:r>
              <a:rPr lang="en-US" dirty="0" err="1"/>
              <a:t>plot_WRF_domain.ipynb</a:t>
            </a:r>
            <a:endParaRPr lang="en-US" dirty="0"/>
          </a:p>
          <a:p>
            <a:r>
              <a:rPr lang="en-US" dirty="0"/>
              <a:t>[no topography since this notebook</a:t>
            </a:r>
          </a:p>
          <a:p>
            <a:r>
              <a:rPr lang="en-US" dirty="0"/>
              <a:t>  just reads in the </a:t>
            </a:r>
            <a:r>
              <a:rPr lang="en-US" dirty="0" err="1"/>
              <a:t>namelist.wps</a:t>
            </a:r>
            <a:r>
              <a:rPr lang="en-US" dirty="0"/>
              <a:t> file]</a:t>
            </a:r>
          </a:p>
        </p:txBody>
      </p:sp>
    </p:spTree>
    <p:extLst>
      <p:ext uri="{BB962C8B-B14F-4D97-AF65-F5344CB8AC3E}">
        <p14:creationId xmlns:p14="http://schemas.microsoft.com/office/powerpoint/2010/main" val="25789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71DDDD-891E-4B3E-1C72-21316F0E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999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38E0F-94E9-186A-56F3-76EF5710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A6151-903C-126D-6A53-20C22C394E59}"/>
              </a:ext>
            </a:extLst>
          </p:cNvPr>
          <p:cNvSpPr txBox="1"/>
          <p:nvPr/>
        </p:nvSpPr>
        <p:spPr>
          <a:xfrm>
            <a:off x="3577590" y="537210"/>
            <a:ext cx="366113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Produced by </a:t>
            </a:r>
            <a:r>
              <a:rPr lang="en-US" dirty="0" err="1"/>
              <a:t>plot_WRF_terrain.ipynb</a:t>
            </a:r>
            <a:endParaRPr lang="en-US" dirty="0"/>
          </a:p>
          <a:p>
            <a:r>
              <a:rPr lang="en-US" dirty="0"/>
              <a:t>[You may need/want to tweak the</a:t>
            </a:r>
          </a:p>
          <a:p>
            <a:r>
              <a:rPr lang="en-US" dirty="0"/>
              <a:t>  </a:t>
            </a:r>
            <a:r>
              <a:rPr lang="en-US" dirty="0" err="1"/>
              <a:t>plt.Normalize</a:t>
            </a:r>
            <a:r>
              <a:rPr lang="en-US" dirty="0"/>
              <a:t> command]</a:t>
            </a:r>
          </a:p>
        </p:txBody>
      </p:sp>
    </p:spTree>
    <p:extLst>
      <p:ext uri="{BB962C8B-B14F-4D97-AF65-F5344CB8AC3E}">
        <p14:creationId xmlns:p14="http://schemas.microsoft.com/office/powerpoint/2010/main" val="220060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30155</TotalTime>
  <Words>1286</Words>
  <Application>Microsoft Macintosh PowerPoint</Application>
  <PresentationFormat>On-screen Show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</vt:lpstr>
      <vt:lpstr>Courier New</vt:lpstr>
      <vt:lpstr>Office Theme</vt:lpstr>
      <vt:lpstr>Boulder windstorm case (Experiment #2, Parts 1, 2, and 3)</vt:lpstr>
      <vt:lpstr>PowerPoint Presentation</vt:lpstr>
      <vt:lpstr>PowerPoint Presentation</vt:lpstr>
      <vt:lpstr>Instructions and Resources</vt:lpstr>
      <vt:lpstr>Python notebooks  [included in setup archive]</vt:lpstr>
      <vt:lpstr>Our control run</vt:lpstr>
      <vt:lpstr>Study area</vt:lpstr>
      <vt:lpstr>PowerPoint Presentation</vt:lpstr>
      <vt:lpstr>PowerPoint Presentation</vt:lpstr>
      <vt:lpstr>PowerPoint Presentation</vt:lpstr>
      <vt:lpstr>Experiment #2, Part 1</vt:lpstr>
      <vt:lpstr>Experiment #2 Part 1</vt:lpstr>
      <vt:lpstr>10 m winds for our simulation</vt:lpstr>
      <vt:lpstr>Experiment #2, Part 2</vt:lpstr>
      <vt:lpstr>Experiment #2 Part 2</vt:lpstr>
      <vt:lpstr>Other parent model data available</vt:lpstr>
      <vt:lpstr>Changing model physics</vt:lpstr>
      <vt:lpstr>PBL and surface layer options</vt:lpstr>
      <vt:lpstr>Land surface models (LSMs)</vt:lpstr>
      <vt:lpstr>Experiment #2, Part 3</vt:lpstr>
      <vt:lpstr>Model verification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WRF: Verification with MET package</dc:title>
  <dc:creator>Robert Fovell</dc:creator>
  <cp:lastModifiedBy>Fovell, Robert</cp:lastModifiedBy>
  <cp:revision>309</cp:revision>
  <dcterms:created xsi:type="dcterms:W3CDTF">2016-03-20T16:33:40Z</dcterms:created>
  <dcterms:modified xsi:type="dcterms:W3CDTF">2024-10-07T14:01:37Z</dcterms:modified>
</cp:coreProperties>
</file>