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9" r:id="rId2"/>
    <p:sldId id="288" r:id="rId3"/>
    <p:sldId id="290" r:id="rId4"/>
    <p:sldId id="278" r:id="rId5"/>
    <p:sldId id="286" r:id="rId6"/>
    <p:sldId id="261" r:id="rId7"/>
    <p:sldId id="262" r:id="rId8"/>
    <p:sldId id="263" r:id="rId9"/>
    <p:sldId id="270" r:id="rId10"/>
    <p:sldId id="291" r:id="rId11"/>
    <p:sldId id="294" r:id="rId12"/>
    <p:sldId id="257" r:id="rId13"/>
    <p:sldId id="266" r:id="rId14"/>
    <p:sldId id="268" r:id="rId15"/>
    <p:sldId id="269" r:id="rId16"/>
    <p:sldId id="292" r:id="rId17"/>
    <p:sldId id="295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2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188C-666B-D645-A693-2622D78C5025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5B753-8CE5-DD49-8664-0C9131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overpredict the wind during a windstorm?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5B753-8CE5-DD49-8664-0C9131ED38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5B753-8CE5-DD49-8664-0C9131ED38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5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AWOS not included. Stations near Boulder are AWOS (KFNL is, KLMO 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5B753-8CE5-DD49-8664-0C9131ED38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3AF0-B97B-646F-7F94-71F2AEE2D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DF0CB-7095-E86B-73B9-49AF328A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F22D-AD9C-7992-11F5-0657ADFB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9CA-D0D1-1340-A218-5737E3612185}" type="datetime1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DC42-BCD9-B76D-EEE5-01DCDB4F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6FFE-8E99-49BC-4087-BEC8C69B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A1F0-8119-B47C-8346-7F4AE01C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F500E-5216-BE56-BBA5-60186AC28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1171D-E3A7-43DC-A58B-ACBCB829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1F0-F507-724D-A726-2624596DC325}" type="datetime1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8B20F-7CC6-70F1-FD27-75AD8DC4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A6A2-6FC8-FB6C-14A5-98B15D2E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59108-2D3E-33FD-D583-4245DEA79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BF81D-F584-0967-5689-A88DE037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E151-8BBC-861F-1DE7-C28643F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19A9-2500-0441-A583-750682B355C4}" type="datetime1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C1484-5985-493B-8E7A-635F580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40B80-8B0D-A639-06ED-AB199087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8E09-41A4-0729-9F67-35E528CB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70B-A9FE-595D-8DEC-256FC5A9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B4DF-09F1-C7AA-37A4-4668034A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0F0D-1C4B-0F49-83BF-E9D48D29E4BE}" type="datetime1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964BB-9C98-2B02-33C6-C5791200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40F2-D4BD-505E-4F2A-782B231F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A767-9975-22BB-9577-FBE5E365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851D-01A4-6175-B886-7E17A6211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9A1D2-01AD-AC2E-1FBD-C4144662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1FD6-0412-624F-BE88-DDFF37E7CF33}" type="datetime1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0011-36E9-BB2C-42CE-8652DAF4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439A-A1C5-E13C-9DBD-53822005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41F8-08FC-17B0-DBC1-E26E9388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3472-0713-E377-E46F-5D1CE92A7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5CEDE-52E0-44E6-F590-ABC3F64C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A0C43-4A50-0B18-83CE-4ECF42E3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1DC9-0499-9F46-8C5A-3074B6545336}" type="datetime1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F5B6C-622E-8251-CCCB-076416D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D4225-5E85-D732-E1F5-314BF118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430F-029D-7D6A-2A8A-7522BEC3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9C58B-9094-2AB3-0880-4937B48C8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99910-24E5-197E-38A6-6009BFCF2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D1E1-48AC-1673-D813-885E88060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7C1CE-0885-A5A5-1C73-D4E9B6DCB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0310-49C4-6CE4-220F-7C8DC27D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095E-5DB9-334E-B652-D195C439510E}" type="datetime1">
              <a:rPr lang="en-US" smtClean="0"/>
              <a:t>11/17/24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5CEF1-09F4-8A3A-5DE9-3F2913C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4B69-D22D-7679-868B-21924943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DC5E-3F1A-53AC-631A-181A86E1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7BFCD-058C-E040-5B8A-49816F75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45F1-120D-6944-912B-C1B3A5F5CD5E}" type="datetime1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0CEA6-0D9B-C3C1-85EE-6D313F6D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01A0-17A7-073B-37B5-D2B32BD0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AF2A5-E7D8-A0E8-B1BB-C3416A4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FC20-983A-6244-A592-1A06AD5AE4F3}" type="datetime1">
              <a:rPr lang="en-US" smtClean="0"/>
              <a:t>11/17/24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D3F9B-6640-1902-0681-BDC940F8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769D-D1B9-6F03-62F2-BC821E02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E0E3-AEE6-35D4-0C09-14495CEF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0950-738C-6739-E4C0-AE520068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0FEC-DA60-5FBC-5302-C44F56598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659BB-87E5-213D-AA64-098A5041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1A2A-FFC7-074A-BE3C-C76A319F3FF5}" type="datetime1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A6A9-B156-46D3-CE6F-8998968A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BF78C-D566-6C2C-C3B0-6B8D1E1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1BEC-0BF5-6BFA-773E-541D6E57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A3B90-AF96-0783-792D-431C57A35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EA04-1671-831E-4A4F-C52F8575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3B1A-5A79-B245-3F29-C8403CBA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E66C-9AEE-FE49-969B-5B8BC0264230}" type="datetime1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4479C-3B9F-77CC-55E6-F2454E06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A72B-49BC-E432-5B94-1A331FA4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7B054-1F81-8A1E-A911-729DDF4A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231C-9C0F-B0FA-6EDF-591CB5D0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447C-0A19-4726-7E3F-8134DA816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2DA7-4DFE-0343-9F76-DB6E25CB2A65}" type="datetime1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16DBD-D957-7BFB-DD45-A57431368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02F6-33D8-DD2D-3DE4-1D944F687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6B88-646F-D948-AEC8-E84D5045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dis-data.ncep.noa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6C3C9-1180-8D24-E2B1-9EA51F49F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Real-data WRF: Forecast verification</a:t>
            </a:r>
            <a:br>
              <a:rPr lang="en-US" dirty="0"/>
            </a:br>
            <a:r>
              <a:rPr lang="en-US" dirty="0"/>
              <a:t>(Boulder windstorm Part 3)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9EB1F5-A060-087C-67AD-25494FB7C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41D1B-ED7B-997D-DA85-F1C7F29C9145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93F6C-62A9-E8B8-AD00-27E9BC4E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70A99B2F-B56F-6626-6148-6D419408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0"/>
            <a:ext cx="9293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52372-8E88-11D9-57AA-040529F395F0}"/>
              </a:ext>
            </a:extLst>
          </p:cNvPr>
          <p:cNvSpPr txBox="1"/>
          <p:nvPr/>
        </p:nvSpPr>
        <p:spPr>
          <a:xfrm>
            <a:off x="133815" y="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07234-9AB1-41D7-95A7-E654554A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E8208-0714-77ED-E9DD-F4A8F62D8221}"/>
              </a:ext>
            </a:extLst>
          </p:cNvPr>
          <p:cNvSpPr txBox="1"/>
          <p:nvPr/>
        </p:nvSpPr>
        <p:spPr>
          <a:xfrm>
            <a:off x="-22302" y="4327268"/>
            <a:ext cx="16217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=</a:t>
            </a:r>
          </a:p>
          <a:p>
            <a:r>
              <a:rPr lang="en-US" dirty="0"/>
              <a:t> Boulder</a:t>
            </a:r>
          </a:p>
          <a:p>
            <a:endParaRPr lang="en-US" dirty="0"/>
          </a:p>
          <a:p>
            <a:r>
              <a:rPr lang="en-US" dirty="0"/>
              <a:t>Marker color:</a:t>
            </a:r>
          </a:p>
          <a:p>
            <a:r>
              <a:rPr lang="en-US" dirty="0"/>
              <a:t> red + bias</a:t>
            </a:r>
          </a:p>
          <a:p>
            <a:r>
              <a:rPr lang="en-US" dirty="0"/>
              <a:t> blue – bias</a:t>
            </a:r>
          </a:p>
          <a:p>
            <a:r>
              <a:rPr lang="en-US" dirty="0"/>
              <a:t> size ∝ bias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995FF-F8E6-288F-5DAB-5769037A6E15}"/>
              </a:ext>
            </a:extLst>
          </p:cNvPr>
          <p:cNvSpPr txBox="1"/>
          <p:nvPr/>
        </p:nvSpPr>
        <p:spPr>
          <a:xfrm>
            <a:off x="10742612" y="5109854"/>
            <a:ext cx="1084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MADIS state</a:t>
            </a:r>
          </a:p>
          <a:p>
            <a:r>
              <a:rPr lang="en-US" sz="1400" i="1" dirty="0"/>
              <a:t> filtering is</a:t>
            </a:r>
          </a:p>
          <a:p>
            <a:r>
              <a:rPr lang="en-US" sz="1400" i="1" dirty="0"/>
              <a:t> imperfect</a:t>
            </a:r>
          </a:p>
        </p:txBody>
      </p:sp>
    </p:spTree>
    <p:extLst>
      <p:ext uri="{BB962C8B-B14F-4D97-AF65-F5344CB8AC3E}">
        <p14:creationId xmlns:p14="http://schemas.microsoft.com/office/powerpoint/2010/main" val="123525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DCD7D-9804-70DC-3CDD-6C9D9BF1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subsets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4CB0B-A928-BE0D-BBDE-0B5F4FD9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b="1" dirty="0"/>
              <a:t>ALL</a:t>
            </a:r>
            <a:r>
              <a:rPr lang="en-US" dirty="0"/>
              <a:t> analysis used all stations, from all networks.  You also have scripts to perform analyses on station subsets for these networks:</a:t>
            </a:r>
          </a:p>
          <a:p>
            <a:pPr marL="0" marR="0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MET6_ASOS.sh		ASOS stations (mainly airports)</a:t>
            </a:r>
          </a:p>
          <a:p>
            <a:pPr marL="0" marR="0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MET6_RAWS.sh		RAWS stations (many in hills, mountains, forests)</a:t>
            </a:r>
          </a:p>
          <a:p>
            <a:pPr marL="0" marR="0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MET6_MESOWEST.sh	MESOWEST stations (utilities, govt. agencies, etc.)</a:t>
            </a:r>
          </a:p>
          <a:p>
            <a:pPr marL="0" marR="0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MET6_WXNET.sh	APRSWXNET stations (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obs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mainly from the public)</a:t>
            </a:r>
          </a:p>
          <a:p>
            <a:pPr marL="0" marR="0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MET6_COAGMET.sh	Colorado Ag Meteorology stations</a:t>
            </a:r>
          </a:p>
          <a:p>
            <a:r>
              <a:rPr lang="en-US" dirty="0"/>
              <a:t>For each subset, run the script, one at a time, and visualize using the notebook.  Let’s start with the ASOS script…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0CFC2-4D72-00A0-C8D7-CBB5DDF7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2FAD58FE-5292-1460-BA28-8B6CBBF9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22" y="0"/>
            <a:ext cx="641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8F0FD-9C71-D782-8511-DA6BAE46F9E9}"/>
              </a:ext>
            </a:extLst>
          </p:cNvPr>
          <p:cNvSpPr txBox="1"/>
          <p:nvPr/>
        </p:nvSpPr>
        <p:spPr>
          <a:xfrm>
            <a:off x="144966" y="5943600"/>
            <a:ext cx="596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MET6_ASOS.sh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=$MYLAB/DATA/MADIS/DEC2021_BOULDER_ASOS/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5F2DA-B872-E2D5-736D-384A4E79F08C}"/>
              </a:ext>
            </a:extLst>
          </p:cNvPr>
          <p:cNvSpPr txBox="1"/>
          <p:nvPr/>
        </p:nvSpPr>
        <p:spPr>
          <a:xfrm>
            <a:off x="267629" y="156117"/>
            <a:ext cx="4614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ASOS stations in COLORADO available in MADIS</a:t>
            </a:r>
          </a:p>
          <a:p>
            <a:r>
              <a:rPr lang="en-US" dirty="0"/>
              <a:t>21 stations max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336F-92B0-78FB-E0DD-391FCF95AF66}"/>
              </a:ext>
            </a:extLst>
          </p:cNvPr>
          <p:cNvSpPr txBox="1"/>
          <p:nvPr/>
        </p:nvSpPr>
        <p:spPr>
          <a:xfrm>
            <a:off x="267629" y="3568390"/>
            <a:ext cx="226145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</a:t>
            </a:r>
            <a:r>
              <a:rPr lang="en-US" i="1" dirty="0"/>
              <a:t>underpredicted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84154F-2D64-24BF-54D8-38452103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665A7-23CC-A055-563E-16608EA87880}"/>
              </a:ext>
            </a:extLst>
          </p:cNvPr>
          <p:cNvSpPr txBox="1"/>
          <p:nvPr/>
        </p:nvSpPr>
        <p:spPr>
          <a:xfrm>
            <a:off x="133815" y="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24C2E-64E4-528B-0938-1DDF70C7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13</a:t>
            </a:fld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3DFDD4D-7AE7-D081-CB9C-90B11D75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1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B35F3-3991-E178-68D7-C437E4EC282D}"/>
              </a:ext>
            </a:extLst>
          </p:cNvPr>
          <p:cNvSpPr txBox="1"/>
          <p:nvPr/>
        </p:nvSpPr>
        <p:spPr>
          <a:xfrm>
            <a:off x="133815" y="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3D3B2-DED5-96B9-049A-75A2CDBA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14</a:t>
            </a:fld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12C1957-2A8E-513D-3218-407025A4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955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9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68AD7-D830-3E7B-72CB-1CC038E415F1}"/>
              </a:ext>
            </a:extLst>
          </p:cNvPr>
          <p:cNvSpPr txBox="1"/>
          <p:nvPr/>
        </p:nvSpPr>
        <p:spPr>
          <a:xfrm>
            <a:off x="133815" y="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4A076-9F32-871D-F679-7E928663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15</a:t>
            </a:fld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E44227B-7CFC-03B0-11DA-CC594675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955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B9B26-5D43-5070-01E8-7686CD77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see ATM419_MET_assignment.pdf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F99D4-BFC0-958D-12DF-DF411BC0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WIND01, finish running scripts for the station subsets</a:t>
            </a:r>
          </a:p>
          <a:p>
            <a:pPr lvl="1"/>
            <a:r>
              <a:rPr lang="en-US" dirty="0"/>
              <a:t>For some variables, you are getting different answers and biases for different subsets.  Which should you trust?  Which should you not trust?</a:t>
            </a:r>
          </a:p>
          <a:p>
            <a:r>
              <a:rPr lang="en-US" dirty="0"/>
              <a:t>Do a similar analysis for your WIND02 simulation from the WINDSTORM experiment, and compare to WIND01 results</a:t>
            </a:r>
          </a:p>
          <a:p>
            <a:pPr lvl="1"/>
            <a:r>
              <a:rPr lang="en-US" dirty="0"/>
              <a:t>Is one better than the other?  For some variables?  For all variables?</a:t>
            </a:r>
          </a:p>
          <a:p>
            <a:r>
              <a:rPr lang="en-US" dirty="0"/>
              <a:t>Identify the worst flaw in WIND01 and WIND02, propose a fix, and run a 3</a:t>
            </a:r>
            <a:r>
              <a:rPr lang="en-US" baseline="30000" dirty="0"/>
              <a:t>rd</a:t>
            </a:r>
            <a:r>
              <a:rPr lang="en-US" dirty="0"/>
              <a:t> simulation (WIND03) and analyze it</a:t>
            </a:r>
          </a:p>
          <a:p>
            <a:r>
              <a:rPr lang="en-US" dirty="0"/>
              <a:t>See handout for report guidelines, and strategy outline on next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06BF0-8B12-1FD0-9AA6-7864300B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D64F-4CC5-44D7-958A-04BFF6F3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5FFC-6C5B-321B-38B0-62A58D05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each case you wish to analyze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new folder for the analysis (e.g., WIND01)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the subdirectories </a:t>
            </a:r>
            <a:r>
              <a:rPr lang="en-US" b="1" dirty="0" err="1"/>
              <a:t>postprd</a:t>
            </a:r>
            <a:r>
              <a:rPr lang="en-US" dirty="0"/>
              <a:t> and </a:t>
            </a:r>
            <a:r>
              <a:rPr lang="en-US" b="1" dirty="0" err="1"/>
              <a:t>wrfprd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or move your </a:t>
            </a:r>
            <a:r>
              <a:rPr lang="en-US" dirty="0" err="1"/>
              <a:t>wrfout</a:t>
            </a:r>
            <a:r>
              <a:rPr lang="en-US" dirty="0"/>
              <a:t> file into </a:t>
            </a:r>
            <a:r>
              <a:rPr lang="en-US" b="1" dirty="0" err="1"/>
              <a:t>wrfprd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and unpack </a:t>
            </a:r>
            <a:r>
              <a:rPr lang="en-US" dirty="0" err="1"/>
              <a:t>SETUP_MET.tar</a:t>
            </a:r>
            <a:r>
              <a:rPr lang="en-US" dirty="0"/>
              <a:t> file in your analysis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Edit the scripts if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the </a:t>
            </a:r>
            <a:r>
              <a:rPr lang="en-US" b="1" dirty="0" err="1"/>
              <a:t>dopython</a:t>
            </a:r>
            <a:r>
              <a:rPr lang="en-US" dirty="0"/>
              <a:t>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</a:t>
            </a:r>
            <a:r>
              <a:rPr lang="en-US" b="1" dirty="0" err="1"/>
              <a:t>run_unipost_frames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a </a:t>
            </a:r>
            <a:r>
              <a:rPr lang="en-US" b="1" dirty="0"/>
              <a:t>MET6_xxx.sh</a:t>
            </a:r>
            <a:r>
              <a:rPr lang="en-US" dirty="0"/>
              <a:t> script, then </a:t>
            </a:r>
            <a:r>
              <a:rPr lang="en-US" b="1" dirty="0" err="1"/>
              <a:t>network_plots.sh</a:t>
            </a:r>
            <a:r>
              <a:rPr lang="en-US" dirty="0"/>
              <a:t>, then </a:t>
            </a:r>
            <a:r>
              <a:rPr lang="en-US" b="1" dirty="0" err="1"/>
              <a:t>do_surface_analysis.sh</a:t>
            </a:r>
            <a:r>
              <a:rPr lang="en-US" dirty="0"/>
              <a:t>, then visualize with </a:t>
            </a:r>
            <a:r>
              <a:rPr lang="en-US" b="1" dirty="0" err="1"/>
              <a:t>plot_MET_analyses.ipynb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Lather, rinse, and repeat as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E810A-1624-0D77-DD6F-7FBA59B9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2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7F214B-0C4A-C5AA-B725-E333C48E2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ADC0D4-7608-805B-5121-FA334702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2A984-3B86-0E8F-5E26-8A8231E9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2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8034-11EE-7761-B772-15213FD6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D9E5-A7DD-3C54-84BB-1C08C95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Surface station comparison: WRF forecasts v. observations</a:t>
            </a:r>
          </a:p>
          <a:p>
            <a:r>
              <a:rPr lang="en-US" dirty="0"/>
              <a:t>Data sources:</a:t>
            </a:r>
          </a:p>
          <a:p>
            <a:pPr lvl="1"/>
            <a:r>
              <a:rPr lang="en-US" dirty="0"/>
              <a:t>Your WRF simulation of the Boulder windstorm of December 2021</a:t>
            </a:r>
          </a:p>
          <a:p>
            <a:pPr lvl="1"/>
            <a:r>
              <a:rPr lang="en-US" dirty="0"/>
              <a:t>Surface observations from the </a:t>
            </a:r>
            <a:r>
              <a:rPr lang="en-US" dirty="0">
                <a:hlinkClick r:id="rId2"/>
              </a:rPr>
              <a:t>NOAA MADIS archive</a:t>
            </a:r>
            <a:endParaRPr lang="en-US" dirty="0"/>
          </a:p>
          <a:p>
            <a:pPr lvl="1"/>
            <a:r>
              <a:rPr lang="en-US" dirty="0"/>
              <a:t>Focus on near-surface temperature, wind speed, RH, dewpoint for this example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dirty="0"/>
              <a:t>UPP (Unified Post Processor - </a:t>
            </a:r>
            <a:r>
              <a:rPr lang="en-US" dirty="0" err="1"/>
              <a:t>unipost</a:t>
            </a:r>
            <a:r>
              <a:rPr lang="en-US" dirty="0"/>
              <a:t>): converts WRF output to GRIB format for MET</a:t>
            </a:r>
          </a:p>
          <a:p>
            <a:pPr lvl="1"/>
            <a:r>
              <a:rPr lang="en-US" dirty="0"/>
              <a:t>MET (Model Evaluation Tools): performs comparisons, computes statistics</a:t>
            </a:r>
          </a:p>
          <a:p>
            <a:pPr lvl="1"/>
            <a:r>
              <a:rPr lang="en-US" dirty="0"/>
              <a:t>Python for charts and maps, with topo maps from Google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Assess how good WRF forecast skill is, and whether we need to reevaluate model configuration</a:t>
            </a:r>
          </a:p>
          <a:p>
            <a:pPr lvl="1"/>
            <a:r>
              <a:rPr lang="en-US" dirty="0"/>
              <a:t>But also consider this question: </a:t>
            </a:r>
            <a:r>
              <a:rPr lang="en-US" b="1" dirty="0">
                <a:solidFill>
                  <a:srgbClr val="FF0000"/>
                </a:solidFill>
              </a:rPr>
              <a:t>are all surface observations created equal?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A2711-E01E-D301-ED2A-7635764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0FF2-D5EB-5375-DA8E-B90ABD42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for your final project would involve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55F5-9670-E84F-DC3F-AC4A1F9BB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Obtaining observations from MADIS and preparing them</a:t>
            </a:r>
          </a:p>
          <a:p>
            <a:r>
              <a:rPr lang="en-US" dirty="0"/>
              <a:t>Running UPP on your WRF model output</a:t>
            </a:r>
          </a:p>
          <a:p>
            <a:r>
              <a:rPr lang="en-US" dirty="0"/>
              <a:t>Running MET</a:t>
            </a:r>
          </a:p>
          <a:p>
            <a:r>
              <a:rPr lang="en-US" dirty="0"/>
              <a:t>Visualizing your results</a:t>
            </a:r>
          </a:p>
          <a:p>
            <a:r>
              <a:rPr lang="en-US" dirty="0"/>
              <a:t>Understanding limitations of both the model </a:t>
            </a:r>
            <a:r>
              <a:rPr lang="en-US" i="1" dirty="0"/>
              <a:t>and</a:t>
            </a:r>
            <a:r>
              <a:rPr lang="en-US" dirty="0"/>
              <a:t> the observations</a:t>
            </a:r>
          </a:p>
          <a:p>
            <a:r>
              <a:rPr lang="en-US" dirty="0"/>
              <a:t>Using the verification to evaluate and improve your experiment</a:t>
            </a:r>
          </a:p>
          <a:p>
            <a:r>
              <a:rPr lang="en-US" dirty="0"/>
              <a:t>(I can help)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509AC-D34D-ABDC-DB16-87154D04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C507-946B-AF09-BF25-BC8900CC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 stations</a:t>
            </a:r>
            <a:br>
              <a:rPr lang="en-US" dirty="0"/>
            </a:br>
            <a:r>
              <a:rPr lang="en-US" sz="3200" dirty="0"/>
              <a:t>[keep in mind WRF forecasts “2 m T” and “10 m wind”]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E1ED-1CE6-B6E3-BD16-A3076908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ASOS</a:t>
            </a:r>
          </a:p>
          <a:p>
            <a:pPr lvl="1"/>
            <a:r>
              <a:rPr lang="en-US" dirty="0"/>
              <a:t>Primarily at airports</a:t>
            </a:r>
          </a:p>
          <a:p>
            <a:pPr lvl="1"/>
            <a:r>
              <a:rPr lang="en-US" dirty="0"/>
              <a:t>Sonic anemometers, nominally mounted at 10 m AGL, usually flat and well-exposed (but not always)</a:t>
            </a:r>
          </a:p>
          <a:p>
            <a:r>
              <a:rPr lang="en-US" dirty="0"/>
              <a:t>AWOS</a:t>
            </a:r>
          </a:p>
          <a:p>
            <a:pPr lvl="1"/>
            <a:r>
              <a:rPr lang="en-US" dirty="0"/>
              <a:t>Older installations, often non-sonic, at smaller and lesser used airports; many commingled with ASOS in MADIS</a:t>
            </a:r>
          </a:p>
          <a:p>
            <a:r>
              <a:rPr lang="en-US" dirty="0"/>
              <a:t>RAWS</a:t>
            </a:r>
          </a:p>
          <a:p>
            <a:pPr lvl="1"/>
            <a:r>
              <a:rPr lang="en-US" dirty="0"/>
              <a:t>US Forest Service and other agencies, primarily sited on mountain slopes, often obstructed by trees</a:t>
            </a:r>
          </a:p>
          <a:p>
            <a:pPr lvl="1"/>
            <a:r>
              <a:rPr lang="en-US" dirty="0"/>
              <a:t>Propeller or cup/vane anemometers nominally mounted at 6.1 m AGL, non-aspirated thermistors</a:t>
            </a:r>
          </a:p>
          <a:p>
            <a:r>
              <a:rPr lang="en-US" dirty="0"/>
              <a:t>MESOWEST</a:t>
            </a:r>
          </a:p>
          <a:p>
            <a:pPr lvl="1"/>
            <a:r>
              <a:rPr lang="en-US" dirty="0"/>
              <a:t>An eclectic mix of stations, including many public utilities and highway and railroad </a:t>
            </a:r>
            <a:r>
              <a:rPr lang="en-US" dirty="0" err="1"/>
              <a:t>mesonets</a:t>
            </a:r>
            <a:endParaRPr lang="en-US" dirty="0"/>
          </a:p>
          <a:p>
            <a:pPr lvl="1"/>
            <a:r>
              <a:rPr lang="en-US" dirty="0"/>
              <a:t>Public utility </a:t>
            </a:r>
            <a:r>
              <a:rPr lang="en-US" dirty="0" err="1"/>
              <a:t>mesonets</a:t>
            </a:r>
            <a:r>
              <a:rPr lang="en-US" dirty="0"/>
              <a:t> often use propeller anemometers mounted at various heights, including 6.1 m AGL</a:t>
            </a:r>
          </a:p>
          <a:p>
            <a:r>
              <a:rPr lang="en-US" dirty="0"/>
              <a:t>APRSWXNET</a:t>
            </a:r>
          </a:p>
          <a:p>
            <a:pPr lvl="1"/>
            <a:r>
              <a:rPr lang="en-US" dirty="0"/>
              <a:t>A real polyglot mix of citizen- and corporate-owned weather stations, many in people’s backyards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Include agriculture stations, avalanche stations, </a:t>
            </a:r>
            <a:r>
              <a:rPr lang="en-US" dirty="0" err="1"/>
              <a:t>hydromet</a:t>
            </a:r>
            <a:r>
              <a:rPr lang="en-US" dirty="0"/>
              <a:t> stations, etc.  Some anemometers at 2 m AGL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5EB64-15B2-D78B-3ABF-BBCE429BB1C5}"/>
              </a:ext>
            </a:extLst>
          </p:cNvPr>
          <p:cNvSpPr txBox="1"/>
          <p:nvPr/>
        </p:nvSpPr>
        <p:spPr>
          <a:xfrm>
            <a:off x="133815" y="6088566"/>
            <a:ext cx="1146525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are differences in instrument type (sonic vs. non-sonic anemometer), mounting height, instrument</a:t>
            </a:r>
          </a:p>
          <a:p>
            <a:r>
              <a:rPr lang="en-US" dirty="0">
                <a:solidFill>
                  <a:srgbClr val="FF0000"/>
                </a:solidFill>
              </a:rPr>
              <a:t>	characteristics (aspirated vs. non-aspirated), characteristic placement and exposure – and </a:t>
            </a:r>
            <a:r>
              <a:rPr lang="en-US" i="1" dirty="0">
                <a:solidFill>
                  <a:srgbClr val="FF0000"/>
                </a:solidFill>
              </a:rPr>
              <a:t>reason for placement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D2AA5-57E1-AF19-CD67-F354D717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C752-D32F-6EDF-8F68-30DDB8B3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Boulder windstorm simulation WIND01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3CFB9-7A43-A7B7-F439-217C5956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Verification using MET against observations collected in </a:t>
            </a:r>
            <a:r>
              <a:rPr lang="en-US" dirty="0">
                <a:solidFill>
                  <a:srgbClr val="FF0000"/>
                </a:solidFill>
              </a:rPr>
              <a:t>Colorado</a:t>
            </a:r>
            <a:r>
              <a:rPr lang="en-US" dirty="0"/>
              <a:t> and extracted from the NOAA MADIS public database</a:t>
            </a:r>
          </a:p>
          <a:p>
            <a:pPr lvl="1"/>
            <a:r>
              <a:rPr lang="en-US" dirty="0"/>
              <a:t>Our domain extended beyond Colorado’s state borders</a:t>
            </a:r>
          </a:p>
          <a:p>
            <a:r>
              <a:rPr lang="en-US" dirty="0"/>
              <a:t>Our MET scripts compare a station to the </a:t>
            </a:r>
            <a:r>
              <a:rPr lang="en-US" dirty="0">
                <a:solidFill>
                  <a:srgbClr val="FF0000"/>
                </a:solidFill>
              </a:rPr>
              <a:t>nearest model grid point</a:t>
            </a:r>
          </a:p>
          <a:p>
            <a:pPr lvl="1"/>
            <a:r>
              <a:rPr lang="en-US" dirty="0"/>
              <a:t>We could also interpolate model fields to station’s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location</a:t>
            </a:r>
          </a:p>
          <a:p>
            <a:pPr lvl="1"/>
            <a:r>
              <a:rPr lang="en-US" dirty="0"/>
              <a:t>We’re also not filtering for </a:t>
            </a:r>
            <a:r>
              <a:rPr lang="en-US" i="1" dirty="0"/>
              <a:t>elevation</a:t>
            </a:r>
            <a:r>
              <a:rPr lang="en-US" dirty="0"/>
              <a:t> differences between model and station</a:t>
            </a:r>
          </a:p>
          <a:p>
            <a:r>
              <a:rPr lang="en-US" dirty="0"/>
              <a:t>We have hourly output.  MET will find observations valid for </a:t>
            </a:r>
            <a:r>
              <a:rPr lang="en-US" dirty="0">
                <a:solidFill>
                  <a:srgbClr val="FF0000"/>
                </a:solidFill>
              </a:rPr>
              <a:t>as close to the top-of-hour that are available</a:t>
            </a:r>
          </a:p>
          <a:p>
            <a:pPr lvl="1"/>
            <a:r>
              <a:rPr lang="en-US" dirty="0"/>
              <a:t>At an extreme, observations may be up to 30 min before or after model valid time.  There are other options available</a:t>
            </a:r>
          </a:p>
          <a:p>
            <a:r>
              <a:rPr lang="en-US" dirty="0"/>
              <a:t>We start by verifying against </a:t>
            </a:r>
            <a:r>
              <a:rPr lang="en-US" dirty="0">
                <a:solidFill>
                  <a:srgbClr val="FF0000"/>
                </a:solidFill>
              </a:rPr>
              <a:t>ALL available observations</a:t>
            </a:r>
            <a:r>
              <a:rPr lang="en-US" dirty="0"/>
              <a:t>. </a:t>
            </a:r>
            <a:r>
              <a:rPr lang="en-US" b="1" dirty="0"/>
              <a:t>Follow script.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85C1-7324-4BD8-E7F5-C56C9FEC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20D8-6735-254C-5153-29732466BA52}"/>
              </a:ext>
            </a:extLst>
          </p:cNvPr>
          <p:cNvSpPr txBox="1"/>
          <p:nvPr/>
        </p:nvSpPr>
        <p:spPr>
          <a:xfrm>
            <a:off x="100361" y="6445405"/>
            <a:ext cx="509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of the choices in red can be revised/reconsidered</a:t>
            </a:r>
          </a:p>
        </p:txBody>
      </p:sp>
    </p:spTree>
    <p:extLst>
      <p:ext uri="{BB962C8B-B14F-4D97-AF65-F5344CB8AC3E}">
        <p14:creationId xmlns:p14="http://schemas.microsoft.com/office/powerpoint/2010/main" val="196680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16A383-5B87-03AB-229E-8B99BD26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Network- and station- averaged results for WIND01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B4B2BB-C693-73F7-BFC9-1229BC3BD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available stations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E8918-72C9-13D4-3AE4-A1D9477A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D139D-285D-312E-493B-E0013BDE99E5}"/>
              </a:ext>
            </a:extLst>
          </p:cNvPr>
          <p:cNvSpPr txBox="1"/>
          <p:nvPr/>
        </p:nvSpPr>
        <p:spPr>
          <a:xfrm>
            <a:off x="457200" y="4315523"/>
            <a:ext cx="117800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 SCRIPT.</a:t>
            </a:r>
          </a:p>
          <a:p>
            <a:r>
              <a:rPr lang="en-US" dirty="0"/>
              <a:t>I am presuming you have a directory called </a:t>
            </a:r>
            <a:r>
              <a:rPr lang="en-US" b="1" dirty="0"/>
              <a:t>WINDSTORM</a:t>
            </a:r>
            <a:r>
              <a:rPr lang="en-US" dirty="0"/>
              <a:t> and a subdirectory called </a:t>
            </a:r>
            <a:r>
              <a:rPr lang="en-US" b="1" dirty="0"/>
              <a:t>WIND01</a:t>
            </a:r>
            <a:r>
              <a:rPr lang="en-US" dirty="0"/>
              <a:t> with your </a:t>
            </a:r>
            <a:r>
              <a:rPr lang="en-US" dirty="0" err="1"/>
              <a:t>wrfout</a:t>
            </a:r>
            <a:r>
              <a:rPr lang="en-US" dirty="0"/>
              <a:t> file</a:t>
            </a:r>
          </a:p>
          <a:p>
            <a:r>
              <a:rPr lang="en-US" dirty="0"/>
              <a:t>	from our common control run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run_unipost_frames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fails: (1) Did you create subdirectories </a:t>
            </a:r>
            <a:r>
              <a:rPr lang="en-US" b="1" dirty="0" err="1"/>
              <a:t>postprd</a:t>
            </a:r>
            <a:r>
              <a:rPr lang="en-US" dirty="0"/>
              <a:t> and </a:t>
            </a:r>
            <a:r>
              <a:rPr lang="en-US" b="1" dirty="0" err="1"/>
              <a:t>wrfprd</a:t>
            </a:r>
            <a:r>
              <a:rPr lang="en-US" dirty="0"/>
              <a:t>?  (2) Did you move your </a:t>
            </a:r>
            <a:r>
              <a:rPr lang="en-US" dirty="0" err="1"/>
              <a:t>wrfout</a:t>
            </a:r>
            <a:r>
              <a:rPr lang="en-US" dirty="0"/>
              <a:t> file </a:t>
            </a:r>
          </a:p>
          <a:p>
            <a:r>
              <a:rPr lang="en-US" dirty="0"/>
              <a:t>	into </a:t>
            </a:r>
            <a:r>
              <a:rPr lang="en-US" dirty="0" err="1"/>
              <a:t>wrfprd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45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32FFB-5FA3-BE06-F695-EF95FE4303E9}"/>
              </a:ext>
            </a:extLst>
          </p:cNvPr>
          <p:cNvSpPr txBox="1"/>
          <p:nvPr/>
        </p:nvSpPr>
        <p:spPr>
          <a:xfrm>
            <a:off x="144966" y="5943600"/>
            <a:ext cx="572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MET6_ALL.sh</a:t>
            </a:r>
          </a:p>
          <a:p>
            <a:r>
              <a:rPr lang="en-US" dirty="0" err="1"/>
              <a:t>OBS_base</a:t>
            </a:r>
            <a:r>
              <a:rPr lang="en-US" dirty="0"/>
              <a:t>=$MYLAB/DATA/MADIS/DEC2021_BOULDER_V2/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232AD-7649-CF94-60F8-EBF5F0B94BFE}"/>
              </a:ext>
            </a:extLst>
          </p:cNvPr>
          <p:cNvSpPr txBox="1"/>
          <p:nvPr/>
        </p:nvSpPr>
        <p:spPr>
          <a:xfrm>
            <a:off x="267629" y="156117"/>
            <a:ext cx="5049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STATIONS </a:t>
            </a:r>
            <a:r>
              <a:rPr lang="en-US" dirty="0"/>
              <a:t>in COLORADO available in MADIS</a:t>
            </a:r>
          </a:p>
          <a:p>
            <a:r>
              <a:rPr lang="en-US" dirty="0"/>
              <a:t>Up to 1050 stations depending on variable and time</a:t>
            </a:r>
          </a:p>
          <a:p>
            <a:r>
              <a:rPr lang="en-US" b="1" dirty="0"/>
              <a:t>Network averages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791BD-EA41-A3C4-0D35-9E4359D48B95}"/>
              </a:ext>
            </a:extLst>
          </p:cNvPr>
          <p:cNvSpPr txBox="1"/>
          <p:nvPr/>
        </p:nvSpPr>
        <p:spPr>
          <a:xfrm>
            <a:off x="267629" y="3568390"/>
            <a:ext cx="2685094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T: cold bias</a:t>
            </a:r>
          </a:p>
          <a:p>
            <a:r>
              <a:rPr lang="en-US" dirty="0"/>
              <a:t>Td: wet bias</a:t>
            </a:r>
          </a:p>
          <a:p>
            <a:r>
              <a:rPr lang="en-US" dirty="0"/>
              <a:t>RH: high bias</a:t>
            </a:r>
          </a:p>
          <a:p>
            <a:r>
              <a:rPr lang="en-US" dirty="0"/>
              <a:t>Wind: very overpredicted, </a:t>
            </a:r>
          </a:p>
          <a:p>
            <a:r>
              <a:rPr lang="en-US" dirty="0"/>
              <a:t>  especially at peak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DF39-2664-479B-57AC-1EB66A9D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638B3-5491-5A11-FF19-B0751F0E0047}"/>
              </a:ext>
            </a:extLst>
          </p:cNvPr>
          <p:cNvSpPr txBox="1"/>
          <p:nvPr/>
        </p:nvSpPr>
        <p:spPr>
          <a:xfrm>
            <a:off x="267629" y="1677587"/>
            <a:ext cx="3578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= observations</a:t>
            </a:r>
          </a:p>
          <a:p>
            <a:r>
              <a:rPr lang="en-US" dirty="0"/>
              <a:t>BLACK = forecast</a:t>
            </a:r>
          </a:p>
          <a:p>
            <a:r>
              <a:rPr lang="en-US" dirty="0"/>
              <a:t>N = avg number of stations available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6B848D9-D183-8C6C-EAA9-E0E83B70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30" y="0"/>
            <a:ext cx="641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47812D-A00E-ECAB-322D-ED2A1826984B}"/>
              </a:ext>
            </a:extLst>
          </p:cNvPr>
          <p:cNvSpPr txBox="1"/>
          <p:nvPr/>
        </p:nvSpPr>
        <p:spPr>
          <a:xfrm>
            <a:off x="6724185" y="1204332"/>
            <a:ext cx="5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FC244-D91F-362C-D980-FC3F1CAE163D}"/>
              </a:ext>
            </a:extLst>
          </p:cNvPr>
          <p:cNvSpPr txBox="1"/>
          <p:nvPr/>
        </p:nvSpPr>
        <p:spPr>
          <a:xfrm>
            <a:off x="6982653" y="2231585"/>
            <a:ext cx="95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231507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208CB003-0277-0308-EC9E-CF5C88CD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3A8EB-1018-96DD-B633-B82948173DBE}"/>
              </a:ext>
            </a:extLst>
          </p:cNvPr>
          <p:cNvSpPr txBox="1"/>
          <p:nvPr/>
        </p:nvSpPr>
        <p:spPr>
          <a:xfrm>
            <a:off x="0" y="3077735"/>
            <a:ext cx="1498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Each dot is a </a:t>
            </a:r>
          </a:p>
          <a:p>
            <a:r>
              <a:rPr lang="en-US" sz="1400" b="1" dirty="0"/>
              <a:t> station averaged </a:t>
            </a:r>
          </a:p>
          <a:p>
            <a:r>
              <a:rPr lang="en-US" sz="1400" b="1" dirty="0"/>
              <a:t> over 13 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14B3A-7178-0AAB-5DF5-A31B8A3D4264}"/>
              </a:ext>
            </a:extLst>
          </p:cNvPr>
          <p:cNvSpPr txBox="1"/>
          <p:nvPr/>
        </p:nvSpPr>
        <p:spPr>
          <a:xfrm>
            <a:off x="133815" y="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FEF1-772D-4075-FC93-2B9EA45C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2575A-25A7-E40B-42A3-42AF29080C01}"/>
              </a:ext>
            </a:extLst>
          </p:cNvPr>
          <p:cNvSpPr txBox="1"/>
          <p:nvPr/>
        </p:nvSpPr>
        <p:spPr>
          <a:xfrm>
            <a:off x="401444" y="1672683"/>
            <a:ext cx="118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there</a:t>
            </a:r>
          </a:p>
          <a:p>
            <a:r>
              <a:rPr lang="en-US" i="1" dirty="0"/>
              <a:t> skill here?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9E650-4D46-757B-2DE3-E195ED4737E0}"/>
              </a:ext>
            </a:extLst>
          </p:cNvPr>
          <p:cNvSpPr txBox="1"/>
          <p:nvPr/>
        </p:nvSpPr>
        <p:spPr>
          <a:xfrm>
            <a:off x="10589941" y="3170068"/>
            <a:ext cx="1527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The bias is</a:t>
            </a:r>
          </a:p>
          <a:p>
            <a:r>
              <a:rPr lang="en-US" i="1" dirty="0"/>
              <a:t> biased!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175FC-9AB6-0C79-C442-96411F21BEAD}"/>
              </a:ext>
            </a:extLst>
          </p:cNvPr>
          <p:cNvSpPr txBox="1"/>
          <p:nvPr/>
        </p:nvSpPr>
        <p:spPr>
          <a:xfrm>
            <a:off x="133815" y="5464098"/>
            <a:ext cx="1311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Some of these</a:t>
            </a:r>
          </a:p>
          <a:p>
            <a:r>
              <a:rPr lang="en-US" sz="1200" i="1" dirty="0"/>
              <a:t> </a:t>
            </a:r>
            <a:r>
              <a:rPr lang="en-US" sz="1200" i="1" dirty="0" err="1"/>
              <a:t>obs</a:t>
            </a:r>
            <a:r>
              <a:rPr lang="en-US" sz="1200" i="1" dirty="0"/>
              <a:t> are outliers</a:t>
            </a:r>
          </a:p>
          <a:p>
            <a:r>
              <a:rPr lang="en-US" sz="1200" i="1" dirty="0"/>
              <a:t> and probably bad</a:t>
            </a:r>
          </a:p>
          <a:p>
            <a:r>
              <a:rPr lang="en-US" sz="1200" i="1" dirty="0"/>
              <a:t> but don’t change</a:t>
            </a:r>
          </a:p>
          <a:p>
            <a:r>
              <a:rPr lang="en-US" sz="1200" i="1" dirty="0"/>
              <a:t> basic result</a:t>
            </a:r>
          </a:p>
          <a:p>
            <a:r>
              <a:rPr lang="en-US" sz="1200" i="1" dirty="0">
                <a:sym typeface="Wingdings" pitchFamily="2" charset="2"/>
              </a:rPr>
              <a:t> </a:t>
            </a:r>
            <a:r>
              <a:rPr lang="en-US" sz="1200" i="1" dirty="0" err="1">
                <a:sym typeface="Wingdings" pitchFamily="2" charset="2"/>
              </a:rPr>
              <a:t>Obs</a:t>
            </a:r>
            <a:r>
              <a:rPr lang="en-US" sz="1200" i="1" dirty="0">
                <a:sym typeface="Wingdings" pitchFamily="2" charset="2"/>
              </a:rPr>
              <a:t> are dirty</a:t>
            </a:r>
            <a:endParaRPr lang="en-US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F2E56-E5D8-AA4A-6CAB-C50CEEFFBD49}"/>
              </a:ext>
            </a:extLst>
          </p:cNvPr>
          <p:cNvSpPr txBox="1"/>
          <p:nvPr/>
        </p:nvSpPr>
        <p:spPr>
          <a:xfrm>
            <a:off x="133815" y="4348976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Bias = forecast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minus </a:t>
            </a:r>
            <a:r>
              <a:rPr lang="en-US" sz="1400" dirty="0" err="1">
                <a:solidFill>
                  <a:srgbClr val="FF0000"/>
                </a:solidFill>
              </a:rPr>
              <a:t>obs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F21301-BD00-BD40-14F6-2C5D2FCAED62}"/>
              </a:ext>
            </a:extLst>
          </p:cNvPr>
          <p:cNvCxnSpPr/>
          <p:nvPr/>
        </p:nvCxnSpPr>
        <p:spPr>
          <a:xfrm flipV="1">
            <a:off x="4995746" y="479502"/>
            <a:ext cx="1538869" cy="1349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A496DB-6032-1EAD-DEDF-E4E28126E415}"/>
              </a:ext>
            </a:extLst>
          </p:cNvPr>
          <p:cNvCxnSpPr/>
          <p:nvPr/>
        </p:nvCxnSpPr>
        <p:spPr>
          <a:xfrm>
            <a:off x="8017727" y="1828800"/>
            <a:ext cx="1505414" cy="1341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08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CA81F6A-D473-7905-A372-0303DC57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0"/>
            <a:ext cx="9293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52372-8E88-11D9-57AA-040529F395F0}"/>
              </a:ext>
            </a:extLst>
          </p:cNvPr>
          <p:cNvSpPr txBox="1"/>
          <p:nvPr/>
        </p:nvSpPr>
        <p:spPr>
          <a:xfrm>
            <a:off x="133815" y="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07234-9AB1-41D7-95A7-E654554A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6B88-646F-D948-AEC8-E84D5045AF4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E8208-0714-77ED-E9DD-F4A8F62D8221}"/>
              </a:ext>
            </a:extLst>
          </p:cNvPr>
          <p:cNvSpPr txBox="1"/>
          <p:nvPr/>
        </p:nvSpPr>
        <p:spPr>
          <a:xfrm>
            <a:off x="-22302" y="4327268"/>
            <a:ext cx="16217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=</a:t>
            </a:r>
          </a:p>
          <a:p>
            <a:r>
              <a:rPr lang="en-US" dirty="0"/>
              <a:t> Boulder</a:t>
            </a:r>
          </a:p>
          <a:p>
            <a:endParaRPr lang="en-US" dirty="0"/>
          </a:p>
          <a:p>
            <a:r>
              <a:rPr lang="en-US" dirty="0"/>
              <a:t>Marker color:</a:t>
            </a:r>
          </a:p>
          <a:p>
            <a:r>
              <a:rPr lang="en-US" dirty="0"/>
              <a:t> red + bias</a:t>
            </a:r>
          </a:p>
          <a:p>
            <a:r>
              <a:rPr lang="en-US" dirty="0"/>
              <a:t> blue – bias</a:t>
            </a:r>
          </a:p>
          <a:p>
            <a:r>
              <a:rPr lang="en-US" dirty="0"/>
              <a:t> size ∝ bias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995FF-F8E6-288F-5DAB-5769037A6E15}"/>
              </a:ext>
            </a:extLst>
          </p:cNvPr>
          <p:cNvSpPr txBox="1"/>
          <p:nvPr/>
        </p:nvSpPr>
        <p:spPr>
          <a:xfrm>
            <a:off x="10742612" y="5109854"/>
            <a:ext cx="1084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MADIS state</a:t>
            </a:r>
          </a:p>
          <a:p>
            <a:r>
              <a:rPr lang="en-US" sz="1400" i="1" dirty="0"/>
              <a:t> filtering is</a:t>
            </a:r>
          </a:p>
          <a:p>
            <a:r>
              <a:rPr lang="en-US" sz="1400" i="1" dirty="0"/>
              <a:t> imperfect</a:t>
            </a:r>
          </a:p>
        </p:txBody>
      </p:sp>
    </p:spTree>
    <p:extLst>
      <p:ext uri="{BB962C8B-B14F-4D97-AF65-F5344CB8AC3E}">
        <p14:creationId xmlns:p14="http://schemas.microsoft.com/office/powerpoint/2010/main" val="354334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9123</TotalTime>
  <Words>1226</Words>
  <Application>Microsoft Macintosh PowerPoint</Application>
  <PresentationFormat>Widescreen</PresentationFormat>
  <Paragraphs>177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Real-data WRF: Forecast verification (Boulder windstorm Part 3)</vt:lpstr>
      <vt:lpstr>Overview</vt:lpstr>
      <vt:lpstr>Verification for your final project would involve</vt:lpstr>
      <vt:lpstr>Surface stations [keep in mind WRF forecasts “2 m T” and “10 m wind”]</vt:lpstr>
      <vt:lpstr>Boulder windstorm simulation WIND01</vt:lpstr>
      <vt:lpstr>Network- and station- averaged results for WIND01</vt:lpstr>
      <vt:lpstr>PowerPoint Presentation</vt:lpstr>
      <vt:lpstr>PowerPoint Presentation</vt:lpstr>
      <vt:lpstr>PowerPoint Presentation</vt:lpstr>
      <vt:lpstr>PowerPoint Presentation</vt:lpstr>
      <vt:lpstr>Station subsets</vt:lpstr>
      <vt:lpstr>PowerPoint Presentation</vt:lpstr>
      <vt:lpstr>PowerPoint Presentation</vt:lpstr>
      <vt:lpstr>PowerPoint Presentation</vt:lpstr>
      <vt:lpstr>PowerPoint Presentation</vt:lpstr>
      <vt:lpstr>Task: see ATM419_MET_assignment.pdf</vt:lpstr>
      <vt:lpstr>Analysis strategy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Fovell, Robert</dc:creator>
  <cp:lastModifiedBy>Fovell, Robert</cp:lastModifiedBy>
  <cp:revision>47</cp:revision>
  <dcterms:created xsi:type="dcterms:W3CDTF">2023-04-28T18:36:29Z</dcterms:created>
  <dcterms:modified xsi:type="dcterms:W3CDTF">2024-11-19T14:08:14Z</dcterms:modified>
</cp:coreProperties>
</file>