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7" r:id="rId2"/>
    <p:sldId id="267" r:id="rId3"/>
    <p:sldId id="258" r:id="rId4"/>
    <p:sldId id="256" r:id="rId5"/>
    <p:sldId id="300" r:id="rId6"/>
    <p:sldId id="295" r:id="rId7"/>
    <p:sldId id="262" r:id="rId8"/>
    <p:sldId id="301" r:id="rId9"/>
    <p:sldId id="259" r:id="rId10"/>
    <p:sldId id="271" r:id="rId11"/>
    <p:sldId id="260" r:id="rId12"/>
    <p:sldId id="261" r:id="rId13"/>
    <p:sldId id="263" r:id="rId14"/>
    <p:sldId id="270" r:id="rId15"/>
    <p:sldId id="264" r:id="rId16"/>
    <p:sldId id="265" r:id="rId17"/>
    <p:sldId id="293" r:id="rId18"/>
    <p:sldId id="382" r:id="rId19"/>
    <p:sldId id="312" r:id="rId20"/>
    <p:sldId id="268" r:id="rId21"/>
    <p:sldId id="294" r:id="rId22"/>
    <p:sldId id="269" r:id="rId23"/>
    <p:sldId id="272" r:id="rId24"/>
    <p:sldId id="273" r:id="rId25"/>
    <p:sldId id="278" r:id="rId26"/>
    <p:sldId id="281" r:id="rId27"/>
    <p:sldId id="282" r:id="rId28"/>
    <p:sldId id="283" r:id="rId29"/>
    <p:sldId id="284" r:id="rId30"/>
    <p:sldId id="285" r:id="rId31"/>
    <p:sldId id="291" r:id="rId32"/>
    <p:sldId id="351" r:id="rId33"/>
    <p:sldId id="386" r:id="rId34"/>
    <p:sldId id="387" r:id="rId35"/>
    <p:sldId id="388" r:id="rId36"/>
    <p:sldId id="392" r:id="rId37"/>
    <p:sldId id="279" r:id="rId38"/>
    <p:sldId id="314" r:id="rId39"/>
    <p:sldId id="297" r:id="rId40"/>
    <p:sldId id="276" r:id="rId41"/>
    <p:sldId id="310" r:id="rId42"/>
    <p:sldId id="313" r:id="rId43"/>
    <p:sldId id="277" r:id="rId44"/>
    <p:sldId id="299" r:id="rId45"/>
    <p:sldId id="350" r:id="rId46"/>
    <p:sldId id="280" r:id="rId47"/>
    <p:sldId id="389" r:id="rId48"/>
    <p:sldId id="391" r:id="rId49"/>
    <p:sldId id="311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38"/>
    <p:restoredTop sz="93521"/>
  </p:normalViewPr>
  <p:slideViewPr>
    <p:cSldViewPr snapToGrid="0" snapToObjects="1" showGuides="1">
      <p:cViewPr varScale="1">
        <p:scale>
          <a:sx n="111" d="100"/>
          <a:sy n="111" d="100"/>
        </p:scale>
        <p:origin x="1008" y="192"/>
      </p:cViewPr>
      <p:guideLst>
        <p:guide orient="horz" pos="12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EC224-5007-1B47-A72E-F95A86A9DD75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410C1-516C-C343-A81B-B1C778D2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01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5432B-B5EB-444A-927E-262FB0FFAB29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C099-38B6-A843-AFE0-BD8A0316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94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Actually WRF vert levels strive to maintain same vertical height AGL, subject to variation </a:t>
            </a:r>
            <a:r>
              <a:rPr lang="en-US" dirty="0" err="1"/>
              <a:t>wrt</a:t>
            </a:r>
            <a:r>
              <a:rPr lang="en-US" dirty="0"/>
              <a:t> T as it’s a mass (hypsometric) coordinate, so what is shown at right is not really strictly accurate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70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98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Got to here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97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scalar number represents the entire volume.  OK if volume is small.  What if it’s not? And it should represent the average.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8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Verify =&gt;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2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41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38N 100W is very close to Dodge City, 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89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1.009</a:t>
            </a:r>
            <a:r>
              <a:rPr lang="en-US" baseline="0" dirty="0"/>
              <a:t> = actual grid spacing FINER than expected.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73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recent wgrib2 in path fails to diagnose many of the fields, but the really old version [/network/</a:t>
            </a:r>
            <a:r>
              <a:rPr lang="en-US" dirty="0" err="1"/>
              <a:t>rit</a:t>
            </a:r>
            <a:r>
              <a:rPr lang="en-US" dirty="0"/>
              <a:t>/lab/</a:t>
            </a:r>
            <a:r>
              <a:rPr lang="en-US" dirty="0" err="1"/>
              <a:t>snowclus</a:t>
            </a:r>
            <a:r>
              <a:rPr lang="en-US" dirty="0"/>
              <a:t>/bin/wgrib2] works?!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64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Got to here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6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WARNING: After creating</a:t>
            </a:r>
            <a:r>
              <a:rPr lang="en-US" baseline="0" dirty="0"/>
              <a:t> my</a:t>
            </a:r>
            <a:r>
              <a:rPr lang="en-US" dirty="0"/>
              <a:t> SETUP.TAR</a:t>
            </a:r>
            <a:r>
              <a:rPr lang="en-US" baseline="0" dirty="0"/>
              <a:t> file, I changed control_file.3Dz for Exp 4, which reuses KANSAS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6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Real.exe</a:t>
            </a:r>
            <a:r>
              <a:rPr lang="en-US" dirty="0"/>
              <a:t> should run very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2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664-5E40-3940-A09D-A2EC6B9BCF73}" type="datetime1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6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34EC-3E29-3849-893E-59766E195294}" type="datetime1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8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37CD-5BA5-124F-9015-830A7A2853E4}" type="datetime1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AA0C-1926-7B4F-BFCE-009CD8569710}" type="datetime1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2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15BD-DD9A-4E4F-8A9E-55D8C8B1AFDD}" type="datetime1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9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8B60-9417-3143-873D-9BFEACC92525}" type="datetime1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1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95B5-F3D7-F84D-B81A-E4AA236E6535}" type="datetime1">
              <a:rPr lang="en-US" smtClean="0"/>
              <a:t>2/12/24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6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8688-6B9B-7441-884D-9A787FE89895}" type="datetime1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1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B269-366F-5C41-8C5E-4DF83D85BA31}" type="datetime1">
              <a:rPr lang="en-US" smtClean="0"/>
              <a:t>2/12/24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D367-457A-694A-A192-1EEB1FE96607}" type="datetime1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7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3C90-58D5-0E48-967C-D068D5570CBF}" type="datetime1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8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9700-343D-2F4D-8C23-BDF8CE16F77B}" type="datetime1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2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mmm.ucar.edu/wrf/users/docs/technote/v4_technote.pdf" TargetMode="External"/><Relationship Id="rId2" Type="http://schemas.openxmlformats.org/officeDocument/2006/relationships/hyperlink" Target="https://www2.mmm.ucar.edu/wrf/users/wrf_users_guide/build/html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co.sourceforge.ne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ther.gov/wrh/climate?wfo=al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mmm.ucar.edu/wrf/users/wrf_users_guide/build/html/namelist_variables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Real-data WRF: Setup and run</a:t>
            </a:r>
            <a:br>
              <a:rPr lang="en-US" dirty="0"/>
            </a:br>
            <a:r>
              <a:rPr lang="en-US" dirty="0"/>
              <a:t>and Geogrid assignment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Spring 2024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C627-321C-7343-9187-AA9C204BAF47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29784-051F-BD45-9C2F-1175F3C6FDBE}"/>
              </a:ext>
            </a:extLst>
          </p:cNvPr>
          <p:cNvSpPr txBox="1"/>
          <p:nvPr/>
        </p:nvSpPr>
        <p:spPr>
          <a:xfrm>
            <a:off x="26831" y="662940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2024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EA7CD6-D9A9-5E42-AFE3-423D6E6F8438}"/>
              </a:ext>
            </a:extLst>
          </p:cNvPr>
          <p:cNvSpPr txBox="1"/>
          <p:nvPr/>
        </p:nvSpPr>
        <p:spPr>
          <a:xfrm>
            <a:off x="287079" y="393405"/>
            <a:ext cx="512371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Geogrid assignment is due by Thursday, February 15.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72A8C5-1C8D-979D-68D4-63BCA91A3578}"/>
              </a:ext>
            </a:extLst>
          </p:cNvPr>
          <p:cNvSpPr txBox="1"/>
          <p:nvPr/>
        </p:nvSpPr>
        <p:spPr>
          <a:xfrm>
            <a:off x="1889568" y="5674409"/>
            <a:ext cx="5388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This version is configured for headnode7.rit.albany.edu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and the Snow cluster</a:t>
            </a:r>
          </a:p>
        </p:txBody>
      </p:sp>
    </p:spTree>
    <p:extLst>
      <p:ext uri="{BB962C8B-B14F-4D97-AF65-F5344CB8AC3E}">
        <p14:creationId xmlns:p14="http://schemas.microsoft.com/office/powerpoint/2010/main" val="384783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ourier"/>
                <a:cs typeface="Courier"/>
              </a:rPr>
              <a:t>make_all_links_SNOW.sh</a:t>
            </a:r>
            <a:endParaRPr lang="en-US" sz="4000" dirty="0">
              <a:latin typeface="Courier"/>
              <a:cs typeface="Couri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This file is different and not interchangeable with versions supporting idealized runs</a:t>
            </a:r>
          </a:p>
          <a:p>
            <a:r>
              <a:rPr lang="en-US" b="1" dirty="0">
                <a:solidFill>
                  <a:srgbClr val="0070C0"/>
                </a:solidFill>
              </a:rPr>
              <a:t>This file links to executables built for the Snow cluster</a:t>
            </a:r>
          </a:p>
          <a:p>
            <a:r>
              <a:rPr lang="en-US" b="1" dirty="0">
                <a:solidFill>
                  <a:srgbClr val="FF0000"/>
                </a:solidFill>
              </a:rPr>
              <a:t>Make sure you issued the “old” command (once per window) at the prompt before running any of these programs</a:t>
            </a:r>
          </a:p>
          <a:p>
            <a:pPr lvl="1"/>
            <a:r>
              <a:rPr lang="en-US" sz="2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old</a:t>
            </a:r>
          </a:p>
          <a:p>
            <a:r>
              <a:rPr lang="en-US" dirty="0"/>
              <a:t>In addition to linking to needed programs and support files for WRF real, this shell script also:</a:t>
            </a:r>
          </a:p>
          <a:p>
            <a:pPr lvl="1"/>
            <a:r>
              <a:rPr lang="en-US" dirty="0"/>
              <a:t>Creates directories called </a:t>
            </a:r>
            <a:r>
              <a:rPr lang="en-US" sz="2400" dirty="0">
                <a:latin typeface="Courier"/>
                <a:cs typeface="Courier"/>
              </a:rPr>
              <a:t>geogrid</a:t>
            </a:r>
            <a:r>
              <a:rPr lang="en-US" sz="2400" dirty="0"/>
              <a:t> </a:t>
            </a:r>
            <a:r>
              <a:rPr lang="en-US" dirty="0"/>
              <a:t>and </a:t>
            </a:r>
            <a:r>
              <a:rPr lang="en-US" sz="2400" dirty="0" err="1">
                <a:latin typeface="Courier"/>
                <a:cs typeface="Courier"/>
              </a:rPr>
              <a:t>metgrid</a:t>
            </a:r>
            <a:r>
              <a:rPr lang="en-US" dirty="0"/>
              <a:t> and places the default </a:t>
            </a:r>
            <a:r>
              <a:rPr lang="en-US" sz="2400" dirty="0">
                <a:latin typeface="Courier"/>
                <a:cs typeface="Courier"/>
              </a:rPr>
              <a:t>*.TBL</a:t>
            </a:r>
            <a:r>
              <a:rPr lang="en-US" dirty="0"/>
              <a:t> files in them.  </a:t>
            </a:r>
          </a:p>
          <a:p>
            <a:pPr lvl="2"/>
            <a:r>
              <a:rPr lang="en-US" dirty="0"/>
              <a:t>If those directories already exist, they are </a:t>
            </a:r>
            <a:r>
              <a:rPr lang="en-US" i="1" dirty="0"/>
              <a:t>removed and replaced</a:t>
            </a:r>
            <a:r>
              <a:rPr lang="en-US" dirty="0"/>
              <a:t>.  We do not need to alter those files at this time.</a:t>
            </a:r>
          </a:p>
          <a:p>
            <a:pPr lvl="1"/>
            <a:r>
              <a:rPr lang="en-US" dirty="0"/>
              <a:t>Copies variable translation tables, called </a:t>
            </a:r>
            <a:r>
              <a:rPr lang="en-US" sz="2400" dirty="0" err="1">
                <a:latin typeface="Courier"/>
                <a:cs typeface="Courier"/>
              </a:rPr>
              <a:t>Vtable</a:t>
            </a:r>
            <a:r>
              <a:rPr lang="en-US" sz="2400" dirty="0">
                <a:latin typeface="Courier"/>
                <a:cs typeface="Courier"/>
              </a:rPr>
              <a:t>.*,</a:t>
            </a:r>
            <a:r>
              <a:rPr lang="en-US" dirty="0"/>
              <a:t> for commonly used parent model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66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Do </a:t>
            </a:r>
            <a:r>
              <a:rPr lang="en-US" sz="2800" b="1" dirty="0" err="1"/>
              <a:t>geogrid</a:t>
            </a:r>
            <a:r>
              <a:rPr lang="en-US" sz="2800" b="1" dirty="0"/>
              <a:t> section of script</a:t>
            </a:r>
            <a:endParaRPr lang="en-US" sz="2800" b="1" dirty="0">
              <a:latin typeface="Courier"/>
              <a:cs typeface="Courier"/>
            </a:endParaRPr>
          </a:p>
          <a:p>
            <a:pPr lvl="1"/>
            <a:r>
              <a:rPr lang="en-US" dirty="0"/>
              <a:t>Creates </a:t>
            </a:r>
            <a:r>
              <a:rPr lang="en-US" sz="2400" dirty="0">
                <a:latin typeface="Courier"/>
                <a:cs typeface="Courier"/>
              </a:rPr>
              <a:t>geo_em.d01.nc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8240" y="6126163"/>
            <a:ext cx="27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Output from </a:t>
            </a:r>
            <a:r>
              <a:rPr lang="en-US" i="1" dirty="0" err="1"/>
              <a:t>plotgrids.ncl</a:t>
            </a:r>
            <a:endParaRPr lang="en-US" i="1" dirty="0"/>
          </a:p>
          <a:p>
            <a:r>
              <a:rPr lang="en-US" i="1" dirty="0">
                <a:highlight>
                  <a:srgbClr val="FFFF00"/>
                </a:highlight>
              </a:rPr>
              <a:t>[only works on headnode7]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E90C71-3BCE-8110-B22A-D9B63CC6C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778" y="2490803"/>
            <a:ext cx="4648200" cy="43481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EFD055-D1A1-51B7-4AFD-9E51809EDD9A}"/>
              </a:ext>
            </a:extLst>
          </p:cNvPr>
          <p:cNvSpPr txBox="1"/>
          <p:nvPr/>
        </p:nvSpPr>
        <p:spPr>
          <a:xfrm>
            <a:off x="191069" y="4203510"/>
            <a:ext cx="381194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Use </a:t>
            </a:r>
            <a:r>
              <a:rPr lang="en-US" i="1" dirty="0" err="1"/>
              <a:t>plotgrids.ncl</a:t>
            </a:r>
            <a:r>
              <a:rPr lang="en-US" dirty="0"/>
              <a:t> to flight test your</a:t>
            </a:r>
          </a:p>
          <a:p>
            <a:r>
              <a:rPr lang="en-US" dirty="0"/>
              <a:t> domain before running </a:t>
            </a:r>
            <a:r>
              <a:rPr lang="en-US" sz="1600" dirty="0" err="1">
                <a:latin typeface="Courier" pitchFamily="2" charset="0"/>
              </a:rPr>
              <a:t>geogrid.exe</a:t>
            </a:r>
            <a:endParaRPr lang="en-US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77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842" y="234461"/>
            <a:ext cx="73436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&amp;share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wrf_core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= 'ARW',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max_dom</a:t>
            </a:r>
            <a:r>
              <a:rPr lang="en-US" sz="1600" b="1" dirty="0">
                <a:latin typeface="Courier"/>
                <a:cs typeface="Courier"/>
              </a:rPr>
              <a:t> = 1,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start_date</a:t>
            </a:r>
            <a:r>
              <a:rPr lang="en-US" sz="1600" dirty="0">
                <a:latin typeface="Courier"/>
                <a:cs typeface="Courier"/>
              </a:rPr>
              <a:t> =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'2023-01-22_12:00:00'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'2023-01-22_12:00:00'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end_date</a:t>
            </a:r>
            <a:r>
              <a:rPr lang="en-US" sz="1600" dirty="0">
                <a:latin typeface="Courier"/>
                <a:cs typeface="Courier"/>
              </a:rPr>
              <a:t> =  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'2023-01-24_00:00:00'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‘2023-01-24_00:00:00</a:t>
            </a:r>
            <a:r>
              <a:rPr lang="en-US" sz="1600" dirty="0">
                <a:latin typeface="Courier"/>
                <a:cs typeface="Courier"/>
              </a:rPr>
              <a:t>'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interval_seconds</a:t>
            </a:r>
            <a:r>
              <a:rPr lang="en-US" sz="1600" b="1" dirty="0">
                <a:latin typeface="Courier"/>
                <a:cs typeface="Courier"/>
              </a:rPr>
              <a:t> = 10800,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io_form_geogrid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2,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opt_output_from_geogrid_path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'./',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debug_level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0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1129" y="158206"/>
            <a:ext cx="146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namelist.wps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0649" y="3692769"/>
            <a:ext cx="770999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NOTES:</a:t>
            </a:r>
            <a:endParaRPr lang="en-US" dirty="0"/>
          </a:p>
          <a:p>
            <a:r>
              <a:rPr lang="en-US" dirty="0"/>
              <a:t>• One domain (</a:t>
            </a:r>
            <a:r>
              <a:rPr lang="en-US" sz="1600" dirty="0" err="1">
                <a:latin typeface="Courier"/>
                <a:cs typeface="Courier"/>
              </a:rPr>
              <a:t>max_dom</a:t>
            </a:r>
            <a:r>
              <a:rPr lang="en-US" sz="1600" dirty="0">
                <a:latin typeface="Courier"/>
                <a:cs typeface="Courier"/>
              </a:rPr>
              <a:t> = 1</a:t>
            </a:r>
            <a:r>
              <a:rPr lang="en-US" dirty="0"/>
              <a:t>) so second column of </a:t>
            </a:r>
            <a:r>
              <a:rPr lang="en-US" sz="1600" dirty="0" err="1">
                <a:latin typeface="Courier"/>
                <a:cs typeface="Courier"/>
              </a:rPr>
              <a:t>start_date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/>
              <a:t>	and </a:t>
            </a:r>
            <a:r>
              <a:rPr lang="en-US" sz="1600" dirty="0" err="1">
                <a:latin typeface="Courier"/>
                <a:cs typeface="Courier"/>
              </a:rPr>
              <a:t>end_date</a:t>
            </a:r>
            <a:r>
              <a:rPr lang="en-US" sz="1600" dirty="0"/>
              <a:t> </a:t>
            </a:r>
            <a:r>
              <a:rPr lang="en-US" dirty="0"/>
              <a:t>does not matter</a:t>
            </a:r>
          </a:p>
          <a:p>
            <a:r>
              <a:rPr lang="en-US" dirty="0"/>
              <a:t>• </a:t>
            </a:r>
            <a:r>
              <a:rPr lang="en-US" sz="1600" dirty="0" err="1">
                <a:latin typeface="Courier"/>
                <a:cs typeface="Courier"/>
              </a:rPr>
              <a:t>interval_seconds</a:t>
            </a:r>
            <a:r>
              <a:rPr lang="en-US" sz="1600" dirty="0"/>
              <a:t> </a:t>
            </a:r>
            <a:r>
              <a:rPr lang="en-US" dirty="0"/>
              <a:t>is time resolution of parent model data in seconds</a:t>
            </a:r>
          </a:p>
          <a:p>
            <a:r>
              <a:rPr lang="en-US" dirty="0"/>
              <a:t>	(for GFS, we have 3-hourly data, so 10800 sec)</a:t>
            </a:r>
          </a:p>
          <a:p>
            <a:r>
              <a:rPr lang="en-US" dirty="0"/>
              <a:t>	(NAM is hourly to 36 h, 3-hourly thereafter)</a:t>
            </a:r>
          </a:p>
          <a:p>
            <a:r>
              <a:rPr lang="en-US" dirty="0"/>
              <a:t>	(HRRR is hourly to 36 h for 00Z/12Z runs, to 48 h after December 2020)</a:t>
            </a:r>
          </a:p>
          <a:p>
            <a:r>
              <a:rPr lang="en-US" dirty="0"/>
              <a:t>• Anything between  / and the next &amp; is ignored</a:t>
            </a:r>
          </a:p>
          <a:p>
            <a:r>
              <a:rPr lang="en-US" dirty="0"/>
              <a:t>• For </a:t>
            </a:r>
            <a:r>
              <a:rPr lang="en-US" sz="1600" dirty="0">
                <a:solidFill>
                  <a:srgbClr val="FF0000"/>
                </a:solidFill>
                <a:latin typeface="Courier" pitchFamily="2" charset="0"/>
              </a:rPr>
              <a:t>geogrid</a:t>
            </a:r>
            <a:r>
              <a:rPr lang="en-US" dirty="0"/>
              <a:t> step, only </a:t>
            </a:r>
            <a:r>
              <a:rPr lang="en-US" sz="1600" dirty="0" err="1">
                <a:latin typeface="Courier" pitchFamily="2" charset="0"/>
              </a:rPr>
              <a:t>max_dom</a:t>
            </a:r>
            <a:r>
              <a:rPr lang="en-US" dirty="0"/>
              <a:t> setting from this section matters at this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42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842" y="234461"/>
            <a:ext cx="7079983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&amp;</a:t>
            </a:r>
            <a:r>
              <a:rPr lang="en-US" sz="1600" dirty="0" err="1">
                <a:latin typeface="Courier"/>
                <a:cs typeface="Courier"/>
              </a:rPr>
              <a:t>geogrid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parent_id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=   1,   1,   2,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parent_grid_ratio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  1,   3,   3,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i_parent_start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=   1, 82, 100,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j_parent_start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=   1, 82,  36,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s_we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=   1,   1,   1,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e_we</a:t>
            </a:r>
            <a:r>
              <a:rPr lang="en-US" sz="1600" dirty="0">
                <a:latin typeface="Courier"/>
                <a:cs typeface="Courier"/>
              </a:rPr>
              <a:t>              </a:t>
            </a:r>
            <a:r>
              <a:rPr lang="en-US" sz="1600" b="1" dirty="0">
                <a:latin typeface="Courier"/>
                <a:cs typeface="Courier"/>
              </a:rPr>
              <a:t>=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54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214, 772,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s_sn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=  1,   1,   1,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e_sn</a:t>
            </a:r>
            <a:r>
              <a:rPr lang="en-US" sz="1600" dirty="0">
                <a:latin typeface="Courier"/>
                <a:cs typeface="Courier"/>
              </a:rPr>
              <a:t>              </a:t>
            </a:r>
            <a:r>
              <a:rPr lang="en-US" sz="1600" b="1" dirty="0">
                <a:latin typeface="Courier"/>
                <a:cs typeface="Courier"/>
              </a:rPr>
              <a:t>=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48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196, 610,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geog_data_res</a:t>
            </a:r>
            <a:r>
              <a:rPr lang="en-US" sz="1600" dirty="0">
                <a:latin typeface="Courier"/>
                <a:cs typeface="Courier"/>
              </a:rPr>
              <a:t>     ='</a:t>
            </a:r>
            <a:r>
              <a:rPr lang="en-US" sz="1600" b="1" dirty="0">
                <a:latin typeface="Courier"/>
                <a:cs typeface="Courier"/>
              </a:rPr>
              <a:t>default</a:t>
            </a:r>
            <a:r>
              <a:rPr lang="en-US" sz="1600" dirty="0">
                <a:latin typeface="Courier"/>
                <a:cs typeface="Courier"/>
              </a:rPr>
              <a:t>',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'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default',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'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default',</a:t>
            </a:r>
          </a:p>
          <a:p>
            <a:r>
              <a:rPr lang="en-US" sz="1600" b="1" dirty="0">
                <a:latin typeface="Courier"/>
                <a:cs typeface="Courier"/>
              </a:rPr>
              <a:t> dx        =  36000.,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dy</a:t>
            </a:r>
            <a:r>
              <a:rPr lang="en-US" sz="1600" b="1" dirty="0">
                <a:latin typeface="Courier"/>
                <a:cs typeface="Courier"/>
              </a:rPr>
              <a:t>        =  36000.,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map_proj</a:t>
            </a:r>
            <a:r>
              <a:rPr lang="en-US" sz="1600" dirty="0">
                <a:latin typeface="Courier"/>
                <a:cs typeface="Courier"/>
              </a:rPr>
              <a:t>  = '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lambert</a:t>
            </a:r>
            <a:r>
              <a:rPr lang="en-US" sz="1600" dirty="0">
                <a:latin typeface="Courier"/>
                <a:cs typeface="Courier"/>
              </a:rPr>
              <a:t>',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ref_lat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  =  43.,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ref_lon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  = -74,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truelat1  =  43.,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truelat2  =  43.,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stand_lon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= -74,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geog_data_path</a:t>
            </a:r>
            <a:r>
              <a:rPr lang="en-US" sz="1600" dirty="0">
                <a:latin typeface="Courier"/>
                <a:cs typeface="Courier"/>
              </a:rPr>
              <a:t> = '/network/</a:t>
            </a:r>
            <a:r>
              <a:rPr lang="en-US" sz="1600" dirty="0" err="1">
                <a:latin typeface="Courier"/>
                <a:cs typeface="Courier"/>
              </a:rPr>
              <a:t>rit</a:t>
            </a:r>
            <a:r>
              <a:rPr lang="en-US" sz="1600" dirty="0">
                <a:latin typeface="Courier"/>
                <a:cs typeface="Courier"/>
              </a:rPr>
              <a:t>/lab/atm419lab/GEOG4.0/',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opt_geogrid_tbl_path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= '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geogrid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/'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1129" y="158206"/>
            <a:ext cx="146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namelist.wps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0779" y="5209174"/>
            <a:ext cx="75985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NOTES:</a:t>
            </a:r>
            <a:endParaRPr lang="en-US" sz="1600" dirty="0"/>
          </a:p>
          <a:p>
            <a:r>
              <a:rPr lang="en-US" sz="1600" dirty="0"/>
              <a:t>• again, in this case, </a:t>
            </a:r>
            <a:r>
              <a:rPr lang="en-US" sz="1600" b="1" dirty="0"/>
              <a:t>only first column matters</a:t>
            </a:r>
          </a:p>
          <a:p>
            <a:r>
              <a:rPr lang="en-US" sz="1600" dirty="0"/>
              <a:t>• our single domain is 54 x 48 and 36 km grid spacing</a:t>
            </a:r>
          </a:p>
          <a:p>
            <a:r>
              <a:rPr lang="en-US" sz="1600" dirty="0"/>
              <a:t>• We’re using the “</a:t>
            </a:r>
            <a:r>
              <a:rPr lang="en-US" sz="1600" b="1" dirty="0"/>
              <a:t>default</a:t>
            </a:r>
            <a:r>
              <a:rPr lang="en-US" sz="1600" dirty="0"/>
              <a:t>” landuse database… MODIS 21 category (others are available)</a:t>
            </a:r>
          </a:p>
          <a:p>
            <a:r>
              <a:rPr lang="en-US" sz="1600" dirty="0"/>
              <a:t>• </a:t>
            </a:r>
            <a:r>
              <a:rPr lang="en-US" sz="1600" b="1" dirty="0">
                <a:solidFill>
                  <a:srgbClr val="FF0000"/>
                </a:solidFill>
              </a:rPr>
              <a:t>Lambert</a:t>
            </a:r>
            <a:r>
              <a:rPr lang="en-US" sz="1600" dirty="0"/>
              <a:t> projection is standard for modest-sized domains in </a:t>
            </a:r>
            <a:r>
              <a:rPr lang="en-US" sz="1600" dirty="0" err="1"/>
              <a:t>midlatitudes</a:t>
            </a:r>
            <a:r>
              <a:rPr lang="en-US" sz="1600" dirty="0"/>
              <a:t>.</a:t>
            </a:r>
          </a:p>
          <a:p>
            <a:r>
              <a:rPr lang="en-US" sz="1600" dirty="0"/>
              <a:t>	Use polar stereographic for high latitudes, Mercator for tropical domains.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13</a:t>
            </a:fld>
            <a:endParaRPr lang="en-US"/>
          </a:p>
        </p:txBody>
      </p:sp>
      <p:sp>
        <p:nvSpPr>
          <p:cNvPr id="3" name="Right Brace 2"/>
          <p:cNvSpPr/>
          <p:nvPr/>
        </p:nvSpPr>
        <p:spPr>
          <a:xfrm>
            <a:off x="2612571" y="3465286"/>
            <a:ext cx="108858" cy="39914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72183" y="3465286"/>
            <a:ext cx="179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center of domain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2183" y="4325258"/>
            <a:ext cx="318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domain orientation rel. to north</a:t>
            </a:r>
          </a:p>
        </p:txBody>
      </p:sp>
    </p:spTree>
    <p:extLst>
      <p:ext uri="{BB962C8B-B14F-4D97-AF65-F5344CB8AC3E}">
        <p14:creationId xmlns:p14="http://schemas.microsoft.com/office/powerpoint/2010/main" val="618702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factors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You specify ∆x (and ∆y) in </a:t>
            </a:r>
            <a:r>
              <a:rPr lang="en-US" sz="2800" dirty="0" err="1">
                <a:latin typeface="Courier"/>
                <a:cs typeface="Courier"/>
              </a:rPr>
              <a:t>namelist.wps</a:t>
            </a:r>
            <a:endParaRPr lang="en-US" sz="2800" dirty="0">
              <a:latin typeface="Courier"/>
              <a:cs typeface="Courier"/>
            </a:endParaRPr>
          </a:p>
          <a:p>
            <a:r>
              <a:rPr lang="en-US" dirty="0"/>
              <a:t>Map factor </a:t>
            </a:r>
            <a:r>
              <a:rPr lang="en-US" i="1" dirty="0"/>
              <a:t>m</a:t>
            </a:r>
            <a:r>
              <a:rPr lang="en-US" dirty="0"/>
              <a:t> determines </a:t>
            </a:r>
            <a:r>
              <a:rPr lang="en-US" i="1" dirty="0"/>
              <a:t>actual</a:t>
            </a:r>
            <a:r>
              <a:rPr lang="en-US" dirty="0"/>
              <a:t> grid spacing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So when </a:t>
            </a:r>
            <a:r>
              <a:rPr lang="en-US" i="1" dirty="0"/>
              <a:t>m</a:t>
            </a:r>
            <a:r>
              <a:rPr lang="en-US" dirty="0"/>
              <a:t> &gt; 1.0, your actual grid spacing is </a:t>
            </a:r>
            <a:r>
              <a:rPr lang="en-US" u="sng" dirty="0"/>
              <a:t>smaller</a:t>
            </a:r>
            <a:r>
              <a:rPr lang="en-US" dirty="0"/>
              <a:t> than specified ∆x.  This puts stress on your time step.</a:t>
            </a:r>
          </a:p>
          <a:p>
            <a:pPr lvl="1"/>
            <a:r>
              <a:rPr lang="en-US" dirty="0"/>
              <a:t>When </a:t>
            </a:r>
            <a:r>
              <a:rPr lang="en-US" i="1" dirty="0"/>
              <a:t>m</a:t>
            </a:r>
            <a:r>
              <a:rPr lang="en-US" dirty="0"/>
              <a:t> &lt; 1.0, you have less resolution than you thought you had.</a:t>
            </a:r>
          </a:p>
          <a:p>
            <a:pPr lvl="1"/>
            <a:r>
              <a:rPr lang="en-US" i="1" dirty="0"/>
              <a:t>Stay as close to 1.0 as practical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984504"/>
            <a:ext cx="5092700" cy="482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42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231" y="351692"/>
            <a:ext cx="8122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Lambert</a:t>
            </a:r>
            <a:r>
              <a:rPr lang="en-US" dirty="0"/>
              <a:t> conformal projection (from Wikipedia)</a:t>
            </a:r>
          </a:p>
          <a:p>
            <a:r>
              <a:rPr lang="en-US" dirty="0"/>
              <a:t>	- shape and accuracy depend somewhat on “</a:t>
            </a:r>
            <a:r>
              <a:rPr lang="en-US" b="1" dirty="0"/>
              <a:t>true latitudes</a:t>
            </a:r>
            <a:r>
              <a:rPr lang="en-US" dirty="0"/>
              <a:t>” (standard parallels)</a:t>
            </a:r>
          </a:p>
        </p:txBody>
      </p:sp>
      <p:pic>
        <p:nvPicPr>
          <p:cNvPr id="4" name="Picture 3" descr="1008px-Lambert_conformal_conic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049"/>
            <a:ext cx="9144000" cy="3891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615" y="5177692"/>
            <a:ext cx="26780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ref_lat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=  43.,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ref_lon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= -74,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truelat1  =  43.,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truelat2  =  43.,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stand_lon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= -74,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3817618" y="5013962"/>
            <a:ext cx="497078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a “true latitude”, there is </a:t>
            </a:r>
            <a:r>
              <a:rPr lang="en-US" i="1" dirty="0"/>
              <a:t>no map distortion</a:t>
            </a:r>
            <a:r>
              <a:rPr lang="en-US" dirty="0"/>
              <a:t>;</a:t>
            </a:r>
          </a:p>
          <a:p>
            <a:r>
              <a:rPr lang="en-US" dirty="0"/>
              <a:t>	i.e., </a:t>
            </a:r>
            <a:r>
              <a:rPr lang="en-US" b="1" dirty="0"/>
              <a:t>map factor is 1.0.  </a:t>
            </a:r>
            <a:r>
              <a:rPr lang="en-US" dirty="0"/>
              <a:t>Defaults to 30 and 60˚.</a:t>
            </a:r>
          </a:p>
          <a:p>
            <a:r>
              <a:rPr lang="en-US" dirty="0">
                <a:solidFill>
                  <a:srgbClr val="FF0000"/>
                </a:solidFill>
              </a:rPr>
              <a:t>For relatively small domains, true latitudes can 	be equal (as here) and set to center latitude</a:t>
            </a:r>
          </a:p>
          <a:p>
            <a:r>
              <a:rPr lang="en-US" dirty="0"/>
              <a:t>Map factor = (horizontal grid size)/(actual distance)</a:t>
            </a:r>
          </a:p>
          <a:p>
            <a:r>
              <a:rPr lang="en-US" dirty="0"/>
              <a:t>	so when factor &gt; 1 your </a:t>
            </a:r>
            <a:r>
              <a:rPr lang="en-US" b="1" dirty="0"/>
              <a:t>real</a:t>
            </a:r>
            <a:r>
              <a:rPr lang="en-US" dirty="0"/>
              <a:t> grid size &lt; ∆x, ∆y</a:t>
            </a: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H="1">
            <a:off x="3244677" y="5891126"/>
            <a:ext cx="572941" cy="1578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15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8E3ABF-F42A-EF4E-B0E0-B54BF7194802}"/>
              </a:ext>
            </a:extLst>
          </p:cNvPr>
          <p:cNvCxnSpPr>
            <a:cxnSpLocks/>
          </p:cNvCxnSpPr>
          <p:nvPr/>
        </p:nvCxnSpPr>
        <p:spPr>
          <a:xfrm>
            <a:off x="946967" y="2506132"/>
            <a:ext cx="195385" cy="2634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073F5F-0740-1840-945E-C5E7AE8D7AC8}"/>
              </a:ext>
            </a:extLst>
          </p:cNvPr>
          <p:cNvCxnSpPr>
            <a:cxnSpLocks/>
          </p:cNvCxnSpPr>
          <p:nvPr/>
        </p:nvCxnSpPr>
        <p:spPr>
          <a:xfrm>
            <a:off x="613940" y="3031069"/>
            <a:ext cx="195385" cy="2634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697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AEB68F-81D5-4B70-3B86-47A8AF81D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00" y="2997200"/>
            <a:ext cx="4051300" cy="3848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6308"/>
            <a:ext cx="7226530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Use </a:t>
            </a:r>
            <a:r>
              <a:rPr lang="en-US" b="1" dirty="0" err="1"/>
              <a:t>NetCDF</a:t>
            </a:r>
            <a:r>
              <a:rPr lang="en-US" b="1" dirty="0"/>
              <a:t> operators (NCO)</a:t>
            </a:r>
            <a:r>
              <a:rPr lang="en-US" dirty="0"/>
              <a:t> in </a:t>
            </a:r>
            <a:r>
              <a:rPr lang="en-US" sz="1600" dirty="0" err="1">
                <a:latin typeface="Courier" pitchFamily="2" charset="0"/>
              </a:rPr>
              <a:t>max.csh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dirty="0"/>
              <a:t>to look in </a:t>
            </a:r>
            <a:r>
              <a:rPr lang="en-US" sz="1600" b="1" dirty="0">
                <a:latin typeface="Courier"/>
                <a:cs typeface="Courier"/>
              </a:rPr>
              <a:t>geo_em.d01.nc</a:t>
            </a:r>
            <a:r>
              <a:rPr lang="en-US" dirty="0"/>
              <a:t> file</a:t>
            </a:r>
          </a:p>
          <a:p>
            <a:endParaRPr lang="en-US" dirty="0"/>
          </a:p>
          <a:p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csh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max.csh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 MAPFAC_M geo_em.d01.nc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the max is</a:t>
            </a:r>
          </a:p>
          <a:p>
            <a:r>
              <a:rPr lang="en-US" sz="1600" dirty="0">
                <a:latin typeface="Courier"/>
                <a:cs typeface="Courier"/>
              </a:rPr>
              <a:t>1.00928 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the min is</a:t>
            </a:r>
          </a:p>
          <a:p>
            <a:r>
              <a:rPr lang="en-US" sz="1600" dirty="0">
                <a:latin typeface="Courier"/>
                <a:cs typeface="Courier"/>
              </a:rPr>
              <a:t>1</a:t>
            </a:r>
            <a:endParaRPr lang="en-US" dirty="0"/>
          </a:p>
          <a:p>
            <a:endParaRPr lang="en-US" dirty="0"/>
          </a:p>
          <a:p>
            <a:r>
              <a:rPr lang="en-US" dirty="0"/>
              <a:t>• Use </a:t>
            </a:r>
            <a:r>
              <a:rPr lang="en-US" sz="1600" b="1" dirty="0" err="1">
                <a:latin typeface="Courier"/>
                <a:cs typeface="Courier"/>
              </a:rPr>
              <a:t>ncview</a:t>
            </a:r>
            <a:r>
              <a:rPr lang="en-US" sz="1600" dirty="0"/>
              <a:t>  </a:t>
            </a:r>
            <a:r>
              <a:rPr lang="en-US" dirty="0"/>
              <a:t>to peek at </a:t>
            </a:r>
            <a:r>
              <a:rPr lang="en-US" sz="1600" dirty="0">
                <a:latin typeface="Courier"/>
                <a:cs typeface="Courier"/>
              </a:rPr>
              <a:t>geo_em.d01.nc </a:t>
            </a:r>
            <a:r>
              <a:rPr lang="en-US" dirty="0"/>
              <a:t>file</a:t>
            </a:r>
          </a:p>
          <a:p>
            <a:endParaRPr lang="en-US" dirty="0"/>
          </a:p>
          <a:p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ncview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 geo_em.d01.nc</a:t>
            </a:r>
          </a:p>
          <a:p>
            <a:r>
              <a:rPr lang="en-US" dirty="0"/>
              <a:t>	[plot 2D variable MAPFAC_M]</a:t>
            </a:r>
          </a:p>
          <a:p>
            <a:r>
              <a:rPr lang="en-US" dirty="0"/>
              <a:t>	[see also next slide]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7057" y="5331460"/>
            <a:ext cx="2794943" cy="147732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MAPFAC_M</a:t>
            </a:r>
            <a:r>
              <a:rPr lang="en-US" sz="1600" dirty="0"/>
              <a:t> </a:t>
            </a:r>
            <a:r>
              <a:rPr lang="en-US" dirty="0"/>
              <a:t>increases</a:t>
            </a:r>
          </a:p>
          <a:p>
            <a:r>
              <a:rPr lang="en-US" dirty="0"/>
              <a:t> from ~ 1 to 1.01 away from</a:t>
            </a:r>
          </a:p>
          <a:p>
            <a:r>
              <a:rPr lang="en-US" dirty="0"/>
              <a:t> central (true) latitude.</a:t>
            </a:r>
          </a:p>
          <a:p>
            <a:r>
              <a:rPr lang="en-US" b="1" dirty="0">
                <a:solidFill>
                  <a:srgbClr val="FF0000"/>
                </a:solidFill>
              </a:rPr>
              <a:t>You need to keep the map</a:t>
            </a:r>
          </a:p>
          <a:p>
            <a:r>
              <a:rPr lang="en-US" b="1" dirty="0">
                <a:solidFill>
                  <a:srgbClr val="FF0000"/>
                </a:solidFill>
              </a:rPr>
              <a:t> factors “close” to 1.0.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838" y="999392"/>
            <a:ext cx="26780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ref_lat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=  43.,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ref_lon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= -74,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truelat1  =  43.,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truelat2  =  43.,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stand_lon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= -74,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5000" y="489366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3543" y="3125788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1.009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4889" y="1430279"/>
            <a:ext cx="2199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[i.e., smallest ∆x is 35.7 km]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B7ECA8-8DBD-1FF9-B1F8-CF5234C0499B}"/>
              </a:ext>
            </a:extLst>
          </p:cNvPr>
          <p:cNvSpPr txBox="1"/>
          <p:nvPr/>
        </p:nvSpPr>
        <p:spPr>
          <a:xfrm>
            <a:off x="4661369" y="798253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headnode7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5DC8BF-A7C3-E511-CC17-F398399ADEDD}"/>
              </a:ext>
            </a:extLst>
          </p:cNvPr>
          <p:cNvSpPr txBox="1"/>
          <p:nvPr/>
        </p:nvSpPr>
        <p:spPr>
          <a:xfrm>
            <a:off x="636608" y="4456253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headnode7</a:t>
            </a:r>
          </a:p>
        </p:txBody>
      </p:sp>
    </p:spTree>
    <p:extLst>
      <p:ext uri="{BB962C8B-B14F-4D97-AF65-F5344CB8AC3E}">
        <p14:creationId xmlns:p14="http://schemas.microsoft.com/office/powerpoint/2010/main" val="3136897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F22C47-D3F8-6DBC-3C07-D1EA65CB8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54702" cy="569111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05714" y="3120571"/>
            <a:ext cx="3338286" cy="22765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2429" y="620485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</a:t>
            </a:r>
            <a:r>
              <a:rPr lang="en-US" sz="1600" dirty="0" err="1">
                <a:latin typeface="Courier"/>
                <a:cs typeface="Courier"/>
              </a:rPr>
              <a:t>ncview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9438" y="1052939"/>
            <a:ext cx="2993571" cy="743858"/>
          </a:xfrm>
          <a:prstGeom prst="ellipse">
            <a:avLst/>
          </a:prstGeom>
          <a:noFill/>
          <a:ln w="38100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5299C8-90E3-C00D-D794-9EEBD2D93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00" y="2997200"/>
            <a:ext cx="4051300" cy="3848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FF2F5A-F50E-771F-AC35-A168F6F7E940}"/>
              </a:ext>
            </a:extLst>
          </p:cNvPr>
          <p:cNvSpPr txBox="1"/>
          <p:nvPr/>
        </p:nvSpPr>
        <p:spPr>
          <a:xfrm>
            <a:off x="2276203" y="6374723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headnode7</a:t>
            </a:r>
          </a:p>
        </p:txBody>
      </p:sp>
    </p:spTree>
    <p:extLst>
      <p:ext uri="{BB962C8B-B14F-4D97-AF65-F5344CB8AC3E}">
        <p14:creationId xmlns:p14="http://schemas.microsoft.com/office/powerpoint/2010/main" val="2833611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6CC79-001C-92B6-9ECE-FCC53541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41BA6-13E1-ED9D-D6FC-DD112B96B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50080" cy="408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16CE54-EAC7-5505-199F-0E3E02FC4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543" y="2790286"/>
            <a:ext cx="4450080" cy="4089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033F6F-F0FB-84D2-9B1B-DFFDDCD10D1B}"/>
              </a:ext>
            </a:extLst>
          </p:cNvPr>
          <p:cNvSpPr txBox="1"/>
          <p:nvPr/>
        </p:nvSpPr>
        <p:spPr>
          <a:xfrm>
            <a:off x="4693922" y="0"/>
            <a:ext cx="29418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ref_lat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=  38.5,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ref_lon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  = -121.5,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truelat1  =  38.5,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truelat2  =  38.5,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"/>
                <a:cs typeface="Courier"/>
              </a:rPr>
              <a:t>stand_lon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= -121.5,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8AA281-5338-7729-677C-C13ABE55D6F4}"/>
              </a:ext>
            </a:extLst>
          </p:cNvPr>
          <p:cNvCxnSpPr/>
          <p:nvPr/>
        </p:nvCxnSpPr>
        <p:spPr>
          <a:xfrm flipH="1">
            <a:off x="4262511" y="745588"/>
            <a:ext cx="30948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9BC6714-DA2B-E52C-1520-893B32044318}"/>
              </a:ext>
            </a:extLst>
          </p:cNvPr>
          <p:cNvSpPr txBox="1"/>
          <p:nvPr/>
        </p:nvSpPr>
        <p:spPr>
          <a:xfrm>
            <a:off x="1508249" y="5244147"/>
            <a:ext cx="29418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"/>
                <a:cs typeface="Courier"/>
              </a:rPr>
              <a:t>ref_lat</a:t>
            </a:r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   =  38.5,</a:t>
            </a:r>
          </a:p>
          <a:p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"/>
                <a:cs typeface="Courier"/>
              </a:rPr>
              <a:t>ref_lon</a:t>
            </a:r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   = -121.5,</a:t>
            </a:r>
          </a:p>
          <a:p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 truelat1  =  38.5,</a:t>
            </a:r>
          </a:p>
          <a:p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 truelat2  =  38.5,</a:t>
            </a:r>
          </a:p>
          <a:p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"/>
                <a:cs typeface="Courier"/>
              </a:rPr>
              <a:t>stand_lon</a:t>
            </a:r>
            <a:r>
              <a:rPr lang="en-US" b="1" dirty="0">
                <a:solidFill>
                  <a:srgbClr val="0070C0"/>
                </a:solidFill>
                <a:latin typeface="Courier"/>
                <a:cs typeface="Courier"/>
              </a:rPr>
              <a:t> = -151.5,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213A7E-6656-FE65-BB44-C36587FDA8E5}"/>
              </a:ext>
            </a:extLst>
          </p:cNvPr>
          <p:cNvCxnSpPr>
            <a:cxnSpLocks/>
          </p:cNvCxnSpPr>
          <p:nvPr/>
        </p:nvCxnSpPr>
        <p:spPr>
          <a:xfrm>
            <a:off x="4354607" y="5989735"/>
            <a:ext cx="309489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9313C2E-4756-B584-7018-2C542ABE7D08}"/>
              </a:ext>
            </a:extLst>
          </p:cNvPr>
          <p:cNvSpPr txBox="1"/>
          <p:nvPr/>
        </p:nvSpPr>
        <p:spPr>
          <a:xfrm>
            <a:off x="247992" y="4634931"/>
            <a:ext cx="3954096" cy="40011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Example of </a:t>
            </a:r>
            <a:r>
              <a:rPr lang="en-US" b="1" dirty="0" err="1">
                <a:solidFill>
                  <a:srgbClr val="0070C0"/>
                </a:solidFill>
                <a:latin typeface="Courier" pitchFamily="2" charset="0"/>
              </a:rPr>
              <a:t>ref_lon</a:t>
            </a:r>
            <a:r>
              <a:rPr lang="en-US" b="1" dirty="0">
                <a:solidFill>
                  <a:srgbClr val="0070C0"/>
                </a:solidFill>
                <a:latin typeface="Courier" pitchFamily="2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≠ </a:t>
            </a:r>
            <a:r>
              <a:rPr lang="en-US" b="1" dirty="0" err="1">
                <a:solidFill>
                  <a:srgbClr val="0070C0"/>
                </a:solidFill>
                <a:latin typeface="Courier" pitchFamily="2" charset="0"/>
              </a:rPr>
              <a:t>stand_lon</a:t>
            </a:r>
            <a:endParaRPr lang="en-US" sz="2000" b="1" dirty="0">
              <a:solidFill>
                <a:srgbClr val="0070C0"/>
              </a:solidFill>
              <a:latin typeface="Courier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E93F8-E98D-36BB-7086-A8C63F38B52A}"/>
              </a:ext>
            </a:extLst>
          </p:cNvPr>
          <p:cNvSpPr txBox="1"/>
          <p:nvPr/>
        </p:nvSpPr>
        <p:spPr>
          <a:xfrm>
            <a:off x="5393802" y="2262743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headnode7</a:t>
            </a:r>
          </a:p>
        </p:txBody>
      </p:sp>
    </p:spTree>
    <p:extLst>
      <p:ext uri="{BB962C8B-B14F-4D97-AF65-F5344CB8AC3E}">
        <p14:creationId xmlns:p14="http://schemas.microsoft.com/office/powerpoint/2010/main" val="618254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952674-9308-E141-910C-A2FD89FB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ourier" pitchFamily="2" charset="0"/>
              </a:rPr>
              <a:t>Geogrid</a:t>
            </a:r>
            <a:r>
              <a:rPr lang="en-US" dirty="0"/>
              <a:t> assignment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84B7F-0E4F-B343-BC98-BDC812ED5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Posted on class web page</a:t>
            </a:r>
          </a:p>
          <a:p>
            <a:pPr lvl="1"/>
            <a:r>
              <a:rPr lang="en-US" dirty="0"/>
              <a:t>ATM419_geogrid_assignment.pdf</a:t>
            </a:r>
          </a:p>
          <a:p>
            <a:pPr lvl="1"/>
            <a:r>
              <a:rPr lang="en-US" dirty="0"/>
              <a:t>Explores different projections and map factors</a:t>
            </a:r>
          </a:p>
          <a:p>
            <a:pPr lvl="1"/>
            <a:r>
              <a:rPr lang="en-US" dirty="0"/>
              <a:t>Choose a domain relevant to your final project simulations</a:t>
            </a:r>
          </a:p>
          <a:p>
            <a:pPr lvl="1"/>
            <a:r>
              <a:rPr lang="en-US" dirty="0"/>
              <a:t>Due </a:t>
            </a:r>
            <a:r>
              <a:rPr lang="en-US" dirty="0">
                <a:highlight>
                  <a:srgbClr val="FFFF00"/>
                </a:highlight>
              </a:rPr>
              <a:t>Thursday, February 15,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65ED14-D4B6-6D41-A052-E2B07DC8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6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WRFV4 users guide</a:t>
            </a:r>
          </a:p>
          <a:p>
            <a:pPr lvl="1"/>
            <a:r>
              <a:rPr lang="en-US" sz="2400" dirty="0">
                <a:hlinkClick r:id="rId2"/>
              </a:rPr>
              <a:t>https://www2.mmm.ucar.edu/wrf/users/wrf_users_guide/build/html/index.html</a:t>
            </a:r>
            <a:endParaRPr lang="en-US" sz="2400" dirty="0"/>
          </a:p>
          <a:p>
            <a:pPr lvl="1"/>
            <a:r>
              <a:rPr lang="en-US" dirty="0"/>
              <a:t>Technical description of WRFV4 (PDF)</a:t>
            </a:r>
          </a:p>
          <a:p>
            <a:pPr lvl="1"/>
            <a:r>
              <a:rPr lang="en-US" sz="2400" dirty="0">
                <a:hlinkClick r:id="rId3"/>
              </a:rPr>
              <a:t>https://www2.mmm.ucar.edu/</a:t>
            </a:r>
            <a:r>
              <a:rPr lang="en-US" sz="2400" dirty="0" err="1">
                <a:hlinkClick r:id="rId3"/>
              </a:rPr>
              <a:t>wrf</a:t>
            </a:r>
            <a:r>
              <a:rPr lang="en-US" sz="2400" dirty="0">
                <a:hlinkClick r:id="rId3"/>
              </a:rPr>
              <a:t>/users/docs/technote/v4_technote.pdf</a:t>
            </a:r>
            <a:endParaRPr lang="en-US" sz="2400" dirty="0"/>
          </a:p>
          <a:p>
            <a:r>
              <a:rPr lang="en-US" dirty="0">
                <a:hlinkClick r:id="rId4"/>
              </a:rPr>
              <a:t>NetCDF operators (NCO) home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7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" pitchFamily="2" charset="0"/>
              </a:rPr>
              <a:t>Ungrib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In this step, we link to the parent model gridded data in GRIB1 or GRIB2	 format and unpack them into “intermediate format” files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IT IS CRUCIAL TO SELECT THE CORRECT VARIABLE TABLE (</a:t>
            </a:r>
            <a:r>
              <a:rPr lang="en-US" sz="2000" b="1" dirty="0" err="1">
                <a:solidFill>
                  <a:srgbClr val="FF0000"/>
                </a:solidFill>
              </a:rPr>
              <a:t>Vtable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There is a different </a:t>
            </a:r>
            <a:r>
              <a:rPr lang="en-US" sz="2000" dirty="0" err="1">
                <a:solidFill>
                  <a:srgbClr val="000000"/>
                </a:solidFill>
              </a:rPr>
              <a:t>Vtable</a:t>
            </a:r>
            <a:r>
              <a:rPr lang="en-US" sz="2000" dirty="0">
                <a:solidFill>
                  <a:srgbClr val="000000"/>
                </a:solidFill>
              </a:rPr>
              <a:t> for each parent model</a:t>
            </a:r>
          </a:p>
          <a:p>
            <a:pPr lvl="1"/>
            <a:r>
              <a:rPr lang="en-US" sz="1800" dirty="0" err="1">
                <a:latin typeface="Courier"/>
                <a:cs typeface="Courier"/>
              </a:rPr>
              <a:t>make_all_links</a:t>
            </a:r>
            <a:r>
              <a:rPr lang="en-US" sz="1800" dirty="0">
                <a:latin typeface="Courier"/>
                <a:cs typeface="Courier"/>
              </a:rPr>
              <a:t>*.</a:t>
            </a:r>
            <a:r>
              <a:rPr lang="en-US" sz="1800" dirty="0" err="1">
                <a:latin typeface="Courier"/>
                <a:cs typeface="Courier"/>
              </a:rPr>
              <a:t>sh</a:t>
            </a:r>
            <a:r>
              <a:rPr lang="en-US" sz="2400" dirty="0"/>
              <a:t> </a:t>
            </a:r>
            <a:r>
              <a:rPr lang="en-US" sz="2000" dirty="0"/>
              <a:t>copies a few commonly used </a:t>
            </a:r>
            <a:r>
              <a:rPr lang="en-US" sz="2000" dirty="0" err="1"/>
              <a:t>Vtables</a:t>
            </a:r>
            <a:r>
              <a:rPr lang="en-US" sz="2000" dirty="0"/>
              <a:t> over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The file used must be named “</a:t>
            </a:r>
            <a:r>
              <a:rPr lang="en-US" sz="1800" dirty="0" err="1">
                <a:solidFill>
                  <a:srgbClr val="000000"/>
                </a:solidFill>
                <a:latin typeface="Courier" pitchFamily="2" charset="0"/>
              </a:rPr>
              <a:t>Vtable</a:t>
            </a:r>
            <a:r>
              <a:rPr lang="en-US" sz="2000" dirty="0">
                <a:solidFill>
                  <a:srgbClr val="000000"/>
                </a:solidFill>
              </a:rPr>
              <a:t>” </a:t>
            </a:r>
            <a:r>
              <a:rPr lang="en-US" sz="2000" u="sng" dirty="0">
                <a:solidFill>
                  <a:srgbClr val="000000"/>
                </a:solidFill>
              </a:rPr>
              <a:t>alone</a:t>
            </a:r>
          </a:p>
          <a:p>
            <a:pPr lvl="1"/>
            <a:r>
              <a:rPr lang="en-US" sz="2000" dirty="0"/>
              <a:t>Other variable tables found in </a:t>
            </a:r>
            <a:r>
              <a:rPr lang="en-US" sz="1800" dirty="0">
                <a:latin typeface="Courier"/>
                <a:cs typeface="Courier"/>
              </a:rPr>
              <a:t>$LAB/SOFTWARE/VTABLES</a:t>
            </a:r>
            <a:endParaRPr lang="en-US" sz="2000" dirty="0">
              <a:latin typeface="Courier"/>
              <a:cs typeface="Courier"/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UNGRIB CAN BE VERY SLOW AND CAUSE RESOURCE CONTENTION</a:t>
            </a:r>
          </a:p>
          <a:p>
            <a:pPr lvl="1"/>
            <a:r>
              <a:rPr lang="en-US" sz="2000" dirty="0"/>
              <a:t>Also, unlike other WRF/WPS programs, </a:t>
            </a:r>
            <a:r>
              <a:rPr lang="en-US" sz="2000" i="1" dirty="0" err="1"/>
              <a:t>ungrib</a:t>
            </a:r>
            <a:r>
              <a:rPr lang="en-US" sz="2000" i="1" dirty="0"/>
              <a:t> is </a:t>
            </a:r>
            <a:r>
              <a:rPr lang="en-US" sz="2000" b="1" i="1" dirty="0"/>
              <a:t>not</a:t>
            </a:r>
            <a:r>
              <a:rPr lang="en-US" sz="2000" i="1" dirty="0"/>
              <a:t> designed to run utilize more than one processor simultaneously</a:t>
            </a:r>
            <a:r>
              <a:rPr lang="en-US" sz="2000" dirty="0">
                <a:solidFill>
                  <a:srgbClr val="FF0000"/>
                </a:solidFill>
              </a:rPr>
              <a:t>.  </a:t>
            </a:r>
            <a:r>
              <a:rPr lang="en-US" sz="2000" dirty="0"/>
              <a:t>[Unfortunately, you can actually do this anyway, and it makes a complete mess.]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00B050"/>
                </a:solidFill>
              </a:rPr>
              <a:t>Follow </a:t>
            </a:r>
            <a:r>
              <a:rPr lang="en-US" sz="2000" b="1" dirty="0" err="1">
                <a:solidFill>
                  <a:srgbClr val="00B050"/>
                </a:solidFill>
              </a:rPr>
              <a:t>ungrib</a:t>
            </a:r>
            <a:r>
              <a:rPr lang="en-US" sz="2000" b="1" dirty="0">
                <a:solidFill>
                  <a:srgbClr val="00B050"/>
                </a:solidFill>
              </a:rPr>
              <a:t> part of script </a:t>
            </a:r>
            <a:r>
              <a:rPr lang="mr-IN" sz="2000" b="1" dirty="0">
                <a:solidFill>
                  <a:srgbClr val="00B050"/>
                </a:solidFill>
              </a:rPr>
              <a:t>–</a:t>
            </a:r>
            <a:r>
              <a:rPr lang="en-US" sz="2000" b="1" dirty="0">
                <a:solidFill>
                  <a:srgbClr val="00B050"/>
                </a:solidFill>
              </a:rPr>
              <a:t> note there are 3 options </a:t>
            </a:r>
            <a:r>
              <a:rPr lang="mr-IN" sz="2000" b="1" dirty="0">
                <a:solidFill>
                  <a:srgbClr val="00B050"/>
                </a:solidFill>
              </a:rPr>
              <a:t>–</a:t>
            </a:r>
            <a:r>
              <a:rPr lang="en-US" sz="2000" b="1" dirty="0">
                <a:solidFill>
                  <a:srgbClr val="00B050"/>
                </a:solidFill>
              </a:rPr>
              <a:t> I’ll tell you which one we’re 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01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 (B): </a:t>
            </a:r>
            <a:r>
              <a:rPr lang="en-US" sz="4000" dirty="0" err="1">
                <a:latin typeface="Courier" pitchFamily="2" charset="0"/>
              </a:rPr>
              <a:t>ungrib</a:t>
            </a:r>
            <a:r>
              <a:rPr lang="en-US" dirty="0"/>
              <a:t> in a batch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possibly avoid contention for resources, we may execute </a:t>
            </a:r>
            <a:r>
              <a:rPr lang="en-US" sz="2800" dirty="0" err="1">
                <a:latin typeface="Courier" pitchFamily="2" charset="0"/>
              </a:rPr>
              <a:t>ungrib</a:t>
            </a:r>
            <a:r>
              <a:rPr lang="en-US" dirty="0"/>
              <a:t> in a batch job on Snow: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$ </a:t>
            </a:r>
            <a:r>
              <a:rPr lang="en-US" sz="2400" dirty="0" err="1">
                <a:latin typeface="Courier"/>
                <a:cs typeface="Courier"/>
              </a:rPr>
              <a:t>sbatch</a:t>
            </a:r>
            <a:r>
              <a:rPr lang="en-US" sz="2400" dirty="0">
                <a:latin typeface="Courier"/>
                <a:cs typeface="Courier"/>
              </a:rPr>
              <a:t> –p snow </a:t>
            </a:r>
            <a:r>
              <a:rPr lang="en-US" sz="2400" dirty="0" err="1">
                <a:latin typeface="Courier"/>
                <a:cs typeface="Courier"/>
              </a:rPr>
              <a:t>submit_ungrib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$ tail </a:t>
            </a:r>
            <a:r>
              <a:rPr lang="mr-IN" sz="2400" dirty="0">
                <a:latin typeface="Courier"/>
                <a:cs typeface="Courier"/>
              </a:rPr>
              <a:t>–</a:t>
            </a:r>
            <a:r>
              <a:rPr lang="en-US" sz="2400" dirty="0">
                <a:latin typeface="Courier"/>
                <a:cs typeface="Courier"/>
              </a:rPr>
              <a:t>f </a:t>
            </a:r>
            <a:r>
              <a:rPr lang="en-US" sz="2400" dirty="0" err="1">
                <a:latin typeface="Courier"/>
                <a:cs typeface="Courier"/>
              </a:rPr>
              <a:t>ug.srun.out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In the </a:t>
            </a:r>
            <a:r>
              <a:rPr lang="en-US" sz="3000" dirty="0" err="1">
                <a:latin typeface="Courier" pitchFamily="2" charset="0"/>
              </a:rPr>
              <a:t>submit_ungrib</a:t>
            </a:r>
            <a:r>
              <a:rPr lang="en-US" sz="3000" dirty="0">
                <a:latin typeface="Courier" pitchFamily="2" charset="0"/>
              </a:rPr>
              <a:t> </a:t>
            </a:r>
            <a:r>
              <a:rPr lang="en-US" dirty="0"/>
              <a:t>batch script, I inserted the command </a:t>
            </a:r>
            <a:r>
              <a:rPr lang="en-US" sz="3000" dirty="0">
                <a:latin typeface="Courier" pitchFamily="2" charset="0"/>
              </a:rPr>
              <a:t>#SBATCH –exclusive</a:t>
            </a:r>
            <a:r>
              <a:rPr lang="en-US" dirty="0"/>
              <a:t>.  This is an attempt to avoid resource contention on a Snow node.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04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urier"/>
                <a:cs typeface="Courier"/>
              </a:rPr>
              <a:t>wgrib2 GRIBFILE.AAA | more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0400" y="1212918"/>
            <a:ext cx="626043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1:0:d=</a:t>
            </a:r>
            <a:r>
              <a:rPr lang="en-US" b="1" dirty="0">
                <a:solidFill>
                  <a:srgbClr val="FF0000"/>
                </a:solidFill>
              </a:rPr>
              <a:t>2023012212</a:t>
            </a:r>
            <a:r>
              <a:rPr lang="en-US" dirty="0"/>
              <a:t>:PRMSL:mean sea </a:t>
            </a:r>
            <a:r>
              <a:rPr lang="en-US" dirty="0" err="1"/>
              <a:t>level:</a:t>
            </a:r>
            <a:r>
              <a:rPr lang="en-US" b="1" dirty="0" err="1">
                <a:solidFill>
                  <a:srgbClr val="FF0000"/>
                </a:solidFill>
              </a:rPr>
              <a:t>anl</a:t>
            </a:r>
            <a:r>
              <a:rPr lang="en-US" dirty="0"/>
              <a:t>:</a:t>
            </a:r>
          </a:p>
          <a:p>
            <a:r>
              <a:rPr lang="en-US" dirty="0"/>
              <a:t>2:995474:d=2023012212:CLWMR:1 hybrid </a:t>
            </a:r>
            <a:r>
              <a:rPr lang="en-US" dirty="0" err="1"/>
              <a:t>level:anl</a:t>
            </a:r>
            <a:r>
              <a:rPr lang="en-US" dirty="0"/>
              <a:t>:</a:t>
            </a:r>
          </a:p>
          <a:p>
            <a:r>
              <a:rPr lang="en-US" dirty="0"/>
              <a:t>3:1088027:d=2023012212:ICMR:1 hybrid </a:t>
            </a:r>
            <a:r>
              <a:rPr lang="en-US" dirty="0" err="1"/>
              <a:t>level:anl</a:t>
            </a:r>
            <a:r>
              <a:rPr lang="en-US" dirty="0"/>
              <a:t>:</a:t>
            </a:r>
          </a:p>
          <a:p>
            <a:r>
              <a:rPr lang="en-US" dirty="0"/>
              <a:t>4:1413903:d=2023012212:RWMR:1 hybrid </a:t>
            </a:r>
            <a:r>
              <a:rPr lang="en-US" dirty="0" err="1"/>
              <a:t>level:anl</a:t>
            </a:r>
            <a:r>
              <a:rPr lang="en-US" dirty="0"/>
              <a:t>:</a:t>
            </a:r>
          </a:p>
          <a:p>
            <a:r>
              <a:rPr lang="en-US" dirty="0"/>
              <a:t>5:1640833:d=2023012212:SNMR:1 hybrid </a:t>
            </a:r>
            <a:r>
              <a:rPr lang="en-US" dirty="0" err="1"/>
              <a:t>level:anl</a:t>
            </a:r>
            <a:r>
              <a:rPr lang="en-US" dirty="0"/>
              <a:t>:</a:t>
            </a:r>
          </a:p>
          <a:p>
            <a:r>
              <a:rPr lang="en-US" dirty="0"/>
              <a:t>6:1740618:d=2023012212:GRLE:1 hybrid </a:t>
            </a:r>
            <a:r>
              <a:rPr lang="en-US" dirty="0" err="1"/>
              <a:t>level:anl</a:t>
            </a:r>
            <a:r>
              <a:rPr lang="en-US" dirty="0"/>
              <a:t>:</a:t>
            </a:r>
          </a:p>
          <a:p>
            <a:r>
              <a:rPr lang="en-US" dirty="0"/>
              <a:t>7:1790467:d=2023012212:REFD:1 hybrid </a:t>
            </a:r>
            <a:r>
              <a:rPr lang="en-US" dirty="0" err="1"/>
              <a:t>level:anl</a:t>
            </a:r>
            <a:r>
              <a:rPr lang="en-US" dirty="0"/>
              <a:t>:</a:t>
            </a:r>
          </a:p>
          <a:p>
            <a:r>
              <a:rPr lang="en-US" dirty="0"/>
              <a:t>8:2590676:d=2023012212:REFD:2 hybrid </a:t>
            </a:r>
            <a:r>
              <a:rPr lang="en-US" dirty="0" err="1"/>
              <a:t>level:anl</a:t>
            </a:r>
            <a:r>
              <a:rPr lang="en-US" dirty="0"/>
              <a:t>:</a:t>
            </a:r>
          </a:p>
          <a:p>
            <a:r>
              <a:rPr lang="en-US" dirty="0"/>
              <a:t>9:3391370:d=2023012212:REFC:entire </a:t>
            </a:r>
            <a:r>
              <a:rPr lang="en-US" dirty="0" err="1"/>
              <a:t>atmosphere:anl</a:t>
            </a:r>
            <a:r>
              <a:rPr lang="en-US" dirty="0"/>
              <a:t>:</a:t>
            </a:r>
          </a:p>
          <a:p>
            <a:r>
              <a:rPr lang="en-US" dirty="0"/>
              <a:t>10:4251225:d=2023012212:VIS:surface:anl:</a:t>
            </a:r>
          </a:p>
          <a:p>
            <a:r>
              <a:rPr lang="en-US" dirty="0"/>
              <a:t>11:5045469:d=2023012212:UGRD:planetary boundary </a:t>
            </a:r>
            <a:r>
              <a:rPr lang="en-US" dirty="0" err="1"/>
              <a:t>layer:anl</a:t>
            </a:r>
            <a:r>
              <a:rPr lang="en-US" dirty="0"/>
              <a:t>:</a:t>
            </a:r>
          </a:p>
          <a:p>
            <a:r>
              <a:rPr lang="en-US" dirty="0"/>
              <a:t>12:5638465:d=2023012212:VGRD:planetary boundary </a:t>
            </a:r>
            <a:r>
              <a:rPr lang="en-US" dirty="0" err="1"/>
              <a:t>layer:anl</a:t>
            </a:r>
            <a:r>
              <a:rPr lang="en-US" dirty="0"/>
              <a:t>:</a:t>
            </a:r>
          </a:p>
          <a:p>
            <a:r>
              <a:rPr lang="en-US" dirty="0"/>
              <a:t>13:6226699:d=2023012212:VRATE:planetary boundary </a:t>
            </a:r>
            <a:r>
              <a:rPr lang="en-US" dirty="0" err="1"/>
              <a:t>layer:anl</a:t>
            </a:r>
            <a:r>
              <a:rPr lang="en-US" dirty="0"/>
              <a:t>:</a:t>
            </a:r>
          </a:p>
          <a:p>
            <a:r>
              <a:rPr lang="en-US" dirty="0"/>
              <a:t>14:6539917:d=2023012212:GUST:surface:anl:</a:t>
            </a:r>
          </a:p>
          <a:p>
            <a:r>
              <a:rPr lang="en-US" dirty="0"/>
              <a:t>15:7148107:d=2023012212:HGT:0.01 </a:t>
            </a:r>
            <a:r>
              <a:rPr lang="en-US" dirty="0" err="1"/>
              <a:t>mb:anl</a:t>
            </a:r>
            <a:r>
              <a:rPr lang="en-US" dirty="0"/>
              <a:t>:</a:t>
            </a:r>
          </a:p>
          <a:p>
            <a:r>
              <a:rPr lang="en-US" dirty="0"/>
              <a:t>16:8169128:d=2023012212:TMP:0.01 </a:t>
            </a:r>
            <a:r>
              <a:rPr lang="en-US" dirty="0" err="1"/>
              <a:t>mb:anl</a:t>
            </a:r>
            <a:r>
              <a:rPr lang="en-US" dirty="0"/>
              <a:t>:</a:t>
            </a:r>
          </a:p>
          <a:p>
            <a:r>
              <a:rPr lang="en-US" dirty="0"/>
              <a:t>17:8743175:d=2023012212:RH:0.01 </a:t>
            </a:r>
            <a:r>
              <a:rPr lang="en-US" dirty="0" err="1"/>
              <a:t>mb:anl</a:t>
            </a:r>
            <a:r>
              <a:rPr lang="en-US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1513" y="2705956"/>
            <a:ext cx="3095719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GFS model grids in GRIB2</a:t>
            </a:r>
          </a:p>
          <a:p>
            <a:r>
              <a:rPr lang="en-US" i="1" dirty="0"/>
              <a:t>	format, on pressure levels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294F13-ADA7-AE4A-A0B8-F1C0A231655B}"/>
              </a:ext>
            </a:extLst>
          </p:cNvPr>
          <p:cNvSpPr txBox="1"/>
          <p:nvPr/>
        </p:nvSpPr>
        <p:spPr>
          <a:xfrm>
            <a:off x="265814" y="5933268"/>
            <a:ext cx="7143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wgrib2</a:t>
            </a:r>
            <a:r>
              <a:rPr lang="en-US" dirty="0"/>
              <a:t> looks into GRIB2 format files.  For GRIB (GRIB1) files, use </a:t>
            </a:r>
            <a:r>
              <a:rPr lang="en-US" sz="1600" dirty="0" err="1">
                <a:latin typeface="Courier" pitchFamily="2" charset="0"/>
              </a:rPr>
              <a:t>wgrib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You may need to use </a:t>
            </a:r>
            <a:r>
              <a:rPr lang="en-US" sz="1600" dirty="0">
                <a:solidFill>
                  <a:srgbClr val="FF0000"/>
                </a:solidFill>
                <a:latin typeface="Courier" pitchFamily="2" charset="0"/>
              </a:rPr>
              <a:t>/network/</a:t>
            </a:r>
            <a:r>
              <a:rPr lang="en-US" sz="1600" dirty="0" err="1">
                <a:solidFill>
                  <a:srgbClr val="FF0000"/>
                </a:solidFill>
                <a:latin typeface="Courier" pitchFamily="2" charset="0"/>
              </a:rPr>
              <a:t>rit</a:t>
            </a:r>
            <a:r>
              <a:rPr lang="en-US" sz="1600" dirty="0">
                <a:solidFill>
                  <a:srgbClr val="FF0000"/>
                </a:solidFill>
                <a:latin typeface="Courier" pitchFamily="2" charset="0"/>
              </a:rPr>
              <a:t>/lab/</a:t>
            </a:r>
            <a:r>
              <a:rPr lang="en-US" sz="1600" dirty="0" err="1">
                <a:solidFill>
                  <a:srgbClr val="FF0000"/>
                </a:solidFill>
                <a:latin typeface="Courier" pitchFamily="2" charset="0"/>
              </a:rPr>
              <a:t>snowclus</a:t>
            </a:r>
            <a:r>
              <a:rPr lang="en-US" sz="1600" dirty="0">
                <a:solidFill>
                  <a:srgbClr val="FF0000"/>
                </a:solidFill>
                <a:latin typeface="Courier" pitchFamily="2" charset="0"/>
              </a:rPr>
              <a:t>/bin/wgrib2</a:t>
            </a:r>
            <a:endParaRPr lang="en-US" dirty="0">
              <a:solidFill>
                <a:srgbClr val="FF0000"/>
              </a:solidFill>
              <a:latin typeface="Couri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21462-793E-D114-1FF5-D4B2F6F91728}"/>
              </a:ext>
            </a:extLst>
          </p:cNvPr>
          <p:cNvSpPr txBox="1"/>
          <p:nvPr/>
        </p:nvSpPr>
        <p:spPr>
          <a:xfrm>
            <a:off x="70091" y="189780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headnode7</a:t>
            </a:r>
          </a:p>
        </p:txBody>
      </p:sp>
    </p:spTree>
    <p:extLst>
      <p:ext uri="{BB962C8B-B14F-4D97-AF65-F5344CB8AC3E}">
        <p14:creationId xmlns:p14="http://schemas.microsoft.com/office/powerpoint/2010/main" val="3337916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842" y="234461"/>
            <a:ext cx="7203114" cy="501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&amp;share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wrf_core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'ARW',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max_dom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1,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start_date</a:t>
            </a:r>
            <a:r>
              <a:rPr lang="en-US" sz="1600" dirty="0">
                <a:latin typeface="Courier"/>
                <a:cs typeface="Courier"/>
              </a:rPr>
              <a:t> =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'2023-01-22_12:00:00'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'2016-03-13_00:00:00'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end_date</a:t>
            </a:r>
            <a:r>
              <a:rPr lang="en-US" sz="1600" dirty="0">
                <a:latin typeface="Courier"/>
                <a:cs typeface="Courier"/>
              </a:rPr>
              <a:t> =  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'2023-01-24_00:00:00'</a:t>
            </a:r>
            <a:r>
              <a:rPr lang="en-US" sz="1600" dirty="0">
                <a:latin typeface="Courier"/>
                <a:cs typeface="Courier"/>
              </a:rPr>
              <a:t>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'2016-03-15_00:00:00</a:t>
            </a:r>
            <a:r>
              <a:rPr lang="en-US" sz="1600" dirty="0">
                <a:latin typeface="Courier"/>
                <a:cs typeface="Courier"/>
              </a:rPr>
              <a:t>'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interval_seconds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= 10800,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io_form_geogrid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2,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opt_output_from_geogrid_path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'./',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debug_level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= 0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&amp;</a:t>
            </a:r>
            <a:r>
              <a:rPr lang="en-US" sz="1600" dirty="0" err="1">
                <a:latin typeface="Courier"/>
                <a:cs typeface="Courier"/>
              </a:rPr>
              <a:t>ungrib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out_format</a:t>
            </a:r>
            <a:r>
              <a:rPr lang="en-US" sz="1600" dirty="0">
                <a:latin typeface="Courier"/>
                <a:cs typeface="Courier"/>
              </a:rPr>
              <a:t> = 'WPS',</a:t>
            </a:r>
          </a:p>
          <a:p>
            <a:r>
              <a:rPr lang="en-US" sz="1600" dirty="0">
                <a:latin typeface="Courier"/>
                <a:cs typeface="Courier"/>
              </a:rPr>
              <a:t> prefix     = '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FILE</a:t>
            </a:r>
            <a:r>
              <a:rPr lang="en-US" sz="1600" dirty="0">
                <a:latin typeface="Courier"/>
                <a:cs typeface="Courier"/>
              </a:rPr>
              <a:t>',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&amp;</a:t>
            </a:r>
            <a:r>
              <a:rPr lang="en-US" sz="1600" dirty="0" err="1">
                <a:latin typeface="Courier"/>
                <a:cs typeface="Courier"/>
              </a:rPr>
              <a:t>metgrid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fg_name</a:t>
            </a:r>
            <a:r>
              <a:rPr lang="en-US" sz="1600" dirty="0">
                <a:latin typeface="Courier"/>
                <a:cs typeface="Courier"/>
              </a:rPr>
              <a:t>         = '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FILE</a:t>
            </a:r>
            <a:r>
              <a:rPr lang="en-US" sz="1600" dirty="0">
                <a:latin typeface="Courier"/>
                <a:cs typeface="Courier"/>
              </a:rPr>
              <a:t>',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io_form_metgrid</a:t>
            </a:r>
            <a:r>
              <a:rPr lang="en-US" sz="1600" dirty="0">
                <a:latin typeface="Courier"/>
                <a:cs typeface="Courier"/>
              </a:rPr>
              <a:t> = 2,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1129" y="158206"/>
            <a:ext cx="146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namelist.wps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84810" y="5069790"/>
            <a:ext cx="627422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NOTES:</a:t>
            </a:r>
            <a:endParaRPr lang="en-US" dirty="0"/>
          </a:p>
          <a:p>
            <a:r>
              <a:rPr lang="en-US" dirty="0"/>
              <a:t>• Execution of </a:t>
            </a:r>
            <a:r>
              <a:rPr lang="en-US" sz="1600" dirty="0" err="1">
                <a:latin typeface="Courier"/>
                <a:cs typeface="Courier"/>
              </a:rPr>
              <a:t>ungrib.exe</a:t>
            </a:r>
            <a:r>
              <a:rPr lang="en-US" sz="1600" dirty="0"/>
              <a:t> </a:t>
            </a:r>
            <a:r>
              <a:rPr lang="en-US" dirty="0"/>
              <a:t>unpacks the parent model grids into</a:t>
            </a:r>
          </a:p>
          <a:p>
            <a:r>
              <a:rPr lang="en-US" dirty="0"/>
              <a:t>	a set of files named by the prefix (here, ‘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FILE</a:t>
            </a:r>
            <a:r>
              <a:rPr lang="en-US" sz="1600" b="1" dirty="0">
                <a:latin typeface="Courier"/>
                <a:cs typeface="Courier"/>
              </a:rPr>
              <a:t>:…</a:t>
            </a:r>
            <a:r>
              <a:rPr lang="en-US" dirty="0"/>
              <a:t>’)</a:t>
            </a:r>
          </a:p>
          <a:p>
            <a:r>
              <a:rPr lang="en-US" dirty="0"/>
              <a:t>• Program looks for files between </a:t>
            </a:r>
            <a:r>
              <a:rPr lang="en-US" dirty="0">
                <a:solidFill>
                  <a:srgbClr val="FF0000"/>
                </a:solidFill>
              </a:rPr>
              <a:t>start and end dates</a:t>
            </a:r>
            <a:r>
              <a:rPr lang="en-US" dirty="0"/>
              <a:t>, at interval</a:t>
            </a:r>
          </a:p>
          <a:p>
            <a:r>
              <a:rPr lang="en-US" dirty="0"/>
              <a:t>	specified as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interval_seconds</a:t>
            </a:r>
            <a:r>
              <a:rPr lang="en-US" dirty="0"/>
              <a:t>.  </a:t>
            </a:r>
          </a:p>
          <a:p>
            <a:r>
              <a:rPr lang="en-US" dirty="0"/>
              <a:t>• </a:t>
            </a:r>
            <a:r>
              <a:rPr lang="en-US" sz="1600" dirty="0" err="1">
                <a:latin typeface="Courier"/>
                <a:cs typeface="Courier"/>
              </a:rPr>
              <a:t>metgrid.exe</a:t>
            </a:r>
            <a:r>
              <a:rPr lang="en-US" dirty="0"/>
              <a:t> is next and will look for files named ‘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FILE</a:t>
            </a:r>
            <a:r>
              <a:rPr lang="en-US" sz="1600" b="1" dirty="0">
                <a:latin typeface="Courier"/>
                <a:cs typeface="Courier"/>
              </a:rPr>
              <a:t>:</a:t>
            </a:r>
            <a:r>
              <a:rPr lang="en-US" b="1" dirty="0">
                <a:latin typeface="Courier"/>
                <a:cs typeface="Courier"/>
              </a:rPr>
              <a:t>…</a:t>
            </a:r>
            <a:r>
              <a:rPr lang="en-US" dirty="0"/>
              <a:t>’.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75842" y="990093"/>
            <a:ext cx="4560309" cy="8394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26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" pitchFamily="2" charset="0"/>
              </a:rPr>
              <a:t>Metgrid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Follow </a:t>
            </a:r>
            <a:r>
              <a:rPr lang="en-US" b="1" dirty="0" err="1"/>
              <a:t>metgrid</a:t>
            </a:r>
            <a:r>
              <a:rPr lang="en-US" b="1" dirty="0"/>
              <a:t> portion of script</a:t>
            </a:r>
          </a:p>
          <a:p>
            <a:r>
              <a:rPr lang="en-US" dirty="0"/>
              <a:t>In this step, we place data from the intermediate format files onto the WRF </a:t>
            </a:r>
            <a:r>
              <a:rPr lang="en-US" u="sng" dirty="0"/>
              <a:t>horizontal</a:t>
            </a:r>
            <a:r>
              <a:rPr lang="en-US" dirty="0"/>
              <a:t> grid</a:t>
            </a:r>
          </a:p>
          <a:p>
            <a:pPr lvl="1"/>
            <a:r>
              <a:rPr lang="en-US" dirty="0"/>
              <a:t>Creates files called </a:t>
            </a:r>
            <a:r>
              <a:rPr lang="en-US" sz="2400" dirty="0" err="1">
                <a:latin typeface="Courier"/>
                <a:cs typeface="Courier"/>
              </a:rPr>
              <a:t>met_em</a:t>
            </a:r>
            <a:r>
              <a:rPr lang="en-US" dirty="0"/>
              <a:t>*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Files may be viewed with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ncview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(poorly) or Python</a:t>
            </a:r>
          </a:p>
          <a:p>
            <a:r>
              <a:rPr lang="en-US" dirty="0">
                <a:solidFill>
                  <a:srgbClr val="FF0000"/>
                </a:solidFill>
              </a:rPr>
              <a:t>Use </a:t>
            </a:r>
            <a:r>
              <a:rPr lang="en-US" sz="2800" dirty="0" err="1">
                <a:solidFill>
                  <a:srgbClr val="FF0000"/>
                </a:solidFill>
                <a:latin typeface="Courier"/>
                <a:cs typeface="Courier"/>
              </a:rPr>
              <a:t>ncdump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on </a:t>
            </a:r>
            <a:r>
              <a:rPr lang="en-US" b="1" dirty="0">
                <a:solidFill>
                  <a:srgbClr val="FF0000"/>
                </a:solidFill>
              </a:rPr>
              <a:t>any</a:t>
            </a:r>
            <a:r>
              <a:rPr lang="en-US" dirty="0">
                <a:solidFill>
                  <a:srgbClr val="FF0000"/>
                </a:solidFill>
              </a:rPr>
              <a:t> of the </a:t>
            </a:r>
            <a:r>
              <a:rPr lang="en-US" sz="2800" dirty="0" err="1">
                <a:solidFill>
                  <a:srgbClr val="FF0000"/>
                </a:solidFill>
                <a:latin typeface="Courier"/>
                <a:cs typeface="Courier"/>
              </a:rPr>
              <a:t>met_em</a:t>
            </a:r>
            <a:r>
              <a:rPr lang="en-US" dirty="0">
                <a:solidFill>
                  <a:srgbClr val="FF0000"/>
                </a:solidFill>
              </a:rPr>
              <a:t>* files to get # of vertical levels and # of soil levels (see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54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>
                <a:latin typeface="Courier"/>
                <a:cs typeface="Courier"/>
              </a:rPr>
              <a:t>ncdump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-h</a:t>
            </a:r>
            <a:r>
              <a:rPr lang="en-US" sz="2000" dirty="0">
                <a:latin typeface="Courier"/>
                <a:cs typeface="Courier"/>
              </a:rPr>
              <a:t> met_em.d01.2023-01-22_12:00:00.nc | more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533" y="2201333"/>
            <a:ext cx="524534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"/>
                <a:cs typeface="Courier"/>
              </a:rPr>
              <a:t>netcdf</a:t>
            </a:r>
            <a:r>
              <a:rPr lang="en-US" sz="1600" dirty="0">
                <a:latin typeface="Courier"/>
                <a:cs typeface="Courier"/>
              </a:rPr>
              <a:t> met_em.d01.2023-01-22_12\:00\:00 {</a:t>
            </a:r>
          </a:p>
          <a:p>
            <a:r>
              <a:rPr lang="en-US" sz="1600" dirty="0">
                <a:latin typeface="Courier"/>
                <a:cs typeface="Courier"/>
              </a:rPr>
              <a:t>dimensions:</a:t>
            </a:r>
          </a:p>
          <a:p>
            <a:r>
              <a:rPr lang="en-US" sz="1600" dirty="0">
                <a:latin typeface="Courier"/>
                <a:cs typeface="Courier"/>
              </a:rPr>
              <a:t>	Time = UNLIMITED ; // (1 currently)</a:t>
            </a:r>
          </a:p>
          <a:p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 err="1">
                <a:latin typeface="Courier"/>
                <a:cs typeface="Courier"/>
              </a:rPr>
              <a:t>DateStrLen</a:t>
            </a:r>
            <a:r>
              <a:rPr lang="en-US" sz="1600" dirty="0">
                <a:latin typeface="Courier"/>
                <a:cs typeface="Courier"/>
              </a:rPr>
              <a:t> = 19 ;</a:t>
            </a:r>
          </a:p>
          <a:p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 err="1">
                <a:latin typeface="Courier"/>
                <a:cs typeface="Courier"/>
              </a:rPr>
              <a:t>west_east</a:t>
            </a:r>
            <a:r>
              <a:rPr lang="en-US" sz="1600" dirty="0">
                <a:latin typeface="Courier"/>
                <a:cs typeface="Courier"/>
              </a:rPr>
              <a:t> = 53 ;</a:t>
            </a:r>
          </a:p>
          <a:p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 err="1">
                <a:latin typeface="Courier"/>
                <a:cs typeface="Courier"/>
              </a:rPr>
              <a:t>south_north</a:t>
            </a:r>
            <a:r>
              <a:rPr lang="en-US" sz="1600" dirty="0">
                <a:latin typeface="Courier"/>
                <a:cs typeface="Courier"/>
              </a:rPr>
              <a:t> = 47 ;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	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num_metgrid_levels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= 34 ;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	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num_st_layers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= 4 ;</a:t>
            </a:r>
          </a:p>
          <a:p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num_sm_layers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= 4 ;</a:t>
            </a:r>
          </a:p>
          <a:p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 err="1">
                <a:latin typeface="Courier"/>
                <a:cs typeface="Courier"/>
              </a:rPr>
              <a:t>south_north_stag</a:t>
            </a:r>
            <a:r>
              <a:rPr lang="en-US" sz="1600" dirty="0">
                <a:latin typeface="Courier"/>
                <a:cs typeface="Courier"/>
              </a:rPr>
              <a:t> = 48 ;</a:t>
            </a:r>
          </a:p>
          <a:p>
            <a:r>
              <a:rPr lang="en-US" sz="1600" dirty="0">
                <a:latin typeface="Courier"/>
                <a:cs typeface="Courier"/>
              </a:rPr>
              <a:t>	</a:t>
            </a:r>
            <a:r>
              <a:rPr lang="en-US" sz="1600" dirty="0" err="1">
                <a:latin typeface="Courier"/>
                <a:cs typeface="Courier"/>
              </a:rPr>
              <a:t>west_east_stag</a:t>
            </a:r>
            <a:r>
              <a:rPr lang="en-US" sz="1600" dirty="0">
                <a:latin typeface="Courier"/>
                <a:cs typeface="Courier"/>
              </a:rPr>
              <a:t> = 54 ;</a:t>
            </a:r>
          </a:p>
          <a:p>
            <a:r>
              <a:rPr lang="en-US" sz="1600" dirty="0">
                <a:latin typeface="Courier"/>
                <a:cs typeface="Courier"/>
              </a:rPr>
              <a:t>	z-dimension0003 = 3 ;</a:t>
            </a:r>
          </a:p>
          <a:p>
            <a:r>
              <a:rPr lang="en-US" sz="1600" dirty="0">
                <a:latin typeface="Courier"/>
                <a:cs typeface="Courier"/>
              </a:rPr>
              <a:t>	z-dimension0132 = 132 ;</a:t>
            </a:r>
          </a:p>
          <a:p>
            <a:r>
              <a:rPr lang="en-US" sz="1600" dirty="0">
                <a:latin typeface="Courier"/>
                <a:cs typeface="Courier"/>
              </a:rPr>
              <a:t>	z-dimension0012 = 12 ;</a:t>
            </a:r>
          </a:p>
          <a:p>
            <a:r>
              <a:rPr lang="en-US" sz="1600" dirty="0">
                <a:latin typeface="Courier"/>
                <a:cs typeface="Courier"/>
              </a:rPr>
              <a:t>	z-dimension0016 = 16 ;</a:t>
            </a:r>
          </a:p>
          <a:p>
            <a:r>
              <a:rPr lang="en-US" sz="1600" dirty="0">
                <a:latin typeface="Courier"/>
                <a:cs typeface="Courier"/>
              </a:rPr>
              <a:t>	z-dimension0021 = 21 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2533" y="4165600"/>
            <a:ext cx="34461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parent model data source</a:t>
            </a:r>
          </a:p>
          <a:p>
            <a:r>
              <a:rPr lang="en-US" dirty="0"/>
              <a:t>  has 34 vertical atmospheric levels</a:t>
            </a:r>
          </a:p>
          <a:p>
            <a:r>
              <a:rPr lang="en-US" dirty="0"/>
              <a:t>  and 4 soil temperature and soil</a:t>
            </a:r>
          </a:p>
          <a:p>
            <a:r>
              <a:rPr lang="en-US" dirty="0"/>
              <a:t>  moisture layers (</a:t>
            </a:r>
            <a:r>
              <a:rPr lang="en-US" i="1" dirty="0" err="1"/>
              <a:t>st</a:t>
            </a:r>
            <a:r>
              <a:rPr lang="en-US" dirty="0"/>
              <a:t> and </a:t>
            </a:r>
            <a:r>
              <a:rPr lang="en-US" i="1" dirty="0" err="1"/>
              <a:t>sm</a:t>
            </a:r>
            <a:r>
              <a:rPr lang="en-US" dirty="0"/>
              <a:t>).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These vary among parent model</a:t>
            </a:r>
          </a:p>
          <a:p>
            <a:r>
              <a:rPr lang="en-US" b="1" dirty="0">
                <a:solidFill>
                  <a:srgbClr val="FF0000"/>
                </a:solidFill>
              </a:rPr>
              <a:t>  sources AND vary over time.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88714" y="1048306"/>
            <a:ext cx="3248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[remember TAB COMPLETION!!!]</a:t>
            </a:r>
          </a:p>
          <a:p>
            <a:r>
              <a:rPr lang="en-US" i="1" dirty="0"/>
              <a:t>[type ‘q’ to break out]</a:t>
            </a:r>
          </a:p>
        </p:txBody>
      </p:sp>
    </p:spTree>
    <p:extLst>
      <p:ext uri="{BB962C8B-B14F-4D97-AF65-F5344CB8AC3E}">
        <p14:creationId xmlns:p14="http://schemas.microsoft.com/office/powerpoint/2010/main" val="4053580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</a:t>
            </a:r>
            <a:r>
              <a:rPr lang="en-US" sz="4000" dirty="0" err="1">
                <a:latin typeface="Courier"/>
                <a:cs typeface="Courier"/>
              </a:rPr>
              <a:t>real.exe</a:t>
            </a:r>
            <a:r>
              <a:rPr lang="en-US" dirty="0"/>
              <a:t> and </a:t>
            </a:r>
            <a:r>
              <a:rPr lang="en-US" sz="4000" dirty="0" err="1">
                <a:latin typeface="Courier"/>
                <a:cs typeface="Courier"/>
              </a:rPr>
              <a:t>wrf.exe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Batch scripts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51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Running real-data WRF (</a:t>
            </a:r>
            <a:r>
              <a:rPr lang="en-US" sz="2800" dirty="0" err="1">
                <a:latin typeface="Courier"/>
                <a:cs typeface="Courier"/>
              </a:rPr>
              <a:t>real.exe</a:t>
            </a:r>
            <a:r>
              <a:rPr lang="en-US" dirty="0"/>
              <a:t> and </a:t>
            </a:r>
            <a:r>
              <a:rPr lang="en-US" sz="2800" dirty="0" err="1">
                <a:latin typeface="Courier"/>
                <a:cs typeface="Courier"/>
              </a:rPr>
              <a:t>wrf.exe</a:t>
            </a:r>
            <a:r>
              <a:rPr lang="en-US" dirty="0"/>
              <a:t>) is often too resource-intensive to execute with </a:t>
            </a:r>
            <a:r>
              <a:rPr lang="en-US" sz="2800" dirty="0" err="1">
                <a:latin typeface="Courier"/>
                <a:cs typeface="Courier"/>
              </a:rPr>
              <a:t>srun</a:t>
            </a:r>
            <a:r>
              <a:rPr lang="en-US" sz="2800" dirty="0"/>
              <a:t> </a:t>
            </a:r>
            <a:r>
              <a:rPr lang="en-US" dirty="0"/>
              <a:t>from the command line.</a:t>
            </a:r>
          </a:p>
          <a:p>
            <a:r>
              <a:rPr lang="en-US" dirty="0"/>
              <a:t>As an alternative, we’ll run them as </a:t>
            </a:r>
            <a:r>
              <a:rPr lang="en-US" b="1" dirty="0"/>
              <a:t>batch jobs </a:t>
            </a:r>
            <a:r>
              <a:rPr lang="en-US" dirty="0"/>
              <a:t>on the </a:t>
            </a:r>
            <a:r>
              <a:rPr lang="en-US" b="1" dirty="0"/>
              <a:t>Snow cluster</a:t>
            </a:r>
            <a:r>
              <a:rPr lang="en-US" dirty="0"/>
              <a:t>.  </a:t>
            </a:r>
            <a:r>
              <a:rPr lang="en-US" sz="2800" dirty="0">
                <a:latin typeface="Courier"/>
                <a:cs typeface="Courier"/>
              </a:rPr>
              <a:t>SETUP.TAR</a:t>
            </a:r>
            <a:r>
              <a:rPr lang="en-US" dirty="0"/>
              <a:t> provided two files: </a:t>
            </a:r>
            <a:r>
              <a:rPr lang="en-US" sz="2800" dirty="0" err="1">
                <a:latin typeface="Courier"/>
                <a:cs typeface="Courier"/>
              </a:rPr>
              <a:t>submit_real</a:t>
            </a:r>
            <a:r>
              <a:rPr lang="en-US" dirty="0"/>
              <a:t>, and </a:t>
            </a:r>
            <a:r>
              <a:rPr lang="en-US" sz="2800" dirty="0" err="1">
                <a:latin typeface="Courier"/>
                <a:cs typeface="Courier"/>
              </a:rPr>
              <a:t>submit_wrf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Both are presently configured to request 8 </a:t>
            </a:r>
            <a:r>
              <a:rPr lang="en-US" dirty="0" err="1"/>
              <a:t>cpus</a:t>
            </a:r>
            <a:r>
              <a:rPr lang="en-US" dirty="0"/>
              <a:t> on a single node</a:t>
            </a:r>
          </a:p>
          <a:p>
            <a:pPr lvl="1"/>
            <a:r>
              <a:rPr lang="en-US" b="1" dirty="0"/>
              <a:t>No need to edit these scripts at this time (except to change your job name, if you wish)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38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Courier"/>
                <a:cs typeface="Courier"/>
              </a:rPr>
              <a:t>submit_real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467" y="2099733"/>
            <a:ext cx="672652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#!/bin/bash</a:t>
            </a:r>
          </a:p>
          <a:p>
            <a:r>
              <a:rPr lang="en-US" sz="1600" dirty="0">
                <a:latin typeface="Courier"/>
                <a:cs typeface="Courier"/>
              </a:rPr>
              <a:t># Job name:</a:t>
            </a:r>
          </a:p>
          <a:p>
            <a:r>
              <a:rPr lang="en-US" sz="1600" dirty="0">
                <a:latin typeface="Courier"/>
                <a:cs typeface="Courier"/>
              </a:rPr>
              <a:t>#SBATCH --job-name=</a:t>
            </a:r>
            <a:r>
              <a:rPr lang="en-US" sz="1600" b="1" dirty="0">
                <a:solidFill>
                  <a:srgbClr val="0000FF"/>
                </a:solidFill>
                <a:latin typeface="Courier"/>
                <a:cs typeface="Courier"/>
              </a:rPr>
              <a:t>atm419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#SBATCH -n 8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#SBATCH -N 1</a:t>
            </a:r>
          </a:p>
          <a:p>
            <a:r>
              <a:rPr lang="en-US" sz="1600" dirty="0">
                <a:latin typeface="Courier"/>
                <a:cs typeface="Courier"/>
              </a:rPr>
              <a:t>#SBATCH --mem=131072</a:t>
            </a:r>
          </a:p>
          <a:p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#SBATCH -o </a:t>
            </a:r>
            <a:r>
              <a:rPr lang="en-US" sz="1600" dirty="0" err="1">
                <a:solidFill>
                  <a:srgbClr val="008000"/>
                </a:solidFill>
                <a:latin typeface="Courier"/>
                <a:cs typeface="Courier"/>
              </a:rPr>
              <a:t>sbatch.out</a:t>
            </a:r>
            <a:endParaRPr lang="en-US" sz="1600" dirty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rgbClr val="008000"/>
                </a:solidFill>
                <a:latin typeface="Courier"/>
                <a:cs typeface="Courier"/>
              </a:rPr>
              <a:t>#SBATCH -e </a:t>
            </a:r>
            <a:r>
              <a:rPr lang="en-US" sz="1600" dirty="0" err="1">
                <a:solidFill>
                  <a:srgbClr val="008000"/>
                </a:solidFill>
                <a:latin typeface="Courier"/>
                <a:cs typeface="Courier"/>
              </a:rPr>
              <a:t>sbatch.err.out</a:t>
            </a:r>
            <a:endParaRPr lang="en-US" sz="1600" dirty="0">
              <a:solidFill>
                <a:srgbClr val="008000"/>
              </a:solidFill>
              <a:latin typeface="Courier"/>
              <a:cs typeface="Courier"/>
            </a:endParaRP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 err="1">
                <a:latin typeface="Courier"/>
                <a:cs typeface="Courier"/>
              </a:rPr>
              <a:t>st_tm</a:t>
            </a:r>
            <a:r>
              <a:rPr lang="en-US" sz="1600" dirty="0">
                <a:latin typeface="Courier"/>
                <a:cs typeface="Courier"/>
              </a:rPr>
              <a:t>="$(date +%s)"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echo "running real"</a:t>
            </a:r>
          </a:p>
          <a:p>
            <a:r>
              <a:rPr lang="en-US" sz="1600" b="1" dirty="0" err="1">
                <a:latin typeface="Courier"/>
                <a:cs typeface="Courier"/>
              </a:rPr>
              <a:t>srun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-N 1 -n 8 </a:t>
            </a:r>
            <a:r>
              <a:rPr lang="en-US" sz="1600" dirty="0">
                <a:latin typeface="Courier"/>
                <a:cs typeface="Courier"/>
              </a:rPr>
              <a:t>--</a:t>
            </a:r>
            <a:r>
              <a:rPr lang="en-US" sz="1600" dirty="0" err="1">
                <a:latin typeface="Courier"/>
                <a:cs typeface="Courier"/>
              </a:rPr>
              <a:t>mpi</a:t>
            </a:r>
            <a:r>
              <a:rPr lang="en-US" sz="1600" dirty="0">
                <a:latin typeface="Courier"/>
                <a:cs typeface="Courier"/>
              </a:rPr>
              <a:t>=</a:t>
            </a:r>
            <a:r>
              <a:rPr lang="en-US" sz="1600" dirty="0" err="1">
                <a:latin typeface="Courier"/>
                <a:cs typeface="Courier"/>
              </a:rPr>
              <a:t>pmix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-o </a:t>
            </a:r>
            <a:r>
              <a:rPr lang="en-US" sz="1600" b="1" dirty="0" err="1">
                <a:latin typeface="Courier"/>
                <a:cs typeface="Courier"/>
              </a:rPr>
              <a:t>real.srun.out</a:t>
            </a:r>
            <a:r>
              <a:rPr lang="en-US" sz="1600" b="1" dirty="0">
                <a:latin typeface="Courier"/>
                <a:cs typeface="Courier"/>
              </a:rPr>
              <a:t> ./</a:t>
            </a:r>
            <a:r>
              <a:rPr lang="en-US" sz="1600" b="1" dirty="0" err="1">
                <a:latin typeface="Courier"/>
                <a:cs typeface="Courier"/>
              </a:rPr>
              <a:t>real.exe</a:t>
            </a:r>
            <a:endParaRPr lang="en-US" sz="1600" b="1" dirty="0">
              <a:latin typeface="Courier"/>
              <a:cs typeface="Courie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3467" y="2838229"/>
            <a:ext cx="1744133" cy="532371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86933" y="5046979"/>
            <a:ext cx="1270000" cy="327799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3141" y="5673371"/>
            <a:ext cx="5734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These need to match. (Do not need to change them now.)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57200" y="3623733"/>
            <a:ext cx="186267" cy="209511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490134" y="5498852"/>
            <a:ext cx="414866" cy="21999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87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running </a:t>
            </a:r>
            <a:r>
              <a:rPr lang="en-US" sz="3600" dirty="0" err="1">
                <a:latin typeface="Courier"/>
                <a:cs typeface="Courier"/>
              </a:rPr>
              <a:t>real.exe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Submit job to Snow cluster</a:t>
            </a:r>
          </a:p>
          <a:p>
            <a:pPr marL="457200" lvl="1" indent="0">
              <a:buNone/>
            </a:pPr>
            <a:r>
              <a:rPr lang="en-US" sz="2600" dirty="0" err="1">
                <a:latin typeface="Courier"/>
                <a:cs typeface="Courier"/>
              </a:rPr>
              <a:t>sbatch</a:t>
            </a:r>
            <a:r>
              <a:rPr lang="en-US" sz="2600" dirty="0">
                <a:latin typeface="Courier"/>
                <a:cs typeface="Courier"/>
              </a:rPr>
              <a:t> –p snow </a:t>
            </a:r>
            <a:r>
              <a:rPr lang="en-US" sz="2600" dirty="0" err="1">
                <a:latin typeface="Courier"/>
                <a:cs typeface="Courier"/>
              </a:rPr>
              <a:t>submit_real</a:t>
            </a:r>
            <a:endParaRPr lang="en-US" sz="2600" dirty="0">
              <a:latin typeface="Courier"/>
              <a:cs typeface="Courier"/>
            </a:endParaRPr>
          </a:p>
          <a:p>
            <a:r>
              <a:rPr lang="en-US" dirty="0"/>
              <a:t>To check on your job status, use</a:t>
            </a:r>
          </a:p>
          <a:p>
            <a:pPr marL="457200" lvl="1" indent="0">
              <a:buNone/>
            </a:pPr>
            <a:r>
              <a:rPr lang="en-US" sz="2600" dirty="0" err="1">
                <a:latin typeface="Courier"/>
                <a:cs typeface="Courier"/>
              </a:rPr>
              <a:t>myjobs</a:t>
            </a:r>
            <a:endParaRPr lang="en-US" sz="2600" i="1" dirty="0">
              <a:latin typeface="Courier"/>
              <a:cs typeface="Courier"/>
            </a:endParaRPr>
          </a:p>
          <a:p>
            <a:r>
              <a:rPr lang="en-US" dirty="0"/>
              <a:t>When job disappears from queue, check tail of </a:t>
            </a:r>
            <a:r>
              <a:rPr lang="en-US" sz="2600" dirty="0">
                <a:latin typeface="Courier"/>
                <a:cs typeface="Courier"/>
              </a:rPr>
              <a:t>rsl.out.0000</a:t>
            </a:r>
            <a:r>
              <a:rPr lang="en-US" sz="3000" dirty="0"/>
              <a:t> </a:t>
            </a:r>
            <a:r>
              <a:rPr lang="en-US" dirty="0"/>
              <a:t>file with ‘</a:t>
            </a:r>
            <a:r>
              <a:rPr lang="en-US" sz="2400" dirty="0" err="1">
                <a:latin typeface="Courier"/>
                <a:cs typeface="Courier"/>
              </a:rPr>
              <a:t>trsl</a:t>
            </a:r>
            <a:r>
              <a:rPr lang="en-US" dirty="0"/>
              <a:t>’ command</a:t>
            </a:r>
          </a:p>
          <a:p>
            <a:pPr lvl="1"/>
            <a:r>
              <a:rPr lang="en-US" sz="2600" dirty="0">
                <a:latin typeface="Courier" pitchFamily="2" charset="0"/>
              </a:rPr>
              <a:t>d01 2023-01-24_00:00:00 </a:t>
            </a:r>
            <a:r>
              <a:rPr lang="en-US" sz="2600" dirty="0" err="1">
                <a:latin typeface="Courier" pitchFamily="2" charset="0"/>
              </a:rPr>
              <a:t>real_em</a:t>
            </a:r>
            <a:r>
              <a:rPr lang="en-US" sz="2600" dirty="0">
                <a:latin typeface="Courier" pitchFamily="2" charset="0"/>
              </a:rPr>
              <a:t>: </a:t>
            </a:r>
            <a:r>
              <a:rPr lang="en-US" sz="2600" b="1" dirty="0">
                <a:latin typeface="Courier" pitchFamily="2" charset="0"/>
              </a:rPr>
              <a:t>SUCCESS COMPLETE REAL_EM INIT</a:t>
            </a:r>
          </a:p>
          <a:p>
            <a:r>
              <a:rPr lang="en-US" dirty="0"/>
              <a:t>Result of </a:t>
            </a:r>
            <a:r>
              <a:rPr lang="en-US" sz="3000" dirty="0" err="1">
                <a:latin typeface="Courier"/>
                <a:cs typeface="Courier"/>
              </a:rPr>
              <a:t>real.exe</a:t>
            </a:r>
            <a:r>
              <a:rPr lang="en-US" dirty="0"/>
              <a:t>: creation of files </a:t>
            </a:r>
            <a:r>
              <a:rPr lang="en-US" sz="2600" dirty="0">
                <a:latin typeface="Courier"/>
                <a:cs typeface="Courier"/>
              </a:rPr>
              <a:t>wrfbdy_d01</a:t>
            </a:r>
            <a:r>
              <a:rPr lang="en-US" sz="2000" dirty="0"/>
              <a:t> </a:t>
            </a:r>
            <a:r>
              <a:rPr lang="en-US" dirty="0"/>
              <a:t>and </a:t>
            </a:r>
            <a:r>
              <a:rPr lang="en-US" sz="2600" dirty="0">
                <a:latin typeface="Courier"/>
                <a:cs typeface="Courier"/>
              </a:rPr>
              <a:t>wrfinput_d01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 those files already existed, they are overwritten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&amp;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Parent model </a:t>
            </a:r>
            <a:r>
              <a:rPr lang="en-US" dirty="0"/>
              <a:t>= gridded data used for WRF’s initialization and boundary conditions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GFS/FNL, NAM, RAP/HRRR, reanalyses (NARR, CFSR, NNRP, ERA-interim, ERA5 etc.), other WRF runs</a:t>
            </a:r>
          </a:p>
          <a:p>
            <a:r>
              <a:rPr lang="en-US" dirty="0"/>
              <a:t>WPS = WRF Preprocessing System (consisting of </a:t>
            </a:r>
            <a:r>
              <a:rPr lang="en-US" sz="2800" dirty="0">
                <a:latin typeface="Courier"/>
                <a:cs typeface="Courier"/>
              </a:rPr>
              <a:t>geogrid</a:t>
            </a:r>
            <a:r>
              <a:rPr lang="en-US" dirty="0"/>
              <a:t>, </a:t>
            </a:r>
            <a:r>
              <a:rPr lang="en-US" sz="2800" dirty="0" err="1">
                <a:latin typeface="Courier"/>
                <a:cs typeface="Courier"/>
              </a:rPr>
              <a:t>ungrib</a:t>
            </a:r>
            <a:r>
              <a:rPr lang="en-US" sz="2800" dirty="0"/>
              <a:t>, </a:t>
            </a:r>
            <a:r>
              <a:rPr lang="en-US" dirty="0"/>
              <a:t>and </a:t>
            </a:r>
            <a:r>
              <a:rPr lang="en-US" sz="2800" dirty="0" err="1">
                <a:latin typeface="Courier"/>
                <a:cs typeface="Courier"/>
              </a:rPr>
              <a:t>metgrid</a:t>
            </a:r>
            <a:r>
              <a:rPr lang="en-US" sz="2800" dirty="0"/>
              <a:t> </a:t>
            </a:r>
            <a:r>
              <a:rPr lang="en-US" dirty="0"/>
              <a:t>programs)</a:t>
            </a:r>
          </a:p>
          <a:p>
            <a:r>
              <a:rPr lang="en-US" dirty="0"/>
              <a:t>WRF simulations are </a:t>
            </a:r>
            <a:r>
              <a:rPr lang="en-US" i="1" dirty="0"/>
              <a:t>almost always </a:t>
            </a:r>
            <a:r>
              <a:rPr lang="en-US" dirty="0"/>
              <a:t>initialized with parent model datasets on </a:t>
            </a:r>
            <a:r>
              <a:rPr lang="en-US" i="1" dirty="0"/>
              <a:t>isobaric levels </a:t>
            </a:r>
            <a:r>
              <a:rPr lang="en-US" dirty="0"/>
              <a:t>in </a:t>
            </a:r>
            <a:r>
              <a:rPr lang="en-US" i="1" dirty="0"/>
              <a:t>GRIB1/2 format</a:t>
            </a:r>
            <a:r>
              <a:rPr lang="en-US" dirty="0"/>
              <a:t>, or WRF outputs in </a:t>
            </a:r>
            <a:r>
              <a:rPr lang="en-US" dirty="0" err="1"/>
              <a:t>NetCDF</a:t>
            </a:r>
            <a:r>
              <a:rPr lang="en-US" dirty="0"/>
              <a:t> format</a:t>
            </a:r>
          </a:p>
          <a:p>
            <a:r>
              <a:rPr lang="en-US" dirty="0"/>
              <a:t>WRF outputs are </a:t>
            </a:r>
            <a:r>
              <a:rPr lang="en-US" i="1" dirty="0"/>
              <a:t>almost always </a:t>
            </a:r>
            <a:r>
              <a:rPr lang="en-US" dirty="0" err="1"/>
              <a:t>NetCDF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46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running </a:t>
            </a:r>
            <a:r>
              <a:rPr lang="en-US" sz="3600" dirty="0" err="1">
                <a:latin typeface="Courier"/>
                <a:cs typeface="Courier"/>
              </a:rPr>
              <a:t>wrf.exe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Submit job to Snow cluster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 err="1">
                <a:latin typeface="Courier"/>
                <a:cs typeface="Courier"/>
              </a:rPr>
              <a:t>sbatch</a:t>
            </a:r>
            <a:r>
              <a:rPr lang="en-US" sz="2400" dirty="0">
                <a:latin typeface="Courier"/>
                <a:cs typeface="Courier"/>
              </a:rPr>
              <a:t> –p snow </a:t>
            </a:r>
            <a:r>
              <a:rPr lang="en-US" sz="2400" dirty="0" err="1">
                <a:latin typeface="Courier"/>
                <a:cs typeface="Courier"/>
              </a:rPr>
              <a:t>submit_wrf</a:t>
            </a:r>
            <a:endParaRPr lang="en-US" sz="2400" dirty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r>
              <a:rPr lang="en-US" sz="3000" dirty="0"/>
              <a:t>To check on your job status, use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 err="1">
                <a:latin typeface="Courier"/>
                <a:cs typeface="Courier"/>
              </a:rPr>
              <a:t>myjobs</a:t>
            </a:r>
            <a:endParaRPr lang="en-US" sz="2400" dirty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r>
              <a:rPr lang="en-US" sz="3000" dirty="0"/>
              <a:t>When job disappears from queue, check tail of </a:t>
            </a:r>
            <a:r>
              <a:rPr lang="en-US" sz="2400" dirty="0">
                <a:latin typeface="Courier"/>
                <a:cs typeface="Courier"/>
              </a:rPr>
              <a:t>rsl.out.0000</a:t>
            </a:r>
            <a:r>
              <a:rPr lang="en-US" sz="2800" dirty="0"/>
              <a:t> </a:t>
            </a:r>
            <a:r>
              <a:rPr lang="en-US" sz="3000" dirty="0"/>
              <a:t>file with ‘</a:t>
            </a:r>
            <a:r>
              <a:rPr lang="en-US" sz="2400" dirty="0" err="1">
                <a:latin typeface="Courier"/>
                <a:cs typeface="Courier"/>
              </a:rPr>
              <a:t>trsl</a:t>
            </a:r>
            <a:r>
              <a:rPr lang="en-US" sz="3000" dirty="0"/>
              <a:t>’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urier" pitchFamily="2" charset="0"/>
              </a:rPr>
              <a:t>d01 2023-01-24_00:00:00 </a:t>
            </a:r>
            <a:r>
              <a:rPr lang="en-US" sz="2400" dirty="0" err="1">
                <a:latin typeface="Courier" pitchFamily="2" charset="0"/>
              </a:rPr>
              <a:t>wrf</a:t>
            </a:r>
            <a:r>
              <a:rPr lang="en-US" sz="2400" dirty="0">
                <a:latin typeface="Courier" pitchFamily="2" charset="0"/>
              </a:rPr>
              <a:t>: </a:t>
            </a:r>
            <a:r>
              <a:rPr lang="en-US" sz="2400" b="1" dirty="0">
                <a:latin typeface="Courier" pitchFamily="2" charset="0"/>
              </a:rPr>
              <a:t>SUCCESS COMPLETE WRF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Result of </a:t>
            </a:r>
            <a:r>
              <a:rPr lang="en-US" sz="2600" dirty="0" err="1">
                <a:latin typeface="Courier"/>
                <a:cs typeface="Courier"/>
              </a:rPr>
              <a:t>wrf.exe</a:t>
            </a:r>
            <a:r>
              <a:rPr lang="en-US" sz="3000" dirty="0"/>
              <a:t>: creation of </a:t>
            </a:r>
            <a:r>
              <a:rPr lang="en-US" sz="2400" dirty="0">
                <a:latin typeface="Courier"/>
                <a:cs typeface="Courier"/>
              </a:rPr>
              <a:t>wrfout_d01_2023-01-22_12:00:00 </a:t>
            </a:r>
            <a:r>
              <a:rPr lang="en-US" sz="3000" dirty="0"/>
              <a:t>file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olidFill>
                  <a:srgbClr val="FF0000"/>
                </a:solidFill>
              </a:rPr>
              <a:t>If that file already existed, it is overwritten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[We can combine the real and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wrf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jobs in a single batch submission and will do so in the future.].  • The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files from the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real.exe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step are overwritten.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2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job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you submit a batch job, it is assigned a JOBID.  </a:t>
            </a:r>
            <a:r>
              <a:rPr lang="en-US" dirty="0">
                <a:solidFill>
                  <a:srgbClr val="FF0000"/>
                </a:solidFill>
              </a:rPr>
              <a:t>Keep a record of this.</a:t>
            </a:r>
          </a:p>
          <a:p>
            <a:pPr lvl="1"/>
            <a:r>
              <a:rPr lang="en-US" dirty="0"/>
              <a:t>Example submission to queue snow</a:t>
            </a:r>
          </a:p>
          <a:p>
            <a:pPr marL="457200" lvl="1" indent="0">
              <a:buNone/>
            </a:pPr>
            <a:r>
              <a:rPr lang="en-US" dirty="0"/>
              <a:t>$ </a:t>
            </a:r>
            <a:r>
              <a:rPr lang="en-US" sz="2400" dirty="0" err="1">
                <a:latin typeface="Courier"/>
                <a:cs typeface="Courier"/>
              </a:rPr>
              <a:t>sbatch</a:t>
            </a:r>
            <a:r>
              <a:rPr lang="en-US" sz="2400" dirty="0">
                <a:latin typeface="Courier"/>
                <a:cs typeface="Courier"/>
              </a:rPr>
              <a:t> –p snow </a:t>
            </a:r>
            <a:r>
              <a:rPr lang="en-US" sz="2400" dirty="0" err="1">
                <a:latin typeface="Courier"/>
                <a:cs typeface="Courier"/>
              </a:rPr>
              <a:t>submit_real</a:t>
            </a:r>
            <a:endParaRPr lang="en-US" sz="2400" dirty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Submitted batch job 774952   [e.g., JOBID = 774952]</a:t>
            </a:r>
          </a:p>
          <a:p>
            <a:pPr marL="514350" indent="-457200"/>
            <a:r>
              <a:rPr lang="en-US" dirty="0"/>
              <a:t>Keeping track of your job</a:t>
            </a:r>
          </a:p>
          <a:p>
            <a:pPr marL="457200" lvl="1" indent="0">
              <a:buNone/>
            </a:pPr>
            <a:r>
              <a:rPr lang="en-US" dirty="0"/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myjobs</a:t>
            </a:r>
            <a:r>
              <a:rPr lang="en-US" dirty="0"/>
              <a:t>  </a:t>
            </a:r>
          </a:p>
          <a:p>
            <a:r>
              <a:rPr lang="en-US" dirty="0"/>
              <a:t>Killing a job if necessary</a:t>
            </a:r>
          </a:p>
          <a:p>
            <a:pPr marL="457200" lvl="1" indent="0">
              <a:buNone/>
            </a:pPr>
            <a:r>
              <a:rPr lang="en-US" dirty="0"/>
              <a:t>$ </a:t>
            </a:r>
            <a:r>
              <a:rPr lang="en-US" sz="2400" dirty="0" err="1">
                <a:latin typeface="Courier"/>
                <a:cs typeface="Courier"/>
              </a:rPr>
              <a:t>scancel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i="1" dirty="0">
                <a:latin typeface="Courier"/>
                <a:cs typeface="Courier"/>
              </a:rPr>
              <a:t>JOBID</a:t>
            </a:r>
            <a:endParaRPr lang="en-US" i="1" dirty="0">
              <a:latin typeface="Courier"/>
              <a:cs typeface="Courie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6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974741-CCB4-8841-A11E-1E288B9116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Analyze WRF model output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125E3CE-82FA-2344-95FB-576304FF2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See script lines 92-109</a:t>
            </a:r>
          </a:p>
          <a:p>
            <a:r>
              <a:rPr lang="en-US" dirty="0"/>
              <a:t>WRF_plot_SNOW2023.ipynb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664E8-0A6F-5146-B82A-76832587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90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10FC8-9BA2-A1AE-6652-463A6C53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1C1C8A-DA84-08CC-A7F5-F9CEB04BD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692150"/>
            <a:ext cx="7150100" cy="5473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7DD03D-D720-ED89-4CD4-3BE1FB8ED932}"/>
              </a:ext>
            </a:extLst>
          </p:cNvPr>
          <p:cNvSpPr txBox="1"/>
          <p:nvPr/>
        </p:nvSpPr>
        <p:spPr>
          <a:xfrm>
            <a:off x="243068" y="196770"/>
            <a:ext cx="393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#5 = model domain and topography</a:t>
            </a:r>
          </a:p>
        </p:txBody>
      </p:sp>
    </p:spTree>
    <p:extLst>
      <p:ext uri="{BB962C8B-B14F-4D97-AF65-F5344CB8AC3E}">
        <p14:creationId xmlns:p14="http://schemas.microsoft.com/office/powerpoint/2010/main" val="20808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43097D-A147-E224-9899-FAEA9CBDA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22857-104B-2CD8-9432-DA58468451EC}"/>
              </a:ext>
            </a:extLst>
          </p:cNvPr>
          <p:cNvSpPr txBox="1"/>
          <p:nvPr/>
        </p:nvSpPr>
        <p:spPr>
          <a:xfrm>
            <a:off x="243068" y="196770"/>
            <a:ext cx="686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#7 = 10m winds, total precipitation from microphysics and cumulus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4EE47A-7324-8247-520C-9C73692B3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609600"/>
            <a:ext cx="6934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3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D1D00C-15DA-EB1E-3F7F-0590D150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89AA9-2C29-3244-020D-E8DEE90E4D98}"/>
              </a:ext>
            </a:extLst>
          </p:cNvPr>
          <p:cNvSpPr txBox="1"/>
          <p:nvPr/>
        </p:nvSpPr>
        <p:spPr>
          <a:xfrm>
            <a:off x="243068" y="196770"/>
            <a:ext cx="5431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#8 = Forecast snow depth time series for Albany, 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3F6A8-DCBF-C2AC-EF77-01F2B5444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" y="1295400"/>
            <a:ext cx="7607300" cy="426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79D3A3-D6F3-A9C5-626A-94F51FEAC499}"/>
              </a:ext>
            </a:extLst>
          </p:cNvPr>
          <p:cNvSpPr txBox="1"/>
          <p:nvPr/>
        </p:nvSpPr>
        <p:spPr>
          <a:xfrm>
            <a:off x="0" y="5771575"/>
            <a:ext cx="68122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Did we start w/ 3” on the ground at KALB as of 12Z 1/22/23? </a:t>
            </a:r>
          </a:p>
          <a:p>
            <a:r>
              <a:rPr lang="en-US" sz="1600" dirty="0"/>
              <a:t>From min to max, about 4” predicted at KALB.</a:t>
            </a:r>
          </a:p>
          <a:p>
            <a:r>
              <a:rPr lang="en-US" sz="1600" dirty="0">
                <a:hlinkClick r:id="rId3"/>
              </a:rPr>
              <a:t>https://www.weather.gov/wrh/climate?wfo=aly</a:t>
            </a:r>
            <a:r>
              <a:rPr lang="en-US" sz="1600" dirty="0"/>
              <a:t> says 8” observed for this event.</a:t>
            </a:r>
          </a:p>
          <a:p>
            <a:r>
              <a:rPr lang="en-US" sz="1600" dirty="0"/>
              <a:t>How to improve?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54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BB5A40-7626-9411-13D3-95A4FCCB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Extracting fields for a specific </a:t>
            </a:r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</a:t>
            </a:r>
            <a:r>
              <a:rPr lang="en-US" dirty="0"/>
              <a:t> point (Cell #8)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8F5C3E-62F7-5EB9-5ADD-C7B44864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E0175-8E26-E30D-C0AE-0A5C5DF4144F}"/>
              </a:ext>
            </a:extLst>
          </p:cNvPr>
          <p:cNvSpPr txBox="1"/>
          <p:nvPr/>
        </p:nvSpPr>
        <p:spPr>
          <a:xfrm>
            <a:off x="121534" y="1832035"/>
            <a:ext cx="888416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------------------------------------------------------------------------------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SNOWH variable in WRF is predicted snow depth (m) from NOAH land surface model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Here we extract SNOWH for Albany and plot it in inches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Albany is 42.74722, -73.79912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-------------------------------------------------------------------------------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get the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coordinates corresponding to provided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ll_to_xy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(ncfile,42.74722,-73.79912)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to x y coordinates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x.values,y.values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np.shape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latwrf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np.shape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lonwrf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latwrf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y,x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values,lonwrf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y,x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].values)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plot snow depth in inches as a function of time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fig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=(10, 5))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times,snowh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[:,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y,x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]*39.4,c='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k',label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="Albany snow depth (in)")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plt.scatter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times,snowh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[:,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y,x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]*39.4,c='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k',s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=30,marker='o')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80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Look inside </a:t>
            </a:r>
            <a:r>
              <a:rPr lang="en-US" sz="4000" dirty="0" err="1">
                <a:latin typeface="Courier"/>
                <a:cs typeface="Courier"/>
              </a:rPr>
              <a:t>namelist.input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43859" y="3886200"/>
            <a:ext cx="7641769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Determine run start/end times</a:t>
            </a:r>
          </a:p>
          <a:p>
            <a:r>
              <a:rPr lang="en-US" dirty="0"/>
              <a:t>Specify domain sizes, # of levels, time step</a:t>
            </a:r>
          </a:p>
          <a:p>
            <a:r>
              <a:rPr lang="en-US" dirty="0"/>
              <a:t>Select model physics options</a:t>
            </a:r>
          </a:p>
          <a:p>
            <a:r>
              <a:rPr lang="mr-IN" dirty="0"/>
              <a:t>…</a:t>
            </a:r>
            <a:r>
              <a:rPr lang="en-US" dirty="0"/>
              <a:t>and more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69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0F44-5A4F-7746-AB07-F26B7CBF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WRF </a:t>
            </a:r>
            <a:r>
              <a:rPr lang="en-US" dirty="0" err="1"/>
              <a:t>Namelist</a:t>
            </a:r>
            <a:r>
              <a:rPr lang="en-US" dirty="0"/>
              <a:t>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0EEA0-2F15-4B40-8D15-9BD2415FC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WRF version 4.5: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https://www2.mmm.ucar.edu/wrf/users/wrf_users_guide/build/html/namelist_variables.html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8C7AB-5553-554E-984C-48D20449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36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39</a:t>
            </a:fld>
            <a:endParaRPr lang="en-US"/>
          </a:p>
        </p:txBody>
      </p:sp>
      <p:pic>
        <p:nvPicPr>
          <p:cNvPr id="3" name="Picture 2" descr="Screen Shot 2020-02-20 at 12.31.04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2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85122" y="3516830"/>
            <a:ext cx="1011814" cy="3013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A0580-E812-F247-AB9D-52E297A0AA9D}"/>
              </a:ext>
            </a:extLst>
          </p:cNvPr>
          <p:cNvSpPr txBox="1"/>
          <p:nvPr/>
        </p:nvSpPr>
        <p:spPr>
          <a:xfrm>
            <a:off x="361507" y="589718"/>
            <a:ext cx="4293932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For multiple nest runs, </a:t>
            </a:r>
            <a:r>
              <a:rPr lang="en-US" sz="1100" b="1" dirty="0" err="1">
                <a:solidFill>
                  <a:srgbClr val="FF0000"/>
                </a:solidFill>
                <a:latin typeface="Courier" pitchFamily="2" charset="0"/>
              </a:rPr>
              <a:t>time_step</a:t>
            </a:r>
            <a:r>
              <a:rPr lang="en-US" sz="1100" b="1" dirty="0">
                <a:solidFill>
                  <a:srgbClr val="FF0000"/>
                </a:solidFill>
                <a:latin typeface="Courier" pitchFamily="2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is for the </a:t>
            </a:r>
            <a:r>
              <a:rPr lang="en-US" sz="1200" b="1" i="1" dirty="0">
                <a:solidFill>
                  <a:srgbClr val="FF0000"/>
                </a:solidFill>
              </a:rPr>
              <a:t>outermost domain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72A2FD-5922-3B4A-B40C-369977258B75}"/>
              </a:ext>
            </a:extLst>
          </p:cNvPr>
          <p:cNvSpPr/>
          <p:nvPr/>
        </p:nvSpPr>
        <p:spPr>
          <a:xfrm>
            <a:off x="5323169" y="5852872"/>
            <a:ext cx="3520579" cy="50347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8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real WRF experiment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err="1"/>
              <a:t>Geogrid</a:t>
            </a:r>
            <a:r>
              <a:rPr lang="en-US" sz="1800" dirty="0"/>
              <a:t> (</a:t>
            </a:r>
            <a:r>
              <a:rPr lang="en-US" sz="1600" dirty="0" err="1">
                <a:latin typeface="Courier"/>
                <a:cs typeface="Courier"/>
              </a:rPr>
              <a:t>geogrid.exe</a:t>
            </a:r>
            <a:r>
              <a:rPr lang="en-US" sz="1800" dirty="0"/>
              <a:t>)</a:t>
            </a:r>
          </a:p>
          <a:p>
            <a:pPr lvl="1"/>
            <a:r>
              <a:rPr lang="en-US" sz="1400" dirty="0"/>
              <a:t>Set up domain (and nests, if applicable)</a:t>
            </a:r>
          </a:p>
          <a:p>
            <a:pPr lvl="1"/>
            <a:r>
              <a:rPr lang="en-US" sz="1400" dirty="0"/>
              <a:t>In this demo: creates </a:t>
            </a:r>
            <a:r>
              <a:rPr lang="en-US" sz="1400" dirty="0">
                <a:latin typeface="Courier"/>
                <a:cs typeface="Courier"/>
              </a:rPr>
              <a:t>geo_em.d01.nc</a:t>
            </a:r>
          </a:p>
          <a:p>
            <a:pPr lvl="1"/>
            <a:r>
              <a:rPr lang="en-US" sz="1400" i="1" dirty="0"/>
              <a:t>Only redone if domain is altered</a:t>
            </a:r>
          </a:p>
          <a:p>
            <a:r>
              <a:rPr lang="en-US" sz="1800" dirty="0" err="1"/>
              <a:t>Ungrib</a:t>
            </a:r>
            <a:r>
              <a:rPr lang="en-US" sz="1800" dirty="0"/>
              <a:t> (</a:t>
            </a:r>
            <a:r>
              <a:rPr lang="en-US" sz="1600" dirty="0" err="1">
                <a:latin typeface="Courier"/>
                <a:cs typeface="Courier"/>
              </a:rPr>
              <a:t>ungrib.exe</a:t>
            </a:r>
            <a:r>
              <a:rPr lang="en-US" sz="1800" dirty="0"/>
              <a:t>)</a:t>
            </a:r>
          </a:p>
          <a:p>
            <a:pPr lvl="1"/>
            <a:r>
              <a:rPr lang="en-US" sz="1400" dirty="0"/>
              <a:t>Unpacks GRIB1 &amp; GRIB2 parent model data, almost always on isobaric levels</a:t>
            </a:r>
          </a:p>
          <a:p>
            <a:pPr lvl="1"/>
            <a:r>
              <a:rPr lang="en-US" sz="1400" dirty="0"/>
              <a:t>Requires the correct variable table (“</a:t>
            </a:r>
            <a:r>
              <a:rPr lang="en-US" sz="1400" dirty="0" err="1"/>
              <a:t>Vtable</a:t>
            </a:r>
            <a:r>
              <a:rPr lang="en-US" sz="1400" dirty="0"/>
              <a:t>”) translator</a:t>
            </a:r>
          </a:p>
          <a:p>
            <a:pPr lvl="1"/>
            <a:r>
              <a:rPr lang="en-US" sz="1400" dirty="0"/>
              <a:t>In this demo: creates a number of files called </a:t>
            </a:r>
            <a:r>
              <a:rPr lang="en-US" sz="1400" dirty="0">
                <a:latin typeface="Courier"/>
                <a:cs typeface="Courier"/>
              </a:rPr>
              <a:t>FILE:*</a:t>
            </a:r>
          </a:p>
          <a:p>
            <a:r>
              <a:rPr lang="en-US" sz="1800" dirty="0" err="1"/>
              <a:t>Metgrid</a:t>
            </a:r>
            <a:r>
              <a:rPr lang="en-US" sz="1800" dirty="0"/>
              <a:t> (</a:t>
            </a:r>
            <a:r>
              <a:rPr lang="en-US" sz="1600" dirty="0" err="1">
                <a:latin typeface="Courier"/>
                <a:cs typeface="Courier"/>
              </a:rPr>
              <a:t>metgrid.exe</a:t>
            </a:r>
            <a:r>
              <a:rPr lang="en-US" sz="1800" dirty="0"/>
              <a:t>)</a:t>
            </a:r>
          </a:p>
          <a:p>
            <a:pPr lvl="1"/>
            <a:r>
              <a:rPr lang="en-US" sz="1400" dirty="0"/>
              <a:t>Interpolates unpacked parent model data to WRF model (horizontal) grid</a:t>
            </a:r>
          </a:p>
          <a:p>
            <a:pPr lvl="1"/>
            <a:r>
              <a:rPr lang="en-US" sz="1400" dirty="0"/>
              <a:t>In this demo: creates a number of files called </a:t>
            </a:r>
            <a:r>
              <a:rPr lang="en-US" sz="1400" dirty="0">
                <a:latin typeface="Courier"/>
                <a:cs typeface="Courier"/>
              </a:rPr>
              <a:t>met_em.d01.*</a:t>
            </a:r>
          </a:p>
          <a:p>
            <a:r>
              <a:rPr lang="en-US" sz="1800" dirty="0"/>
              <a:t>Real (</a:t>
            </a:r>
            <a:r>
              <a:rPr lang="en-US" sz="1600" dirty="0" err="1">
                <a:latin typeface="Courier"/>
                <a:cs typeface="Courier"/>
              </a:rPr>
              <a:t>real.exe</a:t>
            </a:r>
            <a:r>
              <a:rPr lang="en-US" sz="1800" dirty="0"/>
              <a:t>)</a:t>
            </a:r>
          </a:p>
          <a:p>
            <a:pPr lvl="1"/>
            <a:r>
              <a:rPr lang="en-US" sz="1400" dirty="0"/>
              <a:t>Interpolates </a:t>
            </a:r>
            <a:r>
              <a:rPr lang="en-US" sz="1400" dirty="0" err="1"/>
              <a:t>metgrid</a:t>
            </a:r>
            <a:r>
              <a:rPr lang="en-US" sz="1400" dirty="0"/>
              <a:t> outputs from parent model’s vertical coordinate to WRF’s vertical coordinate</a:t>
            </a:r>
          </a:p>
          <a:p>
            <a:pPr lvl="1"/>
            <a:r>
              <a:rPr lang="en-US" sz="1400" dirty="0"/>
              <a:t>Creates initial and boundary condition files on the terrain-following WRF vertical grid</a:t>
            </a:r>
          </a:p>
          <a:p>
            <a:pPr lvl="1"/>
            <a:r>
              <a:rPr lang="en-US" sz="1400" dirty="0"/>
              <a:t>In this demo: creates </a:t>
            </a:r>
            <a:r>
              <a:rPr lang="en-US" sz="1400" dirty="0">
                <a:latin typeface="Courier"/>
                <a:cs typeface="Courier"/>
              </a:rPr>
              <a:t>wrfinput_d01</a:t>
            </a:r>
            <a:r>
              <a:rPr lang="en-US" sz="1400" dirty="0"/>
              <a:t> and </a:t>
            </a:r>
            <a:r>
              <a:rPr lang="en-US" sz="1400" dirty="0">
                <a:latin typeface="Courier"/>
                <a:cs typeface="Courier"/>
              </a:rPr>
              <a:t>wrfbdy_d01</a:t>
            </a:r>
          </a:p>
          <a:p>
            <a:r>
              <a:rPr lang="en-US" sz="1800" dirty="0"/>
              <a:t>WRF (</a:t>
            </a:r>
            <a:r>
              <a:rPr lang="en-US" sz="1600" dirty="0" err="1">
                <a:latin typeface="Courier"/>
                <a:cs typeface="Courier"/>
              </a:rPr>
              <a:t>wrf.exe</a:t>
            </a:r>
            <a:r>
              <a:rPr lang="en-US" sz="1800" dirty="0"/>
              <a:t>)</a:t>
            </a:r>
          </a:p>
          <a:p>
            <a:pPr lvl="1"/>
            <a:r>
              <a:rPr lang="en-US" sz="1400" dirty="0"/>
              <a:t>Compiled as </a:t>
            </a:r>
            <a:r>
              <a:rPr lang="en-US" sz="1400" dirty="0" err="1">
                <a:latin typeface="Courier"/>
                <a:cs typeface="Courier"/>
              </a:rPr>
              <a:t>em_real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/>
              <a:t>reads in initial and boundary condition files from real </a:t>
            </a:r>
            <a:endParaRPr lang="en-US" sz="1400" dirty="0">
              <a:latin typeface="Courier"/>
              <a:cs typeface="Courier"/>
            </a:endParaRPr>
          </a:p>
          <a:p>
            <a:pPr lvl="1"/>
            <a:r>
              <a:rPr lang="en-US" sz="1400" dirty="0"/>
              <a:t>In this demo: output file called </a:t>
            </a:r>
            <a:r>
              <a:rPr lang="en-US" sz="1400" dirty="0">
                <a:latin typeface="Courier"/>
                <a:cs typeface="Courier"/>
              </a:rPr>
              <a:t>wrfout_d01_2023-01-22_12:00:00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97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67" y="220133"/>
            <a:ext cx="6833722" cy="5601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 &amp;</a:t>
            </a:r>
            <a:r>
              <a:rPr lang="en-US" sz="1600" dirty="0" err="1">
                <a:latin typeface="Courier"/>
                <a:cs typeface="Courier"/>
              </a:rPr>
              <a:t>time_control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run_days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   = 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run_hours</a:t>
            </a:r>
            <a:r>
              <a:rPr lang="en-US" sz="1600" b="1" dirty="0">
                <a:latin typeface="Courier"/>
                <a:cs typeface="Courier"/>
              </a:rPr>
              <a:t>                           = 36,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run_minutes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= 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run_seconds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= 0,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start_year</a:t>
            </a:r>
            <a:r>
              <a:rPr lang="en-US" sz="1600" b="1" dirty="0">
                <a:latin typeface="Courier"/>
                <a:cs typeface="Courier"/>
              </a:rPr>
              <a:t>                          = 2023,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2023,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start_month</a:t>
            </a:r>
            <a:r>
              <a:rPr lang="en-US" sz="1600" b="1" dirty="0">
                <a:latin typeface="Courier"/>
                <a:cs typeface="Courier"/>
              </a:rPr>
              <a:t>                         = 01,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01,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start_day</a:t>
            </a:r>
            <a:r>
              <a:rPr lang="en-US" sz="1600" b="1" dirty="0">
                <a:latin typeface="Courier"/>
                <a:cs typeface="Courier"/>
              </a:rPr>
              <a:t>                           = 22, 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22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start_hour</a:t>
            </a:r>
            <a:r>
              <a:rPr lang="en-US" sz="1600" b="1" dirty="0">
                <a:latin typeface="Courier"/>
                <a:cs typeface="Courier"/>
              </a:rPr>
              <a:t>                          = 12,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12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start_minute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= 00, 00, 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start_second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= 00, 00, 00,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end_year</a:t>
            </a:r>
            <a:r>
              <a:rPr lang="en-US" sz="1600" b="1" dirty="0">
                <a:latin typeface="Courier"/>
                <a:cs typeface="Courier"/>
              </a:rPr>
              <a:t>                            = 2023,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2023,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end_month</a:t>
            </a:r>
            <a:r>
              <a:rPr lang="en-US" sz="1600" b="1" dirty="0">
                <a:latin typeface="Courier"/>
                <a:cs typeface="Courier"/>
              </a:rPr>
              <a:t>                           = 01,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01,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end_day</a:t>
            </a:r>
            <a:r>
              <a:rPr lang="en-US" sz="1600" b="1" dirty="0">
                <a:latin typeface="Courier"/>
                <a:cs typeface="Courier"/>
              </a:rPr>
              <a:t>                             = 24,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24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end_hour</a:t>
            </a:r>
            <a:r>
              <a:rPr lang="en-US" sz="1600" b="1" dirty="0">
                <a:latin typeface="Courier"/>
                <a:cs typeface="Courier"/>
              </a:rPr>
              <a:t>                            = 00,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end_minute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= 00,   00,   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end_second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= 00,   00,   00,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interval_seconds</a:t>
            </a:r>
            <a:r>
              <a:rPr lang="en-US" sz="1600" b="1" dirty="0">
                <a:latin typeface="Courier"/>
                <a:cs typeface="Courier"/>
              </a:rPr>
              <a:t>                    = 10800,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input_from_file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= .true., .true.,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history_interval</a:t>
            </a:r>
            <a:r>
              <a:rPr lang="en-US" sz="1600" dirty="0">
                <a:latin typeface="Courier"/>
                <a:cs typeface="Courier"/>
              </a:rPr>
              <a:t>                    = 60,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60,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frames_per_outfile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                 = 99999,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1,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71129" y="158206"/>
            <a:ext cx="158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namelist.input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84810" y="5522148"/>
            <a:ext cx="6159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NOTES:</a:t>
            </a:r>
            <a:endParaRPr lang="en-US" dirty="0"/>
          </a:p>
          <a:p>
            <a:r>
              <a:rPr lang="en-US" dirty="0"/>
              <a:t>• We will run for </a:t>
            </a:r>
            <a:r>
              <a:rPr lang="en-US" b="1" dirty="0"/>
              <a:t>36 h</a:t>
            </a:r>
            <a:r>
              <a:rPr lang="en-US" dirty="0"/>
              <a:t>, using starting and ending at times shown</a:t>
            </a:r>
          </a:p>
          <a:p>
            <a:r>
              <a:rPr lang="en-US" dirty="0"/>
              <a:t>• </a:t>
            </a:r>
            <a:r>
              <a:rPr lang="en-US" sz="1600" dirty="0" err="1">
                <a:latin typeface="Courier"/>
                <a:cs typeface="Courier"/>
              </a:rPr>
              <a:t>interval_seconds</a:t>
            </a:r>
            <a:r>
              <a:rPr lang="en-US" sz="1600" dirty="0"/>
              <a:t> </a:t>
            </a:r>
            <a:r>
              <a:rPr lang="en-US" dirty="0"/>
              <a:t>should match </a:t>
            </a:r>
            <a:r>
              <a:rPr lang="en-US" sz="1600" dirty="0" err="1">
                <a:latin typeface="Courier"/>
                <a:cs typeface="Courier"/>
              </a:rPr>
              <a:t>namelist.wps</a:t>
            </a:r>
            <a:r>
              <a:rPr lang="en-US" sz="1600" dirty="0"/>
              <a:t> </a:t>
            </a:r>
            <a:r>
              <a:rPr lang="en-US" dirty="0"/>
              <a:t>setting</a:t>
            </a:r>
          </a:p>
          <a:p>
            <a:r>
              <a:rPr lang="en-US" dirty="0"/>
              <a:t>• All history times in one file (</a:t>
            </a:r>
            <a:r>
              <a:rPr lang="en-US" sz="1600" dirty="0" err="1">
                <a:latin typeface="Courier"/>
                <a:cs typeface="Courier"/>
              </a:rPr>
              <a:t>frames_per_outfile</a:t>
            </a:r>
            <a:r>
              <a:rPr lang="en-US" sz="1600" dirty="0"/>
              <a:t> </a:t>
            </a:r>
            <a:r>
              <a:rPr lang="en-US" dirty="0"/>
              <a:t>= 9999)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2800" y="2556933"/>
            <a:ext cx="1737262" cy="12003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AGAIN, only first</a:t>
            </a:r>
          </a:p>
          <a:p>
            <a:r>
              <a:rPr lang="en-US" dirty="0">
                <a:solidFill>
                  <a:srgbClr val="FF0000"/>
                </a:solidFill>
              </a:rPr>
              <a:t> column matters</a:t>
            </a:r>
          </a:p>
          <a:p>
            <a:r>
              <a:rPr lang="en-US" dirty="0">
                <a:solidFill>
                  <a:srgbClr val="FF0000"/>
                </a:solidFill>
              </a:rPr>
              <a:t> since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max_dom</a:t>
            </a:r>
            <a:endParaRPr lang="en-US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0000"/>
                </a:solidFill>
              </a:rPr>
              <a:t> is 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98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67" y="220133"/>
            <a:ext cx="6833722" cy="5601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 &amp;</a:t>
            </a:r>
            <a:r>
              <a:rPr lang="en-US" sz="1600" dirty="0" err="1">
                <a:latin typeface="Courier"/>
                <a:cs typeface="Courier"/>
              </a:rPr>
              <a:t>time_control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run_days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   = 0,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run_hours</a:t>
            </a:r>
            <a:r>
              <a:rPr lang="en-US" sz="1600" b="1" dirty="0">
                <a:latin typeface="Courier"/>
                <a:cs typeface="Courier"/>
              </a:rPr>
              <a:t>                           = 36,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run_minutes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= 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run_seconds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= 0,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start_year</a:t>
            </a:r>
            <a:r>
              <a:rPr lang="en-US" sz="1600" b="1" dirty="0">
                <a:latin typeface="Courier"/>
                <a:cs typeface="Courier"/>
              </a:rPr>
              <a:t>                          = 2023,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2023,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start_month</a:t>
            </a:r>
            <a:r>
              <a:rPr lang="en-US" sz="1600" b="1" dirty="0">
                <a:latin typeface="Courier"/>
                <a:cs typeface="Courier"/>
              </a:rPr>
              <a:t>                         = 01,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01,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start_day</a:t>
            </a:r>
            <a:r>
              <a:rPr lang="en-US" sz="1600" b="1" dirty="0">
                <a:latin typeface="Courier"/>
                <a:cs typeface="Courier"/>
              </a:rPr>
              <a:t>                           = 22, 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22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start_hour</a:t>
            </a:r>
            <a:r>
              <a:rPr lang="en-US" sz="1600" b="1" dirty="0">
                <a:latin typeface="Courier"/>
                <a:cs typeface="Courier"/>
              </a:rPr>
              <a:t>                          = 12,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12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start_minute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= 00, 00, 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start_second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= 00, 00, 00,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end_year</a:t>
            </a:r>
            <a:r>
              <a:rPr lang="en-US" sz="1600" b="1" dirty="0">
                <a:latin typeface="Courier"/>
                <a:cs typeface="Courier"/>
              </a:rPr>
              <a:t>                            = 2023,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2023,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end_month</a:t>
            </a:r>
            <a:r>
              <a:rPr lang="en-US" sz="1600" b="1" dirty="0">
                <a:latin typeface="Courier"/>
                <a:cs typeface="Courier"/>
              </a:rPr>
              <a:t>                           = 01,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01,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end_day</a:t>
            </a:r>
            <a:r>
              <a:rPr lang="en-US" sz="1600" b="1" dirty="0">
                <a:latin typeface="Courier"/>
                <a:cs typeface="Courier"/>
              </a:rPr>
              <a:t>                             = 24,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24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end_hour</a:t>
            </a:r>
            <a:r>
              <a:rPr lang="en-US" sz="1600" b="1" dirty="0">
                <a:latin typeface="Courier"/>
                <a:cs typeface="Courier"/>
              </a:rPr>
              <a:t>                            = 00,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end_minute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= 00,   00,   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end_second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= 00,   00,   00,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interval_seconds</a:t>
            </a:r>
            <a:r>
              <a:rPr lang="en-US" sz="1600" b="1" dirty="0">
                <a:latin typeface="Courier"/>
                <a:cs typeface="Courier"/>
              </a:rPr>
              <a:t>                    = 10800,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input_from_file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= .true., .true.,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history_interval</a:t>
            </a:r>
            <a:r>
              <a:rPr lang="en-US" sz="1600" dirty="0">
                <a:latin typeface="Courier"/>
                <a:cs typeface="Courier"/>
              </a:rPr>
              <a:t>                    = 60,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60,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frames_per_outfile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                 = 99999,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1,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71129" y="158206"/>
            <a:ext cx="158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namelist.input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7" y="6169580"/>
            <a:ext cx="710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we are specifying start and end times AND run length (</a:t>
            </a:r>
            <a:r>
              <a:rPr lang="en-US" sz="1600" b="1" dirty="0" err="1">
                <a:latin typeface="Courier" pitchFamily="2" charset="0"/>
              </a:rPr>
              <a:t>run_days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41</a:t>
            </a:fld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8CA8A2-31AD-7847-89F7-0A1150F6A903}"/>
              </a:ext>
            </a:extLst>
          </p:cNvPr>
          <p:cNvSpPr/>
          <p:nvPr/>
        </p:nvSpPr>
        <p:spPr>
          <a:xfrm>
            <a:off x="4572000" y="1449977"/>
            <a:ext cx="2447989" cy="3265714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6DA30-2261-624C-9EE1-26A9894266A7}"/>
              </a:ext>
            </a:extLst>
          </p:cNvPr>
          <p:cNvSpPr txBox="1"/>
          <p:nvPr/>
        </p:nvSpPr>
        <p:spPr>
          <a:xfrm>
            <a:off x="6553200" y="1981427"/>
            <a:ext cx="2264851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Courier" pitchFamily="2" charset="0"/>
              </a:rPr>
              <a:t>real.exe</a:t>
            </a:r>
            <a:r>
              <a:rPr lang="en-US" dirty="0">
                <a:solidFill>
                  <a:srgbClr val="0070C0"/>
                </a:solidFill>
              </a:rPr>
              <a:t> uses</a:t>
            </a:r>
          </a:p>
          <a:p>
            <a:r>
              <a:rPr lang="en-US" dirty="0">
                <a:solidFill>
                  <a:srgbClr val="0070C0"/>
                </a:solidFill>
              </a:rPr>
              <a:t> this info to create</a:t>
            </a:r>
          </a:p>
          <a:p>
            <a:r>
              <a:rPr lang="en-US" dirty="0">
                <a:solidFill>
                  <a:srgbClr val="0070C0"/>
                </a:solidFill>
              </a:rPr>
              <a:t> initial condition</a:t>
            </a:r>
          </a:p>
          <a:p>
            <a:r>
              <a:rPr lang="en-US" dirty="0">
                <a:solidFill>
                  <a:srgbClr val="0070C0"/>
                </a:solidFill>
              </a:rPr>
              <a:t> (at start time) and</a:t>
            </a:r>
          </a:p>
          <a:p>
            <a:r>
              <a:rPr lang="en-US" dirty="0">
                <a:solidFill>
                  <a:srgbClr val="0070C0"/>
                </a:solidFill>
              </a:rPr>
              <a:t> boundary conditions</a:t>
            </a:r>
          </a:p>
          <a:p>
            <a:r>
              <a:rPr lang="en-US" dirty="0">
                <a:solidFill>
                  <a:srgbClr val="0070C0"/>
                </a:solidFill>
              </a:rPr>
              <a:t> (at 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interval_seconds</a:t>
            </a:r>
            <a:endParaRPr lang="en-US" dirty="0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70C0"/>
                </a:solidFill>
              </a:rPr>
              <a:t> between start and</a:t>
            </a:r>
          </a:p>
          <a:p>
            <a:r>
              <a:rPr lang="en-US" dirty="0">
                <a:solidFill>
                  <a:srgbClr val="0070C0"/>
                </a:solidFill>
              </a:rPr>
              <a:t> end times)</a:t>
            </a:r>
          </a:p>
        </p:txBody>
      </p:sp>
    </p:spTree>
    <p:extLst>
      <p:ext uri="{BB962C8B-B14F-4D97-AF65-F5344CB8AC3E}">
        <p14:creationId xmlns:p14="http://schemas.microsoft.com/office/powerpoint/2010/main" val="1395915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67" y="220133"/>
            <a:ext cx="6833722" cy="5601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 &amp;</a:t>
            </a:r>
            <a:r>
              <a:rPr lang="en-US" sz="1600" dirty="0" err="1">
                <a:latin typeface="Courier"/>
                <a:cs typeface="Courier"/>
              </a:rPr>
              <a:t>time_control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run_days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   = 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run_hours</a:t>
            </a:r>
            <a:r>
              <a:rPr lang="en-US" sz="1600" b="1" dirty="0">
                <a:latin typeface="Courier"/>
                <a:cs typeface="Courier"/>
              </a:rPr>
              <a:t>                           = 36,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run_minutes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= 0,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run_seconds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                        = 0,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start_year</a:t>
            </a:r>
            <a:r>
              <a:rPr lang="en-US" sz="1600" b="1" dirty="0">
                <a:latin typeface="Courier"/>
                <a:cs typeface="Courier"/>
              </a:rPr>
              <a:t>                          = 2023,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2023,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start_month</a:t>
            </a:r>
            <a:r>
              <a:rPr lang="en-US" sz="1600" b="1" dirty="0">
                <a:latin typeface="Courier"/>
                <a:cs typeface="Courier"/>
              </a:rPr>
              <a:t>                         = 01,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01,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start_day</a:t>
            </a:r>
            <a:r>
              <a:rPr lang="en-US" sz="1600" b="1" dirty="0">
                <a:latin typeface="Courier"/>
                <a:cs typeface="Courier"/>
              </a:rPr>
              <a:t>                           = 22, 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22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start_hour</a:t>
            </a:r>
            <a:r>
              <a:rPr lang="en-US" sz="1600" b="1" dirty="0">
                <a:latin typeface="Courier"/>
                <a:cs typeface="Courier"/>
              </a:rPr>
              <a:t>                          = 12,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12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start_minute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= 00, 00, 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start_second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= 00, 00, 00,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end_year</a:t>
            </a:r>
            <a:r>
              <a:rPr lang="en-US" sz="1600" b="1" dirty="0">
                <a:latin typeface="Courier"/>
                <a:cs typeface="Courier"/>
              </a:rPr>
              <a:t>                            = 2023,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2023,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end_month</a:t>
            </a:r>
            <a:r>
              <a:rPr lang="en-US" sz="1600" b="1" dirty="0">
                <a:latin typeface="Courier"/>
                <a:cs typeface="Courier"/>
              </a:rPr>
              <a:t>                           = 01,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01,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end_day</a:t>
            </a:r>
            <a:r>
              <a:rPr lang="en-US" sz="1600" b="1" dirty="0">
                <a:latin typeface="Courier"/>
                <a:cs typeface="Courier"/>
              </a:rPr>
              <a:t>                             = 24, </a:t>
            </a:r>
            <a:r>
              <a:rPr lang="en-US" sz="1600" b="1" dirty="0">
                <a:solidFill>
                  <a:srgbClr val="BFBFBF"/>
                </a:solidFill>
                <a:latin typeface="Courier"/>
                <a:cs typeface="Courier"/>
              </a:rPr>
              <a:t>24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,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end_hour</a:t>
            </a:r>
            <a:r>
              <a:rPr lang="en-US" sz="1600" b="1" dirty="0">
                <a:latin typeface="Courier"/>
                <a:cs typeface="Courier"/>
              </a:rPr>
              <a:t>                            = 00,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end_minute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= 00,   00,   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end_second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= 00,   00,   00,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interval_seconds</a:t>
            </a:r>
            <a:r>
              <a:rPr lang="en-US" sz="1600" b="1" dirty="0">
                <a:latin typeface="Courier"/>
                <a:cs typeface="Courier"/>
              </a:rPr>
              <a:t>                    = 10800,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input_from_file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= .true., .true.,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history_interval</a:t>
            </a:r>
            <a:r>
              <a:rPr lang="en-US" sz="1600" dirty="0">
                <a:latin typeface="Courier"/>
                <a:cs typeface="Courier"/>
              </a:rPr>
              <a:t>                    = 60,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60,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frames_per_outfile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                 = 99999,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1,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71129" y="158206"/>
            <a:ext cx="158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namelist.input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7" y="6169580"/>
            <a:ext cx="710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we are specifying start and end times AND run length (</a:t>
            </a:r>
            <a:r>
              <a:rPr lang="en-US" sz="1600" b="1" dirty="0" err="1">
                <a:latin typeface="Courier" pitchFamily="2" charset="0"/>
              </a:rPr>
              <a:t>run_days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42</a:t>
            </a:fld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8CA8A2-31AD-7847-89F7-0A1150F6A903}"/>
              </a:ext>
            </a:extLst>
          </p:cNvPr>
          <p:cNvSpPr/>
          <p:nvPr/>
        </p:nvSpPr>
        <p:spPr>
          <a:xfrm>
            <a:off x="4572000" y="1449977"/>
            <a:ext cx="2447989" cy="3265714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6DA30-2261-624C-9EE1-26A9894266A7}"/>
              </a:ext>
            </a:extLst>
          </p:cNvPr>
          <p:cNvSpPr txBox="1"/>
          <p:nvPr/>
        </p:nvSpPr>
        <p:spPr>
          <a:xfrm>
            <a:off x="6553200" y="1981427"/>
            <a:ext cx="2264851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Courier" pitchFamily="2" charset="0"/>
              </a:rPr>
              <a:t>real.exe</a:t>
            </a:r>
            <a:r>
              <a:rPr lang="en-US" dirty="0">
                <a:solidFill>
                  <a:srgbClr val="0070C0"/>
                </a:solidFill>
              </a:rPr>
              <a:t> uses</a:t>
            </a:r>
          </a:p>
          <a:p>
            <a:r>
              <a:rPr lang="en-US" dirty="0">
                <a:solidFill>
                  <a:srgbClr val="0070C0"/>
                </a:solidFill>
              </a:rPr>
              <a:t> this info to create</a:t>
            </a:r>
          </a:p>
          <a:p>
            <a:r>
              <a:rPr lang="en-US" dirty="0">
                <a:solidFill>
                  <a:srgbClr val="0070C0"/>
                </a:solidFill>
              </a:rPr>
              <a:t> initial condition</a:t>
            </a:r>
          </a:p>
          <a:p>
            <a:r>
              <a:rPr lang="en-US" dirty="0">
                <a:solidFill>
                  <a:srgbClr val="0070C0"/>
                </a:solidFill>
              </a:rPr>
              <a:t> (at start time) and</a:t>
            </a:r>
          </a:p>
          <a:p>
            <a:r>
              <a:rPr lang="en-US" dirty="0">
                <a:solidFill>
                  <a:srgbClr val="0070C0"/>
                </a:solidFill>
              </a:rPr>
              <a:t> boundary conditions</a:t>
            </a:r>
          </a:p>
          <a:p>
            <a:r>
              <a:rPr lang="en-US" dirty="0">
                <a:solidFill>
                  <a:srgbClr val="0070C0"/>
                </a:solidFill>
              </a:rPr>
              <a:t> (at 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interval_seconds</a:t>
            </a:r>
            <a:endParaRPr lang="en-US" dirty="0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70C0"/>
                </a:solidFill>
              </a:rPr>
              <a:t> between start and</a:t>
            </a:r>
          </a:p>
          <a:p>
            <a:r>
              <a:rPr lang="en-US" dirty="0">
                <a:solidFill>
                  <a:srgbClr val="0070C0"/>
                </a:solidFill>
              </a:rPr>
              <a:t> end times)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0FF23AB-0ECA-6046-90B4-9CAE40735854}"/>
              </a:ext>
            </a:extLst>
          </p:cNvPr>
          <p:cNvSpPr/>
          <p:nvPr/>
        </p:nvSpPr>
        <p:spPr>
          <a:xfrm>
            <a:off x="4206240" y="342872"/>
            <a:ext cx="1489166" cy="2178259"/>
          </a:xfrm>
          <a:prstGeom prst="roundRect">
            <a:avLst/>
          </a:prstGeom>
          <a:noFill/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19E94B-DDC6-1848-B98C-3E422FC6FE11}"/>
              </a:ext>
            </a:extLst>
          </p:cNvPr>
          <p:cNvSpPr txBox="1"/>
          <p:nvPr/>
        </p:nvSpPr>
        <p:spPr>
          <a:xfrm>
            <a:off x="2677887" y="731520"/>
            <a:ext cx="1700017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C00000"/>
                </a:solidFill>
                <a:latin typeface="Courier" pitchFamily="2" charset="0"/>
              </a:rPr>
              <a:t>wrf.exe</a:t>
            </a:r>
            <a:r>
              <a:rPr lang="en-US" dirty="0">
                <a:solidFill>
                  <a:srgbClr val="C00000"/>
                </a:solidFill>
              </a:rPr>
              <a:t> uses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 this info to </a:t>
            </a:r>
          </a:p>
          <a:p>
            <a:r>
              <a:rPr lang="en-US" dirty="0">
                <a:solidFill>
                  <a:srgbClr val="C00000"/>
                </a:solidFill>
              </a:rPr>
              <a:t> determine start</a:t>
            </a:r>
          </a:p>
          <a:p>
            <a:r>
              <a:rPr lang="en-US" dirty="0">
                <a:solidFill>
                  <a:srgbClr val="C00000"/>
                </a:solidFill>
              </a:rPr>
              <a:t> and end times</a:t>
            </a:r>
          </a:p>
        </p:txBody>
      </p:sp>
    </p:spTree>
    <p:extLst>
      <p:ext uri="{BB962C8B-B14F-4D97-AF65-F5344CB8AC3E}">
        <p14:creationId xmlns:p14="http://schemas.microsoft.com/office/powerpoint/2010/main" val="998348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71129" y="158206"/>
            <a:ext cx="158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namelist.input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84810" y="5386684"/>
            <a:ext cx="6331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NOTES:</a:t>
            </a:r>
            <a:endParaRPr lang="en-US" dirty="0"/>
          </a:p>
          <a:p>
            <a:r>
              <a:rPr lang="en-US" dirty="0"/>
              <a:t>• </a:t>
            </a:r>
            <a:r>
              <a:rPr lang="en-US" b="1" dirty="0">
                <a:solidFill>
                  <a:srgbClr val="FF0000"/>
                </a:solidFill>
              </a:rPr>
              <a:t>Domain size must match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namelist.wps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  <a:p>
            <a:r>
              <a:rPr lang="en-US" dirty="0"/>
              <a:t>• We are </a:t>
            </a:r>
            <a:r>
              <a:rPr lang="en-US" dirty="0">
                <a:solidFill>
                  <a:srgbClr val="0070C0"/>
                </a:solidFill>
              </a:rPr>
              <a:t>requesting 57 vertical levels </a:t>
            </a:r>
            <a:r>
              <a:rPr lang="en-US" dirty="0"/>
              <a:t>in </a:t>
            </a:r>
            <a:r>
              <a:rPr lang="en-US" sz="1600" dirty="0" err="1">
                <a:latin typeface="Courier"/>
                <a:cs typeface="Courier"/>
              </a:rPr>
              <a:t>real.exe</a:t>
            </a:r>
            <a:r>
              <a:rPr lang="en-US" dirty="0"/>
              <a:t>.  (</a:t>
            </a:r>
            <a:r>
              <a:rPr lang="en-US" b="1" dirty="0">
                <a:solidFill>
                  <a:srgbClr val="0070C0"/>
                </a:solidFill>
              </a:rPr>
              <a:t>Our choice</a:t>
            </a:r>
            <a:r>
              <a:rPr lang="en-US" dirty="0"/>
              <a:t>.)</a:t>
            </a:r>
          </a:p>
          <a:p>
            <a:r>
              <a:rPr lang="en-US" dirty="0"/>
              <a:t>• Get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num_metgrid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*</a:t>
            </a:r>
            <a:r>
              <a:rPr lang="en-US" dirty="0">
                <a:solidFill>
                  <a:srgbClr val="FF0000"/>
                </a:solidFill>
              </a:rPr>
              <a:t> info </a:t>
            </a:r>
            <a:r>
              <a:rPr lang="en-US" dirty="0"/>
              <a:t>from </a:t>
            </a:r>
            <a:r>
              <a:rPr lang="en-US" sz="1600" dirty="0" err="1">
                <a:latin typeface="Courier"/>
                <a:cs typeface="Courier"/>
              </a:rPr>
              <a:t>met_em</a:t>
            </a:r>
            <a:r>
              <a:rPr lang="en-US" sz="1600" dirty="0">
                <a:latin typeface="Courier"/>
                <a:cs typeface="Courier"/>
              </a:rPr>
              <a:t>*</a:t>
            </a:r>
            <a:r>
              <a:rPr lang="en-US" dirty="0"/>
              <a:t> files via </a:t>
            </a:r>
            <a:r>
              <a:rPr lang="en-US" sz="1600" dirty="0" err="1">
                <a:latin typeface="Courier"/>
                <a:cs typeface="Courier"/>
              </a:rPr>
              <a:t>ncdump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2800" y="2556933"/>
            <a:ext cx="1737262" cy="12003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AGAIN, only first</a:t>
            </a:r>
          </a:p>
          <a:p>
            <a:r>
              <a:rPr lang="en-US" dirty="0">
                <a:solidFill>
                  <a:srgbClr val="FF0000"/>
                </a:solidFill>
              </a:rPr>
              <a:t> column matters</a:t>
            </a:r>
          </a:p>
          <a:p>
            <a:r>
              <a:rPr lang="en-US" dirty="0">
                <a:solidFill>
                  <a:srgbClr val="FF0000"/>
                </a:solidFill>
              </a:rPr>
              <a:t> since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max_dom</a:t>
            </a:r>
            <a:endParaRPr lang="en-US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0000"/>
                </a:solidFill>
              </a:rPr>
              <a:t> is 1.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267" y="220133"/>
            <a:ext cx="6833722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&amp;domains</a:t>
            </a: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time_step</a:t>
            </a:r>
            <a:r>
              <a:rPr lang="en-US" sz="1600" b="1" dirty="0">
                <a:latin typeface="Courier"/>
                <a:cs typeface="Courier"/>
              </a:rPr>
              <a:t>                           = 180,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time_step_fract_num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= 0,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time_step_fract_den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= 1,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max_dom</a:t>
            </a:r>
            <a:r>
              <a:rPr lang="en-US" sz="1600" b="1" dirty="0">
                <a:latin typeface="Courier"/>
                <a:cs typeface="Courier"/>
              </a:rPr>
              <a:t>                             = 1,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e_we</a:t>
            </a:r>
            <a:r>
              <a:rPr lang="en-US" sz="1600" dirty="0">
                <a:latin typeface="Courier"/>
                <a:cs typeface="Courier"/>
              </a:rPr>
              <a:t>                                </a:t>
            </a:r>
            <a:r>
              <a:rPr lang="en-US" sz="1600" b="1" dirty="0">
                <a:latin typeface="Courier"/>
                <a:cs typeface="Courier"/>
              </a:rPr>
              <a:t>=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54</a:t>
            </a:r>
            <a:r>
              <a:rPr lang="en-US" sz="1600" dirty="0">
                <a:latin typeface="Courier"/>
                <a:cs typeface="Courier"/>
              </a:rPr>
              <a:t>, 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214,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e_sn</a:t>
            </a:r>
            <a:r>
              <a:rPr lang="en-US" sz="1600" dirty="0">
                <a:latin typeface="Courier"/>
                <a:cs typeface="Courier"/>
              </a:rPr>
              <a:t>                                </a:t>
            </a:r>
            <a:r>
              <a:rPr lang="en-US" sz="1600" b="1" dirty="0">
                <a:latin typeface="Courier"/>
                <a:cs typeface="Courier"/>
              </a:rPr>
              <a:t>=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48</a:t>
            </a:r>
            <a:r>
              <a:rPr lang="en-US" sz="1600" dirty="0">
                <a:latin typeface="Courier"/>
                <a:cs typeface="Courier"/>
              </a:rPr>
              <a:t>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196,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ourier"/>
                <a:cs typeface="Courier"/>
              </a:rPr>
              <a:t>e_vert</a:t>
            </a:r>
            <a: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  <a:t>                              </a:t>
            </a:r>
            <a:r>
              <a:rPr lang="en-US" sz="1600" b="1" dirty="0">
                <a:solidFill>
                  <a:srgbClr val="0000FF"/>
                </a:solidFill>
                <a:latin typeface="Courier"/>
                <a:cs typeface="Courier"/>
              </a:rPr>
              <a:t>=</a:t>
            </a:r>
            <a: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"/>
                <a:cs typeface="Courier"/>
              </a:rPr>
              <a:t>57</a:t>
            </a:r>
            <a:r>
              <a:rPr lang="en-US" sz="1600" dirty="0">
                <a:latin typeface="Courier"/>
                <a:cs typeface="Courier"/>
              </a:rPr>
              <a:t>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57,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p_top_requested</a:t>
            </a:r>
            <a:r>
              <a:rPr lang="en-US" sz="1600" dirty="0">
                <a:latin typeface="Courier"/>
                <a:cs typeface="Courier"/>
              </a:rPr>
              <a:t>                     = 5000,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num_metgrid_levels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                 = 34,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"/>
                <a:cs typeface="Courier"/>
              </a:rPr>
              <a:t>num_metgrid_soil_levels</a:t>
            </a:r>
            <a:r>
              <a:rPr lang="en-US" sz="1600" b="1" dirty="0">
                <a:solidFill>
                  <a:srgbClr val="FF0000"/>
                </a:solidFill>
                <a:latin typeface="Courier"/>
                <a:cs typeface="Courier"/>
              </a:rPr>
              <a:t>             = 4,</a:t>
            </a:r>
          </a:p>
          <a:p>
            <a:r>
              <a:rPr lang="en-US" sz="1600" dirty="0">
                <a:latin typeface="Courier"/>
                <a:cs typeface="Courier"/>
              </a:rPr>
              <a:t> dx                                  = 36000.,  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4000.,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dy</a:t>
            </a:r>
            <a:r>
              <a:rPr lang="en-US" sz="1600" dirty="0">
                <a:latin typeface="Courier"/>
                <a:cs typeface="Courier"/>
              </a:rPr>
              <a:t>                                  = 36000., 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4000.,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grid_id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   = 1,     2,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parent_id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     = 0,     1,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i_parent_start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= 1,     82,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j_parent_start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   = 1,     82,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parent_grid_ratio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     = 1,     3,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BFBFBF"/>
                </a:solidFill>
                <a:latin typeface="Courier"/>
                <a:cs typeface="Courier"/>
              </a:rPr>
              <a:t>parent_time_step_ratio</a:t>
            </a:r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             = 1,     3,</a:t>
            </a:r>
          </a:p>
          <a:p>
            <a:r>
              <a:rPr lang="en-US" sz="1600" dirty="0">
                <a:solidFill>
                  <a:srgbClr val="BFBFBF"/>
                </a:solidFill>
                <a:latin typeface="Courier"/>
                <a:cs typeface="Courier"/>
              </a:rPr>
              <a:t> feedback                            = 1,</a:t>
            </a:r>
          </a:p>
          <a:p>
            <a:r>
              <a:rPr lang="en-US" sz="1600" dirty="0">
                <a:latin typeface="Courier"/>
                <a:cs typeface="Courier"/>
              </a:rPr>
              <a:t>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41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3263D-5ACF-9940-83BC-F2EC1324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AC361-488A-4445-BE3C-47BE7E8E5FC4}"/>
              </a:ext>
            </a:extLst>
          </p:cNvPr>
          <p:cNvSpPr txBox="1"/>
          <p:nvPr/>
        </p:nvSpPr>
        <p:spPr>
          <a:xfrm>
            <a:off x="0" y="104502"/>
            <a:ext cx="420499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urier" pitchFamily="2" charset="0"/>
              </a:rPr>
              <a:t>The filename is  wrfinput_d01</a:t>
            </a:r>
          </a:p>
          <a:p>
            <a:r>
              <a:rPr lang="en-US" sz="800" dirty="0">
                <a:latin typeface="Courier" pitchFamily="2" charset="0"/>
              </a:rPr>
              <a:t> terrain height  713.9717  meters</a:t>
            </a:r>
          </a:p>
          <a:p>
            <a:r>
              <a:rPr lang="en-US" sz="800" dirty="0">
                <a:latin typeface="Courier" pitchFamily="2" charset="0"/>
              </a:rPr>
              <a:t> ---------------------------------------------------------------- </a:t>
            </a:r>
          </a:p>
          <a:p>
            <a:r>
              <a:rPr lang="en-US" sz="800" dirty="0">
                <a:latin typeface="Courier" pitchFamily="2" charset="0"/>
              </a:rPr>
              <a:t> model level  01  W height  0.00  S height  23.85</a:t>
            </a:r>
          </a:p>
          <a:p>
            <a:r>
              <a:rPr lang="en-US" sz="800" dirty="0">
                <a:latin typeface="Courier" pitchFamily="2" charset="0"/>
              </a:rPr>
              <a:t> model level  02  W height  47.70  S height  78.12</a:t>
            </a:r>
          </a:p>
          <a:p>
            <a:r>
              <a:rPr lang="en-US" sz="800" dirty="0">
                <a:latin typeface="Courier" pitchFamily="2" charset="0"/>
              </a:rPr>
              <a:t> model level  03  W height  108.54  S height  147.19</a:t>
            </a:r>
          </a:p>
          <a:p>
            <a:r>
              <a:rPr lang="en-US" sz="800" dirty="0">
                <a:latin typeface="Courier" pitchFamily="2" charset="0"/>
              </a:rPr>
              <a:t> model level  04  W height  185.85  S height  234.67</a:t>
            </a:r>
          </a:p>
          <a:p>
            <a:r>
              <a:rPr lang="en-US" sz="800" dirty="0">
                <a:latin typeface="Courier" pitchFamily="2" charset="0"/>
              </a:rPr>
              <a:t> model level  05  W height  283.49  S height  344.73</a:t>
            </a:r>
          </a:p>
          <a:p>
            <a:r>
              <a:rPr lang="en-US" sz="800" dirty="0">
                <a:latin typeface="Courier" pitchFamily="2" charset="0"/>
              </a:rPr>
              <a:t> model level  06  W height  405.97  S height  482.11</a:t>
            </a:r>
          </a:p>
          <a:p>
            <a:r>
              <a:rPr lang="en-US" sz="800" dirty="0">
                <a:latin typeface="Courier" pitchFamily="2" charset="0"/>
              </a:rPr>
              <a:t> model level  07  W height  558.24  S height  651.86</a:t>
            </a:r>
          </a:p>
          <a:p>
            <a:r>
              <a:rPr lang="en-US" sz="800" dirty="0">
                <a:latin typeface="Courier" pitchFamily="2" charset="0"/>
              </a:rPr>
              <a:t> model level  08  W height  745.49  S height  858.92</a:t>
            </a:r>
          </a:p>
          <a:p>
            <a:r>
              <a:rPr lang="en-US" sz="800" dirty="0">
                <a:latin typeface="Courier" pitchFamily="2" charset="0"/>
              </a:rPr>
              <a:t> model level  09  W height  972.36  S height  1107.48</a:t>
            </a:r>
          </a:p>
          <a:p>
            <a:r>
              <a:rPr lang="en-US" sz="800" dirty="0">
                <a:latin typeface="Courier" pitchFamily="2" charset="0"/>
              </a:rPr>
              <a:t> model level  10  W height  1242.59  S height  1400.71</a:t>
            </a:r>
          </a:p>
          <a:p>
            <a:r>
              <a:rPr lang="en-US" sz="800" dirty="0">
                <a:latin typeface="Courier" pitchFamily="2" charset="0"/>
              </a:rPr>
              <a:t> model level  11  W height  1558.83  S height  1740.36</a:t>
            </a:r>
          </a:p>
          <a:p>
            <a:r>
              <a:rPr lang="en-US" sz="800" dirty="0">
                <a:latin typeface="Courier" pitchFamily="2" charset="0"/>
              </a:rPr>
              <a:t> model level  12  W height  1921.89  S height  2125.73</a:t>
            </a:r>
          </a:p>
          <a:p>
            <a:r>
              <a:rPr lang="en-US" sz="800" dirty="0">
                <a:latin typeface="Courier" pitchFamily="2" charset="0"/>
              </a:rPr>
              <a:t> model level  13  W height  2329.57  S height  2553.61</a:t>
            </a:r>
          </a:p>
          <a:p>
            <a:r>
              <a:rPr lang="en-US" sz="800" dirty="0">
                <a:latin typeface="Courier" pitchFamily="2" charset="0"/>
              </a:rPr>
              <a:t> model level  14  W height  2777.66  S height  3001.46</a:t>
            </a:r>
          </a:p>
          <a:p>
            <a:r>
              <a:rPr lang="en-US" sz="800" dirty="0">
                <a:latin typeface="Courier" pitchFamily="2" charset="0"/>
              </a:rPr>
              <a:t> model level  15  W height  3225.25  S height  3446.17</a:t>
            </a:r>
          </a:p>
          <a:p>
            <a:r>
              <a:rPr lang="en-US" sz="800" dirty="0">
                <a:latin typeface="Courier" pitchFamily="2" charset="0"/>
              </a:rPr>
              <a:t> model level  16  W height  3667.08  S height  3885.38</a:t>
            </a:r>
          </a:p>
          <a:p>
            <a:r>
              <a:rPr lang="en-US" sz="800" dirty="0">
                <a:latin typeface="Courier" pitchFamily="2" charset="0"/>
              </a:rPr>
              <a:t> model level  17  W height  4103.67  S height  4319.62</a:t>
            </a:r>
          </a:p>
          <a:p>
            <a:r>
              <a:rPr lang="en-US" sz="800" dirty="0">
                <a:latin typeface="Courier" pitchFamily="2" charset="0"/>
              </a:rPr>
              <a:t> model level  18  W height  4535.57  S height  4749.53</a:t>
            </a:r>
          </a:p>
          <a:p>
            <a:r>
              <a:rPr lang="en-US" sz="800" dirty="0">
                <a:latin typeface="Courier" pitchFamily="2" charset="0"/>
              </a:rPr>
              <a:t> model level  19  W height  4963.48  S height  5175.76</a:t>
            </a:r>
          </a:p>
          <a:p>
            <a:r>
              <a:rPr lang="en-US" sz="800" dirty="0">
                <a:latin typeface="Courier" pitchFamily="2" charset="0"/>
              </a:rPr>
              <a:t> model level  20  W height  5388.04  S height  5598.88</a:t>
            </a:r>
          </a:p>
          <a:p>
            <a:r>
              <a:rPr lang="en-US" sz="800" dirty="0">
                <a:latin typeface="Courier" pitchFamily="2" charset="0"/>
              </a:rPr>
              <a:t> model level  21  W height  5809.73  S height  6019.21</a:t>
            </a:r>
          </a:p>
          <a:p>
            <a:r>
              <a:rPr lang="en-US" sz="800" dirty="0">
                <a:latin typeface="Courier" pitchFamily="2" charset="0"/>
              </a:rPr>
              <a:t> model level  22  W height  6228.70  S height  6436.89</a:t>
            </a:r>
          </a:p>
          <a:p>
            <a:r>
              <a:rPr lang="en-US" sz="800" dirty="0">
                <a:latin typeface="Courier" pitchFamily="2" charset="0"/>
              </a:rPr>
              <a:t> model level  23  W height  6645.07  S height  6852.06</a:t>
            </a:r>
          </a:p>
          <a:p>
            <a:r>
              <a:rPr lang="en-US" sz="800" dirty="0">
                <a:latin typeface="Courier" pitchFamily="2" charset="0"/>
              </a:rPr>
              <a:t> model level  24  W height  7059.04  S height  7264.83</a:t>
            </a:r>
          </a:p>
          <a:p>
            <a:r>
              <a:rPr lang="en-US" sz="800" dirty="0">
                <a:latin typeface="Courier" pitchFamily="2" charset="0"/>
              </a:rPr>
              <a:t> model level  25  W height  7470.63  S height  7675.11</a:t>
            </a:r>
          </a:p>
          <a:p>
            <a:r>
              <a:rPr lang="en-US" sz="800" dirty="0">
                <a:latin typeface="Courier" pitchFamily="2" charset="0"/>
              </a:rPr>
              <a:t> model level  26  W height  7879.60  S height  8082.67</a:t>
            </a:r>
          </a:p>
          <a:p>
            <a:r>
              <a:rPr lang="en-US" sz="800" dirty="0">
                <a:latin typeface="Courier" pitchFamily="2" charset="0"/>
              </a:rPr>
              <a:t> model level  27  W height  8285.74  S height  8487.49</a:t>
            </a:r>
          </a:p>
          <a:p>
            <a:r>
              <a:rPr lang="en-US" sz="800" dirty="0">
                <a:latin typeface="Courier" pitchFamily="2" charset="0"/>
              </a:rPr>
              <a:t> model level  28  W height  8689.23  S height  8889.95</a:t>
            </a:r>
          </a:p>
          <a:p>
            <a:r>
              <a:rPr lang="en-US" sz="800" dirty="0">
                <a:latin typeface="Courier" pitchFamily="2" charset="0"/>
              </a:rPr>
              <a:t> model level  29  W height  9090.67  S height  9290.66</a:t>
            </a:r>
          </a:p>
          <a:p>
            <a:r>
              <a:rPr lang="en-US" sz="800" dirty="0">
                <a:latin typeface="Courier" pitchFamily="2" charset="0"/>
              </a:rPr>
              <a:t> model level  30  W height  9490.65  S height  9690.15</a:t>
            </a:r>
          </a:p>
          <a:p>
            <a:r>
              <a:rPr lang="en-US" sz="800" dirty="0">
                <a:latin typeface="Courier" pitchFamily="2" charset="0"/>
              </a:rPr>
              <a:t> model level  31  W height  9889.65  S height  10088.67</a:t>
            </a:r>
          </a:p>
          <a:p>
            <a:r>
              <a:rPr lang="en-US" sz="800" dirty="0">
                <a:latin typeface="Courier" pitchFamily="2" charset="0"/>
              </a:rPr>
              <a:t> model level  32  W height  10287.70  S height  10485.24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06BF4-F749-5A4C-A0FB-A845F1558E58}"/>
              </a:ext>
            </a:extLst>
          </p:cNvPr>
          <p:cNvSpPr txBox="1"/>
          <p:nvPr/>
        </p:nvSpPr>
        <p:spPr>
          <a:xfrm>
            <a:off x="4837352" y="2722622"/>
            <a:ext cx="414408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urier" pitchFamily="2" charset="0"/>
              </a:rPr>
              <a:t> model level  33  W height  10682.78  S height  10878.88</a:t>
            </a:r>
          </a:p>
          <a:p>
            <a:r>
              <a:rPr lang="en-US" sz="800" dirty="0">
                <a:latin typeface="Courier" pitchFamily="2" charset="0"/>
              </a:rPr>
              <a:t> model level  34  W height  11074.99  S height  11269.86</a:t>
            </a:r>
          </a:p>
          <a:p>
            <a:r>
              <a:rPr lang="en-US" sz="800" dirty="0">
                <a:latin typeface="Courier" pitchFamily="2" charset="0"/>
              </a:rPr>
              <a:t> model level  35  W height  11464.73  S height  11658.51</a:t>
            </a:r>
          </a:p>
          <a:p>
            <a:r>
              <a:rPr lang="en-US" sz="800" dirty="0">
                <a:latin typeface="Courier" pitchFamily="2" charset="0"/>
              </a:rPr>
              <a:t> model level  36  W height  11852.29  S height  12045.06</a:t>
            </a:r>
          </a:p>
          <a:p>
            <a:r>
              <a:rPr lang="en-US" sz="800" dirty="0">
                <a:latin typeface="Courier" pitchFamily="2" charset="0"/>
              </a:rPr>
              <a:t> model level  37  W height  12237.82  S height  12429.65</a:t>
            </a:r>
          </a:p>
          <a:p>
            <a:r>
              <a:rPr lang="en-US" sz="800" dirty="0">
                <a:latin typeface="Courier" pitchFamily="2" charset="0"/>
              </a:rPr>
              <a:t> model level  38  W height  12621.48  S height  12812.46</a:t>
            </a:r>
          </a:p>
          <a:p>
            <a:r>
              <a:rPr lang="en-US" sz="800" dirty="0">
                <a:latin typeface="Courier" pitchFamily="2" charset="0"/>
              </a:rPr>
              <a:t> model level  39  W height  13003.43  S height  13193.45</a:t>
            </a:r>
          </a:p>
          <a:p>
            <a:r>
              <a:rPr lang="en-US" sz="800" dirty="0">
                <a:latin typeface="Courier" pitchFamily="2" charset="0"/>
              </a:rPr>
              <a:t> model level  40  W height  13383.47  S height  13572.41</a:t>
            </a:r>
          </a:p>
          <a:p>
            <a:r>
              <a:rPr lang="en-US" sz="800" dirty="0">
                <a:latin typeface="Courier" pitchFamily="2" charset="0"/>
              </a:rPr>
              <a:t> model level  41  W height  13761.34  S height  13949.29</a:t>
            </a:r>
          </a:p>
          <a:p>
            <a:r>
              <a:rPr lang="en-US" sz="800" dirty="0">
                <a:latin typeface="Courier" pitchFamily="2" charset="0"/>
              </a:rPr>
              <a:t> model level  42  W height  14137.24  S height  14324.31</a:t>
            </a:r>
          </a:p>
          <a:p>
            <a:r>
              <a:rPr lang="en-US" sz="800" dirty="0">
                <a:latin typeface="Courier" pitchFamily="2" charset="0"/>
              </a:rPr>
              <a:t> model level  43  W height  14511.38  S height  14697.66</a:t>
            </a:r>
          </a:p>
          <a:p>
            <a:r>
              <a:rPr lang="en-US" sz="800" dirty="0">
                <a:latin typeface="Courier" pitchFamily="2" charset="0"/>
              </a:rPr>
              <a:t> model level  44  W height  14883.95  S height  15069.57</a:t>
            </a:r>
          </a:p>
          <a:p>
            <a:r>
              <a:rPr lang="en-US" sz="800" dirty="0">
                <a:latin typeface="Courier" pitchFamily="2" charset="0"/>
              </a:rPr>
              <a:t> model level  45  W height  15255.19  S height  15440.23</a:t>
            </a:r>
          </a:p>
          <a:p>
            <a:r>
              <a:rPr lang="en-US" sz="800" dirty="0">
                <a:latin typeface="Courier" pitchFamily="2" charset="0"/>
              </a:rPr>
              <a:t> model level  46  W height  15625.28  S height  15810.26</a:t>
            </a:r>
          </a:p>
          <a:p>
            <a:r>
              <a:rPr lang="en-US" sz="800" dirty="0">
                <a:latin typeface="Courier" pitchFamily="2" charset="0"/>
              </a:rPr>
              <a:t> model level  47  W height  15995.24  S height  16180.36</a:t>
            </a:r>
          </a:p>
          <a:p>
            <a:r>
              <a:rPr lang="en-US" sz="800" dirty="0">
                <a:latin typeface="Courier" pitchFamily="2" charset="0"/>
              </a:rPr>
              <a:t> model level  48  W height  16365.48  S height  16550.86</a:t>
            </a:r>
          </a:p>
          <a:p>
            <a:r>
              <a:rPr lang="en-US" sz="800" dirty="0">
                <a:latin typeface="Courier" pitchFamily="2" charset="0"/>
              </a:rPr>
              <a:t> model level  49  W height  16736.23  S height  16921.97</a:t>
            </a:r>
          </a:p>
          <a:p>
            <a:r>
              <a:rPr lang="en-US" sz="800" dirty="0">
                <a:latin typeface="Courier" pitchFamily="2" charset="0"/>
              </a:rPr>
              <a:t> model level  50  W height  17107.71  S height  17293.92</a:t>
            </a:r>
          </a:p>
          <a:p>
            <a:r>
              <a:rPr lang="en-US" sz="800" dirty="0">
                <a:latin typeface="Courier" pitchFamily="2" charset="0"/>
              </a:rPr>
              <a:t> model level  51  W height  17480.14  S height  17666.93</a:t>
            </a:r>
          </a:p>
          <a:p>
            <a:r>
              <a:rPr lang="en-US" sz="800" dirty="0">
                <a:latin typeface="Courier" pitchFamily="2" charset="0"/>
              </a:rPr>
              <a:t> model level  52  W height  17853.73  S height  18041.01</a:t>
            </a:r>
          </a:p>
          <a:p>
            <a:r>
              <a:rPr lang="en-US" sz="800" dirty="0">
                <a:latin typeface="Courier" pitchFamily="2" charset="0"/>
              </a:rPr>
              <a:t> model level  53  W height  18228.29  S height  18416.06</a:t>
            </a:r>
          </a:p>
          <a:p>
            <a:r>
              <a:rPr lang="en-US" sz="800" dirty="0">
                <a:latin typeface="Courier" pitchFamily="2" charset="0"/>
              </a:rPr>
              <a:t> model level  54  W height  18603.83  S height  18792.11</a:t>
            </a:r>
          </a:p>
          <a:p>
            <a:r>
              <a:rPr lang="en-US" sz="800" dirty="0">
                <a:latin typeface="Courier" pitchFamily="2" charset="0"/>
              </a:rPr>
              <a:t> model level  55  W height  18980.39  S height  19169.19</a:t>
            </a:r>
          </a:p>
          <a:p>
            <a:r>
              <a:rPr lang="en-US" sz="800" dirty="0">
                <a:latin typeface="Courier" pitchFamily="2" charset="0"/>
              </a:rPr>
              <a:t> model level  56  W height  19357.98  S height  19547.29</a:t>
            </a:r>
          </a:p>
          <a:p>
            <a:r>
              <a:rPr lang="en-US" sz="800" dirty="0">
                <a:latin typeface="Courier" pitchFamily="2" charset="0"/>
              </a:rPr>
              <a:t> model level  57  W height  19736.60</a:t>
            </a:r>
          </a:p>
          <a:p>
            <a:r>
              <a:rPr lang="en-US" sz="800" dirty="0">
                <a:latin typeface="Courier" pitchFamily="2" charset="0"/>
              </a:rPr>
              <a:t> ----------------------------------------------------------------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427E0-6CBA-1A4D-A26D-B6A3D4AE3E7E}"/>
              </a:ext>
            </a:extLst>
          </p:cNvPr>
          <p:cNvSpPr txBox="1"/>
          <p:nvPr/>
        </p:nvSpPr>
        <p:spPr>
          <a:xfrm>
            <a:off x="3934549" y="1411003"/>
            <a:ext cx="4628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python </a:t>
            </a:r>
            <a:r>
              <a:rPr lang="en-US" sz="1600" dirty="0" err="1">
                <a:latin typeface="Courier" pitchFamily="2" charset="0"/>
              </a:rPr>
              <a:t>read_wrfinput.py</a:t>
            </a:r>
            <a:r>
              <a:rPr lang="en-US" sz="1600" dirty="0">
                <a:latin typeface="Courier" pitchFamily="2" charset="0"/>
              </a:rPr>
              <a:t> wrfinput_d01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7C69BE-BFE6-A54F-8E7C-9F043B9CF3A4}"/>
              </a:ext>
            </a:extLst>
          </p:cNvPr>
          <p:cNvSpPr txBox="1"/>
          <p:nvPr/>
        </p:nvSpPr>
        <p:spPr>
          <a:xfrm>
            <a:off x="3934549" y="872476"/>
            <a:ext cx="24155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head/headnode7:</a:t>
            </a:r>
            <a:endParaRPr lang="en-US" b="1" dirty="0"/>
          </a:p>
          <a:p>
            <a:r>
              <a:rPr lang="en-US" sz="1600" dirty="0" err="1">
                <a:latin typeface="Courier" pitchFamily="2" charset="0"/>
              </a:rPr>
              <a:t>dopython</a:t>
            </a:r>
            <a:endParaRPr lang="en-US" sz="1600" dirty="0">
              <a:latin typeface="Courier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0CF0D-E514-D44E-9200-32CCCF3FD6E7}"/>
              </a:ext>
            </a:extLst>
          </p:cNvPr>
          <p:cNvSpPr txBox="1"/>
          <p:nvPr/>
        </p:nvSpPr>
        <p:spPr>
          <a:xfrm>
            <a:off x="-1" y="4567291"/>
            <a:ext cx="5677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 requested 57 levels</a:t>
            </a:r>
          </a:p>
          <a:p>
            <a:r>
              <a:rPr lang="en-US" dirty="0"/>
              <a:t>• that’s 57 </a:t>
            </a:r>
            <a:r>
              <a:rPr lang="en-US" b="1" dirty="0"/>
              <a:t>W levels </a:t>
            </a:r>
            <a:r>
              <a:rPr lang="en-US" dirty="0"/>
              <a:t>and </a:t>
            </a:r>
          </a:p>
          <a:p>
            <a:r>
              <a:rPr lang="en-US" dirty="0"/>
              <a:t>             56 </a:t>
            </a:r>
            <a:r>
              <a:rPr lang="en-US" b="1" dirty="0"/>
              <a:t>S [scalar/U/V] levels</a:t>
            </a:r>
          </a:p>
          <a:p>
            <a:r>
              <a:rPr lang="en-US" dirty="0"/>
              <a:t>	    [8 below 1 km AGL]</a:t>
            </a:r>
          </a:p>
          <a:p>
            <a:endParaRPr lang="en-US" dirty="0"/>
          </a:p>
          <a:p>
            <a:r>
              <a:rPr lang="en-US" dirty="0"/>
              <a:t>The precise heights of some of these levels will vary from case to case.  WRF uses a </a:t>
            </a:r>
            <a:r>
              <a:rPr lang="en-US" b="1" dirty="0"/>
              <a:t>mass coordinate</a:t>
            </a:r>
            <a:r>
              <a:rPr lang="en-US" dirty="0"/>
              <a:t>.  Layer thickness depends on temperature (think hypsometric).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A8C06B-874F-644A-8E30-D47006C6C699}"/>
              </a:ext>
            </a:extLst>
          </p:cNvPr>
          <p:cNvSpPr txBox="1"/>
          <p:nvPr/>
        </p:nvSpPr>
        <p:spPr>
          <a:xfrm>
            <a:off x="3695546" y="104502"/>
            <a:ext cx="42664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Heights above ground level (AGL), in meters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184D56-C36E-894C-812D-94A084F8AE5F}"/>
              </a:ext>
            </a:extLst>
          </p:cNvPr>
          <p:cNvCxnSpPr/>
          <p:nvPr/>
        </p:nvCxnSpPr>
        <p:spPr>
          <a:xfrm flipH="1">
            <a:off x="3252651" y="473834"/>
            <a:ext cx="535577" cy="2838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CC220B-199E-744A-B92B-8F5E22F8BDCD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2019869" y="289168"/>
            <a:ext cx="1675677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7E973E-FAA9-1941-A25B-85D68C3F02D3}"/>
              </a:ext>
            </a:extLst>
          </p:cNvPr>
          <p:cNvSpPr txBox="1"/>
          <p:nvPr/>
        </p:nvSpPr>
        <p:spPr>
          <a:xfrm>
            <a:off x="3859306" y="1981200"/>
            <a:ext cx="474437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/>
              <a:t>This is the default WRF vertical coordinate generated by </a:t>
            </a:r>
            <a:r>
              <a:rPr lang="en-US" sz="1100" i="1" dirty="0" err="1">
                <a:latin typeface="Courier" pitchFamily="2" charset="0"/>
              </a:rPr>
              <a:t>real.exe</a:t>
            </a:r>
            <a:endParaRPr lang="en-US" sz="1200" i="1" dirty="0">
              <a:latin typeface="Courier" pitchFamily="2" charset="0"/>
            </a:endParaRPr>
          </a:p>
          <a:p>
            <a:r>
              <a:rPr lang="en-US" sz="1200" i="1" dirty="0">
                <a:solidFill>
                  <a:srgbClr val="FF0000"/>
                </a:solidFill>
              </a:rPr>
              <a:t>Note levels are not equally spaced.  </a:t>
            </a:r>
            <a:r>
              <a:rPr lang="en-US" sz="1200" i="1" dirty="0"/>
              <a:t>Later, we will see how to modify this.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F08EA2-98E6-B291-048D-25F838D7BAA3}"/>
              </a:ext>
            </a:extLst>
          </p:cNvPr>
          <p:cNvSpPr/>
          <p:nvPr/>
        </p:nvSpPr>
        <p:spPr>
          <a:xfrm>
            <a:off x="3859306" y="799850"/>
            <a:ext cx="4827494" cy="9919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766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1">
            <a:extLst>
              <a:ext uri="{FF2B5EF4-FFF2-40B4-BE49-F238E27FC236}">
                <a16:creationId xmlns:a16="http://schemas.microsoft.com/office/drawing/2014/main" id="{65648A94-A5F3-684C-A5E3-81A5B63E5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FAC4F1-5320-B94B-A636-474F469CE3F1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92162" name="Picture 2" descr="horizstag_MOD.pdf">
            <a:extLst>
              <a:ext uri="{FF2B5EF4-FFF2-40B4-BE49-F238E27FC236}">
                <a16:creationId xmlns:a16="http://schemas.microsoft.com/office/drawing/2014/main" id="{46E8E25E-34AC-044B-8BCB-DF20ABD59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080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Box 3">
            <a:extLst>
              <a:ext uri="{FF2B5EF4-FFF2-40B4-BE49-F238E27FC236}">
                <a16:creationId xmlns:a16="http://schemas.microsoft.com/office/drawing/2014/main" id="{E2FF5830-E180-4A46-BDF9-F47122C35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28600"/>
            <a:ext cx="36337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WRF uses a horizontally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and vertically </a:t>
            </a:r>
            <a:r>
              <a:rPr lang="en-US" altLang="en-US" sz="2400" b="1" dirty="0">
                <a:latin typeface="Arial" panose="020B0604020202020204" pitchFamily="34" charset="0"/>
              </a:rPr>
              <a:t>staggered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grid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</a:rPr>
              <a:t>u</a:t>
            </a:r>
            <a:r>
              <a:rPr lang="en-US" altLang="en-US" sz="1800" dirty="0">
                <a:latin typeface="Arial" panose="020B0604020202020204" pitchFamily="34" charset="0"/>
              </a:rPr>
              <a:t> = east-west velocity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</a:rPr>
              <a:t>w</a:t>
            </a:r>
            <a:r>
              <a:rPr lang="en-US" altLang="en-US" sz="1800" dirty="0">
                <a:latin typeface="Arial" panose="020B0604020202020204" pitchFamily="34" charset="0"/>
              </a:rPr>
              <a:t> = vertical velocity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</a:rPr>
              <a:t>s</a:t>
            </a:r>
            <a:r>
              <a:rPr lang="en-US" altLang="en-US" sz="1800" dirty="0">
                <a:latin typeface="Arial" panose="020B0604020202020204" pitchFamily="34" charset="0"/>
              </a:rPr>
              <a:t> = scalar field</a:t>
            </a:r>
          </a:p>
        </p:txBody>
      </p:sp>
      <p:sp>
        <p:nvSpPr>
          <p:cNvPr id="86020" name="TextBox 4">
            <a:extLst>
              <a:ext uri="{FF2B5EF4-FFF2-40B4-BE49-F238E27FC236}">
                <a16:creationId xmlns:a16="http://schemas.microsoft.com/office/drawing/2014/main" id="{D0D913AA-A774-1F48-9E33-5B9EA7011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352800"/>
            <a:ext cx="3454792" cy="25853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i="1" dirty="0">
                <a:solidFill>
                  <a:srgbClr val="7F7F7F"/>
                </a:solidFill>
              </a:rPr>
              <a:t>One extra W point in vertical</a:t>
            </a:r>
          </a:p>
          <a:p>
            <a:pPr>
              <a:defRPr/>
            </a:pPr>
            <a:r>
              <a:rPr lang="en-US" sz="1800" i="1" dirty="0">
                <a:solidFill>
                  <a:srgbClr val="7F7F7F"/>
                </a:solidFill>
              </a:rPr>
              <a:t>One extra U point west-east</a:t>
            </a:r>
          </a:p>
          <a:p>
            <a:pPr>
              <a:defRPr/>
            </a:pPr>
            <a:r>
              <a:rPr lang="en-US" sz="1800" i="1" dirty="0">
                <a:solidFill>
                  <a:srgbClr val="7F7F7F"/>
                </a:solidFill>
              </a:rPr>
              <a:t>One extra V point north-south</a:t>
            </a:r>
          </a:p>
          <a:p>
            <a:pPr>
              <a:defRPr/>
            </a:pPr>
            <a:endParaRPr lang="en-US" sz="1800" i="1" dirty="0">
              <a:solidFill>
                <a:srgbClr val="7F7F7F"/>
              </a:solidFill>
            </a:endParaRPr>
          </a:p>
          <a:p>
            <a:pPr>
              <a:defRPr/>
            </a:pPr>
            <a:r>
              <a:rPr lang="en-US" sz="1800" i="1" dirty="0">
                <a:solidFill>
                  <a:srgbClr val="FF0000"/>
                </a:solidFill>
              </a:rPr>
              <a:t>u(</a:t>
            </a:r>
            <a:r>
              <a:rPr lang="en-US" sz="1800" i="1" dirty="0" err="1">
                <a:solidFill>
                  <a:srgbClr val="FF0000"/>
                </a:solidFill>
              </a:rPr>
              <a:t>i,k</a:t>
            </a:r>
            <a:r>
              <a:rPr lang="en-US" sz="1800" i="1" dirty="0">
                <a:solidFill>
                  <a:srgbClr val="FF0000"/>
                </a:solidFill>
              </a:rPr>
              <a:t>), w(</a:t>
            </a:r>
            <a:r>
              <a:rPr lang="en-US" sz="1800" i="1" dirty="0" err="1">
                <a:solidFill>
                  <a:srgbClr val="FF0000"/>
                </a:solidFill>
              </a:rPr>
              <a:t>i,k</a:t>
            </a:r>
            <a:r>
              <a:rPr lang="en-US" sz="1800" i="1" dirty="0">
                <a:solidFill>
                  <a:srgbClr val="FF0000"/>
                </a:solidFill>
              </a:rPr>
              <a:t>) and s(</a:t>
            </a:r>
            <a:r>
              <a:rPr lang="en-US" sz="1800" i="1" dirty="0" err="1">
                <a:solidFill>
                  <a:srgbClr val="FF0000"/>
                </a:solidFill>
              </a:rPr>
              <a:t>i,k</a:t>
            </a:r>
            <a:r>
              <a:rPr lang="en-US" sz="1800" i="1" dirty="0">
                <a:solidFill>
                  <a:srgbClr val="FF0000"/>
                </a:solidFill>
              </a:rPr>
              <a:t>)</a:t>
            </a:r>
          </a:p>
          <a:p>
            <a:pPr>
              <a:defRPr/>
            </a:pPr>
            <a:r>
              <a:rPr lang="en-US" sz="1800" i="1" dirty="0">
                <a:solidFill>
                  <a:srgbClr val="FF0000"/>
                </a:solidFill>
              </a:rPr>
              <a:t> do not represent same physical</a:t>
            </a:r>
          </a:p>
          <a:p>
            <a:pPr>
              <a:defRPr/>
            </a:pPr>
            <a:r>
              <a:rPr lang="en-US" sz="1800" i="1" dirty="0">
                <a:solidFill>
                  <a:srgbClr val="FF0000"/>
                </a:solidFill>
              </a:rPr>
              <a:t> locations (in </a:t>
            </a:r>
            <a:r>
              <a:rPr lang="en-US" sz="1800" i="1" dirty="0" err="1">
                <a:solidFill>
                  <a:srgbClr val="FF0000"/>
                </a:solidFill>
              </a:rPr>
              <a:t>wrfout</a:t>
            </a:r>
            <a:r>
              <a:rPr lang="en-US" sz="1800" i="1" dirty="0">
                <a:solidFill>
                  <a:srgbClr val="FF0000"/>
                </a:solidFill>
              </a:rPr>
              <a:t> files)!</a:t>
            </a:r>
          </a:p>
          <a:p>
            <a:pPr>
              <a:defRPr/>
            </a:pP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[Some </a:t>
            </a:r>
            <a:r>
              <a:rPr lang="en-US" sz="1800" i="1" dirty="0" err="1">
                <a:solidFill>
                  <a:schemeClr val="bg1">
                    <a:lumMod val="65000"/>
                  </a:schemeClr>
                </a:solidFill>
              </a:rPr>
              <a:t>postprocessing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 tools </a:t>
            </a:r>
          </a:p>
          <a:p>
            <a:pPr>
              <a:defRPr/>
            </a:pP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 de-stagger the grid for you]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ADEA5C-30CD-7749-ACE7-1A92D90515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" y="2209800"/>
            <a:ext cx="0" cy="1752600"/>
          </a:xfrm>
          <a:prstGeom prst="straightConnector1">
            <a:avLst/>
          </a:prstGeom>
          <a:noFill/>
          <a:ln w="25400">
            <a:solidFill>
              <a:srgbClr val="BFBFBF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46D5D0B-19E2-7342-8B87-BA1270029301}"/>
              </a:ext>
            </a:extLst>
          </p:cNvPr>
          <p:cNvSpPr txBox="1"/>
          <p:nvPr/>
        </p:nvSpPr>
        <p:spPr>
          <a:xfrm>
            <a:off x="28575" y="2895600"/>
            <a:ext cx="428625" cy="3698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dz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D46B3A-75FD-3D43-AB7F-8CE028202F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152400"/>
            <a:ext cx="1828800" cy="0"/>
          </a:xfrm>
          <a:prstGeom prst="straightConnector1">
            <a:avLst/>
          </a:prstGeom>
          <a:noFill/>
          <a:ln w="25400">
            <a:solidFill>
              <a:srgbClr val="BFBFBF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FA6B2AE-3FBB-4541-A68E-A388D7E3CFC3}"/>
              </a:ext>
            </a:extLst>
          </p:cNvPr>
          <p:cNvSpPr txBox="1"/>
          <p:nvPr/>
        </p:nvSpPr>
        <p:spPr>
          <a:xfrm>
            <a:off x="3228975" y="-19050"/>
            <a:ext cx="428625" cy="3698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dx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71129" y="158206"/>
            <a:ext cx="158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namelist.input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84810" y="5522148"/>
            <a:ext cx="6814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REMINDERS:</a:t>
            </a:r>
            <a:endParaRPr lang="en-US" dirty="0"/>
          </a:p>
          <a:p>
            <a:r>
              <a:rPr lang="en-US" dirty="0"/>
              <a:t>• Many microphysics options available</a:t>
            </a:r>
          </a:p>
          <a:p>
            <a:r>
              <a:rPr lang="en-US" dirty="0"/>
              <a:t>• Many options available for surface, surface layer and PBL schemes</a:t>
            </a:r>
          </a:p>
          <a:p>
            <a:r>
              <a:rPr lang="en-US" dirty="0"/>
              <a:t>	-  surface layer (</a:t>
            </a:r>
            <a:r>
              <a:rPr lang="en-US" sz="1600" dirty="0" err="1">
                <a:latin typeface="Courier"/>
                <a:cs typeface="Courier"/>
              </a:rPr>
              <a:t>sfclay</a:t>
            </a:r>
            <a:r>
              <a:rPr lang="en-US" dirty="0"/>
              <a:t>) and PBL (</a:t>
            </a:r>
            <a:r>
              <a:rPr lang="en-US" sz="1600" dirty="0" err="1">
                <a:latin typeface="Courier"/>
                <a:cs typeface="Courier"/>
              </a:rPr>
              <a:t>bl_pbl</a:t>
            </a:r>
            <a:r>
              <a:rPr lang="en-US" dirty="0"/>
              <a:t>) usually come as pairs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1129" y="4529005"/>
            <a:ext cx="1737262" cy="12003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AGAIN, only first</a:t>
            </a:r>
          </a:p>
          <a:p>
            <a:r>
              <a:rPr lang="en-US" dirty="0">
                <a:solidFill>
                  <a:srgbClr val="FF0000"/>
                </a:solidFill>
              </a:rPr>
              <a:t> column matters</a:t>
            </a:r>
          </a:p>
          <a:p>
            <a:r>
              <a:rPr lang="en-US" dirty="0">
                <a:solidFill>
                  <a:srgbClr val="FF0000"/>
                </a:solidFill>
              </a:rPr>
              <a:t> since </a:t>
            </a:r>
            <a:r>
              <a:rPr lang="en-US" sz="1600" dirty="0" err="1">
                <a:solidFill>
                  <a:srgbClr val="FF0000"/>
                </a:solidFill>
                <a:latin typeface="Courier"/>
                <a:cs typeface="Courier"/>
              </a:rPr>
              <a:t>max_dom</a:t>
            </a:r>
            <a:endParaRPr lang="en-US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0000"/>
                </a:solidFill>
              </a:rPr>
              <a:t> is 1.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267" y="220133"/>
            <a:ext cx="5725546" cy="5509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Courier"/>
                <a:cs typeface="Courier"/>
              </a:rPr>
              <a:t> &amp;physics</a:t>
            </a:r>
          </a:p>
          <a:p>
            <a:r>
              <a:rPr lang="hu-HU" sz="1600" dirty="0">
                <a:latin typeface="Courier"/>
                <a:cs typeface="Courier"/>
              </a:rPr>
              <a:t> </a:t>
            </a:r>
            <a:r>
              <a:rPr lang="hu-HU" sz="1600" b="1" dirty="0">
                <a:latin typeface="Courier"/>
                <a:cs typeface="Courier"/>
              </a:rPr>
              <a:t>mp_physics                          = 4,</a:t>
            </a:r>
          </a:p>
          <a:p>
            <a:r>
              <a:rPr lang="hu-HU" sz="1600" dirty="0">
                <a:solidFill>
                  <a:srgbClr val="0000FF"/>
                </a:solidFill>
                <a:latin typeface="Courier"/>
                <a:cs typeface="Courier"/>
              </a:rPr>
              <a:t> ra_lw_physics                       = 4,</a:t>
            </a:r>
          </a:p>
          <a:p>
            <a:r>
              <a:rPr lang="hu-HU" sz="1600" dirty="0">
                <a:solidFill>
                  <a:srgbClr val="0000FF"/>
                </a:solidFill>
                <a:latin typeface="Courier"/>
                <a:cs typeface="Courier"/>
              </a:rPr>
              <a:t> ra_sw_physics                       = 4,</a:t>
            </a:r>
          </a:p>
          <a:p>
            <a:r>
              <a:rPr lang="hu-HU" sz="1600" dirty="0">
                <a:solidFill>
                  <a:srgbClr val="0000FF"/>
                </a:solidFill>
                <a:latin typeface="Courier"/>
                <a:cs typeface="Courier"/>
              </a:rPr>
              <a:t> radt                                = 20,</a:t>
            </a:r>
          </a:p>
          <a:p>
            <a:r>
              <a:rPr lang="hu-HU" sz="1600" b="1" dirty="0">
                <a:solidFill>
                  <a:srgbClr val="FF0000"/>
                </a:solidFill>
                <a:latin typeface="Courier"/>
                <a:cs typeface="Courier"/>
              </a:rPr>
              <a:t> sf_surface_physics                  = 2,</a:t>
            </a:r>
            <a:endParaRPr lang="hu-HU" sz="1600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hu-HU" sz="1600" b="1" dirty="0">
                <a:solidFill>
                  <a:srgbClr val="FF0000"/>
                </a:solidFill>
                <a:latin typeface="Courier"/>
                <a:cs typeface="Courier"/>
              </a:rPr>
              <a:t> sf_sfclay_physics                   = 1,</a:t>
            </a:r>
          </a:p>
          <a:p>
            <a:r>
              <a:rPr lang="hu-HU" sz="1600" b="1" dirty="0">
                <a:solidFill>
                  <a:srgbClr val="FF0000"/>
                </a:solidFill>
                <a:latin typeface="Courier"/>
                <a:cs typeface="Courier"/>
              </a:rPr>
              <a:t> bl_pbl_physics                      = 1,</a:t>
            </a:r>
          </a:p>
          <a:p>
            <a:r>
              <a:rPr lang="hu-HU" sz="1600" dirty="0">
                <a:latin typeface="Courier"/>
                <a:cs typeface="Courier"/>
              </a:rPr>
              <a:t> bldt                                = 0,</a:t>
            </a:r>
          </a:p>
          <a:p>
            <a:r>
              <a:rPr lang="hu-HU" sz="1600" dirty="0">
                <a:latin typeface="Courier"/>
                <a:cs typeface="Courier"/>
              </a:rPr>
              <a:t> </a:t>
            </a:r>
            <a:r>
              <a:rPr lang="hu-HU" sz="1600" b="1" dirty="0">
                <a:solidFill>
                  <a:srgbClr val="FF0000"/>
                </a:solidFill>
                <a:latin typeface="Courier"/>
                <a:cs typeface="Courier"/>
              </a:rPr>
              <a:t>num_soil_layers                     = 4,</a:t>
            </a:r>
          </a:p>
          <a:p>
            <a:r>
              <a:rPr lang="hu-HU" sz="1600" dirty="0">
                <a:latin typeface="Courier"/>
                <a:cs typeface="Courier"/>
              </a:rPr>
              <a:t> num_land_cat                        = 21,</a:t>
            </a:r>
          </a:p>
          <a:p>
            <a:r>
              <a:rPr lang="hu-HU" sz="1600" b="1" dirty="0">
                <a:solidFill>
                  <a:srgbClr val="008000"/>
                </a:solidFill>
                <a:latin typeface="Courier"/>
                <a:cs typeface="Courier"/>
              </a:rPr>
              <a:t> cu_physics                          = 1,</a:t>
            </a:r>
          </a:p>
          <a:p>
            <a:r>
              <a:rPr lang="hu-HU" sz="1600" b="1" dirty="0">
                <a:solidFill>
                  <a:srgbClr val="008000"/>
                </a:solidFill>
                <a:latin typeface="Courier"/>
                <a:cs typeface="Courier"/>
              </a:rPr>
              <a:t> cudt                                = 5,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cugd_avedx                          = 1,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isfflx                              = 1,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ifsnow                              = 0,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icloud                              = 1,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do_radar_ref                        = 1,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surface_input_source                = 1,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mp_zero_out                         = 2,</a:t>
            </a:r>
          </a:p>
          <a:p>
            <a:r>
              <a:rPr lang="hu-HU" sz="1600" dirty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 mp_zero_out_thresh                  = 1.e-8</a:t>
            </a:r>
            <a:r>
              <a:rPr lang="hu-HU" sz="1600" dirty="0">
                <a:latin typeface="Courier"/>
                <a:cs typeface="Courier"/>
              </a:rPr>
              <a:t>,</a:t>
            </a:r>
          </a:p>
          <a:p>
            <a:r>
              <a:rPr lang="hu-HU" sz="1600" dirty="0">
                <a:latin typeface="Courier"/>
                <a:cs typeface="Courier"/>
              </a:rPr>
              <a:t>/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4058" y="1367137"/>
            <a:ext cx="34182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Noah LSM,</a:t>
            </a:r>
          </a:p>
          <a:p>
            <a:r>
              <a:rPr lang="en-US" dirty="0" err="1">
                <a:solidFill>
                  <a:srgbClr val="FF0000"/>
                </a:solidFill>
              </a:rPr>
              <a:t>Monin-Obukhov</a:t>
            </a:r>
            <a:r>
              <a:rPr lang="en-US" dirty="0">
                <a:solidFill>
                  <a:srgbClr val="FF0000"/>
                </a:solidFill>
              </a:rPr>
              <a:t> surface layer</a:t>
            </a:r>
          </a:p>
          <a:p>
            <a:r>
              <a:rPr lang="en-US" dirty="0">
                <a:solidFill>
                  <a:srgbClr val="FF0000"/>
                </a:solidFill>
              </a:rPr>
              <a:t>YSU PBL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Determined by LSM (next slide)</a:t>
            </a:r>
          </a:p>
          <a:p>
            <a:r>
              <a:rPr lang="en-US" dirty="0">
                <a:solidFill>
                  <a:srgbClr val="FF0000"/>
                </a:solidFill>
              </a:rPr>
              <a:t>Determined by </a:t>
            </a:r>
            <a:r>
              <a:rPr lang="en-US" dirty="0" err="1">
                <a:solidFill>
                  <a:srgbClr val="FF0000"/>
                </a:solidFill>
              </a:rPr>
              <a:t>geogrid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Kain-Fritsch cumulus (every 5 min)</a:t>
            </a:r>
          </a:p>
        </p:txBody>
      </p:sp>
      <p:sp>
        <p:nvSpPr>
          <p:cNvPr id="7" name="Right Bracket 6"/>
          <p:cNvSpPr/>
          <p:nvPr/>
        </p:nvSpPr>
        <p:spPr>
          <a:xfrm>
            <a:off x="5367867" y="1485668"/>
            <a:ext cx="84666" cy="681799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0403" y="459261"/>
            <a:ext cx="3039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WSM5 microphysics</a:t>
            </a:r>
          </a:p>
          <a:p>
            <a:r>
              <a:rPr lang="en-US" dirty="0">
                <a:solidFill>
                  <a:srgbClr val="0070C0"/>
                </a:solidFill>
              </a:rPr>
              <a:t>RRTMG radiation</a:t>
            </a:r>
          </a:p>
          <a:p>
            <a:r>
              <a:rPr lang="en-US" dirty="0">
                <a:solidFill>
                  <a:srgbClr val="0070C0"/>
                </a:solidFill>
              </a:rPr>
              <a:t>(radiation called every 20 min)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46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367867" y="2594429"/>
            <a:ext cx="262536" cy="544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375123" y="2873830"/>
            <a:ext cx="262536" cy="544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5367867" y="3196770"/>
            <a:ext cx="276191" cy="2322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0279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C6B52B-6033-490C-EA84-0F64D2495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92EFD1-C830-7C3B-186D-223D1DFFF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32"/>
            <a:ext cx="7772400" cy="4109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662261-8E99-74F4-71D3-A17B830CDE86}"/>
              </a:ext>
            </a:extLst>
          </p:cNvPr>
          <p:cNvSpPr txBox="1"/>
          <p:nvPr/>
        </p:nvSpPr>
        <p:spPr>
          <a:xfrm>
            <a:off x="212349" y="4110174"/>
            <a:ext cx="33214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Some available PBL schemes:</a:t>
            </a:r>
            <a:endParaRPr lang="en-US" dirty="0"/>
          </a:p>
          <a:p>
            <a:r>
              <a:rPr lang="en-US" b="1" dirty="0"/>
              <a:t>  </a:t>
            </a:r>
            <a:r>
              <a:rPr lang="en-US" dirty="0"/>
              <a:t>YSU: </a:t>
            </a:r>
            <a:r>
              <a:rPr lang="en-US" dirty="0" err="1"/>
              <a:t>pbl</a:t>
            </a:r>
            <a:r>
              <a:rPr lang="en-US" dirty="0"/>
              <a:t> = 1, </a:t>
            </a:r>
            <a:r>
              <a:rPr lang="en-US" dirty="0" err="1"/>
              <a:t>sfclay</a:t>
            </a:r>
            <a:r>
              <a:rPr lang="en-US" dirty="0"/>
              <a:t> = 1</a:t>
            </a:r>
          </a:p>
          <a:p>
            <a:r>
              <a:rPr lang="en-US" b="1" dirty="0"/>
              <a:t>  </a:t>
            </a:r>
            <a:r>
              <a:rPr lang="en-US" dirty="0"/>
              <a:t>MYJ: </a:t>
            </a:r>
            <a:r>
              <a:rPr lang="en-US" dirty="0" err="1"/>
              <a:t>pbl</a:t>
            </a:r>
            <a:r>
              <a:rPr lang="en-US" dirty="0"/>
              <a:t> = 2, </a:t>
            </a:r>
            <a:r>
              <a:rPr lang="en-US" dirty="0" err="1"/>
              <a:t>sfclay</a:t>
            </a:r>
            <a:r>
              <a:rPr lang="en-US" dirty="0"/>
              <a:t> = 2</a:t>
            </a:r>
          </a:p>
          <a:p>
            <a:r>
              <a:rPr lang="en-US" b="1" dirty="0"/>
              <a:t>  </a:t>
            </a:r>
            <a:r>
              <a:rPr lang="en-US" dirty="0"/>
              <a:t>MYNN: </a:t>
            </a:r>
            <a:r>
              <a:rPr lang="en-US" dirty="0" err="1"/>
              <a:t>pbl</a:t>
            </a:r>
            <a:r>
              <a:rPr lang="en-US" dirty="0"/>
              <a:t> = 5, </a:t>
            </a:r>
            <a:r>
              <a:rPr lang="en-US" dirty="0" err="1"/>
              <a:t>sfclay</a:t>
            </a:r>
            <a:r>
              <a:rPr lang="en-US" dirty="0"/>
              <a:t> = 1, 2, or 5</a:t>
            </a:r>
          </a:p>
          <a:p>
            <a:r>
              <a:rPr lang="en-US" b="1" dirty="0"/>
              <a:t>  </a:t>
            </a:r>
            <a:r>
              <a:rPr lang="en-US" dirty="0"/>
              <a:t>ACM2: </a:t>
            </a:r>
            <a:r>
              <a:rPr lang="en-US" dirty="0" err="1"/>
              <a:t>pbl</a:t>
            </a:r>
            <a:r>
              <a:rPr lang="en-US" dirty="0"/>
              <a:t> = 7, </a:t>
            </a:r>
            <a:r>
              <a:rPr lang="en-US" dirty="0" err="1"/>
              <a:t>sfclay</a:t>
            </a:r>
            <a:r>
              <a:rPr lang="en-US" dirty="0"/>
              <a:t> =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87F4D-3BD8-857D-BB1C-5427DEC853B4}"/>
              </a:ext>
            </a:extLst>
          </p:cNvPr>
          <p:cNvSpPr txBox="1"/>
          <p:nvPr/>
        </p:nvSpPr>
        <p:spPr>
          <a:xfrm>
            <a:off x="6478892" y="5587502"/>
            <a:ext cx="25870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pbl</a:t>
            </a:r>
            <a:r>
              <a:rPr lang="en-US" sz="1600" i="1" dirty="0"/>
              <a:t> =  </a:t>
            </a:r>
            <a:r>
              <a:rPr lang="en-US" sz="1600" i="1" dirty="0" err="1"/>
              <a:t>bl_pbl_physics</a:t>
            </a:r>
            <a:endParaRPr lang="en-US" sz="1600" i="1" dirty="0"/>
          </a:p>
          <a:p>
            <a:r>
              <a:rPr lang="en-US" sz="1600" i="1" dirty="0" err="1"/>
              <a:t>sfclay</a:t>
            </a:r>
            <a:r>
              <a:rPr lang="en-US" sz="1600" i="1" dirty="0"/>
              <a:t> = </a:t>
            </a:r>
            <a:r>
              <a:rPr lang="en-US" sz="1600" i="1" dirty="0" err="1"/>
              <a:t>sf_sfclay_physics</a:t>
            </a:r>
            <a:endParaRPr lang="en-US" sz="1600" i="1" dirty="0"/>
          </a:p>
          <a:p>
            <a:r>
              <a:rPr lang="en-US" sz="1600" i="1" dirty="0"/>
              <a:t>surface = </a:t>
            </a:r>
            <a:r>
              <a:rPr lang="en-US" sz="1600" i="1" dirty="0" err="1"/>
              <a:t>sf_surface_physics</a:t>
            </a:r>
            <a:endParaRPr lang="en-US" sz="1600" i="1" dirty="0"/>
          </a:p>
          <a:p>
            <a:r>
              <a:rPr lang="en-US" sz="1600" i="1" dirty="0"/>
              <a:t>soil = </a:t>
            </a:r>
            <a:r>
              <a:rPr lang="en-US" sz="1600" i="1" dirty="0" err="1"/>
              <a:t>num_soil_layers</a:t>
            </a:r>
            <a:endParaRPr lang="en-US" sz="16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C3B72-276C-7667-DCDE-AF8B30F1B679}"/>
              </a:ext>
            </a:extLst>
          </p:cNvPr>
          <p:cNvSpPr txBox="1"/>
          <p:nvPr/>
        </p:nvSpPr>
        <p:spPr>
          <a:xfrm>
            <a:off x="5040199" y="27707"/>
            <a:ext cx="364660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How PBL and surface layer schemes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  can mix &amp; match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DB959-31AE-AF5A-61D9-265CE15D8458}"/>
              </a:ext>
            </a:extLst>
          </p:cNvPr>
          <p:cNvSpPr txBox="1"/>
          <p:nvPr/>
        </p:nvSpPr>
        <p:spPr>
          <a:xfrm>
            <a:off x="3409444" y="4110174"/>
            <a:ext cx="29597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Some land surface models:</a:t>
            </a:r>
          </a:p>
          <a:p>
            <a:r>
              <a:rPr lang="en-US" b="1" dirty="0"/>
              <a:t> </a:t>
            </a:r>
            <a:r>
              <a:rPr lang="en-US" dirty="0"/>
              <a:t>Noah: surface = 2, soil = 4</a:t>
            </a:r>
          </a:p>
          <a:p>
            <a:r>
              <a:rPr lang="en-US" b="1" dirty="0"/>
              <a:t> </a:t>
            </a:r>
            <a:r>
              <a:rPr lang="en-US" dirty="0" err="1"/>
              <a:t>NoahMP</a:t>
            </a:r>
            <a:r>
              <a:rPr lang="en-US" dirty="0"/>
              <a:t>: surface = 4, soil = 4</a:t>
            </a:r>
          </a:p>
          <a:p>
            <a:r>
              <a:rPr lang="en-US" b="1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TD: surface = 1, soil = 5</a:t>
            </a:r>
          </a:p>
          <a:p>
            <a:r>
              <a:rPr lang="en-US" b="1" dirty="0"/>
              <a:t> </a:t>
            </a:r>
            <a:r>
              <a:rPr lang="en-US" dirty="0"/>
              <a:t>RUC: surface = 3, soil = 6 or 9</a:t>
            </a:r>
          </a:p>
          <a:p>
            <a:r>
              <a:rPr lang="en-US" dirty="0"/>
              <a:t> PX: surface = 7, soil = 2</a:t>
            </a:r>
          </a:p>
          <a:p>
            <a:r>
              <a:rPr lang="en-US" b="1" dirty="0"/>
              <a:t> </a:t>
            </a:r>
            <a:r>
              <a:rPr lang="en-US" dirty="0"/>
              <a:t>CLM: surface = 5, 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36908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DA2C1-308D-096B-CAA5-3015CB5F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2B037E-E62C-0A39-E308-2DB34DE7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3148"/>
            <a:ext cx="7772400" cy="6771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B0638A-F112-EBCB-844D-179FB04C85B6}"/>
              </a:ext>
            </a:extLst>
          </p:cNvPr>
          <p:cNvSpPr txBox="1"/>
          <p:nvPr/>
        </p:nvSpPr>
        <p:spPr>
          <a:xfrm>
            <a:off x="0" y="995422"/>
            <a:ext cx="1537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Microphysics options</a:t>
            </a:r>
          </a:p>
          <a:p>
            <a:r>
              <a:rPr lang="en-US" sz="1200" b="1" dirty="0"/>
              <a:t> in WRFV451. 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5818254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F3EB3-8C9A-1D4E-BAED-79F67B9E59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E6AC1EF-F893-B24E-8C08-CDAD0FF338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3E120C-D5A8-5144-A572-7A7DB1643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0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9D41F5-DA73-2A49-8009-45B56C6B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flowchart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6C3B7-B464-F242-B7A8-867959DC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7FAB3-9F6E-2249-BC69-C0170563780C}"/>
              </a:ext>
            </a:extLst>
          </p:cNvPr>
          <p:cNvSpPr/>
          <p:nvPr/>
        </p:nvSpPr>
        <p:spPr>
          <a:xfrm>
            <a:off x="2194700" y="1990164"/>
            <a:ext cx="1506071" cy="95743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32B5F-5AA3-C944-ACF7-0E11A7A973A1}"/>
              </a:ext>
            </a:extLst>
          </p:cNvPr>
          <p:cNvSpPr txBox="1"/>
          <p:nvPr/>
        </p:nvSpPr>
        <p:spPr>
          <a:xfrm>
            <a:off x="2517433" y="2205317"/>
            <a:ext cx="89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geogrid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18D0A82F-1C58-6F42-9CBC-E6E66D3B3BF8}"/>
              </a:ext>
            </a:extLst>
          </p:cNvPr>
          <p:cNvSpPr/>
          <p:nvPr/>
        </p:nvSpPr>
        <p:spPr>
          <a:xfrm rot="10800000">
            <a:off x="5407137" y="1990164"/>
            <a:ext cx="1387737" cy="1077557"/>
          </a:xfrm>
          <a:prstGeom prst="triangl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7233A-F01B-AB42-B7DF-179514A6BB27}"/>
              </a:ext>
            </a:extLst>
          </p:cNvPr>
          <p:cNvSpPr txBox="1"/>
          <p:nvPr/>
        </p:nvSpPr>
        <p:spPr>
          <a:xfrm>
            <a:off x="5704904" y="2163817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ungrib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57B288A-14A0-2741-86C1-78C10BB95F6F}"/>
              </a:ext>
            </a:extLst>
          </p:cNvPr>
          <p:cNvSpPr/>
          <p:nvPr/>
        </p:nvSpPr>
        <p:spPr>
          <a:xfrm>
            <a:off x="3690013" y="3722146"/>
            <a:ext cx="1785765" cy="430306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9441B4-E60B-CA4F-92C3-506AAF925733}"/>
              </a:ext>
            </a:extLst>
          </p:cNvPr>
          <p:cNvSpPr txBox="1"/>
          <p:nvPr/>
        </p:nvSpPr>
        <p:spPr>
          <a:xfrm>
            <a:off x="4109423" y="3763391"/>
            <a:ext cx="92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metgrid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90E23B9-9835-8B4F-B819-DF42919C53D4}"/>
              </a:ext>
            </a:extLst>
          </p:cNvPr>
          <p:cNvSpPr/>
          <p:nvPr/>
        </p:nvSpPr>
        <p:spPr>
          <a:xfrm>
            <a:off x="3679117" y="4711851"/>
            <a:ext cx="1785765" cy="430306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1FAAE0-87B2-A844-B88B-E6DEFE3F2BF0}"/>
              </a:ext>
            </a:extLst>
          </p:cNvPr>
          <p:cNvSpPr txBox="1"/>
          <p:nvPr/>
        </p:nvSpPr>
        <p:spPr>
          <a:xfrm>
            <a:off x="4302925" y="4753096"/>
            <a:ext cx="54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0C47EB-1107-C848-9B73-551AD004C361}"/>
              </a:ext>
            </a:extLst>
          </p:cNvPr>
          <p:cNvSpPr/>
          <p:nvPr/>
        </p:nvSpPr>
        <p:spPr>
          <a:xfrm>
            <a:off x="3679117" y="5701556"/>
            <a:ext cx="1785765" cy="430306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DFE7A-4CDE-8B4A-9F27-107DECA7F8A5}"/>
              </a:ext>
            </a:extLst>
          </p:cNvPr>
          <p:cNvSpPr txBox="1"/>
          <p:nvPr/>
        </p:nvSpPr>
        <p:spPr>
          <a:xfrm>
            <a:off x="4313683" y="5742801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wrf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D12672-4C83-3E41-83CF-E38371914D09}"/>
              </a:ext>
            </a:extLst>
          </p:cNvPr>
          <p:cNvCxnSpPr>
            <a:stCxn id="6" idx="2"/>
          </p:cNvCxnSpPr>
          <p:nvPr/>
        </p:nvCxnSpPr>
        <p:spPr>
          <a:xfrm>
            <a:off x="2947736" y="2947594"/>
            <a:ext cx="1365947" cy="7745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EBFE61-D0DD-3045-84CC-D8BB9CD12ED9}"/>
              </a:ext>
            </a:extLst>
          </p:cNvPr>
          <p:cNvCxnSpPr>
            <a:stCxn id="8" idx="0"/>
          </p:cNvCxnSpPr>
          <p:nvPr/>
        </p:nvCxnSpPr>
        <p:spPr>
          <a:xfrm flipH="1">
            <a:off x="5062016" y="3067721"/>
            <a:ext cx="1038989" cy="65442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44FF79-0FE5-134A-8386-303DE01F6C09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4571441" y="4132723"/>
            <a:ext cx="559" cy="57912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603E42-60C9-2C48-876D-A1D8939F653B}"/>
              </a:ext>
            </a:extLst>
          </p:cNvPr>
          <p:cNvCxnSpPr/>
          <p:nvPr/>
        </p:nvCxnSpPr>
        <p:spPr>
          <a:xfrm>
            <a:off x="4582895" y="5135866"/>
            <a:ext cx="559" cy="57912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17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image0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578428"/>
            <a:ext cx="4064000" cy="3048000"/>
          </a:xfrm>
          <a:prstGeom prst="rect">
            <a:avLst/>
          </a:prstGeom>
        </p:spPr>
      </p:pic>
      <p:pic>
        <p:nvPicPr>
          <p:cNvPr id="7" name="Picture 6" descr="image0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1578428"/>
            <a:ext cx="40640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999" y="5225141"/>
            <a:ext cx="83975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 model data are almost always made available on </a:t>
            </a:r>
            <a:r>
              <a:rPr lang="en-US" b="1" dirty="0"/>
              <a:t>isobaric</a:t>
            </a:r>
            <a:r>
              <a:rPr lang="en-US" dirty="0"/>
              <a:t> levels (pictured at left).</a:t>
            </a:r>
          </a:p>
          <a:p>
            <a:r>
              <a:rPr lang="en-US" sz="1600" dirty="0" err="1">
                <a:latin typeface="Courier"/>
                <a:cs typeface="Courier"/>
              </a:rPr>
              <a:t>Metgrid</a:t>
            </a:r>
            <a:r>
              <a:rPr lang="en-US" sz="1600" dirty="0"/>
              <a:t> </a:t>
            </a:r>
            <a:r>
              <a:rPr lang="en-US" dirty="0"/>
              <a:t>interpolates isobaric data onto the WRF </a:t>
            </a:r>
            <a:r>
              <a:rPr lang="en-US" u="sng" dirty="0"/>
              <a:t>horizontal</a:t>
            </a:r>
            <a:r>
              <a:rPr lang="en-US" dirty="0"/>
              <a:t> grid.</a:t>
            </a:r>
          </a:p>
          <a:p>
            <a:r>
              <a:rPr lang="en-US" sz="1600" dirty="0">
                <a:latin typeface="Courier"/>
                <a:cs typeface="Courier"/>
              </a:rPr>
              <a:t>Real</a:t>
            </a:r>
            <a:r>
              <a:rPr lang="en-US" sz="1600" dirty="0"/>
              <a:t> </a:t>
            </a:r>
            <a:r>
              <a:rPr lang="en-US" dirty="0"/>
              <a:t>interpolates the </a:t>
            </a:r>
            <a:r>
              <a:rPr lang="en-US" sz="1600" dirty="0" err="1">
                <a:latin typeface="Courier" pitchFamily="2" charset="0"/>
              </a:rPr>
              <a:t>metgrid</a:t>
            </a:r>
            <a:r>
              <a:rPr lang="en-US" dirty="0"/>
              <a:t> data onto the WRF </a:t>
            </a:r>
            <a:r>
              <a:rPr lang="en-US" u="sng" dirty="0"/>
              <a:t>vertical</a:t>
            </a:r>
            <a:r>
              <a:rPr lang="en-US" dirty="0"/>
              <a:t> grid, which is a </a:t>
            </a:r>
            <a:r>
              <a:rPr lang="en-US" b="1" dirty="0"/>
              <a:t>hybrid</a:t>
            </a:r>
          </a:p>
          <a:p>
            <a:r>
              <a:rPr lang="en-US" dirty="0"/>
              <a:t>	</a:t>
            </a:r>
            <a:r>
              <a:rPr lang="en-US" b="1" dirty="0"/>
              <a:t>terrain-following</a:t>
            </a:r>
            <a:r>
              <a:rPr lang="en-US" dirty="0"/>
              <a:t> coordinate (pictured at right).</a:t>
            </a:r>
          </a:p>
          <a:p>
            <a:r>
              <a:rPr lang="en-US" dirty="0"/>
              <a:t> WRFV4 has further improved this coordinate relative to previous versions.</a:t>
            </a:r>
          </a:p>
        </p:txBody>
      </p:sp>
    </p:spTree>
    <p:extLst>
      <p:ext uri="{BB962C8B-B14F-4D97-AF65-F5344CB8AC3E}">
        <p14:creationId xmlns:p14="http://schemas.microsoft.com/office/powerpoint/2010/main" val="182450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SNOWSTORM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One 36-km grid spacing, 54 x 48 point domain centered over Albany, NY, simulated using WRF version 4.5.1</a:t>
            </a:r>
          </a:p>
          <a:p>
            <a:r>
              <a:rPr lang="en-US" dirty="0"/>
              <a:t>36 h simulation, initialized from GFS at 1/22/2023 at 12Z, with hourly outputs</a:t>
            </a:r>
          </a:p>
          <a:p>
            <a:r>
              <a:rPr lang="en-US" b="1" dirty="0"/>
              <a:t>See script </a:t>
            </a:r>
            <a:r>
              <a:rPr lang="en-US" b="1" dirty="0">
                <a:solidFill>
                  <a:srgbClr val="FF0000"/>
                </a:solidFill>
              </a:rPr>
              <a:t>ATM419_WRF_REAL_SNOW2023_script_SNOWCLUSTER.pdf </a:t>
            </a:r>
            <a:r>
              <a:rPr lang="en-US" b="1" dirty="0"/>
              <a:t>for implementing this case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8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4C3B-6B4A-3F4A-A6E0-3E912F4D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and workarounds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6FF3C-34E4-F045-AE39-807F7F392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We’re generally using the </a:t>
            </a:r>
            <a:r>
              <a:rPr lang="en-US" sz="2800" dirty="0" err="1">
                <a:latin typeface="Courier" pitchFamily="2" charset="0"/>
              </a:rPr>
              <a:t>srun</a:t>
            </a:r>
            <a:r>
              <a:rPr lang="en-US" sz="2800" dirty="0"/>
              <a:t> command to execute programs on the </a:t>
            </a:r>
            <a:r>
              <a:rPr lang="en-US" sz="2800" b="1" dirty="0"/>
              <a:t>Snow</a:t>
            </a:r>
            <a:r>
              <a:rPr lang="en-US" sz="2800" dirty="0"/>
              <a:t> cluster.  This command can execute single-threaded and MPI (multiple-</a:t>
            </a:r>
            <a:r>
              <a:rPr lang="en-US" sz="2800" dirty="0" err="1"/>
              <a:t>cpu</a:t>
            </a:r>
            <a:r>
              <a:rPr lang="en-US" sz="2800" dirty="0"/>
              <a:t>) jobs.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To run on Snow it is necessary to include </a:t>
            </a:r>
            <a:r>
              <a:rPr lang="en-US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–p snow</a:t>
            </a:r>
            <a:endParaRPr lang="en-US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srun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is aliased to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srun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--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mpi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pmix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 If this fails, do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which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srun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 If the response is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not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the below, manually add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--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mpi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pmix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pPr lvl="1"/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srun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srun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--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mpi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pmix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r>
              <a:rPr lang="en-US" i="1" dirty="0"/>
              <a:t>Ignore “There was an error initializing an </a:t>
            </a:r>
            <a:r>
              <a:rPr lang="en-US" i="1" dirty="0" err="1"/>
              <a:t>OpenFabrics</a:t>
            </a:r>
            <a:r>
              <a:rPr lang="en-US" i="1" dirty="0"/>
              <a:t> device” warnings.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8764C-D8D3-6442-857D-756AE24B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WRF-ARW has been compiled as </a:t>
            </a:r>
            <a:r>
              <a:rPr lang="en-US" sz="2800" dirty="0" err="1">
                <a:latin typeface="Courier"/>
                <a:cs typeface="Courier"/>
              </a:rPr>
              <a:t>em_real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 err="1"/>
              <a:t>Namelists</a:t>
            </a:r>
            <a:r>
              <a:rPr lang="en-US" dirty="0"/>
              <a:t> are</a:t>
            </a:r>
          </a:p>
          <a:p>
            <a:pPr lvl="1"/>
            <a:r>
              <a:rPr lang="en-US" sz="2400" b="1" dirty="0" err="1">
                <a:latin typeface="Courier"/>
                <a:cs typeface="Courier"/>
              </a:rPr>
              <a:t>namelist.wps</a:t>
            </a:r>
            <a:r>
              <a:rPr lang="en-US" dirty="0"/>
              <a:t> (used for </a:t>
            </a:r>
            <a:r>
              <a:rPr lang="en-US" sz="2200" dirty="0" err="1">
                <a:latin typeface="Courier"/>
                <a:cs typeface="Courier"/>
              </a:rPr>
              <a:t>geogrid.exe</a:t>
            </a:r>
            <a:r>
              <a:rPr lang="en-US" dirty="0"/>
              <a:t>, </a:t>
            </a:r>
            <a:r>
              <a:rPr lang="en-US" sz="2200" dirty="0" err="1">
                <a:latin typeface="Courier"/>
                <a:cs typeface="Courier"/>
              </a:rPr>
              <a:t>ungrib.exe</a:t>
            </a:r>
            <a:r>
              <a:rPr lang="en-US" dirty="0"/>
              <a:t>, </a:t>
            </a:r>
            <a:r>
              <a:rPr lang="en-US" sz="2200" dirty="0" err="1">
                <a:latin typeface="Courier"/>
                <a:cs typeface="Courier"/>
              </a:rPr>
              <a:t>metgrid.exe</a:t>
            </a:r>
            <a:r>
              <a:rPr lang="en-US" dirty="0"/>
              <a:t>)</a:t>
            </a:r>
          </a:p>
          <a:p>
            <a:pPr lvl="1"/>
            <a:r>
              <a:rPr lang="en-US" sz="2400" b="1" dirty="0" err="1">
                <a:latin typeface="Courier"/>
                <a:cs typeface="Courier"/>
              </a:rPr>
              <a:t>namelist.input</a:t>
            </a:r>
            <a:r>
              <a:rPr lang="en-US" dirty="0"/>
              <a:t> (used for </a:t>
            </a:r>
            <a:r>
              <a:rPr lang="en-US" sz="2200" dirty="0" err="1">
                <a:latin typeface="Courier"/>
                <a:cs typeface="Courier"/>
              </a:rPr>
              <a:t>real.exe</a:t>
            </a:r>
            <a:r>
              <a:rPr lang="en-US" dirty="0"/>
              <a:t>, </a:t>
            </a:r>
            <a:r>
              <a:rPr lang="en-US" sz="2200" dirty="0" err="1">
                <a:latin typeface="Courier"/>
                <a:cs typeface="Courier"/>
              </a:rPr>
              <a:t>wrf.exe</a:t>
            </a:r>
            <a:r>
              <a:rPr lang="en-US" dirty="0"/>
              <a:t>)</a:t>
            </a:r>
          </a:p>
          <a:p>
            <a:r>
              <a:rPr lang="en-US" dirty="0"/>
              <a:t>In your lab space, create a directory called </a:t>
            </a:r>
            <a:r>
              <a:rPr lang="en-US" sz="2800" dirty="0">
                <a:latin typeface="Courier"/>
                <a:cs typeface="Courier"/>
              </a:rPr>
              <a:t>SNOWSTORM</a:t>
            </a:r>
            <a:r>
              <a:rPr lang="en-US" dirty="0"/>
              <a:t>, move into it, and copy/unpack this file [see script]</a:t>
            </a:r>
          </a:p>
          <a:p>
            <a:pPr marL="457200" lvl="1" indent="0">
              <a:buNone/>
            </a:pPr>
            <a:r>
              <a:rPr lang="en-US" sz="2400" dirty="0">
                <a:latin typeface="Courier"/>
                <a:cs typeface="Courier"/>
              </a:rPr>
              <a:t>$ lab</a:t>
            </a:r>
          </a:p>
          <a:p>
            <a:pPr marL="457200" lvl="1" indent="0">
              <a:buNone/>
            </a:pPr>
            <a:r>
              <a:rPr lang="en-US" sz="2400" dirty="0">
                <a:latin typeface="Courier"/>
                <a:cs typeface="Courier"/>
              </a:rPr>
              <a:t>$ </a:t>
            </a:r>
            <a:r>
              <a:rPr lang="en-US" sz="2400" dirty="0" err="1">
                <a:latin typeface="Courier"/>
                <a:cs typeface="Courier"/>
              </a:rPr>
              <a:t>mkdir</a:t>
            </a:r>
            <a:r>
              <a:rPr lang="en-US" sz="2400" dirty="0">
                <a:latin typeface="Courier"/>
                <a:cs typeface="Courier"/>
              </a:rPr>
              <a:t> SNOWSTORM</a:t>
            </a:r>
          </a:p>
          <a:p>
            <a:pPr marL="457200" lvl="1" indent="0">
              <a:buNone/>
            </a:pPr>
            <a:r>
              <a:rPr lang="en-US" sz="2400" dirty="0">
                <a:latin typeface="Courier"/>
                <a:cs typeface="Courier"/>
              </a:rPr>
              <a:t>$ cd SNOWSTORM</a:t>
            </a:r>
          </a:p>
          <a:p>
            <a:pPr marL="457200" lvl="1" indent="0">
              <a:buNone/>
            </a:pPr>
            <a:r>
              <a:rPr lang="en-US" sz="2400" dirty="0">
                <a:latin typeface="Courier"/>
                <a:cs typeface="Courier"/>
              </a:rPr>
              <a:t>$ cp $LAB/SNOWSTORM/SETUP.TAR .</a:t>
            </a:r>
          </a:p>
          <a:p>
            <a:pPr marL="457200" lvl="1" indent="0">
              <a:buNone/>
            </a:pPr>
            <a:r>
              <a:rPr lang="en-US" sz="2400" dirty="0">
                <a:latin typeface="Courier"/>
                <a:cs typeface="Courier"/>
              </a:rPr>
              <a:t>$ tar –</a:t>
            </a:r>
            <a:r>
              <a:rPr lang="en-US" sz="2400" dirty="0" err="1">
                <a:latin typeface="Courier"/>
                <a:cs typeface="Courier"/>
              </a:rPr>
              <a:t>xvf</a:t>
            </a:r>
            <a:r>
              <a:rPr lang="en-US" sz="2400" dirty="0">
                <a:latin typeface="Courier"/>
                <a:cs typeface="Courier"/>
              </a:rPr>
              <a:t> SETUP.TAR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41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34303</TotalTime>
  <Words>5995</Words>
  <Application>Microsoft Macintosh PowerPoint</Application>
  <PresentationFormat>On-screen Show (4:3)</PresentationFormat>
  <Paragraphs>750</Paragraphs>
  <Slides>49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Courier</vt:lpstr>
      <vt:lpstr>Courier New</vt:lpstr>
      <vt:lpstr>Office Theme</vt:lpstr>
      <vt:lpstr>Real-data WRF: Setup and run and Geogrid assignment</vt:lpstr>
      <vt:lpstr>References</vt:lpstr>
      <vt:lpstr>Terms &amp; facts</vt:lpstr>
      <vt:lpstr>Steps in real WRF experiment</vt:lpstr>
      <vt:lpstr>Task flowchart</vt:lpstr>
      <vt:lpstr>PowerPoint Presentation</vt:lpstr>
      <vt:lpstr>SNOWSTORM case study</vt:lpstr>
      <vt:lpstr>Issues and workarounds</vt:lpstr>
      <vt:lpstr>Preliminaries</vt:lpstr>
      <vt:lpstr>make_all_links_SNOW.sh</vt:lpstr>
      <vt:lpstr>Geogrid</vt:lpstr>
      <vt:lpstr>PowerPoint Presentation</vt:lpstr>
      <vt:lpstr>PowerPoint Presentation</vt:lpstr>
      <vt:lpstr>Map factors</vt:lpstr>
      <vt:lpstr>PowerPoint Presentation</vt:lpstr>
      <vt:lpstr>PowerPoint Presentation</vt:lpstr>
      <vt:lpstr>PowerPoint Presentation</vt:lpstr>
      <vt:lpstr>PowerPoint Presentation</vt:lpstr>
      <vt:lpstr>Geogrid assignment</vt:lpstr>
      <vt:lpstr>Ungrib</vt:lpstr>
      <vt:lpstr>Option (B): ungrib in a batch script</vt:lpstr>
      <vt:lpstr>wgrib2 GRIBFILE.AAA | more</vt:lpstr>
      <vt:lpstr>PowerPoint Presentation</vt:lpstr>
      <vt:lpstr>Metgrid</vt:lpstr>
      <vt:lpstr>ncdump -h met_em.d01.2023-01-22_12:00:00.nc | more</vt:lpstr>
      <vt:lpstr>Running real.exe and wrf.exe:  Batch scripts</vt:lpstr>
      <vt:lpstr>Batch scripts</vt:lpstr>
      <vt:lpstr>submit_real</vt:lpstr>
      <vt:lpstr>Steps for running real.exe</vt:lpstr>
      <vt:lpstr>Steps for running wrf.exe</vt:lpstr>
      <vt:lpstr>Batch job information</vt:lpstr>
      <vt:lpstr>Analyze WRF model output</vt:lpstr>
      <vt:lpstr>PowerPoint Presentation</vt:lpstr>
      <vt:lpstr>PowerPoint Presentation</vt:lpstr>
      <vt:lpstr>PowerPoint Presentation</vt:lpstr>
      <vt:lpstr>Extracting fields for a specific lat/lon point (Cell #8)</vt:lpstr>
      <vt:lpstr>Look inside namelist.input</vt:lpstr>
      <vt:lpstr>WRF Namelist documentation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[end]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Real-data WRF</dc:title>
  <dc:creator>Robert Fovell</dc:creator>
  <cp:lastModifiedBy>Fovell, Robert</cp:lastModifiedBy>
  <cp:revision>416</cp:revision>
  <cp:lastPrinted>2016-03-21T17:51:58Z</cp:lastPrinted>
  <dcterms:created xsi:type="dcterms:W3CDTF">2016-03-15T18:27:48Z</dcterms:created>
  <dcterms:modified xsi:type="dcterms:W3CDTF">2024-02-12T14:48:12Z</dcterms:modified>
</cp:coreProperties>
</file>