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7" r:id="rId2"/>
    <p:sldId id="327" r:id="rId3"/>
    <p:sldId id="333" r:id="rId4"/>
    <p:sldId id="332" r:id="rId5"/>
    <p:sldId id="278" r:id="rId6"/>
    <p:sldId id="279" r:id="rId7"/>
    <p:sldId id="351" r:id="rId8"/>
    <p:sldId id="274" r:id="rId9"/>
    <p:sldId id="347" r:id="rId10"/>
    <p:sldId id="348" r:id="rId11"/>
    <p:sldId id="328" r:id="rId12"/>
    <p:sldId id="329" r:id="rId13"/>
    <p:sldId id="280" r:id="rId14"/>
    <p:sldId id="282" r:id="rId15"/>
    <p:sldId id="353" r:id="rId16"/>
    <p:sldId id="293" r:id="rId17"/>
    <p:sldId id="289" r:id="rId18"/>
    <p:sldId id="290" r:id="rId19"/>
    <p:sldId id="291" r:id="rId20"/>
    <p:sldId id="322" r:id="rId21"/>
    <p:sldId id="326" r:id="rId22"/>
    <p:sldId id="292" r:id="rId23"/>
    <p:sldId id="354" r:id="rId24"/>
    <p:sldId id="352" r:id="rId25"/>
    <p:sldId id="336" r:id="rId26"/>
    <p:sldId id="283" r:id="rId27"/>
    <p:sldId id="344" r:id="rId28"/>
    <p:sldId id="349" r:id="rId29"/>
    <p:sldId id="350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120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/>
    <p:restoredTop sz="86479" autoAdjust="0"/>
  </p:normalViewPr>
  <p:slideViewPr>
    <p:cSldViewPr snapToGrid="0" snapToObjects="1" showGuides="1">
      <p:cViewPr varScale="1">
        <p:scale>
          <a:sx n="101" d="100"/>
          <a:sy n="101" d="100"/>
        </p:scale>
        <p:origin x="1720" y="200"/>
      </p:cViewPr>
      <p:guideLst>
        <p:guide orient="horz"/>
        <p:guide pos="120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3795B-ECBB-AE4C-B723-7C30A7C5F0E7}" type="datetimeFigureOut">
              <a:rPr lang="en-US" smtClean="0"/>
              <a:t>10/28/24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938E9C-25FF-2F4D-A015-2AE2AD37B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98376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BEAA65-8A1A-7D4B-9E95-09B0F6CE300E}" type="datetimeFigureOut">
              <a:rPr lang="en-US" smtClean="0"/>
              <a:t>10/28/24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1049A3-D3FC-CA47-B630-102BD9F8F3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86238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2022: already did cumulus ensemble w/ TSTORM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049A3-D3FC-CA47-B630-102BD9F8F34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8221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With cumulus clouds within we cannot directly measure or see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049A3-D3FC-CA47-B630-102BD9F8F34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9454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Energy rates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049A3-D3FC-CA47-B630-102BD9F8F34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1611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 conserved</a:t>
            </a:r>
            <a:r>
              <a:rPr lang="en-US" baseline="0" dirty="0"/>
              <a:t> for </a:t>
            </a:r>
            <a:r>
              <a:rPr lang="en-US" baseline="0" dirty="0" err="1"/>
              <a:t>subsaturated</a:t>
            </a:r>
            <a:r>
              <a:rPr lang="en-US" baseline="0" dirty="0"/>
              <a:t> adiabatic.  But we can change it w/ diabatic </a:t>
            </a:r>
            <a:r>
              <a:rPr lang="en-US" baseline="0" dirty="0" err="1"/>
              <a:t>forcings</a:t>
            </a:r>
            <a:r>
              <a:rPr lang="en-US" baseline="0" dirty="0"/>
              <a:t> such as radiation, and phase changes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049A3-D3FC-CA47-B630-102BD9F8F34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7286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Define LHS as Q1.  It’s grid-scale averaged</a:t>
            </a:r>
            <a:r>
              <a:rPr lang="en-US" baseline="0" dirty="0"/>
              <a:t> ds/</a:t>
            </a:r>
            <a:r>
              <a:rPr lang="en-US" baseline="0" dirty="0" err="1"/>
              <a:t>dt</a:t>
            </a:r>
            <a:r>
              <a:rPr lang="en-US" baseline="0" dirty="0"/>
              <a:t> in grid volume.</a:t>
            </a:r>
            <a:endParaRPr lang="en-US" dirty="0"/>
          </a:p>
          <a:p>
            <a:r>
              <a:rPr lang="en-US" dirty="0"/>
              <a:t>First part of RHS is diabatic </a:t>
            </a:r>
            <a:r>
              <a:rPr lang="en-US" dirty="0" err="1"/>
              <a:t>forcings</a:t>
            </a:r>
            <a:r>
              <a:rPr lang="en-US" dirty="0"/>
              <a:t>.  Remainder is </a:t>
            </a:r>
            <a:r>
              <a:rPr lang="en-US" dirty="0" err="1"/>
              <a:t>subgrid</a:t>
            </a:r>
            <a:r>
              <a:rPr lang="en-US" dirty="0"/>
              <a:t> effects</a:t>
            </a:r>
            <a:r>
              <a:rPr lang="en-US" baseline="0" dirty="0"/>
              <a:t> --- the </a:t>
            </a:r>
            <a:r>
              <a:rPr lang="en-US" baseline="0" dirty="0" err="1"/>
              <a:t>subgrid</a:t>
            </a:r>
            <a:r>
              <a:rPr lang="en-US" baseline="0" dirty="0"/>
              <a:t> convection!  QR is radiation scheme.  </a:t>
            </a:r>
            <a:r>
              <a:rPr lang="en-US" baseline="0" dirty="0" err="1"/>
              <a:t>Lv</a:t>
            </a:r>
            <a:r>
              <a:rPr lang="en-US" baseline="0" dirty="0"/>
              <a:t>(c-e) is microphysics.  Rest is cumulus scheme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049A3-D3FC-CA47-B630-102BD9F8F34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9388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Combining</a:t>
            </a:r>
            <a:r>
              <a:rPr lang="en-US" baseline="0" dirty="0"/>
              <a:t> the Q1 and Q2 equations: the </a:t>
            </a:r>
            <a:r>
              <a:rPr lang="en-US" baseline="0" dirty="0" err="1"/>
              <a:t>Lv</a:t>
            </a:r>
            <a:r>
              <a:rPr lang="en-US" baseline="0" dirty="0"/>
              <a:t> term cancels out</a:t>
            </a:r>
          </a:p>
          <a:p>
            <a:r>
              <a:rPr lang="en-US" baseline="0" dirty="0"/>
              <a:t>If Q1 and Q2 = QR, there’s nothing for </a:t>
            </a:r>
            <a:r>
              <a:rPr lang="en-US" baseline="0" dirty="0" err="1"/>
              <a:t>subgrid</a:t>
            </a:r>
            <a:r>
              <a:rPr lang="en-US" baseline="0" dirty="0"/>
              <a:t> stuff to do</a:t>
            </a:r>
          </a:p>
          <a:p>
            <a:r>
              <a:rPr lang="en-US" baseline="0" dirty="0"/>
              <a:t>In the model, we need to forecast Q1 and Q2 </a:t>
            </a:r>
            <a:r>
              <a:rPr lang="mr-IN" baseline="0" dirty="0"/>
              <a:t>–</a:t>
            </a:r>
            <a:r>
              <a:rPr lang="en-US" baseline="0" dirty="0"/>
              <a:t> that’s how T and q are changing </a:t>
            </a:r>
            <a:r>
              <a:rPr lang="mr-IN" baseline="0" dirty="0"/>
              <a:t>–</a:t>
            </a:r>
            <a:r>
              <a:rPr lang="en-US" baseline="0" dirty="0"/>
              <a:t> and cant do that w/o estimating what </a:t>
            </a:r>
            <a:r>
              <a:rPr lang="en-US" baseline="0" dirty="0" err="1"/>
              <a:t>subgrid</a:t>
            </a:r>
            <a:r>
              <a:rPr lang="en-US" baseline="0" dirty="0"/>
              <a:t> </a:t>
            </a:r>
            <a:r>
              <a:rPr lang="en-US" baseline="0" dirty="0" err="1"/>
              <a:t>convec</a:t>
            </a:r>
            <a:r>
              <a:rPr lang="en-US" baseline="0" dirty="0"/>
              <a:t> is doing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049A3-D3FC-CA47-B630-102BD9F8F34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2925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Est</a:t>
            </a:r>
            <a:r>
              <a:rPr lang="en-US" dirty="0"/>
              <a:t> Q1 and</a:t>
            </a:r>
            <a:r>
              <a:rPr lang="en-US" baseline="0" dirty="0"/>
              <a:t> Q2 from </a:t>
            </a:r>
            <a:r>
              <a:rPr lang="en-US" baseline="0" dirty="0" err="1"/>
              <a:t>obs</a:t>
            </a:r>
            <a:r>
              <a:rPr lang="en-US" baseline="0" dirty="0"/>
              <a:t>, to demonstrate what the model should be producing w/ its cumulus scheme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049A3-D3FC-CA47-B630-102BD9F8F34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1177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can’t get these profiles w/o convection, much of which</a:t>
            </a:r>
            <a:r>
              <a:rPr lang="en-US" baseline="0" dirty="0"/>
              <a:t> is </a:t>
            </a:r>
            <a:r>
              <a:rPr lang="en-US" baseline="0" dirty="0" err="1"/>
              <a:t>subgrid</a:t>
            </a:r>
            <a:r>
              <a:rPr lang="en-US" baseline="0" dirty="0"/>
              <a:t> in coarser models</a:t>
            </a:r>
            <a:r>
              <a:rPr lang="en-US" dirty="0"/>
              <a:t>.</a:t>
            </a:r>
            <a:r>
              <a:rPr lang="en-US" baseline="0" dirty="0"/>
              <a:t>  Convective schemes attempt to produce these.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049A3-D3FC-CA47-B630-102BD9F8F34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5110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049A3-D3FC-CA47-B630-102BD9F8F34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0071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049A3-D3FC-CA47-B630-102BD9F8F34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148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Corr</a:t>
            </a:r>
            <a:r>
              <a:rPr lang="en-US" dirty="0"/>
              <a:t> ≠ causation  Chicken vs egg</a:t>
            </a:r>
          </a:p>
          <a:p>
            <a:r>
              <a:rPr lang="en-US" dirty="0"/>
              <a:t>Trenberth – move heating up a level, </a:t>
            </a:r>
            <a:r>
              <a:rPr lang="en-US" dirty="0" err="1"/>
              <a:t>mult</a:t>
            </a:r>
            <a:r>
              <a:rPr lang="en-US" dirty="0"/>
              <a:t> this other by 13 “worked better than 12” </a:t>
            </a:r>
            <a:r>
              <a:rPr lang="en-US" dirty="0">
                <a:sym typeface="Wingdings" pitchFamily="2" charset="2"/>
              </a:rPr>
              <a:t> lots of engineering. NWP class in those days was very very different.</a:t>
            </a:r>
            <a:endParaRPr lang="en-US" dirty="0"/>
          </a:p>
          <a:p>
            <a:r>
              <a:rPr lang="en-US" dirty="0"/>
              <a:t>“Cargo cult science”: WW2 pilots landed on runways on</a:t>
            </a:r>
            <a:r>
              <a:rPr lang="en-US" baseline="0" dirty="0"/>
              <a:t> tropical islands.  After the war, natives built runways to lure the pilots back.  Planes need runways but runways don’t cause planes.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049A3-D3FC-CA47-B630-102BD9F8F34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842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Stratiform</a:t>
            </a:r>
            <a:r>
              <a:rPr lang="en-US" dirty="0"/>
              <a:t> is no longer appropriate</a:t>
            </a:r>
            <a:r>
              <a:rPr lang="en-US" baseline="0" dirty="0"/>
              <a:t> because we can resolve convective </a:t>
            </a:r>
            <a:r>
              <a:rPr lang="en-US" baseline="0" dirty="0" err="1"/>
              <a:t>precip</a:t>
            </a:r>
            <a:r>
              <a:rPr lang="en-US" baseline="0" dirty="0"/>
              <a:t> w/ microphysics alone, using sufficiently high resolution.</a:t>
            </a:r>
          </a:p>
          <a:p>
            <a:r>
              <a:rPr lang="en-US" baseline="0" dirty="0"/>
              <a:t>Advantageous: my hurricane example.  Disadvantageous: our </a:t>
            </a:r>
            <a:r>
              <a:rPr lang="en-US" baseline="0" dirty="0" err="1"/>
              <a:t>precip</a:t>
            </a:r>
            <a:r>
              <a:rPr lang="en-US" baseline="0" dirty="0"/>
              <a:t> area in MO and AR and IL will be too wide, </a:t>
            </a:r>
            <a:r>
              <a:rPr lang="en-US" baseline="0" dirty="0" err="1"/>
              <a:t>precip</a:t>
            </a:r>
            <a:r>
              <a:rPr lang="en-US" baseline="0" dirty="0"/>
              <a:t> triggered over too wide an area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049A3-D3FC-CA47-B630-102BD9F8F34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4533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049A3-D3FC-CA47-B630-102BD9F8F34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4994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049A3-D3FC-CA47-B630-102BD9F8F34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4344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Faced with problem of creating</a:t>
            </a:r>
            <a:r>
              <a:rPr lang="en-US" baseline="0" dirty="0"/>
              <a:t> a hurricane from scratch w/o predetermining its structure (as in </a:t>
            </a:r>
            <a:r>
              <a:rPr lang="en-US" baseline="0" dirty="0" err="1"/>
              <a:t>bogussing</a:t>
            </a:r>
            <a:r>
              <a:rPr lang="en-US" baseline="0" dirty="0"/>
              <a:t>).  Tried using a bubble.</a:t>
            </a:r>
          </a:p>
          <a:p>
            <a:r>
              <a:rPr lang="en-US" baseline="0" dirty="0"/>
              <a:t>But w/ only MP, which needs grid scale saturation, initial TC was very very small.  With CP, which does not need grid scale sat, TC larger.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049A3-D3FC-CA47-B630-102BD9F8F34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5155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Warmer overall </a:t>
            </a:r>
            <a:r>
              <a:rPr lang="mr-IN" dirty="0"/>
              <a:t>–</a:t>
            </a:r>
            <a:r>
              <a:rPr lang="en-US" dirty="0"/>
              <a:t> could be cooler near </a:t>
            </a:r>
            <a:r>
              <a:rPr lang="en-US" dirty="0" err="1"/>
              <a:t>sfc</a:t>
            </a:r>
            <a:r>
              <a:rPr lang="en-US" dirty="0"/>
              <a:t> owing to rain</a:t>
            </a:r>
            <a:r>
              <a:rPr lang="en-US" baseline="0" dirty="0"/>
              <a:t> evaporation, say.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049A3-D3FC-CA47-B630-102BD9F8F34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7815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Shape 38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Shape 3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/>
              <a:t>Conway &amp; Gallagher 2016</a:t>
            </a:r>
            <a:r>
              <a:rPr lang="en-US" baseline="0" dirty="0"/>
              <a:t> </a:t>
            </a:r>
            <a:r>
              <a:rPr lang="mr-IN" baseline="0" dirty="0"/>
              <a:t>–</a:t>
            </a:r>
            <a:r>
              <a:rPr lang="en-US" baseline="0" dirty="0"/>
              <a:t> Heavy rain event, illustrates issues w/ nesting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baseline="0" dirty="0"/>
              <a:t>A lot of times we want hi res but it’s expensive to use everywhere.  SO </a:t>
            </a:r>
            <a:r>
              <a:rPr lang="mr-IN" baseline="0" dirty="0"/>
              <a:t>–</a:t>
            </a:r>
            <a:r>
              <a:rPr lang="en-US" baseline="0" dirty="0"/>
              <a:t> nesting.  But nesting has consequences and unwanted features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570547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4A10E7F2-F9AD-3C42-B333-AE28FC807D68}" type="slidenum">
              <a:rPr lang="en-US" sz="1200"/>
              <a:pPr/>
              <a:t>11</a:t>
            </a:fld>
            <a:endParaRPr lang="en-US" sz="1200"/>
          </a:p>
        </p:txBody>
      </p:sp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Heat source is an</a:t>
            </a:r>
            <a:r>
              <a:rPr lang="en-US" baseline="0" dirty="0"/>
              <a:t> active cumulus cloud within the grid box.  Entire domain can be thought of as one (coarse resolution) grid box, so everything you see is </a:t>
            </a:r>
            <a:r>
              <a:rPr lang="en-US" baseline="0" dirty="0" err="1"/>
              <a:t>subgrid</a:t>
            </a:r>
            <a:endParaRPr lang="en-US" dirty="0"/>
          </a:p>
          <a:p>
            <a:pPr eaLnBrk="1" hangingPunct="1"/>
            <a:r>
              <a:rPr lang="en-US" dirty="0"/>
              <a:t>Not a glide path. Parcels are not moving westward there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A0843CF8-B308-DD41-A425-55CF5641FC7E}" type="slidenum">
              <a:rPr lang="en-US" sz="1200"/>
              <a:pPr/>
              <a:t>12</a:t>
            </a:fld>
            <a:endParaRPr lang="en-US" sz="1200"/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>
                <a:solidFill>
                  <a:srgbClr val="000000"/>
                </a:solidFill>
                <a:latin typeface="Lucida Grande" charset="0"/>
              </a:rPr>
              <a:t>Parcel represents air w/ 320 K theta original elevation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Somehow the</a:t>
            </a:r>
            <a:r>
              <a:rPr lang="en-US" baseline="0" dirty="0"/>
              <a:t> bulk consequence of all of this unresolvable, complex activity has to be parameterized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049A3-D3FC-CA47-B630-102BD9F8F34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4112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Convective activity turns one environment into the other.  How to do this when you cannot</a:t>
            </a:r>
            <a:r>
              <a:rPr lang="en-US" baseline="0" dirty="0"/>
              <a:t> resolve the clouds?</a:t>
            </a:r>
          </a:p>
          <a:p>
            <a:r>
              <a:rPr lang="en-US" sz="1200" dirty="0"/>
              <a:t>Barnes and </a:t>
            </a:r>
            <a:r>
              <a:rPr lang="en-US" sz="1200" dirty="0" err="1"/>
              <a:t>Sieckman</a:t>
            </a:r>
            <a:r>
              <a:rPr lang="en-US" sz="1200" dirty="0"/>
              <a:t> (1984) examined fast-moving and slow-moving</a:t>
            </a:r>
            <a:r>
              <a:rPr lang="en-US" sz="1200" baseline="0" dirty="0"/>
              <a:t> </a:t>
            </a:r>
            <a:r>
              <a:rPr lang="en-US" sz="1200" dirty="0"/>
              <a:t>tropical squall lines.  These soundings are for the fast-moving cases.</a:t>
            </a:r>
          </a:p>
          <a:p>
            <a:r>
              <a:rPr lang="en-US" sz="1200" dirty="0"/>
              <a:t>Hmm</a:t>
            </a:r>
            <a:r>
              <a:rPr lang="mr-IN" sz="1200" dirty="0"/>
              <a:t>…</a:t>
            </a:r>
            <a:r>
              <a:rPr lang="en-US" sz="1200" dirty="0"/>
              <a:t> superimposing the two yields smaller warming in wake sounding</a:t>
            </a:r>
            <a:r>
              <a:rPr lang="en-US" sz="1200" baseline="0" dirty="0"/>
              <a:t> than </a:t>
            </a:r>
            <a:r>
              <a:rPr lang="en-US" sz="1200" baseline="0"/>
              <a:t>I expected.</a:t>
            </a: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049A3-D3FC-CA47-B630-102BD9F8F34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734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2BDE6-362C-F44D-B3BE-B8A8986D187A}" type="datetime1">
              <a:rPr lang="en-US" smtClean="0"/>
              <a:t>10/28/24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70DA4-219A-084F-86A8-AFFD04A7C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929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F8651-6C04-7F4A-9A9E-941C3DDDC8B9}" type="datetime1">
              <a:rPr lang="en-US" smtClean="0"/>
              <a:t>10/28/24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70DA4-219A-084F-86A8-AFFD04A7C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578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1F257-F7EB-334D-ABCC-BCD02796AECE}" type="datetime1">
              <a:rPr lang="en-US" smtClean="0"/>
              <a:t>10/28/24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70DA4-219A-084F-86A8-AFFD04A7C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364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694A6-EB5A-884A-AEB6-E35A6B82130F}" type="datetime1">
              <a:rPr lang="en-US" smtClean="0"/>
              <a:t>10/28/24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70DA4-219A-084F-86A8-AFFD04A7C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609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19AE8-B89B-B649-8E6F-6D09F990210B}" type="datetime1">
              <a:rPr lang="en-US" smtClean="0"/>
              <a:t>10/28/24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70DA4-219A-084F-86A8-AFFD04A7C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611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1FF46-389A-714F-813F-E5E8BBBC3953}" type="datetime1">
              <a:rPr lang="en-US" smtClean="0"/>
              <a:t>10/28/24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70DA4-219A-084F-86A8-AFFD04A7C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022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88942-1396-5648-9F60-3BB78753D93C}" type="datetime1">
              <a:rPr lang="en-US" smtClean="0"/>
              <a:t>10/28/24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70DA4-219A-084F-86A8-AFFD04A7C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954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995B-1888-2B45-A746-24C49928B886}" type="datetime1">
              <a:rPr lang="en-US" smtClean="0"/>
              <a:t>10/28/24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70DA4-219A-084F-86A8-AFFD04A7C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205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387CE-C96B-DF45-980C-CFA767BF29C9}" type="datetime1">
              <a:rPr lang="en-US" smtClean="0"/>
              <a:t>10/28/24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70DA4-219A-084F-86A8-AFFD04A7C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429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F54B8-B096-F347-8DED-DFFD9E7CE6E2}" type="datetime1">
              <a:rPr lang="en-US" smtClean="0"/>
              <a:t>10/28/24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70DA4-219A-084F-86A8-AFFD04A7C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071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1FB93-7AFA-CB42-8D4E-7DA55A1ADDE5}" type="datetime1">
              <a:rPr lang="en-US" smtClean="0"/>
              <a:t>10/28/24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70DA4-219A-084F-86A8-AFFD04A7C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024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D4D223-1AD6-CE4E-ABF8-8B843772B897}" type="datetime1">
              <a:rPr lang="en-US" smtClean="0"/>
              <a:t>10/28/24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70DA4-219A-084F-86A8-AFFD04A7C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260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Cumulus parameterizations</a:t>
            </a: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ATM 419/563</a:t>
            </a:r>
          </a:p>
          <a:p>
            <a:pPr>
              <a:defRPr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Fall 2024</a:t>
            </a:r>
          </a:p>
          <a:p>
            <a:pPr>
              <a:defRPr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Fovell</a:t>
            </a: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EC627-321C-7343-9187-AA9C204BAF47}" type="slidenum">
              <a:rPr lang="en-US" smtClean="0"/>
              <a:t>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E531A8-EAED-294D-B9BD-E2FA0C24CBEA}"/>
              </a:ext>
            </a:extLst>
          </p:cNvPr>
          <p:cNvSpPr txBox="1"/>
          <p:nvPr/>
        </p:nvSpPr>
        <p:spPr>
          <a:xfrm>
            <a:off x="26831" y="6629400"/>
            <a:ext cx="41136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© Copyright 2024 Robert Fovell, Univ. at Albany, SUNY, </a:t>
            </a:r>
            <a:r>
              <a:rPr lang="en-US" sz="1000" dirty="0" err="1"/>
              <a:t>rfovell@albany.edu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1143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6-03-26 at 1.52.06 PM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9195"/>
            <a:ext cx="9144000" cy="53388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18200" y="6487081"/>
            <a:ext cx="2958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Arakawa and Schubert (1974)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241300"/>
            <a:ext cx="5748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What does an active cumulus cloud do to its own grid box?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832654" y="2192923"/>
            <a:ext cx="9079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grid box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70DA4-219A-084F-86A8-AFFD04A7C3B2}" type="slidenum">
              <a:rPr lang="en-US" smtClean="0"/>
              <a:t>10</a:t>
            </a:fld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83F794B-D8A3-5F48-8006-6E0E8DF69490}"/>
              </a:ext>
            </a:extLst>
          </p:cNvPr>
          <p:cNvSpPr/>
          <p:nvPr/>
        </p:nvSpPr>
        <p:spPr>
          <a:xfrm>
            <a:off x="4747364" y="3582444"/>
            <a:ext cx="814192" cy="1628383"/>
          </a:xfrm>
          <a:prstGeom prst="ellipse">
            <a:avLst/>
          </a:prstGeom>
          <a:noFill/>
          <a:ln w="3810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8525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Convective cloud is influencing </a:t>
            </a:r>
            <a:br>
              <a:rPr lang="en-US" dirty="0"/>
            </a:br>
            <a:r>
              <a:rPr lang="en-US" dirty="0"/>
              <a:t>its own grid column</a:t>
            </a:r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99331" name="Picture 1027" descr="hsrc_mode1_v2_still2_cr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012" y="2246508"/>
            <a:ext cx="6417219" cy="316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2" name="Text Box 1029"/>
          <p:cNvSpPr txBox="1">
            <a:spLocks noChangeArrowheads="1"/>
          </p:cNvSpPr>
          <p:nvPr/>
        </p:nvSpPr>
        <p:spPr bwMode="auto">
          <a:xfrm>
            <a:off x="1655763" y="5484593"/>
            <a:ext cx="583088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/>
              <a:t>Which is more important: “direct” ∆T by condensation &amp; advection, or “indirect” via compensating subsidence?</a:t>
            </a:r>
          </a:p>
          <a:p>
            <a:pPr algn="ctr"/>
            <a:r>
              <a:rPr lang="en-US" sz="1800" dirty="0"/>
              <a:t>Blue contours: </a:t>
            </a:r>
            <a:r>
              <a:rPr lang="en-US" sz="1800" dirty="0" err="1"/>
              <a:t>isentropes</a:t>
            </a:r>
            <a:endParaRPr lang="en-US" sz="1800" dirty="0"/>
          </a:p>
          <a:p>
            <a:pPr algn="ctr"/>
            <a:r>
              <a:rPr lang="en-US" sz="1800" dirty="0"/>
              <a:t>Colored field: potential temperature change (red = increase)</a:t>
            </a:r>
          </a:p>
        </p:txBody>
      </p:sp>
      <p:sp>
        <p:nvSpPr>
          <p:cNvPr id="2" name="Oval 1"/>
          <p:cNvSpPr/>
          <p:nvPr/>
        </p:nvSpPr>
        <p:spPr>
          <a:xfrm>
            <a:off x="1913469" y="2852025"/>
            <a:ext cx="186770" cy="1993301"/>
          </a:xfrm>
          <a:prstGeom prst="ellipse">
            <a:avLst/>
          </a:prstGeom>
          <a:solidFill>
            <a:srgbClr val="FF0000"/>
          </a:solidFill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844832" y="1892510"/>
            <a:ext cx="5969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Consider this as </a:t>
            </a:r>
            <a:r>
              <a:rPr lang="en-US" b="1" i="1" dirty="0">
                <a:solidFill>
                  <a:srgbClr val="FF0000"/>
                </a:solidFill>
              </a:rPr>
              <a:t>one grid column </a:t>
            </a:r>
            <a:r>
              <a:rPr lang="en-US" i="1" dirty="0">
                <a:solidFill>
                  <a:srgbClr val="FF0000"/>
                </a:solidFill>
              </a:rPr>
              <a:t>within a coarser scale model</a:t>
            </a:r>
          </a:p>
        </p:txBody>
      </p:sp>
      <p:pic>
        <p:nvPicPr>
          <p:cNvPr id="4" name="Picture 3" descr="Screen Shot 2016-03-26 at 1.52.06 PM.pdf">
            <a:extLst>
              <a:ext uri="{FF2B5EF4-FFF2-40B4-BE49-F238E27FC236}">
                <a16:creationId xmlns:a16="http://schemas.microsoft.com/office/drawing/2014/main" id="{C8E3B30F-F189-2097-F379-496B3485ED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4" y="757638"/>
            <a:ext cx="2055855" cy="120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2514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1027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a deep convective cloud modifies its surrounding environment</a:t>
            </a:r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1378" name="Text Box 1029"/>
          <p:cNvSpPr txBox="1">
            <a:spLocks noChangeArrowheads="1"/>
          </p:cNvSpPr>
          <p:nvPr/>
        </p:nvSpPr>
        <p:spPr bwMode="auto">
          <a:xfrm>
            <a:off x="660892" y="5546725"/>
            <a:ext cx="790953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en-US" dirty="0"/>
              <a:t>Adjustment to convective heating is spread by </a:t>
            </a:r>
            <a:r>
              <a:rPr lang="en-US" i="1" dirty="0"/>
              <a:t>gravity waves</a:t>
            </a:r>
            <a:r>
              <a:rPr lang="en-US" dirty="0"/>
              <a:t>.</a:t>
            </a:r>
          </a:p>
          <a:p>
            <a:pPr algn="ctr"/>
            <a:r>
              <a:rPr lang="en-US" dirty="0"/>
              <a:t>All of this is taking place within one grid column.</a:t>
            </a:r>
          </a:p>
          <a:p>
            <a:pPr algn="ctr"/>
            <a:r>
              <a:rPr lang="en-US" dirty="0"/>
              <a:t>Net result: entire column is net </a:t>
            </a:r>
            <a:r>
              <a:rPr lang="en-US" b="1" dirty="0">
                <a:solidFill>
                  <a:srgbClr val="FF0000"/>
                </a:solidFill>
              </a:rPr>
              <a:t>warmer</a:t>
            </a:r>
            <a:r>
              <a:rPr lang="en-US" dirty="0"/>
              <a:t> and </a:t>
            </a:r>
            <a:r>
              <a:rPr lang="en-US" b="1" dirty="0">
                <a:solidFill>
                  <a:srgbClr val="0070C0"/>
                </a:solidFill>
              </a:rPr>
              <a:t>drier</a:t>
            </a:r>
            <a:r>
              <a:rPr lang="en-US" dirty="0"/>
              <a:t> than before.</a:t>
            </a:r>
          </a:p>
        </p:txBody>
      </p:sp>
      <p:pic>
        <p:nvPicPr>
          <p:cNvPr id="101379" name="Picture 1" descr="hsrc_mode1_v2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881" y="1866900"/>
            <a:ext cx="6516751" cy="3301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 bwMode="auto">
          <a:xfrm>
            <a:off x="3962400" y="3048000"/>
            <a:ext cx="228600" cy="2286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913469" y="2852025"/>
            <a:ext cx="186770" cy="1993301"/>
          </a:xfrm>
          <a:prstGeom prst="ellipse">
            <a:avLst/>
          </a:prstGeom>
          <a:solidFill>
            <a:srgbClr val="FF0000"/>
          </a:solidFill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38664" y="3310467"/>
            <a:ext cx="14269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err="1"/>
              <a:t>subgrid</a:t>
            </a:r>
            <a:r>
              <a:rPr lang="en-US" sz="1400" i="1" dirty="0"/>
              <a:t> </a:t>
            </a:r>
          </a:p>
          <a:p>
            <a:r>
              <a:rPr lang="en-US" sz="1400" i="1" dirty="0"/>
              <a:t>convective cloud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168400" y="3310467"/>
            <a:ext cx="744538" cy="16086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962400" y="5168392"/>
            <a:ext cx="26556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FF0000"/>
                </a:solidFill>
              </a:rPr>
              <a:t>response</a:t>
            </a:r>
            <a:r>
              <a:rPr lang="en-US" sz="1400" i="1" dirty="0"/>
              <a:t> to </a:t>
            </a:r>
            <a:r>
              <a:rPr lang="en-US" sz="1400" i="1" dirty="0" err="1"/>
              <a:t>subgrid</a:t>
            </a:r>
            <a:r>
              <a:rPr lang="en-US" sz="1400" i="1" dirty="0"/>
              <a:t> cloud activity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3708400" y="4030133"/>
            <a:ext cx="812800" cy="113825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844832" y="1892510"/>
            <a:ext cx="5969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Consider this as </a:t>
            </a:r>
            <a:r>
              <a:rPr lang="en-US" b="1" i="1" dirty="0">
                <a:solidFill>
                  <a:srgbClr val="FF0000"/>
                </a:solidFill>
              </a:rPr>
              <a:t>one grid column </a:t>
            </a:r>
            <a:r>
              <a:rPr lang="en-US" i="1" dirty="0">
                <a:solidFill>
                  <a:srgbClr val="FF0000"/>
                </a:solidFill>
              </a:rPr>
              <a:t>within a coarser scale model</a:t>
            </a:r>
          </a:p>
        </p:txBody>
      </p:sp>
    </p:spTree>
    <p:extLst>
      <p:ext uri="{BB962C8B-B14F-4D97-AF65-F5344CB8AC3E}">
        <p14:creationId xmlns:p14="http://schemas.microsoft.com/office/powerpoint/2010/main" val="31314156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6-03-26 at 1.52.06 PM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9195"/>
            <a:ext cx="9144000" cy="53388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18200" y="6487081"/>
            <a:ext cx="2958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Arakawa and Schubert (1974)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241300"/>
            <a:ext cx="66363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Say each cloud </a:t>
            </a:r>
            <a:r>
              <a:rPr lang="en-US" b="1" dirty="0"/>
              <a:t>entrains</a:t>
            </a:r>
            <a:r>
              <a:rPr lang="en-US" dirty="0"/>
              <a:t> environmental (cloud-free) air at every level,</a:t>
            </a:r>
          </a:p>
          <a:p>
            <a:r>
              <a:rPr lang="en-US" dirty="0"/>
              <a:t>	except at its top, where it </a:t>
            </a:r>
            <a:r>
              <a:rPr lang="en-US" b="1" dirty="0"/>
              <a:t>detrains</a:t>
            </a:r>
            <a:r>
              <a:rPr lang="en-US" dirty="0"/>
              <a:t>.</a:t>
            </a:r>
          </a:p>
          <a:p>
            <a:r>
              <a:rPr lang="en-US" dirty="0"/>
              <a:t>In this example, five clouds are entraining at this level, </a:t>
            </a:r>
          </a:p>
          <a:p>
            <a:r>
              <a:rPr lang="en-US" dirty="0"/>
              <a:t>	while one (red arrow) is detraining.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832654" y="2192923"/>
            <a:ext cx="9079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grid box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5918200" y="3175000"/>
            <a:ext cx="152400" cy="279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70DA4-219A-084F-86A8-AFFD04A7C3B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8721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3-26 at 2.24.19 PM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0" y="800100"/>
            <a:ext cx="8750300" cy="5308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18200" y="6487081"/>
            <a:ext cx="2837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Barnes and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Sieckman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(1984)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9400" y="179169"/>
            <a:ext cx="89941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Environment </a:t>
            </a:r>
            <a:r>
              <a:rPr lang="en-US" b="1" dirty="0"/>
              <a:t>ahead</a:t>
            </a:r>
            <a:r>
              <a:rPr lang="en-US" dirty="0"/>
              <a:t> of squall line (at left) has a fair amount of CAPE (1000 J/kg).</a:t>
            </a:r>
          </a:p>
          <a:p>
            <a:r>
              <a:rPr lang="en-US" dirty="0"/>
              <a:t>Sounding in squall line </a:t>
            </a:r>
            <a:r>
              <a:rPr lang="en-US" b="1" dirty="0"/>
              <a:t>wake</a:t>
            </a:r>
            <a:r>
              <a:rPr lang="en-US" dirty="0"/>
              <a:t> has somewhat different structure, and much less CAPE (150 J/kg)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241800" y="1930400"/>
            <a:ext cx="1371600" cy="0"/>
          </a:xfrm>
          <a:prstGeom prst="straightConnector1">
            <a:avLst/>
          </a:prstGeom>
          <a:ln w="762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975015" y="1402834"/>
            <a:ext cx="1992853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Convective activity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70DA4-219A-084F-86A8-AFFD04A7C3B2}" type="slidenum">
              <a:rPr lang="en-US" smtClean="0"/>
              <a:t>14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36600" y="5853450"/>
            <a:ext cx="64763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Convective activity converts one sounding into the other.  </a:t>
            </a:r>
          </a:p>
          <a:p>
            <a:r>
              <a:rPr lang="en-US" b="1" dirty="0">
                <a:solidFill>
                  <a:srgbClr val="FF0000"/>
                </a:solidFill>
              </a:rPr>
              <a:t>How can you accomplish this when you cannot resolve the clouds?</a:t>
            </a:r>
          </a:p>
        </p:txBody>
      </p:sp>
    </p:spTree>
    <p:extLst>
      <p:ext uri="{BB962C8B-B14F-4D97-AF65-F5344CB8AC3E}">
        <p14:creationId xmlns:p14="http://schemas.microsoft.com/office/powerpoint/2010/main" val="25245093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BCFE188-82E5-221A-301A-8B76342845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Assessing the effect of convective activity in a given area</a:t>
            </a:r>
            <a:br>
              <a:rPr lang="en-US" dirty="0"/>
            </a:br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7346F9C-C358-A490-8380-6AC96419750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[a region of space or a grid volume/column containing cumulus clouds we cannot directly measure or see]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5FD02BE-BBA3-1CE2-C9C8-5C22809F3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70DA4-219A-084F-86A8-AFFD04A7C3B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4099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Apparent heat source and moisture sink in observations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We cannot resolve subgrid clouds</a:t>
            </a:r>
          </a:p>
          <a:p>
            <a:r>
              <a:rPr lang="en-US" dirty="0"/>
              <a:t>But</a:t>
            </a:r>
            <a:r>
              <a:rPr lang="mr-IN" dirty="0"/>
              <a:t>…</a:t>
            </a:r>
            <a:r>
              <a:rPr lang="en-US" dirty="0"/>
              <a:t> these clouds are mixing and modifying the environment</a:t>
            </a:r>
          </a:p>
          <a:p>
            <a:r>
              <a:rPr lang="en-US" b="1" dirty="0"/>
              <a:t>Diagnose</a:t>
            </a:r>
            <a:r>
              <a:rPr lang="en-US" dirty="0"/>
              <a:t> the net effect of convective activity in an area from observations via two quantities: </a:t>
            </a:r>
            <a:r>
              <a:rPr lang="en-US" i="1" dirty="0"/>
              <a:t>Q</a:t>
            </a:r>
            <a:r>
              <a:rPr lang="en-US" i="1" baseline="-25000" dirty="0"/>
              <a:t>1</a:t>
            </a:r>
            <a:r>
              <a:rPr lang="en-US" dirty="0"/>
              <a:t> and </a:t>
            </a:r>
            <a:r>
              <a:rPr lang="en-US" i="1" dirty="0"/>
              <a:t>Q</a:t>
            </a:r>
            <a:r>
              <a:rPr lang="en-US" i="1" baseline="-25000" dirty="0"/>
              <a:t>2</a:t>
            </a:r>
          </a:p>
          <a:p>
            <a:pPr lvl="1"/>
            <a:r>
              <a:rPr lang="en-US" i="1" dirty="0"/>
              <a:t>Q</a:t>
            </a:r>
            <a:r>
              <a:rPr lang="en-US" i="1" baseline="-25000" dirty="0"/>
              <a:t>1</a:t>
            </a:r>
            <a:r>
              <a:rPr lang="en-US" dirty="0"/>
              <a:t> is the “apparent heat source”</a:t>
            </a:r>
          </a:p>
          <a:p>
            <a:pPr lvl="1"/>
            <a:r>
              <a:rPr lang="en-US" i="1" dirty="0"/>
              <a:t>Q</a:t>
            </a:r>
            <a:r>
              <a:rPr lang="en-US" i="1" baseline="-25000" dirty="0"/>
              <a:t>2</a:t>
            </a:r>
            <a:r>
              <a:rPr lang="en-US" dirty="0"/>
              <a:t> is the “apparent moisture sink”</a:t>
            </a:r>
          </a:p>
          <a:p>
            <a:pPr lvl="1"/>
            <a:r>
              <a:rPr lang="en-US" dirty="0"/>
              <a:t>Both have units J/kg/s</a:t>
            </a:r>
          </a:p>
          <a:p>
            <a:pPr lvl="1"/>
            <a:r>
              <a:rPr lang="en-US" dirty="0"/>
              <a:t>Dividing by </a:t>
            </a:r>
            <a:r>
              <a:rPr lang="en-US" i="1" dirty="0" err="1"/>
              <a:t>c</a:t>
            </a:r>
            <a:r>
              <a:rPr lang="en-US" i="1" baseline="-25000" dirty="0" err="1"/>
              <a:t>pd</a:t>
            </a:r>
            <a:r>
              <a:rPr lang="en-US" dirty="0"/>
              <a:t> yields units of K/s – sensible and latent heating rates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70DA4-219A-084F-86A8-AFFD04A7C3B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1905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Deriving Q</a:t>
            </a:r>
            <a:r>
              <a:rPr lang="en-US" baseline="-25000" dirty="0"/>
              <a:t>1</a:t>
            </a:r>
            <a:r>
              <a:rPr lang="en-US" dirty="0"/>
              <a:t> and Q</a:t>
            </a:r>
            <a:r>
              <a:rPr lang="en-US" baseline="-25000" dirty="0"/>
              <a:t>2</a:t>
            </a:r>
            <a:r>
              <a:rPr lang="en-US" dirty="0"/>
              <a:t> #1</a:t>
            </a:r>
            <a:endParaRPr lang="en-US" baseline="-25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879600"/>
            <a:ext cx="4152900" cy="16129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54600" y="1701800"/>
            <a:ext cx="3442694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• </a:t>
            </a:r>
            <a:r>
              <a:rPr lang="en-US" i="1" dirty="0"/>
              <a:t>s</a:t>
            </a:r>
            <a:r>
              <a:rPr lang="en-US" dirty="0"/>
              <a:t> = </a:t>
            </a:r>
            <a:r>
              <a:rPr lang="en-US" b="1" dirty="0"/>
              <a:t>dry static energy</a:t>
            </a:r>
          </a:p>
          <a:p>
            <a:r>
              <a:rPr lang="en-US" dirty="0"/>
              <a:t>	(conserved for </a:t>
            </a:r>
            <a:r>
              <a:rPr lang="en-US" dirty="0" err="1"/>
              <a:t>subsaturated</a:t>
            </a:r>
            <a:r>
              <a:rPr lang="en-US" dirty="0"/>
              <a:t> </a:t>
            </a:r>
          </a:p>
          <a:p>
            <a:r>
              <a:rPr lang="en-US" dirty="0"/>
              <a:t>	adiabatic processes)</a:t>
            </a:r>
          </a:p>
          <a:p>
            <a:endParaRPr lang="en-US" dirty="0"/>
          </a:p>
          <a:p>
            <a:r>
              <a:rPr lang="en-US" dirty="0"/>
              <a:t>• Change </a:t>
            </a:r>
            <a:r>
              <a:rPr lang="en-US" i="1" dirty="0"/>
              <a:t>s</a:t>
            </a:r>
            <a:r>
              <a:rPr lang="en-US" dirty="0"/>
              <a:t> following the motion</a:t>
            </a:r>
          </a:p>
          <a:p>
            <a:r>
              <a:rPr lang="en-US" dirty="0"/>
              <a:t>	with net </a:t>
            </a:r>
            <a:r>
              <a:rPr lang="en-US" dirty="0" err="1"/>
              <a:t>radiative</a:t>
            </a:r>
            <a:r>
              <a:rPr lang="en-US" dirty="0"/>
              <a:t> forcing (</a:t>
            </a:r>
            <a:r>
              <a:rPr lang="en-US" i="1" dirty="0"/>
              <a:t>Q</a:t>
            </a:r>
            <a:r>
              <a:rPr lang="en-US" i="1" baseline="-25000" dirty="0"/>
              <a:t>R</a:t>
            </a:r>
            <a:r>
              <a:rPr lang="en-US" dirty="0"/>
              <a:t>)</a:t>
            </a:r>
          </a:p>
          <a:p>
            <a:r>
              <a:rPr lang="en-US" dirty="0"/>
              <a:t>	and water phase changes</a:t>
            </a:r>
          </a:p>
          <a:p>
            <a:r>
              <a:rPr lang="en-US" dirty="0"/>
              <a:t>	(i.e., non-adiabatic processes)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• Continuity equation in isobaric</a:t>
            </a:r>
          </a:p>
          <a:p>
            <a:r>
              <a:rPr lang="en-US" dirty="0"/>
              <a:t>	coordinates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87700" y="3401338"/>
            <a:ext cx="14193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c</a:t>
            </a:r>
            <a:r>
              <a:rPr lang="en-US" sz="1400" dirty="0"/>
              <a:t> = condensation</a:t>
            </a:r>
          </a:p>
          <a:p>
            <a:r>
              <a:rPr lang="en-US" sz="1400" i="1" dirty="0"/>
              <a:t>e</a:t>
            </a:r>
            <a:r>
              <a:rPr lang="en-US" sz="1400" dirty="0"/>
              <a:t> = evaporation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3800" y="4305300"/>
            <a:ext cx="2654300" cy="105410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70DA4-219A-084F-86A8-AFFD04A7C3B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1928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" y="3073400"/>
            <a:ext cx="8913368" cy="6771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Deriving Q</a:t>
            </a:r>
            <a:r>
              <a:rPr lang="en-US" baseline="-25000" dirty="0"/>
              <a:t>1</a:t>
            </a:r>
            <a:r>
              <a:rPr lang="en-US" dirty="0"/>
              <a:t> and Q</a:t>
            </a:r>
            <a:r>
              <a:rPr lang="en-US" baseline="-25000" dirty="0"/>
              <a:t>2</a:t>
            </a:r>
            <a:r>
              <a:rPr lang="en-US" dirty="0"/>
              <a:t> #2</a:t>
            </a:r>
            <a:endParaRPr lang="en-US" baseline="-25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00" y="1930400"/>
            <a:ext cx="4629912" cy="65354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816100" y="3086099"/>
            <a:ext cx="1028700" cy="596901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003800" y="2984499"/>
            <a:ext cx="850900" cy="952501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Bracket 12"/>
          <p:cNvSpPr/>
          <p:nvPr/>
        </p:nvSpPr>
        <p:spPr>
          <a:xfrm rot="16200000">
            <a:off x="3816350" y="2381250"/>
            <a:ext cx="177800" cy="3644900"/>
          </a:xfrm>
          <a:prstGeom prst="leftBracke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743200" y="4253468"/>
            <a:ext cx="20083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cancels due to continuity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380" y="4938596"/>
            <a:ext cx="6644640" cy="65532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0" y="4875096"/>
            <a:ext cx="2527300" cy="827204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927100" y="5815013"/>
            <a:ext cx="627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= Q</a:t>
            </a:r>
            <a:r>
              <a:rPr lang="en-US" b="1" i="1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14300" y="6184345"/>
            <a:ext cx="66166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• LHS is Q</a:t>
            </a:r>
            <a:r>
              <a:rPr lang="en-US" baseline="-25000" dirty="0"/>
              <a:t>1</a:t>
            </a:r>
            <a:r>
              <a:rPr lang="en-US" dirty="0"/>
              <a:t>, representing the area-averaged quantities (overbars)</a:t>
            </a:r>
          </a:p>
          <a:p>
            <a:r>
              <a:rPr lang="en-US" dirty="0"/>
              <a:t>• blue box represents effects of </a:t>
            </a:r>
            <a:r>
              <a:rPr lang="en-US" dirty="0" err="1"/>
              <a:t>subgrid</a:t>
            </a:r>
            <a:r>
              <a:rPr lang="en-US" dirty="0"/>
              <a:t> eddies == convective activity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654550" y="4849696"/>
            <a:ext cx="2527300" cy="827204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70DA4-219A-084F-86A8-AFFD04A7C3B2}" type="slidenum">
              <a:rPr lang="en-US" smtClean="0"/>
              <a:t>18</a:t>
            </a:fld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6122047" y="5665026"/>
            <a:ext cx="14465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rgbClr val="0000FF"/>
                </a:solidFill>
              </a:rPr>
              <a:t>subgrid</a:t>
            </a:r>
            <a:r>
              <a:rPr lang="en-US" sz="1400" dirty="0">
                <a:solidFill>
                  <a:srgbClr val="0000FF"/>
                </a:solidFill>
              </a:rPr>
              <a:t> effects of</a:t>
            </a:r>
          </a:p>
          <a:p>
            <a:r>
              <a:rPr lang="en-US" sz="1400" dirty="0">
                <a:solidFill>
                  <a:srgbClr val="0000FF"/>
                </a:solidFill>
              </a:rPr>
              <a:t>convection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493797" y="5632016"/>
            <a:ext cx="22538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008000"/>
                </a:solidFill>
              </a:rPr>
              <a:t>Large scale quantities</a:t>
            </a:r>
          </a:p>
          <a:p>
            <a:pPr algn="ctr"/>
            <a:r>
              <a:rPr lang="en-US" sz="1400" dirty="0">
                <a:solidFill>
                  <a:srgbClr val="008000"/>
                </a:solidFill>
              </a:rPr>
              <a:t>(radiation and microphysics)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A48ED8-E3DD-1945-B4A8-82D75158BF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13437" y="1862395"/>
            <a:ext cx="3924300" cy="287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0226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Deriving Q</a:t>
            </a:r>
            <a:r>
              <a:rPr lang="en-US" baseline="-25000" dirty="0"/>
              <a:t>1</a:t>
            </a:r>
            <a:r>
              <a:rPr lang="en-US" dirty="0"/>
              <a:t> and Q</a:t>
            </a:r>
            <a:r>
              <a:rPr lang="en-US" baseline="-25000" dirty="0"/>
              <a:t>2</a:t>
            </a:r>
            <a:r>
              <a:rPr lang="en-US" dirty="0"/>
              <a:t> #3</a:t>
            </a:r>
            <a:endParaRPr lang="en-US" baseline="-25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" y="1968500"/>
            <a:ext cx="8869680" cy="309753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" y="1600200"/>
            <a:ext cx="2982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• Similarly for water vapor </a:t>
            </a:r>
            <a:r>
              <a:rPr lang="en-US" i="1" dirty="0"/>
              <a:t>q</a:t>
            </a:r>
            <a:r>
              <a:rPr lang="en-US" i="1" baseline="-25000" dirty="0"/>
              <a:t>v</a:t>
            </a:r>
            <a:r>
              <a:rPr lang="en-US" dirty="0"/>
              <a:t>:</a:t>
            </a:r>
            <a:endParaRPr lang="en-US" i="1" baseline="-25000" dirty="0"/>
          </a:p>
        </p:txBody>
      </p:sp>
      <p:sp>
        <p:nvSpPr>
          <p:cNvPr id="9" name="Rectangle 8"/>
          <p:cNvSpPr/>
          <p:nvPr/>
        </p:nvSpPr>
        <p:spPr>
          <a:xfrm>
            <a:off x="95076" y="4047891"/>
            <a:ext cx="4146724" cy="1171809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746076" y="5308523"/>
            <a:ext cx="1111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= -Q</a:t>
            </a:r>
            <a:r>
              <a:rPr lang="en-US" b="1" i="1" baseline="-25000" dirty="0">
                <a:solidFill>
                  <a:srgbClr val="FF0000"/>
                </a:solidFill>
              </a:rPr>
              <a:t>2 </a:t>
            </a:r>
            <a:r>
              <a:rPr lang="en-US" b="1" i="1" dirty="0">
                <a:solidFill>
                  <a:srgbClr val="FF0000"/>
                </a:solidFill>
              </a:rPr>
              <a:t>/ </a:t>
            </a:r>
            <a:r>
              <a:rPr lang="en-US" b="1" i="1" dirty="0" err="1">
                <a:solidFill>
                  <a:srgbClr val="FF0000"/>
                </a:solidFill>
              </a:rPr>
              <a:t>L</a:t>
            </a:r>
            <a:r>
              <a:rPr lang="en-US" b="1" i="1" baseline="-25000" dirty="0" err="1">
                <a:solidFill>
                  <a:srgbClr val="FF0000"/>
                </a:solidFill>
              </a:rPr>
              <a:t>v</a:t>
            </a:r>
            <a:endParaRPr lang="en-US" b="1" i="1" baseline="-250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5835134"/>
            <a:ext cx="60998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• LHS is </a:t>
            </a:r>
            <a:r>
              <a:rPr lang="en-US" i="1" dirty="0"/>
              <a:t>–Q</a:t>
            </a:r>
            <a:r>
              <a:rPr lang="en-US" i="1" baseline="-25000" dirty="0"/>
              <a:t>2</a:t>
            </a:r>
            <a:r>
              <a:rPr lang="en-US" i="1" dirty="0"/>
              <a:t>/</a:t>
            </a:r>
            <a:r>
              <a:rPr lang="en-US" i="1" dirty="0" err="1"/>
              <a:t>L</a:t>
            </a:r>
            <a:r>
              <a:rPr lang="en-US" i="1" baseline="-25000" dirty="0" err="1"/>
              <a:t>v</a:t>
            </a:r>
            <a:r>
              <a:rPr lang="en-US" dirty="0"/>
              <a:t> </a:t>
            </a:r>
          </a:p>
          <a:p>
            <a:r>
              <a:rPr lang="en-US" dirty="0"/>
              <a:t>• Minus sign makes drying </a:t>
            </a:r>
            <a:r>
              <a:rPr lang="en-US" i="1" dirty="0"/>
              <a:t>positive </a:t>
            </a:r>
            <a:r>
              <a:rPr lang="en-US" dirty="0"/>
              <a:t>(“moisture sink”)</a:t>
            </a:r>
          </a:p>
          <a:p>
            <a:r>
              <a:rPr lang="en-US" dirty="0"/>
              <a:t>• Both Q</a:t>
            </a:r>
            <a:r>
              <a:rPr lang="en-US" baseline="-25000" dirty="0"/>
              <a:t>1</a:t>
            </a:r>
            <a:r>
              <a:rPr lang="en-US" dirty="0"/>
              <a:t> and Q</a:t>
            </a:r>
            <a:r>
              <a:rPr lang="en-US" baseline="-25000" dirty="0"/>
              <a:t>2</a:t>
            </a:r>
            <a:r>
              <a:rPr lang="en-US" dirty="0"/>
              <a:t> have units of J/kg/s.  Divide by </a:t>
            </a:r>
            <a:r>
              <a:rPr lang="en-US" i="1" dirty="0" err="1"/>
              <a:t>c</a:t>
            </a:r>
            <a:r>
              <a:rPr lang="en-US" i="1" baseline="-25000" dirty="0" err="1"/>
              <a:t>pd</a:t>
            </a:r>
            <a:r>
              <a:rPr lang="en-US" dirty="0"/>
              <a:t> to get K/s.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70DA4-219A-084F-86A8-AFFD04A7C3B2}" type="slidenum">
              <a:rPr lang="en-US" smtClean="0"/>
              <a:t>19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845300" y="5256590"/>
            <a:ext cx="14465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rgbClr val="0000FF"/>
                </a:solidFill>
              </a:rPr>
              <a:t>subgrid</a:t>
            </a:r>
            <a:r>
              <a:rPr lang="en-US" sz="1400" dirty="0">
                <a:solidFill>
                  <a:srgbClr val="0000FF"/>
                </a:solidFill>
              </a:rPr>
              <a:t> effects of</a:t>
            </a:r>
          </a:p>
          <a:p>
            <a:r>
              <a:rPr lang="en-US" sz="1400" dirty="0">
                <a:solidFill>
                  <a:srgbClr val="0000FF"/>
                </a:solidFill>
              </a:rPr>
              <a:t>convection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764504" y="3973476"/>
            <a:ext cx="3379495" cy="1246223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AA7D81-C050-6D3B-94F3-C8B595B7BEF5}"/>
              </a:ext>
            </a:extLst>
          </p:cNvPr>
          <p:cNvSpPr txBox="1"/>
          <p:nvPr/>
        </p:nvSpPr>
        <p:spPr>
          <a:xfrm>
            <a:off x="4645078" y="4775993"/>
            <a:ext cx="11225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008000"/>
                </a:solidFill>
              </a:rPr>
              <a:t>microphysics</a:t>
            </a:r>
          </a:p>
        </p:txBody>
      </p:sp>
    </p:spTree>
    <p:extLst>
      <p:ext uri="{BB962C8B-B14F-4D97-AF65-F5344CB8AC3E}">
        <p14:creationId xmlns:p14="http://schemas.microsoft.com/office/powerpoint/2010/main" val="1327362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Microphysics vs. cumulus schemes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3375"/>
            <a:ext cx="8229600" cy="4525963"/>
          </a:xfrm>
        </p:spPr>
        <p:txBody>
          <a:bodyPr>
            <a:noAutofit/>
          </a:bodyPr>
          <a:lstStyle/>
          <a:p>
            <a:r>
              <a:rPr lang="en-US" sz="2000" b="1" dirty="0"/>
              <a:t>Microphysics schemes</a:t>
            </a:r>
          </a:p>
          <a:p>
            <a:pPr lvl="1"/>
            <a:r>
              <a:rPr lang="en-US" sz="2000" dirty="0"/>
              <a:t>Clouds can be resolved but hydrometeors are </a:t>
            </a:r>
            <a:r>
              <a:rPr lang="en-US" sz="2000" b="1" dirty="0" err="1"/>
              <a:t>subgrid</a:t>
            </a:r>
            <a:r>
              <a:rPr lang="en-US" sz="2000" dirty="0"/>
              <a:t>.  The creation, growth, and settling of hydrometeors have to be parameterized.  This is accomplished with particle size distributions (or bins).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Condensation occurs explicitly on the grid, (generally) when grid-scale saturation is reached</a:t>
            </a:r>
            <a:r>
              <a:rPr lang="en-US" sz="2000" dirty="0"/>
              <a:t>.  Precipitation occurs as hydrometeors reach the model surface.  Microphysics is applied </a:t>
            </a:r>
            <a:r>
              <a:rPr lang="en-US" sz="2000" b="1" dirty="0">
                <a:solidFill>
                  <a:srgbClr val="0070C0"/>
                </a:solidFill>
              </a:rPr>
              <a:t>grid volume by grid volume</a:t>
            </a:r>
            <a:r>
              <a:rPr lang="en-US" sz="2000" dirty="0"/>
              <a:t>.</a:t>
            </a:r>
          </a:p>
          <a:p>
            <a:pPr lvl="1"/>
            <a:r>
              <a:rPr lang="en-US" sz="2000" dirty="0"/>
              <a:t>Also called “explicit” </a:t>
            </a:r>
            <a:r>
              <a:rPr lang="en-US" sz="2000" strike="sngStrike" dirty="0"/>
              <a:t>or “</a:t>
            </a:r>
            <a:r>
              <a:rPr lang="en-US" sz="2000" strike="sngStrike" dirty="0" err="1"/>
              <a:t>stratiform</a:t>
            </a:r>
            <a:r>
              <a:rPr lang="en-US" sz="2000" strike="sngStrike" dirty="0"/>
              <a:t>” </a:t>
            </a:r>
            <a:r>
              <a:rPr lang="en-US" sz="2000" dirty="0"/>
              <a:t> (no longer appropriate term).</a:t>
            </a:r>
          </a:p>
          <a:p>
            <a:r>
              <a:rPr lang="en-US" sz="2000" b="1" dirty="0"/>
              <a:t>Cumulus (convective) schemes</a:t>
            </a:r>
          </a:p>
          <a:p>
            <a:pPr lvl="1"/>
            <a:r>
              <a:rPr lang="en-US" sz="2000" dirty="0"/>
              <a:t>Clouds cannot be resolved: they are </a:t>
            </a:r>
            <a:r>
              <a:rPr lang="en-US" sz="2000" b="1" dirty="0" err="1"/>
              <a:t>subgrid</a:t>
            </a:r>
            <a:r>
              <a:rPr lang="en-US" sz="2000" dirty="0"/>
              <a:t>.  Their influence on the grid column they are embedded in must be parameterized.  This is accomplished by adjusting the column sounding, </a:t>
            </a:r>
            <a:r>
              <a:rPr lang="en-US" sz="2000" b="1" dirty="0">
                <a:solidFill>
                  <a:srgbClr val="0070C0"/>
                </a:solidFill>
              </a:rPr>
              <a:t>column by column</a:t>
            </a:r>
            <a:r>
              <a:rPr lang="en-US" sz="2000" dirty="0"/>
              <a:t>.</a:t>
            </a:r>
          </a:p>
          <a:p>
            <a:pPr lvl="1"/>
            <a:r>
              <a:rPr lang="en-US" sz="2000" dirty="0"/>
              <a:t>Condensation and precipitation occur implicitly, as the column sounding is adjusted.  </a:t>
            </a:r>
            <a:r>
              <a:rPr lang="en-US" sz="2000" dirty="0">
                <a:solidFill>
                  <a:srgbClr val="FF0000"/>
                </a:solidFill>
              </a:rPr>
              <a:t>Convection can occur when RH &lt; 100% </a:t>
            </a:r>
            <a:r>
              <a:rPr lang="en-US" sz="2000" dirty="0"/>
              <a:t>(grid-scale saturation is not necessary) if CAPE exists and trigger conditions are met</a:t>
            </a:r>
            <a:r>
              <a:rPr lang="mr-IN" sz="2000" dirty="0"/>
              <a:t>…</a:t>
            </a:r>
            <a:r>
              <a:rPr lang="en-US" sz="2000" dirty="0"/>
              <a:t> (that’s both advantageous and disadvantageous).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70DA4-219A-084F-86A8-AFFD04A7C3B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563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</a:t>
            </a:r>
            <a:r>
              <a:rPr lang="en-US" baseline="-25000" dirty="0"/>
              <a:t>1</a:t>
            </a:r>
            <a:r>
              <a:rPr lang="en-US" dirty="0"/>
              <a:t> and Q</a:t>
            </a:r>
            <a:r>
              <a:rPr lang="en-US" baseline="-25000" dirty="0"/>
              <a:t>2</a:t>
            </a:r>
            <a:r>
              <a:rPr lang="en-US" dirty="0"/>
              <a:t> from observations #1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70DA4-219A-084F-86A8-AFFD04A7C3B2}" type="slidenum">
              <a:rPr lang="en-US" smtClean="0"/>
              <a:t>20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600" y="2487613"/>
            <a:ext cx="6908800" cy="1701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1600200"/>
            <a:ext cx="7978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• Combine </a:t>
            </a:r>
            <a:r>
              <a:rPr lang="en-US" i="1" dirty="0"/>
              <a:t>Q</a:t>
            </a:r>
            <a:r>
              <a:rPr lang="en-US" i="1" baseline="-25000" dirty="0"/>
              <a:t>1</a:t>
            </a:r>
            <a:r>
              <a:rPr lang="en-US" dirty="0"/>
              <a:t> and </a:t>
            </a:r>
            <a:r>
              <a:rPr lang="en-US" i="1" dirty="0"/>
              <a:t>Q</a:t>
            </a:r>
            <a:r>
              <a:rPr lang="en-US" i="1" baseline="-25000" dirty="0"/>
              <a:t>2</a:t>
            </a:r>
            <a:r>
              <a:rPr lang="en-US" dirty="0"/>
              <a:t> equations, utilizing definition of </a:t>
            </a:r>
            <a:r>
              <a:rPr lang="en-US" b="1" dirty="0"/>
              <a:t>moist static energy </a:t>
            </a:r>
            <a:r>
              <a:rPr lang="en-US" i="1" dirty="0"/>
              <a:t>h</a:t>
            </a:r>
            <a:r>
              <a:rPr lang="en-US" dirty="0"/>
              <a:t>.  Then, </a:t>
            </a:r>
          </a:p>
          <a:p>
            <a:r>
              <a:rPr lang="en-US" dirty="0"/>
              <a:t>	neglect the horizontal eddy transport term, yielding second equation below</a:t>
            </a:r>
            <a:endParaRPr lang="en-US" i="1" baseline="-25000" dirty="0"/>
          </a:p>
        </p:txBody>
      </p:sp>
      <p:sp>
        <p:nvSpPr>
          <p:cNvPr id="6" name="TextBox 5"/>
          <p:cNvSpPr txBox="1"/>
          <p:nvPr/>
        </p:nvSpPr>
        <p:spPr>
          <a:xfrm>
            <a:off x="3060086" y="4507338"/>
            <a:ext cx="596413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• If </a:t>
            </a:r>
            <a:r>
              <a:rPr lang="en-US" i="1" dirty="0"/>
              <a:t>Q</a:t>
            </a:r>
            <a:r>
              <a:rPr lang="en-US" i="1" baseline="-25000" dirty="0"/>
              <a:t>1</a:t>
            </a:r>
            <a:r>
              <a:rPr lang="en-US" dirty="0"/>
              <a:t> </a:t>
            </a:r>
            <a:r>
              <a:rPr lang="mr-IN" dirty="0"/>
              <a:t>–</a:t>
            </a:r>
            <a:r>
              <a:rPr lang="en-US" dirty="0"/>
              <a:t> </a:t>
            </a:r>
            <a:r>
              <a:rPr lang="en-US" i="1" dirty="0"/>
              <a:t>Q</a:t>
            </a:r>
            <a:r>
              <a:rPr lang="en-US" i="1" baseline="-25000" dirty="0"/>
              <a:t>2</a:t>
            </a:r>
            <a:r>
              <a:rPr lang="en-US" dirty="0"/>
              <a:t> </a:t>
            </a:r>
            <a:r>
              <a:rPr lang="mr-IN" dirty="0"/>
              <a:t>–</a:t>
            </a:r>
            <a:r>
              <a:rPr lang="en-US" dirty="0"/>
              <a:t> </a:t>
            </a:r>
            <a:r>
              <a:rPr lang="en-US" i="1" dirty="0"/>
              <a:t>Q</a:t>
            </a:r>
            <a:r>
              <a:rPr lang="en-US" i="1" baseline="-25000" dirty="0"/>
              <a:t>R</a:t>
            </a:r>
            <a:r>
              <a:rPr lang="en-US" dirty="0"/>
              <a:t> = 0 for an area, there’s no subgrid convection</a:t>
            </a:r>
          </a:p>
          <a:p>
            <a:r>
              <a:rPr lang="en-US" dirty="0"/>
              <a:t>• If there’s subgrid convection in an area,</a:t>
            </a:r>
          </a:p>
          <a:p>
            <a:r>
              <a:rPr lang="en-US" dirty="0"/>
              <a:t>	then </a:t>
            </a:r>
            <a:r>
              <a:rPr lang="en-US" i="1" dirty="0"/>
              <a:t>Q</a:t>
            </a:r>
            <a:r>
              <a:rPr lang="en-US" i="1" baseline="-25000" dirty="0"/>
              <a:t>1</a:t>
            </a:r>
            <a:r>
              <a:rPr lang="en-US" dirty="0"/>
              <a:t> </a:t>
            </a:r>
            <a:r>
              <a:rPr lang="mr-IN" dirty="0"/>
              <a:t>–</a:t>
            </a:r>
            <a:r>
              <a:rPr lang="en-US" dirty="0"/>
              <a:t> </a:t>
            </a:r>
            <a:r>
              <a:rPr lang="en-US" i="1" dirty="0"/>
              <a:t>Q</a:t>
            </a:r>
            <a:r>
              <a:rPr lang="en-US" i="1" baseline="-25000" dirty="0"/>
              <a:t>2</a:t>
            </a:r>
            <a:r>
              <a:rPr lang="en-US" dirty="0"/>
              <a:t> </a:t>
            </a:r>
            <a:r>
              <a:rPr lang="mr-IN" dirty="0"/>
              <a:t>–</a:t>
            </a:r>
            <a:r>
              <a:rPr lang="en-US" dirty="0"/>
              <a:t> </a:t>
            </a:r>
            <a:r>
              <a:rPr lang="en-US" i="1" dirty="0"/>
              <a:t>Q</a:t>
            </a:r>
            <a:r>
              <a:rPr lang="en-US" i="1" baseline="-25000" dirty="0"/>
              <a:t>R</a:t>
            </a:r>
            <a:r>
              <a:rPr lang="en-US" dirty="0"/>
              <a:t> ≠ 0</a:t>
            </a:r>
          </a:p>
          <a:p>
            <a:r>
              <a:rPr lang="en-US" dirty="0"/>
              <a:t>• From </a:t>
            </a:r>
            <a:r>
              <a:rPr lang="en-US" b="1" dirty="0">
                <a:solidFill>
                  <a:srgbClr val="002060"/>
                </a:solidFill>
              </a:rPr>
              <a:t>observations</a:t>
            </a:r>
            <a:r>
              <a:rPr lang="en-US" i="1" dirty="0"/>
              <a:t>,</a:t>
            </a:r>
            <a:r>
              <a:rPr lang="en-US" dirty="0"/>
              <a:t> we can estimate </a:t>
            </a:r>
            <a:r>
              <a:rPr lang="en-US" i="1" dirty="0"/>
              <a:t>Q</a:t>
            </a:r>
            <a:r>
              <a:rPr lang="en-US" i="1" baseline="-25000" dirty="0"/>
              <a:t>1</a:t>
            </a:r>
            <a:r>
              <a:rPr lang="en-US" dirty="0"/>
              <a:t>, </a:t>
            </a:r>
            <a:r>
              <a:rPr lang="en-US" i="1" dirty="0"/>
              <a:t>Q</a:t>
            </a:r>
            <a:r>
              <a:rPr lang="en-US" i="1" baseline="-25000" dirty="0"/>
              <a:t>2</a:t>
            </a:r>
            <a:r>
              <a:rPr lang="en-US" dirty="0"/>
              <a:t>, </a:t>
            </a:r>
            <a:r>
              <a:rPr lang="en-US" i="1" dirty="0"/>
              <a:t>Q</a:t>
            </a:r>
            <a:r>
              <a:rPr lang="en-US" i="1" baseline="-25000" dirty="0"/>
              <a:t>R</a:t>
            </a:r>
            <a:r>
              <a:rPr lang="mr-IN" dirty="0"/>
              <a:t>…</a:t>
            </a:r>
            <a:r>
              <a:rPr lang="en-US" dirty="0"/>
              <a:t> so</a:t>
            </a:r>
          </a:p>
          <a:p>
            <a:r>
              <a:rPr lang="en-US" dirty="0"/>
              <a:t>	combination reveals what subgrid convection is doing,</a:t>
            </a:r>
          </a:p>
          <a:p>
            <a:r>
              <a:rPr lang="en-US" dirty="0"/>
              <a:t>	solved as a </a:t>
            </a:r>
            <a:r>
              <a:rPr lang="en-US" b="1" dirty="0">
                <a:solidFill>
                  <a:srgbClr val="FF0000"/>
                </a:solidFill>
              </a:rPr>
              <a:t>residual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25895" y="3927803"/>
            <a:ext cx="14465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rgbClr val="0000FF"/>
                </a:solidFill>
              </a:rPr>
              <a:t>subgrid</a:t>
            </a:r>
            <a:r>
              <a:rPr lang="en-US" sz="1400" dirty="0">
                <a:solidFill>
                  <a:srgbClr val="0000FF"/>
                </a:solidFill>
              </a:rPr>
              <a:t> effects of</a:t>
            </a:r>
          </a:p>
          <a:p>
            <a:r>
              <a:rPr lang="en-US" sz="1400" dirty="0">
                <a:solidFill>
                  <a:srgbClr val="0000FF"/>
                </a:solidFill>
              </a:rPr>
              <a:t>convection</a:t>
            </a:r>
          </a:p>
        </p:txBody>
      </p:sp>
    </p:spTree>
    <p:extLst>
      <p:ext uri="{BB962C8B-B14F-4D97-AF65-F5344CB8AC3E}">
        <p14:creationId xmlns:p14="http://schemas.microsoft.com/office/powerpoint/2010/main" val="23699456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</a:t>
            </a:r>
            <a:r>
              <a:rPr lang="en-US" baseline="-25000" dirty="0"/>
              <a:t>1</a:t>
            </a:r>
            <a:r>
              <a:rPr lang="en-US" dirty="0"/>
              <a:t> and Q</a:t>
            </a:r>
            <a:r>
              <a:rPr lang="en-US" baseline="-25000" dirty="0"/>
              <a:t>2</a:t>
            </a:r>
            <a:r>
              <a:rPr lang="en-US" dirty="0"/>
              <a:t> from observations #2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70DA4-219A-084F-86A8-AFFD04A7C3B2}" type="slidenum">
              <a:rPr lang="en-US" smtClean="0"/>
              <a:t>21</a:t>
            </a:fld>
            <a:endParaRPr lang="en-US"/>
          </a:p>
        </p:txBody>
      </p:sp>
      <p:pic>
        <p:nvPicPr>
          <p:cNvPr id="4" name="Picture 3" descr="Screen Shot 2017-03-30 at 1.48.19 PM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0" y="1562100"/>
            <a:ext cx="5204269" cy="4266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25125" y="6302415"/>
            <a:ext cx="1871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Yanai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et al. (1973)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37463" y="1574800"/>
            <a:ext cx="3711529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• You can estimate </a:t>
            </a:r>
            <a:r>
              <a:rPr lang="en-US" i="1" dirty="0"/>
              <a:t>Q</a:t>
            </a:r>
            <a:r>
              <a:rPr lang="en-US" i="1" baseline="-25000" dirty="0"/>
              <a:t>1</a:t>
            </a:r>
            <a:r>
              <a:rPr lang="en-US" dirty="0"/>
              <a:t> and </a:t>
            </a:r>
            <a:r>
              <a:rPr lang="en-US" i="1" dirty="0"/>
              <a:t>Q</a:t>
            </a:r>
            <a:r>
              <a:rPr lang="en-US" i="1" baseline="-25000" dirty="0"/>
              <a:t>2</a:t>
            </a:r>
            <a:r>
              <a:rPr lang="en-US" dirty="0"/>
              <a:t> from</a:t>
            </a:r>
          </a:p>
          <a:p>
            <a:r>
              <a:rPr lang="en-US" dirty="0"/>
              <a:t>   observations by using an array</a:t>
            </a:r>
          </a:p>
          <a:p>
            <a:r>
              <a:rPr lang="en-US" dirty="0"/>
              <a:t>   of soundings around an area.</a:t>
            </a:r>
          </a:p>
          <a:p>
            <a:endParaRPr lang="en-US" dirty="0"/>
          </a:p>
          <a:p>
            <a:r>
              <a:rPr lang="en-US" dirty="0"/>
              <a:t>• You are estimating what’s going</a:t>
            </a:r>
          </a:p>
          <a:p>
            <a:r>
              <a:rPr lang="en-US" dirty="0"/>
              <a:t>   in and out of the area – the area</a:t>
            </a:r>
          </a:p>
          <a:p>
            <a:r>
              <a:rPr lang="en-US" dirty="0"/>
              <a:t>   means (terms with overbars)</a:t>
            </a:r>
          </a:p>
          <a:p>
            <a:endParaRPr lang="en-US" dirty="0"/>
          </a:p>
          <a:p>
            <a:r>
              <a:rPr lang="en-US" dirty="0"/>
              <a:t>• </a:t>
            </a:r>
            <a:r>
              <a:rPr lang="en-US" i="1" dirty="0"/>
              <a:t>Q</a:t>
            </a:r>
            <a:r>
              <a:rPr lang="en-US" i="1" baseline="-25000" dirty="0"/>
              <a:t>R</a:t>
            </a:r>
            <a:r>
              <a:rPr lang="en-US" dirty="0"/>
              <a:t> is obtained by other means.</a:t>
            </a:r>
          </a:p>
          <a:p>
            <a:endParaRPr lang="en-US" dirty="0"/>
          </a:p>
          <a:p>
            <a:r>
              <a:rPr lang="en-US" dirty="0"/>
              <a:t>• Then the convective activity in the</a:t>
            </a:r>
          </a:p>
          <a:p>
            <a:r>
              <a:rPr lang="en-US" dirty="0"/>
              <a:t>   array is the </a:t>
            </a:r>
            <a:r>
              <a:rPr lang="en-US" b="1" dirty="0">
                <a:solidFill>
                  <a:srgbClr val="FF0000"/>
                </a:solidFill>
              </a:rPr>
              <a:t>residual</a:t>
            </a:r>
            <a:r>
              <a:rPr lang="en-US" dirty="0"/>
              <a:t> of this equation</a:t>
            </a:r>
          </a:p>
          <a:p>
            <a:r>
              <a:rPr lang="en-US" dirty="0"/>
              <a:t>   -- solving for right hand side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292A18D-D1AB-568E-4EF9-147A3761CC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3476" y="5298127"/>
            <a:ext cx="2515701" cy="47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8861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</a:t>
            </a:r>
            <a:r>
              <a:rPr lang="en-US" baseline="-25000" dirty="0"/>
              <a:t>1</a:t>
            </a:r>
            <a:r>
              <a:rPr lang="en-US" dirty="0"/>
              <a:t> and Q</a:t>
            </a:r>
            <a:r>
              <a:rPr lang="en-US" baseline="-25000" dirty="0"/>
              <a:t>2</a:t>
            </a:r>
            <a:r>
              <a:rPr lang="en-US" dirty="0"/>
              <a:t> from observations #3</a:t>
            </a:r>
          </a:p>
        </p:txBody>
      </p:sp>
      <p:pic>
        <p:nvPicPr>
          <p:cNvPr id="3" name="Picture 2" descr="Screen Shot 2016-03-27 at 9.47.22 AM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1768"/>
            <a:ext cx="6210300" cy="537623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77413" y="1481768"/>
            <a:ext cx="1871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Yanai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et al. (1973)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03900" y="1752600"/>
            <a:ext cx="3295381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• Net radiation (</a:t>
            </a:r>
            <a:r>
              <a:rPr lang="en-US" i="1" dirty="0"/>
              <a:t>Q</a:t>
            </a:r>
            <a:r>
              <a:rPr lang="en-US" i="1" baseline="-25000" dirty="0"/>
              <a:t>R</a:t>
            </a:r>
            <a:r>
              <a:rPr lang="en-US" dirty="0"/>
              <a:t>) cools the</a:t>
            </a:r>
          </a:p>
          <a:p>
            <a:r>
              <a:rPr lang="en-US" dirty="0"/>
              <a:t>   troposphere.</a:t>
            </a:r>
          </a:p>
          <a:p>
            <a:endParaRPr lang="en-US" dirty="0"/>
          </a:p>
          <a:p>
            <a:r>
              <a:rPr lang="en-US" dirty="0"/>
              <a:t>• </a:t>
            </a:r>
            <a:r>
              <a:rPr lang="en-US" i="1" dirty="0"/>
              <a:t>Q</a:t>
            </a:r>
            <a:r>
              <a:rPr lang="en-US" i="1" baseline="-25000" dirty="0"/>
              <a:t>1</a:t>
            </a:r>
            <a:r>
              <a:rPr lang="en-US" dirty="0"/>
              <a:t>: convection </a:t>
            </a:r>
            <a:r>
              <a:rPr lang="en-US" b="1" dirty="0"/>
              <a:t>warms</a:t>
            </a:r>
            <a:r>
              <a:rPr lang="en-US" dirty="0"/>
              <a:t> the</a:t>
            </a:r>
          </a:p>
          <a:p>
            <a:r>
              <a:rPr lang="en-US" dirty="0"/>
              <a:t>   troposphere everywhere,</a:t>
            </a:r>
          </a:p>
          <a:p>
            <a:r>
              <a:rPr lang="en-US" dirty="0"/>
              <a:t>   with maximum around 500 </a:t>
            </a:r>
            <a:r>
              <a:rPr lang="en-US" dirty="0" err="1"/>
              <a:t>mb</a:t>
            </a:r>
            <a:r>
              <a:rPr lang="en-US" dirty="0"/>
              <a:t>,</a:t>
            </a:r>
          </a:p>
          <a:p>
            <a:r>
              <a:rPr lang="en-US" dirty="0"/>
              <a:t>   making lower trop </a:t>
            </a:r>
            <a:r>
              <a:rPr lang="en-US" u="sng" dirty="0"/>
              <a:t>more stable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• </a:t>
            </a:r>
            <a:r>
              <a:rPr lang="en-US" i="1" dirty="0"/>
              <a:t>Q</a:t>
            </a:r>
            <a:r>
              <a:rPr lang="en-US" i="1" baseline="-25000" dirty="0"/>
              <a:t>2</a:t>
            </a:r>
            <a:r>
              <a:rPr lang="en-US" dirty="0"/>
              <a:t>: convection </a:t>
            </a:r>
            <a:r>
              <a:rPr lang="en-US" b="1" dirty="0"/>
              <a:t>dries</a:t>
            </a:r>
            <a:r>
              <a:rPr lang="en-US" dirty="0"/>
              <a:t> the</a:t>
            </a:r>
          </a:p>
          <a:p>
            <a:r>
              <a:rPr lang="en-US" dirty="0"/>
              <a:t>   troposphere everywhere,</a:t>
            </a:r>
          </a:p>
          <a:p>
            <a:r>
              <a:rPr lang="en-US" dirty="0"/>
              <a:t>   more pronounced in lower</a:t>
            </a:r>
          </a:p>
          <a:p>
            <a:r>
              <a:rPr lang="en-US" dirty="0"/>
              <a:t>   troposphere.</a:t>
            </a:r>
          </a:p>
          <a:p>
            <a:endParaRPr lang="en-US" dirty="0"/>
          </a:p>
          <a:p>
            <a:r>
              <a:rPr lang="en-US" dirty="0"/>
              <a:t>• Both have been divided by </a:t>
            </a:r>
            <a:r>
              <a:rPr lang="en-US" i="1" dirty="0"/>
              <a:t>c</a:t>
            </a:r>
            <a:r>
              <a:rPr lang="en-US" i="1" baseline="-25000" dirty="0"/>
              <a:t>pd</a:t>
            </a:r>
            <a:r>
              <a:rPr lang="en-US" i="1" dirty="0"/>
              <a:t>.</a:t>
            </a:r>
            <a:endParaRPr lang="en-US" i="1" baseline="-25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70DA4-219A-084F-86A8-AFFD04A7C3B2}" type="slidenum">
              <a:rPr lang="en-US" smtClean="0"/>
              <a:t>22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69334" y="5673011"/>
            <a:ext cx="8098366" cy="120032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Shows what Q</a:t>
            </a:r>
            <a:r>
              <a:rPr lang="en-US" b="1" baseline="-25000" dirty="0">
                <a:solidFill>
                  <a:srgbClr val="FF0000"/>
                </a:solidFill>
              </a:rPr>
              <a:t>1, </a:t>
            </a:r>
            <a:r>
              <a:rPr lang="en-US" b="1" dirty="0">
                <a:solidFill>
                  <a:srgbClr val="FF0000"/>
                </a:solidFill>
              </a:rPr>
              <a:t>Q</a:t>
            </a:r>
            <a:r>
              <a:rPr lang="en-US" b="1" baseline="-25000" dirty="0">
                <a:solidFill>
                  <a:srgbClr val="FF0000"/>
                </a:solidFill>
              </a:rPr>
              <a:t>2</a:t>
            </a:r>
            <a:r>
              <a:rPr lang="en-US" b="1" dirty="0">
                <a:solidFill>
                  <a:srgbClr val="FF0000"/>
                </a:solidFill>
              </a:rPr>
              <a:t>,</a:t>
            </a:r>
            <a:r>
              <a:rPr lang="en-US" b="1" baseline="-25000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and Q</a:t>
            </a:r>
            <a:r>
              <a:rPr lang="en-US" b="1" baseline="-25000" dirty="0">
                <a:solidFill>
                  <a:srgbClr val="FF0000"/>
                </a:solidFill>
              </a:rPr>
              <a:t>R</a:t>
            </a:r>
            <a:r>
              <a:rPr lang="en-US" b="1" dirty="0">
                <a:solidFill>
                  <a:srgbClr val="FF0000"/>
                </a:solidFill>
              </a:rPr>
              <a:t> look like in a tropical atmosphere.  This includes what cumulus clouds in the area are doing to the atmosphere.  In observations, we can obtain the contribution of subgrid convection (</a:t>
            </a:r>
            <a:r>
              <a:rPr lang="en-US" b="1" dirty="0" err="1">
                <a:solidFill>
                  <a:srgbClr val="FF0000"/>
                </a:solidFill>
              </a:rPr>
              <a:t>h’</a:t>
            </a:r>
            <a:r>
              <a:rPr lang="en-US" b="1" dirty="0" err="1">
                <a:solidFill>
                  <a:srgbClr val="FF0000"/>
                </a:solidFill>
                <a:latin typeface="Symbol" pitchFamily="2" charset="2"/>
              </a:rPr>
              <a:t>w</a:t>
            </a:r>
            <a:r>
              <a:rPr lang="en-US" b="1" dirty="0">
                <a:solidFill>
                  <a:srgbClr val="FF0000"/>
                </a:solidFill>
              </a:rPr>
              <a:t>’) via the residual.  </a:t>
            </a:r>
          </a:p>
          <a:p>
            <a:r>
              <a:rPr lang="en-US" b="1" dirty="0"/>
              <a:t>In models, we cannot. That’s the job of the cumulus parameterization.</a:t>
            </a:r>
          </a:p>
        </p:txBody>
      </p:sp>
    </p:spTree>
    <p:extLst>
      <p:ext uri="{BB962C8B-B14F-4D97-AF65-F5344CB8AC3E}">
        <p14:creationId xmlns:p14="http://schemas.microsoft.com/office/powerpoint/2010/main" val="27205327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D66B4-9BB0-C990-F1C4-E37352395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 about the model #1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21EF227-2732-7169-4877-8D14B713F8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331200" cy="4525963"/>
          </a:xfrm>
        </p:spPr>
        <p:txBody>
          <a:bodyPr/>
          <a:lstStyle/>
          <a:p>
            <a:r>
              <a:rPr lang="en-US" dirty="0"/>
              <a:t>Recall from PBL: we want to predict grid volume means but needed to estimate subgrid terms to do so successfully.  Same situation here.</a:t>
            </a:r>
          </a:p>
          <a:p>
            <a:r>
              <a:rPr lang="en-US" dirty="0"/>
              <a:t>Take the Reynolds-averaged </a:t>
            </a:r>
            <a:r>
              <a:rPr lang="en-US" i="1" dirty="0"/>
              <a:t>s</a:t>
            </a:r>
            <a:r>
              <a:rPr lang="en-US" dirty="0"/>
              <a:t> and </a:t>
            </a:r>
            <a:r>
              <a:rPr lang="en-US" i="1" dirty="0"/>
              <a:t>q</a:t>
            </a:r>
            <a:r>
              <a:rPr lang="en-US" i="1" baseline="-25000" dirty="0"/>
              <a:t>v</a:t>
            </a:r>
            <a:r>
              <a:rPr lang="en-US" dirty="0"/>
              <a:t> equations and rewrite in terms of grid volume tendency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124ED59-FBDB-A11E-269D-76E13B475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70DA4-219A-084F-86A8-AFFD04A7C3B2}" type="slidenum">
              <a:rPr lang="en-US" smtClean="0"/>
              <a:t>23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0FAAB4-89E5-F059-520E-ACD6C5D9BA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4815796"/>
            <a:ext cx="7772400" cy="1595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1769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D66B4-9BB0-C990-F1C4-E37352395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 about the model #2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21EF227-2732-7169-4877-8D14B713F8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Successful predictions for the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LHS</a:t>
            </a:r>
            <a:r>
              <a:rPr lang="en-US" dirty="0"/>
              <a:t> require</a:t>
            </a:r>
          </a:p>
          <a:p>
            <a:pPr lvl="1"/>
            <a:r>
              <a:rPr lang="en-US" dirty="0"/>
              <a:t>(1) accurate calculation of </a:t>
            </a:r>
            <a:r>
              <a:rPr lang="en-US" b="1" dirty="0">
                <a:solidFill>
                  <a:srgbClr val="FF0000"/>
                </a:solidFill>
              </a:rPr>
              <a:t>advection</a:t>
            </a:r>
          </a:p>
          <a:p>
            <a:pPr lvl="1"/>
            <a:r>
              <a:rPr lang="en-US" dirty="0"/>
              <a:t>(2) accurate calculations from the </a:t>
            </a:r>
            <a:r>
              <a:rPr lang="en-US" b="1" dirty="0">
                <a:solidFill>
                  <a:srgbClr val="00B050"/>
                </a:solidFill>
              </a:rPr>
              <a:t>microphysics and radiation </a:t>
            </a:r>
            <a:r>
              <a:rPr lang="en-US" dirty="0"/>
              <a:t>parameterizations</a:t>
            </a:r>
          </a:p>
          <a:p>
            <a:pPr lvl="1"/>
            <a:r>
              <a:rPr lang="en-US" dirty="0"/>
              <a:t>(3) accurate estimations of the </a:t>
            </a:r>
            <a:r>
              <a:rPr lang="en-US" b="1" dirty="0">
                <a:solidFill>
                  <a:srgbClr val="0070C0"/>
                </a:solidFill>
              </a:rPr>
              <a:t>subgrid terms [the cumulus scheme]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124ED59-FBDB-A11E-269D-76E13B475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70DA4-219A-084F-86A8-AFFD04A7C3B2}" type="slidenum">
              <a:rPr lang="en-US" smtClean="0"/>
              <a:t>24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0FAAB4-89E5-F059-520E-ACD6C5D9BA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4815796"/>
            <a:ext cx="7772400" cy="1595208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DADE88A-C5F3-3626-2839-3994232FE8F4}"/>
              </a:ext>
            </a:extLst>
          </p:cNvPr>
          <p:cNvCxnSpPr/>
          <p:nvPr/>
        </p:nvCxnSpPr>
        <p:spPr>
          <a:xfrm flipV="1">
            <a:off x="6413500" y="4673600"/>
            <a:ext cx="1028700" cy="8001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C31976-E401-2497-7764-820035472498}"/>
              </a:ext>
            </a:extLst>
          </p:cNvPr>
          <p:cNvCxnSpPr/>
          <p:nvPr/>
        </p:nvCxnSpPr>
        <p:spPr>
          <a:xfrm flipV="1">
            <a:off x="5384800" y="5542302"/>
            <a:ext cx="1028700" cy="8001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458DA1E3-CD52-3122-E731-E341FFD56405}"/>
              </a:ext>
            </a:extLst>
          </p:cNvPr>
          <p:cNvSpPr/>
          <p:nvPr/>
        </p:nvSpPr>
        <p:spPr>
          <a:xfrm>
            <a:off x="1536700" y="4815796"/>
            <a:ext cx="2247900" cy="72650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5CDBD39-626C-C6BC-8798-D30AF1C7562A}"/>
              </a:ext>
            </a:extLst>
          </p:cNvPr>
          <p:cNvSpPr/>
          <p:nvPr/>
        </p:nvSpPr>
        <p:spPr>
          <a:xfrm>
            <a:off x="1524000" y="5704796"/>
            <a:ext cx="2476500" cy="72650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22D5967-B20F-8EE9-861C-B64954D4496B}"/>
              </a:ext>
            </a:extLst>
          </p:cNvPr>
          <p:cNvSpPr/>
          <p:nvPr/>
        </p:nvSpPr>
        <p:spPr>
          <a:xfrm>
            <a:off x="4013200" y="4815796"/>
            <a:ext cx="2133600" cy="72650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45D3BF6-67F1-6999-D2C1-B5C4B358A99E}"/>
              </a:ext>
            </a:extLst>
          </p:cNvPr>
          <p:cNvSpPr/>
          <p:nvPr/>
        </p:nvSpPr>
        <p:spPr>
          <a:xfrm>
            <a:off x="4260850" y="5702300"/>
            <a:ext cx="806450" cy="72650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EA01FB-B1F7-7983-CC77-C4E54256AC7D}"/>
              </a:ext>
            </a:extLst>
          </p:cNvPr>
          <p:cNvSpPr/>
          <p:nvPr/>
        </p:nvSpPr>
        <p:spPr>
          <a:xfrm>
            <a:off x="7429500" y="4815796"/>
            <a:ext cx="1346200" cy="72650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75AE106-81D4-1EE0-ECAB-A67A7DDE4D92}"/>
              </a:ext>
            </a:extLst>
          </p:cNvPr>
          <p:cNvSpPr/>
          <p:nvPr/>
        </p:nvSpPr>
        <p:spPr>
          <a:xfrm>
            <a:off x="6642100" y="5615896"/>
            <a:ext cx="1346200" cy="81291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FE527D1-754C-DB03-24CD-11573D23AC7D}"/>
              </a:ext>
            </a:extLst>
          </p:cNvPr>
          <p:cNvSpPr txBox="1"/>
          <p:nvPr/>
        </p:nvSpPr>
        <p:spPr>
          <a:xfrm>
            <a:off x="2933700" y="6483350"/>
            <a:ext cx="49564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• Ignoring horizontal subgrid terms, not unlike what we did in PBL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6315C2D-76C4-BBCA-8BE4-48DEE114E109}"/>
              </a:ext>
            </a:extLst>
          </p:cNvPr>
          <p:cNvSpPr/>
          <p:nvPr/>
        </p:nvSpPr>
        <p:spPr>
          <a:xfrm>
            <a:off x="504825" y="4795498"/>
            <a:ext cx="806450" cy="1675152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5989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When to use a cumulus scheme revisited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Most cumulus schemes employ the assumption that </a:t>
            </a:r>
            <a:r>
              <a:rPr lang="en-US" dirty="0" err="1"/>
              <a:t>subgrid</a:t>
            </a:r>
            <a:r>
              <a:rPr lang="en-US" dirty="0"/>
              <a:t> clouds are </a:t>
            </a:r>
            <a:r>
              <a:rPr lang="en-US" b="1" dirty="0"/>
              <a:t>narrow</a:t>
            </a:r>
            <a:r>
              <a:rPr lang="en-US" dirty="0"/>
              <a:t> and most of the grid box is </a:t>
            </a:r>
            <a:r>
              <a:rPr lang="en-US" b="1" dirty="0"/>
              <a:t>cloud-free</a:t>
            </a:r>
          </a:p>
          <a:p>
            <a:pPr lvl="1"/>
            <a:r>
              <a:rPr lang="en-US" dirty="0"/>
              <a:t>The larger the grid spacing, the better this assumption is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Some newer schemes are “scale-aware” and try to “turn themselves off” as ∆x, ∆y become smaller</a:t>
            </a:r>
          </a:p>
          <a:p>
            <a:r>
              <a:rPr lang="en-US" dirty="0"/>
              <a:t>Rule of thumb (microphysics scheme always presumed ON):</a:t>
            </a:r>
          </a:p>
          <a:p>
            <a:pPr lvl="1"/>
            <a:r>
              <a:rPr lang="en-US" dirty="0"/>
              <a:t>&gt;10 km grid spacing = use a cumulus scheme </a:t>
            </a:r>
          </a:p>
          <a:p>
            <a:pPr lvl="1"/>
            <a:r>
              <a:rPr lang="en-US" dirty="0"/>
              <a:t>3-4 km grid spacing and smaller = don’t use cumulus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(except scale-aware)</a:t>
            </a:r>
          </a:p>
          <a:p>
            <a:pPr lvl="1"/>
            <a:r>
              <a:rPr lang="en-US" dirty="0"/>
              <a:t>Between 5-10 km: try to avoid using these spacings</a:t>
            </a:r>
          </a:p>
          <a:p>
            <a:r>
              <a:rPr lang="en-US" b="1" dirty="0">
                <a:solidFill>
                  <a:srgbClr val="FF0000"/>
                </a:solidFill>
              </a:rPr>
              <a:t>Unlike most physics you can </a:t>
            </a:r>
            <a:r>
              <a:rPr lang="en-US" b="1" dirty="0"/>
              <a:t>(and probably should)</a:t>
            </a:r>
            <a:r>
              <a:rPr lang="en-US" b="1" dirty="0">
                <a:solidFill>
                  <a:srgbClr val="FF0000"/>
                </a:solidFill>
              </a:rPr>
              <a:t> have the cumulus scheme </a:t>
            </a:r>
            <a:r>
              <a:rPr lang="en-US" b="1" i="1" dirty="0">
                <a:solidFill>
                  <a:srgbClr val="FF0000"/>
                </a:solidFill>
              </a:rPr>
              <a:t>active</a:t>
            </a:r>
            <a:r>
              <a:rPr lang="en-US" b="1" dirty="0">
                <a:solidFill>
                  <a:srgbClr val="FF0000"/>
                </a:solidFill>
              </a:rPr>
              <a:t> in some domains and </a:t>
            </a:r>
            <a:r>
              <a:rPr lang="en-US" b="1" i="1" dirty="0">
                <a:solidFill>
                  <a:srgbClr val="FF0000"/>
                </a:solidFill>
              </a:rPr>
              <a:t>switched off </a:t>
            </a:r>
            <a:r>
              <a:rPr lang="en-US" b="1" dirty="0">
                <a:solidFill>
                  <a:srgbClr val="FF0000"/>
                </a:solidFill>
              </a:rPr>
              <a:t>in others. Example:</a:t>
            </a:r>
          </a:p>
          <a:p>
            <a:pPr lvl="1"/>
            <a:r>
              <a:rPr lang="en-US" sz="2600" dirty="0" err="1">
                <a:latin typeface="Courier"/>
                <a:cs typeface="Courier"/>
              </a:rPr>
              <a:t>cu_physics</a:t>
            </a:r>
            <a:r>
              <a:rPr lang="en-US" sz="2600" dirty="0">
                <a:latin typeface="Courier"/>
                <a:cs typeface="Courier"/>
              </a:rPr>
              <a:t> = </a:t>
            </a:r>
            <a:r>
              <a:rPr lang="en-US" sz="2600" dirty="0">
                <a:solidFill>
                  <a:srgbClr val="FF0000"/>
                </a:solidFill>
                <a:latin typeface="Courier"/>
                <a:cs typeface="Courier"/>
              </a:rPr>
              <a:t>1</a:t>
            </a:r>
            <a:r>
              <a:rPr lang="en-US" sz="2600" dirty="0">
                <a:latin typeface="Courier"/>
                <a:cs typeface="Courier"/>
              </a:rPr>
              <a:t>, </a:t>
            </a:r>
            <a:r>
              <a:rPr lang="en-US" sz="2600" dirty="0">
                <a:solidFill>
                  <a:srgbClr val="FF0000"/>
                </a:solidFill>
                <a:latin typeface="Courier"/>
                <a:cs typeface="Courier"/>
              </a:rPr>
              <a:t>1</a:t>
            </a:r>
            <a:r>
              <a:rPr lang="en-US" sz="2600" dirty="0">
                <a:latin typeface="Courier"/>
                <a:cs typeface="Courier"/>
              </a:rPr>
              <a:t>, 0, 0,     </a:t>
            </a:r>
            <a:r>
              <a:rPr lang="en-US" sz="2600" dirty="0"/>
              <a:t>presuming ∆x = </a:t>
            </a:r>
            <a:r>
              <a:rPr lang="en-US" sz="2600" dirty="0">
                <a:solidFill>
                  <a:srgbClr val="FF0000"/>
                </a:solidFill>
              </a:rPr>
              <a:t>36</a:t>
            </a:r>
            <a:r>
              <a:rPr lang="en-US" sz="2600" dirty="0"/>
              <a:t>, </a:t>
            </a:r>
            <a:r>
              <a:rPr lang="en-US" sz="2600" dirty="0">
                <a:solidFill>
                  <a:srgbClr val="FF0000"/>
                </a:solidFill>
              </a:rPr>
              <a:t>12</a:t>
            </a:r>
            <a:r>
              <a:rPr lang="en-US" sz="2600" dirty="0"/>
              <a:t>, 4, 1.333 km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70DA4-219A-084F-86A8-AFFD04A7C3B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0406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Some cumulus parameterizations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err="1"/>
              <a:t>Kuo</a:t>
            </a:r>
            <a:r>
              <a:rPr lang="en-US" dirty="0"/>
              <a:t> (1965)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[not available in WRF]</a:t>
            </a:r>
          </a:p>
          <a:p>
            <a:pPr lvl="1"/>
            <a:r>
              <a:rPr lang="en-US" dirty="0"/>
              <a:t>Relates convective activity to horizontal moisture convergence</a:t>
            </a:r>
          </a:p>
          <a:p>
            <a:pPr lvl="1"/>
            <a:r>
              <a:rPr lang="en-US" dirty="0"/>
              <a:t>Criticism: moisture convergence itself does not </a:t>
            </a:r>
            <a:r>
              <a:rPr lang="en-US" i="1" dirty="0"/>
              <a:t>cause</a:t>
            </a:r>
            <a:r>
              <a:rPr lang="en-US" dirty="0"/>
              <a:t> convection             </a:t>
            </a:r>
          </a:p>
          <a:p>
            <a:pPr lvl="1"/>
            <a:r>
              <a:rPr lang="en-US" dirty="0"/>
              <a:t>(‘Planes need runways but runways don’t cause planes.’)</a:t>
            </a:r>
          </a:p>
          <a:p>
            <a:r>
              <a:rPr lang="en-US" dirty="0"/>
              <a:t>Arakawa and Schubert (1974)</a:t>
            </a:r>
          </a:p>
          <a:p>
            <a:pPr lvl="1"/>
            <a:r>
              <a:rPr lang="en-US" dirty="0"/>
              <a:t>Convection rapidly consumes creation of CAPE by large-scale environment (“quasi-equilibrium” hypothesis)</a:t>
            </a:r>
          </a:p>
          <a:p>
            <a:pPr lvl="1"/>
            <a:r>
              <a:rPr lang="en-US" dirty="0"/>
              <a:t>Original, very complex scheme simplified somewhat (Simplified Arakawa Schubert, or SAS, in WRF as OSAS, NSAS, and KSAS)</a:t>
            </a:r>
          </a:p>
          <a:p>
            <a:pPr lvl="2"/>
            <a:r>
              <a:rPr lang="en-US" dirty="0"/>
              <a:t>Similar or related: </a:t>
            </a:r>
            <a:r>
              <a:rPr lang="en-US" dirty="0" err="1"/>
              <a:t>Grell-Devenyi</a:t>
            </a:r>
            <a:r>
              <a:rPr lang="en-US" dirty="0"/>
              <a:t> (2002), </a:t>
            </a:r>
            <a:r>
              <a:rPr lang="en-US" dirty="0" err="1"/>
              <a:t>Grell-Freitas</a:t>
            </a:r>
            <a:r>
              <a:rPr lang="en-US" dirty="0"/>
              <a:t> (2014)</a:t>
            </a:r>
          </a:p>
          <a:p>
            <a:pPr lvl="1"/>
            <a:r>
              <a:rPr lang="en-US" dirty="0"/>
              <a:t>Criticism: The evidence that relates convective activity with CAPE generation is questionable at best (</a:t>
            </a:r>
            <a:r>
              <a:rPr lang="en-US" dirty="0" err="1"/>
              <a:t>Mapes</a:t>
            </a:r>
            <a:r>
              <a:rPr lang="en-US" dirty="0"/>
              <a:t> 1997)</a:t>
            </a:r>
          </a:p>
          <a:p>
            <a:r>
              <a:rPr lang="en-US" dirty="0" err="1"/>
              <a:t>Kain</a:t>
            </a:r>
            <a:r>
              <a:rPr lang="en-US" dirty="0"/>
              <a:t>-Fritsch (</a:t>
            </a:r>
            <a:r>
              <a:rPr lang="en-US" dirty="0" err="1"/>
              <a:t>Kain</a:t>
            </a:r>
            <a:r>
              <a:rPr lang="en-US" dirty="0"/>
              <a:t> 2004)</a:t>
            </a:r>
          </a:p>
          <a:p>
            <a:pPr lvl="1"/>
            <a:r>
              <a:rPr lang="en-US" dirty="0"/>
              <a:t>Convection activated by trigger function, governed by a time scale</a:t>
            </a:r>
          </a:p>
          <a:p>
            <a:pPr lvl="1"/>
            <a:r>
              <a:rPr lang="en-US" dirty="0"/>
              <a:t>Similar or related: </a:t>
            </a:r>
            <a:r>
              <a:rPr lang="en-US" dirty="0" err="1"/>
              <a:t>Tiedtke</a:t>
            </a:r>
            <a:r>
              <a:rPr lang="en-US" dirty="0"/>
              <a:t>, New </a:t>
            </a:r>
            <a:r>
              <a:rPr lang="en-US" dirty="0" err="1"/>
              <a:t>Tiedtke</a:t>
            </a:r>
            <a:endParaRPr lang="en-US" dirty="0"/>
          </a:p>
          <a:p>
            <a:r>
              <a:rPr lang="en-US" dirty="0"/>
              <a:t>Betts-Miller-</a:t>
            </a:r>
            <a:r>
              <a:rPr lang="en-US" dirty="0" err="1"/>
              <a:t>Janjic</a:t>
            </a:r>
            <a:r>
              <a:rPr lang="en-US" dirty="0"/>
              <a:t> (</a:t>
            </a:r>
            <a:r>
              <a:rPr lang="en-US" dirty="0" err="1"/>
              <a:t>Janjic</a:t>
            </a:r>
            <a:r>
              <a:rPr lang="en-US" dirty="0"/>
              <a:t> 1994)</a:t>
            </a:r>
          </a:p>
          <a:p>
            <a:pPr lvl="1"/>
            <a:r>
              <a:rPr lang="en-US" dirty="0"/>
              <a:t>Creates post-convective environment motivated by observations 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70DA4-219A-084F-86A8-AFFD04A7C3B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7676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309116" y="1299633"/>
            <a:ext cx="289566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Cumulus schemes available</a:t>
            </a:r>
          </a:p>
          <a:p>
            <a:r>
              <a:rPr lang="en-US" b="1" dirty="0"/>
              <a:t>in WRF v4.2.2</a:t>
            </a:r>
          </a:p>
          <a:p>
            <a:endParaRPr lang="en-US" b="1" dirty="0"/>
          </a:p>
          <a:p>
            <a:r>
              <a:rPr lang="en-US" dirty="0"/>
              <a:t>Some of these schemes have</a:t>
            </a:r>
          </a:p>
          <a:p>
            <a:r>
              <a:rPr lang="en-US" dirty="0"/>
              <a:t>additional options</a:t>
            </a:r>
          </a:p>
          <a:p>
            <a:r>
              <a:rPr lang="en-US" dirty="0"/>
              <a:t>[see TSTORM experiment]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70DA4-219A-084F-86A8-AFFD04A7C3B2}" type="slidenum">
              <a:rPr lang="en-US" smtClean="0"/>
              <a:t>27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1450" y="4507587"/>
            <a:ext cx="275934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OSAS (cu=4) does not work</a:t>
            </a:r>
          </a:p>
          <a:p>
            <a:r>
              <a:rPr lang="en-US" sz="1400" i="1" dirty="0"/>
              <a:t>  with WRF-ARW anymore</a:t>
            </a:r>
          </a:p>
          <a:p>
            <a:endParaRPr lang="en-US" sz="1400" i="1" dirty="0"/>
          </a:p>
          <a:p>
            <a:r>
              <a:rPr lang="en-US" sz="1400" i="1" dirty="0"/>
              <a:t>Zhang-McFarlane (cu=7) requires</a:t>
            </a:r>
          </a:p>
          <a:p>
            <a:r>
              <a:rPr lang="en-US" sz="1400" i="1" dirty="0"/>
              <a:t> specific PBL schemes</a:t>
            </a:r>
          </a:p>
          <a:p>
            <a:endParaRPr lang="en-US" sz="1400" i="1" dirty="0"/>
          </a:p>
          <a:p>
            <a:r>
              <a:rPr lang="en-US" sz="1400" i="1" dirty="0"/>
              <a:t>#94 HWRF NSAS is missing from list</a:t>
            </a:r>
          </a:p>
          <a:p>
            <a:r>
              <a:rPr lang="en-US" sz="1400" i="1" dirty="0"/>
              <a:t>#95 Old SAS for ARW is missing</a:t>
            </a:r>
          </a:p>
          <a:p>
            <a:r>
              <a:rPr lang="en-US" sz="1400" i="1" dirty="0"/>
              <a:t>#96 Old NSAS is missing from list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5B65762-7FFA-8242-9CEE-AD64A68080A7}"/>
              </a:ext>
            </a:extLst>
          </p:cNvPr>
          <p:cNvCxnSpPr>
            <a:cxnSpLocks/>
          </p:cNvCxnSpPr>
          <p:nvPr/>
        </p:nvCxnSpPr>
        <p:spPr>
          <a:xfrm>
            <a:off x="171450" y="1776607"/>
            <a:ext cx="57721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A509421-875C-7D4E-A85B-35A1DE1689E5}"/>
              </a:ext>
            </a:extLst>
          </p:cNvPr>
          <p:cNvSpPr txBox="1"/>
          <p:nvPr/>
        </p:nvSpPr>
        <p:spPr>
          <a:xfrm>
            <a:off x="2688429" y="1622718"/>
            <a:ext cx="1212191" cy="30777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FF0000"/>
                </a:solidFill>
              </a:rPr>
              <a:t>does not work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D4EF03-EA41-D5ED-138B-FC708FDB10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7233"/>
            <a:ext cx="9144000" cy="411657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197E16E-1BBE-E739-25D8-ABAEE3889C28}"/>
              </a:ext>
            </a:extLst>
          </p:cNvPr>
          <p:cNvSpPr txBox="1"/>
          <p:nvPr/>
        </p:nvSpPr>
        <p:spPr>
          <a:xfrm>
            <a:off x="4861284" y="4681204"/>
            <a:ext cx="289566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Cumulus schemes available</a:t>
            </a:r>
          </a:p>
          <a:p>
            <a:r>
              <a:rPr lang="en-US" b="1" dirty="0"/>
              <a:t>in WRF v4.5.1</a:t>
            </a:r>
          </a:p>
          <a:p>
            <a:endParaRPr lang="en-US" b="1" dirty="0"/>
          </a:p>
          <a:p>
            <a:r>
              <a:rPr lang="en-US" dirty="0"/>
              <a:t>Some of these schemes have</a:t>
            </a:r>
          </a:p>
          <a:p>
            <a:r>
              <a:rPr lang="en-US" dirty="0"/>
              <a:t>additional options</a:t>
            </a:r>
          </a:p>
        </p:txBody>
      </p:sp>
    </p:spTree>
    <p:extLst>
      <p:ext uri="{BB962C8B-B14F-4D97-AF65-F5344CB8AC3E}">
        <p14:creationId xmlns:p14="http://schemas.microsoft.com/office/powerpoint/2010/main" val="5090427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309116" y="1299633"/>
            <a:ext cx="289566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Cumulus schemes available</a:t>
            </a:r>
          </a:p>
          <a:p>
            <a:r>
              <a:rPr lang="en-US" b="1" dirty="0"/>
              <a:t>in WRF v4.2.2</a:t>
            </a:r>
          </a:p>
          <a:p>
            <a:endParaRPr lang="en-US" b="1" dirty="0"/>
          </a:p>
          <a:p>
            <a:r>
              <a:rPr lang="en-US" dirty="0"/>
              <a:t>Some of these schemes have</a:t>
            </a:r>
          </a:p>
          <a:p>
            <a:r>
              <a:rPr lang="en-US" dirty="0"/>
              <a:t>additional options</a:t>
            </a:r>
          </a:p>
          <a:p>
            <a:r>
              <a:rPr lang="en-US" dirty="0"/>
              <a:t>[see TSTORM experiment]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70DA4-219A-084F-86A8-AFFD04A7C3B2}" type="slidenum">
              <a:rPr lang="en-US" smtClean="0"/>
              <a:t>28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1450" y="4507587"/>
            <a:ext cx="275934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OSAS (cu=4) does not work</a:t>
            </a:r>
          </a:p>
          <a:p>
            <a:r>
              <a:rPr lang="en-US" sz="1400" i="1" dirty="0"/>
              <a:t>  with WRF-ARW anymore</a:t>
            </a:r>
          </a:p>
          <a:p>
            <a:endParaRPr lang="en-US" sz="1400" i="1" dirty="0"/>
          </a:p>
          <a:p>
            <a:r>
              <a:rPr lang="en-US" sz="1400" i="1" dirty="0"/>
              <a:t>Zhang-McFarlane (cu=7) requires</a:t>
            </a:r>
          </a:p>
          <a:p>
            <a:r>
              <a:rPr lang="en-US" sz="1400" i="1" dirty="0"/>
              <a:t> specific PBL schemes</a:t>
            </a:r>
          </a:p>
          <a:p>
            <a:endParaRPr lang="en-US" sz="1400" i="1" dirty="0"/>
          </a:p>
          <a:p>
            <a:r>
              <a:rPr lang="en-US" sz="1400" i="1" dirty="0"/>
              <a:t>#94 HWRF NSAS is missing from list</a:t>
            </a:r>
          </a:p>
          <a:p>
            <a:r>
              <a:rPr lang="en-US" sz="1400" i="1" dirty="0"/>
              <a:t>#95 Old SAS for ARW is missing</a:t>
            </a:r>
          </a:p>
          <a:p>
            <a:r>
              <a:rPr lang="en-US" sz="1400" i="1" dirty="0"/>
              <a:t>#96 Old NSAS is missing from list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5B65762-7FFA-8242-9CEE-AD64A68080A7}"/>
              </a:ext>
            </a:extLst>
          </p:cNvPr>
          <p:cNvCxnSpPr>
            <a:cxnSpLocks/>
          </p:cNvCxnSpPr>
          <p:nvPr/>
        </p:nvCxnSpPr>
        <p:spPr>
          <a:xfrm>
            <a:off x="171450" y="1776607"/>
            <a:ext cx="57721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A509421-875C-7D4E-A85B-35A1DE1689E5}"/>
              </a:ext>
            </a:extLst>
          </p:cNvPr>
          <p:cNvSpPr txBox="1"/>
          <p:nvPr/>
        </p:nvSpPr>
        <p:spPr>
          <a:xfrm>
            <a:off x="2688429" y="1622718"/>
            <a:ext cx="1212191" cy="30777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FF0000"/>
                </a:solidFill>
              </a:rPr>
              <a:t>does not work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D4EF03-EA41-D5ED-138B-FC708FDB10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7233"/>
            <a:ext cx="9144000" cy="411657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197E16E-1BBE-E739-25D8-ABAEE3889C28}"/>
              </a:ext>
            </a:extLst>
          </p:cNvPr>
          <p:cNvSpPr txBox="1"/>
          <p:nvPr/>
        </p:nvSpPr>
        <p:spPr>
          <a:xfrm>
            <a:off x="4861284" y="4681204"/>
            <a:ext cx="289566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Cumulus schemes available</a:t>
            </a:r>
          </a:p>
          <a:p>
            <a:r>
              <a:rPr lang="en-US" b="1" dirty="0"/>
              <a:t>in WRF v4.5.1</a:t>
            </a:r>
          </a:p>
          <a:p>
            <a:endParaRPr lang="en-US" b="1" dirty="0"/>
          </a:p>
          <a:p>
            <a:r>
              <a:rPr lang="en-US" dirty="0"/>
              <a:t>Some of these schemes have</a:t>
            </a:r>
          </a:p>
          <a:p>
            <a:r>
              <a:rPr lang="en-US" dirty="0"/>
              <a:t>additional options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98C18D-2EAC-72D3-3B5F-BF9B9425AB36}"/>
              </a:ext>
            </a:extLst>
          </p:cNvPr>
          <p:cNvSpPr txBox="1"/>
          <p:nvPr/>
        </p:nvSpPr>
        <p:spPr>
          <a:xfrm>
            <a:off x="4202636" y="1299633"/>
            <a:ext cx="3364226" cy="2585323"/>
          </a:xfrm>
          <a:prstGeom prst="rect">
            <a:avLst/>
          </a:prstGeom>
          <a:solidFill>
            <a:srgbClr val="FFFFFF"/>
          </a:solidFill>
          <a:ln w="76200" cmpd="sng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For most schemes, </a:t>
            </a:r>
            <a:r>
              <a:rPr lang="en-US" sz="1600" b="1" dirty="0" err="1">
                <a:latin typeface="Courier"/>
                <a:cs typeface="Courier"/>
              </a:rPr>
              <a:t>cudt</a:t>
            </a:r>
            <a:r>
              <a:rPr lang="en-US" sz="1600" dirty="0"/>
              <a:t> </a:t>
            </a:r>
            <a:r>
              <a:rPr lang="en-US" dirty="0"/>
              <a:t>= 0 (call    </a:t>
            </a:r>
          </a:p>
          <a:p>
            <a:r>
              <a:rPr lang="en-US" dirty="0"/>
              <a:t>  cumulus scheme every time     </a:t>
            </a:r>
          </a:p>
          <a:p>
            <a:r>
              <a:rPr lang="en-US" dirty="0"/>
              <a:t>  step) is recommended</a:t>
            </a:r>
          </a:p>
          <a:p>
            <a:endParaRPr lang="en-US" dirty="0"/>
          </a:p>
          <a:p>
            <a:r>
              <a:rPr lang="en-US" dirty="0"/>
              <a:t>KF schemes can use </a:t>
            </a:r>
            <a:r>
              <a:rPr lang="en-US" dirty="0" err="1"/>
              <a:t>cudt</a:t>
            </a:r>
            <a:r>
              <a:rPr lang="en-US" dirty="0"/>
              <a:t> = 5 (calls</a:t>
            </a:r>
          </a:p>
          <a:p>
            <a:r>
              <a:rPr lang="en-US" dirty="0"/>
              <a:t>  cumulus every 5 min)</a:t>
            </a:r>
          </a:p>
          <a:p>
            <a:endParaRPr lang="en-US" dirty="0"/>
          </a:p>
          <a:p>
            <a:r>
              <a:rPr lang="en-US" i="1" dirty="0"/>
              <a:t>Your results may be sensitive</a:t>
            </a:r>
          </a:p>
          <a:p>
            <a:r>
              <a:rPr lang="en-US" i="1" dirty="0"/>
              <a:t>  to your choice</a:t>
            </a:r>
          </a:p>
        </p:txBody>
      </p:sp>
    </p:spTree>
    <p:extLst>
      <p:ext uri="{BB962C8B-B14F-4D97-AF65-F5344CB8AC3E}">
        <p14:creationId xmlns:p14="http://schemas.microsoft.com/office/powerpoint/2010/main" val="26278989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A0C7948-75E1-84C1-6DFC-21712E4F607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[end]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4877DB7D-1010-993F-9831-CC9971A352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A727222-4D1B-CA0F-7E43-3748DB695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70DA4-219A-084F-86A8-AFFD04A7C3B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424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Aside: hurricane “bubble” initialization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70DA4-219A-084F-86A8-AFFD04A7C3B2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 descr="ww10Dtest0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974" y="1308889"/>
            <a:ext cx="5611000" cy="51793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8619" y="6357862"/>
            <a:ext cx="4326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Fovell and Su (2007) and subsequent papers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8619" y="4726052"/>
            <a:ext cx="212218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Spin up of TC from</a:t>
            </a:r>
          </a:p>
          <a:p>
            <a:r>
              <a:rPr lang="en-US" sz="1600" i="1" dirty="0"/>
              <a:t> bubble, using</a:t>
            </a:r>
          </a:p>
          <a:p>
            <a:r>
              <a:rPr lang="en-US" sz="1600" i="1" dirty="0"/>
              <a:t> </a:t>
            </a:r>
            <a:r>
              <a:rPr lang="en-US" sz="1600" i="1" dirty="0" err="1"/>
              <a:t>Kain</a:t>
            </a:r>
            <a:r>
              <a:rPr lang="en-US" sz="1600" i="1" dirty="0"/>
              <a:t>-Fritsch cumulus </a:t>
            </a:r>
          </a:p>
          <a:p>
            <a:r>
              <a:rPr lang="en-US" sz="1600" i="1" dirty="0"/>
              <a:t> scheme (</a:t>
            </a:r>
            <a:r>
              <a:rPr lang="en-US" sz="1600" i="1" dirty="0" err="1"/>
              <a:t>cu_physics</a:t>
            </a:r>
            <a:r>
              <a:rPr lang="en-US" sz="1600" i="1" dirty="0"/>
              <a:t>=1)</a:t>
            </a:r>
            <a:endParaRPr lang="en-US" i="1" dirty="0"/>
          </a:p>
        </p:txBody>
      </p:sp>
      <p:sp>
        <p:nvSpPr>
          <p:cNvPr id="11" name="Rectangle 10"/>
          <p:cNvSpPr/>
          <p:nvPr/>
        </p:nvSpPr>
        <p:spPr>
          <a:xfrm>
            <a:off x="4800600" y="5383374"/>
            <a:ext cx="564975" cy="419896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4864100" y="5702300"/>
            <a:ext cx="444500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787900" y="5383374"/>
            <a:ext cx="6030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30 km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168101" y="6450195"/>
            <a:ext cx="19127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Only part of domain shown</a:t>
            </a:r>
          </a:p>
        </p:txBody>
      </p:sp>
    </p:spTree>
    <p:extLst>
      <p:ext uri="{BB962C8B-B14F-4D97-AF65-F5344CB8AC3E}">
        <p14:creationId xmlns:p14="http://schemas.microsoft.com/office/powerpoint/2010/main" val="3400685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Aside: hurricane “bubble” initialization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70DA4-219A-084F-86A8-AFFD04A7C3B2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8100" y="1365475"/>
            <a:ext cx="6527800" cy="46736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1559504" y="2282651"/>
            <a:ext cx="0" cy="8037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425493" y="1881169"/>
            <a:ext cx="332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z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8619" y="6357862"/>
            <a:ext cx="4326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Fovell and Su (2007) and subsequent papers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676900" y="6076434"/>
            <a:ext cx="3108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CP = cumulus parameterization</a:t>
            </a:r>
          </a:p>
        </p:txBody>
      </p:sp>
      <p:sp>
        <p:nvSpPr>
          <p:cNvPr id="3" name="Left Bracket 2"/>
          <p:cNvSpPr/>
          <p:nvPr/>
        </p:nvSpPr>
        <p:spPr>
          <a:xfrm>
            <a:off x="3511176" y="2136588"/>
            <a:ext cx="179295" cy="2794000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45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Convective activity in a grid column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Deep convection occurs when conditions are favorable</a:t>
            </a:r>
          </a:p>
          <a:p>
            <a:pPr lvl="1"/>
            <a:r>
              <a:rPr lang="en-US" sz="1600" dirty="0"/>
              <a:t>CAPE exists (i.e., instability and moisture)</a:t>
            </a:r>
          </a:p>
          <a:p>
            <a:pPr lvl="1"/>
            <a:r>
              <a:rPr lang="en-US" sz="1600" dirty="0"/>
              <a:t>A source of lifting is available</a:t>
            </a:r>
          </a:p>
          <a:p>
            <a:r>
              <a:rPr lang="en-US" sz="2000" dirty="0"/>
              <a:t>Convection clearly modifies the air </a:t>
            </a:r>
            <a:r>
              <a:rPr lang="en-US" sz="2000" i="1" dirty="0"/>
              <a:t>within</a:t>
            </a:r>
            <a:r>
              <a:rPr lang="en-US" sz="2000" dirty="0"/>
              <a:t> the cloud(s)</a:t>
            </a:r>
            <a:r>
              <a:rPr lang="mr-IN" sz="2000" dirty="0"/>
              <a:t>…</a:t>
            </a:r>
            <a:endParaRPr lang="en-US" sz="2000" dirty="0"/>
          </a:p>
          <a:p>
            <a:r>
              <a:rPr lang="en-US" sz="2000" dirty="0"/>
              <a:t>What specifically does convective activity do to its </a:t>
            </a:r>
            <a:r>
              <a:rPr lang="en-US" sz="2000" b="1" dirty="0"/>
              <a:t>environment</a:t>
            </a:r>
            <a:r>
              <a:rPr lang="en-US" sz="2000" dirty="0"/>
              <a:t>?</a:t>
            </a:r>
          </a:p>
          <a:p>
            <a:pPr lvl="1"/>
            <a:r>
              <a:rPr lang="en-US" sz="1600" dirty="0"/>
              <a:t>That is, its environment in the </a:t>
            </a:r>
            <a:r>
              <a:rPr lang="en-US" sz="1600" b="1" dirty="0">
                <a:solidFill>
                  <a:srgbClr val="FF0000"/>
                </a:solidFill>
              </a:rPr>
              <a:t>SAME GRID COLUMN</a:t>
            </a:r>
          </a:p>
          <a:p>
            <a:pPr lvl="1"/>
            <a:r>
              <a:rPr lang="en-US" sz="1600" dirty="0"/>
              <a:t>We can imagine it makes it </a:t>
            </a:r>
            <a:r>
              <a:rPr lang="en-US" sz="1600" b="1" dirty="0">
                <a:solidFill>
                  <a:srgbClr val="FF0000"/>
                </a:solidFill>
              </a:rPr>
              <a:t>warmer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/>
              <a:t>(latent heat release, compensating subsidence) overall and absolutely </a:t>
            </a:r>
            <a:r>
              <a:rPr lang="en-US" sz="1600" b="1" dirty="0">
                <a:solidFill>
                  <a:srgbClr val="FF0000"/>
                </a:solidFill>
              </a:rPr>
              <a:t>drier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/>
              <a:t>(moisture loss via precipitation)</a:t>
            </a:r>
          </a:p>
          <a:p>
            <a:r>
              <a:rPr lang="en-US" sz="2000" dirty="0"/>
              <a:t>So what does a post-convective </a:t>
            </a:r>
            <a:r>
              <a:rPr lang="en-US" sz="2000" b="1" dirty="0"/>
              <a:t>environment</a:t>
            </a:r>
            <a:r>
              <a:rPr lang="en-US" sz="2000" dirty="0"/>
              <a:t> look like?</a:t>
            </a:r>
          </a:p>
          <a:p>
            <a:pPr lvl="1"/>
            <a:r>
              <a:rPr lang="en-US" sz="1600" i="1" dirty="0"/>
              <a:t>Within</a:t>
            </a:r>
            <a:r>
              <a:rPr lang="en-US" sz="1600" dirty="0"/>
              <a:t> the deep convective cloud itself, you might guess the vertical lapse rate is moist adiabatic (constant </a:t>
            </a:r>
            <a:r>
              <a:rPr lang="en-US" sz="1600" dirty="0" err="1">
                <a:latin typeface="Symbol" charset="2"/>
                <a:cs typeface="Symbol" charset="2"/>
              </a:rPr>
              <a:t>q</a:t>
            </a:r>
            <a:r>
              <a:rPr lang="en-US" sz="1600" baseline="-25000" dirty="0" err="1"/>
              <a:t>e</a:t>
            </a:r>
            <a:r>
              <a:rPr lang="en-US" sz="1600" dirty="0"/>
              <a:t>) </a:t>
            </a:r>
            <a:r>
              <a:rPr lang="mr-IN" sz="1600" dirty="0"/>
              <a:t>–</a:t>
            </a:r>
            <a:r>
              <a:rPr lang="en-US" sz="1600" dirty="0"/>
              <a:t> but we cannot “see” that cloud</a:t>
            </a:r>
          </a:p>
          <a:p>
            <a:pPr lvl="1"/>
            <a:r>
              <a:rPr lang="en-US" sz="1600" dirty="0">
                <a:solidFill>
                  <a:srgbClr val="FF0000"/>
                </a:solidFill>
              </a:rPr>
              <a:t>We’re concerned with how the clouds modify their </a:t>
            </a:r>
            <a:r>
              <a:rPr lang="en-US" sz="1600" i="1" dirty="0">
                <a:solidFill>
                  <a:srgbClr val="FF0000"/>
                </a:solidFill>
              </a:rPr>
              <a:t>surrounding environment</a:t>
            </a:r>
          </a:p>
          <a:p>
            <a:pPr lvl="1"/>
            <a:r>
              <a:rPr lang="en-US" sz="1600" dirty="0"/>
              <a:t>In a coarse-resolution model, a grid column may contain narrow deep clouds of various depths and widths… but </a:t>
            </a:r>
            <a:r>
              <a:rPr lang="en-US" sz="1600" i="1" dirty="0"/>
              <a:t>most of the grid volume is expected to be cloud-free (between the clouds)</a:t>
            </a:r>
          </a:p>
          <a:p>
            <a:pPr lvl="1"/>
            <a:r>
              <a:rPr lang="en-US" sz="1600" dirty="0"/>
              <a:t>What does this cloud-free environment look like (temperature, moisture, lapse rate, etc.)?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70DA4-219A-084F-86A8-AFFD04A7C3B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098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6-03-26 at 1.52.06 PM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9195"/>
            <a:ext cx="9144000" cy="53388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18200" y="6487081"/>
            <a:ext cx="2958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Arakawa and Schubert (1974)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241300"/>
            <a:ext cx="73814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Start with a grid box.</a:t>
            </a:r>
            <a:endParaRPr lang="en-US" dirty="0"/>
          </a:p>
          <a:p>
            <a:r>
              <a:rPr lang="en-US" dirty="0"/>
              <a:t>Depicted is one level in a model column.</a:t>
            </a:r>
          </a:p>
          <a:p>
            <a:r>
              <a:rPr lang="en-US" dirty="0"/>
              <a:t>There are unresolvable clouds/updrafts of various depths within the grid box.</a:t>
            </a:r>
          </a:p>
          <a:p>
            <a:r>
              <a:rPr lang="en-US" dirty="0"/>
              <a:t>Note </a:t>
            </a:r>
            <a:r>
              <a:rPr lang="en-US" b="1" i="1" dirty="0">
                <a:solidFill>
                  <a:srgbClr val="FF0000"/>
                </a:solidFill>
              </a:rPr>
              <a:t>most of the grid box area is not occupied by updrafts</a:t>
            </a:r>
            <a:r>
              <a:rPr lang="en-US" dirty="0"/>
              <a:t>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832654" y="2192923"/>
            <a:ext cx="9079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grid box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70DA4-219A-084F-86A8-AFFD04A7C3B2}" type="slidenum">
              <a:rPr lang="en-US" smtClean="0"/>
              <a:t>6</a:t>
            </a:fld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83F794B-D8A3-5F48-8006-6E0E8DF69490}"/>
              </a:ext>
            </a:extLst>
          </p:cNvPr>
          <p:cNvSpPr/>
          <p:nvPr/>
        </p:nvSpPr>
        <p:spPr>
          <a:xfrm>
            <a:off x="4747364" y="3582444"/>
            <a:ext cx="814192" cy="1628383"/>
          </a:xfrm>
          <a:prstGeom prst="ellipse">
            <a:avLst/>
          </a:prstGeom>
          <a:noFill/>
          <a:ln w="3810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9405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08B0577-4832-6503-6824-630BE79BB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a cumulus parameterization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4CDD5B-1F52-2C68-BB51-B7262AF110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General recommendations:</a:t>
            </a:r>
          </a:p>
          <a:p>
            <a:pPr lvl="1"/>
            <a:r>
              <a:rPr lang="en-US" dirty="0"/>
              <a:t>If your grid spacing in the domain or nest is &gt; 10 km, you should use a cumulus scheme</a:t>
            </a:r>
          </a:p>
          <a:p>
            <a:pPr lvl="1"/>
            <a:r>
              <a:rPr lang="en-US" dirty="0"/>
              <a:t>If your grid spacing in the domain or nest is ≤ 3 or 4 km, you probably should not use a cumulus scheme</a:t>
            </a:r>
          </a:p>
          <a:p>
            <a:pPr lvl="1"/>
            <a:r>
              <a:rPr lang="en-US" dirty="0"/>
              <a:t>Strive to avoid grid spacings between 5-10 km, the cumulus “grey zone”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“Scale aware” schemes that can “turn themselves off” or “tune themselves out” depending on grid spacing now do exist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01549EF-6905-AE4F-CDBF-F03050CCC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70DA4-219A-084F-86A8-AFFD04A7C3B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883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/>
          <p:cNvSpPr txBox="1">
            <a:spLocks noGrp="1"/>
          </p:cNvSpPr>
          <p:nvPr>
            <p:ph type="title"/>
          </p:nvPr>
        </p:nvSpPr>
        <p:spPr>
          <a:xfrm>
            <a:off x="311700" y="1243773"/>
            <a:ext cx="8520600" cy="636333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sz="2000" dirty="0"/>
              <a:t>Heavy precipitation case: o</a:t>
            </a:r>
            <a:r>
              <a:rPr lang="en" sz="2000" dirty="0"/>
              <a:t>ne vs. </a:t>
            </a:r>
            <a:r>
              <a:rPr lang="en-US" sz="2000" dirty="0"/>
              <a:t>t</a:t>
            </a:r>
            <a:r>
              <a:rPr lang="en" sz="2000" dirty="0"/>
              <a:t>wo </a:t>
            </a:r>
            <a:r>
              <a:rPr lang="en-US" sz="2000" dirty="0"/>
              <a:t>d</a:t>
            </a:r>
            <a:r>
              <a:rPr lang="en" sz="2000" dirty="0"/>
              <a:t>omain</a:t>
            </a:r>
            <a:r>
              <a:rPr lang="en-US" sz="2000" dirty="0"/>
              <a:t>s</a:t>
            </a:r>
            <a:endParaRPr lang="en" sz="2000" dirty="0"/>
          </a:p>
        </p:txBody>
      </p:sp>
      <p:pic>
        <p:nvPicPr>
          <p:cNvPr id="388" name="Shape 388"/>
          <p:cNvPicPr preferRelativeResize="0"/>
          <p:nvPr/>
        </p:nvPicPr>
        <p:blipFill rotWithShape="1">
          <a:blip r:embed="rId3">
            <a:alphaModFix/>
          </a:blip>
          <a:srcRect l="9919" t="7685" r="4639" b="7490"/>
          <a:stretch/>
        </p:blipFill>
        <p:spPr>
          <a:xfrm>
            <a:off x="4566051" y="1702306"/>
            <a:ext cx="4266250" cy="445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" name="Shape 389"/>
          <p:cNvPicPr preferRelativeResize="0"/>
          <p:nvPr/>
        </p:nvPicPr>
        <p:blipFill rotWithShape="1">
          <a:blip r:embed="rId4">
            <a:alphaModFix/>
          </a:blip>
          <a:srcRect l="10077" t="7689" r="4159" b="7900"/>
          <a:stretch/>
        </p:blipFill>
        <p:spPr>
          <a:xfrm>
            <a:off x="311700" y="1702306"/>
            <a:ext cx="4211574" cy="445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D79C5C5-F334-A53D-2821-D99D1FB661FA}"/>
              </a:ext>
            </a:extLst>
          </p:cNvPr>
          <p:cNvSpPr txBox="1"/>
          <p:nvPr/>
        </p:nvSpPr>
        <p:spPr>
          <a:xfrm>
            <a:off x="1706287" y="303118"/>
            <a:ext cx="5738238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The present is </a:t>
            </a:r>
            <a:r>
              <a:rPr lang="en-US" b="1" dirty="0"/>
              <a:t>telescoping grids</a:t>
            </a:r>
          </a:p>
          <a:p>
            <a:pPr marL="285750" indent="-285750">
              <a:buFont typeface="Wingdings" pitchFamily="2" charset="2"/>
              <a:buChar char="à"/>
            </a:pPr>
            <a:r>
              <a:rPr lang="en-US" dirty="0">
                <a:sym typeface="Wingdings" pitchFamily="2" charset="2"/>
              </a:rPr>
              <a:t>helps us avoid cumulus “grey zone”</a:t>
            </a:r>
          </a:p>
          <a:p>
            <a:pPr marL="285750" indent="-285750">
              <a:buFont typeface="Wingdings" pitchFamily="2" charset="2"/>
              <a:buChar char="à"/>
            </a:pPr>
            <a:r>
              <a:rPr lang="en-US" dirty="0">
                <a:sym typeface="Wingdings" pitchFamily="2" charset="2"/>
              </a:rPr>
              <a:t>BUT can (will) result in </a:t>
            </a:r>
            <a:r>
              <a:rPr lang="en-US" i="1" dirty="0">
                <a:sym typeface="Wingdings" pitchFamily="2" charset="2"/>
              </a:rPr>
              <a:t>discontinuities</a:t>
            </a:r>
            <a:r>
              <a:rPr lang="en-US" dirty="0">
                <a:sym typeface="Wingdings" pitchFamily="2" charset="2"/>
              </a:rPr>
              <a:t> at nest boundaries</a:t>
            </a:r>
          </a:p>
        </p:txBody>
      </p:sp>
    </p:spTree>
    <p:extLst>
      <p:ext uri="{BB962C8B-B14F-4D97-AF65-F5344CB8AC3E}">
        <p14:creationId xmlns:p14="http://schemas.microsoft.com/office/powerpoint/2010/main" val="243939377"/>
      </p:ext>
    </p:extLst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B17D3E1-81B5-D99B-AE90-AE0EC9DD3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70DA4-219A-084F-86A8-AFFD04A7C3B2}" type="slidenum">
              <a:rPr lang="en-US" smtClean="0"/>
              <a:t>9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766963D-AB9E-55AA-C8A2-6F0AAF1FDA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900" y="0"/>
            <a:ext cx="6235700" cy="6204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6E81745-3E9D-255C-15D7-B609BBB9F694}"/>
              </a:ext>
            </a:extLst>
          </p:cNvPr>
          <p:cNvSpPr txBox="1"/>
          <p:nvPr/>
        </p:nvSpPr>
        <p:spPr>
          <a:xfrm>
            <a:off x="0" y="6356350"/>
            <a:ext cx="2140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An MPAS model grid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532AE9-A2F0-28A9-8DC6-4CCEF890710C}"/>
              </a:ext>
            </a:extLst>
          </p:cNvPr>
          <p:cNvSpPr txBox="1"/>
          <p:nvPr/>
        </p:nvSpPr>
        <p:spPr>
          <a:xfrm>
            <a:off x="5994400" y="304800"/>
            <a:ext cx="2949846" cy="120032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The future is </a:t>
            </a:r>
            <a:r>
              <a:rPr lang="en-US" b="1" dirty="0"/>
              <a:t>continuously</a:t>
            </a:r>
          </a:p>
          <a:p>
            <a:r>
              <a:rPr lang="en-US" b="1" dirty="0"/>
              <a:t> variable grid meshes</a:t>
            </a:r>
          </a:p>
          <a:p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 need </a:t>
            </a:r>
            <a:r>
              <a:rPr lang="en-US" b="1" dirty="0">
                <a:solidFill>
                  <a:srgbClr val="0070C0"/>
                </a:solidFill>
                <a:sym typeface="Wingdings" pitchFamily="2" charset="2"/>
              </a:rPr>
              <a:t>scale-aware</a:t>
            </a:r>
            <a:r>
              <a:rPr lang="en-US" dirty="0">
                <a:sym typeface="Wingdings" pitchFamily="2" charset="2"/>
              </a:rPr>
              <a:t> physics</a:t>
            </a:r>
          </a:p>
          <a:p>
            <a:r>
              <a:rPr lang="en-US" dirty="0">
                <a:sym typeface="Wingdings" pitchFamily="2" charset="2"/>
              </a:rPr>
              <a:t>[especially cumulus schemes]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344076-B4D2-113F-02BD-0A36EDCE5F2F}"/>
              </a:ext>
            </a:extLst>
          </p:cNvPr>
          <p:cNvSpPr txBox="1"/>
          <p:nvPr/>
        </p:nvSpPr>
        <p:spPr>
          <a:xfrm>
            <a:off x="6146800" y="3429000"/>
            <a:ext cx="2897588" cy="20313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Want cumulus 100% </a:t>
            </a:r>
            <a:r>
              <a:rPr lang="en-US" b="1" dirty="0">
                <a:solidFill>
                  <a:srgbClr val="FF0000"/>
                </a:solidFill>
              </a:rPr>
              <a:t>off</a:t>
            </a:r>
            <a:r>
              <a:rPr lang="en-US" dirty="0">
                <a:solidFill>
                  <a:srgbClr val="FF0000"/>
                </a:solidFill>
              </a:rPr>
              <a:t> here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solidFill>
                  <a:srgbClr val="0070C0"/>
                </a:solidFill>
              </a:rPr>
              <a:t>Want cumulus 100% </a:t>
            </a:r>
            <a:r>
              <a:rPr lang="en-US" b="1" dirty="0">
                <a:solidFill>
                  <a:srgbClr val="0070C0"/>
                </a:solidFill>
              </a:rPr>
              <a:t>on</a:t>
            </a:r>
            <a:r>
              <a:rPr lang="en-US" dirty="0">
                <a:solidFill>
                  <a:srgbClr val="0070C0"/>
                </a:solidFill>
              </a:rPr>
              <a:t> here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5A872C1-FF65-C378-5648-F61CA7A69C3B}"/>
              </a:ext>
            </a:extLst>
          </p:cNvPr>
          <p:cNvCxnSpPr/>
          <p:nvPr/>
        </p:nvCxnSpPr>
        <p:spPr>
          <a:xfrm flipH="1" flipV="1">
            <a:off x="3251200" y="3289300"/>
            <a:ext cx="2895600" cy="3302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EDA58A3-5C84-3CC5-C225-23DEEB58D786}"/>
              </a:ext>
            </a:extLst>
          </p:cNvPr>
          <p:cNvCxnSpPr/>
          <p:nvPr/>
        </p:nvCxnSpPr>
        <p:spPr>
          <a:xfrm flipH="1">
            <a:off x="2755900" y="5245100"/>
            <a:ext cx="3390900" cy="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03530CF-8EB2-7F68-5DD0-23F099735383}"/>
              </a:ext>
            </a:extLst>
          </p:cNvPr>
          <p:cNvSpPr txBox="1"/>
          <p:nvPr/>
        </p:nvSpPr>
        <p:spPr>
          <a:xfrm>
            <a:off x="6486714" y="4072025"/>
            <a:ext cx="19652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/>
              <a:t>…and vary 0-100% </a:t>
            </a:r>
          </a:p>
          <a:p>
            <a:pPr algn="ctr"/>
            <a:r>
              <a:rPr lang="en-US" i="1" dirty="0"/>
              <a:t>in between</a:t>
            </a:r>
          </a:p>
        </p:txBody>
      </p:sp>
    </p:spTree>
    <p:extLst>
      <p:ext uri="{BB962C8B-B14F-4D97-AF65-F5344CB8AC3E}">
        <p14:creationId xmlns:p14="http://schemas.microsoft.com/office/powerpoint/2010/main" val="32181954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26784</TotalTime>
  <Words>2776</Words>
  <Application>Microsoft Macintosh PowerPoint</Application>
  <PresentationFormat>On-screen Show (4:3)</PresentationFormat>
  <Paragraphs>351</Paragraphs>
  <Slides>29</Slides>
  <Notes>21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Times</vt:lpstr>
      <vt:lpstr>Arial</vt:lpstr>
      <vt:lpstr>Calibri</vt:lpstr>
      <vt:lpstr>Courier</vt:lpstr>
      <vt:lpstr>Lucida Grande</vt:lpstr>
      <vt:lpstr>Symbol</vt:lpstr>
      <vt:lpstr>Wingdings</vt:lpstr>
      <vt:lpstr>Office Theme</vt:lpstr>
      <vt:lpstr>Cumulus parameterizations</vt:lpstr>
      <vt:lpstr>Microphysics vs. cumulus schemes</vt:lpstr>
      <vt:lpstr>Aside: hurricane “bubble” initialization</vt:lpstr>
      <vt:lpstr>Aside: hurricane “bubble” initialization</vt:lpstr>
      <vt:lpstr>Convective activity in a grid column</vt:lpstr>
      <vt:lpstr>PowerPoint Presentation</vt:lpstr>
      <vt:lpstr>Using a cumulus parameterization</vt:lpstr>
      <vt:lpstr>Heavy precipitation case: one vs. two domains</vt:lpstr>
      <vt:lpstr>PowerPoint Presentation</vt:lpstr>
      <vt:lpstr>PowerPoint Presentation</vt:lpstr>
      <vt:lpstr>Convective cloud is influencing  its own grid column</vt:lpstr>
      <vt:lpstr>How a deep convective cloud modifies its surrounding environment</vt:lpstr>
      <vt:lpstr>PowerPoint Presentation</vt:lpstr>
      <vt:lpstr>PowerPoint Presentation</vt:lpstr>
      <vt:lpstr>Assessing the effect of convective activity in a given area </vt:lpstr>
      <vt:lpstr>Apparent heat source and moisture sink in observations</vt:lpstr>
      <vt:lpstr>Deriving Q1 and Q2 #1</vt:lpstr>
      <vt:lpstr>Deriving Q1 and Q2 #2</vt:lpstr>
      <vt:lpstr>Deriving Q1 and Q2 #3</vt:lpstr>
      <vt:lpstr>Q1 and Q2 from observations #1</vt:lpstr>
      <vt:lpstr>Q1 and Q2 from observations #2</vt:lpstr>
      <vt:lpstr>Q1 and Q2 from observations #3</vt:lpstr>
      <vt:lpstr>Now about the model #1</vt:lpstr>
      <vt:lpstr>Now about the model #2</vt:lpstr>
      <vt:lpstr>When to use a cumulus scheme revisited</vt:lpstr>
      <vt:lpstr>Some cumulus parameterizations</vt:lpstr>
      <vt:lpstr>PowerPoint Presentation</vt:lpstr>
      <vt:lpstr>PowerPoint Presentation</vt:lpstr>
      <vt:lpstr>[end]</vt:lpstr>
    </vt:vector>
  </TitlesOfParts>
  <Company>UCLA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</dc:title>
  <dc:creator>Robert Fovell</dc:creator>
  <cp:lastModifiedBy>Fovell, Robert</cp:lastModifiedBy>
  <cp:revision>506</cp:revision>
  <cp:lastPrinted>2016-03-28T18:33:24Z</cp:lastPrinted>
  <dcterms:created xsi:type="dcterms:W3CDTF">2016-03-25T21:16:49Z</dcterms:created>
  <dcterms:modified xsi:type="dcterms:W3CDTF">2024-10-28T16:58:24Z</dcterms:modified>
</cp:coreProperties>
</file>