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67" r:id="rId3"/>
    <p:sldId id="368" r:id="rId4"/>
    <p:sldId id="34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2"/>
    <p:restoredTop sz="94577"/>
  </p:normalViewPr>
  <p:slideViewPr>
    <p:cSldViewPr snapToGrid="0" snapToObjects="1" showGuides="1">
      <p:cViewPr varScale="1">
        <p:scale>
          <a:sx n="112" d="100"/>
          <a:sy n="112" d="100"/>
        </p:scale>
        <p:origin x="1280" y="184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5594E-D864-7C4F-A92D-814E096E70A8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7ADA3-77DA-754E-A74D-566E4660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41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D706-1478-9746-8327-250643F00DE2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11A71-D30F-4F45-8C0E-3C8106F3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332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11A71-D30F-4F45-8C0E-3C8106F32F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91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128E-30A8-5B41-9ABB-EBD9E054FC84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0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FFD7-FA33-6143-90A5-01661E69F4C8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0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5BDD-DDCC-C447-B3CD-92F6F94B34DF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8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3525-4BCC-AE45-AEBC-0A2BDBAB0381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4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3BF83-132F-D24D-85A8-AFE8A45C5299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B6A-49C0-1746-B092-BA3BC2C35305}" type="datetime1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9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6ABA-035E-074C-AF8F-20FE54D051CF}" type="datetime1">
              <a:rPr lang="en-US" smtClean="0"/>
              <a:t>10/28/24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0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C5F8-DC3F-D748-8A7C-83DCD016BF3B}" type="datetime1">
              <a:rPr lang="en-US" smtClean="0"/>
              <a:t>10/28/24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9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6FD1-5734-EC4A-8C44-D10CC55AC11E}" type="datetime1">
              <a:rPr lang="en-US" smtClean="0"/>
              <a:t>10/28/24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6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FC44-91CE-A949-ACBE-5FFAAD641D9C}" type="datetime1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2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1BC9-1917-6E40-901C-DC8F55F05624}" type="datetime1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5116A-6794-934D-B1FD-75654D82B538}" type="datetime1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78D-EF6E-0544-8C8F-E23506D16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6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insights regarding final projects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ATM 419/563</a:t>
            </a: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Fall 2024</a:t>
            </a: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Fovell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817095-C74C-0747-82BA-BE13CA105715}"/>
              </a:ext>
            </a:extLst>
          </p:cNvPr>
          <p:cNvSpPr txBox="1"/>
          <p:nvPr/>
        </p:nvSpPr>
        <p:spPr>
          <a:xfrm>
            <a:off x="26831" y="662940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Copyright 2024 Robert Fovell, Univ. at Albany, SUNY, </a:t>
            </a:r>
            <a:r>
              <a:rPr lang="en-US" sz="1000" dirty="0" err="1"/>
              <a:t>rfovell@albany.edu</a:t>
            </a:r>
            <a:endParaRPr 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A53930-C088-B9DC-03F7-18F75FAF005E}"/>
              </a:ext>
            </a:extLst>
          </p:cNvPr>
          <p:cNvSpPr txBox="1"/>
          <p:nvPr/>
        </p:nvSpPr>
        <p:spPr>
          <a:xfrm>
            <a:off x="125730" y="285750"/>
            <a:ext cx="8199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Final project progress report due WEDNESDAY, NOVEMBER 6</a:t>
            </a:r>
            <a:r>
              <a:rPr lang="en-US" b="1" baseline="30000" dirty="0">
                <a:highlight>
                  <a:srgbClr val="FFFF00"/>
                </a:highlight>
              </a:rPr>
              <a:t>th</a:t>
            </a:r>
            <a:r>
              <a:rPr lang="en-US" b="1" dirty="0">
                <a:highlight>
                  <a:srgbClr val="FFFF00"/>
                </a:highlight>
              </a:rPr>
              <a:t>, before start of class</a:t>
            </a:r>
          </a:p>
        </p:txBody>
      </p:sp>
    </p:spTree>
    <p:extLst>
      <p:ext uri="{BB962C8B-B14F-4D97-AF65-F5344CB8AC3E}">
        <p14:creationId xmlns:p14="http://schemas.microsoft.com/office/powerpoint/2010/main" val="408153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C9297-0876-293E-DFD3-C3E34AA55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(real WRF)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A1D89-38C9-96BB-2160-E72B80AB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Create a new folder in your space and move into it</a:t>
            </a:r>
          </a:p>
          <a:p>
            <a:r>
              <a:rPr lang="en-US" dirty="0"/>
              <a:t>Copy $LAB/SCRIPTS/WRF_REAL_SETUP.TAR and unpack it</a:t>
            </a:r>
          </a:p>
          <a:p>
            <a:r>
              <a:rPr lang="en-US" dirty="0"/>
              <a:t>Execute </a:t>
            </a:r>
            <a:r>
              <a:rPr lang="en-US" dirty="0" err="1"/>
              <a:t>make_all_links.sh</a:t>
            </a:r>
            <a:endParaRPr lang="en-US" dirty="0"/>
          </a:p>
          <a:p>
            <a:pPr lvl="1"/>
            <a:r>
              <a:rPr lang="en-US" dirty="0"/>
              <a:t>Provides </a:t>
            </a:r>
            <a:r>
              <a:rPr lang="en-US" dirty="0" err="1"/>
              <a:t>Vtables</a:t>
            </a:r>
            <a:r>
              <a:rPr lang="en-US" dirty="0"/>
              <a:t> for the most common parent sources</a:t>
            </a:r>
          </a:p>
          <a:p>
            <a:r>
              <a:rPr lang="en-US" dirty="0"/>
              <a:t>Use the tools we’ve provided to visualize and construct your domain</a:t>
            </a:r>
          </a:p>
          <a:p>
            <a:r>
              <a:rPr lang="en-US" dirty="0"/>
              <a:t>Start simple, with the largest grid spacing and the tightest simulation window you can get away with, so the model runs fast.  Refine later.</a:t>
            </a:r>
          </a:p>
          <a:p>
            <a:r>
              <a:rPr lang="en-US" dirty="0">
                <a:solidFill>
                  <a:srgbClr val="FF0000"/>
                </a:solidFill>
              </a:rPr>
              <a:t>Research is iterative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090AE-FA55-8609-5962-2CCA3148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6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6176D-89AE-F89A-D926-02A374C1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Insights on final project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DF6DC-6864-534B-5F4E-70A4446FA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200" b="1" dirty="0"/>
              <a:t>Grid spacing</a:t>
            </a:r>
          </a:p>
          <a:p>
            <a:pPr lvl="1"/>
            <a:r>
              <a:rPr lang="en-US" sz="4200" dirty="0"/>
              <a:t>Trade off of detail vs. performance.  Use largest grid spacing you can get away with.  Nesting adds complexity but may improve performance.</a:t>
            </a:r>
          </a:p>
          <a:p>
            <a:pPr lvl="1"/>
            <a:r>
              <a:rPr lang="en-US" sz="4200" dirty="0"/>
              <a:t>Strive to avoid grid spacings in parent domain or nests that fall between </a:t>
            </a:r>
            <a:r>
              <a:rPr lang="en-US" sz="4200" b="1" dirty="0"/>
              <a:t>5-10 km</a:t>
            </a:r>
            <a:r>
              <a:rPr lang="en-US" sz="4200" dirty="0"/>
              <a:t>, especially for cases with convective precipitation.  If you must use those grid spacings, use scale-aware cumulus schemes. Also avoid spacings between 100-600 m.</a:t>
            </a:r>
          </a:p>
          <a:p>
            <a:r>
              <a:rPr lang="en-US" sz="4200" b="1" dirty="0"/>
              <a:t>Time step</a:t>
            </a:r>
          </a:p>
          <a:p>
            <a:pPr lvl="1"/>
            <a:r>
              <a:rPr lang="en-US" sz="4200" dirty="0"/>
              <a:t>Time step is explicitly set for outermost domain and implicitly for nests</a:t>
            </a:r>
          </a:p>
          <a:p>
            <a:pPr lvl="2"/>
            <a:r>
              <a:rPr lang="en-US" sz="4200" dirty="0"/>
              <a:t>Default ratio for nests is 3:1, i.e., nest has 1/3 grid spacing of parent nest and 1/3 of parent’s time step. You can override.</a:t>
            </a:r>
          </a:p>
          <a:p>
            <a:pPr lvl="1"/>
            <a:r>
              <a:rPr lang="en-US" sz="4200" dirty="0"/>
              <a:t>WRF recommends using a time step in seconds ~ 6 times the horizontal grid spacing in kilometers (e.g., 10 km grid spacing </a:t>
            </a:r>
            <a:r>
              <a:rPr lang="en-US" sz="4200" dirty="0">
                <a:sym typeface="Wingdings" pitchFamily="2" charset="2"/>
              </a:rPr>
              <a:t> 60 sec time step recommended)</a:t>
            </a:r>
          </a:p>
          <a:p>
            <a:pPr lvl="2"/>
            <a:r>
              <a:rPr lang="en-US" sz="4200" dirty="0">
                <a:sym typeface="Wingdings" pitchFamily="2" charset="2"/>
              </a:rPr>
              <a:t>I strongly recommend using about 3x the grid spacing instead of 6x </a:t>
            </a:r>
          </a:p>
          <a:p>
            <a:pPr lvl="2"/>
            <a:r>
              <a:rPr lang="en-US" sz="4200" dirty="0">
                <a:sym typeface="Wingdings" pitchFamily="2" charset="2"/>
              </a:rPr>
              <a:t>I strongly recommend making the time step divisible into or by 3600 (for hourly output)</a:t>
            </a:r>
          </a:p>
          <a:p>
            <a:r>
              <a:rPr lang="en-US" sz="4200" b="1" dirty="0">
                <a:sym typeface="Wingdings" pitchFamily="2" charset="2"/>
              </a:rPr>
              <a:t>Model physics most likely to provide improvement and/or variability in most cases:</a:t>
            </a:r>
          </a:p>
          <a:p>
            <a:pPr lvl="1"/>
            <a:r>
              <a:rPr lang="en-US" sz="4200" dirty="0">
                <a:sym typeface="Wingdings" pitchFamily="2" charset="2"/>
              </a:rPr>
              <a:t>PBL scheme</a:t>
            </a:r>
          </a:p>
          <a:p>
            <a:pPr lvl="1"/>
            <a:r>
              <a:rPr lang="en-US" sz="4200" dirty="0">
                <a:sym typeface="Wingdings" pitchFamily="2" charset="2"/>
              </a:rPr>
              <a:t>Microphysics</a:t>
            </a:r>
          </a:p>
          <a:p>
            <a:pPr lvl="1"/>
            <a:r>
              <a:rPr lang="en-US" sz="4200" dirty="0">
                <a:sym typeface="Wingdings" pitchFamily="2" charset="2"/>
              </a:rPr>
              <a:t>Land surface model</a:t>
            </a:r>
          </a:p>
          <a:p>
            <a:pPr lvl="1"/>
            <a:r>
              <a:rPr lang="en-US" sz="4200" dirty="0">
                <a:sym typeface="Wingdings" pitchFamily="2" charset="2"/>
              </a:rPr>
              <a:t>Cumulus parameterization (for ∆x &gt; 10 km or so)</a:t>
            </a:r>
          </a:p>
          <a:p>
            <a:r>
              <a:rPr lang="en-US" sz="4200" b="1" dirty="0">
                <a:sym typeface="Wingdings" pitchFamily="2" charset="2"/>
              </a:rPr>
              <a:t>Most commonly used physics options [use same option for all domains EXCEPT possibly cumulus]:</a:t>
            </a:r>
          </a:p>
          <a:p>
            <a:pPr lvl="1"/>
            <a:r>
              <a:rPr lang="en-US" sz="4200" dirty="0">
                <a:sym typeface="Wingdings" pitchFamily="2" charset="2"/>
              </a:rPr>
              <a:t>Radiation: </a:t>
            </a:r>
            <a:r>
              <a:rPr lang="en-US" sz="4200" dirty="0" err="1">
                <a:sym typeface="Wingdings" pitchFamily="2" charset="2"/>
              </a:rPr>
              <a:t>ra_lw_physics</a:t>
            </a:r>
            <a:r>
              <a:rPr lang="en-US" sz="4200" dirty="0">
                <a:sym typeface="Wingdings" pitchFamily="2" charset="2"/>
              </a:rPr>
              <a:t> = 4, </a:t>
            </a:r>
            <a:r>
              <a:rPr lang="en-US" sz="4200" dirty="0" err="1">
                <a:sym typeface="Wingdings" pitchFamily="2" charset="2"/>
              </a:rPr>
              <a:t>ra_sw_physics</a:t>
            </a:r>
            <a:r>
              <a:rPr lang="en-US" sz="4200" dirty="0">
                <a:sym typeface="Wingdings" pitchFamily="2" charset="2"/>
              </a:rPr>
              <a:t> = 4 (RRTMG). Set </a:t>
            </a:r>
            <a:r>
              <a:rPr lang="en-US" sz="4200" dirty="0" err="1">
                <a:sym typeface="Wingdings" pitchFamily="2" charset="2"/>
              </a:rPr>
              <a:t>radt</a:t>
            </a:r>
            <a:r>
              <a:rPr lang="en-US" sz="4200" dirty="0">
                <a:sym typeface="Wingdings" pitchFamily="2" charset="2"/>
              </a:rPr>
              <a:t> in minutes ~ grid spacing in km (e.g., </a:t>
            </a:r>
            <a:r>
              <a:rPr lang="en-US" sz="4200" dirty="0" err="1">
                <a:sym typeface="Wingdings" pitchFamily="2" charset="2"/>
              </a:rPr>
              <a:t>radt</a:t>
            </a:r>
            <a:r>
              <a:rPr lang="en-US" sz="4200" dirty="0">
                <a:sym typeface="Wingdings" pitchFamily="2" charset="2"/>
              </a:rPr>
              <a:t> = 12 or 12 km ∆x), and use same value for all nests.  [Radiation is expensive.]</a:t>
            </a:r>
          </a:p>
          <a:p>
            <a:pPr lvl="1"/>
            <a:r>
              <a:rPr lang="en-US" sz="4200" dirty="0">
                <a:sym typeface="Wingdings" pitchFamily="2" charset="2"/>
              </a:rPr>
              <a:t>Land surface model: </a:t>
            </a:r>
            <a:r>
              <a:rPr lang="en-US" sz="4200" dirty="0" err="1">
                <a:sym typeface="Wingdings" pitchFamily="2" charset="2"/>
              </a:rPr>
              <a:t>sf_surface_physics</a:t>
            </a:r>
            <a:r>
              <a:rPr lang="en-US" sz="4200" dirty="0">
                <a:sym typeface="Wingdings" pitchFamily="2" charset="2"/>
              </a:rPr>
              <a:t> = 2 with </a:t>
            </a:r>
            <a:r>
              <a:rPr lang="en-US" sz="4200" dirty="0" err="1">
                <a:sym typeface="Wingdings" pitchFamily="2" charset="2"/>
              </a:rPr>
              <a:t>num_soil_layers</a:t>
            </a:r>
            <a:r>
              <a:rPr lang="en-US" sz="4200" dirty="0">
                <a:sym typeface="Wingdings" pitchFamily="2" charset="2"/>
              </a:rPr>
              <a:t> = 4 (Noah LSM)</a:t>
            </a:r>
          </a:p>
          <a:p>
            <a:pPr lvl="1"/>
            <a:r>
              <a:rPr lang="en-US" sz="4200" dirty="0">
                <a:sym typeface="Wingdings" pitchFamily="2" charset="2"/>
              </a:rPr>
              <a:t>Microphysics: </a:t>
            </a:r>
            <a:r>
              <a:rPr lang="en-US" sz="4200" dirty="0" err="1">
                <a:sym typeface="Wingdings" pitchFamily="2" charset="2"/>
              </a:rPr>
              <a:t>mp_physics</a:t>
            </a:r>
            <a:r>
              <a:rPr lang="en-US" sz="4200" dirty="0">
                <a:sym typeface="Wingdings" pitchFamily="2" charset="2"/>
              </a:rPr>
              <a:t> = 8 (Thompson)</a:t>
            </a:r>
          </a:p>
          <a:p>
            <a:pPr lvl="1"/>
            <a:r>
              <a:rPr lang="en-US" sz="4200" dirty="0">
                <a:sym typeface="Wingdings" pitchFamily="2" charset="2"/>
              </a:rPr>
              <a:t>PBL and surface layer scheme: </a:t>
            </a:r>
            <a:r>
              <a:rPr lang="en-US" sz="4200" dirty="0" err="1">
                <a:sym typeface="Wingdings" pitchFamily="2" charset="2"/>
              </a:rPr>
              <a:t>bl_pbl_physics</a:t>
            </a:r>
            <a:r>
              <a:rPr lang="en-US" sz="4200" dirty="0">
                <a:sym typeface="Wingdings" pitchFamily="2" charset="2"/>
              </a:rPr>
              <a:t> = 5, </a:t>
            </a:r>
            <a:r>
              <a:rPr lang="en-US" sz="4200" dirty="0" err="1">
                <a:sym typeface="Wingdings" pitchFamily="2" charset="2"/>
              </a:rPr>
              <a:t>sf_sfclay_physics</a:t>
            </a:r>
            <a:r>
              <a:rPr lang="en-US" sz="4200" dirty="0">
                <a:sym typeface="Wingdings" pitchFamily="2" charset="2"/>
              </a:rPr>
              <a:t> = 5 (MYNN2). Leave </a:t>
            </a:r>
            <a:r>
              <a:rPr lang="en-US" sz="4200" dirty="0" err="1">
                <a:sym typeface="Wingdings" pitchFamily="2" charset="2"/>
              </a:rPr>
              <a:t>bldt</a:t>
            </a:r>
            <a:r>
              <a:rPr lang="en-US" sz="4200" dirty="0">
                <a:sym typeface="Wingdings" pitchFamily="2" charset="2"/>
              </a:rPr>
              <a:t>=0.</a:t>
            </a:r>
          </a:p>
          <a:p>
            <a:pPr lvl="1"/>
            <a:r>
              <a:rPr lang="en-US" sz="4200" dirty="0">
                <a:sym typeface="Wingdings" pitchFamily="2" charset="2"/>
              </a:rPr>
              <a:t>Cumulus parameterization: </a:t>
            </a:r>
            <a:r>
              <a:rPr lang="en-US" sz="4200" dirty="0" err="1">
                <a:sym typeface="Wingdings" pitchFamily="2" charset="2"/>
              </a:rPr>
              <a:t>cu_physics</a:t>
            </a:r>
            <a:r>
              <a:rPr lang="en-US" sz="4200" dirty="0">
                <a:sym typeface="Wingdings" pitchFamily="2" charset="2"/>
              </a:rPr>
              <a:t> = 1 (Kain-Fritsch). Leave </a:t>
            </a:r>
            <a:r>
              <a:rPr lang="en-US" sz="4200" dirty="0" err="1">
                <a:sym typeface="Wingdings" pitchFamily="2" charset="2"/>
              </a:rPr>
              <a:t>cudt</a:t>
            </a:r>
            <a:r>
              <a:rPr lang="en-US" sz="4200" dirty="0">
                <a:sym typeface="Wingdings" pitchFamily="2" charset="2"/>
              </a:rPr>
              <a:t> = 0.</a:t>
            </a:r>
          </a:p>
          <a:p>
            <a:r>
              <a:rPr lang="en-US" sz="4200" b="1" dirty="0">
                <a:sym typeface="Wingdings" pitchFamily="2" charset="2"/>
              </a:rPr>
              <a:t>&amp;dynamics section suggestions:</a:t>
            </a:r>
          </a:p>
          <a:p>
            <a:pPr lvl="1"/>
            <a:r>
              <a:rPr lang="en-US" sz="4200" dirty="0" err="1">
                <a:sym typeface="Wingdings" pitchFamily="2" charset="2"/>
              </a:rPr>
              <a:t>w_damping</a:t>
            </a:r>
            <a:r>
              <a:rPr lang="en-US" sz="4200" dirty="0">
                <a:sym typeface="Wingdings" pitchFamily="2" charset="2"/>
              </a:rPr>
              <a:t> = 1, </a:t>
            </a:r>
            <a:r>
              <a:rPr lang="en-US" sz="4200" dirty="0" err="1">
                <a:sym typeface="Wingdings" pitchFamily="2" charset="2"/>
              </a:rPr>
              <a:t>damp_opt</a:t>
            </a:r>
            <a:r>
              <a:rPr lang="en-US" sz="4200" dirty="0">
                <a:sym typeface="Wingdings" pitchFamily="2" charset="2"/>
              </a:rPr>
              <a:t> = 3 with </a:t>
            </a:r>
            <a:r>
              <a:rPr lang="en-US" sz="4200" dirty="0" err="1">
                <a:sym typeface="Wingdings" pitchFamily="2" charset="2"/>
              </a:rPr>
              <a:t>dampcoef</a:t>
            </a:r>
            <a:r>
              <a:rPr lang="en-US" sz="4200" dirty="0">
                <a:sym typeface="Wingdings" pitchFamily="2" charset="2"/>
              </a:rPr>
              <a:t>=0.2</a:t>
            </a:r>
          </a:p>
          <a:p>
            <a:pPr lvl="1"/>
            <a:r>
              <a:rPr lang="en-US" sz="4200" dirty="0" err="1">
                <a:sym typeface="Wingdings" pitchFamily="2" charset="2"/>
              </a:rPr>
              <a:t>diff_opt</a:t>
            </a:r>
            <a:r>
              <a:rPr lang="en-US" sz="4200" dirty="0">
                <a:sym typeface="Wingdings" pitchFamily="2" charset="2"/>
              </a:rPr>
              <a:t> = 2 and </a:t>
            </a:r>
            <a:r>
              <a:rPr lang="en-US" sz="4200" dirty="0" err="1">
                <a:sym typeface="Wingdings" pitchFamily="2" charset="2"/>
              </a:rPr>
              <a:t>km_opt</a:t>
            </a:r>
            <a:r>
              <a:rPr lang="en-US" sz="4200" dirty="0">
                <a:sym typeface="Wingdings" pitchFamily="2" charset="2"/>
              </a:rPr>
              <a:t> = 4 for every domain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F46D3-21DB-08EA-2D31-62954FEA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7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[end]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778D-EF6E-0544-8C8F-E23506D161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38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22930</TotalTime>
  <Words>541</Words>
  <Application>Microsoft Macintosh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Some insights regarding final projects</vt:lpstr>
      <vt:lpstr>Getting started (real WRF)</vt:lpstr>
      <vt:lpstr>Insights on final project experiments</vt:lpstr>
      <vt:lpstr>[end]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</dc:title>
  <dc:creator>Robert Fovell</dc:creator>
  <cp:lastModifiedBy>Fovell, Robert</cp:lastModifiedBy>
  <cp:revision>226</cp:revision>
  <cp:lastPrinted>2016-02-24T17:50:35Z</cp:lastPrinted>
  <dcterms:created xsi:type="dcterms:W3CDTF">2016-02-22T13:51:07Z</dcterms:created>
  <dcterms:modified xsi:type="dcterms:W3CDTF">2024-10-28T16:31:29Z</dcterms:modified>
</cp:coreProperties>
</file>