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04" r:id="rId3"/>
    <p:sldId id="333" r:id="rId4"/>
    <p:sldId id="334" r:id="rId5"/>
    <p:sldId id="344" r:id="rId6"/>
    <p:sldId id="337" r:id="rId7"/>
    <p:sldId id="317" r:id="rId8"/>
    <p:sldId id="316" r:id="rId9"/>
    <p:sldId id="345" r:id="rId10"/>
    <p:sldId id="365" r:id="rId11"/>
    <p:sldId id="318" r:id="rId12"/>
    <p:sldId id="361" r:id="rId13"/>
    <p:sldId id="332" r:id="rId14"/>
    <p:sldId id="323" r:id="rId15"/>
    <p:sldId id="364" r:id="rId16"/>
    <p:sldId id="322" r:id="rId17"/>
    <p:sldId id="308" r:id="rId18"/>
    <p:sldId id="258" r:id="rId19"/>
    <p:sldId id="259" r:id="rId20"/>
    <p:sldId id="260" r:id="rId21"/>
    <p:sldId id="261" r:id="rId22"/>
    <p:sldId id="262" r:id="rId23"/>
    <p:sldId id="257" r:id="rId24"/>
    <p:sldId id="263" r:id="rId25"/>
    <p:sldId id="312" r:id="rId26"/>
    <p:sldId id="309" r:id="rId27"/>
    <p:sldId id="306" r:id="rId28"/>
    <p:sldId id="305" r:id="rId29"/>
    <p:sldId id="303" r:id="rId30"/>
    <p:sldId id="297" r:id="rId31"/>
    <p:sldId id="286" r:id="rId32"/>
    <p:sldId id="282" r:id="rId33"/>
    <p:sldId id="283" r:id="rId34"/>
    <p:sldId id="284" r:id="rId35"/>
    <p:sldId id="285" r:id="rId36"/>
    <p:sldId id="287" r:id="rId37"/>
    <p:sldId id="288" r:id="rId38"/>
    <p:sldId id="313" r:id="rId39"/>
    <p:sldId id="314" r:id="rId40"/>
    <p:sldId id="315" r:id="rId41"/>
    <p:sldId id="310" r:id="rId42"/>
    <p:sldId id="311" r:id="rId43"/>
    <p:sldId id="279" r:id="rId44"/>
    <p:sldId id="325" r:id="rId45"/>
    <p:sldId id="324" r:id="rId46"/>
    <p:sldId id="327" r:id="rId47"/>
    <p:sldId id="338" r:id="rId48"/>
    <p:sldId id="370" r:id="rId49"/>
    <p:sldId id="367" r:id="rId50"/>
    <p:sldId id="368" r:id="rId51"/>
    <p:sldId id="369" r:id="rId52"/>
    <p:sldId id="371" r:id="rId53"/>
    <p:sldId id="372" r:id="rId54"/>
    <p:sldId id="374" r:id="rId55"/>
    <p:sldId id="342" r:id="rId56"/>
    <p:sldId id="343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" userDrawn="1">
          <p15:clr>
            <a:srgbClr val="A4A3A4"/>
          </p15:clr>
        </p15:guide>
        <p15:guide id="2" pos="3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718"/>
  </p:normalViewPr>
  <p:slideViewPr>
    <p:cSldViewPr snapToGrid="0" snapToObjects="1" showGuides="1">
      <p:cViewPr varScale="1">
        <p:scale>
          <a:sx n="112" d="100"/>
          <a:sy n="112" d="100"/>
        </p:scale>
        <p:origin x="1408" y="192"/>
      </p:cViewPr>
      <p:guideLst>
        <p:guide orient="horz" pos="24"/>
        <p:guide pos="3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Original and all</a:t>
            </a:r>
            <a:r>
              <a:rPr lang="en-US" baseline="0"/>
              <a:t> Fourier components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strRef>
              <c:f>Sheet1!$O$1</c:f>
              <c:strCache>
                <c:ptCount val="1"/>
                <c:pt idx="0">
                  <c:v>wave1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Sheet1!$O$2:$O$102</c:f>
              <c:numCache>
                <c:formatCode>General</c:formatCode>
                <c:ptCount val="101"/>
                <c:pt idx="0">
                  <c:v>-0.35</c:v>
                </c:pt>
                <c:pt idx="1">
                  <c:v>-0.33675126280378798</c:v>
                </c:pt>
                <c:pt idx="2">
                  <c:v>-0.32217352446469</c:v>
                </c:pt>
                <c:pt idx="3">
                  <c:v>-0.30632431655883702</c:v>
                </c:pt>
                <c:pt idx="4">
                  <c:v>-0.28926618856338798</c:v>
                </c:pt>
                <c:pt idx="5">
                  <c:v>-0.27106646100273402</c:v>
                </c:pt>
                <c:pt idx="6">
                  <c:v>-0.25179695976559402</c:v>
                </c:pt>
                <c:pt idx="7">
                  <c:v>-0.23153373264152699</c:v>
                </c:pt>
                <c:pt idx="8">
                  <c:v>-0.210356749195552</c:v>
                </c:pt>
                <c:pt idx="9">
                  <c:v>-0.188349585165348</c:v>
                </c:pt>
                <c:pt idx="10">
                  <c:v>-0.16559909262654901</c:v>
                </c:pt>
                <c:pt idx="11">
                  <c:v>-0.14219505722786999</c:v>
                </c:pt>
                <c:pt idx="12">
                  <c:v>-0.118229843848756</c:v>
                </c:pt>
                <c:pt idx="13">
                  <c:v>-9.3798032078029003E-2</c:v>
                </c:pt>
                <c:pt idx="14">
                  <c:v>-6.8996042952080394E-2</c:v>
                </c:pt>
                <c:pt idx="15">
                  <c:v>-4.3921758425738998E-2</c:v>
                </c:pt>
                <c:pt idx="16">
                  <c:v>-1.8674135077564099E-2</c:v>
                </c:pt>
                <c:pt idx="17">
                  <c:v>6.6471864259017004E-3</c:v>
                </c:pt>
                <c:pt idx="18">
                  <c:v>3.1942274565657298E-2</c:v>
                </c:pt>
                <c:pt idx="19">
                  <c:v>5.7111301353628498E-2</c:v>
                </c:pt>
                <c:pt idx="20">
                  <c:v>8.2054936307464493E-2</c:v>
                </c:pt>
                <c:pt idx="21">
                  <c:v>0.10667473846191</c:v>
                </c:pt>
                <c:pt idx="22">
                  <c:v>0.13087354486966499</c:v>
                </c:pt>
                <c:pt idx="23">
                  <c:v>0.154555854058502</c:v>
                </c:pt>
                <c:pt idx="24">
                  <c:v>0.17762820293130899</c:v>
                </c:pt>
                <c:pt idx="25">
                  <c:v>0.19999953562160999</c:v>
                </c:pt>
                <c:pt idx="26">
                  <c:v>0.22158156284886801</c:v>
                </c:pt>
                <c:pt idx="27">
                  <c:v>0.242289110355347</c:v>
                </c:pt>
                <c:pt idx="28">
                  <c:v>0.26204045504942902</c:v>
                </c:pt>
                <c:pt idx="29">
                  <c:v>0.28075764752877702</c:v>
                </c:pt>
                <c:pt idx="30">
                  <c:v>0.298366819710494</c:v>
                </c:pt>
                <c:pt idx="31">
                  <c:v>0.31479847635420399</c:v>
                </c:pt>
                <c:pt idx="32">
                  <c:v>0.32998776932756002</c:v>
                </c:pt>
                <c:pt idx="33">
                  <c:v>0.34387475353175601</c:v>
                </c:pt>
                <c:pt idx="34">
                  <c:v>0.35640462347705398</c:v>
                </c:pt>
                <c:pt idx="35">
                  <c:v>0.36752792957463998</c:v>
                </c:pt>
                <c:pt idx="36">
                  <c:v>0.37720077329123802</c:v>
                </c:pt>
                <c:pt idx="37">
                  <c:v>0.38538498039626701</c:v>
                </c:pt>
                <c:pt idx="38">
                  <c:v>0.39204825161784002</c:v>
                </c:pt>
                <c:pt idx="39">
                  <c:v>0.39716429011301202</c:v>
                </c:pt>
                <c:pt idx="40">
                  <c:v>0.40071290524923697</c:v>
                </c:pt>
                <c:pt idx="41">
                  <c:v>0.40268009228743001</c:v>
                </c:pt>
                <c:pt idx="42">
                  <c:v>0.40305808765218598</c:v>
                </c:pt>
                <c:pt idx="43">
                  <c:v>0.40184539957100801</c:v>
                </c:pt>
                <c:pt idx="44">
                  <c:v>0.39904681396164599</c:v>
                </c:pt>
                <c:pt idx="45">
                  <c:v>0.39467337554429499</c:v>
                </c:pt>
                <c:pt idx="46">
                  <c:v>0.38874234425320803</c:v>
                </c:pt>
                <c:pt idx="47">
                  <c:v>0.381277127119731</c:v>
                </c:pt>
                <c:pt idx="48">
                  <c:v>0.37230718589560102</c:v>
                </c:pt>
                <c:pt idx="49">
                  <c:v>0.361867920781071</c:v>
                </c:pt>
                <c:pt idx="50">
                  <c:v>0.35000053071672599</c:v>
                </c:pt>
                <c:pt idx="51">
                  <c:v>0.33675185079036202</c:v>
                </c:pt>
                <c:pt idx="52">
                  <c:v>0.32217416740060001</c:v>
                </c:pt>
                <c:pt idx="53">
                  <c:v>0.30632501190671402</c:v>
                </c:pt>
                <c:pt idx="54">
                  <c:v>0.28926693357901601</c:v>
                </c:pt>
                <c:pt idx="55">
                  <c:v>0.271067252745881</c:v>
                </c:pt>
                <c:pt idx="56">
                  <c:v>0.25179779511161798</c:v>
                </c:pt>
                <c:pt idx="57">
                  <c:v>0.23153460829370401</c:v>
                </c:pt>
                <c:pt idx="58">
                  <c:v>0.210357661698089</c:v>
                </c:pt>
                <c:pt idx="59">
                  <c:v>0.188350530917019</c:v>
                </c:pt>
                <c:pt idx="60">
                  <c:v>0.165600067894912</c:v>
                </c:pt>
                <c:pt idx="61">
                  <c:v>0.142196058163991</c:v>
                </c:pt>
                <c:pt idx="62">
                  <c:v>0.11823086650240699</c:v>
                </c:pt>
                <c:pt idx="63">
                  <c:v>9.3799072413268E-2</c:v>
                </c:pt>
                <c:pt idx="64">
                  <c:v>6.8997096863187099E-2</c:v>
                </c:pt>
                <c:pt idx="65">
                  <c:v>4.3922821753414401E-2</c:v>
                </c:pt>
                <c:pt idx="66">
                  <c:v>1.8675203625347001E-2</c:v>
                </c:pt>
                <c:pt idx="67">
                  <c:v>-6.6461168750739904E-3</c:v>
                </c:pt>
                <c:pt idx="68">
                  <c:v>-3.1941208232806502E-2</c:v>
                </c:pt>
                <c:pt idx="69">
                  <c:v>-5.7110242447075799E-2</c:v>
                </c:pt>
                <c:pt idx="70">
                  <c:v>-8.2053889006223193E-2</c:v>
                </c:pt>
                <c:pt idx="71">
                  <c:v>-0.106673706899193</c:v>
                </c:pt>
                <c:pt idx="72">
                  <c:v>-0.13087253311657199</c:v>
                </c:pt>
                <c:pt idx="73">
                  <c:v>-0.15455486610795299</c:v>
                </c:pt>
                <c:pt idx="74">
                  <c:v>-0.17762724268228799</c:v>
                </c:pt>
                <c:pt idx="75">
                  <c:v>-0.19999860686377399</c:v>
                </c:pt>
                <c:pt idx="76">
                  <c:v>-0.22158066924759401</c:v>
                </c:pt>
                <c:pt idx="77">
                  <c:v>-0.24228825543726501</c:v>
                </c:pt>
                <c:pt idx="78">
                  <c:v>-0.26203964218850401</c:v>
                </c:pt>
                <c:pt idx="79">
                  <c:v>-0.28075687993299497</c:v>
                </c:pt>
                <c:pt idx="80">
                  <c:v>-0.29836610040919898</c:v>
                </c:pt>
                <c:pt idx="81">
                  <c:v>-0.314797808186145</c:v>
                </c:pt>
                <c:pt idx="82">
                  <c:v>-0.329987154929686</c:v>
                </c:pt>
                <c:pt idx="83">
                  <c:v>-0.34387419532881203</c:v>
                </c:pt>
                <c:pt idx="84">
                  <c:v>-0.35640412367200702</c:v>
                </c:pt>
                <c:pt idx="85">
                  <c:v>-0.36752749013998998</c:v>
                </c:pt>
                <c:pt idx="86">
                  <c:v>-0.37720039596122901</c:v>
                </c:pt>
                <c:pt idx="87">
                  <c:v>-0.385384666660046</c:v>
                </c:pt>
                <c:pt idx="88">
                  <c:v>-0.39204800271357798</c:v>
                </c:pt>
                <c:pt idx="89">
                  <c:v>-0.39716410702302002</c:v>
                </c:pt>
                <c:pt idx="90">
                  <c:v>-0.40071278869608501</c:v>
                </c:pt>
                <c:pt idx="91">
                  <c:v>-0.40268004273109997</c:v>
                </c:pt>
                <c:pt idx="92">
                  <c:v>-0.40305810528825398</c:v>
                </c:pt>
                <c:pt idx="93">
                  <c:v>-0.40184548432987199</c:v>
                </c:pt>
                <c:pt idx="94">
                  <c:v>-0.39904696550880198</c:v>
                </c:pt>
                <c:pt idx="95">
                  <c:v>-0.39467359328165802</c:v>
                </c:pt>
                <c:pt idx="96">
                  <c:v>-0.38874262732146803</c:v>
                </c:pt>
                <c:pt idx="97">
                  <c:v>-0.38127747440174897</c:v>
                </c:pt>
                <c:pt idx="98">
                  <c:v>-0.37230759602081598</c:v>
                </c:pt>
                <c:pt idx="99">
                  <c:v>-0.36186839213090899</c:v>
                </c:pt>
                <c:pt idx="100">
                  <c:v>-0.35000106143098803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51-6944-BD66-2A2FC8E11254}"/>
            </c:ext>
          </c:extLst>
        </c:ser>
        <c:ser>
          <c:idx val="1"/>
          <c:order val="1"/>
          <c:tx>
            <c:strRef>
              <c:f>Sheet1!$S$1</c:f>
              <c:strCache>
                <c:ptCount val="1"/>
                <c:pt idx="0">
                  <c:v>wave5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Sheet1!$S$2:$S$102</c:f>
              <c:numCache>
                <c:formatCode>General</c:formatCode>
                <c:ptCount val="101"/>
                <c:pt idx="0">
                  <c:v>-0.05</c:v>
                </c:pt>
                <c:pt idx="1">
                  <c:v>-5.0000066339700798E-2</c:v>
                </c:pt>
                <c:pt idx="2">
                  <c:v>4.9999867320334297E-2</c:v>
                </c:pt>
                <c:pt idx="3">
                  <c:v>5.0000199018838398E-2</c:v>
                </c:pt>
                <c:pt idx="4">
                  <c:v>-4.9999734640316498E-2</c:v>
                </c:pt>
                <c:pt idx="5">
                  <c:v>-5.0000331697623898E-2</c:v>
                </c:pt>
                <c:pt idx="6">
                  <c:v>4.9999601959946703E-2</c:v>
                </c:pt>
                <c:pt idx="7">
                  <c:v>5.0000464376057402E-2</c:v>
                </c:pt>
                <c:pt idx="8">
                  <c:v>-4.9999469279224697E-2</c:v>
                </c:pt>
                <c:pt idx="9">
                  <c:v>-5.0000597054138701E-2</c:v>
                </c:pt>
                <c:pt idx="10">
                  <c:v>4.9999336598150701E-2</c:v>
                </c:pt>
                <c:pt idx="11">
                  <c:v>5.00007297318679E-2</c:v>
                </c:pt>
                <c:pt idx="12">
                  <c:v>-4.9999203916724702E-2</c:v>
                </c:pt>
                <c:pt idx="13">
                  <c:v>-5.0000862409245103E-2</c:v>
                </c:pt>
                <c:pt idx="14">
                  <c:v>4.9999071234946402E-2</c:v>
                </c:pt>
                <c:pt idx="15">
                  <c:v>5.0000995086270102E-2</c:v>
                </c:pt>
                <c:pt idx="16">
                  <c:v>-4.9998938552816299E-2</c:v>
                </c:pt>
                <c:pt idx="17">
                  <c:v>-5.0001127762943402E-2</c:v>
                </c:pt>
                <c:pt idx="18">
                  <c:v>4.9998805870334E-2</c:v>
                </c:pt>
                <c:pt idx="19">
                  <c:v>5.00012604392642E-2</c:v>
                </c:pt>
                <c:pt idx="20">
                  <c:v>-4.9998673187499502E-2</c:v>
                </c:pt>
                <c:pt idx="21">
                  <c:v>-5.0001393115233203E-2</c:v>
                </c:pt>
                <c:pt idx="22">
                  <c:v>4.99985405043133E-2</c:v>
                </c:pt>
                <c:pt idx="23">
                  <c:v>5.0001525790849898E-2</c:v>
                </c:pt>
                <c:pt idx="24">
                  <c:v>-4.9998407820774901E-2</c:v>
                </c:pt>
                <c:pt idx="25">
                  <c:v>-5.0001658466114499E-2</c:v>
                </c:pt>
                <c:pt idx="26">
                  <c:v>4.9998275136884401E-2</c:v>
                </c:pt>
                <c:pt idx="27">
                  <c:v>5.0001791141027097E-2</c:v>
                </c:pt>
                <c:pt idx="28">
                  <c:v>-4.9998142452641399E-2</c:v>
                </c:pt>
                <c:pt idx="29">
                  <c:v>-5.00019238155879E-2</c:v>
                </c:pt>
                <c:pt idx="30">
                  <c:v>4.9998009768047198E-2</c:v>
                </c:pt>
                <c:pt idx="31">
                  <c:v>5.0002056489795901E-2</c:v>
                </c:pt>
                <c:pt idx="32">
                  <c:v>-4.9997877083100099E-2</c:v>
                </c:pt>
                <c:pt idx="33">
                  <c:v>-5.0002189163652497E-2</c:v>
                </c:pt>
                <c:pt idx="34">
                  <c:v>4.9997744397800997E-2</c:v>
                </c:pt>
                <c:pt idx="35">
                  <c:v>5.00023218371567E-2</c:v>
                </c:pt>
                <c:pt idx="36">
                  <c:v>-4.9997611712150503E-2</c:v>
                </c:pt>
                <c:pt idx="37">
                  <c:v>-5.0002454510308797E-2</c:v>
                </c:pt>
                <c:pt idx="38">
                  <c:v>4.9997479026147602E-2</c:v>
                </c:pt>
                <c:pt idx="39">
                  <c:v>5.00025871831088E-2</c:v>
                </c:pt>
                <c:pt idx="40">
                  <c:v>-4.9997346339792297E-2</c:v>
                </c:pt>
                <c:pt idx="41">
                  <c:v>-5.00027198555563E-2</c:v>
                </c:pt>
                <c:pt idx="42">
                  <c:v>4.99972136530853E-2</c:v>
                </c:pt>
                <c:pt idx="43">
                  <c:v>5.0002852527652498E-2</c:v>
                </c:pt>
                <c:pt idx="44">
                  <c:v>-4.9997080966026598E-2</c:v>
                </c:pt>
                <c:pt idx="45">
                  <c:v>-5.0002985199396499E-2</c:v>
                </c:pt>
                <c:pt idx="46">
                  <c:v>4.9996948278615103E-2</c:v>
                </c:pt>
                <c:pt idx="47">
                  <c:v>5.0003117870787803E-2</c:v>
                </c:pt>
                <c:pt idx="48">
                  <c:v>-4.9996815590852298E-2</c:v>
                </c:pt>
                <c:pt idx="49">
                  <c:v>-5.0003250541827603E-2</c:v>
                </c:pt>
                <c:pt idx="50">
                  <c:v>4.9996682902736699E-2</c:v>
                </c:pt>
                <c:pt idx="51">
                  <c:v>5.00033832125154E-2</c:v>
                </c:pt>
                <c:pt idx="52">
                  <c:v>-4.9996550214269797E-2</c:v>
                </c:pt>
                <c:pt idx="53">
                  <c:v>-5.0003515882850298E-2</c:v>
                </c:pt>
                <c:pt idx="54">
                  <c:v>4.9996417525450101E-2</c:v>
                </c:pt>
                <c:pt idx="55">
                  <c:v>5.0003648552833901E-2</c:v>
                </c:pt>
                <c:pt idx="56">
                  <c:v>-4.9996284836278403E-2</c:v>
                </c:pt>
                <c:pt idx="57">
                  <c:v>-5.0003781222464697E-2</c:v>
                </c:pt>
                <c:pt idx="58">
                  <c:v>4.9996152146754597E-2</c:v>
                </c:pt>
                <c:pt idx="59">
                  <c:v>5.0003913891744002E-2</c:v>
                </c:pt>
                <c:pt idx="60">
                  <c:v>-4.9996019456880203E-2</c:v>
                </c:pt>
                <c:pt idx="61">
                  <c:v>-5.00040465606705E-2</c:v>
                </c:pt>
                <c:pt idx="62">
                  <c:v>4.99958867666523E-2</c:v>
                </c:pt>
                <c:pt idx="63">
                  <c:v>5.0004179229245702E-2</c:v>
                </c:pt>
                <c:pt idx="64">
                  <c:v>-4.9995754076072298E-2</c:v>
                </c:pt>
                <c:pt idx="65">
                  <c:v>-5.0004311897467998E-2</c:v>
                </c:pt>
                <c:pt idx="66">
                  <c:v>4.9995621385140299E-2</c:v>
                </c:pt>
                <c:pt idx="67">
                  <c:v>5.0004444565338903E-2</c:v>
                </c:pt>
                <c:pt idx="68">
                  <c:v>-4.9995488693856303E-2</c:v>
                </c:pt>
                <c:pt idx="69">
                  <c:v>-5.0004577232857797E-2</c:v>
                </c:pt>
                <c:pt idx="70">
                  <c:v>4.9995356002220902E-2</c:v>
                </c:pt>
                <c:pt idx="71">
                  <c:v>5.0004709900023099E-2</c:v>
                </c:pt>
                <c:pt idx="72">
                  <c:v>-4.9995223310233497E-2</c:v>
                </c:pt>
                <c:pt idx="73">
                  <c:v>-5.0004842566837703E-2</c:v>
                </c:pt>
                <c:pt idx="74">
                  <c:v>4.9995090617893402E-2</c:v>
                </c:pt>
                <c:pt idx="75">
                  <c:v>5.0004975233300199E-2</c:v>
                </c:pt>
                <c:pt idx="76">
                  <c:v>-4.9994957925201901E-2</c:v>
                </c:pt>
                <c:pt idx="77">
                  <c:v>-5.0005107899410497E-2</c:v>
                </c:pt>
                <c:pt idx="78">
                  <c:v>4.9994825232157598E-2</c:v>
                </c:pt>
                <c:pt idx="79">
                  <c:v>5.00052405651688E-2</c:v>
                </c:pt>
                <c:pt idx="80">
                  <c:v>-4.99946925387613E-2</c:v>
                </c:pt>
                <c:pt idx="81">
                  <c:v>-5.0005373230573497E-2</c:v>
                </c:pt>
                <c:pt idx="82">
                  <c:v>4.99945598450144E-2</c:v>
                </c:pt>
                <c:pt idx="83">
                  <c:v>5.0005505895626898E-2</c:v>
                </c:pt>
                <c:pt idx="84">
                  <c:v>-4.9994427150913297E-2</c:v>
                </c:pt>
                <c:pt idx="85">
                  <c:v>-5.0005638560329503E-2</c:v>
                </c:pt>
                <c:pt idx="86">
                  <c:v>4.9994294456461703E-2</c:v>
                </c:pt>
                <c:pt idx="87">
                  <c:v>5.00057712246786E-2</c:v>
                </c:pt>
                <c:pt idx="88">
                  <c:v>-4.9994161761657899E-2</c:v>
                </c:pt>
                <c:pt idx="89">
                  <c:v>-5.0005903888676997E-2</c:v>
                </c:pt>
                <c:pt idx="90">
                  <c:v>4.9994029066500703E-2</c:v>
                </c:pt>
                <c:pt idx="91">
                  <c:v>5.00060365523219E-2</c:v>
                </c:pt>
                <c:pt idx="92">
                  <c:v>-4.9993896370992899E-2</c:v>
                </c:pt>
                <c:pt idx="93">
                  <c:v>-5.0006169215614599E-2</c:v>
                </c:pt>
                <c:pt idx="94">
                  <c:v>4.9993763675133099E-2</c:v>
                </c:pt>
                <c:pt idx="95">
                  <c:v>5.0006301878555197E-2</c:v>
                </c:pt>
                <c:pt idx="96">
                  <c:v>-4.9993630978921198E-2</c:v>
                </c:pt>
                <c:pt idx="97">
                  <c:v>-5.0006434541145103E-2</c:v>
                </c:pt>
                <c:pt idx="98">
                  <c:v>4.99934982823559E-2</c:v>
                </c:pt>
                <c:pt idx="99">
                  <c:v>5.0006567203381501E-2</c:v>
                </c:pt>
                <c:pt idx="100">
                  <c:v>-4.999336558544E-2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651-6944-BD66-2A2FC8E11254}"/>
            </c:ext>
          </c:extLst>
        </c:ser>
        <c:ser>
          <c:idx val="4"/>
          <c:order val="2"/>
          <c:tx>
            <c:strRef>
              <c:f>Sheet1!$P$1</c:f>
              <c:strCache>
                <c:ptCount val="1"/>
                <c:pt idx="0">
                  <c:v>wave2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Sheet1!$P$2:$P$102</c:f>
              <c:numCache>
                <c:formatCode>General</c:formatCode>
                <c:ptCount val="101"/>
                <c:pt idx="0">
                  <c:v>0.2</c:v>
                </c:pt>
                <c:pt idx="1">
                  <c:v>0.173356317272021</c:v>
                </c:pt>
                <c:pt idx="2">
                  <c:v>0.14397870647504499</c:v>
                </c:pt>
                <c:pt idx="3">
                  <c:v>0.11233046929903601</c:v>
                </c:pt>
                <c:pt idx="4">
                  <c:v>7.8910716507945594E-2</c:v>
                </c:pt>
                <c:pt idx="5">
                  <c:v>4.4246496678095999E-2</c:v>
                </c:pt>
                <c:pt idx="6">
                  <c:v>8.88448434130709E-3</c:v>
                </c:pt>
                <c:pt idx="7">
                  <c:v>-2.66176413844918E-2</c:v>
                </c:pt>
                <c:pt idx="8">
                  <c:v>-6.1699991713254701E-2</c:v>
                </c:pt>
                <c:pt idx="9">
                  <c:v>-9.5809297956539904E-2</c:v>
                </c:pt>
                <c:pt idx="10">
                  <c:v>-0.12840763688651199</c:v>
                </c:pt>
                <c:pt idx="11">
                  <c:v>-0.15898091409227499</c:v>
                </c:pt>
                <c:pt idx="12">
                  <c:v>-0.187046971542153</c:v>
                </c:pt>
                <c:pt idx="13">
                  <c:v>-0.212163191491056</c:v>
                </c:pt>
                <c:pt idx="14">
                  <c:v>-0.233933476814945</c:v>
                </c:pt>
                <c:pt idx="15">
                  <c:v>-0.25201449768855799</c:v>
                </c:pt>
                <c:pt idx="16">
                  <c:v>-0.266121106092715</c:v>
                </c:pt>
                <c:pt idx="17">
                  <c:v>-0.276030832761332</c:v>
                </c:pt>
                <c:pt idx="18">
                  <c:v>-0.28158739564872498</c:v>
                </c:pt>
                <c:pt idx="19">
                  <c:v>-0.28270316458667299</c:v>
                </c:pt>
                <c:pt idx="20">
                  <c:v>-0.27936054326218102</c:v>
                </c:pt>
                <c:pt idx="21">
                  <c:v>-0.27161224672138801</c:v>
                </c:pt>
                <c:pt idx="22">
                  <c:v>-0.25958047002319301</c:v>
                </c:pt>
                <c:pt idx="23">
                  <c:v>-0.24345496115343701</c:v>
                </c:pt>
                <c:pt idx="24">
                  <c:v>-0.223490028590863</c:v>
                </c:pt>
                <c:pt idx="25">
                  <c:v>-0.20000053071725499</c:v>
                </c:pt>
                <c:pt idx="26">
                  <c:v>-0.173356910321049</c:v>
                </c:pt>
                <c:pt idx="27">
                  <c:v>-0.14397935250312499</c:v>
                </c:pt>
                <c:pt idx="28">
                  <c:v>-0.112331158117935</c:v>
                </c:pt>
                <c:pt idx="29">
                  <c:v>-7.8911437254597802E-2</c:v>
                </c:pt>
                <c:pt idx="30">
                  <c:v>-4.4247237985914997E-2</c:v>
                </c:pt>
                <c:pt idx="31">
                  <c:v>-8.8852345194452304E-3</c:v>
                </c:pt>
                <c:pt idx="32">
                  <c:v>2.6616894166771599E-2</c:v>
                </c:pt>
                <c:pt idx="33">
                  <c:v>6.16992592400026E-2</c:v>
                </c:pt>
                <c:pt idx="34">
                  <c:v>9.5808591779277003E-2</c:v>
                </c:pt>
                <c:pt idx="35">
                  <c:v>0.12840696814205699</c:v>
                </c:pt>
                <c:pt idx="36">
                  <c:v>0.158980293327109</c:v>
                </c:pt>
                <c:pt idx="37">
                  <c:v>0.187046408546098</c:v>
                </c:pt>
                <c:pt idx="38">
                  <c:v>0.212162695142881</c:v>
                </c:pt>
                <c:pt idx="39">
                  <c:v>0.23393305494234301</c:v>
                </c:pt>
                <c:pt idx="40">
                  <c:v>0.25201415694470197</c:v>
                </c:pt>
                <c:pt idx="41">
                  <c:v>0.266120851851329</c:v>
                </c:pt>
                <c:pt idx="42">
                  <c:v>0.27603066903194801</c:v>
                </c:pt>
                <c:pt idx="43">
                  <c:v>0.28158732501344902</c:v>
                </c:pt>
                <c:pt idx="44">
                  <c:v>0.28270318815946299</c:v>
                </c:pt>
                <c:pt idx="45">
                  <c:v>0.27936066067128301</c:v>
                </c:pt>
                <c:pt idx="46">
                  <c:v>0.27161245611519103</c:v>
                </c:pt>
                <c:pt idx="47">
                  <c:v>0.25958076809943897</c:v>
                </c:pt>
                <c:pt idx="48">
                  <c:v>0.243455343211292</c:v>
                </c:pt>
                <c:pt idx="49">
                  <c:v>0.22349048860505599</c:v>
                </c:pt>
                <c:pt idx="50">
                  <c:v>0.20000106143310101</c:v>
                </c:pt>
                <c:pt idx="51">
                  <c:v>0.173357503368856</c:v>
                </c:pt>
                <c:pt idx="52">
                  <c:v>0.14397999853019</c:v>
                </c:pt>
                <c:pt idx="53">
                  <c:v>0.11233184693604401</c:v>
                </c:pt>
                <c:pt idx="54">
                  <c:v>7.8912158000694302E-2</c:v>
                </c:pt>
                <c:pt idx="55">
                  <c:v>4.42479792934223E-2</c:v>
                </c:pt>
                <c:pt idx="56">
                  <c:v>8.8859846975211394E-3</c:v>
                </c:pt>
                <c:pt idx="57">
                  <c:v>-2.6616146948864002E-2</c:v>
                </c:pt>
                <c:pt idx="58">
                  <c:v>-6.1698526766316E-2</c:v>
                </c:pt>
                <c:pt idx="59">
                  <c:v>-9.5807885601339293E-2</c:v>
                </c:pt>
                <c:pt idx="60">
                  <c:v>-0.12840629939669801</c:v>
                </c:pt>
                <c:pt idx="61">
                  <c:v>-0.15897967256082399</c:v>
                </c:pt>
                <c:pt idx="62">
                  <c:v>-0.187045845548726</c:v>
                </c:pt>
                <c:pt idx="63">
                  <c:v>-0.21216219879321099</c:v>
                </c:pt>
                <c:pt idx="64">
                  <c:v>-0.233932633068094</c:v>
                </c:pt>
                <c:pt idx="65">
                  <c:v>-0.25201381619907098</c:v>
                </c:pt>
                <c:pt idx="66">
                  <c:v>-0.266120597608069</c:v>
                </c:pt>
                <c:pt idx="67">
                  <c:v>-0.27603050530062001</c:v>
                </c:pt>
                <c:pt idx="68">
                  <c:v>-0.28158725437619098</c:v>
                </c:pt>
                <c:pt idx="69">
                  <c:v>-0.28270321173026403</c:v>
                </c:pt>
                <c:pt idx="70">
                  <c:v>-0.27936077807841703</c:v>
                </c:pt>
                <c:pt idx="71">
                  <c:v>-0.27161266550708202</c:v>
                </c:pt>
                <c:pt idx="72">
                  <c:v>-0.25958106617385601</c:v>
                </c:pt>
                <c:pt idx="73">
                  <c:v>-0.243455725267432</c:v>
                </c:pt>
                <c:pt idx="74">
                  <c:v>-0.22349094861767599</c:v>
                </c:pt>
                <c:pt idx="75">
                  <c:v>-0.20000159214753799</c:v>
                </c:pt>
                <c:pt idx="76">
                  <c:v>-0.173358096415442</c:v>
                </c:pt>
                <c:pt idx="77">
                  <c:v>-0.14398064455624199</c:v>
                </c:pt>
                <c:pt idx="78">
                  <c:v>-0.112332535753361</c:v>
                </c:pt>
                <c:pt idx="79">
                  <c:v>-7.8912878746235093E-2</c:v>
                </c:pt>
                <c:pt idx="80">
                  <c:v>-4.4248720600617797E-2</c:v>
                </c:pt>
                <c:pt idx="81">
                  <c:v>-8.8867348755340102E-3</c:v>
                </c:pt>
                <c:pt idx="82">
                  <c:v>2.6615399730768999E-2</c:v>
                </c:pt>
                <c:pt idx="83">
                  <c:v>6.1697794292194602E-2</c:v>
                </c:pt>
                <c:pt idx="84">
                  <c:v>9.5807179422727304E-2</c:v>
                </c:pt>
                <c:pt idx="85">
                  <c:v>0.12840563065043401</c:v>
                </c:pt>
                <c:pt idx="86">
                  <c:v>0.15897905179341901</c:v>
                </c:pt>
                <c:pt idx="87">
                  <c:v>0.187045282550036</c:v>
                </c:pt>
                <c:pt idx="88">
                  <c:v>0.21216170244204799</c:v>
                </c:pt>
                <c:pt idx="89">
                  <c:v>0.23393221119219801</c:v>
                </c:pt>
                <c:pt idx="90">
                  <c:v>0.25201347545166503</c:v>
                </c:pt>
                <c:pt idx="91">
                  <c:v>0.266120343362935</c:v>
                </c:pt>
                <c:pt idx="92">
                  <c:v>0.27603034156734901</c:v>
                </c:pt>
                <c:pt idx="93">
                  <c:v>0.28158718373694902</c:v>
                </c:pt>
                <c:pt idx="94">
                  <c:v>0.28270323529907299</c:v>
                </c:pt>
                <c:pt idx="95">
                  <c:v>0.279360895483584</c:v>
                </c:pt>
                <c:pt idx="96">
                  <c:v>0.27161287489705999</c:v>
                </c:pt>
                <c:pt idx="97">
                  <c:v>0.25958136424644501</c:v>
                </c:pt>
                <c:pt idx="98">
                  <c:v>0.24345610732185799</c:v>
                </c:pt>
                <c:pt idx="99">
                  <c:v>0.22349140862872199</c:v>
                </c:pt>
                <c:pt idx="100">
                  <c:v>0.20000212286056801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651-6944-BD66-2A2FC8E11254}"/>
            </c:ext>
          </c:extLst>
        </c:ser>
        <c:ser>
          <c:idx val="5"/>
          <c:order val="3"/>
          <c:tx>
            <c:strRef>
              <c:f>Sheet1!$Q$1</c:f>
              <c:strCache>
                <c:ptCount val="1"/>
                <c:pt idx="0">
                  <c:v>wave3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Sheet1!$Q$2:$Q$102</c:f>
              <c:numCache>
                <c:formatCode>General</c:formatCode>
                <c:ptCount val="101"/>
                <c:pt idx="0">
                  <c:v>-0.3</c:v>
                </c:pt>
                <c:pt idx="1">
                  <c:v>-0.257209952530704</c:v>
                </c:pt>
                <c:pt idx="2">
                  <c:v>-0.205308129610075</c:v>
                </c:pt>
                <c:pt idx="3">
                  <c:v>-0.14613317609347101</c:v>
                </c:pt>
                <c:pt idx="4">
                  <c:v>-8.1781390679606603E-2</c:v>
                </c:pt>
                <c:pt idx="5">
                  <c:v>-1.45324636091361E-2</c:v>
                </c:pt>
                <c:pt idx="6">
                  <c:v>5.3231282362618197E-2</c:v>
                </c:pt>
                <c:pt idx="7">
                  <c:v>0.119109286794815</c:v>
                </c:pt>
                <c:pt idx="8">
                  <c:v>0.180767792468257</c:v>
                </c:pt>
                <c:pt idx="9">
                  <c:v>0.23602251975910499</c:v>
                </c:pt>
                <c:pt idx="10">
                  <c:v>0.28291604570318202</c:v>
                </c:pt>
                <c:pt idx="11">
                  <c:v>0.31978714656353702</c:v>
                </c:pt>
                <c:pt idx="12">
                  <c:v>0.34532964741040001</c:v>
                </c:pt>
                <c:pt idx="13">
                  <c:v>0.35863869394131498</c:v>
                </c:pt>
                <c:pt idx="14">
                  <c:v>0.35924280734191999</c:v>
                </c:pt>
                <c:pt idx="15">
                  <c:v>0.347120586629869</c:v>
                </c:pt>
                <c:pt idx="16">
                  <c:v>0.32270146679402201</c:v>
                </c:pt>
                <c:pt idx="17">
                  <c:v>0.28685050587149602</c:v>
                </c:pt>
                <c:pt idx="18">
                  <c:v>0.24083773988705201</c:v>
                </c:pt>
                <c:pt idx="19">
                  <c:v>0.18629319126952601</c:v>
                </c:pt>
                <c:pt idx="20">
                  <c:v>0.12514912459191299</c:v>
                </c:pt>
                <c:pt idx="21">
                  <c:v>5.9571595250851199E-2</c:v>
                </c:pt>
                <c:pt idx="22">
                  <c:v>-8.1162839964362098E-3</c:v>
                </c:pt>
                <c:pt idx="23">
                  <c:v>-7.5516640321118406E-2</c:v>
                </c:pt>
                <c:pt idx="24">
                  <c:v>-0.14024178652008501</c:v>
                </c:pt>
                <c:pt idx="25">
                  <c:v>-0.199998805883009</c:v>
                </c:pt>
                <c:pt idx="26">
                  <c:v>-0.25267077977311703</c:v>
                </c:pt>
                <c:pt idx="27">
                  <c:v>-0.29639178039895803</c:v>
                </c:pt>
                <c:pt idx="28">
                  <c:v>-0.32961297212532098</c:v>
                </c:pt>
                <c:pt idx="29">
                  <c:v>-0.35115747965535998</c:v>
                </c:pt>
                <c:pt idx="30">
                  <c:v>-0.36026207935448401</c:v>
                </c:pt>
                <c:pt idx="31">
                  <c:v>-0.35660423678257502</c:v>
                </c:pt>
                <c:pt idx="32">
                  <c:v>-0.34031353261807601</c:v>
                </c:pt>
                <c:pt idx="33">
                  <c:v>-0.311967072205593</c:v>
                </c:pt>
                <c:pt idx="34">
                  <c:v>-0.27256904134578003</c:v>
                </c:pt>
                <c:pt idx="35">
                  <c:v>-0.22351513257264499</c:v>
                </c:pt>
                <c:pt idx="36">
                  <c:v>-0.166543102132994</c:v>
                </c:pt>
                <c:pt idx="37">
                  <c:v>-0.103671209208732</c:v>
                </c:pt>
                <c:pt idx="38">
                  <c:v>-3.7126718199583797E-2</c:v>
                </c:pt>
                <c:pt idx="39">
                  <c:v>3.0733003095761501E-2</c:v>
                </c:pt>
                <c:pt idx="40">
                  <c:v>9.7503994268502203E-2</c:v>
                </c:pt>
                <c:pt idx="41">
                  <c:v>0.16082086365224799</c:v>
                </c:pt>
                <c:pt idx="42">
                  <c:v>0.21844058336090999</c:v>
                </c:pt>
                <c:pt idx="43">
                  <c:v>0.26832194953597299</c:v>
                </c:pt>
                <c:pt idx="44">
                  <c:v>0.308697892889016</c:v>
                </c:pt>
                <c:pt idx="45">
                  <c:v>0.33813807790678002</c:v>
                </c:pt>
                <c:pt idx="46">
                  <c:v>0.355599573114459</c:v>
                </c:pt>
                <c:pt idx="47">
                  <c:v>0.360463797380913</c:v>
                </c:pt>
                <c:pt idx="48">
                  <c:v>0.352558433426717</c:v>
                </c:pt>
                <c:pt idx="49">
                  <c:v>0.33216353223941503</c:v>
                </c:pt>
                <c:pt idx="50">
                  <c:v>0.30000159214437</c:v>
                </c:pt>
                <c:pt idx="51">
                  <c:v>0.25721196398451102</c:v>
                </c:pt>
                <c:pt idx="52">
                  <c:v>0.20531048911668501</c:v>
                </c:pt>
                <c:pt idx="53">
                  <c:v>0.14613580006632701</c:v>
                </c:pt>
                <c:pt idx="54">
                  <c:v>8.1784186163318007E-2</c:v>
                </c:pt>
                <c:pt idx="55">
                  <c:v>1.4535331572466399E-2</c:v>
                </c:pt>
                <c:pt idx="56">
                  <c:v>-5.3228443518529199E-2</c:v>
                </c:pt>
                <c:pt idx="57">
                  <c:v>-0.119106577637265</c:v>
                </c:pt>
                <c:pt idx="58">
                  <c:v>-0.18076530897034099</c:v>
                </c:pt>
                <c:pt idx="59">
                  <c:v>-0.23602034989982701</c:v>
                </c:pt>
                <c:pt idx="60">
                  <c:v>-0.282914266350758</c:v>
                </c:pt>
                <c:pt idx="61">
                  <c:v>-0.31978582075230899</c:v>
                </c:pt>
                <c:pt idx="62">
                  <c:v>-0.34532882210781202</c:v>
                </c:pt>
                <c:pt idx="63">
                  <c:v>-0.35863839838407302</c:v>
                </c:pt>
                <c:pt idx="64">
                  <c:v>-0.35924305200027001</c:v>
                </c:pt>
                <c:pt idx="65">
                  <c:v>-0.34712136283668099</c:v>
                </c:pt>
                <c:pt idx="66">
                  <c:v>-0.322702747051829</c:v>
                </c:pt>
                <c:pt idx="67">
                  <c:v>-0.28685224482660399</c:v>
                </c:pt>
                <c:pt idx="68">
                  <c:v>-0.24083987593621201</c:v>
                </c:pt>
                <c:pt idx="69">
                  <c:v>-0.18629564874225901</c:v>
                </c:pt>
                <c:pt idx="70">
                  <c:v>-0.12515181643116999</c:v>
                </c:pt>
                <c:pt idx="71">
                  <c:v>-5.9574426097044102E-2</c:v>
                </c:pt>
                <c:pt idx="72">
                  <c:v>8.1134144272753898E-3</c:v>
                </c:pt>
                <c:pt idx="73">
                  <c:v>7.5513833684736603E-2</c:v>
                </c:pt>
                <c:pt idx="74">
                  <c:v>0.14023914224280801</c:v>
                </c:pt>
                <c:pt idx="75">
                  <c:v>0.19999641763952</c:v>
                </c:pt>
                <c:pt idx="76">
                  <c:v>0.25266873216799002</c:v>
                </c:pt>
                <c:pt idx="77">
                  <c:v>0.29639014596950303</c:v>
                </c:pt>
                <c:pt idx="78">
                  <c:v>0.32961180877191798</c:v>
                </c:pt>
                <c:pt idx="79">
                  <c:v>0.351156828590315</c:v>
                </c:pt>
                <c:pt idx="80">
                  <c:v>0.36026196364206198</c:v>
                </c:pt>
                <c:pt idx="81">
                  <c:v>0.35660466052193801</c:v>
                </c:pt>
                <c:pt idx="82">
                  <c:v>0.34031448079807203</c:v>
                </c:pt>
                <c:pt idx="83">
                  <c:v>0.31196851123652902</c:v>
                </c:pt>
                <c:pt idx="84">
                  <c:v>0.27257092024935398</c:v>
                </c:pt>
                <c:pt idx="85">
                  <c:v>0.223517384787873</c:v>
                </c:pt>
                <c:pt idx="86">
                  <c:v>0.16654564787416301</c:v>
                </c:pt>
                <c:pt idx="87">
                  <c:v>0.103673958291846</c:v>
                </c:pt>
                <c:pt idx="88">
                  <c:v>3.7129573237164197E-2</c:v>
                </c:pt>
                <c:pt idx="89">
                  <c:v>-3.0730143244673099E-2</c:v>
                </c:pt>
                <c:pt idx="90">
                  <c:v>-9.75012309153864E-2</c:v>
                </c:pt>
                <c:pt idx="91">
                  <c:v>-0.16081829469010001</c:v>
                </c:pt>
                <c:pt idx="92">
                  <c:v>-0.21843829979634299</c:v>
                </c:pt>
                <c:pt idx="93">
                  <c:v>-0.26832003226526302</c:v>
                </c:pt>
                <c:pt idx="94">
                  <c:v>-0.30869640983232</c:v>
                </c:pt>
                <c:pt idx="95">
                  <c:v>-0.33813708160203199</c:v>
                </c:pt>
                <c:pt idx="96">
                  <c:v>-0.35559909885619201</c:v>
                </c:pt>
                <c:pt idx="97">
                  <c:v>-0.36046386196993402</c:v>
                </c:pt>
                <c:pt idx="98">
                  <c:v>-0.35255903457493298</c:v>
                </c:pt>
                <c:pt idx="99">
                  <c:v>-0.33216464865088402</c:v>
                </c:pt>
                <c:pt idx="100">
                  <c:v>-0.300003184269727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651-6944-BD66-2A2FC8E11254}"/>
            </c:ext>
          </c:extLst>
        </c:ser>
        <c:ser>
          <c:idx val="6"/>
          <c:order val="4"/>
          <c:tx>
            <c:strRef>
              <c:f>Sheet1!$R$1</c:f>
              <c:strCache>
                <c:ptCount val="1"/>
                <c:pt idx="0">
                  <c:v>wave4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Sheet1!$R$2:$R$102</c:f>
              <c:numCache>
                <c:formatCode>General</c:formatCode>
                <c:ptCount val="101"/>
                <c:pt idx="0">
                  <c:v>-0.2</c:v>
                </c:pt>
                <c:pt idx="1">
                  <c:v>-0.11233046929903601</c:v>
                </c:pt>
                <c:pt idx="2">
                  <c:v>-8.88448434130709E-3</c:v>
                </c:pt>
                <c:pt idx="3">
                  <c:v>9.5809297956539904E-2</c:v>
                </c:pt>
                <c:pt idx="4">
                  <c:v>0.187046971542153</c:v>
                </c:pt>
                <c:pt idx="5">
                  <c:v>0.25201449768855799</c:v>
                </c:pt>
                <c:pt idx="6">
                  <c:v>0.28158739564872498</c:v>
                </c:pt>
                <c:pt idx="7">
                  <c:v>0.27161224672138801</c:v>
                </c:pt>
                <c:pt idx="8">
                  <c:v>0.223490028590863</c:v>
                </c:pt>
                <c:pt idx="9">
                  <c:v>0.14397935250312499</c:v>
                </c:pt>
                <c:pt idx="10">
                  <c:v>4.4247237985914997E-2</c:v>
                </c:pt>
                <c:pt idx="11">
                  <c:v>-6.16992592400026E-2</c:v>
                </c:pt>
                <c:pt idx="12">
                  <c:v>-0.158980293327109</c:v>
                </c:pt>
                <c:pt idx="13">
                  <c:v>-0.23393305494234301</c:v>
                </c:pt>
                <c:pt idx="14">
                  <c:v>-0.27603066903194801</c:v>
                </c:pt>
                <c:pt idx="15">
                  <c:v>-0.27936066067128301</c:v>
                </c:pt>
                <c:pt idx="16">
                  <c:v>-0.243455343211292</c:v>
                </c:pt>
                <c:pt idx="17">
                  <c:v>-0.173357503368856</c:v>
                </c:pt>
                <c:pt idx="18">
                  <c:v>-7.8912158000694302E-2</c:v>
                </c:pt>
                <c:pt idx="19">
                  <c:v>2.6616146948864002E-2</c:v>
                </c:pt>
                <c:pt idx="20">
                  <c:v>0.12840629939669801</c:v>
                </c:pt>
                <c:pt idx="21">
                  <c:v>0.21216219879321099</c:v>
                </c:pt>
                <c:pt idx="22">
                  <c:v>0.266120597608069</c:v>
                </c:pt>
                <c:pt idx="23">
                  <c:v>0.28270321173026403</c:v>
                </c:pt>
                <c:pt idx="24">
                  <c:v>0.25958106617385601</c:v>
                </c:pt>
                <c:pt idx="25">
                  <c:v>0.20000159214753799</c:v>
                </c:pt>
                <c:pt idx="26">
                  <c:v>0.112332535753361</c:v>
                </c:pt>
                <c:pt idx="27">
                  <c:v>8.8867348755340102E-3</c:v>
                </c:pt>
                <c:pt idx="28">
                  <c:v>-9.5807179422727304E-2</c:v>
                </c:pt>
                <c:pt idx="29">
                  <c:v>-0.187045282550036</c:v>
                </c:pt>
                <c:pt idx="30">
                  <c:v>-0.25201347545166503</c:v>
                </c:pt>
                <c:pt idx="31">
                  <c:v>-0.28158718373694902</c:v>
                </c:pt>
                <c:pt idx="32">
                  <c:v>-0.27161287489705999</c:v>
                </c:pt>
                <c:pt idx="33">
                  <c:v>-0.22349140862872199</c:v>
                </c:pt>
                <c:pt idx="34">
                  <c:v>-0.14398129058128001</c:v>
                </c:pt>
                <c:pt idx="35">
                  <c:v>-4.4249461907502202E-2</c:v>
                </c:pt>
                <c:pt idx="36">
                  <c:v>6.1697061817639398E-2</c:v>
                </c:pt>
                <c:pt idx="37">
                  <c:v>0.15897843102489501</c:v>
                </c:pt>
                <c:pt idx="38">
                  <c:v>0.233931789314654</c:v>
                </c:pt>
                <c:pt idx="39">
                  <c:v>0.27603017783213402</c:v>
                </c:pt>
                <c:pt idx="40">
                  <c:v>0.279361012886784</c:v>
                </c:pt>
                <c:pt idx="41">
                  <c:v>0.24345648937457001</c:v>
                </c:pt>
                <c:pt idx="42">
                  <c:v>0.173359282504953</c:v>
                </c:pt>
                <c:pt idx="43">
                  <c:v>7.8914320235649302E-2</c:v>
                </c:pt>
                <c:pt idx="44">
                  <c:v>-2.66139052940167E-2</c:v>
                </c:pt>
                <c:pt idx="45">
                  <c:v>-0.128404293155195</c:v>
                </c:pt>
                <c:pt idx="46">
                  <c:v>-0.21216070973523901</c:v>
                </c:pt>
                <c:pt idx="47">
                  <c:v>-0.26611983486704599</c:v>
                </c:pt>
                <c:pt idx="48">
                  <c:v>-0.28270328243072101</c:v>
                </c:pt>
                <c:pt idx="49">
                  <c:v>-0.25958196038614001</c:v>
                </c:pt>
                <c:pt idx="50">
                  <c:v>-0.20000318428240199</c:v>
                </c:pt>
                <c:pt idx="51">
                  <c:v>-0.112334602200567</c:v>
                </c:pt>
                <c:pt idx="52">
                  <c:v>-8.8889854091976292E-3</c:v>
                </c:pt>
                <c:pt idx="53">
                  <c:v>9.5805060882842796E-2</c:v>
                </c:pt>
                <c:pt idx="54">
                  <c:v>0.18704359354606601</c:v>
                </c:pt>
                <c:pt idx="55">
                  <c:v>0.252012453198801</c:v>
                </c:pt>
                <c:pt idx="56">
                  <c:v>0.281586971807329</c:v>
                </c:pt>
                <c:pt idx="57">
                  <c:v>0.27161350305551801</c:v>
                </c:pt>
                <c:pt idx="58">
                  <c:v>0.22349278865241801</c:v>
                </c:pt>
                <c:pt idx="59">
                  <c:v>0.14398322865030999</c:v>
                </c:pt>
                <c:pt idx="60">
                  <c:v>4.4251685826285601E-2</c:v>
                </c:pt>
                <c:pt idx="61">
                  <c:v>-6.16948643913664E-2</c:v>
                </c:pt>
                <c:pt idx="62">
                  <c:v>-0.15897656871260599</c:v>
                </c:pt>
                <c:pt idx="63">
                  <c:v>-0.23393052367214001</c:v>
                </c:pt>
                <c:pt idx="64">
                  <c:v>-0.27602968661482802</c:v>
                </c:pt>
                <c:pt idx="65">
                  <c:v>-0.27936136508458098</c:v>
                </c:pt>
                <c:pt idx="66">
                  <c:v>-0.243457635522418</c:v>
                </c:pt>
                <c:pt idx="67">
                  <c:v>-0.17336106163006401</c:v>
                </c:pt>
                <c:pt idx="68">
                  <c:v>-7.8916482465603996E-2</c:v>
                </c:pt>
                <c:pt idx="69">
                  <c:v>2.6611663637482501E-2</c:v>
                </c:pt>
                <c:pt idx="70">
                  <c:v>0.128402286905555</c:v>
                </c:pt>
                <c:pt idx="71">
                  <c:v>0.21215922066382201</c:v>
                </c:pt>
                <c:pt idx="72">
                  <c:v>0.26611907210915797</c:v>
                </c:pt>
                <c:pt idx="73">
                  <c:v>0.282703353113262</c:v>
                </c:pt>
                <c:pt idx="74">
                  <c:v>0.259582854581974</c:v>
                </c:pt>
                <c:pt idx="75">
                  <c:v>0.20000477640459099</c:v>
                </c:pt>
                <c:pt idx="76">
                  <c:v>0.112336668640654</c:v>
                </c:pt>
                <c:pt idx="77">
                  <c:v>8.8912359422984606E-3</c:v>
                </c:pt>
                <c:pt idx="78">
                  <c:v>-9.58029423368877E-2</c:v>
                </c:pt>
                <c:pt idx="79">
                  <c:v>-0.187041904530242</c:v>
                </c:pt>
                <c:pt idx="80">
                  <c:v>-0.25201143092996497</c:v>
                </c:pt>
                <c:pt idx="81">
                  <c:v>-0.28158675985986298</c:v>
                </c:pt>
                <c:pt idx="82">
                  <c:v>-0.27161413119676298</c:v>
                </c:pt>
                <c:pt idx="83">
                  <c:v>-0.22349416866195099</c:v>
                </c:pt>
                <c:pt idx="84">
                  <c:v>-0.143985166710215</c:v>
                </c:pt>
                <c:pt idx="85">
                  <c:v>-4.4253909742263502E-2</c:v>
                </c:pt>
                <c:pt idx="86">
                  <c:v>6.1692666961184098E-2</c:v>
                </c:pt>
                <c:pt idx="87">
                  <c:v>0.158974706390243</c:v>
                </c:pt>
                <c:pt idx="88">
                  <c:v>0.23392925801480099</c:v>
                </c:pt>
                <c:pt idx="89">
                  <c:v>0.27602919538002801</c:v>
                </c:pt>
                <c:pt idx="90">
                  <c:v>0.27936171726467302</c:v>
                </c:pt>
                <c:pt idx="91">
                  <c:v>0.243458781654839</c:v>
                </c:pt>
                <c:pt idx="92">
                  <c:v>0.17336284074418801</c:v>
                </c:pt>
                <c:pt idx="93">
                  <c:v>7.8918644690557496E-2</c:v>
                </c:pt>
                <c:pt idx="94">
                  <c:v>-2.6609421979262901E-2</c:v>
                </c:pt>
                <c:pt idx="95">
                  <c:v>-0.12840028064777601</c:v>
                </c:pt>
                <c:pt idx="96">
                  <c:v>-0.21215773157896001</c:v>
                </c:pt>
                <c:pt idx="97">
                  <c:v>-0.266118309334404</c:v>
                </c:pt>
                <c:pt idx="98">
                  <c:v>-0.28270342377788699</c:v>
                </c:pt>
                <c:pt idx="99">
                  <c:v>-0.25958374876135698</c:v>
                </c:pt>
                <c:pt idx="100">
                  <c:v>-0.200006368514104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651-6944-BD66-2A2FC8E11254}"/>
            </c:ext>
          </c:extLst>
        </c:ser>
        <c:ser>
          <c:idx val="2"/>
          <c:order val="5"/>
          <c:tx>
            <c:strRef>
              <c:f>Sheet1!$N$1</c:f>
              <c:strCache>
                <c:ptCount val="1"/>
                <c:pt idx="0">
                  <c:v>COMBINED</c:v>
                </c:pt>
              </c:strCache>
            </c:strRef>
          </c:tx>
          <c:spPr>
            <a:ln w="7620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Sheet1!$N$2:$N$102</c:f>
              <c:numCache>
                <c:formatCode>General</c:formatCode>
                <c:ptCount val="101"/>
                <c:pt idx="0">
                  <c:v>-0.7</c:v>
                </c:pt>
                <c:pt idx="1">
                  <c:v>-0.58293543370120704</c:v>
                </c:pt>
                <c:pt idx="2">
                  <c:v>-0.34238756462069198</c:v>
                </c:pt>
                <c:pt idx="3">
                  <c:v>-0.19431752637789401</c:v>
                </c:pt>
                <c:pt idx="4">
                  <c:v>-0.15508962583321301</c:v>
                </c:pt>
                <c:pt idx="5">
                  <c:v>-3.933826194284E-2</c:v>
                </c:pt>
                <c:pt idx="6">
                  <c:v>0.14190580454700299</c:v>
                </c:pt>
                <c:pt idx="7">
                  <c:v>0.18257062386624201</c:v>
                </c:pt>
                <c:pt idx="8">
                  <c:v>8.2201610871087794E-2</c:v>
                </c:pt>
                <c:pt idx="9">
                  <c:v>4.58423920862037E-2</c:v>
                </c:pt>
                <c:pt idx="10">
                  <c:v>8.3155890774185698E-2</c:v>
                </c:pt>
                <c:pt idx="11">
                  <c:v>6.91264573525807E-3</c:v>
                </c:pt>
                <c:pt idx="12">
                  <c:v>-0.16892666522434299</c:v>
                </c:pt>
                <c:pt idx="13">
                  <c:v>-0.23125644697935899</c:v>
                </c:pt>
                <c:pt idx="14">
                  <c:v>-0.16971831022210701</c:v>
                </c:pt>
                <c:pt idx="15">
                  <c:v>-0.178175335069441</c:v>
                </c:pt>
                <c:pt idx="16">
                  <c:v>-0.25554805614036502</c:v>
                </c:pt>
                <c:pt idx="17">
                  <c:v>-0.20589177159573299</c:v>
                </c:pt>
                <c:pt idx="18">
                  <c:v>-3.7720733326375697E-2</c:v>
                </c:pt>
                <c:pt idx="19">
                  <c:v>3.73187354246097E-2</c:v>
                </c:pt>
                <c:pt idx="20">
                  <c:v>6.2511438463944699E-3</c:v>
                </c:pt>
                <c:pt idx="21">
                  <c:v>5.6794892669350901E-2</c:v>
                </c:pt>
                <c:pt idx="22">
                  <c:v>0.179295928962418</c:v>
                </c:pt>
                <c:pt idx="23">
                  <c:v>0.16828899010505999</c:v>
                </c:pt>
                <c:pt idx="24">
                  <c:v>2.3479046173442E-2</c:v>
                </c:pt>
                <c:pt idx="25">
                  <c:v>-4.9999867297229203E-2</c:v>
                </c:pt>
                <c:pt idx="26">
                  <c:v>-4.2115316355053299E-2</c:v>
                </c:pt>
                <c:pt idx="27">
                  <c:v>-0.13919349653017499</c:v>
                </c:pt>
                <c:pt idx="28">
                  <c:v>-0.32570899706919498</c:v>
                </c:pt>
                <c:pt idx="29">
                  <c:v>-0.38635847574680399</c:v>
                </c:pt>
                <c:pt idx="30">
                  <c:v>-0.30815796331352302</c:v>
                </c:pt>
                <c:pt idx="31">
                  <c:v>-0.28227612219497</c:v>
                </c:pt>
                <c:pt idx="32">
                  <c:v>-0.30531962110390498</c:v>
                </c:pt>
                <c:pt idx="33">
                  <c:v>-0.179886657226208</c:v>
                </c:pt>
                <c:pt idx="34">
                  <c:v>8.5660627727072405E-2</c:v>
                </c:pt>
                <c:pt idx="35">
                  <c:v>0.27817262507370699</c:v>
                </c:pt>
                <c:pt idx="36">
                  <c:v>0.38133741459084203</c:v>
                </c:pt>
                <c:pt idx="37">
                  <c:v>0.57773615624821895</c:v>
                </c:pt>
                <c:pt idx="38">
                  <c:v>0.85101349690193795</c:v>
                </c:pt>
                <c:pt idx="39">
                  <c:v>0.98786311316636</c:v>
                </c:pt>
                <c:pt idx="40">
                  <c:v>0.97959472300943196</c:v>
                </c:pt>
                <c:pt idx="41">
                  <c:v>1.02307557731002</c:v>
                </c:pt>
                <c:pt idx="42">
                  <c:v>1.120885836203082</c:v>
                </c:pt>
                <c:pt idx="43">
                  <c:v>1.080671846883732</c:v>
                </c:pt>
                <c:pt idx="44">
                  <c:v>0.91383690875008206</c:v>
                </c:pt>
                <c:pt idx="45">
                  <c:v>0.83376483576776605</c:v>
                </c:pt>
                <c:pt idx="46">
                  <c:v>0.85379061202623496</c:v>
                </c:pt>
                <c:pt idx="47">
                  <c:v>0.78520497560382396</c:v>
                </c:pt>
                <c:pt idx="48">
                  <c:v>0.63562086451203703</c:v>
                </c:pt>
                <c:pt idx="49">
                  <c:v>0.60793673069757403</c:v>
                </c:pt>
                <c:pt idx="50">
                  <c:v>0.69999668291453099</c:v>
                </c:pt>
                <c:pt idx="51">
                  <c:v>0.70499009915567701</c:v>
                </c:pt>
                <c:pt idx="52">
                  <c:v>0.612579119424008</c:v>
                </c:pt>
                <c:pt idx="53">
                  <c:v>0.61059420390907704</c:v>
                </c:pt>
                <c:pt idx="54">
                  <c:v>0.68700328881454498</c:v>
                </c:pt>
                <c:pt idx="55">
                  <c:v>0.63186666536340497</c:v>
                </c:pt>
                <c:pt idx="56">
                  <c:v>0.43904602326165998</c:v>
                </c:pt>
                <c:pt idx="57">
                  <c:v>0.30742160554062897</c:v>
                </c:pt>
                <c:pt idx="58">
                  <c:v>0.24138276676060499</c:v>
                </c:pt>
                <c:pt idx="59">
                  <c:v>5.0509437957906002E-2</c:v>
                </c:pt>
                <c:pt idx="60">
                  <c:v>-0.25146483148313897</c:v>
                </c:pt>
                <c:pt idx="61">
                  <c:v>-0.44826834610117899</c:v>
                </c:pt>
                <c:pt idx="62">
                  <c:v>-0.52312448310008597</c:v>
                </c:pt>
                <c:pt idx="63">
                  <c:v>-0.66092786920691105</c:v>
                </c:pt>
                <c:pt idx="64">
                  <c:v>-0.85020402889607705</c:v>
                </c:pt>
                <c:pt idx="65">
                  <c:v>-0.88457803426438597</c:v>
                </c:pt>
                <c:pt idx="66">
                  <c:v>-0.76361015517182895</c:v>
                </c:pt>
                <c:pt idx="67">
                  <c:v>-0.69288548406702299</c:v>
                </c:pt>
                <c:pt idx="68">
                  <c:v>-0.68328030970467002</c:v>
                </c:pt>
                <c:pt idx="69">
                  <c:v>-0.54950201651497399</c:v>
                </c:pt>
                <c:pt idx="70">
                  <c:v>-0.30816884060803401</c:v>
                </c:pt>
                <c:pt idx="71">
                  <c:v>-0.17569686793947401</c:v>
                </c:pt>
                <c:pt idx="72">
                  <c:v>-0.166216336064229</c:v>
                </c:pt>
                <c:pt idx="73">
                  <c:v>-8.9798247144225296E-2</c:v>
                </c:pt>
                <c:pt idx="74">
                  <c:v>4.8698896142711397E-2</c:v>
                </c:pt>
                <c:pt idx="75">
                  <c:v>5.0005970266098397E-2</c:v>
                </c:pt>
                <c:pt idx="76">
                  <c:v>-7.9928322779593802E-2</c:v>
                </c:pt>
                <c:pt idx="77">
                  <c:v>-0.130992625981116</c:v>
                </c:pt>
                <c:pt idx="78">
                  <c:v>-9.0568486274676702E-2</c:v>
                </c:pt>
                <c:pt idx="79">
                  <c:v>-0.14554959405398801</c:v>
                </c:pt>
                <c:pt idx="80">
                  <c:v>-0.28435898083648098</c:v>
                </c:pt>
                <c:pt idx="81">
                  <c:v>-0.29867201563017698</c:v>
                </c:pt>
                <c:pt idx="82">
                  <c:v>-0.18467684575259399</c:v>
                </c:pt>
                <c:pt idx="83">
                  <c:v>-0.14369655256641201</c:v>
                </c:pt>
                <c:pt idx="84">
                  <c:v>-0.18200561786105399</c:v>
                </c:pt>
                <c:pt idx="85">
                  <c:v>-0.109864023004275</c:v>
                </c:pt>
                <c:pt idx="86">
                  <c:v>6.0011265123999298E-2</c:v>
                </c:pt>
                <c:pt idx="87">
                  <c:v>0.11431505179675699</c:v>
                </c:pt>
                <c:pt idx="88">
                  <c:v>4.1178369218776503E-2</c:v>
                </c:pt>
                <c:pt idx="89">
                  <c:v>3.2061252415856001E-2</c:v>
                </c:pt>
                <c:pt idx="90">
                  <c:v>8.3155202171367501E-2</c:v>
                </c:pt>
                <c:pt idx="91">
                  <c:v>-3.91317585110461E-3</c:v>
                </c:pt>
                <c:pt idx="92">
                  <c:v>-0.222097119144052</c:v>
                </c:pt>
                <c:pt idx="93">
                  <c:v>-0.35966585738324203</c:v>
                </c:pt>
                <c:pt idx="94">
                  <c:v>-0.40165579834617798</c:v>
                </c:pt>
                <c:pt idx="95">
                  <c:v>-0.53184375816932605</c:v>
                </c:pt>
                <c:pt idx="96">
                  <c:v>-0.73488021383848101</c:v>
                </c:pt>
                <c:pt idx="97">
                  <c:v>-0.79828471600078699</c:v>
                </c:pt>
                <c:pt idx="98">
                  <c:v>-0.71412044876942105</c:v>
                </c:pt>
                <c:pt idx="99">
                  <c:v>-0.68011881371104699</c:v>
                </c:pt>
                <c:pt idx="100">
                  <c:v>-0.70000185693969097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651-6944-BD66-2A2FC8E11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7279304"/>
        <c:axId val="-2124342328"/>
      </c:scatterChart>
      <c:valAx>
        <c:axId val="-2117279304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124342328"/>
        <c:crosses val="autoZero"/>
        <c:crossBetween val="midCat"/>
      </c:valAx>
      <c:valAx>
        <c:axId val="-2124342328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17279304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04222-D0DD-9A42-A117-A8FD6534E9A1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2E792-E3E3-DD4E-A192-A55F0A0F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417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FB008-68C1-B64B-AC0A-B760C63859D0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40160-4DB5-494A-8905-7896719A5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28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 PROBLEM: for some persons, for some nodes, the </a:t>
            </a:r>
            <a:r>
              <a:rPr lang="en-US" dirty="0" err="1"/>
              <a:t>supercell</a:t>
            </a:r>
            <a:r>
              <a:rPr lang="en-US" dirty="0"/>
              <a:t> run STALLS at 20 min, and this appears to be a random glitch that happens</a:t>
            </a:r>
            <a:r>
              <a:rPr lang="en-US" baseline="0" dirty="0"/>
              <a:t> when model data are being written to disk.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20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Got to here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02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n-US" baseline="30000" dirty="0"/>
              <a:t>th</a:t>
            </a:r>
            <a:r>
              <a:rPr lang="en-US" dirty="0"/>
              <a:t> order </a:t>
            </a:r>
            <a:r>
              <a:rPr lang="mr-IN" dirty="0"/>
              <a:t>–</a:t>
            </a:r>
            <a:r>
              <a:rPr lang="en-US" dirty="0"/>
              <a:t> 1 point.  2</a:t>
            </a:r>
            <a:r>
              <a:rPr lang="en-US" baseline="30000" dirty="0"/>
              <a:t>st</a:t>
            </a:r>
            <a:r>
              <a:rPr lang="en-US" dirty="0"/>
              <a:t> order </a:t>
            </a:r>
            <a:r>
              <a:rPr lang="mr-IN" dirty="0"/>
              <a:t>–</a:t>
            </a:r>
            <a:r>
              <a:rPr lang="en-US" dirty="0"/>
              <a:t> 3 points. 4</a:t>
            </a:r>
            <a:r>
              <a:rPr lang="en-US" baseline="30000" dirty="0"/>
              <a:t>th</a:t>
            </a:r>
            <a:r>
              <a:rPr lang="en-US" dirty="0"/>
              <a:t> order </a:t>
            </a:r>
            <a:r>
              <a:rPr lang="mr-IN" dirty="0"/>
              <a:t>–</a:t>
            </a:r>
            <a:r>
              <a:rPr lang="en-US" dirty="0"/>
              <a:t> 5 points.</a:t>
            </a:r>
          </a:p>
          <a:p>
            <a:r>
              <a:rPr lang="en-US" dirty="0"/>
              <a:t>Points</a:t>
            </a:r>
            <a:r>
              <a:rPr lang="en-US" baseline="0" dirty="0"/>
              <a:t> involved is order+1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67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artificial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Diff_6</a:t>
            </a:r>
            <a:r>
              <a:rPr lang="en-US" baseline="30000" dirty="0"/>
              <a:t>th</a:t>
            </a:r>
            <a:r>
              <a:rPr lang="en-US" dirty="0"/>
              <a:t>_factor = .12 means 2∆x killed in about 8 time steps.</a:t>
            </a:r>
            <a:r>
              <a:rPr lang="en-US" baseline="0" dirty="0"/>
              <a:t>  Still very aggressive.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89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21jun2003_vnx_long_NEW.GIF</a:t>
            </a:r>
          </a:p>
        </p:txBody>
      </p:sp>
      <p:sp>
        <p:nvSpPr>
          <p:cNvPr id="163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4CA4A4-6104-034F-8FAE-9341C454F4A8}" type="slidenum">
              <a:rPr lang="en-US" sz="1200"/>
              <a:pPr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0A30B3-EDB2-F148-8D59-68CDBC0A99EA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71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28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There’s something different about these new </a:t>
            </a:r>
            <a:r>
              <a:rPr lang="en-US" dirty="0" err="1"/>
              <a:t>vert</a:t>
            </a:r>
            <a:r>
              <a:rPr lang="en-US" dirty="0"/>
              <a:t> motion features.  Instead</a:t>
            </a:r>
            <a:r>
              <a:rPr lang="en-US" baseline="0" dirty="0"/>
              <a:t> of stronger updrafts with weaker downdrafts located below and behind, the new feature has updrafts and downdrafts of about same magnitude at same altitude.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7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feature at left is 11∆x.  The new features are 3 and 4∆x.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37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Since</a:t>
            </a:r>
            <a:r>
              <a:rPr lang="en-US" baseline="0" dirty="0"/>
              <a:t> small waves grow the fastest, and diffusion removed the smallest waves, it still could have been linear instability </a:t>
            </a:r>
            <a:r>
              <a:rPr lang="mr-IN" baseline="0" dirty="0"/>
              <a:t>–</a:t>
            </a:r>
            <a:r>
              <a:rPr lang="en-US" baseline="0" dirty="0"/>
              <a:t> if the longer waves were stable (or had very small growth rates). </a:t>
            </a:r>
          </a:p>
          <a:p>
            <a:r>
              <a:rPr lang="en-US" baseline="0" dirty="0"/>
              <a:t>If this was linear </a:t>
            </a:r>
            <a:r>
              <a:rPr lang="en-US" baseline="0" dirty="0" err="1"/>
              <a:t>instab</a:t>
            </a:r>
            <a:r>
              <a:rPr lang="en-US" baseline="0" dirty="0"/>
              <a:t>, theoretically should still be blowing up</a:t>
            </a:r>
            <a:r>
              <a:rPr lang="mr-IN" baseline="0" dirty="0"/>
              <a:t>…</a:t>
            </a:r>
            <a:r>
              <a:rPr lang="en-US" baseline="0" dirty="0"/>
              <a:t> but the longer waves have slower growth rates so it would take longer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1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OR HEADNODE7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27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looks wrong.  New looks</a:t>
            </a:r>
            <a:r>
              <a:rPr lang="en-US" baseline="0" dirty="0"/>
              <a:t> possible.  New cells look different, more like real convective cells.</a:t>
            </a:r>
          </a:p>
          <a:p>
            <a:r>
              <a:rPr lang="en-US" baseline="0" dirty="0"/>
              <a:t>That judge about porn = “I can’t define it, but know it when I see it”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6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correct answer</a:t>
            </a:r>
            <a:r>
              <a:rPr lang="en-US" baseline="0" dirty="0"/>
              <a:t> in this case.</a:t>
            </a:r>
          </a:p>
          <a:p>
            <a:r>
              <a:rPr lang="en-US" baseline="0" dirty="0"/>
              <a:t>Diffusion, however targeted, is still also hitting larger scale waves, and cut have nipped this in the bud before it could bloom.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6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needs to be updated.  Don’t see shell processes unless use </a:t>
            </a:r>
            <a:r>
              <a:rPr lang="en-US" dirty="0" err="1"/>
              <a:t>ps</a:t>
            </a:r>
            <a:r>
              <a:rPr lang="en-US" dirty="0"/>
              <a:t> –</a:t>
            </a:r>
            <a:r>
              <a:rPr lang="en-US" dirty="0" err="1"/>
              <a:t>ef</a:t>
            </a:r>
            <a:r>
              <a:rPr lang="en-US" dirty="0"/>
              <a:t> | grep [</a:t>
            </a:r>
            <a:r>
              <a:rPr lang="en-US" dirty="0" err="1"/>
              <a:t>netid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25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</a:t>
            </a:r>
            <a:r>
              <a:rPr lang="en-US" dirty="0" err="1"/>
              <a:t>namelist</a:t>
            </a:r>
            <a:r>
              <a:rPr lang="en-US" dirty="0"/>
              <a:t> page is for V4.2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65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0A30B3-EDB2-F148-8D59-68CDBC0A99E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71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going on here?  We’ll return to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1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work, but much better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65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4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day simulation,</a:t>
            </a:r>
            <a:r>
              <a:rPr lang="en-US" baseline="0" dirty="0"/>
              <a:t> ending at 96h.  It didn’t blow up by that time, but it WOULD eventually do so if run longer.</a:t>
            </a:r>
          </a:p>
          <a:p>
            <a:r>
              <a:rPr lang="en-US" baseline="0" dirty="0"/>
              <a:t>What’s the cause?  Linear or nonlinear instability?  “Going to hell in a </a:t>
            </a:r>
            <a:r>
              <a:rPr lang="en-US" baseline="0" dirty="0" err="1"/>
              <a:t>handbasket</a:t>
            </a:r>
            <a:r>
              <a:rPr lang="en-US" baseline="0" dirty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4624-4796-A348-ADEF-2C91F6B850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 here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08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Dimensions</a:t>
            </a:r>
            <a:r>
              <a:rPr lang="mr-IN" dirty="0"/>
              <a:t>…</a:t>
            </a:r>
            <a:r>
              <a:rPr lang="en-US" dirty="0"/>
              <a:t> 1/s, m^2/s, m^4/s,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2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F3DF-711C-C346-8FF2-2B4FAAD1C5E5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4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40-B152-E147-9CB8-3781007C048B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3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355C-A304-B04A-9583-4FA40BD26A83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192C-0D7B-1541-98EB-32D8C9FDD758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3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9D46-02A9-0F48-9901-CE6F303A9CE8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2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65EC-257A-0C45-9FF9-EA9470C97005}" type="datetime1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9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4FE6-0512-204F-96D1-D6F88B96AABE}" type="datetime1">
              <a:rPr lang="en-US" smtClean="0"/>
              <a:t>12/2/24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5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95B2-F692-5947-AAA5-65484F32DE8E}" type="datetime1">
              <a:rPr lang="en-US" smtClean="0"/>
              <a:t>12/2/24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2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99F5-48E3-1F45-BCAA-6B892C93029A}" type="datetime1">
              <a:rPr lang="en-US" smtClean="0"/>
              <a:t>12/2/24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95C1-CFFF-3244-BA41-EE3CA7265D35}" type="datetime1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9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B6E7-672D-2849-BE06-BCEAB755AB91}" type="datetime1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7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29192-E1F0-9B49-B881-E7EE8D0A7573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0C489-FA59-2946-9899-F0298091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mmm.ucar.edu/wrf/users/wrf_users_guide/build/html/physics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Identifying and controlling </a:t>
            </a:r>
            <a:br>
              <a:rPr lang="en-US" dirty="0"/>
            </a:br>
            <a:r>
              <a:rPr lang="en-US" dirty="0"/>
              <a:t>linear and nonlinear instability </a:t>
            </a:r>
            <a:br>
              <a:rPr lang="en-US" dirty="0"/>
            </a:br>
            <a:r>
              <a:rPr lang="en-US" dirty="0"/>
              <a:t>in WRF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Fall 2024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75CF7-62B6-5342-A5A5-C3B54E23BDAD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2024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8867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Runge-Kutta</a:t>
            </a:r>
            <a:r>
              <a:rPr lang="en-US" dirty="0"/>
              <a:t> 3</a:t>
            </a:r>
            <a:r>
              <a:rPr lang="en-US" baseline="30000" dirty="0"/>
              <a:t>rd</a:t>
            </a:r>
            <a:r>
              <a:rPr lang="en-US" dirty="0"/>
              <a:t> order (RK3) time integration</a:t>
            </a:r>
          </a:p>
        </p:txBody>
      </p:sp>
      <p:pic>
        <p:nvPicPr>
          <p:cNvPr id="3" name="Picture 2" descr="RK3_time_conce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727200"/>
            <a:ext cx="45085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1100" y="2552700"/>
            <a:ext cx="394261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WRF uses an RK3 time integration</a:t>
            </a:r>
          </a:p>
          <a:p>
            <a:r>
              <a:rPr lang="en-US" dirty="0"/>
              <a:t>	scheme (predictor-corrector type)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Current time is time </a:t>
            </a:r>
            <a:r>
              <a:rPr lang="en-US" i="1" dirty="0"/>
              <a:t>n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Compute advection at time </a:t>
            </a:r>
            <a:r>
              <a:rPr lang="en-US" i="1" dirty="0"/>
              <a:t>n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this to push </a:t>
            </a:r>
            <a:r>
              <a:rPr lang="en-US" i="1" dirty="0"/>
              <a:t>u</a:t>
            </a:r>
            <a:r>
              <a:rPr lang="en-US" dirty="0"/>
              <a:t> forward 1/3 step</a:t>
            </a:r>
          </a:p>
          <a:p>
            <a:pPr marL="285750" indent="-285750">
              <a:buFontTx/>
              <a:buChar char="-"/>
            </a:pPr>
            <a:r>
              <a:rPr lang="en-US" dirty="0"/>
              <a:t>Recompute advection, push </a:t>
            </a:r>
            <a:r>
              <a:rPr lang="en-US" i="1" dirty="0"/>
              <a:t>u</a:t>
            </a:r>
            <a:r>
              <a:rPr lang="en-US" dirty="0"/>
              <a:t> ahead </a:t>
            </a:r>
          </a:p>
          <a:p>
            <a:pPr lvl="1"/>
            <a:r>
              <a:rPr lang="en-US" dirty="0"/>
              <a:t>farther from time </a:t>
            </a:r>
            <a:r>
              <a:rPr lang="en-US" i="1" dirty="0"/>
              <a:t>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Finally </a:t>
            </a:r>
            <a:r>
              <a:rPr lang="en-US" dirty="0" err="1"/>
              <a:t>recompute</a:t>
            </a:r>
            <a:r>
              <a:rPr lang="en-US" dirty="0"/>
              <a:t> advection at half-</a:t>
            </a:r>
          </a:p>
          <a:p>
            <a:pPr lvl="1"/>
            <a:r>
              <a:rPr lang="en-US" dirty="0"/>
              <a:t>way point, push </a:t>
            </a:r>
            <a:r>
              <a:rPr lang="en-US" i="1" dirty="0"/>
              <a:t>u</a:t>
            </a:r>
            <a:r>
              <a:rPr lang="en-US" dirty="0"/>
              <a:t> ahead full ∆t</a:t>
            </a:r>
          </a:p>
          <a:p>
            <a:endParaRPr lang="en-US" dirty="0"/>
          </a:p>
          <a:p>
            <a:r>
              <a:rPr lang="en-US" dirty="0"/>
              <a:t>• MPAS uses a simpler RK2 scheme</a:t>
            </a:r>
          </a:p>
          <a:p>
            <a:r>
              <a:rPr lang="en-US" dirty="0"/>
              <a:t>• There is no single RK2 or RK3 scheme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478" y="1302094"/>
            <a:ext cx="1562100" cy="6537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43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“Fourier thinking” and its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series, no matter how aperiodic, can be decomposed into a finite set of </a:t>
            </a:r>
            <a:r>
              <a:rPr lang="en-US" dirty="0" err="1"/>
              <a:t>sines</a:t>
            </a:r>
            <a:r>
              <a:rPr lang="en-US" dirty="0"/>
              <a:t> and cosines of different wavelengths and amplitudes</a:t>
            </a:r>
          </a:p>
          <a:p>
            <a:r>
              <a:rPr lang="en-US" dirty="0"/>
              <a:t>When those Fourier components are recombined, the original feature is recovered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2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see features, the model “sees” individual and separate waves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030" y="5504044"/>
            <a:ext cx="8807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Simple wave equation: feature is </a:t>
            </a:r>
            <a:r>
              <a:rPr lang="en-US" dirty="0" err="1"/>
              <a:t>advected</a:t>
            </a:r>
            <a:r>
              <a:rPr lang="en-US" dirty="0"/>
              <a:t> at speed </a:t>
            </a:r>
            <a:r>
              <a:rPr lang="en-US" i="1" dirty="0"/>
              <a:t>c</a:t>
            </a:r>
            <a:r>
              <a:rPr lang="en-US" dirty="0"/>
              <a:t> without change of amplitude or shape</a:t>
            </a:r>
          </a:p>
          <a:p>
            <a:pPr algn="ctr"/>
            <a:r>
              <a:rPr lang="en-US" b="1" dirty="0"/>
              <a:t>Advection error</a:t>
            </a:r>
            <a:r>
              <a:rPr lang="en-US" dirty="0"/>
              <a:t>: A wave’s amplitude not preserved and/or its speed is too fast or slow.</a:t>
            </a:r>
          </a:p>
          <a:p>
            <a:pPr algn="ctr"/>
            <a:r>
              <a:rPr lang="en-US" b="1" dirty="0"/>
              <a:t>Dispersion error</a:t>
            </a:r>
            <a:r>
              <a:rPr lang="en-US" dirty="0"/>
              <a:t>: Advection error varies with wavelength.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If error is dispersive, feature will unravel.</a:t>
            </a:r>
          </a:p>
        </p:txBody>
      </p:sp>
    </p:spTree>
    <p:extLst>
      <p:ext uri="{BB962C8B-B14F-4D97-AF65-F5344CB8AC3E}">
        <p14:creationId xmlns:p14="http://schemas.microsoft.com/office/powerpoint/2010/main" val="351894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e_adve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4380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4E01C-3456-AF57-6BD4-D89DAF01CC7F}"/>
              </a:ext>
            </a:extLst>
          </p:cNvPr>
          <p:cNvSpPr txBox="1"/>
          <p:nvPr/>
        </p:nvSpPr>
        <p:spPr>
          <a:xfrm>
            <a:off x="6589438" y="1637010"/>
            <a:ext cx="25431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You see a cone.</a:t>
            </a:r>
          </a:p>
          <a:p>
            <a:pPr algn="ctr"/>
            <a:r>
              <a:rPr lang="en-US" dirty="0"/>
              <a:t>The model sees many</a:t>
            </a:r>
          </a:p>
          <a:p>
            <a:pPr algn="ctr"/>
            <a:r>
              <a:rPr lang="en-US" b="1" dirty="0"/>
              <a:t>waves</a:t>
            </a:r>
            <a:r>
              <a:rPr lang="en-US" dirty="0"/>
              <a:t>, </a:t>
            </a:r>
            <a:r>
              <a:rPr lang="en-US" b="1" dirty="0"/>
              <a:t>constructively</a:t>
            </a:r>
          </a:p>
          <a:p>
            <a:pPr algn="ctr"/>
            <a:r>
              <a:rPr lang="en-US" b="1" dirty="0"/>
              <a:t>and destructively</a:t>
            </a:r>
          </a:p>
          <a:p>
            <a:pPr algn="ctr"/>
            <a:r>
              <a:rPr lang="en-US" b="1" dirty="0"/>
              <a:t>interfering </a:t>
            </a:r>
            <a:r>
              <a:rPr lang="en-US" dirty="0"/>
              <a:t>that have</a:t>
            </a:r>
          </a:p>
          <a:p>
            <a:pPr algn="ctr"/>
            <a:r>
              <a:rPr lang="en-US" dirty="0"/>
              <a:t>different advection</a:t>
            </a:r>
          </a:p>
          <a:p>
            <a:pPr algn="ctr"/>
            <a:r>
              <a:rPr lang="en-US" dirty="0"/>
              <a:t>errors.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The model handles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the shortest wavelengths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the most poorly.</a:t>
            </a:r>
          </a:p>
        </p:txBody>
      </p:sp>
    </p:spTree>
    <p:extLst>
      <p:ext uri="{BB962C8B-B14F-4D97-AF65-F5344CB8AC3E}">
        <p14:creationId xmlns:p14="http://schemas.microsoft.com/office/powerpoint/2010/main" val="198603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 descr="cone_anim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767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6488697"/>
            <a:ext cx="153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GIF animation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2996" y="1380573"/>
            <a:ext cx="285817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One of those ways things</a:t>
            </a:r>
          </a:p>
          <a:p>
            <a:r>
              <a:rPr lang="en-US" b="1" dirty="0"/>
              <a:t>  can go wrong is improper</a:t>
            </a:r>
          </a:p>
          <a:p>
            <a:r>
              <a:rPr lang="en-US" b="1" dirty="0"/>
              <a:t>  advection.</a:t>
            </a:r>
          </a:p>
          <a:p>
            <a:endParaRPr lang="en-US" dirty="0"/>
          </a:p>
          <a:p>
            <a:r>
              <a:rPr lang="en-US" dirty="0"/>
              <a:t>In this example, the shortest</a:t>
            </a:r>
          </a:p>
          <a:p>
            <a:r>
              <a:rPr lang="en-US" dirty="0"/>
              <a:t>  waves are handled poorly</a:t>
            </a:r>
          </a:p>
          <a:p>
            <a:r>
              <a:rPr lang="en-US" dirty="0"/>
              <a:t>  (and even moving in the</a:t>
            </a:r>
          </a:p>
          <a:p>
            <a:r>
              <a:rPr lang="en-US" dirty="0"/>
              <a:t>  wrong direction!), but</a:t>
            </a:r>
          </a:p>
          <a:p>
            <a:r>
              <a:rPr lang="en-US" dirty="0"/>
              <a:t>  they are </a:t>
            </a:r>
            <a:r>
              <a:rPr lang="en-US" b="1" dirty="0">
                <a:solidFill>
                  <a:srgbClr val="FF0000"/>
                </a:solidFill>
              </a:rPr>
              <a:t>not growing</a:t>
            </a:r>
          </a:p>
          <a:p>
            <a:endParaRPr lang="en-US" dirty="0"/>
          </a:p>
          <a:p>
            <a:r>
              <a:rPr lang="en-US" dirty="0"/>
              <a:t>When linear or nonlinear</a:t>
            </a:r>
          </a:p>
          <a:p>
            <a:r>
              <a:rPr lang="en-US" dirty="0"/>
              <a:t>  instability appears, it may</a:t>
            </a:r>
          </a:p>
          <a:p>
            <a:r>
              <a:rPr lang="en-US" dirty="0"/>
              <a:t>  be first apparent in the </a:t>
            </a:r>
          </a:p>
          <a:p>
            <a:r>
              <a:rPr lang="en-US" b="1" dirty="0"/>
              <a:t>  </a:t>
            </a:r>
            <a:r>
              <a:rPr lang="en-US" b="1" dirty="0">
                <a:solidFill>
                  <a:srgbClr val="FF0000"/>
                </a:solidFill>
              </a:rPr>
              <a:t>unrestrained growth of the</a:t>
            </a:r>
          </a:p>
          <a:p>
            <a:r>
              <a:rPr lang="en-US" b="1" dirty="0">
                <a:solidFill>
                  <a:srgbClr val="FF0000"/>
                </a:solidFill>
              </a:rPr>
              <a:t>  smallest scale waves</a:t>
            </a:r>
          </a:p>
        </p:txBody>
      </p:sp>
    </p:spTree>
    <p:extLst>
      <p:ext uri="{BB962C8B-B14F-4D97-AF65-F5344CB8AC3E}">
        <p14:creationId xmlns:p14="http://schemas.microsoft.com/office/powerpoint/2010/main" val="385373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slp_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76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4812" y="532380"/>
            <a:ext cx="1436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HWRF model</a:t>
            </a:r>
          </a:p>
          <a:p>
            <a:pPr algn="ctr"/>
            <a:endParaRPr lang="en-US" b="1" dirty="0"/>
          </a:p>
          <a:p>
            <a:pPr algn="ctr"/>
            <a:r>
              <a:rPr lang="en-US" i="1" dirty="0"/>
              <a:t>SLP field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8015" y="6106605"/>
            <a:ext cx="76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(km)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67585" y="3051595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(km)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EE7F3-26BB-594D-9EDD-053376FFF926}"/>
              </a:ext>
            </a:extLst>
          </p:cNvPr>
          <p:cNvSpPr txBox="1"/>
          <p:nvPr/>
        </p:nvSpPr>
        <p:spPr>
          <a:xfrm>
            <a:off x="4787153" y="6475937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Very small part of domain shown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65C79-0D11-2E74-54FB-9F6C2DFE71E7}"/>
              </a:ext>
            </a:extLst>
          </p:cNvPr>
          <p:cNvSpPr txBox="1"/>
          <p:nvPr/>
        </p:nvSpPr>
        <p:spPr>
          <a:xfrm>
            <a:off x="6049618" y="1727501"/>
            <a:ext cx="280948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Both linear and nonlinear</a:t>
            </a:r>
          </a:p>
          <a:p>
            <a:pPr algn="ctr"/>
            <a:r>
              <a:rPr lang="en-US" dirty="0"/>
              <a:t>instability are</a:t>
            </a:r>
          </a:p>
          <a:p>
            <a:pPr algn="ctr"/>
            <a:r>
              <a:rPr lang="en-US" dirty="0"/>
              <a:t>characterized by the</a:t>
            </a:r>
          </a:p>
          <a:p>
            <a:pPr algn="ctr"/>
            <a:r>
              <a:rPr lang="en-US" dirty="0"/>
              <a:t>rapid growth of small-scale</a:t>
            </a:r>
          </a:p>
          <a:p>
            <a:pPr algn="ctr"/>
            <a:r>
              <a:rPr lang="en-US" dirty="0"/>
              <a:t>waves</a:t>
            </a:r>
          </a:p>
          <a:p>
            <a:pPr algn="ctr"/>
            <a:endParaRPr lang="en-US" dirty="0"/>
          </a:p>
          <a:p>
            <a:pPr algn="ctr"/>
            <a:r>
              <a:rPr lang="en-US" i="1" dirty="0"/>
              <a:t>…but the cure for one</a:t>
            </a:r>
          </a:p>
          <a:p>
            <a:pPr algn="ctr"/>
            <a:r>
              <a:rPr lang="en-US" i="1" dirty="0"/>
              <a:t>makes the other worse</a:t>
            </a:r>
          </a:p>
          <a:p>
            <a:pPr algn="ctr"/>
            <a:r>
              <a:rPr lang="en-US" dirty="0"/>
              <a:t>because the growth</a:t>
            </a:r>
          </a:p>
          <a:p>
            <a:pPr algn="ctr"/>
            <a:r>
              <a:rPr lang="en-US" dirty="0"/>
              <a:t>occurs for different reasons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That said, </a:t>
            </a:r>
            <a:r>
              <a:rPr lang="en-US" i="1" dirty="0"/>
              <a:t>nonlinear</a:t>
            </a:r>
          </a:p>
          <a:p>
            <a:pPr algn="ctr"/>
            <a:r>
              <a:rPr lang="en-US" dirty="0"/>
              <a:t>instability is not so common</a:t>
            </a:r>
          </a:p>
          <a:p>
            <a:pPr algn="ctr"/>
            <a:r>
              <a:rPr lang="en-US" dirty="0"/>
              <a:t>in the WRF model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Let’s see why.</a:t>
            </a:r>
          </a:p>
        </p:txBody>
      </p:sp>
    </p:spTree>
    <p:extLst>
      <p:ext uri="{BB962C8B-B14F-4D97-AF65-F5344CB8AC3E}">
        <p14:creationId xmlns:p14="http://schemas.microsoft.com/office/powerpoint/2010/main" val="340539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Controlling linear and </a:t>
            </a:r>
            <a:br>
              <a:rPr lang="en-US" dirty="0"/>
            </a:br>
            <a:r>
              <a:rPr lang="en-US" dirty="0"/>
              <a:t>nonlinear instability: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[see ATM419_modeling_fundamentals_and_errors.pptx]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48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linear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Linear instability </a:t>
            </a:r>
            <a:r>
              <a:rPr lang="en-US" dirty="0"/>
              <a:t>is caused, first and foremost, by using a time step that is too long or large</a:t>
            </a:r>
          </a:p>
          <a:p>
            <a:r>
              <a:rPr lang="en-US" dirty="0"/>
              <a:t>When linearly unstable, ALL wavelengths should grow exponentially with time</a:t>
            </a:r>
          </a:p>
          <a:p>
            <a:pPr lvl="1"/>
            <a:r>
              <a:rPr lang="en-US" dirty="0"/>
              <a:t>However, the </a:t>
            </a:r>
            <a:r>
              <a:rPr lang="en-US" i="1" dirty="0">
                <a:solidFill>
                  <a:srgbClr val="FF0000"/>
                </a:solidFill>
              </a:rPr>
              <a:t>shortest</a:t>
            </a:r>
            <a:r>
              <a:rPr lang="en-US" dirty="0">
                <a:solidFill>
                  <a:srgbClr val="FF0000"/>
                </a:solidFill>
              </a:rPr>
              <a:t> waves typically grow </a:t>
            </a:r>
            <a:r>
              <a:rPr lang="en-US" i="1" dirty="0">
                <a:solidFill>
                  <a:srgbClr val="FF0000"/>
                </a:solidFill>
              </a:rPr>
              <a:t>fastest</a:t>
            </a:r>
            <a:r>
              <a:rPr lang="en-US" dirty="0"/>
              <a:t>, so the linearly unstable solution may look “noisy” (contain a lot of large-amplitude, small-scale features) as it “blows up”</a:t>
            </a:r>
          </a:p>
          <a:p>
            <a:r>
              <a:rPr lang="en-US" dirty="0"/>
              <a:t>Solution: </a:t>
            </a:r>
            <a:r>
              <a:rPr lang="en-US" b="1" dirty="0">
                <a:solidFill>
                  <a:srgbClr val="FF0000"/>
                </a:solidFill>
              </a:rPr>
              <a:t>reduce the time step</a:t>
            </a:r>
          </a:p>
          <a:p>
            <a:r>
              <a:rPr lang="en-US" dirty="0"/>
              <a:t>Caveats (important!)</a:t>
            </a:r>
          </a:p>
          <a:p>
            <a:pPr lvl="1"/>
            <a:r>
              <a:rPr lang="en-US" dirty="0"/>
              <a:t>Nonlinear instability </a:t>
            </a:r>
            <a:r>
              <a:rPr lang="en-US" i="1" dirty="0"/>
              <a:t>also</a:t>
            </a:r>
            <a:r>
              <a:rPr lang="en-US" dirty="0"/>
              <a:t> can manifest as small-scale noise, and </a:t>
            </a:r>
            <a:r>
              <a:rPr lang="en-US" i="1" dirty="0"/>
              <a:t>reducing the time step can make nonlinear instability worse</a:t>
            </a:r>
          </a:p>
          <a:p>
            <a:pPr lvl="1"/>
            <a:r>
              <a:rPr lang="en-US" dirty="0"/>
              <a:t>Changing the time step can change both simulation results and experimental conclusions, in pathological cases. Check to see if your time step matters.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48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nonlinear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Nonlinear instability </a:t>
            </a:r>
            <a:r>
              <a:rPr lang="en-US" dirty="0"/>
              <a:t>results when energy builds up at the smallest resolvable wavelengths (i.e., 2-3∆x) </a:t>
            </a:r>
          </a:p>
          <a:p>
            <a:pPr lvl="1"/>
            <a:r>
              <a:rPr lang="en-US" dirty="0"/>
              <a:t>Wave-wave interaction causes energy to spread to smaller and smaller scales</a:t>
            </a:r>
          </a:p>
          <a:p>
            <a:pPr lvl="1"/>
            <a:r>
              <a:rPr lang="en-US" dirty="0"/>
              <a:t>In reality, this energy cascade continues to </a:t>
            </a:r>
            <a:r>
              <a:rPr lang="en-US" dirty="0" err="1"/>
              <a:t>microscales</a:t>
            </a:r>
            <a:r>
              <a:rPr lang="en-US" dirty="0"/>
              <a:t>, where it is dissipated by friction</a:t>
            </a:r>
          </a:p>
          <a:p>
            <a:pPr lvl="1"/>
            <a:r>
              <a:rPr lang="en-US" dirty="0"/>
              <a:t>In the model, the energy accumulates at the smallest resolvable scales because there is no natural sink and </a:t>
            </a:r>
            <a:r>
              <a:rPr lang="en-US" dirty="0">
                <a:solidFill>
                  <a:srgbClr val="FF0000"/>
                </a:solidFill>
              </a:rPr>
              <a:t>aliasing</a:t>
            </a:r>
            <a:r>
              <a:rPr lang="en-US" dirty="0"/>
              <a:t> occurs</a:t>
            </a:r>
          </a:p>
          <a:p>
            <a:r>
              <a:rPr lang="en-US" dirty="0"/>
              <a:t>One test for nonlinear instability: decrease the time step… if the problem occurs </a:t>
            </a:r>
            <a:r>
              <a:rPr lang="en-US" i="1" dirty="0"/>
              <a:t>earlier</a:t>
            </a:r>
            <a:r>
              <a:rPr lang="en-US" dirty="0"/>
              <a:t> (in “real” time), then nonlinear instability is suspected</a:t>
            </a:r>
          </a:p>
          <a:p>
            <a:pPr lvl="1"/>
            <a:r>
              <a:rPr lang="en-US" dirty="0"/>
              <a:t>Reason: wave-wave interaction occurs </a:t>
            </a:r>
            <a:r>
              <a:rPr lang="en-US" i="1" dirty="0"/>
              <a:t>every time step</a:t>
            </a:r>
            <a:r>
              <a:rPr lang="en-US" dirty="0"/>
              <a:t>.  Reducing the time step means more possible interactions within a given “real” time period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4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nonlinear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(1) Apply an </a:t>
            </a:r>
            <a:r>
              <a:rPr lang="en-US" b="1" dirty="0"/>
              <a:t>artificial, explicit diffusion term </a:t>
            </a:r>
            <a:r>
              <a:rPr lang="en-US" dirty="0"/>
              <a:t>to remove energy at the smallest scales</a:t>
            </a:r>
          </a:p>
          <a:p>
            <a:pPr lvl="1"/>
            <a:r>
              <a:rPr lang="en-US" dirty="0"/>
              <a:t>These are </a:t>
            </a:r>
            <a:r>
              <a:rPr lang="en-US" i="1" dirty="0"/>
              <a:t>even-order </a:t>
            </a:r>
            <a:r>
              <a:rPr lang="en-US" dirty="0"/>
              <a:t>derivatives in space, time (next slide)</a:t>
            </a:r>
          </a:p>
          <a:p>
            <a:pPr lvl="1"/>
            <a:r>
              <a:rPr lang="en-US" dirty="0"/>
              <a:t>This is completely artificial, so you do not want to impact well-resolved components</a:t>
            </a:r>
          </a:p>
          <a:p>
            <a:pPr lvl="1"/>
            <a:r>
              <a:rPr lang="en-US" dirty="0"/>
              <a:t>Thus, you want the filter to be as </a:t>
            </a:r>
            <a:r>
              <a:rPr lang="en-US" i="1" dirty="0"/>
              <a:t>scale-selective </a:t>
            </a:r>
            <a:r>
              <a:rPr lang="en-US" dirty="0"/>
              <a:t>and </a:t>
            </a:r>
            <a:r>
              <a:rPr lang="en-US" i="1" dirty="0"/>
              <a:t>scale-specific </a:t>
            </a:r>
            <a:r>
              <a:rPr lang="en-US" dirty="0"/>
              <a:t>as possible: Hit 2∆x waves hard with minimal impact waves longer than 4∆x</a:t>
            </a:r>
          </a:p>
          <a:p>
            <a:r>
              <a:rPr lang="en-US" dirty="0"/>
              <a:t>(2) Utilize “odd-order” advection schemes (like default WRF) which have </a:t>
            </a:r>
            <a:r>
              <a:rPr lang="en-US" i="1" dirty="0"/>
              <a:t>implicit diffusion</a:t>
            </a:r>
          </a:p>
          <a:p>
            <a:pPr lvl="1"/>
            <a:r>
              <a:rPr lang="en-US" dirty="0"/>
              <a:t>Odd-order schemes have even-order truncation errors, meaning advection error presents as artificial diffusion</a:t>
            </a:r>
          </a:p>
          <a:p>
            <a:r>
              <a:rPr lang="en-US" dirty="0">
                <a:solidFill>
                  <a:srgbClr val="FF0000"/>
                </a:solidFill>
              </a:rPr>
              <a:t>(3) Do both </a:t>
            </a:r>
            <a:r>
              <a:rPr lang="en-US" dirty="0"/>
              <a:t>(can be done in WRF)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7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Demonstrate potential examples of linear and nonlinear instability in WRF and how to address them</a:t>
            </a:r>
          </a:p>
          <a:p>
            <a:r>
              <a:rPr lang="en-US" dirty="0"/>
              <a:t>Demonstrate potential sensitivity of simulations to time stepping and diffusion</a:t>
            </a:r>
          </a:p>
          <a:p>
            <a:r>
              <a:rPr lang="en-US" dirty="0"/>
              <a:t>Show value of “new” schemes and approaches used by WRF (odd-order advection, RK3 time stepping)</a:t>
            </a:r>
          </a:p>
          <a:p>
            <a:r>
              <a:rPr lang="en-US" dirty="0"/>
              <a:t>Do this by revisiting our earlier supercell demo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24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diffusion terms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0" y="1559445"/>
            <a:ext cx="6692900" cy="219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013" y="4724476"/>
            <a:ext cx="61851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• f</a:t>
            </a:r>
            <a:r>
              <a:rPr lang="en-US" dirty="0"/>
              <a:t> = variable being predicted</a:t>
            </a:r>
          </a:p>
          <a:p>
            <a:r>
              <a:rPr lang="en-US" dirty="0"/>
              <a:t>• Diffusion terms added to RHS</a:t>
            </a:r>
          </a:p>
          <a:p>
            <a:r>
              <a:rPr lang="en-US" dirty="0">
                <a:latin typeface="Symbol" charset="2"/>
                <a:cs typeface="Symbol" charset="2"/>
              </a:rPr>
              <a:t>• a</a:t>
            </a:r>
            <a:r>
              <a:rPr lang="en-US" baseline="-25000" dirty="0"/>
              <a:t>n</a:t>
            </a:r>
            <a:r>
              <a:rPr lang="en-US" dirty="0"/>
              <a:t> is a dimensional diffusion coefficient ≥ 0</a:t>
            </a:r>
          </a:p>
          <a:p>
            <a:r>
              <a:rPr lang="en-US" dirty="0"/>
              <a:t>• Note derivatives are </a:t>
            </a:r>
            <a:r>
              <a:rPr lang="en-US" dirty="0">
                <a:solidFill>
                  <a:srgbClr val="FF0000"/>
                </a:solidFill>
              </a:rPr>
              <a:t>even order</a:t>
            </a:r>
            <a:r>
              <a:rPr lang="en-US" dirty="0"/>
              <a:t>, starting with order 0 (</a:t>
            </a:r>
            <a:r>
              <a:rPr lang="en-US" dirty="0">
                <a:latin typeface="Symbol" charset="2"/>
                <a:cs typeface="Symbol" charset="2"/>
              </a:rPr>
              <a:t>f</a:t>
            </a:r>
            <a:r>
              <a:rPr lang="en-US" dirty="0"/>
              <a:t> itself)</a:t>
            </a:r>
          </a:p>
          <a:p>
            <a:r>
              <a:rPr lang="en-US" dirty="0"/>
              <a:t>• </a:t>
            </a:r>
            <a:r>
              <a:rPr lang="en-US" i="1" dirty="0"/>
              <a:t>Note signs alternate</a:t>
            </a:r>
            <a:endParaRPr lang="en-US" dirty="0"/>
          </a:p>
          <a:p>
            <a:r>
              <a:rPr lang="en-US" dirty="0"/>
              <a:t>• You may (will) want diffusion in </a:t>
            </a:r>
            <a:r>
              <a:rPr lang="en-US" i="1" dirty="0"/>
              <a:t>z</a:t>
            </a:r>
            <a:r>
              <a:rPr lang="en-US" dirty="0"/>
              <a:t> direction as well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35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Zeroth</a:t>
            </a:r>
            <a:r>
              <a:rPr lang="en-US" dirty="0"/>
              <a:t>-order diffuser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0</a:t>
            </a:r>
            <a:r>
              <a:rPr lang="en-US" baseline="30000" dirty="0"/>
              <a:t>th</a:t>
            </a:r>
            <a:r>
              <a:rPr lang="en-US" dirty="0"/>
              <a:t> order diffuser is a “flat tax” that reduces the amplitude of all waves </a:t>
            </a:r>
            <a:r>
              <a:rPr lang="en-US" b="1" dirty="0"/>
              <a:t>equally</a:t>
            </a:r>
          </a:p>
          <a:p>
            <a:pPr lvl="1"/>
            <a:r>
              <a:rPr lang="en-US" dirty="0"/>
              <a:t>Not scale-selective at all, so a </a:t>
            </a:r>
            <a:r>
              <a:rPr lang="en-US" u="sng" dirty="0"/>
              <a:t>very poor choice </a:t>
            </a:r>
            <a:r>
              <a:rPr lang="en-US" dirty="0"/>
              <a:t>for controlling nonlinear instability</a:t>
            </a:r>
          </a:p>
          <a:p>
            <a:pPr lvl="1"/>
            <a:r>
              <a:rPr lang="en-US" dirty="0"/>
              <a:t>Also called a “sponge”, Rayleigh damping (when applied to velocity components), and Newtonian cooling (when applied to temperature). </a:t>
            </a:r>
          </a:p>
          <a:p>
            <a:pPr lvl="2"/>
            <a:r>
              <a:rPr lang="en-US" dirty="0"/>
              <a:t>Used when we need to damp everything out</a:t>
            </a:r>
          </a:p>
          <a:p>
            <a:pPr lvl="2"/>
            <a:r>
              <a:rPr lang="en-US" dirty="0"/>
              <a:t>Tricky to implement, requires care</a:t>
            </a:r>
          </a:p>
          <a:p>
            <a:pPr lvl="2"/>
            <a:r>
              <a:rPr lang="en-US" dirty="0"/>
              <a:t>We are using dampers in our real-data WRF runs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02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diffusers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85" y="2063530"/>
            <a:ext cx="7856220" cy="1912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427" y="4301182"/>
            <a:ext cx="81053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Note symmetry</a:t>
            </a:r>
          </a:p>
          <a:p>
            <a:r>
              <a:rPr lang="en-US" dirty="0"/>
              <a:t>• Note denominator</a:t>
            </a:r>
          </a:p>
          <a:p>
            <a:r>
              <a:rPr lang="en-US" dirty="0"/>
              <a:t>• Note increasing order by </a:t>
            </a:r>
            <a:r>
              <a:rPr lang="en-US" u="sng" dirty="0"/>
              <a:t>two</a:t>
            </a:r>
            <a:r>
              <a:rPr lang="en-US" dirty="0"/>
              <a:t> involves incorporating </a:t>
            </a:r>
            <a:r>
              <a:rPr lang="en-US" u="sng" dirty="0"/>
              <a:t>two</a:t>
            </a:r>
            <a:r>
              <a:rPr lang="en-US" dirty="0"/>
              <a:t> additional points</a:t>
            </a:r>
          </a:p>
          <a:p>
            <a:r>
              <a:rPr lang="en-US" dirty="0"/>
              <a:t>• </a:t>
            </a:r>
            <a:r>
              <a:rPr lang="en-US" b="1" dirty="0"/>
              <a:t>Each higher order scheme is more scale selective, targeting smallest wavelengths</a:t>
            </a:r>
          </a:p>
          <a:p>
            <a:r>
              <a:rPr lang="en-US" b="1" dirty="0"/>
              <a:t>	(next slide), at the </a:t>
            </a:r>
            <a:r>
              <a:rPr lang="en-US" b="1" dirty="0">
                <a:solidFill>
                  <a:srgbClr val="FF0000"/>
                </a:solidFill>
              </a:rPr>
              <a:t>cost of increasing computational complexity</a:t>
            </a:r>
          </a:p>
          <a:p>
            <a:r>
              <a:rPr lang="en-US" dirty="0"/>
              <a:t>• These terms are multiplied by the time step and the diffusion coefficient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,</a:t>
            </a:r>
          </a:p>
          <a:p>
            <a:r>
              <a:rPr lang="en-US" dirty="0"/>
              <a:t>	which can be combined and expressed as a </a:t>
            </a:r>
            <a:r>
              <a:rPr lang="en-US" u="sng" dirty="0"/>
              <a:t>nondimensional coefficient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089" y="1426568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Smoothing applied at grid point </a:t>
            </a:r>
            <a:r>
              <a:rPr lang="en-US" i="1" dirty="0" err="1"/>
              <a:t>i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53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7" y="1349375"/>
            <a:ext cx="4127500" cy="415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867" y="6403986"/>
            <a:ext cx="120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Xue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(2000)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823" y="226571"/>
            <a:ext cx="1148080" cy="81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394" y="5508625"/>
            <a:ext cx="571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∞∆x                          4∆x                             2∆x  &lt;&lt; wavelength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308" y="1462862"/>
            <a:ext cx="3576320" cy="335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867" y="409637"/>
            <a:ext cx="3451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Amplitude factor vs. wavenumber </a:t>
            </a:r>
          </a:p>
          <a:p>
            <a:r>
              <a:rPr lang="en-US" b="1" dirty="0"/>
              <a:t>	(and wavelength)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5325" y="2237225"/>
            <a:ext cx="4636397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• Amplitude factor 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/>
              <a:t> &lt; 1 is amplitude </a:t>
            </a:r>
            <a:r>
              <a:rPr lang="en-US" i="1" dirty="0"/>
              <a:t>preserved</a:t>
            </a:r>
          </a:p>
          <a:p>
            <a:r>
              <a:rPr lang="en-US" dirty="0"/>
              <a:t>	per time step (per application)</a:t>
            </a:r>
          </a:p>
          <a:p>
            <a:r>
              <a:rPr lang="en-US" dirty="0"/>
              <a:t>	and 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/>
              <a:t> = 1 means no damping and 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/>
              <a:t> = 0</a:t>
            </a:r>
          </a:p>
          <a:p>
            <a:r>
              <a:rPr lang="en-US" dirty="0"/>
              <a:t>	means nothing remains</a:t>
            </a:r>
          </a:p>
          <a:p>
            <a:endParaRPr lang="en-US" dirty="0"/>
          </a:p>
          <a:p>
            <a:r>
              <a:rPr lang="en-US" dirty="0"/>
              <a:t>• Plots are normalized relative to complete</a:t>
            </a:r>
          </a:p>
          <a:p>
            <a:r>
              <a:rPr lang="en-US" dirty="0"/>
              <a:t>	removal of 2∆x wave in 1 time step</a:t>
            </a:r>
          </a:p>
          <a:p>
            <a:r>
              <a:rPr lang="en-US" dirty="0"/>
              <a:t>	(i.e., 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/>
              <a:t> = 0), which is </a:t>
            </a:r>
            <a:r>
              <a:rPr lang="en-US" i="1" dirty="0"/>
              <a:t>overkill</a:t>
            </a:r>
          </a:p>
          <a:p>
            <a:endParaRPr lang="en-US" i="1" dirty="0"/>
          </a:p>
          <a:p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Desire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to be close to 1 for wavelengths</a:t>
            </a:r>
          </a:p>
          <a:p>
            <a:r>
              <a:rPr lang="en-US" dirty="0">
                <a:solidFill>
                  <a:srgbClr val="FF0000"/>
                </a:solidFill>
              </a:rPr>
              <a:t>	longer than 4∆x (“signal”)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8BB7C-0108-F7BF-6EB9-C1C42247551C}"/>
              </a:ext>
            </a:extLst>
          </p:cNvPr>
          <p:cNvSpPr txBox="1"/>
          <p:nvPr/>
        </p:nvSpPr>
        <p:spPr>
          <a:xfrm>
            <a:off x="4629150" y="145161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4779" y="6080820"/>
            <a:ext cx="698716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This is </a:t>
            </a:r>
            <a:r>
              <a:rPr lang="en-US" b="1" dirty="0">
                <a:solidFill>
                  <a:srgbClr val="0000FF"/>
                </a:solidFill>
              </a:rPr>
              <a:t>artificial</a:t>
            </a:r>
            <a:r>
              <a:rPr lang="en-US" dirty="0">
                <a:solidFill>
                  <a:srgbClr val="0000FF"/>
                </a:solidFill>
              </a:rPr>
              <a:t>.  You want the smallest amount of diffusion that gets </a:t>
            </a:r>
          </a:p>
          <a:p>
            <a:r>
              <a:rPr lang="en-US" dirty="0">
                <a:solidFill>
                  <a:srgbClr val="0000FF"/>
                </a:solidFill>
              </a:rPr>
              <a:t> the job done.  You want diffusion targeted most precisely to small scales.</a:t>
            </a:r>
          </a:p>
        </p:txBody>
      </p:sp>
    </p:spTree>
    <p:extLst>
      <p:ext uri="{BB962C8B-B14F-4D97-AF65-F5344CB8AC3E}">
        <p14:creationId xmlns:p14="http://schemas.microsoft.com/office/powerpoint/2010/main" val="2259837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WRF 6</a:t>
            </a:r>
            <a:r>
              <a:rPr lang="en-US" baseline="30000" dirty="0"/>
              <a:t>th</a:t>
            </a:r>
            <a:r>
              <a:rPr lang="en-US" dirty="0"/>
              <a:t> order diffusion option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369" y="1350281"/>
            <a:ext cx="6094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&amp;dynamics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rk_ord</a:t>
            </a:r>
            <a:r>
              <a:rPr lang="en-US" sz="1600" dirty="0">
                <a:latin typeface="Courier"/>
                <a:cs typeface="Courier"/>
              </a:rPr>
              <a:t>                              = 3,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diff_opt</a:t>
            </a:r>
            <a:r>
              <a:rPr lang="en-US" sz="1600" dirty="0">
                <a:latin typeface="Courier"/>
                <a:cs typeface="Courier"/>
              </a:rPr>
              <a:t>                            = 2, 2, 2,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km_opt</a:t>
            </a:r>
            <a:r>
              <a:rPr lang="en-US" sz="1600" dirty="0">
                <a:latin typeface="Courier"/>
                <a:cs typeface="Courier"/>
              </a:rPr>
              <a:t>                              = 2, 2, 2,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diff_6th_opt                        = 2, 2, 2,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diff_6th_factor                     = 0.12,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755" y="3017890"/>
            <a:ext cx="895577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diff_opt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km_opt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2</a:t>
            </a:r>
            <a:r>
              <a:rPr lang="en-US" dirty="0"/>
              <a:t>: you are computing and applying eddy mixing (</a:t>
            </a:r>
            <a:r>
              <a:rPr lang="en-US" dirty="0" err="1"/>
              <a:t>subgrid</a:t>
            </a:r>
            <a:r>
              <a:rPr lang="en-US" dirty="0"/>
              <a:t> turbulence).</a:t>
            </a:r>
          </a:p>
          <a:p>
            <a:r>
              <a:rPr lang="en-US" dirty="0"/>
              <a:t>	- this is intended to be </a:t>
            </a:r>
            <a:r>
              <a:rPr lang="en-US" dirty="0">
                <a:solidFill>
                  <a:srgbClr val="00B050"/>
                </a:solidFill>
              </a:rPr>
              <a:t>physically realistic and reasonable diffusion</a:t>
            </a:r>
            <a:r>
              <a:rPr lang="en-US" dirty="0"/>
              <a:t>, in all directions</a:t>
            </a:r>
          </a:p>
          <a:p>
            <a:r>
              <a:rPr lang="en-US" dirty="0"/>
              <a:t>	- this is applied via 2</a:t>
            </a:r>
            <a:r>
              <a:rPr lang="en-US" baseline="30000" dirty="0"/>
              <a:t>nd</a:t>
            </a:r>
            <a:r>
              <a:rPr lang="en-US" dirty="0"/>
              <a:t> derivatives in space (x, y, z)</a:t>
            </a:r>
          </a:p>
          <a:p>
            <a:r>
              <a:rPr lang="en-US" dirty="0"/>
              <a:t>	- </a:t>
            </a:r>
            <a:r>
              <a:rPr lang="en-US" b="1" dirty="0">
                <a:solidFill>
                  <a:srgbClr val="FF0000"/>
                </a:solidFill>
              </a:rPr>
              <a:t>the mixing is intermittent in time and space and may not be generated </a:t>
            </a:r>
          </a:p>
          <a:p>
            <a:r>
              <a:rPr lang="en-US" b="1" dirty="0">
                <a:solidFill>
                  <a:srgbClr val="FF0000"/>
                </a:solidFill>
              </a:rPr>
              <a:t>		where and when nonlinear instability is growing</a:t>
            </a:r>
          </a:p>
          <a:p>
            <a:r>
              <a:rPr lang="en-US" dirty="0"/>
              <a:t>	-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real-data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WRF, using a PBL scheme, you select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diff_opt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=1,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km_opt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=4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instead</a:t>
            </a:r>
          </a:p>
          <a:p>
            <a:r>
              <a:rPr lang="en-US" dirty="0"/>
              <a:t>•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rk_ord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3</a:t>
            </a:r>
            <a:r>
              <a:rPr lang="en-US" dirty="0"/>
              <a:t> means we’re using an odd-order </a:t>
            </a:r>
            <a:r>
              <a:rPr lang="en-US" dirty="0" err="1"/>
              <a:t>Runge-Kutta</a:t>
            </a:r>
            <a:r>
              <a:rPr lang="en-US" dirty="0"/>
              <a:t> scheme</a:t>
            </a:r>
          </a:p>
          <a:p>
            <a:r>
              <a:rPr lang="en-US" dirty="0"/>
              <a:t>	- this does have </a:t>
            </a:r>
            <a:r>
              <a:rPr lang="en-US" i="1" dirty="0"/>
              <a:t>implicit</a:t>
            </a:r>
            <a:r>
              <a:rPr lang="en-US" dirty="0"/>
              <a:t> numerical diffusion, which is larger for smaller-scale waves</a:t>
            </a:r>
          </a:p>
          <a:p>
            <a:r>
              <a:rPr lang="en-US" dirty="0"/>
              <a:t>	- this may suffice to control nonlinear instability (but odd-order advection more relevant)</a:t>
            </a:r>
          </a:p>
          <a:p>
            <a:r>
              <a:rPr lang="en-US" dirty="0"/>
              <a:t>• 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diff_6</a:t>
            </a:r>
            <a:r>
              <a:rPr lang="en-US" sz="1600" baseline="30000" dirty="0">
                <a:solidFill>
                  <a:srgbClr val="FF0000"/>
                </a:solidFill>
                <a:latin typeface="Courier"/>
                <a:cs typeface="Courier"/>
              </a:rPr>
              <a:t>th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_opt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2 </a:t>
            </a:r>
            <a:r>
              <a:rPr lang="en-US" dirty="0"/>
              <a:t>means we’re requesting </a:t>
            </a:r>
            <a:r>
              <a:rPr lang="en-US" b="1" dirty="0"/>
              <a:t>additional, highly-targeted 6</a:t>
            </a:r>
            <a:r>
              <a:rPr lang="en-US" b="1" baseline="30000" dirty="0"/>
              <a:t>th</a:t>
            </a:r>
            <a:r>
              <a:rPr lang="en-US" b="1" dirty="0"/>
              <a:t> order diffusion</a:t>
            </a:r>
          </a:p>
          <a:p>
            <a:r>
              <a:rPr lang="en-US" dirty="0"/>
              <a:t>	- the coefficient </a:t>
            </a:r>
            <a:r>
              <a:rPr lang="en-US" sz="1600" dirty="0">
                <a:latin typeface="Courier"/>
                <a:cs typeface="Courier"/>
              </a:rPr>
              <a:t>diff_6</a:t>
            </a:r>
            <a:r>
              <a:rPr lang="en-US" sz="1600" baseline="30000" dirty="0">
                <a:latin typeface="Courier"/>
                <a:cs typeface="Courier"/>
              </a:rPr>
              <a:t>th</a:t>
            </a:r>
            <a:r>
              <a:rPr lang="en-US" sz="1600" dirty="0">
                <a:latin typeface="Courier"/>
                <a:cs typeface="Courier"/>
              </a:rPr>
              <a:t>_factor</a:t>
            </a:r>
            <a:r>
              <a:rPr lang="en-US" sz="1600" dirty="0"/>
              <a:t> </a:t>
            </a:r>
            <a:r>
              <a:rPr lang="en-US" dirty="0"/>
              <a:t>is nondimensional, and relative to 2∆x damping rate</a:t>
            </a:r>
          </a:p>
          <a:p>
            <a:r>
              <a:rPr lang="en-US" dirty="0"/>
              <a:t>		</a:t>
            </a:r>
            <a:r>
              <a:rPr lang="en-US" sz="1600" dirty="0">
                <a:latin typeface="Courier"/>
                <a:cs typeface="Courier"/>
              </a:rPr>
              <a:t>diff_6</a:t>
            </a:r>
            <a:r>
              <a:rPr lang="en-US" sz="1600" baseline="30000" dirty="0">
                <a:latin typeface="Courier"/>
                <a:cs typeface="Courier"/>
              </a:rPr>
              <a:t>th</a:t>
            </a:r>
            <a:r>
              <a:rPr lang="en-US" sz="1600" dirty="0">
                <a:latin typeface="Courier"/>
                <a:cs typeface="Courier"/>
              </a:rPr>
              <a:t>_factor</a:t>
            </a:r>
            <a:r>
              <a:rPr lang="en-US" sz="1600" dirty="0"/>
              <a:t>  </a:t>
            </a:r>
            <a:r>
              <a:rPr lang="en-US" dirty="0"/>
              <a:t>= 1.0 would mean complete removal of 2∆x in one time step</a:t>
            </a:r>
          </a:p>
          <a:p>
            <a:r>
              <a:rPr lang="en-US" dirty="0"/>
              <a:t>		(</a:t>
            </a:r>
            <a:r>
              <a:rPr lang="en-US" dirty="0">
                <a:solidFill>
                  <a:srgbClr val="FF0000"/>
                </a:solidFill>
              </a:rPr>
              <a:t>overkill!!!</a:t>
            </a:r>
            <a:r>
              <a:rPr lang="en-US" dirty="0"/>
              <a:t>) [Using the recommended 0.12 is still very aggressive.]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18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or nonlinear instability?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 using our 2D squall 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8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2" descr="21jun2003_vnx_long_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"/>
            <a:ext cx="9144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0419" y="6374648"/>
            <a:ext cx="2526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21 June 2003, VNX radar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88409" y="6374648"/>
            <a:ext cx="191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Fovell et al. (2006)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83C70-02E2-9344-B85C-F854EAE865C0}"/>
              </a:ext>
            </a:extLst>
          </p:cNvPr>
          <p:cNvSpPr txBox="1"/>
          <p:nvPr/>
        </p:nvSpPr>
        <p:spPr>
          <a:xfrm>
            <a:off x="5217797" y="785611"/>
            <a:ext cx="392620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Observe new convective cells appearing</a:t>
            </a:r>
          </a:p>
          <a:p>
            <a:r>
              <a:rPr lang="en-US" dirty="0"/>
              <a:t>ahead of squall line – gust front visible</a:t>
            </a:r>
          </a:p>
        </p:txBody>
      </p:sp>
    </p:spTree>
    <p:extLst>
      <p:ext uri="{BB962C8B-B14F-4D97-AF65-F5344CB8AC3E}">
        <p14:creationId xmlns:p14="http://schemas.microsoft.com/office/powerpoint/2010/main" val="621676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28" descr="squall_atlanta_NEW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500313"/>
            <a:ext cx="63754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Squall line vertical x-section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27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178532" y="5486400"/>
            <a:ext cx="88351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56536" y="5301734"/>
            <a:ext cx="152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Storm motion</a:t>
            </a:r>
          </a:p>
        </p:txBody>
      </p:sp>
      <p:sp>
        <p:nvSpPr>
          <p:cNvPr id="6" name="Oval 5"/>
          <p:cNvSpPr/>
          <p:nvPr/>
        </p:nvSpPr>
        <p:spPr>
          <a:xfrm>
            <a:off x="6553200" y="4335002"/>
            <a:ext cx="224991" cy="3313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861019" y="4003663"/>
            <a:ext cx="248488" cy="2899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7C86BE5-145A-A541-B634-4EC34D1BD58C}"/>
              </a:ext>
            </a:extLst>
          </p:cNvPr>
          <p:cNvSpPr txBox="1"/>
          <p:nvPr/>
        </p:nvSpPr>
        <p:spPr>
          <a:xfrm>
            <a:off x="6980717" y="3351726"/>
            <a:ext cx="207184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New cells appearing</a:t>
            </a:r>
          </a:p>
          <a:p>
            <a:r>
              <a:rPr lang="en-US" dirty="0"/>
              <a:t>on radar</a:t>
            </a:r>
          </a:p>
        </p:txBody>
      </p:sp>
    </p:spTree>
    <p:extLst>
      <p:ext uri="{BB962C8B-B14F-4D97-AF65-F5344CB8AC3E}">
        <p14:creationId xmlns:p14="http://schemas.microsoft.com/office/powerpoint/2010/main" val="195790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profile of horizontal wind</a:t>
            </a:r>
          </a:p>
        </p:txBody>
      </p:sp>
      <p:pic>
        <p:nvPicPr>
          <p:cNvPr id="5" name="Picture 4" descr="squall_vertical_shea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4" y="1771649"/>
            <a:ext cx="2843803" cy="3934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7556" y="2250336"/>
            <a:ext cx="46014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</a:t>
            </a:r>
            <a:r>
              <a:rPr lang="en-US" sz="1600" dirty="0" err="1">
                <a:latin typeface="Courier"/>
                <a:cs typeface="Courier"/>
              </a:rPr>
              <a:t>input_sounding</a:t>
            </a:r>
            <a:r>
              <a:rPr lang="en-US" dirty="0"/>
              <a:t>, can easily manipulate</a:t>
            </a:r>
          </a:p>
          <a:p>
            <a:r>
              <a:rPr lang="en-US" dirty="0"/>
              <a:t>  vertical wind speed difference (</a:t>
            </a:r>
            <a:r>
              <a:rPr lang="en-US" b="1" dirty="0"/>
              <a:t>∆u</a:t>
            </a:r>
            <a:r>
              <a:rPr lang="en-US" i="1" dirty="0"/>
              <a:t>, m/s</a:t>
            </a:r>
            <a:r>
              <a:rPr lang="en-US" dirty="0"/>
              <a:t>)</a:t>
            </a:r>
          </a:p>
          <a:p>
            <a:r>
              <a:rPr lang="en-US" dirty="0"/>
              <a:t>  and shear layer depth (</a:t>
            </a:r>
            <a:r>
              <a:rPr lang="en-US" b="1" dirty="0"/>
              <a:t>D</a:t>
            </a:r>
            <a:r>
              <a:rPr lang="en-US" i="1" dirty="0"/>
              <a:t>, m</a:t>
            </a:r>
            <a:r>
              <a:rPr lang="en-US" dirty="0"/>
              <a:t>).  See next slide.</a:t>
            </a:r>
          </a:p>
          <a:p>
            <a:endParaRPr lang="en-US" dirty="0"/>
          </a:p>
          <a:p>
            <a:r>
              <a:rPr lang="en-US" dirty="0"/>
              <a:t>No shear above z = D.</a:t>
            </a:r>
          </a:p>
          <a:p>
            <a:endParaRPr lang="en-US" dirty="0"/>
          </a:p>
          <a:p>
            <a:r>
              <a:rPr lang="en-US" dirty="0"/>
              <a:t>Also specify domain translation speed (</a:t>
            </a:r>
            <a:r>
              <a:rPr lang="en-US" b="1" dirty="0"/>
              <a:t>G</a:t>
            </a:r>
            <a:r>
              <a:rPr lang="en-US" dirty="0"/>
              <a:t>, </a:t>
            </a:r>
            <a:r>
              <a:rPr lang="en-US" i="1" dirty="0"/>
              <a:t>m/s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28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D88879-0D30-3C05-B4BC-CD4E5A24EC14}"/>
              </a:ext>
            </a:extLst>
          </p:cNvPr>
          <p:cNvSpPr txBox="1"/>
          <p:nvPr/>
        </p:nvSpPr>
        <p:spPr>
          <a:xfrm>
            <a:off x="2729636" y="6107818"/>
            <a:ext cx="505927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[information only; you do not need to do anything]</a:t>
            </a:r>
          </a:p>
        </p:txBody>
      </p:sp>
    </p:spTree>
    <p:extLst>
      <p:ext uri="{BB962C8B-B14F-4D97-AF65-F5344CB8AC3E}">
        <p14:creationId xmlns:p14="http://schemas.microsoft.com/office/powerpoint/2010/main" val="1195570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>
                <a:latin typeface="Courier"/>
                <a:cs typeface="Courier"/>
              </a:rPr>
              <a:t>input_sounding</a:t>
            </a:r>
            <a:br>
              <a:rPr lang="en-US" sz="4000" dirty="0">
                <a:latin typeface="Courier"/>
                <a:cs typeface="Courier"/>
              </a:rPr>
            </a:br>
            <a:r>
              <a:rPr lang="en-US" sz="3600" dirty="0">
                <a:latin typeface="Calibri"/>
                <a:cs typeface="Calibri"/>
              </a:rPr>
              <a:t>(as in your </a:t>
            </a:r>
            <a:r>
              <a:rPr lang="en-US" sz="3100" dirty="0">
                <a:latin typeface="Courier"/>
                <a:cs typeface="Courier"/>
              </a:rPr>
              <a:t>SQUALL</a:t>
            </a:r>
            <a:r>
              <a:rPr lang="en-US" sz="310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directory)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336" y="3222504"/>
            <a:ext cx="849598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1000.0         300.5000       14.00000    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6.0  </a:t>
            </a:r>
            <a:r>
              <a:rPr lang="en-US" b="1" dirty="0">
                <a:solidFill>
                  <a:srgbClr val="008000"/>
                </a:solidFill>
                <a:latin typeface="Courier"/>
                <a:cs typeface="Courier"/>
              </a:rPr>
              <a:t>3750.</a:t>
            </a:r>
            <a:r>
              <a:rPr lang="en-US" b="1" dirty="0">
                <a:latin typeface="Courier"/>
                <a:cs typeface="Courier"/>
              </a:rPr>
              <a:t>  16.0</a:t>
            </a:r>
          </a:p>
          <a:p>
            <a:r>
              <a:rPr lang="en-US" dirty="0">
                <a:latin typeface="Courier"/>
                <a:cs typeface="Courier"/>
              </a:rPr>
              <a:t>125         300.5       14          -15.4       0.00E+00</a:t>
            </a:r>
          </a:p>
          <a:p>
            <a:r>
              <a:rPr lang="en-US" dirty="0">
                <a:latin typeface="Courier"/>
                <a:cs typeface="Courier"/>
              </a:rPr>
              <a:t>375         300.565     14          -14.2       0.00E+00</a:t>
            </a:r>
          </a:p>
          <a:p>
            <a:r>
              <a:rPr lang="en-US" dirty="0">
                <a:latin typeface="Courier"/>
                <a:cs typeface="Courier"/>
              </a:rPr>
              <a:t>625         301.0699    14          -13         0.00E+00</a:t>
            </a:r>
          </a:p>
          <a:p>
            <a:r>
              <a:rPr lang="en-US" dirty="0">
                <a:latin typeface="Courier"/>
                <a:cs typeface="Courier"/>
              </a:rPr>
              <a:t>875         301.6293    14          -11.8       0.00E+00</a:t>
            </a:r>
          </a:p>
          <a:p>
            <a:r>
              <a:rPr lang="en-US" dirty="0">
                <a:latin typeface="Courier"/>
                <a:cs typeface="Courier"/>
              </a:rPr>
              <a:t>1125        302.2307    14          -10.6       0.00E+00</a:t>
            </a:r>
          </a:p>
          <a:p>
            <a:r>
              <a:rPr lang="en-US" dirty="0">
                <a:latin typeface="Courier"/>
                <a:cs typeface="Courier"/>
              </a:rPr>
              <a:t>1375        302.8666    13.11911    -9.4        0.00E+00</a:t>
            </a:r>
          </a:p>
          <a:p>
            <a:r>
              <a:rPr lang="en-US" dirty="0">
                <a:latin typeface="Courier"/>
                <a:cs typeface="Courier"/>
              </a:rPr>
              <a:t>1625        303.5323    11.87561    -8.2        0.00E+00</a:t>
            </a:r>
          </a:p>
          <a:p>
            <a:r>
              <a:rPr lang="en-US" dirty="0">
                <a:latin typeface="Courier"/>
                <a:cs typeface="Courier"/>
              </a:rPr>
              <a:t>1875        304.2242    10.742      -7          0.00E+00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899" y="2910418"/>
            <a:ext cx="5448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surface pressure, potential temperature and vapor mixing ratio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6364" y="3604832"/>
            <a:ext cx="2976878" cy="2202995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44514" y="5072367"/>
            <a:ext cx="1397789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ignore these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9627" y="2361608"/>
            <a:ext cx="101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∆u (m/s)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1148" y="2266656"/>
            <a:ext cx="1333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shear layer</a:t>
            </a:r>
          </a:p>
          <a:p>
            <a:r>
              <a:rPr lang="en-US" b="1" dirty="0">
                <a:solidFill>
                  <a:srgbClr val="008000"/>
                </a:solidFill>
              </a:rPr>
              <a:t>depth D (m)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81067" y="2730940"/>
            <a:ext cx="491595" cy="4915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</p:cNvCxnSpPr>
          <p:nvPr/>
        </p:nvCxnSpPr>
        <p:spPr>
          <a:xfrm>
            <a:off x="7358139" y="2912987"/>
            <a:ext cx="15779" cy="30951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36310" y="983749"/>
            <a:ext cx="123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domain</a:t>
            </a:r>
          </a:p>
          <a:p>
            <a:pPr algn="r"/>
            <a:r>
              <a:rPr lang="en-US" b="1" dirty="0"/>
              <a:t>translation</a:t>
            </a:r>
          </a:p>
          <a:p>
            <a:pPr algn="r"/>
            <a:r>
              <a:rPr lang="en-US" b="1" dirty="0"/>
              <a:t>speed</a:t>
            </a:r>
          </a:p>
          <a:p>
            <a:pPr algn="r"/>
            <a:r>
              <a:rPr lang="en-US" b="1" dirty="0"/>
              <a:t>G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8520972" y="2086557"/>
            <a:ext cx="165828" cy="11359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184970"/>
            <a:ext cx="4904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Configuration altered to ∆u = 6, D = 3750, G = 16.0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E0A8A6-6DAD-A94C-939B-E1DBB5E393C0}"/>
              </a:ext>
            </a:extLst>
          </p:cNvPr>
          <p:cNvSpPr txBox="1"/>
          <p:nvPr/>
        </p:nvSpPr>
        <p:spPr>
          <a:xfrm>
            <a:off x="329336" y="1725769"/>
            <a:ext cx="505927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[information only; you do not need to do anything]</a:t>
            </a:r>
          </a:p>
        </p:txBody>
      </p:sp>
    </p:spTree>
    <p:extLst>
      <p:ext uri="{BB962C8B-B14F-4D97-AF65-F5344CB8AC3E}">
        <p14:creationId xmlns:p14="http://schemas.microsoft.com/office/powerpoint/2010/main" val="217340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Supercell thunderstorm demonstration #2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Reveal differences between odd- and even-order numerical schemes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13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_4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76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008" y="381673"/>
            <a:ext cx="8266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mp</a:t>
            </a:r>
            <a:r>
              <a:rPr lang="en-US" dirty="0"/>
              <a:t> =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008" y="3565384"/>
            <a:ext cx="8266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mp</a:t>
            </a:r>
            <a:r>
              <a:rPr lang="en-US" dirty="0"/>
              <a:t> =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8790" y="381673"/>
            <a:ext cx="8266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mp</a:t>
            </a:r>
            <a:r>
              <a:rPr lang="en-US" dirty="0"/>
              <a:t> =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2445" y="3594234"/>
            <a:ext cx="94366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mp</a:t>
            </a:r>
            <a:r>
              <a:rPr lang="en-US" dirty="0"/>
              <a:t> =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55" y="6465103"/>
            <a:ext cx="864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Different microphysics schemes: reflectivity (shaded) and vertical velocity at 6 h forecast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7574" y="736687"/>
            <a:ext cx="1663211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∆u = 6 D = 3750</a:t>
            </a:r>
          </a:p>
          <a:p>
            <a:r>
              <a:rPr lang="en-US" b="1" dirty="0">
                <a:solidFill>
                  <a:srgbClr val="FF0000"/>
                </a:solidFill>
              </a:rPr>
              <a:t>WRFV371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554" y="3181511"/>
            <a:ext cx="4246831" cy="3283592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 of noisy features in a single case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mp</a:t>
            </a:r>
            <a:r>
              <a:rPr lang="en-US" dirty="0"/>
              <a:t>=4, ∆u=6, D=3750, G=16 case</a:t>
            </a:r>
          </a:p>
          <a:p>
            <a:r>
              <a:rPr lang="en-US" dirty="0"/>
              <a:t>[WRFV371]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1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_cc_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767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9707" y="662675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Shaded = reflectivity</a:t>
            </a:r>
          </a:p>
          <a:p>
            <a:r>
              <a:rPr lang="en-US" dirty="0"/>
              <a:t>Contoured = vertical velocity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2389" y="1616287"/>
            <a:ext cx="77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FB204-79FA-F04D-BE5F-4877AEF219B3}"/>
              </a:ext>
            </a:extLst>
          </p:cNvPr>
          <p:cNvSpPr txBox="1"/>
          <p:nvPr/>
        </p:nvSpPr>
        <p:spPr>
          <a:xfrm>
            <a:off x="4082601" y="6356350"/>
            <a:ext cx="1386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reflectivity (</a:t>
            </a:r>
            <a:r>
              <a:rPr lang="en-US" sz="1400" dirty="0" err="1"/>
              <a:t>dBZ</a:t>
            </a:r>
            <a:r>
              <a:rPr lang="en-US" sz="14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090FB-85CC-2A36-21CD-F0FDF3416A9B}"/>
              </a:ext>
            </a:extLst>
          </p:cNvPr>
          <p:cNvSpPr txBox="1"/>
          <p:nvPr/>
        </p:nvSpPr>
        <p:spPr>
          <a:xfrm>
            <a:off x="2428302" y="2663868"/>
            <a:ext cx="3431837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This is what convective cells look like in our</a:t>
            </a:r>
          </a:p>
          <a:p>
            <a:r>
              <a:rPr lang="en-US" sz="1400" dirty="0"/>
              <a:t>2D squall line.  Downdrafts and updrafts</a:t>
            </a:r>
          </a:p>
          <a:p>
            <a:r>
              <a:rPr lang="en-US" sz="1400" dirty="0"/>
              <a:t> have different magnitudes and altitudes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E3094E-2D86-E8BC-F54C-9A904A1FE392}"/>
              </a:ext>
            </a:extLst>
          </p:cNvPr>
          <p:cNvCxnSpPr/>
          <p:nvPr/>
        </p:nvCxnSpPr>
        <p:spPr>
          <a:xfrm flipH="1">
            <a:off x="3304312" y="3511741"/>
            <a:ext cx="460066" cy="571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524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cc_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767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2389" y="1616287"/>
            <a:ext cx="164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 + 10 min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74A3DE-CF0A-E844-8272-8DF9EC8946D3}"/>
              </a:ext>
            </a:extLst>
          </p:cNvPr>
          <p:cNvCxnSpPr/>
          <p:nvPr/>
        </p:nvCxnSpPr>
        <p:spPr>
          <a:xfrm flipH="1">
            <a:off x="5898524" y="4726546"/>
            <a:ext cx="257577" cy="34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916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cc_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767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34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2389" y="1616287"/>
            <a:ext cx="164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 + 20 min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03722-5695-D749-8E83-E969D6435659}"/>
              </a:ext>
            </a:extLst>
          </p:cNvPr>
          <p:cNvSpPr txBox="1"/>
          <p:nvPr/>
        </p:nvSpPr>
        <p:spPr>
          <a:xfrm>
            <a:off x="4438835" y="3429000"/>
            <a:ext cx="3308598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These new features look </a:t>
            </a:r>
            <a:r>
              <a:rPr lang="en-US" sz="1400" b="1" dirty="0"/>
              <a:t>different</a:t>
            </a:r>
            <a:r>
              <a:rPr lang="en-US" sz="1400" dirty="0"/>
              <a:t> from</a:t>
            </a:r>
          </a:p>
          <a:p>
            <a:r>
              <a:rPr lang="en-US" sz="1400" dirty="0"/>
              <a:t> convective cells.  Downdrafts and updrafts</a:t>
            </a:r>
          </a:p>
          <a:p>
            <a:r>
              <a:rPr lang="en-US" sz="1400" dirty="0"/>
              <a:t> have about </a:t>
            </a:r>
            <a:r>
              <a:rPr lang="en-US" sz="1400" b="1" dirty="0"/>
              <a:t>same</a:t>
            </a:r>
            <a:r>
              <a:rPr lang="en-US" sz="1400" dirty="0"/>
              <a:t> magnitude and altitude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366E33-78ED-4540-9712-DF6C75FF7B86}"/>
              </a:ext>
            </a:extLst>
          </p:cNvPr>
          <p:cNvCxnSpPr/>
          <p:nvPr/>
        </p:nvCxnSpPr>
        <p:spPr>
          <a:xfrm flipH="1">
            <a:off x="5925707" y="4219180"/>
            <a:ext cx="460066" cy="571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19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cc_0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767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6158587" y="4328494"/>
            <a:ext cx="436973" cy="3550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95560" y="4130173"/>
            <a:ext cx="14029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mostly 3-4∆x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02094" y="5134114"/>
            <a:ext cx="6622871" cy="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2389" y="1616287"/>
            <a:ext cx="164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 + 30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4BFD8-7F0A-1A4F-AEC9-6B3F6F19F4A8}"/>
              </a:ext>
            </a:extLst>
          </p:cNvPr>
          <p:cNvSpPr txBox="1"/>
          <p:nvPr/>
        </p:nvSpPr>
        <p:spPr>
          <a:xfrm>
            <a:off x="3830329" y="6381830"/>
            <a:ext cx="416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Cross-section at dotted line on next slide…</a:t>
            </a:r>
          </a:p>
        </p:txBody>
      </p:sp>
    </p:spTree>
    <p:extLst>
      <p:ext uri="{BB962C8B-B14F-4D97-AF65-F5344CB8AC3E}">
        <p14:creationId xmlns:p14="http://schemas.microsoft.com/office/powerpoint/2010/main" val="384931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76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838" y="696382"/>
            <a:ext cx="207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 at z = 3 km @ 6 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11659" y="2301834"/>
            <a:ext cx="1722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cellular features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7836" y="2671166"/>
            <a:ext cx="15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noise 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BEF7EB-3AF6-6040-A25D-97104CC0F2B1}"/>
              </a:ext>
            </a:extLst>
          </p:cNvPr>
          <p:cNvSpPr txBox="1"/>
          <p:nvPr/>
        </p:nvSpPr>
        <p:spPr>
          <a:xfrm>
            <a:off x="6277836" y="5173362"/>
            <a:ext cx="14029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mostly 3-4∆x</a:t>
            </a:r>
          </a:p>
        </p:txBody>
      </p:sp>
    </p:spTree>
    <p:extLst>
      <p:ext uri="{BB962C8B-B14F-4D97-AF65-F5344CB8AC3E}">
        <p14:creationId xmlns:p14="http://schemas.microsoft.com/office/powerpoint/2010/main" val="3749399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_dt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0" y="2881324"/>
            <a:ext cx="4108450" cy="2603500"/>
          </a:xfrm>
          <a:prstGeom prst="rect">
            <a:avLst/>
          </a:prstGeom>
        </p:spPr>
      </p:pic>
      <p:pic>
        <p:nvPicPr>
          <p:cNvPr id="8" name="Picture 7" descr="image_dt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9" y="175979"/>
            <a:ext cx="4108450" cy="260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0986" y="1065055"/>
            <a:ext cx="120053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∆t = 12 sec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∆t = 6 sec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041" y="5830488"/>
            <a:ext cx="5388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 disappears after reducing the time step.</a:t>
            </a:r>
          </a:p>
          <a:p>
            <a:r>
              <a:rPr lang="en-US" dirty="0"/>
              <a:t>	Does this ensure the feature was </a:t>
            </a:r>
            <a:r>
              <a:rPr lang="en-US" u="sng" dirty="0"/>
              <a:t>linear instability</a:t>
            </a:r>
            <a:r>
              <a:rPr lang="en-US" dirty="0"/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37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0776" y="367563"/>
            <a:ext cx="227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Shorten the time step</a:t>
            </a:r>
          </a:p>
        </p:txBody>
      </p:sp>
    </p:spTree>
    <p:extLst>
      <p:ext uri="{BB962C8B-B14F-4D97-AF65-F5344CB8AC3E}">
        <p14:creationId xmlns:p14="http://schemas.microsoft.com/office/powerpoint/2010/main" val="3942263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_dt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0" y="2881324"/>
            <a:ext cx="4108450" cy="2603500"/>
          </a:xfrm>
          <a:prstGeom prst="rect">
            <a:avLst/>
          </a:prstGeom>
        </p:spPr>
      </p:pic>
      <p:pic>
        <p:nvPicPr>
          <p:cNvPr id="8" name="Picture 7" descr="image_dt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9" y="175979"/>
            <a:ext cx="4108450" cy="260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0986" y="1065055"/>
            <a:ext cx="279440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∆t = 12 sec</a:t>
            </a:r>
          </a:p>
          <a:p>
            <a:r>
              <a:rPr lang="en-US" dirty="0"/>
              <a:t>No 6</a:t>
            </a:r>
            <a:r>
              <a:rPr lang="en-US" baseline="30000" dirty="0"/>
              <a:t>th</a:t>
            </a:r>
            <a:r>
              <a:rPr lang="en-US" dirty="0"/>
              <a:t> order diffusion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∆t = 12 sec</a:t>
            </a:r>
          </a:p>
          <a:p>
            <a:r>
              <a:rPr lang="en-US" dirty="0"/>
              <a:t>Light 6</a:t>
            </a:r>
            <a:r>
              <a:rPr lang="en-US" baseline="30000" dirty="0"/>
              <a:t>th</a:t>
            </a:r>
            <a:r>
              <a:rPr lang="en-US" dirty="0"/>
              <a:t> order diffusion</a:t>
            </a:r>
          </a:p>
          <a:p>
            <a:r>
              <a:rPr lang="en-US" dirty="0"/>
              <a:t>(</a:t>
            </a:r>
            <a:r>
              <a:rPr lang="en-US" sz="1600" dirty="0">
                <a:latin typeface="Courier"/>
                <a:cs typeface="Courier"/>
              </a:rPr>
              <a:t>diff_6th_factor</a:t>
            </a:r>
            <a:r>
              <a:rPr lang="en-US" sz="1600" dirty="0"/>
              <a:t> </a:t>
            </a:r>
            <a:r>
              <a:rPr lang="en-US" dirty="0"/>
              <a:t>= 0.06)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041" y="5830488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 disappears after adding some small scale diffusion.</a:t>
            </a:r>
          </a:p>
          <a:p>
            <a:r>
              <a:rPr lang="en-US" dirty="0"/>
              <a:t>	Does this ensure the feature was </a:t>
            </a:r>
            <a:r>
              <a:rPr lang="en-US" u="sng" dirty="0"/>
              <a:t>nonlinear instability </a:t>
            </a:r>
            <a:r>
              <a:rPr lang="en-US" dirty="0"/>
              <a:t>instead?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38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0776" y="367563"/>
            <a:ext cx="234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Add 6</a:t>
            </a:r>
            <a:r>
              <a:rPr lang="en-US" b="1" baseline="30000" dirty="0">
                <a:solidFill>
                  <a:srgbClr val="008000"/>
                </a:solidFill>
              </a:rPr>
              <a:t>th</a:t>
            </a:r>
            <a:r>
              <a:rPr lang="en-US" b="1" dirty="0">
                <a:solidFill>
                  <a:srgbClr val="008000"/>
                </a:solidFill>
              </a:rPr>
              <a:t> order diffusion</a:t>
            </a:r>
          </a:p>
        </p:txBody>
      </p:sp>
      <p:pic>
        <p:nvPicPr>
          <p:cNvPr id="3" name="Picture 2" descr="image_mp04_dif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0" y="2881324"/>
            <a:ext cx="410845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15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_dt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0" y="2881324"/>
            <a:ext cx="4108450" cy="2603500"/>
          </a:xfrm>
          <a:prstGeom prst="rect">
            <a:avLst/>
          </a:prstGeom>
        </p:spPr>
      </p:pic>
      <p:pic>
        <p:nvPicPr>
          <p:cNvPr id="8" name="Picture 7" descr="image_dt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9" y="175979"/>
            <a:ext cx="4108450" cy="260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0986" y="1065055"/>
            <a:ext cx="279440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∆t = 12 sec</a:t>
            </a:r>
          </a:p>
          <a:p>
            <a:r>
              <a:rPr lang="en-US" dirty="0"/>
              <a:t>No 6</a:t>
            </a:r>
            <a:r>
              <a:rPr lang="en-US" baseline="30000" dirty="0"/>
              <a:t>th</a:t>
            </a:r>
            <a:r>
              <a:rPr lang="en-US" dirty="0"/>
              <a:t> order diffusion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∆t = 6 sec</a:t>
            </a:r>
          </a:p>
          <a:p>
            <a:r>
              <a:rPr lang="en-US" dirty="0"/>
              <a:t>Light 6</a:t>
            </a:r>
            <a:r>
              <a:rPr lang="en-US" baseline="30000" dirty="0"/>
              <a:t>th</a:t>
            </a:r>
            <a:r>
              <a:rPr lang="en-US" dirty="0"/>
              <a:t> order diffusion</a:t>
            </a:r>
          </a:p>
          <a:p>
            <a:r>
              <a:rPr lang="en-US" dirty="0"/>
              <a:t>(</a:t>
            </a:r>
            <a:r>
              <a:rPr lang="en-US" sz="1600" dirty="0">
                <a:latin typeface="Courier"/>
                <a:cs typeface="Courier"/>
              </a:rPr>
              <a:t>diff_6th_factor</a:t>
            </a:r>
            <a:r>
              <a:rPr lang="en-US" sz="1600" dirty="0"/>
              <a:t> </a:t>
            </a:r>
            <a:r>
              <a:rPr lang="en-US" dirty="0"/>
              <a:t>= 0.06)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041" y="5830488"/>
            <a:ext cx="5488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 reappears.  But, is it really the same phenomenon?</a:t>
            </a:r>
          </a:p>
          <a:p>
            <a:r>
              <a:rPr lang="en-US" dirty="0"/>
              <a:t>[These new cells actually do look realistic…]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39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0776" y="367563"/>
            <a:ext cx="95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Do both</a:t>
            </a:r>
          </a:p>
        </p:txBody>
      </p:sp>
      <p:pic>
        <p:nvPicPr>
          <p:cNvPr id="3" name="Picture 2" descr="image_mp04_dif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0" y="2881324"/>
            <a:ext cx="4108450" cy="2603500"/>
          </a:xfrm>
          <a:prstGeom prst="rect">
            <a:avLst/>
          </a:prstGeom>
        </p:spPr>
      </p:pic>
      <p:pic>
        <p:nvPicPr>
          <p:cNvPr id="2" name="Picture 1" descr="image_mp04_dtdif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4" y="2881324"/>
            <a:ext cx="410845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4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Supercell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previously simulated an idealized 3D supercell storm case for 1 h, writing output every 5 min</a:t>
            </a:r>
          </a:p>
          <a:p>
            <a:pPr lvl="1"/>
            <a:r>
              <a:rPr lang="en-US" dirty="0"/>
              <a:t>Time step was 6 seconds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 explicit diffusion was imposed</a:t>
            </a:r>
          </a:p>
          <a:p>
            <a:r>
              <a:rPr lang="en-US" dirty="0"/>
              <a:t>Storm was initialized with a bubble placed in a shear flow, resulting in a splitting storm (right- and left-movers)</a:t>
            </a:r>
          </a:p>
          <a:p>
            <a:r>
              <a:rPr lang="en-US" dirty="0"/>
              <a:t>Evaporation of rainwater established a </a:t>
            </a:r>
            <a:r>
              <a:rPr lang="en-US" dirty="0" err="1"/>
              <a:t>subcloud</a:t>
            </a:r>
            <a:r>
              <a:rPr lang="en-US" dirty="0"/>
              <a:t> cold pool that spread along the surface</a:t>
            </a:r>
          </a:p>
          <a:p>
            <a:r>
              <a:rPr lang="en-US" dirty="0"/>
              <a:t>You could expect sensitivity to microphysics, but we did not vary that for this demonstration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0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_dt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0" y="2881324"/>
            <a:ext cx="4108450" cy="2603500"/>
          </a:xfrm>
          <a:prstGeom prst="rect">
            <a:avLst/>
          </a:prstGeom>
        </p:spPr>
      </p:pic>
      <p:pic>
        <p:nvPicPr>
          <p:cNvPr id="8" name="Picture 7" descr="image_dt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9" y="175979"/>
            <a:ext cx="4108450" cy="260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0986" y="1065055"/>
            <a:ext cx="279659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∆t = 12 sec</a:t>
            </a:r>
          </a:p>
          <a:p>
            <a:r>
              <a:rPr lang="en-US" dirty="0"/>
              <a:t>No 6</a:t>
            </a:r>
            <a:r>
              <a:rPr lang="en-US" baseline="30000" dirty="0"/>
              <a:t>th</a:t>
            </a:r>
            <a:r>
              <a:rPr lang="en-US" dirty="0"/>
              <a:t> order diffusion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∆t = 6 sec</a:t>
            </a:r>
          </a:p>
          <a:p>
            <a:r>
              <a:rPr lang="en-US" b="1" dirty="0"/>
              <a:t>Standard</a:t>
            </a:r>
            <a:r>
              <a:rPr lang="en-US" dirty="0"/>
              <a:t> 6</a:t>
            </a:r>
            <a:r>
              <a:rPr lang="en-US" baseline="30000" dirty="0"/>
              <a:t>th</a:t>
            </a:r>
            <a:r>
              <a:rPr lang="en-US" dirty="0"/>
              <a:t> order diffusion</a:t>
            </a:r>
          </a:p>
          <a:p>
            <a:r>
              <a:rPr lang="en-US" dirty="0"/>
              <a:t>(</a:t>
            </a:r>
            <a:r>
              <a:rPr lang="en-US" sz="1600" dirty="0">
                <a:latin typeface="Courier"/>
                <a:cs typeface="Courier"/>
              </a:rPr>
              <a:t>diff_6th_factor</a:t>
            </a:r>
            <a:r>
              <a:rPr lang="en-US" sz="1600" dirty="0"/>
              <a:t> </a:t>
            </a:r>
            <a:r>
              <a:rPr lang="en-US" dirty="0"/>
              <a:t>= 0.12)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041" y="5830488"/>
            <a:ext cx="5943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 disappears again.  So, was it ever real?</a:t>
            </a:r>
          </a:p>
          <a:p>
            <a:r>
              <a:rPr lang="en-US" dirty="0"/>
              <a:t>	Or are we now doing too much damping?</a:t>
            </a:r>
          </a:p>
          <a:p>
            <a:r>
              <a:rPr lang="en-US" dirty="0"/>
              <a:t>(Keep in mind: </a:t>
            </a:r>
            <a:r>
              <a:rPr lang="en-US" dirty="0">
                <a:solidFill>
                  <a:srgbClr val="FF0000"/>
                </a:solidFill>
              </a:rPr>
              <a:t>diffusion ALSO dampens </a:t>
            </a:r>
            <a:r>
              <a:rPr lang="en-US" b="1" dirty="0">
                <a:solidFill>
                  <a:srgbClr val="FF0000"/>
                </a:solidFill>
              </a:rPr>
              <a:t>signal</a:t>
            </a:r>
            <a:r>
              <a:rPr lang="en-US" dirty="0">
                <a:solidFill>
                  <a:srgbClr val="FF0000"/>
                </a:solidFill>
              </a:rPr>
              <a:t>, not just </a:t>
            </a:r>
            <a:r>
              <a:rPr lang="en-US" b="1" dirty="0">
                <a:solidFill>
                  <a:srgbClr val="FF0000"/>
                </a:solidFill>
              </a:rPr>
              <a:t>noise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40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0776" y="367563"/>
            <a:ext cx="3007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Do both, with larger diffusion</a:t>
            </a:r>
          </a:p>
        </p:txBody>
      </p:sp>
      <p:pic>
        <p:nvPicPr>
          <p:cNvPr id="3" name="Picture 2" descr="image_mp04_dif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0" y="2881324"/>
            <a:ext cx="4108450" cy="2603500"/>
          </a:xfrm>
          <a:prstGeom prst="rect">
            <a:avLst/>
          </a:prstGeom>
        </p:spPr>
      </p:pic>
      <p:pic>
        <p:nvPicPr>
          <p:cNvPr id="2" name="Picture 1" descr="image_mp04_dtdif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4" y="2881324"/>
            <a:ext cx="4108450" cy="2603500"/>
          </a:xfrm>
          <a:prstGeom prst="rect">
            <a:avLst/>
          </a:prstGeom>
        </p:spPr>
      </p:pic>
      <p:pic>
        <p:nvPicPr>
          <p:cNvPr id="7" name="Picture 6" descr="image_mp04_dtdif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4" y="2878133"/>
            <a:ext cx="410845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56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41</a:t>
            </a:fld>
            <a:endParaRPr lang="en-US"/>
          </a:p>
        </p:txBody>
      </p:sp>
      <p:pic>
        <p:nvPicPr>
          <p:cNvPr id="3" name="Picture 2" descr="image_mp04_comb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767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24926" y="2636896"/>
            <a:ext cx="0" cy="11182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1259" y="3023457"/>
            <a:ext cx="1139667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Reduce ∆t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61659" y="524618"/>
            <a:ext cx="2443461" cy="138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57276" y="339952"/>
            <a:ext cx="189483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Add </a:t>
            </a:r>
            <a:r>
              <a:rPr lang="en-US" b="1" dirty="0"/>
              <a:t>light</a:t>
            </a:r>
            <a:r>
              <a:rPr lang="en-US" dirty="0"/>
              <a:t> diffusion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47851" y="2636896"/>
            <a:ext cx="1477121" cy="10078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38084" y="2968233"/>
            <a:ext cx="630551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767133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_mp04_comb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767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42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24926" y="2636896"/>
            <a:ext cx="0" cy="11182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1259" y="3023457"/>
            <a:ext cx="1139667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Reduce ∆t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47851" y="2636896"/>
            <a:ext cx="1477121" cy="10078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38084" y="2968233"/>
            <a:ext cx="630551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Both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61659" y="524618"/>
            <a:ext cx="2443461" cy="138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57276" y="339952"/>
            <a:ext cx="177051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Add </a:t>
            </a:r>
            <a:r>
              <a:rPr lang="en-US" b="1" dirty="0" err="1"/>
              <a:t>std</a:t>
            </a:r>
            <a:r>
              <a:rPr lang="en-US" dirty="0"/>
              <a:t> diffusion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14045" y="3139244"/>
            <a:ext cx="5052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0.12</a:t>
            </a:r>
          </a:p>
        </p:txBody>
      </p:sp>
    </p:spTree>
    <p:extLst>
      <p:ext uri="{BB962C8B-B14F-4D97-AF65-F5344CB8AC3E}">
        <p14:creationId xmlns:p14="http://schemas.microsoft.com/office/powerpoint/2010/main" val="1572970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Just because a feature disappears when the time step is reduced does not </a:t>
            </a:r>
            <a:r>
              <a:rPr lang="en-US" i="1" dirty="0"/>
              <a:t>necessarily</a:t>
            </a:r>
            <a:r>
              <a:rPr lang="en-US" dirty="0"/>
              <a:t> mean it represented linear instability</a:t>
            </a:r>
          </a:p>
          <a:p>
            <a:r>
              <a:rPr lang="en-US" dirty="0"/>
              <a:t>Just because the feature becomes more amplified when the time step is reduced (or artificial diffusion is reduced) does not </a:t>
            </a:r>
            <a:r>
              <a:rPr lang="en-US" i="1" dirty="0"/>
              <a:t>necessarily</a:t>
            </a:r>
            <a:r>
              <a:rPr lang="en-US" dirty="0"/>
              <a:t> mean it represented nonlinear instability</a:t>
            </a:r>
          </a:p>
          <a:p>
            <a:r>
              <a:rPr lang="en-US" dirty="0"/>
              <a:t>Reason:</a:t>
            </a:r>
          </a:p>
          <a:p>
            <a:pPr lvl="1"/>
            <a:r>
              <a:rPr lang="en-US" dirty="0"/>
              <a:t>Small differences owing to physical and/or numerical causes can evolve into dramatic differences later</a:t>
            </a:r>
          </a:p>
          <a:p>
            <a:r>
              <a:rPr lang="en-US" dirty="0"/>
              <a:t>Keep in mind:</a:t>
            </a:r>
          </a:p>
          <a:p>
            <a:pPr lvl="1"/>
            <a:r>
              <a:rPr lang="en-US" dirty="0"/>
              <a:t>“A difference is a difference only if it makes a difference”*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36F69-B626-D243-96FB-8BAEF3A3BB0B}"/>
              </a:ext>
            </a:extLst>
          </p:cNvPr>
          <p:cNvSpPr txBox="1"/>
          <p:nvPr/>
        </p:nvSpPr>
        <p:spPr>
          <a:xfrm>
            <a:off x="115910" y="6398696"/>
            <a:ext cx="304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*Darrell Huff, </a:t>
            </a:r>
            <a:r>
              <a:rPr lang="en-US" sz="1400" i="1" dirty="0"/>
              <a:t>How to Lie With Statistics</a:t>
            </a:r>
          </a:p>
        </p:txBody>
      </p:sp>
    </p:spTree>
    <p:extLst>
      <p:ext uri="{BB962C8B-B14F-4D97-AF65-F5344CB8AC3E}">
        <p14:creationId xmlns:p14="http://schemas.microsoft.com/office/powerpoint/2010/main" val="4209431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1354"/>
            <a:ext cx="8229600" cy="1143000"/>
          </a:xfrm>
        </p:spPr>
        <p:txBody>
          <a:bodyPr/>
          <a:lstStyle/>
          <a:p>
            <a:r>
              <a:rPr lang="en-US" dirty="0"/>
              <a:t>Escalation scenarios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44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168834"/>
            <a:ext cx="842487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WRF simulation finishes.  Nothing written to </a:t>
            </a:r>
            <a:r>
              <a:rPr lang="en-US" sz="1600" dirty="0" err="1">
                <a:latin typeface="Courier"/>
                <a:cs typeface="Courier"/>
              </a:rPr>
              <a:t>sbatch.err.out</a:t>
            </a:r>
            <a:r>
              <a:rPr lang="en-US" dirty="0"/>
              <a:t>.  No “</a:t>
            </a:r>
            <a:r>
              <a:rPr lang="en-US" dirty="0" err="1"/>
              <a:t>cfl</a:t>
            </a:r>
            <a:r>
              <a:rPr lang="en-US" dirty="0"/>
              <a:t>” warnings</a:t>
            </a:r>
          </a:p>
          <a:p>
            <a:r>
              <a:rPr lang="en-US" dirty="0"/>
              <a:t>	in </a:t>
            </a:r>
            <a:r>
              <a:rPr lang="en-US" sz="1600" dirty="0" err="1">
                <a:latin typeface="Courier"/>
                <a:cs typeface="Courier"/>
              </a:rPr>
              <a:t>rsl.out.XXXX</a:t>
            </a:r>
            <a:r>
              <a:rPr lang="en-US" dirty="0"/>
              <a:t> files.  No </a:t>
            </a:r>
            <a:r>
              <a:rPr lang="en-US" dirty="0" err="1"/>
              <a:t>NaNs</a:t>
            </a:r>
            <a:r>
              <a:rPr lang="en-US" dirty="0"/>
              <a:t> encountered in python.  </a:t>
            </a:r>
            <a:r>
              <a:rPr lang="en-US" b="1" dirty="0">
                <a:solidFill>
                  <a:srgbClr val="008000"/>
                </a:solidFill>
              </a:rPr>
              <a:t>You may be OK.</a:t>
            </a:r>
          </a:p>
          <a:p>
            <a:r>
              <a:rPr lang="en-US" b="1" dirty="0">
                <a:solidFill>
                  <a:srgbClr val="008000"/>
                </a:solidFill>
              </a:rPr>
              <a:t>	</a:t>
            </a:r>
            <a:r>
              <a:rPr lang="en-US" b="1" dirty="0">
                <a:solidFill>
                  <a:srgbClr val="0000FF"/>
                </a:solidFill>
              </a:rPr>
              <a:t>[</a:t>
            </a:r>
            <a:r>
              <a:rPr lang="en-US" sz="1600" b="1" dirty="0" err="1">
                <a:solidFill>
                  <a:srgbClr val="0000FF"/>
                </a:solidFill>
                <a:latin typeface="Courier"/>
                <a:cs typeface="Courier"/>
              </a:rPr>
              <a:t>grep</a:t>
            </a:r>
            <a:r>
              <a:rPr lang="en-US" sz="1600" b="1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ourier"/>
                <a:cs typeface="Courier"/>
              </a:rPr>
              <a:t>cfl</a:t>
            </a:r>
            <a:r>
              <a:rPr lang="en-US" sz="1600" b="1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ourier"/>
                <a:cs typeface="Courier"/>
              </a:rPr>
              <a:t>rsl.out</a:t>
            </a:r>
            <a:r>
              <a:rPr lang="en-US" sz="1600" b="1" dirty="0">
                <a:solidFill>
                  <a:srgbClr val="0000FF"/>
                </a:solidFill>
                <a:latin typeface="Courier"/>
                <a:cs typeface="Courier"/>
              </a:rPr>
              <a:t>.*</a:t>
            </a:r>
            <a:r>
              <a:rPr lang="en-US" b="1" dirty="0">
                <a:solidFill>
                  <a:srgbClr val="0000FF"/>
                </a:solidFill>
              </a:rPr>
              <a:t>]</a:t>
            </a:r>
          </a:p>
          <a:p>
            <a:endParaRPr lang="en-US" dirty="0"/>
          </a:p>
          <a:p>
            <a:r>
              <a:rPr lang="en-US" dirty="0"/>
              <a:t>• WRF simulation finishes.  Nothing written to </a:t>
            </a:r>
            <a:r>
              <a:rPr lang="en-US" sz="1600" dirty="0" err="1">
                <a:latin typeface="Courier"/>
                <a:cs typeface="Courier"/>
              </a:rPr>
              <a:t>sbatch.err.out</a:t>
            </a:r>
            <a:r>
              <a:rPr lang="en-US" dirty="0"/>
              <a:t>. A few “</a:t>
            </a:r>
            <a:r>
              <a:rPr lang="en-US" dirty="0" err="1"/>
              <a:t>cfl</a:t>
            </a:r>
            <a:r>
              <a:rPr lang="en-US" dirty="0"/>
              <a:t>” warnings</a:t>
            </a:r>
          </a:p>
          <a:p>
            <a:r>
              <a:rPr lang="en-US" dirty="0"/>
              <a:t>	do appear in </a:t>
            </a:r>
            <a:r>
              <a:rPr lang="en-US" sz="1600" dirty="0" err="1">
                <a:latin typeface="Courier"/>
                <a:cs typeface="Courier"/>
              </a:rPr>
              <a:t>rsl.out.XXXX</a:t>
            </a:r>
            <a:r>
              <a:rPr lang="en-US" dirty="0"/>
              <a:t> files.  No </a:t>
            </a:r>
            <a:r>
              <a:rPr lang="en-US" dirty="0" err="1"/>
              <a:t>NaNs</a:t>
            </a:r>
            <a:r>
              <a:rPr lang="en-US" dirty="0"/>
              <a:t> encountered.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You’re on the edge.</a:t>
            </a:r>
          </a:p>
          <a:p>
            <a:endParaRPr lang="en-US" dirty="0"/>
          </a:p>
          <a:p>
            <a:r>
              <a:rPr lang="en-US" dirty="0"/>
              <a:t>• WRF simulation finishes.  Nothing written to </a:t>
            </a:r>
            <a:r>
              <a:rPr lang="en-US" sz="1600" dirty="0" err="1">
                <a:latin typeface="Courier"/>
                <a:cs typeface="Courier"/>
              </a:rPr>
              <a:t>sbatch.err.out</a:t>
            </a:r>
            <a:r>
              <a:rPr lang="en-US" dirty="0"/>
              <a:t>. Many “</a:t>
            </a:r>
            <a:r>
              <a:rPr lang="en-US" dirty="0" err="1"/>
              <a:t>cfl</a:t>
            </a:r>
            <a:r>
              <a:rPr lang="en-US" dirty="0"/>
              <a:t>” warnings</a:t>
            </a:r>
          </a:p>
          <a:p>
            <a:r>
              <a:rPr lang="en-US" dirty="0"/>
              <a:t>	in </a:t>
            </a:r>
            <a:r>
              <a:rPr lang="en-US" sz="1600" dirty="0" err="1">
                <a:latin typeface="Courier"/>
                <a:cs typeface="Courier"/>
              </a:rPr>
              <a:t>rsl.out.XXXX</a:t>
            </a:r>
            <a:r>
              <a:rPr lang="en-US" dirty="0"/>
              <a:t> files OR </a:t>
            </a:r>
            <a:r>
              <a:rPr lang="en-US" i="1" dirty="0"/>
              <a:t>anytime you get </a:t>
            </a:r>
            <a:r>
              <a:rPr lang="en-US" i="1" dirty="0" err="1"/>
              <a:t>NaNs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	- </a:t>
            </a:r>
            <a:r>
              <a:rPr lang="en-US" dirty="0">
                <a:solidFill>
                  <a:srgbClr val="FF0000"/>
                </a:solidFill>
              </a:rPr>
              <a:t>The model actually did blow up</a:t>
            </a:r>
            <a:r>
              <a:rPr lang="en-US" dirty="0"/>
              <a:t>, generating </a:t>
            </a:r>
            <a:r>
              <a:rPr lang="en-US" dirty="0" err="1"/>
              <a:t>NaNs</a:t>
            </a:r>
            <a:r>
              <a:rPr lang="en-US" dirty="0"/>
              <a:t>.  Simulation is worthless</a:t>
            </a:r>
          </a:p>
          <a:p>
            <a:r>
              <a:rPr lang="en-US" dirty="0"/>
              <a:t>		(except for debugging purposes).  “SUCCESS COMPLETE” is a lie.</a:t>
            </a:r>
          </a:p>
          <a:p>
            <a:endParaRPr lang="en-US" dirty="0"/>
          </a:p>
          <a:p>
            <a:r>
              <a:rPr lang="en-US" dirty="0"/>
              <a:t>• WRF simulation </a:t>
            </a:r>
            <a:r>
              <a:rPr lang="en-US" b="1" dirty="0"/>
              <a:t>stalls</a:t>
            </a:r>
            <a:r>
              <a:rPr lang="en-US" dirty="0"/>
              <a:t> but </a:t>
            </a:r>
            <a:r>
              <a:rPr lang="en-US" b="1" dirty="0"/>
              <a:t>remains in queue</a:t>
            </a:r>
            <a:r>
              <a:rPr lang="en-US" dirty="0"/>
              <a:t>. </a:t>
            </a:r>
            <a:r>
              <a:rPr lang="en-US" sz="1600" dirty="0" err="1">
                <a:latin typeface="Courier"/>
                <a:cs typeface="Courier"/>
              </a:rPr>
              <a:t>sbatch.err.out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dirty="0"/>
              <a:t>file length is </a:t>
            </a:r>
            <a:r>
              <a:rPr lang="en-US" b="1" dirty="0"/>
              <a:t>nonzero</a:t>
            </a:r>
            <a:r>
              <a:rPr lang="en-US" dirty="0"/>
              <a:t>.</a:t>
            </a:r>
          </a:p>
          <a:p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The model blew up, AND you need to remove it from the queue manually</a:t>
            </a:r>
            <a:r>
              <a:rPr lang="en-US" dirty="0"/>
              <a:t>.</a:t>
            </a:r>
          </a:p>
          <a:p>
            <a:r>
              <a:rPr lang="en-US" dirty="0"/>
              <a:t>	See next slide.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B22703-6FBC-D041-8145-8509415FA488}"/>
              </a:ext>
            </a:extLst>
          </p:cNvPr>
          <p:cNvSpPr txBox="1"/>
          <p:nvPr/>
        </p:nvSpPr>
        <p:spPr>
          <a:xfrm>
            <a:off x="6553200" y="1818980"/>
            <a:ext cx="182184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err="1"/>
              <a:t>NaN</a:t>
            </a:r>
            <a:r>
              <a:rPr lang="en-US" sz="1400" i="1" dirty="0"/>
              <a:t> = “not a number”</a:t>
            </a:r>
          </a:p>
        </p:txBody>
      </p:sp>
    </p:spTree>
    <p:extLst>
      <p:ext uri="{BB962C8B-B14F-4D97-AF65-F5344CB8AC3E}">
        <p14:creationId xmlns:p14="http://schemas.microsoft.com/office/powerpoint/2010/main" val="4276054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a stalled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252" y="1852603"/>
            <a:ext cx="9195146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Look for </a:t>
            </a:r>
            <a:r>
              <a:rPr lang="en-US" sz="1600" dirty="0" err="1">
                <a:latin typeface="Courier"/>
                <a:cs typeface="Courier"/>
              </a:rPr>
              <a:t>sbatch.err.out</a:t>
            </a:r>
            <a:r>
              <a:rPr lang="en-US" dirty="0"/>
              <a:t>.  </a:t>
            </a:r>
            <a:r>
              <a:rPr lang="en-US" b="1" dirty="0"/>
              <a:t>If it is nonzero length, your job bombed, and you </a:t>
            </a:r>
          </a:p>
          <a:p>
            <a:r>
              <a:rPr lang="en-US" b="1" dirty="0"/>
              <a:t>	need to remove it manually</a:t>
            </a:r>
          </a:p>
          <a:p>
            <a:endParaRPr lang="en-US" dirty="0"/>
          </a:p>
          <a:p>
            <a:r>
              <a:rPr lang="en-US" dirty="0"/>
              <a:t>• To remove a job, first identify your WRF job with </a:t>
            </a:r>
            <a:r>
              <a:rPr lang="en-US" sz="1600" dirty="0" err="1">
                <a:latin typeface="Courier"/>
                <a:cs typeface="Courier"/>
              </a:rPr>
              <a:t>squeue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mr-IN" sz="1600" dirty="0">
                <a:latin typeface="Courier"/>
                <a:cs typeface="Courier"/>
              </a:rPr>
              <a:t>–</a:t>
            </a:r>
            <a:r>
              <a:rPr lang="en-US" sz="1600" dirty="0">
                <a:latin typeface="Courier"/>
                <a:cs typeface="Courier"/>
              </a:rPr>
              <a:t>u YOURNETID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/>
              <a:t> </a:t>
            </a:r>
            <a:r>
              <a:rPr lang="en-US" dirty="0"/>
              <a:t>or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myjobs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mr-IN" sz="1600" dirty="0">
                <a:latin typeface="Courier"/>
                <a:cs typeface="Courier"/>
              </a:rPr>
              <a:t> JOBID PARTITION     NAME     USER  ST       TIME  NODES NODELIST(REASON)</a:t>
            </a:r>
          </a:p>
          <a:p>
            <a:r>
              <a:rPr lang="mr-IN" sz="1600" dirty="0">
                <a:latin typeface="Courier"/>
                <a:cs typeface="Courier"/>
              </a:rPr>
              <a:t> 538709      snow     tcsh   atm419   R      57:52      1 snow-02</a:t>
            </a:r>
          </a:p>
          <a:p>
            <a:r>
              <a:rPr lang="mr-IN" sz="1600" dirty="0">
                <a:latin typeface="Courier"/>
                <a:cs typeface="Courier"/>
              </a:rPr>
              <a:t> 538701      snow     tcsh   atm419   R    1:59:41      1 snow-10</a:t>
            </a:r>
          </a:p>
          <a:p>
            <a:r>
              <a:rPr lang="mr-IN" sz="1600" dirty="0">
                <a:latin typeface="Courier"/>
                <a:cs typeface="Courier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538724</a:t>
            </a:r>
            <a:r>
              <a:rPr lang="mr-IN" sz="1600" dirty="0">
                <a:latin typeface="Courier"/>
                <a:cs typeface="Courier"/>
              </a:rPr>
              <a:t>  </a:t>
            </a:r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mr-IN" sz="1600" dirty="0" err="1">
                <a:latin typeface="Courier"/>
                <a:cs typeface="Courier"/>
              </a:rPr>
              <a:t>snow</a:t>
            </a:r>
            <a:r>
              <a:rPr lang="mr-IN" sz="1600" dirty="0">
                <a:latin typeface="Courier"/>
                <a:cs typeface="Courier"/>
              </a:rPr>
              <a:t>   ATM419   atm419   R       0:29      1 snow-22</a:t>
            </a:r>
            <a:endParaRPr lang="en-US" sz="1600" dirty="0">
              <a:latin typeface="Courier"/>
              <a:cs typeface="Courier"/>
            </a:endParaRPr>
          </a:p>
          <a:p>
            <a:endParaRPr lang="en-US" dirty="0"/>
          </a:p>
          <a:p>
            <a:r>
              <a:rPr lang="en-US" dirty="0"/>
              <a:t>• Your WRF job is the one that doesn’t say “</a:t>
            </a:r>
            <a:r>
              <a:rPr lang="en-US" sz="1600" dirty="0" err="1">
                <a:latin typeface="Courier"/>
                <a:cs typeface="Courier"/>
              </a:rPr>
              <a:t>tcsh</a:t>
            </a:r>
            <a:r>
              <a:rPr lang="en-US" dirty="0"/>
              <a:t>” or “</a:t>
            </a:r>
            <a:r>
              <a:rPr lang="en-US" sz="1600" dirty="0">
                <a:latin typeface="Courier" pitchFamily="2" charset="0"/>
              </a:rPr>
              <a:t>bash</a:t>
            </a:r>
            <a:r>
              <a:rPr lang="en-US" dirty="0"/>
              <a:t>”</a:t>
            </a:r>
          </a:p>
          <a:p>
            <a:r>
              <a:rPr lang="en-US" dirty="0"/>
              <a:t>• Remove it with </a:t>
            </a:r>
            <a:r>
              <a:rPr lang="en-US" sz="1600" dirty="0" err="1">
                <a:latin typeface="Courier"/>
                <a:cs typeface="Courier"/>
              </a:rPr>
              <a:t>scancel</a:t>
            </a:r>
            <a:r>
              <a:rPr lang="en-US" dirty="0"/>
              <a:t>.  Check your queue again to make sure it’s gone</a:t>
            </a:r>
          </a:p>
          <a:p>
            <a:r>
              <a:rPr lang="en-US" dirty="0"/>
              <a:t>	</a:t>
            </a:r>
            <a:r>
              <a:rPr lang="en-US" sz="1600" dirty="0">
                <a:latin typeface="Courier"/>
                <a:cs typeface="Courier"/>
              </a:rPr>
              <a:t>$ </a:t>
            </a:r>
            <a:r>
              <a:rPr lang="en-US" sz="1600" dirty="0" err="1">
                <a:latin typeface="Courier"/>
                <a:cs typeface="Courier"/>
              </a:rPr>
              <a:t>scancel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538724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99025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Trade-offs (TANSTAAFL!)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By default, WRF uses 3</a:t>
            </a:r>
            <a:r>
              <a:rPr lang="en-US" sz="2800" baseline="30000" dirty="0"/>
              <a:t>rd</a:t>
            </a:r>
            <a:r>
              <a:rPr lang="en-US" sz="2800" dirty="0"/>
              <a:t> order RK time stepping, odd-order advection, and positive-definite methods for scalars (including moisture)</a:t>
            </a:r>
          </a:p>
          <a:p>
            <a:pPr lvl="1"/>
            <a:r>
              <a:rPr lang="en-US" sz="2400" dirty="0"/>
              <a:t>These help prevent small-scale noise, which can lead to nonlinear instability, from emerging</a:t>
            </a:r>
          </a:p>
          <a:p>
            <a:pPr lvl="1"/>
            <a:r>
              <a:rPr lang="en-US" sz="2400" dirty="0"/>
              <a:t>Odd-order advection “works” by causing </a:t>
            </a:r>
            <a:r>
              <a:rPr lang="en-US" sz="2400" b="1" dirty="0">
                <a:solidFill>
                  <a:srgbClr val="FF0000"/>
                </a:solidFill>
              </a:rPr>
              <a:t>implicit diffusion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307390"/>
            <a:ext cx="58640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>
                <a:latin typeface="Courier"/>
                <a:cs typeface="Courier"/>
              </a:rPr>
              <a:t>&amp;dynamics</a:t>
            </a:r>
          </a:p>
          <a:p>
            <a:r>
              <a:rPr lang="mr-IN" dirty="0">
                <a:latin typeface="Courier"/>
                <a:cs typeface="Courier"/>
              </a:rPr>
              <a:t> rk_ord                              = 3,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mr-IN" dirty="0">
                <a:latin typeface="Courier"/>
                <a:cs typeface="Courier"/>
              </a:rPr>
              <a:t>h_mom_adv_order                     = 5,</a:t>
            </a:r>
          </a:p>
          <a:p>
            <a:r>
              <a:rPr lang="mr-IN" dirty="0">
                <a:latin typeface="Courier"/>
                <a:cs typeface="Courier"/>
              </a:rPr>
              <a:t> v_mom_adv_order                     = 3,</a:t>
            </a:r>
          </a:p>
          <a:p>
            <a:r>
              <a:rPr lang="mr-IN" dirty="0">
                <a:latin typeface="Courier"/>
                <a:cs typeface="Courier"/>
              </a:rPr>
              <a:t> h_sca_adv_order                     = 5,</a:t>
            </a:r>
          </a:p>
          <a:p>
            <a:r>
              <a:rPr lang="mr-IN" dirty="0">
                <a:latin typeface="Courier"/>
                <a:cs typeface="Courier"/>
              </a:rPr>
              <a:t> v_sca_adv_order                     = 3,</a:t>
            </a:r>
          </a:p>
          <a:p>
            <a:r>
              <a:rPr lang="mr-IN" dirty="0">
                <a:latin typeface="Courier"/>
                <a:cs typeface="Courier"/>
              </a:rPr>
              <a:t> moist_adv_opt                       = 1, 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mr-IN" dirty="0">
                <a:latin typeface="Courier"/>
                <a:cs typeface="Courier"/>
              </a:rPr>
              <a:t>scalar_adv_opt                      = 1,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778948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Return to </a:t>
            </a:r>
            <a:r>
              <a:rPr lang="en-US" dirty="0" err="1"/>
              <a:t>supercell</a:t>
            </a:r>
            <a:r>
              <a:rPr lang="en-US" dirty="0"/>
              <a:t> demo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[Assuming your simulation has finished successfully]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00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CE61-C4B6-8B3F-DE83-BBC45D1C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new notebook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3A4A0-3ADD-A747-C247-2B59CB207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Copy this into your SUPERCELL directory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$LAB/SUPERCELL/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plot_SUPERCELL_DIFFUSION.ipynb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Launch ARCC </a:t>
            </a:r>
            <a:r>
              <a:rPr lang="en-US" dirty="0" err="1"/>
              <a:t>Jupyterlab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Minimal resources suffice, batch or snow</a:t>
            </a:r>
          </a:p>
          <a:p>
            <a:r>
              <a:rPr lang="en-US" dirty="0"/>
              <a:t>In Cell #5 there are a few options</a:t>
            </a:r>
          </a:p>
          <a:p>
            <a:pPr lvl="1"/>
            <a:r>
              <a:rPr lang="en-US" dirty="0"/>
              <a:t>trial = 1, 2, or 3	</a:t>
            </a:r>
            <a:r>
              <a:rPr lang="en-US" dirty="0">
                <a:sym typeface="Wingdings" pitchFamily="2" charset="2"/>
              </a:rPr>
              <a:t> controls plot overlay</a:t>
            </a:r>
          </a:p>
          <a:p>
            <a:pPr lvl="1"/>
            <a:r>
              <a:rPr lang="en-US" dirty="0" err="1">
                <a:sym typeface="Wingdings" pitchFamily="2" charset="2"/>
              </a:rPr>
              <a:t>mtime</a:t>
            </a:r>
            <a:r>
              <a:rPr lang="en-US" dirty="0">
                <a:sym typeface="Wingdings" pitchFamily="2" charset="2"/>
              </a:rPr>
              <a:t> = 13 		 our final forecast time</a:t>
            </a:r>
          </a:p>
          <a:p>
            <a:pPr lvl="1"/>
            <a:r>
              <a:rPr lang="en-US" dirty="0" err="1">
                <a:sym typeface="Wingdings" pitchFamily="2" charset="2"/>
              </a:rPr>
              <a:t>mlevel</a:t>
            </a:r>
            <a:r>
              <a:rPr lang="en-US" dirty="0">
                <a:sym typeface="Wingdings" pitchFamily="2" charset="2"/>
              </a:rPr>
              <a:t> = 1 		 level 1 (closest to surface)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2ED93-1182-0986-772E-C0672851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160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854EF-8700-D8CB-A7A9-FB45C9E2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49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1A78FB-2E79-43DA-8795-F3DFC0BAE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9144000" cy="59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F86940-D2CE-F5A6-16CF-156ED5FADB29}"/>
              </a:ext>
            </a:extLst>
          </p:cNvPr>
          <p:cNvSpPr txBox="1"/>
          <p:nvPr/>
        </p:nvSpPr>
        <p:spPr>
          <a:xfrm>
            <a:off x="114300" y="38100"/>
            <a:ext cx="438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#5 with trial=1 and </a:t>
            </a:r>
            <a:r>
              <a:rPr lang="en-US" dirty="0" err="1"/>
              <a:t>mtime</a:t>
            </a:r>
            <a:r>
              <a:rPr lang="en-US" dirty="0"/>
              <a:t>=13, </a:t>
            </a:r>
            <a:r>
              <a:rPr lang="en-US" dirty="0" err="1"/>
              <a:t>mlevel</a:t>
            </a:r>
            <a:r>
              <a:rPr lang="en-US" dirty="0"/>
              <a:t>=1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FBD69-587A-2E0F-D117-9DABFB591E2B}"/>
              </a:ext>
            </a:extLst>
          </p:cNvPr>
          <p:cNvSpPr txBox="1"/>
          <p:nvPr/>
        </p:nvSpPr>
        <p:spPr>
          <a:xfrm>
            <a:off x="251460" y="5212080"/>
            <a:ext cx="661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Shaded field and barbs = horizontal wind speed at lowest scalar level</a:t>
            </a:r>
          </a:p>
        </p:txBody>
      </p:sp>
    </p:spTree>
    <p:extLst>
      <p:ext uri="{BB962C8B-B14F-4D97-AF65-F5344CB8AC3E}">
        <p14:creationId xmlns:p14="http://schemas.microsoft.com/office/powerpoint/2010/main" val="209265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Supercell demo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2800" dirty="0">
              <a:latin typeface="Courier"/>
              <a:cs typeface="Courier"/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Go to your SUPERCELL directory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Edit the </a:t>
            </a:r>
            <a:r>
              <a:rPr lang="en-US" sz="2800" b="1" dirty="0" err="1">
                <a:solidFill>
                  <a:srgbClr val="FF0000"/>
                </a:solidFill>
                <a:latin typeface="Courier" pitchFamily="2" charset="0"/>
              </a:rPr>
              <a:t>namelist.input</a:t>
            </a:r>
            <a:r>
              <a:rPr lang="en-US" sz="28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file to make these changes</a:t>
            </a:r>
            <a:r>
              <a:rPr lang="en-US" sz="2800" dirty="0"/>
              <a:t>: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800" dirty="0">
              <a:latin typeface="Courier"/>
              <a:cs typeface="Courier"/>
            </a:endParaRPr>
          </a:p>
          <a:p>
            <a:endParaRPr lang="en-US" sz="2800" dirty="0">
              <a:latin typeface="Courier"/>
              <a:cs typeface="Courier"/>
            </a:endParaRPr>
          </a:p>
          <a:p>
            <a:endParaRPr lang="en-US" sz="2800" dirty="0">
              <a:latin typeface="Courier"/>
              <a:cs typeface="Courier"/>
            </a:endParaRPr>
          </a:p>
          <a:p>
            <a:endParaRPr lang="en-US" sz="2800" dirty="0">
              <a:latin typeface="Courier"/>
              <a:cs typeface="Courier"/>
            </a:endParaRPr>
          </a:p>
          <a:p>
            <a:endParaRPr lang="en-US" sz="2800" dirty="0">
              <a:latin typeface="Courier"/>
              <a:cs typeface="Courier"/>
            </a:endParaRPr>
          </a:p>
          <a:p>
            <a:endParaRPr lang="en-US" sz="2800" dirty="0">
              <a:latin typeface="Courier"/>
              <a:cs typeface="Courier"/>
            </a:endParaRPr>
          </a:p>
          <a:p>
            <a:r>
              <a:rPr lang="en-US" sz="2800" dirty="0" err="1">
                <a:latin typeface="Courier"/>
                <a:cs typeface="Courier"/>
              </a:rPr>
              <a:t>srun</a:t>
            </a:r>
            <a:r>
              <a:rPr lang="en-US" sz="2800" dirty="0">
                <a:latin typeface="Courier"/>
                <a:cs typeface="Courier"/>
              </a:rPr>
              <a:t> -p burst-</a:t>
            </a:r>
            <a:r>
              <a:rPr lang="en-US" sz="2800" dirty="0" err="1">
                <a:latin typeface="Courier"/>
                <a:cs typeface="Courier"/>
              </a:rPr>
              <a:t>daes</a:t>
            </a: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err="1">
                <a:latin typeface="Courier"/>
                <a:cs typeface="Courier"/>
              </a:rPr>
              <a:t>ideal.exe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800" dirty="0" err="1">
                <a:latin typeface="Courier"/>
                <a:cs typeface="Courier"/>
              </a:rPr>
              <a:t>sbatch</a:t>
            </a:r>
            <a:r>
              <a:rPr lang="en-US" sz="2800" dirty="0">
                <a:latin typeface="Courier"/>
                <a:cs typeface="Courier"/>
              </a:rPr>
              <a:t> -p burst-</a:t>
            </a:r>
            <a:r>
              <a:rPr lang="en-US" sz="2800" dirty="0" err="1">
                <a:latin typeface="Courier"/>
                <a:cs typeface="Courier"/>
              </a:rPr>
              <a:t>daes</a:t>
            </a: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err="1">
                <a:latin typeface="Courier"/>
                <a:cs typeface="Courier"/>
              </a:rPr>
              <a:t>submit_wrf</a:t>
            </a:r>
            <a:r>
              <a:rPr lang="en-US" dirty="0"/>
              <a:t>	</a:t>
            </a:r>
          </a:p>
          <a:p>
            <a:pPr lvl="1"/>
            <a:r>
              <a:rPr lang="en-US" sz="2600" dirty="0" err="1">
                <a:latin typeface="Courier"/>
                <a:cs typeface="Courier"/>
              </a:rPr>
              <a:t>trsl</a:t>
            </a:r>
            <a:endParaRPr lang="en-US" b="1" dirty="0"/>
          </a:p>
          <a:p>
            <a:r>
              <a:rPr lang="en-US" dirty="0"/>
              <a:t>While your simulation is running….</a:t>
            </a:r>
            <a:endParaRPr lang="en-US" sz="2600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0389A-7D73-8644-AD9A-918B82AAC272}"/>
              </a:ext>
            </a:extLst>
          </p:cNvPr>
          <p:cNvSpPr txBox="1"/>
          <p:nvPr/>
        </p:nvSpPr>
        <p:spPr>
          <a:xfrm>
            <a:off x="1396770" y="2493058"/>
            <a:ext cx="58640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>
                <a:latin typeface="Courier"/>
                <a:cs typeface="Courier"/>
              </a:rPr>
              <a:t>&amp;dynamics</a:t>
            </a:r>
          </a:p>
          <a:p>
            <a:r>
              <a:rPr lang="mr-IN" dirty="0">
                <a:latin typeface="Courier"/>
                <a:cs typeface="Courier"/>
              </a:rPr>
              <a:t> rk_ord                              = </a:t>
            </a:r>
            <a:r>
              <a:rPr lang="en-US" b="1" dirty="0">
                <a:latin typeface="Courier"/>
                <a:cs typeface="Courier"/>
              </a:rPr>
              <a:t>2</a:t>
            </a:r>
            <a:r>
              <a:rPr lang="mr-IN" dirty="0">
                <a:latin typeface="Courier"/>
                <a:cs typeface="Courier"/>
              </a:rPr>
              <a:t>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mr-IN" dirty="0">
                <a:latin typeface="Courier"/>
                <a:cs typeface="Courier"/>
              </a:rPr>
              <a:t>h_mom_adv_order                     = </a:t>
            </a:r>
            <a:r>
              <a:rPr lang="en-US" b="1" dirty="0">
                <a:latin typeface="Courier"/>
                <a:cs typeface="Courier"/>
              </a:rPr>
              <a:t>4</a:t>
            </a:r>
            <a:r>
              <a:rPr lang="mr-IN" dirty="0">
                <a:latin typeface="Courier"/>
                <a:cs typeface="Courier"/>
              </a:rPr>
              <a:t>,</a:t>
            </a:r>
          </a:p>
          <a:p>
            <a:r>
              <a:rPr lang="mr-IN" dirty="0">
                <a:latin typeface="Courier"/>
                <a:cs typeface="Courier"/>
              </a:rPr>
              <a:t> v_mom_adv_order                     = </a:t>
            </a:r>
            <a:r>
              <a:rPr lang="en-US" b="1" dirty="0">
                <a:latin typeface="Courier"/>
                <a:cs typeface="Courier"/>
              </a:rPr>
              <a:t>2</a:t>
            </a:r>
            <a:r>
              <a:rPr lang="mr-IN" dirty="0">
                <a:latin typeface="Courier"/>
                <a:cs typeface="Courier"/>
              </a:rPr>
              <a:t>,</a:t>
            </a:r>
          </a:p>
          <a:p>
            <a:r>
              <a:rPr lang="mr-IN" dirty="0">
                <a:latin typeface="Courier"/>
                <a:cs typeface="Courier"/>
              </a:rPr>
              <a:t> h_sca_adv_order                     = </a:t>
            </a:r>
            <a:r>
              <a:rPr lang="en-US" b="1" dirty="0">
                <a:latin typeface="Courier"/>
                <a:cs typeface="Courier"/>
              </a:rPr>
              <a:t>4</a:t>
            </a:r>
            <a:r>
              <a:rPr lang="mr-IN" dirty="0">
                <a:latin typeface="Courier"/>
                <a:cs typeface="Courier"/>
              </a:rPr>
              <a:t>,</a:t>
            </a:r>
          </a:p>
          <a:p>
            <a:r>
              <a:rPr lang="mr-IN" dirty="0">
                <a:latin typeface="Courier"/>
                <a:cs typeface="Courier"/>
              </a:rPr>
              <a:t> v_sca_adv_order                     = </a:t>
            </a:r>
            <a:r>
              <a:rPr lang="en-US" b="1" dirty="0">
                <a:latin typeface="Courier"/>
                <a:cs typeface="Courier"/>
              </a:rPr>
              <a:t>2</a:t>
            </a:r>
            <a:r>
              <a:rPr lang="mr-IN" dirty="0">
                <a:latin typeface="Courier"/>
                <a:cs typeface="Courier"/>
              </a:rPr>
              <a:t>,</a:t>
            </a:r>
          </a:p>
          <a:p>
            <a:r>
              <a:rPr lang="mr-IN" dirty="0">
                <a:latin typeface="Courier"/>
                <a:cs typeface="Courier"/>
              </a:rPr>
              <a:t> 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14A7F-A046-514C-92BE-0063E4A23637}"/>
              </a:ext>
            </a:extLst>
          </p:cNvPr>
          <p:cNvSpPr txBox="1"/>
          <p:nvPr/>
        </p:nvSpPr>
        <p:spPr>
          <a:xfrm>
            <a:off x="7287057" y="2737396"/>
            <a:ext cx="8772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was 3</a:t>
            </a:r>
          </a:p>
          <a:p>
            <a:r>
              <a:rPr lang="en-US" dirty="0">
                <a:latin typeface="Courier"/>
                <a:cs typeface="Courier"/>
              </a:rPr>
              <a:t>was 5</a:t>
            </a:r>
          </a:p>
          <a:p>
            <a:r>
              <a:rPr lang="en-US" dirty="0">
                <a:latin typeface="Courier"/>
                <a:cs typeface="Courier"/>
              </a:rPr>
              <a:t>was 3</a:t>
            </a:r>
          </a:p>
          <a:p>
            <a:r>
              <a:rPr lang="en-US" dirty="0">
                <a:latin typeface="Courier"/>
                <a:cs typeface="Courier"/>
              </a:rPr>
              <a:t>was 5</a:t>
            </a:r>
          </a:p>
          <a:p>
            <a:r>
              <a:rPr lang="en-US" dirty="0">
                <a:latin typeface="Courier"/>
                <a:cs typeface="Courier"/>
              </a:rPr>
              <a:t>was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50D3E8-1FA4-BA4C-BE99-8A1C04572A2A}"/>
              </a:ext>
            </a:extLst>
          </p:cNvPr>
          <p:cNvSpPr/>
          <p:nvPr/>
        </p:nvSpPr>
        <p:spPr>
          <a:xfrm>
            <a:off x="6731778" y="2719509"/>
            <a:ext cx="411369" cy="149521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40231-F72B-0273-BE20-3C288B4968F5}"/>
              </a:ext>
            </a:extLst>
          </p:cNvPr>
          <p:cNvSpPr txBox="1"/>
          <p:nvPr/>
        </p:nvSpPr>
        <p:spPr>
          <a:xfrm>
            <a:off x="5303520" y="6356350"/>
            <a:ext cx="122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SEE SCRIPT</a:t>
            </a:r>
          </a:p>
        </p:txBody>
      </p:sp>
    </p:spTree>
    <p:extLst>
      <p:ext uri="{BB962C8B-B14F-4D97-AF65-F5344CB8AC3E}">
        <p14:creationId xmlns:p14="http://schemas.microsoft.com/office/powerpoint/2010/main" val="2715214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0D16E5-589F-2E97-0E9A-77BA87E3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50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E0DE438-3112-B155-1BB3-C24C03F29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9144000" cy="59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677B7B-C3E1-3B26-F729-4A0AE4FDBDB1}"/>
              </a:ext>
            </a:extLst>
          </p:cNvPr>
          <p:cNvSpPr txBox="1"/>
          <p:nvPr/>
        </p:nvSpPr>
        <p:spPr>
          <a:xfrm>
            <a:off x="114300" y="38100"/>
            <a:ext cx="825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#5 with trial=2 and </a:t>
            </a:r>
            <a:r>
              <a:rPr lang="en-US" dirty="0" err="1"/>
              <a:t>mtime</a:t>
            </a:r>
            <a:r>
              <a:rPr lang="en-US" dirty="0"/>
              <a:t>=13, </a:t>
            </a:r>
            <a:r>
              <a:rPr lang="en-US" dirty="0" err="1"/>
              <a:t>mlevel</a:t>
            </a:r>
            <a:r>
              <a:rPr lang="en-US" dirty="0"/>
              <a:t>=1 – contoured is theta at lowest scalar level</a:t>
            </a:r>
          </a:p>
        </p:txBody>
      </p:sp>
    </p:spTree>
    <p:extLst>
      <p:ext uri="{BB962C8B-B14F-4D97-AF65-F5344CB8AC3E}">
        <p14:creationId xmlns:p14="http://schemas.microsoft.com/office/powerpoint/2010/main" val="17157769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2F809D-06F7-6AE8-4492-DF86C68C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51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25F93DB-D7A3-7BBF-042D-8640B4F2B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9144000" cy="59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D6D4B2-DED6-D947-9447-61137044F0A0}"/>
              </a:ext>
            </a:extLst>
          </p:cNvPr>
          <p:cNvSpPr txBox="1"/>
          <p:nvPr/>
        </p:nvSpPr>
        <p:spPr>
          <a:xfrm>
            <a:off x="114300" y="38100"/>
            <a:ext cx="897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#5 with trial=3 and </a:t>
            </a:r>
            <a:r>
              <a:rPr lang="en-US" dirty="0" err="1"/>
              <a:t>mtime</a:t>
            </a:r>
            <a:r>
              <a:rPr lang="en-US" dirty="0"/>
              <a:t>=13, </a:t>
            </a:r>
            <a:r>
              <a:rPr lang="en-US" dirty="0" err="1"/>
              <a:t>mlevel</a:t>
            </a:r>
            <a:r>
              <a:rPr lang="en-US" dirty="0"/>
              <a:t>=1 – contoured is column maximum vertical velocity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15E98-DE3D-4DA0-65DB-E33203E7EB1D}"/>
              </a:ext>
            </a:extLst>
          </p:cNvPr>
          <p:cNvSpPr txBox="1"/>
          <p:nvPr/>
        </p:nvSpPr>
        <p:spPr>
          <a:xfrm>
            <a:off x="114300" y="6384925"/>
            <a:ext cx="361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Let’s see how this noise developed…</a:t>
            </a:r>
          </a:p>
        </p:txBody>
      </p:sp>
    </p:spTree>
    <p:extLst>
      <p:ext uri="{BB962C8B-B14F-4D97-AF65-F5344CB8AC3E}">
        <p14:creationId xmlns:p14="http://schemas.microsoft.com/office/powerpoint/2010/main" val="40520097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2BD47A-AFB4-AF72-830D-DDF49696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52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DFB5A1-E0C0-1041-D20E-E10F1E93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9144000" cy="59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06BC05-6D04-0DBE-2EA3-D1A1484C1AF0}"/>
              </a:ext>
            </a:extLst>
          </p:cNvPr>
          <p:cNvSpPr txBox="1"/>
          <p:nvPr/>
        </p:nvSpPr>
        <p:spPr>
          <a:xfrm>
            <a:off x="114300" y="38100"/>
            <a:ext cx="897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#5 with trial=3 and </a:t>
            </a:r>
            <a:r>
              <a:rPr lang="en-US" b="1" dirty="0" err="1">
                <a:solidFill>
                  <a:srgbClr val="FF0000"/>
                </a:solidFill>
              </a:rPr>
              <a:t>mtime</a:t>
            </a:r>
            <a:r>
              <a:rPr lang="en-US" b="1" dirty="0">
                <a:solidFill>
                  <a:srgbClr val="FF0000"/>
                </a:solidFill>
              </a:rPr>
              <a:t>=5</a:t>
            </a:r>
            <a:r>
              <a:rPr lang="en-US" dirty="0"/>
              <a:t>, </a:t>
            </a:r>
            <a:r>
              <a:rPr lang="en-US" dirty="0" err="1"/>
              <a:t>mlevel</a:t>
            </a:r>
            <a:r>
              <a:rPr lang="en-US" dirty="0"/>
              <a:t>=1 – contoured is column maximum vertical velocity</a:t>
            </a:r>
          </a:p>
        </p:txBody>
      </p:sp>
    </p:spTree>
    <p:extLst>
      <p:ext uri="{BB962C8B-B14F-4D97-AF65-F5344CB8AC3E}">
        <p14:creationId xmlns:p14="http://schemas.microsoft.com/office/powerpoint/2010/main" val="19368079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2BD47A-AFB4-AF72-830D-DDF49696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53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06BC05-6D04-0DBE-2EA3-D1A1484C1AF0}"/>
              </a:ext>
            </a:extLst>
          </p:cNvPr>
          <p:cNvSpPr txBox="1"/>
          <p:nvPr/>
        </p:nvSpPr>
        <p:spPr>
          <a:xfrm>
            <a:off x="114300" y="38100"/>
            <a:ext cx="897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#5 with trial=3 and </a:t>
            </a:r>
            <a:r>
              <a:rPr lang="en-US" b="1" dirty="0" err="1">
                <a:solidFill>
                  <a:srgbClr val="FF0000"/>
                </a:solidFill>
              </a:rPr>
              <a:t>mtime</a:t>
            </a:r>
            <a:r>
              <a:rPr lang="en-US" b="1" dirty="0">
                <a:solidFill>
                  <a:srgbClr val="FF0000"/>
                </a:solidFill>
              </a:rPr>
              <a:t>=9</a:t>
            </a:r>
            <a:r>
              <a:rPr lang="en-US" dirty="0"/>
              <a:t>, </a:t>
            </a:r>
            <a:r>
              <a:rPr lang="en-US" dirty="0" err="1"/>
              <a:t>mlevel</a:t>
            </a:r>
            <a:r>
              <a:rPr lang="en-US" dirty="0"/>
              <a:t>=1 – contoured is column maximum vertical velocity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BC02F96-5F2E-1A86-3844-8575960B3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9144000" cy="59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360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4A57-D778-FE5E-FEC4-404268A0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0106A1-CDB4-5EF9-D75B-F50FF2E0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54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3CBA879-A9B9-5DF8-D2AD-6F5A7889A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9144000" cy="59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FB894B-8120-2F6D-7209-EAFDCC82F8F1}"/>
              </a:ext>
            </a:extLst>
          </p:cNvPr>
          <p:cNvSpPr txBox="1"/>
          <p:nvPr/>
        </p:nvSpPr>
        <p:spPr>
          <a:xfrm>
            <a:off x="114300" y="38100"/>
            <a:ext cx="897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#5 with trial=3 and </a:t>
            </a:r>
            <a:r>
              <a:rPr lang="en-US" b="1" dirty="0" err="1">
                <a:solidFill>
                  <a:srgbClr val="FF0000"/>
                </a:solidFill>
              </a:rPr>
              <a:t>mtime</a:t>
            </a:r>
            <a:r>
              <a:rPr lang="en-US" b="1" dirty="0">
                <a:solidFill>
                  <a:srgbClr val="FF0000"/>
                </a:solidFill>
              </a:rPr>
              <a:t>=13</a:t>
            </a:r>
            <a:r>
              <a:rPr lang="en-US" dirty="0"/>
              <a:t>, </a:t>
            </a:r>
            <a:r>
              <a:rPr lang="en-US" dirty="0" err="1"/>
              <a:t>mlevel</a:t>
            </a:r>
            <a:r>
              <a:rPr lang="en-US" dirty="0"/>
              <a:t>=1 – contoured is column maximum vertical velocity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1CB09-7309-CE2C-9904-8C23EDE46FBD}"/>
              </a:ext>
            </a:extLst>
          </p:cNvPr>
          <p:cNvSpPr txBox="1"/>
          <p:nvPr/>
        </p:nvSpPr>
        <p:spPr>
          <a:xfrm>
            <a:off x="92392" y="5355094"/>
            <a:ext cx="6460808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happens if you run this simulation longer? 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If it blows up, will shortening the time step help?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If it does not blow up, is this run of any value?</a:t>
            </a:r>
          </a:p>
        </p:txBody>
      </p:sp>
    </p:spTree>
    <p:extLst>
      <p:ext uri="{BB962C8B-B14F-4D97-AF65-F5344CB8AC3E}">
        <p14:creationId xmlns:p14="http://schemas.microsoft.com/office/powerpoint/2010/main" val="8386781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19A0E4-0A87-454F-B198-41127E1D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F8B0B-BFFE-804E-9452-B94EE4CA5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Models handle small-scale waves most poorly</a:t>
            </a:r>
          </a:p>
          <a:p>
            <a:pPr lvl="1"/>
            <a:r>
              <a:rPr lang="en-US" dirty="0"/>
              <a:t>They are the “source” for linear AND nonlinear instability</a:t>
            </a:r>
          </a:p>
          <a:p>
            <a:pPr lvl="1"/>
            <a:r>
              <a:rPr lang="en-US" dirty="0"/>
              <a:t>To us, this is “noise”</a:t>
            </a:r>
          </a:p>
          <a:p>
            <a:r>
              <a:rPr lang="en-US" dirty="0"/>
              <a:t>Diffusion, whether explicit or implicit, is used to constrain small-scale noise.  We can’t avoid it.</a:t>
            </a:r>
          </a:p>
          <a:p>
            <a:r>
              <a:rPr lang="en-US" dirty="0"/>
              <a:t>WRF uses odd-order schemes with </a:t>
            </a:r>
            <a:r>
              <a:rPr lang="en-US" i="1" dirty="0"/>
              <a:t>implicit</a:t>
            </a:r>
            <a:r>
              <a:rPr lang="en-US" dirty="0"/>
              <a:t> diffusion to control noise</a:t>
            </a:r>
          </a:p>
          <a:p>
            <a:pPr lvl="1"/>
            <a:r>
              <a:rPr lang="en-US" dirty="0"/>
              <a:t>Although it sometimes needs some extra help</a:t>
            </a:r>
          </a:p>
          <a:p>
            <a:r>
              <a:rPr lang="en-US" dirty="0"/>
              <a:t>You can use even-order schemes in WRF but you will need add </a:t>
            </a:r>
            <a:r>
              <a:rPr lang="en-US" i="1" dirty="0"/>
              <a:t>explicit</a:t>
            </a:r>
            <a:r>
              <a:rPr lang="en-US" dirty="0"/>
              <a:t> diffusion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7DC7C-F7A1-A447-8C21-26403690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66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0E807-8EFA-8F46-B6AF-BA1866831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4498C-B9E9-FC4F-83FD-FCC000D49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Redo your simulation with the even-order scheme, but </a:t>
            </a:r>
            <a:r>
              <a:rPr lang="en-US" i="1" dirty="0"/>
              <a:t>also</a:t>
            </a:r>
            <a:r>
              <a:rPr lang="en-US" dirty="0"/>
              <a:t> select these settings and rerun. What happens?</a:t>
            </a:r>
          </a:p>
          <a:p>
            <a:r>
              <a:rPr lang="en-US" dirty="0"/>
              <a:t>[</a:t>
            </a:r>
            <a:r>
              <a:rPr lang="en-US" u="sng" dirty="0"/>
              <a:t>Reinitialize notebook before plotting</a:t>
            </a:r>
            <a:r>
              <a:rPr lang="en-US" dirty="0"/>
              <a:t>…]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C0094-42E7-A348-8D10-E41EF7B7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1E27B-26DC-B64E-8442-F1D872AEB3B6}"/>
              </a:ext>
            </a:extLst>
          </p:cNvPr>
          <p:cNvSpPr txBox="1"/>
          <p:nvPr/>
        </p:nvSpPr>
        <p:spPr>
          <a:xfrm>
            <a:off x="1442434" y="4031085"/>
            <a:ext cx="5615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" pitchFamily="2" charset="0"/>
              </a:rPr>
              <a:t>diff_opt</a:t>
            </a:r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                            = 2,</a:t>
            </a:r>
          </a:p>
          <a:p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" pitchFamily="2" charset="0"/>
              </a:rPr>
              <a:t>km_opt</a:t>
            </a:r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                              = 2,  </a:t>
            </a:r>
          </a:p>
          <a:p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 diff_6th_opt                        = 2,</a:t>
            </a:r>
          </a:p>
          <a:p>
            <a:r>
              <a:rPr lang="en-US" sz="1600" dirty="0">
                <a:latin typeface="Courier" pitchFamily="2" charset="0"/>
              </a:rPr>
              <a:t> diff_6th_factor                     = 0.12,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ED2D64-9CF3-C941-B237-907784762603}"/>
              </a:ext>
            </a:extLst>
          </p:cNvPr>
          <p:cNvSpPr txBox="1"/>
          <p:nvPr/>
        </p:nvSpPr>
        <p:spPr>
          <a:xfrm>
            <a:off x="27985" y="5785505"/>
            <a:ext cx="623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Want to know more?  Go to WRF physics page:</a:t>
            </a:r>
          </a:p>
          <a:p>
            <a:r>
              <a:rPr lang="en-US" sz="1400" dirty="0">
                <a:hlinkClick r:id="rId3"/>
              </a:rPr>
              <a:t>https://www2.mmm.ucar.edu/</a:t>
            </a:r>
            <a:r>
              <a:rPr lang="en-US" sz="1400" dirty="0" err="1">
                <a:hlinkClick r:id="rId3"/>
              </a:rPr>
              <a:t>wrf</a:t>
            </a:r>
            <a:r>
              <a:rPr lang="en-US" sz="1400" dirty="0">
                <a:hlinkClick r:id="rId3"/>
              </a:rPr>
              <a:t>/users/</a:t>
            </a:r>
            <a:r>
              <a:rPr lang="en-US" sz="1400" dirty="0" err="1">
                <a:hlinkClick r:id="rId3"/>
              </a:rPr>
              <a:t>wrf_users_guide</a:t>
            </a:r>
            <a:r>
              <a:rPr lang="en-US" sz="1400" dirty="0">
                <a:hlinkClick r:id="rId3"/>
              </a:rPr>
              <a:t>/build/html/</a:t>
            </a:r>
            <a:r>
              <a:rPr lang="en-US" sz="1400" dirty="0" err="1">
                <a:hlinkClick r:id="rId3"/>
              </a:rPr>
              <a:t>physics.html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997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diffusion and time stepping on squall line simulations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(while your </a:t>
            </a:r>
            <a:r>
              <a:rPr lang="en-US" dirty="0" err="1"/>
              <a:t>supercell</a:t>
            </a:r>
            <a:r>
              <a:rPr lang="en-US" dirty="0"/>
              <a:t> simulation is running</a:t>
            </a:r>
            <a:r>
              <a:rPr lang="mr-IN" dirty="0"/>
              <a:t>…</a:t>
            </a:r>
            <a:r>
              <a:rPr lang="en-US" dirty="0"/>
              <a:t>)</a:t>
            </a:r>
          </a:p>
          <a:p>
            <a:r>
              <a:rPr lang="en-US" dirty="0"/>
              <a:t>[SQUALL simulations made using WRFV3.7.1]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3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28" descr="squall_atlanta_NEW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500313"/>
            <a:ext cx="63754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Squall line vertical x-section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7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178532" y="5486400"/>
            <a:ext cx="88351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56536" y="5301734"/>
            <a:ext cx="152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Storm motion</a:t>
            </a:r>
          </a:p>
        </p:txBody>
      </p:sp>
    </p:spTree>
    <p:extLst>
      <p:ext uri="{BB962C8B-B14F-4D97-AF65-F5344CB8AC3E}">
        <p14:creationId xmlns:p14="http://schemas.microsoft.com/office/powerpoint/2010/main" val="198401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_4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76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008" y="381673"/>
            <a:ext cx="8266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mp</a:t>
            </a:r>
            <a:r>
              <a:rPr lang="en-US" dirty="0"/>
              <a:t> =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008" y="3565384"/>
            <a:ext cx="8266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mp</a:t>
            </a:r>
            <a:r>
              <a:rPr lang="en-US" dirty="0"/>
              <a:t> =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8790" y="381673"/>
            <a:ext cx="8266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mp</a:t>
            </a:r>
            <a:r>
              <a:rPr lang="en-US" dirty="0"/>
              <a:t> =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2445" y="3594234"/>
            <a:ext cx="94366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mp</a:t>
            </a:r>
            <a:r>
              <a:rPr lang="en-US" dirty="0"/>
              <a:t> =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55" y="6465103"/>
            <a:ext cx="864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Different microphysics schemes: reflectivity (shaded) and vertical velocity at 6 h forecast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2368" y="406672"/>
            <a:ext cx="2757636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Our 2D squall line case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(but different wind profile)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34655" y="3963566"/>
            <a:ext cx="2072803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Real or false?</a:t>
            </a:r>
          </a:p>
          <a:p>
            <a:r>
              <a:rPr lang="en-US" i="1" dirty="0"/>
              <a:t>Linear or nonlinear?</a:t>
            </a:r>
          </a:p>
        </p:txBody>
      </p:sp>
    </p:spTree>
    <p:extLst>
      <p:ext uri="{BB962C8B-B14F-4D97-AF65-F5344CB8AC3E}">
        <p14:creationId xmlns:p14="http://schemas.microsoft.com/office/powerpoint/2010/main" val="325849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E72EE1-C308-E3B4-8FCE-2CCA54B475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Advection error: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8FA0F-F450-B8C2-10F3-A78E096A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9</a:t>
            </a:fld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EFA0F3A-6492-3703-1EC3-D221E741E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[see ATM419_modeling_fundamentals_and_errors.pptx]</a:t>
            </a:r>
          </a:p>
        </p:txBody>
      </p:sp>
    </p:spTree>
    <p:extLst>
      <p:ext uri="{BB962C8B-B14F-4D97-AF65-F5344CB8AC3E}">
        <p14:creationId xmlns:p14="http://schemas.microsoft.com/office/powerpoint/2010/main" val="3497800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22742</TotalTime>
  <Words>3878</Words>
  <Application>Microsoft Macintosh PowerPoint</Application>
  <PresentationFormat>On-screen Show (4:3)</PresentationFormat>
  <Paragraphs>561</Paragraphs>
  <Slides>56</Slides>
  <Notes>24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Courier</vt:lpstr>
      <vt:lpstr>Courier New</vt:lpstr>
      <vt:lpstr>Symbol</vt:lpstr>
      <vt:lpstr>Wingdings</vt:lpstr>
      <vt:lpstr>Office Theme</vt:lpstr>
      <vt:lpstr>Identifying and controlling  linear and nonlinear instability  in WRF</vt:lpstr>
      <vt:lpstr>Goals</vt:lpstr>
      <vt:lpstr>Supercell thunderstorm demonstration #2</vt:lpstr>
      <vt:lpstr>Supercell recap</vt:lpstr>
      <vt:lpstr>Supercell demo setup</vt:lpstr>
      <vt:lpstr>Effect of diffusion and time stepping on squall line simulations</vt:lpstr>
      <vt:lpstr>Squall line vertical x-section</vt:lpstr>
      <vt:lpstr>PowerPoint Presentation</vt:lpstr>
      <vt:lpstr>Advection error: review</vt:lpstr>
      <vt:lpstr>A Runge-Kutta 3rd order (RK3) time integration</vt:lpstr>
      <vt:lpstr>“Fourier thinking” and its implications</vt:lpstr>
      <vt:lpstr>You see features, the model “sees” individual and separate waves</vt:lpstr>
      <vt:lpstr>PowerPoint Presentation</vt:lpstr>
      <vt:lpstr>PowerPoint Presentation</vt:lpstr>
      <vt:lpstr>PowerPoint Presentation</vt:lpstr>
      <vt:lpstr>Controlling linear and  nonlinear instability: review</vt:lpstr>
      <vt:lpstr>Review of linear instability</vt:lpstr>
      <vt:lpstr>Review of nonlinear instability</vt:lpstr>
      <vt:lpstr>Controlling nonlinear instability</vt:lpstr>
      <vt:lpstr>Explicit diffusion terms</vt:lpstr>
      <vt:lpstr>Zeroth-order diffuser</vt:lpstr>
      <vt:lpstr>Higher-order diffusers</vt:lpstr>
      <vt:lpstr>PowerPoint Presentation</vt:lpstr>
      <vt:lpstr>WRF 6th order diffusion option</vt:lpstr>
      <vt:lpstr>Linear or nonlinear instability?</vt:lpstr>
      <vt:lpstr>PowerPoint Presentation</vt:lpstr>
      <vt:lpstr>Squall line vertical x-section</vt:lpstr>
      <vt:lpstr>Vertical profile of horizontal wind</vt:lpstr>
      <vt:lpstr>input_sounding (as in your SQUALL directory)</vt:lpstr>
      <vt:lpstr>PowerPoint Presentation</vt:lpstr>
      <vt:lpstr>Development of noisy features in a single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Caveats</vt:lpstr>
      <vt:lpstr>Escalation scenarios</vt:lpstr>
      <vt:lpstr>Removing a stalled job</vt:lpstr>
      <vt:lpstr>Trade-offs (TANSTAAFL!)</vt:lpstr>
      <vt:lpstr>Return to supercell demo</vt:lpstr>
      <vt:lpstr>Launch new notebook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Extra (optional)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Fovell</dc:creator>
  <cp:lastModifiedBy>Fovell, Robert</cp:lastModifiedBy>
  <cp:revision>301</cp:revision>
  <dcterms:created xsi:type="dcterms:W3CDTF">2016-04-05T14:38:17Z</dcterms:created>
  <dcterms:modified xsi:type="dcterms:W3CDTF">2024-12-02T17:45:19Z</dcterms:modified>
</cp:coreProperties>
</file>