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57" r:id="rId2"/>
    <p:sldId id="293" r:id="rId3"/>
    <p:sldId id="266" r:id="rId4"/>
    <p:sldId id="267" r:id="rId5"/>
    <p:sldId id="268" r:id="rId6"/>
    <p:sldId id="269" r:id="rId7"/>
    <p:sldId id="258" r:id="rId8"/>
    <p:sldId id="270" r:id="rId9"/>
    <p:sldId id="271" r:id="rId10"/>
    <p:sldId id="307" r:id="rId11"/>
    <p:sldId id="259" r:id="rId12"/>
    <p:sldId id="272" r:id="rId13"/>
    <p:sldId id="263" r:id="rId14"/>
    <p:sldId id="273" r:id="rId15"/>
    <p:sldId id="304" r:id="rId16"/>
    <p:sldId id="260" r:id="rId17"/>
    <p:sldId id="274" r:id="rId18"/>
    <p:sldId id="290" r:id="rId19"/>
    <p:sldId id="275" r:id="rId20"/>
    <p:sldId id="284" r:id="rId21"/>
    <p:sldId id="276" r:id="rId22"/>
    <p:sldId id="277" r:id="rId23"/>
    <p:sldId id="278" r:id="rId24"/>
    <p:sldId id="279" r:id="rId25"/>
    <p:sldId id="309" r:id="rId26"/>
    <p:sldId id="261" r:id="rId27"/>
    <p:sldId id="281" r:id="rId28"/>
    <p:sldId id="282" r:id="rId29"/>
    <p:sldId id="262" r:id="rId30"/>
    <p:sldId id="265" r:id="rId31"/>
    <p:sldId id="285" r:id="rId32"/>
    <p:sldId id="295" r:id="rId33"/>
    <p:sldId id="296" r:id="rId34"/>
    <p:sldId id="297" r:id="rId35"/>
    <p:sldId id="298" r:id="rId36"/>
    <p:sldId id="299" r:id="rId37"/>
    <p:sldId id="300" r:id="rId38"/>
    <p:sldId id="301" r:id="rId39"/>
    <p:sldId id="302" r:id="rId40"/>
    <p:sldId id="303" r:id="rId41"/>
    <p:sldId id="308" r:id="rId42"/>
    <p:sldId id="294" r:id="rId43"/>
    <p:sldId id="289" r:id="rId44"/>
    <p:sldId id="286" r:id="rId45"/>
    <p:sldId id="287" r:id="rId46"/>
    <p:sldId id="288" r:id="rId47"/>
    <p:sldId id="264" r:id="rId48"/>
    <p:sldId id="291" r:id="rId49"/>
    <p:sldId id="292" r:id="rId50"/>
    <p:sldId id="305" r:id="rId51"/>
    <p:sldId id="306"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4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44"/>
    <p:restoredTop sz="91972" autoAdjust="0"/>
  </p:normalViewPr>
  <p:slideViewPr>
    <p:cSldViewPr snapToGrid="0" snapToObjects="1" showGuides="1">
      <p:cViewPr varScale="1">
        <p:scale>
          <a:sx n="109" d="100"/>
          <a:sy n="109" d="100"/>
        </p:scale>
        <p:origin x="1408" y="176"/>
      </p:cViewPr>
      <p:guideLst>
        <p:guide orient="horz" pos="114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72D6C4-BA28-AE45-B8E2-9214B6188D04}" type="datetimeFigureOut">
              <a:rPr lang="en-US" smtClean="0"/>
              <a:t>10/16/24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FE2A27-3891-FE41-9044-56C5F4213CA9}" type="slidenum">
              <a:rPr lang="en-US" smtClean="0"/>
              <a:t>‹#›</a:t>
            </a:fld>
            <a:endParaRPr lang="en-US"/>
          </a:p>
        </p:txBody>
      </p:sp>
    </p:spTree>
    <p:extLst>
      <p:ext uri="{BB962C8B-B14F-4D97-AF65-F5344CB8AC3E}">
        <p14:creationId xmlns:p14="http://schemas.microsoft.com/office/powerpoint/2010/main" val="25842986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5C3344F-AC20-7740-90C4-173C77B1F7C9}" type="datetimeFigureOut">
              <a:rPr lang="en-US" smtClean="0"/>
              <a:t>10/16/24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A59220A-581B-AC49-B96A-E657049839EA}" type="slidenum">
              <a:rPr lang="en-US" smtClean="0"/>
              <a:t>‹#›</a:t>
            </a:fld>
            <a:endParaRPr lang="en-US"/>
          </a:p>
        </p:txBody>
      </p:sp>
    </p:spTree>
    <p:extLst>
      <p:ext uri="{BB962C8B-B14F-4D97-AF65-F5344CB8AC3E}">
        <p14:creationId xmlns:p14="http://schemas.microsoft.com/office/powerpoint/2010/main" val="302989350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plotted against </a:t>
            </a:r>
            <a:r>
              <a:rPr lang="en-US" dirty="0" err="1"/>
              <a:t>ln</a:t>
            </a:r>
            <a:r>
              <a:rPr lang="en-US" dirty="0"/>
              <a:t>(r)</a:t>
            </a:r>
          </a:p>
        </p:txBody>
      </p:sp>
      <p:sp>
        <p:nvSpPr>
          <p:cNvPr id="4" name="Slide Number Placeholder 3"/>
          <p:cNvSpPr>
            <a:spLocks noGrp="1"/>
          </p:cNvSpPr>
          <p:nvPr>
            <p:ph type="sldNum" sz="quarter" idx="10"/>
          </p:nvPr>
        </p:nvSpPr>
        <p:spPr/>
        <p:txBody>
          <a:bodyPr/>
          <a:lstStyle/>
          <a:p>
            <a:fld id="{6A59220A-581B-AC49-B96A-E657049839EA}" type="slidenum">
              <a:rPr lang="en-US" smtClean="0"/>
              <a:t>5</a:t>
            </a:fld>
            <a:endParaRPr lang="en-US"/>
          </a:p>
        </p:txBody>
      </p:sp>
    </p:spTree>
    <p:extLst>
      <p:ext uri="{BB962C8B-B14F-4D97-AF65-F5344CB8AC3E}">
        <p14:creationId xmlns:p14="http://schemas.microsoft.com/office/powerpoint/2010/main" val="33414359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r>
              <a:rPr lang="en-US" baseline="0" dirty="0"/>
              <a:t> = 4/3 \pi R^3 also</a:t>
            </a:r>
          </a:p>
          <a:p>
            <a:r>
              <a:rPr lang="en-US" baseline="0" dirty="0"/>
              <a:t>How did I get M = kg/m^3??? N(D) is number of particles PER UNIT VOL per DIAMETER, so it’s kg/m^4</a:t>
            </a:r>
          </a:p>
          <a:p>
            <a:r>
              <a:rPr lang="en-US" baseline="0" dirty="0"/>
              <a:t>(kg)*(1/m)(1/m^3)* m  </a:t>
            </a:r>
            <a:r>
              <a:rPr lang="en-US" baseline="0" dirty="0">
                <a:sym typeface="Wingdings" pitchFamily="2" charset="2"/>
              </a:rPr>
              <a:t> kg/m^3</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19</a:t>
            </a:fld>
            <a:endParaRPr lang="en-US"/>
          </a:p>
        </p:txBody>
      </p:sp>
    </p:spTree>
    <p:extLst>
      <p:ext uri="{BB962C8B-B14F-4D97-AF65-F5344CB8AC3E}">
        <p14:creationId xmlns:p14="http://schemas.microsoft.com/office/powerpoint/2010/main" val="1776739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n-1=3,</a:t>
            </a:r>
            <a:r>
              <a:rPr lang="en-US" baseline="0" dirty="0"/>
              <a:t> so n=4, and Gamma(4)=3Gamma(3)=3*2Gamma(2)=3*2*1=6</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21</a:t>
            </a:fld>
            <a:endParaRPr lang="en-US"/>
          </a:p>
        </p:txBody>
      </p:sp>
    </p:spTree>
    <p:extLst>
      <p:ext uri="{BB962C8B-B14F-4D97-AF65-F5344CB8AC3E}">
        <p14:creationId xmlns:p14="http://schemas.microsoft.com/office/powerpoint/2010/main" val="1602911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total rain mass.  Larger the intercept and smaller the slope, more mass</a:t>
            </a:r>
            <a:r>
              <a:rPr lang="en-US" baseline="0" dirty="0"/>
              <a:t> because area under DSD is much bigger.</a:t>
            </a:r>
          </a:p>
          <a:p>
            <a:r>
              <a:rPr lang="en-US" baseline="0" dirty="0"/>
              <a:t>Looks like we want M but we are predicting M.  We want N0 and Lambda.</a:t>
            </a:r>
          </a:p>
          <a:p>
            <a:r>
              <a:rPr lang="en-US" baseline="0" dirty="0"/>
              <a:t>Got to here 2021</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22</a:t>
            </a:fld>
            <a:endParaRPr lang="en-US"/>
          </a:p>
        </p:txBody>
      </p:sp>
    </p:spTree>
    <p:extLst>
      <p:ext uri="{BB962C8B-B14F-4D97-AF65-F5344CB8AC3E}">
        <p14:creationId xmlns:p14="http://schemas.microsoft.com/office/powerpoint/2010/main" val="375535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Snow, </a:t>
            </a:r>
            <a:r>
              <a:rPr lang="en-US" dirty="0" err="1"/>
              <a:t>graupel</a:t>
            </a:r>
            <a:r>
              <a:rPr lang="en-US" dirty="0"/>
              <a:t>, hail… whether that is really reasonable or not</a:t>
            </a:r>
          </a:p>
        </p:txBody>
      </p:sp>
      <p:sp>
        <p:nvSpPr>
          <p:cNvPr id="4" name="Slide Number Placeholder 3"/>
          <p:cNvSpPr>
            <a:spLocks noGrp="1"/>
          </p:cNvSpPr>
          <p:nvPr>
            <p:ph type="sldNum" sz="quarter" idx="10"/>
          </p:nvPr>
        </p:nvSpPr>
        <p:spPr/>
        <p:txBody>
          <a:bodyPr/>
          <a:lstStyle/>
          <a:p>
            <a:fld id="{6A59220A-581B-AC49-B96A-E657049839EA}" type="slidenum">
              <a:rPr lang="en-US" smtClean="0"/>
              <a:t>23</a:t>
            </a:fld>
            <a:endParaRPr lang="en-US"/>
          </a:p>
        </p:txBody>
      </p:sp>
    </p:spTree>
    <p:extLst>
      <p:ext uri="{BB962C8B-B14F-4D97-AF65-F5344CB8AC3E}">
        <p14:creationId xmlns:p14="http://schemas.microsoft.com/office/powerpoint/2010/main" val="3579137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Uses same tricks</a:t>
            </a:r>
            <a:r>
              <a:rPr lang="en-US" baseline="0" dirty="0"/>
              <a:t> we saw before</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27</a:t>
            </a:fld>
            <a:endParaRPr lang="en-US"/>
          </a:p>
        </p:txBody>
      </p:sp>
    </p:spTree>
    <p:extLst>
      <p:ext uri="{BB962C8B-B14F-4D97-AF65-F5344CB8AC3E}">
        <p14:creationId xmlns:p14="http://schemas.microsoft.com/office/powerpoint/2010/main" val="1447777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Called gamma</a:t>
            </a:r>
            <a:r>
              <a:rPr lang="en-US" baseline="0" dirty="0"/>
              <a:t> because it uses the same Gamma function trick we have already seen.  Attempts to model larger sizes better than M-P.</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28</a:t>
            </a:fld>
            <a:endParaRPr lang="en-US"/>
          </a:p>
        </p:txBody>
      </p:sp>
    </p:spTree>
    <p:extLst>
      <p:ext uri="{BB962C8B-B14F-4D97-AF65-F5344CB8AC3E}">
        <p14:creationId xmlns:p14="http://schemas.microsoft.com/office/powerpoint/2010/main" val="913087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Gamma (curved) does not fit very small particles well</a:t>
            </a:r>
            <a:r>
              <a:rPr lang="en-US" baseline="0" dirty="0"/>
              <a:t> but handles convex shape of larger particles better than </a:t>
            </a:r>
            <a:r>
              <a:rPr lang="en-US" baseline="0" dirty="0" err="1"/>
              <a:t>expon</a:t>
            </a:r>
            <a:r>
              <a:rPr lang="en-US" baseline="0" dirty="0"/>
              <a:t> </a:t>
            </a:r>
            <a:r>
              <a:rPr lang="en-US" baseline="0" dirty="0" err="1"/>
              <a:t>dists</a:t>
            </a:r>
            <a:r>
              <a:rPr lang="en-US" baseline="0" dirty="0"/>
              <a:t>, which result in straight lines,</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30</a:t>
            </a:fld>
            <a:endParaRPr lang="en-US"/>
          </a:p>
        </p:txBody>
      </p:sp>
    </p:spTree>
    <p:extLst>
      <p:ext uri="{BB962C8B-B14F-4D97-AF65-F5344CB8AC3E}">
        <p14:creationId xmlns:p14="http://schemas.microsoft.com/office/powerpoint/2010/main" val="2615215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Grid box 50 m deep, with 1 cm/s term vel, it takes 1.4 hours to fall from one box to the next</a:t>
            </a:r>
          </a:p>
        </p:txBody>
      </p:sp>
      <p:sp>
        <p:nvSpPr>
          <p:cNvPr id="4" name="Slide Number Placeholder 3"/>
          <p:cNvSpPr>
            <a:spLocks noGrp="1"/>
          </p:cNvSpPr>
          <p:nvPr>
            <p:ph type="sldNum" sz="quarter" idx="5"/>
          </p:nvPr>
        </p:nvSpPr>
        <p:spPr/>
        <p:txBody>
          <a:bodyPr/>
          <a:lstStyle/>
          <a:p>
            <a:fld id="{6A59220A-581B-AC49-B96A-E657049839EA}" type="slidenum">
              <a:rPr lang="en-US" smtClean="0"/>
              <a:t>35</a:t>
            </a:fld>
            <a:endParaRPr lang="en-US"/>
          </a:p>
        </p:txBody>
      </p:sp>
    </p:spTree>
    <p:extLst>
      <p:ext uri="{BB962C8B-B14F-4D97-AF65-F5344CB8AC3E}">
        <p14:creationId xmlns:p14="http://schemas.microsoft.com/office/powerpoint/2010/main" val="12022688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nomenclature changes</a:t>
            </a:r>
          </a:p>
        </p:txBody>
      </p:sp>
      <p:sp>
        <p:nvSpPr>
          <p:cNvPr id="4" name="Slide Number Placeholder 3"/>
          <p:cNvSpPr>
            <a:spLocks noGrp="1"/>
          </p:cNvSpPr>
          <p:nvPr>
            <p:ph type="sldNum" sz="quarter" idx="10"/>
          </p:nvPr>
        </p:nvSpPr>
        <p:spPr/>
        <p:txBody>
          <a:bodyPr/>
          <a:lstStyle/>
          <a:p>
            <a:fld id="{6A59220A-581B-AC49-B96A-E657049839EA}" type="slidenum">
              <a:rPr lang="en-US" smtClean="0"/>
              <a:t>43</a:t>
            </a:fld>
            <a:endParaRPr lang="en-US"/>
          </a:p>
        </p:txBody>
      </p:sp>
    </p:spTree>
    <p:extLst>
      <p:ext uri="{BB962C8B-B14F-4D97-AF65-F5344CB8AC3E}">
        <p14:creationId xmlns:p14="http://schemas.microsoft.com/office/powerpoint/2010/main" val="5369446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since they control how much and how quickly </a:t>
            </a:r>
            <a:r>
              <a:rPr lang="en-US" dirty="0" err="1"/>
              <a:t>precip</a:t>
            </a:r>
            <a:r>
              <a:rPr lang="en-US" dirty="0"/>
              <a:t> forms, which determines where,</a:t>
            </a:r>
            <a:r>
              <a:rPr lang="en-US" baseline="0" dirty="0"/>
              <a:t> when and how much latent heating and cooling occurs, </a:t>
            </a:r>
            <a:r>
              <a:rPr lang="en-US" dirty="0"/>
              <a:t>they can have very large direct and</a:t>
            </a:r>
            <a:r>
              <a:rPr lang="en-US" baseline="0" dirty="0"/>
              <a:t> indirect impacts on simulations</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46</a:t>
            </a:fld>
            <a:endParaRPr lang="en-US"/>
          </a:p>
        </p:txBody>
      </p:sp>
    </p:spTree>
    <p:extLst>
      <p:ext uri="{BB962C8B-B14F-4D97-AF65-F5344CB8AC3E}">
        <p14:creationId xmlns:p14="http://schemas.microsoft.com/office/powerpoint/2010/main" val="90126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Salt at Malibu story</a:t>
            </a:r>
          </a:p>
        </p:txBody>
      </p:sp>
      <p:sp>
        <p:nvSpPr>
          <p:cNvPr id="4" name="Slide Number Placeholder 3"/>
          <p:cNvSpPr>
            <a:spLocks noGrp="1"/>
          </p:cNvSpPr>
          <p:nvPr>
            <p:ph type="sldNum" sz="quarter" idx="5"/>
          </p:nvPr>
        </p:nvSpPr>
        <p:spPr/>
        <p:txBody>
          <a:bodyPr/>
          <a:lstStyle/>
          <a:p>
            <a:fld id="{6A59220A-581B-AC49-B96A-E657049839EA}" type="slidenum">
              <a:rPr lang="en-US" smtClean="0"/>
              <a:t>6</a:t>
            </a:fld>
            <a:endParaRPr lang="en-US"/>
          </a:p>
        </p:txBody>
      </p:sp>
    </p:spTree>
    <p:extLst>
      <p:ext uri="{BB962C8B-B14F-4D97-AF65-F5344CB8AC3E}">
        <p14:creationId xmlns:p14="http://schemas.microsoft.com/office/powerpoint/2010/main" val="4054166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number of species included increases,</a:t>
            </a:r>
            <a:r>
              <a:rPr lang="en-US" baseline="0" dirty="0"/>
              <a:t> interactions can become much more complex.</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47</a:t>
            </a:fld>
            <a:endParaRPr lang="en-US"/>
          </a:p>
        </p:txBody>
      </p:sp>
    </p:spTree>
    <p:extLst>
      <p:ext uri="{BB962C8B-B14F-4D97-AF65-F5344CB8AC3E}">
        <p14:creationId xmlns:p14="http://schemas.microsoft.com/office/powerpoint/2010/main" val="52675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50</a:t>
            </a:fld>
            <a:endParaRPr lang="en-US"/>
          </a:p>
        </p:txBody>
      </p:sp>
    </p:spTree>
    <p:extLst>
      <p:ext uri="{BB962C8B-B14F-4D97-AF65-F5344CB8AC3E}">
        <p14:creationId xmlns:p14="http://schemas.microsoft.com/office/powerpoint/2010/main" val="3691632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 increases, the droplet moves up the path, attaining the size given by the horizontal</a:t>
            </a:r>
            <a:r>
              <a:rPr lang="en-US" baseline="0" dirty="0"/>
              <a:t> axis.</a:t>
            </a:r>
          </a:p>
          <a:p>
            <a:r>
              <a:rPr lang="en-US" baseline="0" dirty="0"/>
              <a:t>Haze may remain small because there’s not enough S to permit them to grow.</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8</a:t>
            </a:fld>
            <a:endParaRPr lang="en-US"/>
          </a:p>
        </p:txBody>
      </p:sp>
    </p:spTree>
    <p:extLst>
      <p:ext uri="{BB962C8B-B14F-4D97-AF65-F5344CB8AC3E}">
        <p14:creationId xmlns:p14="http://schemas.microsoft.com/office/powerpoint/2010/main" val="3509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picture is wrong</a:t>
            </a:r>
          </a:p>
          <a:p>
            <a:r>
              <a:rPr lang="en-US" dirty="0"/>
              <a:t>vol increases faster than area</a:t>
            </a:r>
          </a:p>
        </p:txBody>
      </p:sp>
      <p:sp>
        <p:nvSpPr>
          <p:cNvPr id="4" name="Slide Number Placeholder 3"/>
          <p:cNvSpPr>
            <a:spLocks noGrp="1"/>
          </p:cNvSpPr>
          <p:nvPr>
            <p:ph type="sldNum" sz="quarter" idx="5"/>
          </p:nvPr>
        </p:nvSpPr>
        <p:spPr/>
        <p:txBody>
          <a:bodyPr/>
          <a:lstStyle/>
          <a:p>
            <a:fld id="{6A59220A-581B-AC49-B96A-E657049839EA}" type="slidenum">
              <a:rPr lang="en-US" smtClean="0"/>
              <a:t>10</a:t>
            </a:fld>
            <a:endParaRPr lang="en-US"/>
          </a:p>
        </p:txBody>
      </p:sp>
    </p:spTree>
    <p:extLst>
      <p:ext uri="{BB962C8B-B14F-4D97-AF65-F5344CB8AC3E}">
        <p14:creationId xmlns:p14="http://schemas.microsoft.com/office/powerpoint/2010/main" val="73676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2019</a:t>
            </a:r>
          </a:p>
        </p:txBody>
      </p:sp>
      <p:sp>
        <p:nvSpPr>
          <p:cNvPr id="4" name="Slide Number Placeholder 3"/>
          <p:cNvSpPr>
            <a:spLocks noGrp="1"/>
          </p:cNvSpPr>
          <p:nvPr>
            <p:ph type="sldNum" sz="quarter" idx="10"/>
          </p:nvPr>
        </p:nvSpPr>
        <p:spPr/>
        <p:txBody>
          <a:bodyPr/>
          <a:lstStyle/>
          <a:p>
            <a:fld id="{6A59220A-581B-AC49-B96A-E657049839EA}" type="slidenum">
              <a:rPr lang="en-US" smtClean="0"/>
              <a:t>11</a:t>
            </a:fld>
            <a:endParaRPr lang="en-US"/>
          </a:p>
        </p:txBody>
      </p:sp>
    </p:spTree>
    <p:extLst>
      <p:ext uri="{BB962C8B-B14F-4D97-AF65-F5344CB8AC3E}">
        <p14:creationId xmlns:p14="http://schemas.microsoft.com/office/powerpoint/2010/main" val="42830611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Henceforth, just bulk schemes</a:t>
            </a:r>
          </a:p>
        </p:txBody>
      </p:sp>
      <p:sp>
        <p:nvSpPr>
          <p:cNvPr id="4" name="Slide Number Placeholder 3"/>
          <p:cNvSpPr>
            <a:spLocks noGrp="1"/>
          </p:cNvSpPr>
          <p:nvPr>
            <p:ph type="sldNum" sz="quarter" idx="10"/>
          </p:nvPr>
        </p:nvSpPr>
        <p:spPr/>
        <p:txBody>
          <a:bodyPr/>
          <a:lstStyle/>
          <a:p>
            <a:fld id="{6A59220A-581B-AC49-B96A-E657049839EA}" type="slidenum">
              <a:rPr lang="en-US" smtClean="0"/>
              <a:t>12</a:t>
            </a:fld>
            <a:endParaRPr lang="en-US"/>
          </a:p>
        </p:txBody>
      </p:sp>
    </p:spTree>
    <p:extLst>
      <p:ext uri="{BB962C8B-B14F-4D97-AF65-F5344CB8AC3E}">
        <p14:creationId xmlns:p14="http://schemas.microsoft.com/office/powerpoint/2010/main" val="3889337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2020</a:t>
            </a:r>
          </a:p>
          <a:p>
            <a:r>
              <a:rPr lang="en-US" dirty="0"/>
              <a:t>Spectral gap develops.</a:t>
            </a:r>
          </a:p>
          <a:p>
            <a:r>
              <a:rPr lang="en-US" dirty="0" err="1"/>
              <a:t>Horiz</a:t>
            </a:r>
            <a:r>
              <a:rPr lang="en-US" baseline="0" dirty="0"/>
              <a:t> log scale obscures fact that cloud droplet size does not vary much, esp. </a:t>
            </a:r>
            <a:r>
              <a:rPr lang="en-US" baseline="0" dirty="0" err="1"/>
              <a:t>rel</a:t>
            </a:r>
            <a:r>
              <a:rPr lang="en-US" baseline="0" dirty="0"/>
              <a:t> to raindrop size variation.</a:t>
            </a:r>
          </a:p>
          <a:p>
            <a:r>
              <a:rPr lang="en-US" baseline="0" dirty="0"/>
              <a:t>Separation between distributions justifies handling them separately and differently.</a:t>
            </a:r>
          </a:p>
          <a:p>
            <a:r>
              <a:rPr lang="en-US" baseline="0" dirty="0"/>
              <a:t>These raindrops are actually quite small. </a:t>
            </a:r>
          </a:p>
          <a:p>
            <a:r>
              <a:rPr lang="en-US" baseline="0" dirty="0"/>
              <a:t>100 um = 0.1 mm = typical cloud/rain threshold</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13</a:t>
            </a:fld>
            <a:endParaRPr lang="en-US"/>
          </a:p>
        </p:txBody>
      </p:sp>
    </p:spTree>
    <p:extLst>
      <p:ext uri="{BB962C8B-B14F-4D97-AF65-F5344CB8AC3E}">
        <p14:creationId xmlns:p14="http://schemas.microsoft.com/office/powerpoint/2010/main" val="2511331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also clearly didn’t work well for very small sizes</a:t>
            </a:r>
          </a:p>
          <a:p>
            <a:r>
              <a:rPr lang="en-US" baseline="0" dirty="0"/>
              <a:t>N(D) = # of particles per diam per vol = number/m^4 to make units work out on next slides</a:t>
            </a:r>
          </a:p>
          <a:p>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16</a:t>
            </a:fld>
            <a:endParaRPr lang="en-US"/>
          </a:p>
        </p:txBody>
      </p:sp>
    </p:spTree>
    <p:extLst>
      <p:ext uri="{BB962C8B-B14F-4D97-AF65-F5344CB8AC3E}">
        <p14:creationId xmlns:p14="http://schemas.microsoft.com/office/powerpoint/2010/main" val="39261806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Larger the intercept and smaller the slope:</a:t>
            </a:r>
            <a:r>
              <a:rPr lang="en-US" baseline="0" dirty="0"/>
              <a:t> more drops.  Makes sense: area under curve is larger.  Rise over run!</a:t>
            </a:r>
          </a:p>
          <a:p>
            <a:r>
              <a:rPr lang="en-US" baseline="0" dirty="0"/>
              <a:t>N is (1/m^4)/(1/m) = 1/m^3 = number per volume</a:t>
            </a:r>
          </a:p>
          <a:p>
            <a:r>
              <a:rPr lang="en-US" baseline="0"/>
              <a:t>Got to here 2022</a:t>
            </a:r>
            <a:endParaRPr lang="en-US" dirty="0"/>
          </a:p>
        </p:txBody>
      </p:sp>
      <p:sp>
        <p:nvSpPr>
          <p:cNvPr id="4" name="Slide Number Placeholder 3"/>
          <p:cNvSpPr>
            <a:spLocks noGrp="1"/>
          </p:cNvSpPr>
          <p:nvPr>
            <p:ph type="sldNum" sz="quarter" idx="10"/>
          </p:nvPr>
        </p:nvSpPr>
        <p:spPr/>
        <p:txBody>
          <a:bodyPr/>
          <a:lstStyle/>
          <a:p>
            <a:fld id="{6A59220A-581B-AC49-B96A-E657049839EA}" type="slidenum">
              <a:rPr lang="en-US" smtClean="0"/>
              <a:t>17</a:t>
            </a:fld>
            <a:endParaRPr lang="en-US"/>
          </a:p>
        </p:txBody>
      </p:sp>
    </p:spTree>
    <p:extLst>
      <p:ext uri="{BB962C8B-B14F-4D97-AF65-F5344CB8AC3E}">
        <p14:creationId xmlns:p14="http://schemas.microsoft.com/office/powerpoint/2010/main" val="2607098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C21222-AFEE-5841-A5EE-E8FE0AB48A66}" type="datetime1">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439694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B50BED-6C90-BB41-9E7E-8C19473C2F2C}" type="datetime1">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112933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7A7AA4-AFB7-1F4A-B22D-E4673FB7A812}" type="datetime1">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3896710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1B0FE9-34D7-724A-8D13-07B5CD661038}" type="datetime1">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819146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009B7B-EEFC-6847-AC18-181D25BB5076}" type="datetime1">
              <a:rPr lang="en-US" smtClean="0"/>
              <a:t>10/16/24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3669746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9F5693-C598-0448-BE31-1D3C3BA786A2}" type="datetime1">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233158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9E7DA8-5315-E741-812A-B65F17C42DC5}" type="datetime1">
              <a:rPr lang="en-US" smtClean="0"/>
              <a:t>10/16/24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366959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E63E4-A512-0B48-AFB2-F7E56096068B}" type="datetime1">
              <a:rPr lang="en-US" smtClean="0"/>
              <a:t>10/16/24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734282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637CE-F47F-4F41-9891-149CA3852791}" type="datetime1">
              <a:rPr lang="en-US" smtClean="0"/>
              <a:t>10/16/24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44374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E63B10-2BBD-7946-A633-5540941EF5D3}" type="datetime1">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116624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D7F508-E8AA-A343-8241-40C31C2C5A82}" type="datetime1">
              <a:rPr lang="en-US" smtClean="0"/>
              <a:t>10/16/24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C56EFE-4BD8-EA43-A5F1-DD8A3FE12C12}" type="slidenum">
              <a:rPr lang="en-US" smtClean="0"/>
              <a:t>‹#›</a:t>
            </a:fld>
            <a:endParaRPr lang="en-US"/>
          </a:p>
        </p:txBody>
      </p:sp>
    </p:spTree>
    <p:extLst>
      <p:ext uri="{BB962C8B-B14F-4D97-AF65-F5344CB8AC3E}">
        <p14:creationId xmlns:p14="http://schemas.microsoft.com/office/powerpoint/2010/main" val="3645928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EF7F6-30ED-9349-9FAC-9EC18A1B5C5F}" type="datetime1">
              <a:rPr lang="en-US" smtClean="0"/>
              <a:t>10/16/24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C56EFE-4BD8-EA43-A5F1-DD8A3FE12C12}" type="slidenum">
              <a:rPr lang="en-US" smtClean="0"/>
              <a:t>‹#›</a:t>
            </a:fld>
            <a:endParaRPr lang="en-US"/>
          </a:p>
        </p:txBody>
      </p:sp>
    </p:spTree>
    <p:extLst>
      <p:ext uri="{BB962C8B-B14F-4D97-AF65-F5344CB8AC3E}">
        <p14:creationId xmlns:p14="http://schemas.microsoft.com/office/powerpoint/2010/main" val="19535304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3.emf"/><Relationship Id="rId4" Type="http://schemas.openxmlformats.org/officeDocument/2006/relationships/image" Target="../media/image22.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emf"/><Relationship Id="rId4" Type="http://schemas.openxmlformats.org/officeDocument/2006/relationships/image" Target="../media/image26.emf"/></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9.emf"/><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0.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Cloud microphysics</a:t>
            </a:r>
          </a:p>
        </p:txBody>
      </p:sp>
      <p:sp>
        <p:nvSpPr>
          <p:cNvPr id="3" name="Subtitle 2"/>
          <p:cNvSpPr>
            <a:spLocks noGrp="1"/>
          </p:cNvSpPr>
          <p:nvPr>
            <p:ph type="subTitle" idx="1"/>
          </p:nvPr>
        </p:nvSpPr>
        <p:spPr/>
        <p:txBody>
          <a:bodyPr/>
          <a:lstStyle/>
          <a:p>
            <a:pPr>
              <a:defRPr/>
            </a:pPr>
            <a:r>
              <a:rPr lang="en-US" dirty="0">
                <a:solidFill>
                  <a:schemeClr val="bg1">
                    <a:lumMod val="50000"/>
                  </a:schemeClr>
                </a:solidFill>
                <a:latin typeface="Arial" charset="0"/>
              </a:rPr>
              <a:t>ATM 419/563</a:t>
            </a:r>
          </a:p>
          <a:p>
            <a:pPr>
              <a:defRPr/>
            </a:pPr>
            <a:r>
              <a:rPr lang="en-US" dirty="0">
                <a:solidFill>
                  <a:schemeClr val="bg1">
                    <a:lumMod val="50000"/>
                  </a:schemeClr>
                </a:solidFill>
                <a:latin typeface="Arial" charset="0"/>
              </a:rPr>
              <a:t>Fall 2024</a:t>
            </a:r>
          </a:p>
          <a:p>
            <a:pPr>
              <a:defRPr/>
            </a:pPr>
            <a:r>
              <a:rPr lang="en-US" dirty="0">
                <a:solidFill>
                  <a:schemeClr val="bg1">
                    <a:lumMod val="50000"/>
                  </a:schemeClr>
                </a:solidFill>
                <a:latin typeface="Arial" charset="0"/>
              </a:rPr>
              <a:t>Fovell</a:t>
            </a:r>
          </a:p>
          <a:p>
            <a:endParaRPr lang="en-US" dirty="0"/>
          </a:p>
        </p:txBody>
      </p:sp>
      <p:sp>
        <p:nvSpPr>
          <p:cNvPr id="4" name="Slide Number Placeholder 3"/>
          <p:cNvSpPr>
            <a:spLocks noGrp="1"/>
          </p:cNvSpPr>
          <p:nvPr>
            <p:ph type="sldNum" sz="quarter" idx="12"/>
          </p:nvPr>
        </p:nvSpPr>
        <p:spPr/>
        <p:txBody>
          <a:bodyPr/>
          <a:lstStyle/>
          <a:p>
            <a:fld id="{BAA82552-520C-8D49-A435-D135DCB39600}" type="slidenum">
              <a:rPr lang="en-US" smtClean="0"/>
              <a:t>1</a:t>
            </a:fld>
            <a:endParaRPr lang="en-US"/>
          </a:p>
        </p:txBody>
      </p:sp>
      <p:sp>
        <p:nvSpPr>
          <p:cNvPr id="5" name="TextBox 4">
            <a:extLst>
              <a:ext uri="{FF2B5EF4-FFF2-40B4-BE49-F238E27FC236}">
                <a16:creationId xmlns:a16="http://schemas.microsoft.com/office/drawing/2014/main" id="{3B2E5B05-0426-BC4E-8222-C0DD07D7C40E}"/>
              </a:ext>
            </a:extLst>
          </p:cNvPr>
          <p:cNvSpPr txBox="1"/>
          <p:nvPr/>
        </p:nvSpPr>
        <p:spPr>
          <a:xfrm>
            <a:off x="26831" y="6629400"/>
            <a:ext cx="4113627" cy="246221"/>
          </a:xfrm>
          <a:prstGeom prst="rect">
            <a:avLst/>
          </a:prstGeom>
          <a:noFill/>
        </p:spPr>
        <p:txBody>
          <a:bodyPr wrap="none" rtlCol="0">
            <a:spAutoFit/>
          </a:bodyPr>
          <a:lstStyle/>
          <a:p>
            <a:r>
              <a:rPr lang="en-US" sz="1000" dirty="0"/>
              <a:t>© Copyright 2024 Robert Fovell, Univ. at Albany, SUNY, </a:t>
            </a:r>
            <a:r>
              <a:rPr lang="en-US" sz="1000" dirty="0" err="1"/>
              <a:t>rfovell@albany.edu</a:t>
            </a:r>
            <a:endParaRPr lang="en-US" sz="1000" dirty="0"/>
          </a:p>
        </p:txBody>
      </p:sp>
    </p:spTree>
    <p:extLst>
      <p:ext uri="{BB962C8B-B14F-4D97-AF65-F5344CB8AC3E}">
        <p14:creationId xmlns:p14="http://schemas.microsoft.com/office/powerpoint/2010/main" val="3063423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6923073-08B4-4CA9-1994-0AFE54850E90}"/>
              </a:ext>
            </a:extLst>
          </p:cNvPr>
          <p:cNvSpPr>
            <a:spLocks noGrp="1"/>
          </p:cNvSpPr>
          <p:nvPr>
            <p:ph type="sldNum" sz="quarter" idx="12"/>
          </p:nvPr>
        </p:nvSpPr>
        <p:spPr/>
        <p:txBody>
          <a:bodyPr/>
          <a:lstStyle/>
          <a:p>
            <a:fld id="{E5C56EFE-4BD8-EA43-A5F1-DD8A3FE12C12}" type="slidenum">
              <a:rPr lang="en-US" smtClean="0"/>
              <a:t>10</a:t>
            </a:fld>
            <a:endParaRPr lang="en-US"/>
          </a:p>
        </p:txBody>
      </p:sp>
      <p:pic>
        <p:nvPicPr>
          <p:cNvPr id="1026" name="Picture 2" descr="undefined">
            <a:extLst>
              <a:ext uri="{FF2B5EF4-FFF2-40B4-BE49-F238E27FC236}">
                <a16:creationId xmlns:a16="http://schemas.microsoft.com/office/drawing/2014/main" id="{7B36B7AC-9F16-DB01-6B1E-2F0F7B75C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844" y="410310"/>
            <a:ext cx="4762902" cy="3960935"/>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077712-E8D6-C6CE-0A6A-0E2B9E66898C}"/>
              </a:ext>
            </a:extLst>
          </p:cNvPr>
          <p:cNvSpPr txBox="1"/>
          <p:nvPr/>
        </p:nvSpPr>
        <p:spPr>
          <a:xfrm>
            <a:off x="257907" y="4454772"/>
            <a:ext cx="1122423" cy="369332"/>
          </a:xfrm>
          <a:prstGeom prst="rect">
            <a:avLst/>
          </a:prstGeom>
          <a:noFill/>
        </p:spPr>
        <p:txBody>
          <a:bodyPr wrap="none" rtlCol="0">
            <a:spAutoFit/>
          </a:bodyPr>
          <a:lstStyle/>
          <a:p>
            <a:r>
              <a:rPr lang="en-US" dirty="0">
                <a:solidFill>
                  <a:schemeClr val="bg1">
                    <a:lumMod val="65000"/>
                  </a:schemeClr>
                </a:solidFill>
              </a:rPr>
              <a:t>Wikipedia</a:t>
            </a:r>
          </a:p>
        </p:txBody>
      </p:sp>
      <p:sp>
        <p:nvSpPr>
          <p:cNvPr id="6" name="TextBox 5">
            <a:extLst>
              <a:ext uri="{FF2B5EF4-FFF2-40B4-BE49-F238E27FC236}">
                <a16:creationId xmlns:a16="http://schemas.microsoft.com/office/drawing/2014/main" id="{5F434D52-89AC-32A4-29CE-E04D8D3E1A3A}"/>
              </a:ext>
            </a:extLst>
          </p:cNvPr>
          <p:cNvSpPr txBox="1"/>
          <p:nvPr/>
        </p:nvSpPr>
        <p:spPr>
          <a:xfrm>
            <a:off x="4982595" y="295917"/>
            <a:ext cx="4262321" cy="5078313"/>
          </a:xfrm>
          <a:prstGeom prst="rect">
            <a:avLst/>
          </a:prstGeom>
          <a:noFill/>
        </p:spPr>
        <p:txBody>
          <a:bodyPr wrap="none" rtlCol="0">
            <a:spAutoFit/>
          </a:bodyPr>
          <a:lstStyle/>
          <a:p>
            <a:r>
              <a:rPr lang="en-US" dirty="0">
                <a:solidFill>
                  <a:srgbClr val="FF0000"/>
                </a:solidFill>
              </a:rPr>
              <a:t>Didn’t Galileo prove that objects</a:t>
            </a:r>
          </a:p>
          <a:p>
            <a:r>
              <a:rPr lang="en-US" dirty="0">
                <a:solidFill>
                  <a:srgbClr val="FF0000"/>
                </a:solidFill>
              </a:rPr>
              <a:t> of different weights fall at the same rate?</a:t>
            </a:r>
          </a:p>
          <a:p>
            <a:endParaRPr lang="en-US" dirty="0"/>
          </a:p>
          <a:p>
            <a:r>
              <a:rPr lang="en-US" dirty="0"/>
              <a:t>But… which would you rather get hit on the</a:t>
            </a:r>
          </a:p>
          <a:p>
            <a:r>
              <a:rPr lang="en-US" dirty="0"/>
              <a:t> head by: a snowflake or a hailstone?</a:t>
            </a:r>
          </a:p>
          <a:p>
            <a:endParaRPr lang="en-US" dirty="0"/>
          </a:p>
          <a:p>
            <a:r>
              <a:rPr lang="en-US" b="1" dirty="0">
                <a:solidFill>
                  <a:srgbClr val="0070C0"/>
                </a:solidFill>
              </a:rPr>
              <a:t>Aerodynamic drag is important</a:t>
            </a:r>
          </a:p>
          <a:p>
            <a:r>
              <a:rPr lang="en-US" b="1" dirty="0">
                <a:solidFill>
                  <a:srgbClr val="0070C0"/>
                </a:solidFill>
              </a:rPr>
              <a:t>	and dependent on SIZE</a:t>
            </a:r>
          </a:p>
          <a:p>
            <a:endParaRPr lang="en-US" dirty="0"/>
          </a:p>
          <a:p>
            <a:r>
              <a:rPr lang="en-US" dirty="0"/>
              <a:t>Galileo actually considered objects made</a:t>
            </a:r>
          </a:p>
          <a:p>
            <a:r>
              <a:rPr lang="en-US" dirty="0"/>
              <a:t> of same material (density), so let’s do that</a:t>
            </a:r>
          </a:p>
          <a:p>
            <a:endParaRPr lang="en-US" dirty="0"/>
          </a:p>
          <a:p>
            <a:r>
              <a:rPr lang="en-US" dirty="0"/>
              <a:t>The </a:t>
            </a:r>
            <a:r>
              <a:rPr lang="en-US" b="1" dirty="0"/>
              <a:t>downward force </a:t>
            </a:r>
            <a:r>
              <a:rPr lang="en-US" dirty="0"/>
              <a:t>(weight) increases</a:t>
            </a:r>
          </a:p>
          <a:p>
            <a:r>
              <a:rPr lang="en-US" dirty="0"/>
              <a:t> with </a:t>
            </a:r>
            <a:r>
              <a:rPr lang="en-US" b="1" dirty="0">
                <a:solidFill>
                  <a:srgbClr val="FF0000"/>
                </a:solidFill>
              </a:rPr>
              <a:t>volume</a:t>
            </a:r>
            <a:r>
              <a:rPr lang="en-US" dirty="0"/>
              <a:t> (cube of dimension)</a:t>
            </a:r>
          </a:p>
          <a:p>
            <a:endParaRPr lang="en-US" dirty="0"/>
          </a:p>
          <a:p>
            <a:endParaRPr lang="en-US" dirty="0"/>
          </a:p>
          <a:p>
            <a:r>
              <a:rPr lang="en-US" dirty="0"/>
              <a:t>The </a:t>
            </a:r>
            <a:r>
              <a:rPr lang="en-US" b="1" dirty="0"/>
              <a:t>drag force </a:t>
            </a:r>
            <a:r>
              <a:rPr lang="en-US" dirty="0"/>
              <a:t>increases with </a:t>
            </a:r>
            <a:r>
              <a:rPr lang="en-US" b="1" dirty="0">
                <a:solidFill>
                  <a:srgbClr val="FF0000"/>
                </a:solidFill>
              </a:rPr>
              <a:t>area</a:t>
            </a:r>
            <a:r>
              <a:rPr lang="en-US" dirty="0"/>
              <a:t> (square</a:t>
            </a:r>
          </a:p>
          <a:p>
            <a:r>
              <a:rPr lang="en-US" dirty="0"/>
              <a:t> of dimension) </a:t>
            </a:r>
            <a:r>
              <a:rPr lang="en-US" dirty="0">
                <a:sym typeface="Wingdings" pitchFamily="2" charset="2"/>
              </a:rPr>
              <a:t> </a:t>
            </a:r>
            <a:r>
              <a:rPr lang="en-US" i="1" dirty="0">
                <a:sym typeface="Wingdings" pitchFamily="2" charset="2"/>
              </a:rPr>
              <a:t>larger</a:t>
            </a:r>
            <a:r>
              <a:rPr lang="en-US" dirty="0">
                <a:sym typeface="Wingdings" pitchFamily="2" charset="2"/>
              </a:rPr>
              <a:t> objects fall faster</a:t>
            </a:r>
            <a:endParaRPr lang="en-US" dirty="0"/>
          </a:p>
        </p:txBody>
      </p:sp>
      <p:pic>
        <p:nvPicPr>
          <p:cNvPr id="7" name="Picture 6">
            <a:extLst>
              <a:ext uri="{FF2B5EF4-FFF2-40B4-BE49-F238E27FC236}">
                <a16:creationId xmlns:a16="http://schemas.microsoft.com/office/drawing/2014/main" id="{546A49E3-5774-20BC-E76C-862A4137204C}"/>
              </a:ext>
            </a:extLst>
          </p:cNvPr>
          <p:cNvPicPr>
            <a:picLocks noChangeAspect="1"/>
          </p:cNvPicPr>
          <p:nvPr/>
        </p:nvPicPr>
        <p:blipFill>
          <a:blip r:embed="rId4"/>
          <a:stretch>
            <a:fillRect/>
          </a:stretch>
        </p:blipFill>
        <p:spPr>
          <a:xfrm>
            <a:off x="5856875" y="4329093"/>
            <a:ext cx="1981912" cy="274803"/>
          </a:xfrm>
          <a:prstGeom prst="rect">
            <a:avLst/>
          </a:prstGeom>
        </p:spPr>
      </p:pic>
      <p:sp>
        <p:nvSpPr>
          <p:cNvPr id="8" name="TextBox 7">
            <a:extLst>
              <a:ext uri="{FF2B5EF4-FFF2-40B4-BE49-F238E27FC236}">
                <a16:creationId xmlns:a16="http://schemas.microsoft.com/office/drawing/2014/main" id="{F6EAF22E-E5B0-6C5B-3CAD-3EFAE553AA1C}"/>
              </a:ext>
            </a:extLst>
          </p:cNvPr>
          <p:cNvSpPr txBox="1"/>
          <p:nvPr/>
        </p:nvSpPr>
        <p:spPr>
          <a:xfrm>
            <a:off x="14168" y="5486399"/>
            <a:ext cx="8746305" cy="600164"/>
          </a:xfrm>
          <a:prstGeom prst="rect">
            <a:avLst/>
          </a:prstGeom>
          <a:noFill/>
        </p:spPr>
        <p:txBody>
          <a:bodyPr wrap="none" rtlCol="0">
            <a:spAutoFit/>
          </a:bodyPr>
          <a:lstStyle/>
          <a:p>
            <a:r>
              <a:rPr lang="en-US" sz="1100" b="0" i="0" u="none" strike="noStrike" dirty="0">
                <a:solidFill>
                  <a:srgbClr val="202122"/>
                </a:solidFill>
                <a:effectLst/>
                <a:latin typeface="Arial" panose="020B0604020202020204" pitchFamily="34" charset="0"/>
              </a:rPr>
              <a:t>To the mouse and any smaller animal [gravity] presents practically no dangers. You can drop a mouse down a thousand-yard mine shaft; </a:t>
            </a:r>
          </a:p>
          <a:p>
            <a:r>
              <a:rPr lang="en-US" sz="1100" b="0" i="0" u="none" strike="noStrike" dirty="0">
                <a:solidFill>
                  <a:srgbClr val="202122"/>
                </a:solidFill>
                <a:effectLst/>
                <a:latin typeface="Arial" panose="020B0604020202020204" pitchFamily="34" charset="0"/>
              </a:rPr>
              <a:t>and, on arriving at the bottom, it gets a slight shock and walks away. A rat is killed, a man is broken, a horse splashes. For the </a:t>
            </a:r>
            <a:r>
              <a:rPr lang="en-US" sz="1100" b="0" i="0" u="none" strike="noStrike" dirty="0">
                <a:solidFill>
                  <a:srgbClr val="FF0000"/>
                </a:solidFill>
                <a:effectLst/>
                <a:latin typeface="Arial" panose="020B0604020202020204" pitchFamily="34" charset="0"/>
              </a:rPr>
              <a:t>resistance </a:t>
            </a:r>
          </a:p>
          <a:p>
            <a:r>
              <a:rPr lang="en-US" sz="1100" b="0" i="0" u="none" strike="noStrike" dirty="0">
                <a:solidFill>
                  <a:srgbClr val="FF0000"/>
                </a:solidFill>
                <a:effectLst/>
                <a:latin typeface="Arial" panose="020B0604020202020204" pitchFamily="34" charset="0"/>
              </a:rPr>
              <a:t>presented to movement by the air is proportional to the surface of the moving object</a:t>
            </a:r>
            <a:r>
              <a:rPr lang="en-US" sz="1100" b="0" i="0" u="none" strike="noStrike" dirty="0">
                <a:solidFill>
                  <a:srgbClr val="202122"/>
                </a:solidFill>
                <a:effectLst/>
                <a:latin typeface="Arial" panose="020B0604020202020204" pitchFamily="34" charset="0"/>
              </a:rPr>
              <a:t>. – J. B. S. </a:t>
            </a:r>
            <a:r>
              <a:rPr lang="en-US" sz="1100" dirty="0">
                <a:solidFill>
                  <a:srgbClr val="202122"/>
                </a:solidFill>
                <a:latin typeface="Arial" panose="020B0604020202020204" pitchFamily="34" charset="0"/>
              </a:rPr>
              <a:t>Haldane</a:t>
            </a:r>
            <a:endParaRPr lang="en-US" sz="1100" dirty="0"/>
          </a:p>
        </p:txBody>
      </p:sp>
      <p:sp>
        <p:nvSpPr>
          <p:cNvPr id="2" name="TextBox 1">
            <a:extLst>
              <a:ext uri="{FF2B5EF4-FFF2-40B4-BE49-F238E27FC236}">
                <a16:creationId xmlns:a16="http://schemas.microsoft.com/office/drawing/2014/main" id="{34E1F4B6-FAEA-CD74-C837-F9A789F2DB68}"/>
              </a:ext>
            </a:extLst>
          </p:cNvPr>
          <p:cNvSpPr txBox="1"/>
          <p:nvPr/>
        </p:nvSpPr>
        <p:spPr>
          <a:xfrm>
            <a:off x="154844" y="6459415"/>
            <a:ext cx="6975371" cy="369332"/>
          </a:xfrm>
          <a:prstGeom prst="rect">
            <a:avLst/>
          </a:prstGeom>
          <a:noFill/>
        </p:spPr>
        <p:txBody>
          <a:bodyPr wrap="none" rtlCol="0">
            <a:spAutoFit/>
          </a:bodyPr>
          <a:lstStyle/>
          <a:p>
            <a:r>
              <a:rPr lang="en-US" dirty="0"/>
              <a:t>{It appears the illustration above is misleading, at least for our purposes}</a:t>
            </a:r>
          </a:p>
        </p:txBody>
      </p:sp>
    </p:spTree>
    <p:extLst>
      <p:ext uri="{BB962C8B-B14F-4D97-AF65-F5344CB8AC3E}">
        <p14:creationId xmlns:p14="http://schemas.microsoft.com/office/powerpoint/2010/main" val="13877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6805" y="6304295"/>
            <a:ext cx="2279515" cy="369332"/>
          </a:xfrm>
          <a:prstGeom prst="rect">
            <a:avLst/>
          </a:prstGeom>
          <a:noFill/>
        </p:spPr>
        <p:txBody>
          <a:bodyPr wrap="none" rtlCol="0">
            <a:spAutoFit/>
          </a:bodyPr>
          <a:lstStyle/>
          <a:p>
            <a:r>
              <a:rPr lang="en-US" dirty="0" err="1">
                <a:solidFill>
                  <a:srgbClr val="A6A6A6"/>
                </a:solidFill>
              </a:rPr>
              <a:t>Stensrud’s</a:t>
            </a:r>
            <a:r>
              <a:rPr lang="en-US" dirty="0">
                <a:solidFill>
                  <a:srgbClr val="A6A6A6"/>
                </a:solidFill>
              </a:rPr>
              <a:t> text, p. 269</a:t>
            </a:r>
          </a:p>
        </p:txBody>
      </p:sp>
      <p:sp>
        <p:nvSpPr>
          <p:cNvPr id="4" name="Slide Number Placeholder 3"/>
          <p:cNvSpPr>
            <a:spLocks noGrp="1"/>
          </p:cNvSpPr>
          <p:nvPr>
            <p:ph type="sldNum" sz="quarter" idx="12"/>
          </p:nvPr>
        </p:nvSpPr>
        <p:spPr/>
        <p:txBody>
          <a:bodyPr/>
          <a:lstStyle/>
          <a:p>
            <a:fld id="{E5C56EFE-4BD8-EA43-A5F1-DD8A3FE12C12}" type="slidenum">
              <a:rPr lang="en-US" smtClean="0"/>
              <a:t>11</a:t>
            </a:fld>
            <a:endParaRPr lang="en-US"/>
          </a:p>
        </p:txBody>
      </p:sp>
      <p:sp>
        <p:nvSpPr>
          <p:cNvPr id="5" name="TextBox 4"/>
          <p:cNvSpPr txBox="1"/>
          <p:nvPr/>
        </p:nvSpPr>
        <p:spPr>
          <a:xfrm>
            <a:off x="378008" y="371535"/>
            <a:ext cx="8105104" cy="1200329"/>
          </a:xfrm>
          <a:prstGeom prst="rect">
            <a:avLst/>
          </a:prstGeom>
          <a:noFill/>
        </p:spPr>
        <p:txBody>
          <a:bodyPr wrap="none" rtlCol="0">
            <a:spAutoFit/>
          </a:bodyPr>
          <a:lstStyle/>
          <a:p>
            <a:r>
              <a:rPr lang="en-US" dirty="0"/>
              <a:t>• </a:t>
            </a:r>
            <a:r>
              <a:rPr lang="en-US" b="1" dirty="0">
                <a:solidFill>
                  <a:srgbClr val="C00000"/>
                </a:solidFill>
              </a:rPr>
              <a:t>Path of a small cloud droplet relative to a larger rain drop</a:t>
            </a:r>
            <a:r>
              <a:rPr lang="en-US" dirty="0"/>
              <a:t>.  If the droplet comes</a:t>
            </a:r>
          </a:p>
          <a:p>
            <a:r>
              <a:rPr lang="en-US" dirty="0"/>
              <a:t>	sufficiently close to the drop, it may become collected, thereby increasing</a:t>
            </a:r>
          </a:p>
          <a:p>
            <a:r>
              <a:rPr lang="en-US" dirty="0"/>
              <a:t>	the rain drop’s mass.   (The larger rain drop will then fall even faster,</a:t>
            </a:r>
          </a:p>
          <a:p>
            <a:r>
              <a:rPr lang="en-US" dirty="0"/>
              <a:t>	increasing its chances of colliding with more cloud droplets.)</a:t>
            </a:r>
          </a:p>
        </p:txBody>
      </p:sp>
      <p:sp>
        <p:nvSpPr>
          <p:cNvPr id="6" name="TextBox 5"/>
          <p:cNvSpPr txBox="1"/>
          <p:nvPr/>
        </p:nvSpPr>
        <p:spPr>
          <a:xfrm>
            <a:off x="4989698" y="1847811"/>
            <a:ext cx="3937947" cy="4801315"/>
          </a:xfrm>
          <a:prstGeom prst="rect">
            <a:avLst/>
          </a:prstGeom>
          <a:noFill/>
        </p:spPr>
        <p:txBody>
          <a:bodyPr wrap="none" rtlCol="0">
            <a:spAutoFit/>
          </a:bodyPr>
          <a:lstStyle/>
          <a:p>
            <a:r>
              <a:rPr lang="en-US" dirty="0"/>
              <a:t>• The </a:t>
            </a:r>
            <a:r>
              <a:rPr lang="en-US" b="1" dirty="0"/>
              <a:t>total efficiency </a:t>
            </a:r>
            <a:r>
              <a:rPr lang="en-US" dirty="0"/>
              <a:t>of this process</a:t>
            </a:r>
          </a:p>
          <a:p>
            <a:r>
              <a:rPr lang="en-US" dirty="0"/>
              <a:t>	depends on:</a:t>
            </a:r>
          </a:p>
          <a:p>
            <a:endParaRPr lang="en-US" dirty="0"/>
          </a:p>
          <a:p>
            <a:r>
              <a:rPr lang="en-US" dirty="0"/>
              <a:t>- Collision efficiency = the fraction of</a:t>
            </a:r>
          </a:p>
          <a:p>
            <a:r>
              <a:rPr lang="en-US" dirty="0"/>
              <a:t>	droplets that do collide (some</a:t>
            </a:r>
          </a:p>
          <a:p>
            <a:r>
              <a:rPr lang="en-US" dirty="0"/>
              <a:t>	manage to escape)</a:t>
            </a:r>
          </a:p>
          <a:p>
            <a:r>
              <a:rPr lang="en-US" dirty="0"/>
              <a:t>- Coalescence efficiency = the fraction</a:t>
            </a:r>
          </a:p>
          <a:p>
            <a:r>
              <a:rPr lang="en-US" dirty="0"/>
              <a:t>	of collided drops that remain</a:t>
            </a:r>
          </a:p>
          <a:p>
            <a:r>
              <a:rPr lang="en-US" dirty="0"/>
              <a:t>	intact (some break up)</a:t>
            </a:r>
          </a:p>
          <a:p>
            <a:endParaRPr lang="en-US" dirty="0"/>
          </a:p>
          <a:p>
            <a:r>
              <a:rPr lang="en-US" dirty="0"/>
              <a:t>• </a:t>
            </a:r>
            <a:r>
              <a:rPr lang="en-US" b="1" dirty="0"/>
              <a:t>Collection efficiency = collision</a:t>
            </a:r>
          </a:p>
          <a:p>
            <a:r>
              <a:rPr lang="en-US" b="1" dirty="0"/>
              <a:t>	efficiency x coalescence efficiency.</a:t>
            </a:r>
          </a:p>
          <a:p>
            <a:endParaRPr lang="en-US" dirty="0"/>
          </a:p>
          <a:p>
            <a:r>
              <a:rPr lang="en-US" dirty="0"/>
              <a:t>• Although collection efficiency &lt; 1, it</a:t>
            </a:r>
          </a:p>
          <a:p>
            <a:r>
              <a:rPr lang="en-US" dirty="0"/>
              <a:t>	is </a:t>
            </a:r>
            <a:r>
              <a:rPr lang="en-US" dirty="0">
                <a:solidFill>
                  <a:srgbClr val="00B050"/>
                </a:solidFill>
              </a:rPr>
              <a:t>still efficient enough to create</a:t>
            </a:r>
          </a:p>
          <a:p>
            <a:r>
              <a:rPr lang="en-US" dirty="0">
                <a:solidFill>
                  <a:srgbClr val="00B050"/>
                </a:solidFill>
              </a:rPr>
              <a:t>	rain drops ~ 15 min after cloud </a:t>
            </a:r>
          </a:p>
          <a:p>
            <a:r>
              <a:rPr lang="en-US" dirty="0">
                <a:solidFill>
                  <a:srgbClr val="00B050"/>
                </a:solidFill>
              </a:rPr>
              <a:t>	formation</a:t>
            </a:r>
          </a:p>
        </p:txBody>
      </p:sp>
      <p:pic>
        <p:nvPicPr>
          <p:cNvPr id="7" name="Picture 6" descr="Screen Shot 2017-02-27 at 8.50.43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560" y="1672113"/>
            <a:ext cx="4381500" cy="4673600"/>
          </a:xfrm>
          <a:prstGeom prst="rect">
            <a:avLst/>
          </a:prstGeom>
        </p:spPr>
      </p:pic>
    </p:spTree>
    <p:extLst>
      <p:ext uri="{BB962C8B-B14F-4D97-AF65-F5344CB8AC3E}">
        <p14:creationId xmlns:p14="http://schemas.microsoft.com/office/powerpoint/2010/main" val="3003958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Microphysics schemes</a:t>
            </a:r>
          </a:p>
        </p:txBody>
      </p:sp>
      <p:sp>
        <p:nvSpPr>
          <p:cNvPr id="4" name="Content Placeholder 3"/>
          <p:cNvSpPr>
            <a:spLocks noGrp="1"/>
          </p:cNvSpPr>
          <p:nvPr>
            <p:ph idx="1"/>
          </p:nvPr>
        </p:nvSpPr>
        <p:spPr/>
        <p:txBody>
          <a:bodyPr>
            <a:normAutofit fontScale="70000" lnSpcReduction="20000"/>
          </a:bodyPr>
          <a:lstStyle/>
          <a:p>
            <a:r>
              <a:rPr lang="en-US" dirty="0"/>
              <a:t>We cannot follow every condensed water particle…</a:t>
            </a:r>
          </a:p>
          <a:p>
            <a:r>
              <a:rPr lang="en-US" dirty="0"/>
              <a:t>Two kinds: </a:t>
            </a:r>
            <a:r>
              <a:rPr lang="en-US" b="1" dirty="0"/>
              <a:t>bulk</a:t>
            </a:r>
            <a:r>
              <a:rPr lang="en-US" dirty="0"/>
              <a:t> and </a:t>
            </a:r>
            <a:r>
              <a:rPr lang="en-US" b="1" dirty="0"/>
              <a:t>binned</a:t>
            </a:r>
          </a:p>
          <a:p>
            <a:pPr lvl="1"/>
            <a:r>
              <a:rPr lang="en-US" dirty="0"/>
              <a:t>Bulk microphysics (currently, about 33 schemes) usually identify condensation </a:t>
            </a:r>
            <a:r>
              <a:rPr lang="en-US" u="sng" dirty="0"/>
              <a:t>species</a:t>
            </a:r>
            <a:r>
              <a:rPr lang="en-US" dirty="0"/>
              <a:t> and handle particles of each species as a group (in bulk).</a:t>
            </a:r>
          </a:p>
          <a:p>
            <a:pPr lvl="2"/>
            <a:r>
              <a:rPr lang="en-US" dirty="0"/>
              <a:t>Species may include cloud water, cloud ice, rain drops, snow crystals, </a:t>
            </a:r>
            <a:r>
              <a:rPr lang="en-US" dirty="0" err="1"/>
              <a:t>graupel</a:t>
            </a:r>
            <a:r>
              <a:rPr lang="en-US" dirty="0"/>
              <a:t>, and hail</a:t>
            </a:r>
          </a:p>
          <a:p>
            <a:pPr lvl="2"/>
            <a:r>
              <a:rPr lang="en-US" dirty="0"/>
              <a:t>An individual species may take on a variety of particle sizes, represented by a </a:t>
            </a:r>
            <a:r>
              <a:rPr lang="en-US" i="1" dirty="0"/>
              <a:t>particle size distribution (PSD) or drop size distribution (DSD)</a:t>
            </a:r>
          </a:p>
          <a:p>
            <a:pPr lvl="2"/>
            <a:r>
              <a:rPr lang="en-US" dirty="0"/>
              <a:t>For each species, all particle sizes are handled simultaneously, as a group</a:t>
            </a:r>
          </a:p>
          <a:p>
            <a:pPr lvl="2"/>
            <a:r>
              <a:rPr lang="en-US" dirty="0"/>
              <a:t>Some schemes explicitly include CCN aerosols</a:t>
            </a:r>
          </a:p>
          <a:p>
            <a:pPr lvl="1"/>
            <a:r>
              <a:rPr lang="en-US" dirty="0"/>
              <a:t>Bin-based microphysics schemes (currently, 1 scheme in WRFV451</a:t>
            </a:r>
            <a:r>
              <a:rPr lang="en-US" baseline="30000" dirty="0"/>
              <a:t>1</a:t>
            </a:r>
            <a:r>
              <a:rPr lang="en-US" dirty="0"/>
              <a:t>) identify a discrete spectrum of particle sizes (bins) and model how particles move among the bins.  Computationally very, very expensive.</a:t>
            </a:r>
          </a:p>
        </p:txBody>
      </p:sp>
      <p:sp>
        <p:nvSpPr>
          <p:cNvPr id="2" name="Slide Number Placeholder 1"/>
          <p:cNvSpPr>
            <a:spLocks noGrp="1"/>
          </p:cNvSpPr>
          <p:nvPr>
            <p:ph type="sldNum" sz="quarter" idx="12"/>
          </p:nvPr>
        </p:nvSpPr>
        <p:spPr/>
        <p:txBody>
          <a:bodyPr/>
          <a:lstStyle/>
          <a:p>
            <a:fld id="{E5C56EFE-4BD8-EA43-A5F1-DD8A3FE12C12}" type="slidenum">
              <a:rPr lang="en-US" smtClean="0"/>
              <a:t>12</a:t>
            </a:fld>
            <a:endParaRPr lang="en-US"/>
          </a:p>
        </p:txBody>
      </p:sp>
      <p:sp>
        <p:nvSpPr>
          <p:cNvPr id="5" name="TextBox 4">
            <a:extLst>
              <a:ext uri="{FF2B5EF4-FFF2-40B4-BE49-F238E27FC236}">
                <a16:creationId xmlns:a16="http://schemas.microsoft.com/office/drawing/2014/main" id="{AB03F1CE-040C-2A41-AC3B-2058052040D2}"/>
              </a:ext>
            </a:extLst>
          </p:cNvPr>
          <p:cNvSpPr txBox="1"/>
          <p:nvPr/>
        </p:nvSpPr>
        <p:spPr>
          <a:xfrm>
            <a:off x="10490200" y="4876800"/>
            <a:ext cx="184731" cy="369332"/>
          </a:xfrm>
          <a:prstGeom prst="rect">
            <a:avLst/>
          </a:prstGeom>
          <a:noFill/>
        </p:spPr>
        <p:txBody>
          <a:bodyPr wrap="none" rtlCol="0">
            <a:spAutoFit/>
          </a:bodyPr>
          <a:lstStyle/>
          <a:p>
            <a:endParaRPr lang="en-US" dirty="0"/>
          </a:p>
        </p:txBody>
      </p:sp>
      <p:sp>
        <p:nvSpPr>
          <p:cNvPr id="6" name="TextBox 5">
            <a:extLst>
              <a:ext uri="{FF2B5EF4-FFF2-40B4-BE49-F238E27FC236}">
                <a16:creationId xmlns:a16="http://schemas.microsoft.com/office/drawing/2014/main" id="{67851507-EB67-39E1-D7B0-76539BD48F04}"/>
              </a:ext>
            </a:extLst>
          </p:cNvPr>
          <p:cNvSpPr txBox="1"/>
          <p:nvPr/>
        </p:nvSpPr>
        <p:spPr>
          <a:xfrm>
            <a:off x="211015" y="6356350"/>
            <a:ext cx="3653885" cy="307777"/>
          </a:xfrm>
          <a:prstGeom prst="rect">
            <a:avLst/>
          </a:prstGeom>
          <a:noFill/>
        </p:spPr>
        <p:txBody>
          <a:bodyPr wrap="none" rtlCol="0">
            <a:spAutoFit/>
          </a:bodyPr>
          <a:lstStyle/>
          <a:p>
            <a:r>
              <a:rPr lang="en-US" sz="1400" baseline="30000" dirty="0"/>
              <a:t>1</a:t>
            </a:r>
            <a:r>
              <a:rPr lang="en-US" sz="1400" dirty="0"/>
              <a:t> One of the bin schemes was recently removed</a:t>
            </a:r>
          </a:p>
        </p:txBody>
      </p:sp>
    </p:spTree>
    <p:extLst>
      <p:ext uri="{BB962C8B-B14F-4D97-AF65-F5344CB8AC3E}">
        <p14:creationId xmlns:p14="http://schemas.microsoft.com/office/powerpoint/2010/main" val="4230021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7 at 10.35.51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24" y="1814186"/>
            <a:ext cx="6172712" cy="3205062"/>
          </a:xfrm>
          <a:prstGeom prst="rect">
            <a:avLst/>
          </a:prstGeom>
        </p:spPr>
      </p:pic>
      <p:sp>
        <p:nvSpPr>
          <p:cNvPr id="3" name="TextBox 2"/>
          <p:cNvSpPr txBox="1"/>
          <p:nvPr/>
        </p:nvSpPr>
        <p:spPr>
          <a:xfrm>
            <a:off x="196564" y="6352143"/>
            <a:ext cx="2083961" cy="369332"/>
          </a:xfrm>
          <a:prstGeom prst="rect">
            <a:avLst/>
          </a:prstGeom>
          <a:noFill/>
        </p:spPr>
        <p:txBody>
          <a:bodyPr wrap="none" rtlCol="0">
            <a:spAutoFit/>
          </a:bodyPr>
          <a:lstStyle/>
          <a:p>
            <a:r>
              <a:rPr lang="en-US" dirty="0">
                <a:solidFill>
                  <a:srgbClr val="A6A6A6"/>
                </a:solidFill>
              </a:rPr>
              <a:t>Cotton (1972), Fig. 1</a:t>
            </a:r>
          </a:p>
        </p:txBody>
      </p:sp>
      <p:sp>
        <p:nvSpPr>
          <p:cNvPr id="6" name="Title 5"/>
          <p:cNvSpPr>
            <a:spLocks noGrp="1"/>
          </p:cNvSpPr>
          <p:nvPr>
            <p:ph type="title"/>
          </p:nvPr>
        </p:nvSpPr>
        <p:spPr/>
        <p:txBody>
          <a:bodyPr>
            <a:normAutofit fontScale="90000"/>
          </a:bodyPr>
          <a:lstStyle/>
          <a:p>
            <a:r>
              <a:rPr lang="en-US" dirty="0"/>
              <a:t>Developing rain drops from </a:t>
            </a:r>
            <a:br>
              <a:rPr lang="en-US" dirty="0"/>
            </a:br>
            <a:r>
              <a:rPr lang="en-US" dirty="0"/>
              <a:t>cloud droplets</a:t>
            </a:r>
          </a:p>
        </p:txBody>
      </p:sp>
      <p:sp>
        <p:nvSpPr>
          <p:cNvPr id="4" name="Slide Number Placeholder 3"/>
          <p:cNvSpPr>
            <a:spLocks noGrp="1"/>
          </p:cNvSpPr>
          <p:nvPr>
            <p:ph type="sldNum" sz="quarter" idx="12"/>
          </p:nvPr>
        </p:nvSpPr>
        <p:spPr/>
        <p:txBody>
          <a:bodyPr/>
          <a:lstStyle/>
          <a:p>
            <a:fld id="{E5C56EFE-4BD8-EA43-A5F1-DD8A3FE12C12}" type="slidenum">
              <a:rPr lang="en-US" smtClean="0"/>
              <a:t>13</a:t>
            </a:fld>
            <a:endParaRPr lang="en-US"/>
          </a:p>
        </p:txBody>
      </p:sp>
      <p:sp>
        <p:nvSpPr>
          <p:cNvPr id="7" name="TextBox 6"/>
          <p:cNvSpPr txBox="1"/>
          <p:nvPr/>
        </p:nvSpPr>
        <p:spPr>
          <a:xfrm>
            <a:off x="5987638" y="2207259"/>
            <a:ext cx="3210397" cy="3416320"/>
          </a:xfrm>
          <a:prstGeom prst="rect">
            <a:avLst/>
          </a:prstGeom>
          <a:noFill/>
        </p:spPr>
        <p:txBody>
          <a:bodyPr wrap="none" rtlCol="0">
            <a:spAutoFit/>
          </a:bodyPr>
          <a:lstStyle/>
          <a:p>
            <a:r>
              <a:rPr lang="en-US" dirty="0"/>
              <a:t>• Results from Cotton’s (1972)</a:t>
            </a:r>
          </a:p>
          <a:p>
            <a:r>
              <a:rPr lang="en-US" dirty="0"/>
              <a:t>  numerical experiment.  </a:t>
            </a:r>
          </a:p>
          <a:p>
            <a:r>
              <a:rPr lang="en-US" b="1" dirty="0"/>
              <a:t>  NOTE log scale for radius</a:t>
            </a:r>
            <a:r>
              <a:rPr lang="en-US" dirty="0"/>
              <a:t>.</a:t>
            </a:r>
          </a:p>
          <a:p>
            <a:endParaRPr lang="en-US" dirty="0"/>
          </a:p>
          <a:p>
            <a:r>
              <a:rPr lang="en-US" dirty="0"/>
              <a:t>• A separation develops and is </a:t>
            </a:r>
          </a:p>
          <a:p>
            <a:r>
              <a:rPr lang="en-US" dirty="0"/>
              <a:t>  maintained between cloud</a:t>
            </a:r>
          </a:p>
          <a:p>
            <a:r>
              <a:rPr lang="en-US" dirty="0"/>
              <a:t>  and rain distributions.</a:t>
            </a:r>
          </a:p>
          <a:p>
            <a:endParaRPr lang="en-US" dirty="0"/>
          </a:p>
          <a:p>
            <a:r>
              <a:rPr lang="en-US" dirty="0"/>
              <a:t>• Range of cloud particle sizes</a:t>
            </a:r>
          </a:p>
          <a:p>
            <a:r>
              <a:rPr lang="en-US" dirty="0"/>
              <a:t>  is quite small, justifying </a:t>
            </a:r>
          </a:p>
          <a:p>
            <a:r>
              <a:rPr lang="en-US" dirty="0"/>
              <a:t>  assuming all same size.</a:t>
            </a:r>
          </a:p>
          <a:p>
            <a:r>
              <a:rPr lang="en-US" dirty="0"/>
              <a:t>  (Keep in mind x-axis log scaled)</a:t>
            </a:r>
          </a:p>
        </p:txBody>
      </p:sp>
      <p:sp>
        <p:nvSpPr>
          <p:cNvPr id="8" name="TextBox 7"/>
          <p:cNvSpPr txBox="1"/>
          <p:nvPr/>
        </p:nvSpPr>
        <p:spPr>
          <a:xfrm>
            <a:off x="4099827" y="5237401"/>
            <a:ext cx="1871063" cy="369332"/>
          </a:xfrm>
          <a:prstGeom prst="rect">
            <a:avLst/>
          </a:prstGeom>
          <a:noFill/>
        </p:spPr>
        <p:txBody>
          <a:bodyPr wrap="none" rtlCol="0">
            <a:spAutoFit/>
          </a:bodyPr>
          <a:lstStyle/>
          <a:p>
            <a:r>
              <a:rPr lang="en-US" b="1" i="1" dirty="0" err="1"/>
              <a:t>ln</a:t>
            </a:r>
            <a:r>
              <a:rPr lang="en-US" b="1" i="1" dirty="0"/>
              <a:t>(radius), in mm</a:t>
            </a:r>
          </a:p>
        </p:txBody>
      </p:sp>
      <p:sp>
        <p:nvSpPr>
          <p:cNvPr id="9" name="TextBox 8"/>
          <p:cNvSpPr txBox="1"/>
          <p:nvPr/>
        </p:nvSpPr>
        <p:spPr>
          <a:xfrm>
            <a:off x="2797255" y="1853045"/>
            <a:ext cx="699530" cy="369332"/>
          </a:xfrm>
          <a:prstGeom prst="rect">
            <a:avLst/>
          </a:prstGeom>
          <a:noFill/>
        </p:spPr>
        <p:txBody>
          <a:bodyPr wrap="none" rtlCol="0">
            <a:spAutoFit/>
          </a:bodyPr>
          <a:lstStyle/>
          <a:p>
            <a:r>
              <a:rPr lang="en-US" dirty="0"/>
              <a:t>cloud</a:t>
            </a:r>
          </a:p>
        </p:txBody>
      </p:sp>
      <p:sp>
        <p:nvSpPr>
          <p:cNvPr id="10" name="TextBox 9"/>
          <p:cNvSpPr txBox="1"/>
          <p:nvPr/>
        </p:nvSpPr>
        <p:spPr>
          <a:xfrm>
            <a:off x="4572000" y="3038256"/>
            <a:ext cx="549963" cy="369332"/>
          </a:xfrm>
          <a:prstGeom prst="rect">
            <a:avLst/>
          </a:prstGeom>
          <a:noFill/>
        </p:spPr>
        <p:txBody>
          <a:bodyPr wrap="none" rtlCol="0">
            <a:spAutoFit/>
          </a:bodyPr>
          <a:lstStyle/>
          <a:p>
            <a:r>
              <a:rPr lang="en-US" dirty="0"/>
              <a:t>rain</a:t>
            </a:r>
          </a:p>
        </p:txBody>
      </p:sp>
      <p:sp>
        <p:nvSpPr>
          <p:cNvPr id="11" name="TextBox 10"/>
          <p:cNvSpPr txBox="1"/>
          <p:nvPr/>
        </p:nvSpPr>
        <p:spPr>
          <a:xfrm rot="16200000">
            <a:off x="-144744" y="3053881"/>
            <a:ext cx="1203888" cy="369332"/>
          </a:xfrm>
          <a:prstGeom prst="rect">
            <a:avLst/>
          </a:prstGeom>
          <a:noFill/>
        </p:spPr>
        <p:txBody>
          <a:bodyPr wrap="none" rtlCol="0">
            <a:spAutoFit/>
          </a:bodyPr>
          <a:lstStyle/>
          <a:p>
            <a:r>
              <a:rPr lang="en-US" b="1" i="1" dirty="0"/>
              <a:t>frequency</a:t>
            </a:r>
          </a:p>
        </p:txBody>
      </p:sp>
      <p:sp>
        <p:nvSpPr>
          <p:cNvPr id="13" name="TextBox 12"/>
          <p:cNvSpPr txBox="1"/>
          <p:nvPr/>
        </p:nvSpPr>
        <p:spPr>
          <a:xfrm>
            <a:off x="2203335" y="4958776"/>
            <a:ext cx="3879976" cy="307777"/>
          </a:xfrm>
          <a:prstGeom prst="rect">
            <a:avLst/>
          </a:prstGeom>
          <a:noFill/>
        </p:spPr>
        <p:txBody>
          <a:bodyPr wrap="none" rtlCol="0">
            <a:spAutoFit/>
          </a:bodyPr>
          <a:lstStyle/>
          <a:p>
            <a:r>
              <a:rPr lang="en-US" sz="1400" dirty="0"/>
              <a:t>   0.01                                  0.1                                   1.0</a:t>
            </a:r>
          </a:p>
        </p:txBody>
      </p:sp>
      <p:sp>
        <p:nvSpPr>
          <p:cNvPr id="5" name="TextBox 4"/>
          <p:cNvSpPr txBox="1"/>
          <p:nvPr/>
        </p:nvSpPr>
        <p:spPr>
          <a:xfrm>
            <a:off x="196564" y="5266553"/>
            <a:ext cx="2875958" cy="954107"/>
          </a:xfrm>
          <a:prstGeom prst="rect">
            <a:avLst/>
          </a:prstGeom>
          <a:noFill/>
        </p:spPr>
        <p:txBody>
          <a:bodyPr wrap="none" rtlCol="0">
            <a:spAutoFit/>
          </a:bodyPr>
          <a:lstStyle/>
          <a:p>
            <a:r>
              <a:rPr lang="en-US" sz="1400" dirty="0"/>
              <a:t>t = 0: only cloud droplets exist</a:t>
            </a:r>
          </a:p>
          <a:p>
            <a:r>
              <a:rPr lang="en-US" sz="1400" dirty="0"/>
              <a:t>t = 500: bimodal separation between</a:t>
            </a:r>
          </a:p>
          <a:p>
            <a:r>
              <a:rPr lang="en-US" sz="1400" dirty="0"/>
              <a:t>	cloud and rain</a:t>
            </a:r>
          </a:p>
          <a:p>
            <a:r>
              <a:rPr lang="en-US" sz="1400" dirty="0"/>
              <a:t>These raindrops are still quite small</a:t>
            </a:r>
          </a:p>
        </p:txBody>
      </p:sp>
      <p:sp>
        <p:nvSpPr>
          <p:cNvPr id="12" name="TextBox 11"/>
          <p:cNvSpPr txBox="1"/>
          <p:nvPr/>
        </p:nvSpPr>
        <p:spPr>
          <a:xfrm rot="16200000">
            <a:off x="3513124" y="2533466"/>
            <a:ext cx="1379135" cy="261610"/>
          </a:xfrm>
          <a:prstGeom prst="rect">
            <a:avLst/>
          </a:prstGeom>
          <a:noFill/>
        </p:spPr>
        <p:txBody>
          <a:bodyPr wrap="none" rtlCol="0">
            <a:spAutoFit/>
          </a:bodyPr>
          <a:lstStyle/>
          <a:p>
            <a:r>
              <a:rPr lang="en-US" sz="1100" i="1" dirty="0"/>
              <a:t>cloud/rain threshold</a:t>
            </a:r>
          </a:p>
        </p:txBody>
      </p:sp>
      <p:sp>
        <p:nvSpPr>
          <p:cNvPr id="14" name="TextBox 13">
            <a:extLst>
              <a:ext uri="{FF2B5EF4-FFF2-40B4-BE49-F238E27FC236}">
                <a16:creationId xmlns:a16="http://schemas.microsoft.com/office/drawing/2014/main" id="{027C5DC0-A546-4F4E-8F7D-96F32B68C628}"/>
              </a:ext>
            </a:extLst>
          </p:cNvPr>
          <p:cNvSpPr txBox="1"/>
          <p:nvPr/>
        </p:nvSpPr>
        <p:spPr>
          <a:xfrm>
            <a:off x="3226182" y="5985491"/>
            <a:ext cx="5083379" cy="830997"/>
          </a:xfrm>
          <a:prstGeom prst="rect">
            <a:avLst/>
          </a:prstGeom>
          <a:noFill/>
        </p:spPr>
        <p:txBody>
          <a:bodyPr wrap="none" rtlCol="0">
            <a:spAutoFit/>
          </a:bodyPr>
          <a:lstStyle/>
          <a:p>
            <a:r>
              <a:rPr lang="en-US" sz="1600" i="1" dirty="0">
                <a:solidFill>
                  <a:srgbClr val="C00000"/>
                </a:solidFill>
              </a:rPr>
              <a:t>Separation that develops between cloud and rain</a:t>
            </a:r>
          </a:p>
          <a:p>
            <a:r>
              <a:rPr lang="en-US" sz="1600" i="1" dirty="0">
                <a:solidFill>
                  <a:srgbClr val="C00000"/>
                </a:solidFill>
              </a:rPr>
              <a:t> particle size distributions justifies treating them separately</a:t>
            </a:r>
          </a:p>
          <a:p>
            <a:r>
              <a:rPr lang="en-US" sz="1600" i="1" dirty="0">
                <a:solidFill>
                  <a:srgbClr val="C00000"/>
                </a:solidFill>
              </a:rPr>
              <a:t> and differently</a:t>
            </a:r>
          </a:p>
        </p:txBody>
      </p:sp>
    </p:spTree>
    <p:extLst>
      <p:ext uri="{BB962C8B-B14F-4D97-AF65-F5344CB8AC3E}">
        <p14:creationId xmlns:p14="http://schemas.microsoft.com/office/powerpoint/2010/main" val="354591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Simplest bulk scheme: “warm rain”</a:t>
            </a:r>
            <a:br>
              <a:rPr lang="en-US" dirty="0"/>
            </a:br>
            <a:r>
              <a:rPr lang="en-US" sz="3100" dirty="0"/>
              <a:t>(WRF: Kessler scheme, </a:t>
            </a:r>
            <a:r>
              <a:rPr lang="en-US" sz="2700" dirty="0" err="1">
                <a:latin typeface="Courier"/>
                <a:cs typeface="Courier"/>
              </a:rPr>
              <a:t>mp_physics</a:t>
            </a:r>
            <a:r>
              <a:rPr lang="en-US" sz="2700" dirty="0">
                <a:latin typeface="Courier"/>
                <a:cs typeface="Courier"/>
              </a:rPr>
              <a:t>=1</a:t>
            </a:r>
            <a:r>
              <a:rPr lang="en-US" sz="3100" dirty="0"/>
              <a:t>)</a:t>
            </a:r>
          </a:p>
        </p:txBody>
      </p:sp>
      <p:sp>
        <p:nvSpPr>
          <p:cNvPr id="3" name="Content Placeholder 2"/>
          <p:cNvSpPr>
            <a:spLocks noGrp="1"/>
          </p:cNvSpPr>
          <p:nvPr>
            <p:ph idx="1"/>
          </p:nvPr>
        </p:nvSpPr>
        <p:spPr/>
        <p:txBody>
          <a:bodyPr>
            <a:normAutofit fontScale="92500" lnSpcReduction="20000"/>
          </a:bodyPr>
          <a:lstStyle/>
          <a:p>
            <a:r>
              <a:rPr lang="en-US" sz="2400" dirty="0"/>
              <a:t>Two condensed water species: cloud water (</a:t>
            </a:r>
            <a:r>
              <a:rPr lang="en-US" sz="2400" i="1" dirty="0"/>
              <a:t>q</a:t>
            </a:r>
            <a:r>
              <a:rPr lang="en-US" sz="2400" i="1" baseline="-25000" dirty="0"/>
              <a:t>c</a:t>
            </a:r>
            <a:r>
              <a:rPr lang="en-US" sz="2400" dirty="0"/>
              <a:t>) and rain water (</a:t>
            </a:r>
            <a:r>
              <a:rPr lang="en-US" sz="2400" i="1" dirty="0" err="1"/>
              <a:t>q</a:t>
            </a:r>
            <a:r>
              <a:rPr lang="en-US" sz="2400" i="1" baseline="-25000" dirty="0" err="1"/>
              <a:t>r</a:t>
            </a:r>
            <a:r>
              <a:rPr lang="en-US" sz="2400" dirty="0"/>
              <a:t>), both expressed as mixing ratios (kg of condensate per kg of dry air)</a:t>
            </a:r>
          </a:p>
          <a:p>
            <a:pPr lvl="1"/>
            <a:r>
              <a:rPr lang="en-US" sz="2400" dirty="0"/>
              <a:t>Usually assume no CCN shortage and condensation starts at 100% RH (no higher, no lower)</a:t>
            </a:r>
          </a:p>
          <a:p>
            <a:pPr lvl="1"/>
            <a:r>
              <a:rPr lang="en-US" sz="2400" dirty="0"/>
              <a:t>Usually assume all cloud particles are the same size and do not fall relative to still air</a:t>
            </a:r>
          </a:p>
          <a:p>
            <a:pPr lvl="1"/>
            <a:r>
              <a:rPr lang="en-US" sz="2400" dirty="0"/>
              <a:t>New rain drops are created by a process called “</a:t>
            </a:r>
            <a:r>
              <a:rPr lang="en-US" sz="2400" dirty="0" err="1"/>
              <a:t>autoconversion</a:t>
            </a:r>
            <a:r>
              <a:rPr lang="en-US" sz="2400" dirty="0"/>
              <a:t>”, which is handled simply (and very poorly) in models </a:t>
            </a:r>
            <a:r>
              <a:rPr lang="en-US" sz="2400" dirty="0">
                <a:solidFill>
                  <a:schemeClr val="bg1">
                    <a:lumMod val="65000"/>
                  </a:schemeClr>
                </a:solidFill>
              </a:rPr>
              <a:t>(e.g., Tripoli and Cotton 1980; </a:t>
            </a:r>
            <a:r>
              <a:rPr lang="en-US" sz="2400" dirty="0" err="1">
                <a:solidFill>
                  <a:schemeClr val="bg1">
                    <a:lumMod val="65000"/>
                  </a:schemeClr>
                </a:solidFill>
              </a:rPr>
              <a:t>Straka</a:t>
            </a:r>
            <a:r>
              <a:rPr lang="en-US" sz="2400" dirty="0">
                <a:solidFill>
                  <a:schemeClr val="bg1">
                    <a:lumMod val="65000"/>
                  </a:schemeClr>
                </a:solidFill>
              </a:rPr>
              <a:t> and Rasmussen 1997; </a:t>
            </a:r>
            <a:r>
              <a:rPr lang="en-US" sz="2400" dirty="0" err="1">
                <a:solidFill>
                  <a:schemeClr val="bg1">
                    <a:lumMod val="65000"/>
                  </a:schemeClr>
                </a:solidFill>
              </a:rPr>
              <a:t>Wakimoto</a:t>
            </a:r>
            <a:r>
              <a:rPr lang="en-US" sz="2400" dirty="0">
                <a:solidFill>
                  <a:schemeClr val="bg1">
                    <a:lumMod val="65000"/>
                  </a:schemeClr>
                </a:solidFill>
              </a:rPr>
              <a:t> et al. 2004)</a:t>
            </a:r>
          </a:p>
          <a:p>
            <a:pPr lvl="1"/>
            <a:r>
              <a:rPr lang="en-US" sz="2400" dirty="0"/>
              <a:t>Raindrops are assumed to have a DSD consisting of relatively more smaller drops and fewer larger ones.  </a:t>
            </a:r>
          </a:p>
          <a:p>
            <a:pPr lvl="2"/>
            <a:r>
              <a:rPr lang="en-US" sz="1800" dirty="0"/>
              <a:t>The </a:t>
            </a:r>
            <a:r>
              <a:rPr lang="en-US" sz="1800" b="1" dirty="0"/>
              <a:t>mass-weighted average particle size and mass</a:t>
            </a:r>
            <a:r>
              <a:rPr lang="en-US" sz="1800" dirty="0"/>
              <a:t> can be computed, and plays a key role in bulk microphysics schemes. </a:t>
            </a:r>
          </a:p>
          <a:p>
            <a:pPr lvl="2"/>
            <a:r>
              <a:rPr lang="en-US" sz="1800" dirty="0"/>
              <a:t>Fall speeds are proportional to that of the mass-weighted average particle.</a:t>
            </a:r>
          </a:p>
        </p:txBody>
      </p:sp>
      <p:sp>
        <p:nvSpPr>
          <p:cNvPr id="4" name="Slide Number Placeholder 3"/>
          <p:cNvSpPr>
            <a:spLocks noGrp="1"/>
          </p:cNvSpPr>
          <p:nvPr>
            <p:ph type="sldNum" sz="quarter" idx="12"/>
          </p:nvPr>
        </p:nvSpPr>
        <p:spPr/>
        <p:txBody>
          <a:bodyPr/>
          <a:lstStyle/>
          <a:p>
            <a:fld id="{E5C56EFE-4BD8-EA43-A5F1-DD8A3FE12C12}" type="slidenum">
              <a:rPr lang="en-US" smtClean="0"/>
              <a:t>14</a:t>
            </a:fld>
            <a:endParaRPr lang="en-US"/>
          </a:p>
        </p:txBody>
      </p:sp>
    </p:spTree>
    <p:extLst>
      <p:ext uri="{BB962C8B-B14F-4D97-AF65-F5344CB8AC3E}">
        <p14:creationId xmlns:p14="http://schemas.microsoft.com/office/powerpoint/2010/main" val="353759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5C5E9F-8BC5-744B-887E-3EAD61AEBDDD}"/>
              </a:ext>
            </a:extLst>
          </p:cNvPr>
          <p:cNvSpPr>
            <a:spLocks noGrp="1"/>
          </p:cNvSpPr>
          <p:nvPr>
            <p:ph type="ctrTitle"/>
          </p:nvPr>
        </p:nvSpPr>
        <p:spPr/>
        <p:txBody>
          <a:bodyPr/>
          <a:lstStyle/>
          <a:p>
            <a:r>
              <a:rPr lang="en-US" dirty="0"/>
              <a:t>Particle size distributions</a:t>
            </a:r>
            <a:br>
              <a:rPr lang="en-US" dirty="0"/>
            </a:br>
            <a:r>
              <a:rPr lang="en-US" dirty="0"/>
              <a:t>(PSDs)</a:t>
            </a:r>
          </a:p>
        </p:txBody>
      </p:sp>
      <p:sp>
        <p:nvSpPr>
          <p:cNvPr id="6" name="Subtitle 5">
            <a:extLst>
              <a:ext uri="{FF2B5EF4-FFF2-40B4-BE49-F238E27FC236}">
                <a16:creationId xmlns:a16="http://schemas.microsoft.com/office/drawing/2014/main" id="{172AB368-AC51-F641-993C-92B24C483ECE}"/>
              </a:ext>
            </a:extLst>
          </p:cNvPr>
          <p:cNvSpPr>
            <a:spLocks noGrp="1"/>
          </p:cNvSpPr>
          <p:nvPr>
            <p:ph type="subTitle" idx="1"/>
          </p:nvPr>
        </p:nvSpPr>
        <p:spPr/>
        <p:txBody>
          <a:bodyPr/>
          <a:lstStyle/>
          <a:p>
            <a:r>
              <a:rPr lang="en-US" dirty="0"/>
              <a:t>Also referred to as drop size distributions (DSDs)</a:t>
            </a:r>
          </a:p>
        </p:txBody>
      </p:sp>
      <p:sp>
        <p:nvSpPr>
          <p:cNvPr id="4" name="Slide Number Placeholder 3">
            <a:extLst>
              <a:ext uri="{FF2B5EF4-FFF2-40B4-BE49-F238E27FC236}">
                <a16:creationId xmlns:a16="http://schemas.microsoft.com/office/drawing/2014/main" id="{F8439BBA-EDD3-DE47-A852-B23C4F960927}"/>
              </a:ext>
            </a:extLst>
          </p:cNvPr>
          <p:cNvSpPr>
            <a:spLocks noGrp="1"/>
          </p:cNvSpPr>
          <p:nvPr>
            <p:ph type="sldNum" sz="quarter" idx="12"/>
          </p:nvPr>
        </p:nvSpPr>
        <p:spPr/>
        <p:txBody>
          <a:bodyPr/>
          <a:lstStyle/>
          <a:p>
            <a:fld id="{E5C56EFE-4BD8-EA43-A5F1-DD8A3FE12C12}" type="slidenum">
              <a:rPr lang="en-US" smtClean="0"/>
              <a:t>15</a:t>
            </a:fld>
            <a:endParaRPr lang="en-US"/>
          </a:p>
        </p:txBody>
      </p:sp>
    </p:spTree>
    <p:extLst>
      <p:ext uri="{BB962C8B-B14F-4D97-AF65-F5344CB8AC3E}">
        <p14:creationId xmlns:p14="http://schemas.microsoft.com/office/powerpoint/2010/main" val="1107883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7 at 9.51.13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7932" y="1526939"/>
            <a:ext cx="4805828" cy="5194535"/>
          </a:xfrm>
          <a:prstGeom prst="rect">
            <a:avLst/>
          </a:prstGeom>
        </p:spPr>
      </p:pic>
      <p:sp>
        <p:nvSpPr>
          <p:cNvPr id="3" name="TextBox 2"/>
          <p:cNvSpPr txBox="1"/>
          <p:nvPr/>
        </p:nvSpPr>
        <p:spPr>
          <a:xfrm>
            <a:off x="120963" y="6488668"/>
            <a:ext cx="2781305" cy="369332"/>
          </a:xfrm>
          <a:prstGeom prst="rect">
            <a:avLst/>
          </a:prstGeom>
          <a:noFill/>
        </p:spPr>
        <p:txBody>
          <a:bodyPr wrap="none" rtlCol="0">
            <a:spAutoFit/>
          </a:bodyPr>
          <a:lstStyle/>
          <a:p>
            <a:r>
              <a:rPr lang="en-US" dirty="0">
                <a:solidFill>
                  <a:srgbClr val="A6A6A6"/>
                </a:solidFill>
              </a:rPr>
              <a:t>Marshall and Palmer (1948)</a:t>
            </a:r>
          </a:p>
        </p:txBody>
      </p:sp>
      <p:sp>
        <p:nvSpPr>
          <p:cNvPr id="5" name="Title 4"/>
          <p:cNvSpPr>
            <a:spLocks noGrp="1"/>
          </p:cNvSpPr>
          <p:nvPr>
            <p:ph type="title"/>
          </p:nvPr>
        </p:nvSpPr>
        <p:spPr/>
        <p:txBody>
          <a:bodyPr>
            <a:normAutofit fontScale="90000"/>
          </a:bodyPr>
          <a:lstStyle/>
          <a:p>
            <a:r>
              <a:rPr lang="en-US" dirty="0"/>
              <a:t>The Marshall-Palmer (M-P) or exponential size distribution</a:t>
            </a:r>
          </a:p>
        </p:txBody>
      </p:sp>
      <p:sp>
        <p:nvSpPr>
          <p:cNvPr id="4" name="Slide Number Placeholder 3"/>
          <p:cNvSpPr>
            <a:spLocks noGrp="1"/>
          </p:cNvSpPr>
          <p:nvPr>
            <p:ph type="sldNum" sz="quarter" idx="12"/>
          </p:nvPr>
        </p:nvSpPr>
        <p:spPr/>
        <p:txBody>
          <a:bodyPr/>
          <a:lstStyle/>
          <a:p>
            <a:fld id="{E5C56EFE-4BD8-EA43-A5F1-DD8A3FE12C12}" type="slidenum">
              <a:rPr lang="en-US" smtClean="0"/>
              <a:t>16</a:t>
            </a:fld>
            <a:endParaRPr lang="en-US"/>
          </a:p>
        </p:txBody>
      </p:sp>
      <p:sp>
        <p:nvSpPr>
          <p:cNvPr id="6" name="TextBox 5"/>
          <p:cNvSpPr txBox="1"/>
          <p:nvPr/>
        </p:nvSpPr>
        <p:spPr>
          <a:xfrm>
            <a:off x="120963" y="1511827"/>
            <a:ext cx="4404102" cy="4801315"/>
          </a:xfrm>
          <a:prstGeom prst="rect">
            <a:avLst/>
          </a:prstGeom>
          <a:noFill/>
        </p:spPr>
        <p:txBody>
          <a:bodyPr wrap="none" rtlCol="0">
            <a:spAutoFit/>
          </a:bodyPr>
          <a:lstStyle/>
          <a:p>
            <a:r>
              <a:rPr lang="en-US" dirty="0"/>
              <a:t>• Marshall and Palmer collected rain drops</a:t>
            </a:r>
          </a:p>
          <a:p>
            <a:r>
              <a:rPr lang="en-US" dirty="0"/>
              <a:t>  reaching the </a:t>
            </a:r>
            <a:r>
              <a:rPr lang="en-US" u="sng" dirty="0"/>
              <a:t>surface</a:t>
            </a:r>
            <a:r>
              <a:rPr lang="en-US" dirty="0"/>
              <a:t> and measured sizes.</a:t>
            </a:r>
          </a:p>
          <a:p>
            <a:endParaRPr lang="en-US" dirty="0"/>
          </a:p>
          <a:p>
            <a:r>
              <a:rPr lang="en-US" dirty="0"/>
              <a:t>- They found that as diameter size increased,</a:t>
            </a:r>
          </a:p>
          <a:p>
            <a:r>
              <a:rPr lang="en-US" dirty="0"/>
              <a:t>  the number of particles exponentially</a:t>
            </a:r>
          </a:p>
          <a:p>
            <a:r>
              <a:rPr lang="en-US" dirty="0"/>
              <a:t>  declined.  Plotting </a:t>
            </a:r>
            <a:r>
              <a:rPr lang="en-US" dirty="0" err="1"/>
              <a:t>ln</a:t>
            </a:r>
            <a:r>
              <a:rPr lang="en-US" dirty="0"/>
              <a:t>(number) vs. diameter</a:t>
            </a:r>
          </a:p>
          <a:p>
            <a:r>
              <a:rPr lang="en-US" dirty="0"/>
              <a:t>  made the plot linear</a:t>
            </a:r>
          </a:p>
          <a:p>
            <a:endParaRPr lang="en-US" dirty="0"/>
          </a:p>
          <a:p>
            <a:endParaRPr lang="en-US" dirty="0"/>
          </a:p>
          <a:p>
            <a:endParaRPr lang="en-US" dirty="0"/>
          </a:p>
          <a:p>
            <a:r>
              <a:rPr lang="en-US" dirty="0"/>
              <a:t>	where </a:t>
            </a:r>
            <a:r>
              <a:rPr lang="en-US" i="1" dirty="0"/>
              <a:t>N</a:t>
            </a:r>
            <a:r>
              <a:rPr lang="en-US" i="1" baseline="-25000" dirty="0"/>
              <a:t>D</a:t>
            </a:r>
            <a:r>
              <a:rPr lang="en-US" dirty="0"/>
              <a:t> = the number of particles</a:t>
            </a:r>
          </a:p>
          <a:p>
            <a:r>
              <a:rPr lang="en-US" dirty="0"/>
              <a:t>		</a:t>
            </a:r>
            <a:r>
              <a:rPr lang="en-US" i="1" dirty="0"/>
              <a:t>per</a:t>
            </a:r>
            <a:r>
              <a:rPr lang="en-US" dirty="0"/>
              <a:t> diameter </a:t>
            </a:r>
            <a:r>
              <a:rPr lang="en-US" i="1" dirty="0"/>
              <a:t>D</a:t>
            </a:r>
            <a:r>
              <a:rPr lang="en-US" dirty="0"/>
              <a:t> </a:t>
            </a:r>
            <a:r>
              <a:rPr lang="en-US" i="1" dirty="0"/>
              <a:t>per</a:t>
            </a:r>
            <a:r>
              <a:rPr lang="en-US" dirty="0"/>
              <a:t> unit volume</a:t>
            </a:r>
            <a:endParaRPr lang="en-US" i="1" dirty="0"/>
          </a:p>
          <a:p>
            <a:r>
              <a:rPr lang="en-US" dirty="0"/>
              <a:t>	</a:t>
            </a:r>
            <a:r>
              <a:rPr lang="en-US" i="1" dirty="0"/>
              <a:t>N</a:t>
            </a:r>
            <a:r>
              <a:rPr lang="en-US" i="1" baseline="-25000" dirty="0"/>
              <a:t>0</a:t>
            </a:r>
            <a:r>
              <a:rPr lang="en-US" dirty="0"/>
              <a:t> = the intercept (units 1/m</a:t>
            </a:r>
            <a:r>
              <a:rPr lang="en-US" baseline="30000" dirty="0"/>
              <a:t>4</a:t>
            </a:r>
            <a:r>
              <a:rPr lang="en-US" dirty="0"/>
              <a:t>)</a:t>
            </a:r>
          </a:p>
          <a:p>
            <a:r>
              <a:rPr lang="en-US" dirty="0"/>
              <a:t>	</a:t>
            </a:r>
            <a:r>
              <a:rPr lang="en-US" dirty="0">
                <a:latin typeface="Symbol" charset="2"/>
                <a:cs typeface="Symbol" charset="2"/>
              </a:rPr>
              <a:t>l</a:t>
            </a:r>
            <a:r>
              <a:rPr lang="en-US" dirty="0"/>
              <a:t> = slope &gt; 0</a:t>
            </a:r>
          </a:p>
          <a:p>
            <a:endParaRPr lang="en-US" dirty="0"/>
          </a:p>
          <a:p>
            <a:r>
              <a:rPr lang="en-US" dirty="0"/>
              <a:t>• They found </a:t>
            </a:r>
            <a:r>
              <a:rPr lang="en-US" i="1" dirty="0"/>
              <a:t>N</a:t>
            </a:r>
            <a:r>
              <a:rPr lang="en-US" i="1" baseline="-25000" dirty="0"/>
              <a:t>0</a:t>
            </a:r>
            <a:r>
              <a:rPr lang="en-US" dirty="0"/>
              <a:t> fixed but </a:t>
            </a:r>
            <a:r>
              <a:rPr lang="en-US" dirty="0">
                <a:latin typeface="Symbol" charset="2"/>
                <a:cs typeface="Symbol" charset="2"/>
              </a:rPr>
              <a:t>l</a:t>
            </a:r>
            <a:r>
              <a:rPr lang="en-US" dirty="0"/>
              <a:t> varied with </a:t>
            </a:r>
          </a:p>
          <a:p>
            <a:r>
              <a:rPr lang="en-US" dirty="0"/>
              <a:t>  the rainfall rate </a:t>
            </a:r>
            <a:r>
              <a:rPr lang="en-US" i="1" dirty="0"/>
              <a:t>R</a:t>
            </a:r>
          </a:p>
        </p:txBody>
      </p:sp>
      <p:pic>
        <p:nvPicPr>
          <p:cNvPr id="7" name="Picture 6"/>
          <p:cNvPicPr>
            <a:picLocks noChangeAspect="1"/>
          </p:cNvPicPr>
          <p:nvPr/>
        </p:nvPicPr>
        <p:blipFill>
          <a:blip r:embed="rId4"/>
          <a:stretch>
            <a:fillRect/>
          </a:stretch>
        </p:blipFill>
        <p:spPr>
          <a:xfrm>
            <a:off x="883974" y="3628552"/>
            <a:ext cx="2870200" cy="495300"/>
          </a:xfrm>
          <a:prstGeom prst="rect">
            <a:avLst/>
          </a:prstGeom>
        </p:spPr>
      </p:pic>
      <p:sp>
        <p:nvSpPr>
          <p:cNvPr id="8" name="Rectangle 7"/>
          <p:cNvSpPr/>
          <p:nvPr/>
        </p:nvSpPr>
        <p:spPr>
          <a:xfrm>
            <a:off x="635000" y="3517426"/>
            <a:ext cx="3302000" cy="705323"/>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3274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N</a:t>
            </a:r>
            <a:r>
              <a:rPr lang="en-US" dirty="0"/>
              <a:t>: total number of drops in a volume</a:t>
            </a:r>
            <a:endParaRPr lang="en-US" i="1" dirty="0"/>
          </a:p>
        </p:txBody>
      </p:sp>
      <p:sp>
        <p:nvSpPr>
          <p:cNvPr id="3" name="Slide Number Placeholder 2"/>
          <p:cNvSpPr>
            <a:spLocks noGrp="1"/>
          </p:cNvSpPr>
          <p:nvPr>
            <p:ph type="sldNum" sz="quarter" idx="12"/>
          </p:nvPr>
        </p:nvSpPr>
        <p:spPr/>
        <p:txBody>
          <a:bodyPr/>
          <a:lstStyle/>
          <a:p>
            <a:fld id="{E5C56EFE-4BD8-EA43-A5F1-DD8A3FE12C12}" type="slidenum">
              <a:rPr lang="en-US" smtClean="0"/>
              <a:t>17</a:t>
            </a:fld>
            <a:endParaRPr lang="en-US"/>
          </a:p>
        </p:txBody>
      </p:sp>
      <p:pic>
        <p:nvPicPr>
          <p:cNvPr id="4" name="Picture 3"/>
          <p:cNvPicPr>
            <a:picLocks noChangeAspect="1"/>
          </p:cNvPicPr>
          <p:nvPr/>
        </p:nvPicPr>
        <p:blipFill>
          <a:blip r:embed="rId3"/>
          <a:stretch>
            <a:fillRect/>
          </a:stretch>
        </p:blipFill>
        <p:spPr>
          <a:xfrm>
            <a:off x="4269594" y="1906165"/>
            <a:ext cx="4152900" cy="4635500"/>
          </a:xfrm>
          <a:prstGeom prst="rect">
            <a:avLst/>
          </a:prstGeom>
        </p:spPr>
      </p:pic>
      <p:pic>
        <p:nvPicPr>
          <p:cNvPr id="5" name="Picture 4"/>
          <p:cNvPicPr>
            <a:picLocks noChangeAspect="1"/>
          </p:cNvPicPr>
          <p:nvPr/>
        </p:nvPicPr>
        <p:blipFill>
          <a:blip r:embed="rId4"/>
          <a:stretch>
            <a:fillRect/>
          </a:stretch>
        </p:blipFill>
        <p:spPr>
          <a:xfrm>
            <a:off x="354763" y="2041139"/>
            <a:ext cx="2870200" cy="495300"/>
          </a:xfrm>
          <a:prstGeom prst="rect">
            <a:avLst/>
          </a:prstGeom>
        </p:spPr>
      </p:pic>
      <p:sp>
        <p:nvSpPr>
          <p:cNvPr id="6" name="Rectangle 5"/>
          <p:cNvSpPr/>
          <p:nvPr/>
        </p:nvSpPr>
        <p:spPr>
          <a:xfrm>
            <a:off x="241925" y="1753713"/>
            <a:ext cx="3160142" cy="1088512"/>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4006879" y="5442558"/>
            <a:ext cx="2222684" cy="121844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5442558"/>
            <a:ext cx="2725490" cy="1015663"/>
          </a:xfrm>
          <a:prstGeom prst="rect">
            <a:avLst/>
          </a:prstGeom>
          <a:noFill/>
        </p:spPr>
        <p:txBody>
          <a:bodyPr wrap="none" rtlCol="0">
            <a:spAutoFit/>
          </a:bodyPr>
          <a:lstStyle/>
          <a:p>
            <a:r>
              <a:rPr lang="en-US" sz="2000" dirty="0"/>
              <a:t>• We need to determine</a:t>
            </a:r>
          </a:p>
          <a:p>
            <a:r>
              <a:rPr lang="en-US" sz="2000" dirty="0"/>
              <a:t>   both </a:t>
            </a:r>
            <a:r>
              <a:rPr lang="en-US" sz="2000" i="1" dirty="0"/>
              <a:t>N</a:t>
            </a:r>
            <a:r>
              <a:rPr lang="en-US" sz="2000" i="1" baseline="-25000" dirty="0"/>
              <a:t>0</a:t>
            </a:r>
            <a:r>
              <a:rPr lang="en-US" sz="2000" dirty="0"/>
              <a:t> and </a:t>
            </a:r>
            <a:r>
              <a:rPr lang="en-US" sz="2000" dirty="0">
                <a:latin typeface="Symbol" charset="2"/>
                <a:cs typeface="Symbol" charset="2"/>
              </a:rPr>
              <a:t>l </a:t>
            </a:r>
          </a:p>
          <a:p>
            <a:r>
              <a:rPr lang="en-US" sz="2000" dirty="0">
                <a:latin typeface="Symbol" charset="2"/>
              </a:rPr>
              <a:t>   </a:t>
            </a:r>
            <a:r>
              <a:rPr lang="en-US" sz="2000" dirty="0"/>
              <a:t>in some fashion</a:t>
            </a:r>
            <a:endParaRPr lang="en-US" sz="2000" dirty="0">
              <a:latin typeface="Symbol" charset="2"/>
              <a:cs typeface="Symbol" charset="2"/>
            </a:endParaRPr>
          </a:p>
        </p:txBody>
      </p:sp>
      <p:sp>
        <p:nvSpPr>
          <p:cNvPr id="9" name="TextBox 8">
            <a:extLst>
              <a:ext uri="{FF2B5EF4-FFF2-40B4-BE49-F238E27FC236}">
                <a16:creationId xmlns:a16="http://schemas.microsoft.com/office/drawing/2014/main" id="{DC559EE6-293E-E44D-AB74-2621BCDD0CAF}"/>
              </a:ext>
            </a:extLst>
          </p:cNvPr>
          <p:cNvSpPr txBox="1"/>
          <p:nvPr/>
        </p:nvSpPr>
        <p:spPr>
          <a:xfrm>
            <a:off x="7115907" y="3916138"/>
            <a:ext cx="1719125" cy="307777"/>
          </a:xfrm>
          <a:prstGeom prst="rect">
            <a:avLst/>
          </a:prstGeom>
          <a:noFill/>
        </p:spPr>
        <p:txBody>
          <a:bodyPr wrap="none" rtlCol="0">
            <a:spAutoFit/>
          </a:bodyPr>
          <a:lstStyle/>
          <a:p>
            <a:r>
              <a:rPr lang="en-US" sz="1400" i="1" dirty="0"/>
              <a:t>N</a:t>
            </a:r>
            <a:r>
              <a:rPr lang="en-US" sz="1400" i="1" baseline="-25000" dirty="0"/>
              <a:t>0</a:t>
            </a:r>
            <a:r>
              <a:rPr lang="en-US" sz="1400" i="1" dirty="0"/>
              <a:t> assumed constant</a:t>
            </a:r>
          </a:p>
        </p:txBody>
      </p:sp>
      <p:sp>
        <p:nvSpPr>
          <p:cNvPr id="10" name="TextBox 9">
            <a:extLst>
              <a:ext uri="{FF2B5EF4-FFF2-40B4-BE49-F238E27FC236}">
                <a16:creationId xmlns:a16="http://schemas.microsoft.com/office/drawing/2014/main" id="{342B09E5-DB6A-404F-803F-87F86BCBC2ED}"/>
              </a:ext>
            </a:extLst>
          </p:cNvPr>
          <p:cNvSpPr txBox="1"/>
          <p:nvPr/>
        </p:nvSpPr>
        <p:spPr>
          <a:xfrm>
            <a:off x="6378333" y="6447446"/>
            <a:ext cx="947695" cy="307777"/>
          </a:xfrm>
          <a:prstGeom prst="rect">
            <a:avLst/>
          </a:prstGeom>
          <a:noFill/>
        </p:spPr>
        <p:txBody>
          <a:bodyPr wrap="none" rtlCol="0">
            <a:spAutoFit/>
          </a:bodyPr>
          <a:lstStyle/>
          <a:p>
            <a:r>
              <a:rPr lang="en-US" sz="1400" i="1" dirty="0"/>
              <a:t>units 1/m</a:t>
            </a:r>
            <a:r>
              <a:rPr lang="en-US" sz="1400" i="1" baseline="30000" dirty="0"/>
              <a:t>3</a:t>
            </a:r>
          </a:p>
        </p:txBody>
      </p:sp>
    </p:spTree>
    <p:extLst>
      <p:ext uri="{BB962C8B-B14F-4D97-AF65-F5344CB8AC3E}">
        <p14:creationId xmlns:p14="http://schemas.microsoft.com/office/powerpoint/2010/main" val="7155441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C56EFE-4BD8-EA43-A5F1-DD8A3FE12C12}" type="slidenum">
              <a:rPr lang="en-US" smtClean="0"/>
              <a:t>18</a:t>
            </a:fld>
            <a:endParaRPr lang="en-US"/>
          </a:p>
        </p:txBody>
      </p:sp>
      <p:pic>
        <p:nvPicPr>
          <p:cNvPr id="5" name="Picture 4" descr="Screen Shot 2017-02-27 at 9.51.13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932" y="1526939"/>
            <a:ext cx="4805828" cy="5194535"/>
          </a:xfrm>
          <a:prstGeom prst="rect">
            <a:avLst/>
          </a:prstGeom>
        </p:spPr>
      </p:pic>
      <p:pic>
        <p:nvPicPr>
          <p:cNvPr id="6" name="Picture 5"/>
          <p:cNvPicPr>
            <a:picLocks noChangeAspect="1"/>
          </p:cNvPicPr>
          <p:nvPr/>
        </p:nvPicPr>
        <p:blipFill>
          <a:blip r:embed="rId3"/>
          <a:stretch>
            <a:fillRect/>
          </a:stretch>
        </p:blipFill>
        <p:spPr>
          <a:xfrm>
            <a:off x="1567381" y="3422650"/>
            <a:ext cx="1638300" cy="952500"/>
          </a:xfrm>
          <a:prstGeom prst="rect">
            <a:avLst/>
          </a:prstGeom>
        </p:spPr>
      </p:pic>
      <p:sp>
        <p:nvSpPr>
          <p:cNvPr id="7" name="Rectangle 6"/>
          <p:cNvSpPr/>
          <p:nvPr/>
        </p:nvSpPr>
        <p:spPr>
          <a:xfrm>
            <a:off x="1351530" y="3292443"/>
            <a:ext cx="2222684" cy="121844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3205681" y="1976951"/>
            <a:ext cx="1729806" cy="14456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205681" y="3708587"/>
            <a:ext cx="2754425" cy="4329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0963" y="6488668"/>
            <a:ext cx="2781305" cy="369332"/>
          </a:xfrm>
          <a:prstGeom prst="rect">
            <a:avLst/>
          </a:prstGeom>
          <a:noFill/>
        </p:spPr>
        <p:txBody>
          <a:bodyPr wrap="none" rtlCol="0">
            <a:spAutoFit/>
          </a:bodyPr>
          <a:lstStyle/>
          <a:p>
            <a:r>
              <a:rPr lang="en-US" dirty="0">
                <a:solidFill>
                  <a:srgbClr val="A6A6A6"/>
                </a:solidFill>
              </a:rPr>
              <a:t>Marshall and Palmer (1948)</a:t>
            </a:r>
          </a:p>
        </p:txBody>
      </p:sp>
      <p:sp>
        <p:nvSpPr>
          <p:cNvPr id="10" name="TextBox 9">
            <a:extLst>
              <a:ext uri="{FF2B5EF4-FFF2-40B4-BE49-F238E27FC236}">
                <a16:creationId xmlns:a16="http://schemas.microsoft.com/office/drawing/2014/main" id="{EB68260B-B912-0749-87C5-2E214B85ECFD}"/>
              </a:ext>
            </a:extLst>
          </p:cNvPr>
          <p:cNvSpPr txBox="1"/>
          <p:nvPr/>
        </p:nvSpPr>
        <p:spPr>
          <a:xfrm>
            <a:off x="457200" y="5442558"/>
            <a:ext cx="2725490" cy="1015663"/>
          </a:xfrm>
          <a:prstGeom prst="rect">
            <a:avLst/>
          </a:prstGeom>
          <a:noFill/>
        </p:spPr>
        <p:txBody>
          <a:bodyPr wrap="none" rtlCol="0">
            <a:spAutoFit/>
          </a:bodyPr>
          <a:lstStyle/>
          <a:p>
            <a:r>
              <a:rPr lang="en-US" sz="2000" dirty="0"/>
              <a:t>• We need to determine</a:t>
            </a:r>
          </a:p>
          <a:p>
            <a:r>
              <a:rPr lang="en-US" sz="2000" dirty="0"/>
              <a:t>   both </a:t>
            </a:r>
            <a:r>
              <a:rPr lang="en-US" sz="2000" i="1" dirty="0"/>
              <a:t>N</a:t>
            </a:r>
            <a:r>
              <a:rPr lang="en-US" sz="2000" i="1" baseline="-25000" dirty="0"/>
              <a:t>0</a:t>
            </a:r>
            <a:r>
              <a:rPr lang="en-US" sz="2000" dirty="0"/>
              <a:t> and </a:t>
            </a:r>
            <a:r>
              <a:rPr lang="en-US" sz="2000" dirty="0">
                <a:latin typeface="Symbol" charset="2"/>
                <a:cs typeface="Symbol" charset="2"/>
              </a:rPr>
              <a:t>l </a:t>
            </a:r>
          </a:p>
          <a:p>
            <a:r>
              <a:rPr lang="en-US" sz="2000" dirty="0">
                <a:latin typeface="Symbol" charset="2"/>
              </a:rPr>
              <a:t>   </a:t>
            </a:r>
            <a:r>
              <a:rPr lang="en-US" sz="2000" dirty="0"/>
              <a:t>in some fashion</a:t>
            </a:r>
            <a:endParaRPr lang="en-US" sz="2000" dirty="0">
              <a:latin typeface="Symbol" charset="2"/>
              <a:cs typeface="Symbol" charset="2"/>
            </a:endParaRPr>
          </a:p>
        </p:txBody>
      </p:sp>
    </p:spTree>
    <p:extLst>
      <p:ext uri="{BB962C8B-B14F-4D97-AF65-F5344CB8AC3E}">
        <p14:creationId xmlns:p14="http://schemas.microsoft.com/office/powerpoint/2010/main" val="3210515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Spherical raindrops</a:t>
            </a:r>
          </a:p>
        </p:txBody>
      </p:sp>
      <p:sp>
        <p:nvSpPr>
          <p:cNvPr id="5" name="Content Placeholder 4"/>
          <p:cNvSpPr>
            <a:spLocks noGrp="1"/>
          </p:cNvSpPr>
          <p:nvPr>
            <p:ph idx="1"/>
          </p:nvPr>
        </p:nvSpPr>
        <p:spPr/>
        <p:txBody>
          <a:bodyPr>
            <a:normAutofit/>
          </a:bodyPr>
          <a:lstStyle/>
          <a:p>
            <a:r>
              <a:rPr lang="en-US" sz="2800" dirty="0"/>
              <a:t>The mass </a:t>
            </a:r>
            <a:r>
              <a:rPr lang="en-US" sz="2800" i="1" dirty="0">
                <a:latin typeface="APPLE CHANCERY" panose="03020702040506060504" pitchFamily="66" charset="-79"/>
                <a:cs typeface="APPLE CHANCERY" panose="03020702040506060504" pitchFamily="66" charset="-79"/>
              </a:rPr>
              <a:t>M</a:t>
            </a:r>
            <a:r>
              <a:rPr lang="en-US" sz="2800" dirty="0"/>
              <a:t>  (in kg) of a raindrop of diameter </a:t>
            </a:r>
            <a:r>
              <a:rPr lang="en-US" sz="2800" i="1" dirty="0"/>
              <a:t>D</a:t>
            </a:r>
            <a:r>
              <a:rPr lang="en-US" sz="2800" dirty="0"/>
              <a:t> depends on the density of liquid water </a:t>
            </a:r>
            <a:r>
              <a:rPr lang="en-US" sz="2800" dirty="0" err="1">
                <a:latin typeface="Symbol" charset="2"/>
                <a:cs typeface="Symbol" charset="2"/>
              </a:rPr>
              <a:t>r</a:t>
            </a:r>
            <a:r>
              <a:rPr lang="en-US" sz="2800" baseline="-25000" dirty="0" err="1"/>
              <a:t>l</a:t>
            </a:r>
            <a:r>
              <a:rPr lang="en-US" sz="2800" dirty="0"/>
              <a:t> and its volume </a:t>
            </a:r>
            <a:r>
              <a:rPr lang="en-US" sz="2800" i="1" dirty="0"/>
              <a:t>V</a:t>
            </a:r>
            <a:r>
              <a:rPr lang="en-US" sz="2800" dirty="0"/>
              <a:t> (by definition)</a:t>
            </a:r>
          </a:p>
          <a:p>
            <a:endParaRPr lang="en-US" sz="2800" dirty="0"/>
          </a:p>
          <a:p>
            <a:r>
              <a:rPr lang="en-US" sz="2800" dirty="0"/>
              <a:t>If the drops are </a:t>
            </a:r>
            <a:r>
              <a:rPr lang="en-US" sz="2800" i="1" dirty="0"/>
              <a:t>spherical</a:t>
            </a:r>
            <a:r>
              <a:rPr lang="en-US" sz="2800" dirty="0"/>
              <a:t>, then</a:t>
            </a:r>
          </a:p>
          <a:p>
            <a:endParaRPr lang="en-US" sz="2800" dirty="0"/>
          </a:p>
          <a:p>
            <a:r>
              <a:rPr lang="en-US" sz="2800" dirty="0"/>
              <a:t>The total mass per volume </a:t>
            </a:r>
            <a:r>
              <a:rPr lang="en-US" sz="2800" i="1" dirty="0"/>
              <a:t>M</a:t>
            </a:r>
            <a:r>
              <a:rPr lang="en-US" sz="2800" dirty="0"/>
              <a:t> in a grid volume (kg/m</a:t>
            </a:r>
            <a:r>
              <a:rPr lang="en-US" sz="2800" baseline="30000" dirty="0"/>
              <a:t>3</a:t>
            </a:r>
            <a:r>
              <a:rPr lang="en-US" sz="2800" dirty="0"/>
              <a:t>) is the mass of a drop of diameter </a:t>
            </a:r>
            <a:r>
              <a:rPr lang="en-US" sz="2800" i="1" dirty="0"/>
              <a:t>D</a:t>
            </a:r>
            <a:r>
              <a:rPr lang="en-US" sz="2800" dirty="0"/>
              <a:t> x how many drops there are, summed over all diameters</a:t>
            </a:r>
          </a:p>
        </p:txBody>
      </p:sp>
      <p:sp>
        <p:nvSpPr>
          <p:cNvPr id="3" name="Slide Number Placeholder 2"/>
          <p:cNvSpPr>
            <a:spLocks noGrp="1"/>
          </p:cNvSpPr>
          <p:nvPr>
            <p:ph type="sldNum" sz="quarter" idx="12"/>
          </p:nvPr>
        </p:nvSpPr>
        <p:spPr/>
        <p:txBody>
          <a:bodyPr/>
          <a:lstStyle/>
          <a:p>
            <a:fld id="{E5C56EFE-4BD8-EA43-A5F1-DD8A3FE12C12}" type="slidenum">
              <a:rPr lang="en-US" smtClean="0"/>
              <a:t>19</a:t>
            </a:fld>
            <a:endParaRPr lang="en-US"/>
          </a:p>
        </p:txBody>
      </p:sp>
      <p:pic>
        <p:nvPicPr>
          <p:cNvPr id="4" name="Picture 3"/>
          <p:cNvPicPr>
            <a:picLocks noChangeAspect="1"/>
          </p:cNvPicPr>
          <p:nvPr/>
        </p:nvPicPr>
        <p:blipFill>
          <a:blip r:embed="rId3"/>
          <a:stretch>
            <a:fillRect/>
          </a:stretch>
        </p:blipFill>
        <p:spPr>
          <a:xfrm>
            <a:off x="3666787" y="3052292"/>
            <a:ext cx="2051050" cy="367030"/>
          </a:xfrm>
          <a:prstGeom prst="rect">
            <a:avLst/>
          </a:prstGeom>
        </p:spPr>
      </p:pic>
      <p:pic>
        <p:nvPicPr>
          <p:cNvPr id="6" name="Picture 5"/>
          <p:cNvPicPr>
            <a:picLocks noChangeAspect="1"/>
          </p:cNvPicPr>
          <p:nvPr/>
        </p:nvPicPr>
        <p:blipFill>
          <a:blip r:embed="rId4"/>
          <a:stretch>
            <a:fillRect/>
          </a:stretch>
        </p:blipFill>
        <p:spPr>
          <a:xfrm>
            <a:off x="3845973" y="3932576"/>
            <a:ext cx="1717040" cy="680720"/>
          </a:xfrm>
          <a:prstGeom prst="rect">
            <a:avLst/>
          </a:prstGeom>
        </p:spPr>
      </p:pic>
      <p:pic>
        <p:nvPicPr>
          <p:cNvPr id="8" name="Picture 7">
            <a:extLst>
              <a:ext uri="{FF2B5EF4-FFF2-40B4-BE49-F238E27FC236}">
                <a16:creationId xmlns:a16="http://schemas.microsoft.com/office/drawing/2014/main" id="{BDED3CA8-190C-414D-B682-FA9D23550FFC}"/>
              </a:ext>
            </a:extLst>
          </p:cNvPr>
          <p:cNvPicPr>
            <a:picLocks noChangeAspect="1"/>
          </p:cNvPicPr>
          <p:nvPr/>
        </p:nvPicPr>
        <p:blipFill>
          <a:blip r:embed="rId5"/>
          <a:stretch>
            <a:fillRect/>
          </a:stretch>
        </p:blipFill>
        <p:spPr>
          <a:xfrm>
            <a:off x="2936631" y="5778500"/>
            <a:ext cx="4114800" cy="1079500"/>
          </a:xfrm>
          <a:prstGeom prst="rect">
            <a:avLst/>
          </a:prstGeom>
        </p:spPr>
      </p:pic>
    </p:spTree>
    <p:extLst>
      <p:ext uri="{BB962C8B-B14F-4D97-AF65-F5344CB8AC3E}">
        <p14:creationId xmlns:p14="http://schemas.microsoft.com/office/powerpoint/2010/main" val="3752417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9FB25-2D57-284D-B384-1137152F9CD9}"/>
              </a:ext>
            </a:extLst>
          </p:cNvPr>
          <p:cNvSpPr>
            <a:spLocks noGrp="1"/>
          </p:cNvSpPr>
          <p:nvPr>
            <p:ph type="title"/>
          </p:nvPr>
        </p:nvSpPr>
        <p:spPr/>
        <p:txBody>
          <a:bodyPr>
            <a:normAutofit fontScale="90000"/>
          </a:bodyPr>
          <a:lstStyle/>
          <a:p>
            <a:r>
              <a:rPr lang="en-US" dirty="0"/>
              <a:t>Water phase changes &amp; hydrometeors</a:t>
            </a:r>
          </a:p>
        </p:txBody>
      </p:sp>
      <p:sp>
        <p:nvSpPr>
          <p:cNvPr id="3" name="Content Placeholder 2">
            <a:extLst>
              <a:ext uri="{FF2B5EF4-FFF2-40B4-BE49-F238E27FC236}">
                <a16:creationId xmlns:a16="http://schemas.microsoft.com/office/drawing/2014/main" id="{BE4A33A9-2FC5-214B-8169-82736F1E88C3}"/>
              </a:ext>
            </a:extLst>
          </p:cNvPr>
          <p:cNvSpPr>
            <a:spLocks noGrp="1"/>
          </p:cNvSpPr>
          <p:nvPr>
            <p:ph idx="1"/>
          </p:nvPr>
        </p:nvSpPr>
        <p:spPr/>
        <p:txBody>
          <a:bodyPr>
            <a:noAutofit/>
          </a:bodyPr>
          <a:lstStyle/>
          <a:p>
            <a:r>
              <a:rPr lang="en-US" sz="2000" dirty="0"/>
              <a:t>Heating and cooling and moistening and drying of air, as well as effects on momentum, owing to water substance phase changes are of overwhelming importance in atmospheric processes, and need to be handled appropriately in NWP models if we hope for skillful forecasts</a:t>
            </a:r>
          </a:p>
          <a:p>
            <a:r>
              <a:rPr lang="en-US" sz="2000" dirty="0"/>
              <a:t>We handle this in two </a:t>
            </a:r>
            <a:r>
              <a:rPr lang="en-US" sz="2000" dirty="0">
                <a:solidFill>
                  <a:srgbClr val="FF0000"/>
                </a:solidFill>
              </a:rPr>
              <a:t>complementary and yet antagonistic</a:t>
            </a:r>
            <a:r>
              <a:rPr lang="en-US" sz="2000" dirty="0"/>
              <a:t> ways:</a:t>
            </a:r>
          </a:p>
          <a:p>
            <a:pPr lvl="1"/>
            <a:r>
              <a:rPr lang="en-US" sz="1800" b="1" dirty="0"/>
              <a:t>Cloud microphysics </a:t>
            </a:r>
            <a:r>
              <a:rPr lang="en-US" sz="1800" dirty="0"/>
              <a:t>– we can resolve the clouds on the grid but cannot track every hydrometeor.  </a:t>
            </a:r>
          </a:p>
          <a:p>
            <a:pPr lvl="2"/>
            <a:r>
              <a:rPr lang="en-US" sz="1400" dirty="0"/>
              <a:t>This approach parameterizes condensation, evaporation, deposition, sublimation, and hydrometeor evolution and interaction on a </a:t>
            </a:r>
            <a:r>
              <a:rPr lang="en-US" sz="1400" dirty="0">
                <a:solidFill>
                  <a:srgbClr val="0070C0"/>
                </a:solidFill>
              </a:rPr>
              <a:t>grid volume by grid volume basis</a:t>
            </a:r>
            <a:r>
              <a:rPr lang="en-US" sz="1400" dirty="0"/>
              <a:t> and is based primarily on particle size distributions and geometric concepts.</a:t>
            </a:r>
          </a:p>
          <a:p>
            <a:pPr lvl="1"/>
            <a:r>
              <a:rPr lang="en-US" sz="1800" b="1" dirty="0"/>
              <a:t>Cumulus parameterization </a:t>
            </a:r>
            <a:r>
              <a:rPr lang="en-US" sz="1800" dirty="0"/>
              <a:t>– we cannot even “see” the clouds: they are subgrid.  </a:t>
            </a:r>
          </a:p>
          <a:p>
            <a:pPr lvl="2"/>
            <a:r>
              <a:rPr lang="en-US" sz="1400" dirty="0"/>
              <a:t>In this approach, we adjust entire model </a:t>
            </a:r>
            <a:r>
              <a:rPr lang="en-US" sz="1400" dirty="0">
                <a:solidFill>
                  <a:srgbClr val="0070C0"/>
                </a:solidFill>
              </a:rPr>
              <a:t>columns</a:t>
            </a:r>
            <a:r>
              <a:rPr lang="en-US" sz="1400" dirty="0"/>
              <a:t> all at once to account for subgrid sources/sinks of heat, water, and momentum.</a:t>
            </a:r>
          </a:p>
        </p:txBody>
      </p:sp>
      <p:sp>
        <p:nvSpPr>
          <p:cNvPr id="4" name="Slide Number Placeholder 3">
            <a:extLst>
              <a:ext uri="{FF2B5EF4-FFF2-40B4-BE49-F238E27FC236}">
                <a16:creationId xmlns:a16="http://schemas.microsoft.com/office/drawing/2014/main" id="{4556CA36-2731-F643-B071-0ACF21A076A0}"/>
              </a:ext>
            </a:extLst>
          </p:cNvPr>
          <p:cNvSpPr>
            <a:spLocks noGrp="1"/>
          </p:cNvSpPr>
          <p:nvPr>
            <p:ph type="sldNum" sz="quarter" idx="12"/>
          </p:nvPr>
        </p:nvSpPr>
        <p:spPr/>
        <p:txBody>
          <a:bodyPr/>
          <a:lstStyle/>
          <a:p>
            <a:fld id="{E5C56EFE-4BD8-EA43-A5F1-DD8A3FE12C12}" type="slidenum">
              <a:rPr lang="en-US" smtClean="0"/>
              <a:t>2</a:t>
            </a:fld>
            <a:endParaRPr lang="en-US"/>
          </a:p>
        </p:txBody>
      </p:sp>
    </p:spTree>
    <p:extLst>
      <p:ext uri="{BB962C8B-B14F-4D97-AF65-F5344CB8AC3E}">
        <p14:creationId xmlns:p14="http://schemas.microsoft.com/office/powerpoint/2010/main" val="2777692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7-02-27 at 3.35.57 P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0616" y="3506266"/>
            <a:ext cx="3350079" cy="2964062"/>
          </a:xfrm>
          <a:prstGeom prst="rect">
            <a:avLst/>
          </a:prstGeom>
        </p:spPr>
      </p:pic>
      <p:sp>
        <p:nvSpPr>
          <p:cNvPr id="4" name="Slide Number Placeholder 3"/>
          <p:cNvSpPr>
            <a:spLocks noGrp="1"/>
          </p:cNvSpPr>
          <p:nvPr>
            <p:ph type="sldNum" sz="quarter" idx="12"/>
          </p:nvPr>
        </p:nvSpPr>
        <p:spPr/>
        <p:txBody>
          <a:bodyPr/>
          <a:lstStyle/>
          <a:p>
            <a:fld id="{E5C56EFE-4BD8-EA43-A5F1-DD8A3FE12C12}" type="slidenum">
              <a:rPr lang="en-US" smtClean="0"/>
              <a:t>20</a:t>
            </a:fld>
            <a:endParaRPr lang="en-US"/>
          </a:p>
        </p:txBody>
      </p:sp>
      <p:pic>
        <p:nvPicPr>
          <p:cNvPr id="5" name="Picture 4" descr="DrSeus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72255" y="887018"/>
            <a:ext cx="6198413" cy="4740250"/>
          </a:xfrm>
          <a:prstGeom prst="rect">
            <a:avLst/>
          </a:prstGeom>
          <a:ln w="38100" cmpd="sng">
            <a:solidFill>
              <a:srgbClr val="FF0000"/>
            </a:solidFill>
          </a:ln>
        </p:spPr>
      </p:pic>
      <p:sp>
        <p:nvSpPr>
          <p:cNvPr id="6" name="TextBox 5"/>
          <p:cNvSpPr txBox="1"/>
          <p:nvPr/>
        </p:nvSpPr>
        <p:spPr>
          <a:xfrm>
            <a:off x="363247" y="6309198"/>
            <a:ext cx="1043876" cy="369332"/>
          </a:xfrm>
          <a:prstGeom prst="rect">
            <a:avLst/>
          </a:prstGeom>
          <a:noFill/>
        </p:spPr>
        <p:txBody>
          <a:bodyPr wrap="none" rtlCol="0">
            <a:spAutoFit/>
          </a:bodyPr>
          <a:lstStyle/>
          <a:p>
            <a:r>
              <a:rPr lang="en-US" dirty="0">
                <a:solidFill>
                  <a:srgbClr val="BFBFBF"/>
                </a:solidFill>
              </a:rPr>
              <a:t>Dr. Seuss</a:t>
            </a:r>
          </a:p>
        </p:txBody>
      </p:sp>
      <p:pic>
        <p:nvPicPr>
          <p:cNvPr id="7" name="Picture 6" descr="Screen Shot 2017-02-27 at 3.32.43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1305" y="1098722"/>
            <a:ext cx="2724484" cy="2265468"/>
          </a:xfrm>
          <a:prstGeom prst="rect">
            <a:avLst/>
          </a:prstGeom>
        </p:spPr>
      </p:pic>
      <p:sp>
        <p:nvSpPr>
          <p:cNvPr id="8" name="TextBox 7"/>
          <p:cNvSpPr txBox="1"/>
          <p:nvPr/>
        </p:nvSpPr>
        <p:spPr>
          <a:xfrm>
            <a:off x="6877178" y="3364190"/>
            <a:ext cx="1809622" cy="369332"/>
          </a:xfrm>
          <a:prstGeom prst="rect">
            <a:avLst/>
          </a:prstGeom>
          <a:noFill/>
        </p:spPr>
        <p:txBody>
          <a:bodyPr wrap="none" rtlCol="0">
            <a:spAutoFit/>
          </a:bodyPr>
          <a:lstStyle/>
          <a:p>
            <a:r>
              <a:rPr lang="en-US" dirty="0">
                <a:solidFill>
                  <a:srgbClr val="BFBFBF"/>
                </a:solidFill>
              </a:rPr>
              <a:t>McDonald (1954)</a:t>
            </a:r>
          </a:p>
        </p:txBody>
      </p:sp>
      <p:sp>
        <p:nvSpPr>
          <p:cNvPr id="9" name="TextBox 8"/>
          <p:cNvSpPr txBox="1"/>
          <p:nvPr/>
        </p:nvSpPr>
        <p:spPr>
          <a:xfrm>
            <a:off x="5414211" y="188023"/>
            <a:ext cx="2596609" cy="707886"/>
          </a:xfrm>
          <a:prstGeom prst="rect">
            <a:avLst/>
          </a:prstGeom>
          <a:noFill/>
        </p:spPr>
        <p:txBody>
          <a:bodyPr wrap="none" rtlCol="0">
            <a:spAutoFit/>
          </a:bodyPr>
          <a:lstStyle/>
          <a:p>
            <a:r>
              <a:rPr lang="en-US" sz="2000" b="1" i="1" dirty="0"/>
              <a:t>Neither spherical, </a:t>
            </a:r>
          </a:p>
          <a:p>
            <a:r>
              <a:rPr lang="en-US" sz="2000" b="1" i="1" dirty="0"/>
              <a:t>	nor tear-shaped…</a:t>
            </a:r>
          </a:p>
        </p:txBody>
      </p:sp>
      <p:sp>
        <p:nvSpPr>
          <p:cNvPr id="11" name="TextBox 10"/>
          <p:cNvSpPr txBox="1"/>
          <p:nvPr/>
        </p:nvSpPr>
        <p:spPr>
          <a:xfrm>
            <a:off x="5550616" y="6350670"/>
            <a:ext cx="2561180" cy="369332"/>
          </a:xfrm>
          <a:prstGeom prst="rect">
            <a:avLst/>
          </a:prstGeom>
          <a:noFill/>
        </p:spPr>
        <p:txBody>
          <a:bodyPr wrap="none" rtlCol="0">
            <a:spAutoFit/>
          </a:bodyPr>
          <a:lstStyle/>
          <a:p>
            <a:r>
              <a:rPr lang="en-US" dirty="0">
                <a:solidFill>
                  <a:srgbClr val="BFBFBF"/>
                </a:solidFill>
              </a:rPr>
              <a:t>Beard and Chuang (1987)</a:t>
            </a:r>
          </a:p>
        </p:txBody>
      </p:sp>
    </p:spTree>
    <p:extLst>
      <p:ext uri="{BB962C8B-B14F-4D97-AF65-F5344CB8AC3E}">
        <p14:creationId xmlns:p14="http://schemas.microsoft.com/office/powerpoint/2010/main" val="3158374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EDA0EA-0389-9D47-8FE7-290EE255217E}"/>
              </a:ext>
            </a:extLst>
          </p:cNvPr>
          <p:cNvPicPr>
            <a:picLocks noChangeAspect="1"/>
          </p:cNvPicPr>
          <p:nvPr/>
        </p:nvPicPr>
        <p:blipFill>
          <a:blip r:embed="rId3"/>
          <a:stretch>
            <a:fillRect/>
          </a:stretch>
        </p:blipFill>
        <p:spPr>
          <a:xfrm>
            <a:off x="1854688" y="1644650"/>
            <a:ext cx="5575300" cy="3568700"/>
          </a:xfrm>
          <a:prstGeom prst="rect">
            <a:avLst/>
          </a:prstGeom>
        </p:spPr>
      </p:pic>
      <p:sp>
        <p:nvSpPr>
          <p:cNvPr id="5" name="Title 4"/>
          <p:cNvSpPr>
            <a:spLocks noGrp="1"/>
          </p:cNvSpPr>
          <p:nvPr>
            <p:ph type="title"/>
          </p:nvPr>
        </p:nvSpPr>
        <p:spPr/>
        <p:txBody>
          <a:bodyPr/>
          <a:lstStyle/>
          <a:p>
            <a:r>
              <a:rPr lang="en-US" dirty="0"/>
              <a:t>Finding </a:t>
            </a:r>
            <a:r>
              <a:rPr lang="en-US" i="1" dirty="0"/>
              <a:t>M</a:t>
            </a:r>
          </a:p>
        </p:txBody>
      </p:sp>
      <p:sp>
        <p:nvSpPr>
          <p:cNvPr id="4" name="Slide Number Placeholder 3"/>
          <p:cNvSpPr>
            <a:spLocks noGrp="1"/>
          </p:cNvSpPr>
          <p:nvPr>
            <p:ph type="sldNum" sz="quarter" idx="12"/>
          </p:nvPr>
        </p:nvSpPr>
        <p:spPr/>
        <p:txBody>
          <a:bodyPr/>
          <a:lstStyle/>
          <a:p>
            <a:fld id="{E5C56EFE-4BD8-EA43-A5F1-DD8A3FE12C12}" type="slidenum">
              <a:rPr lang="en-US" smtClean="0"/>
              <a:t>21</a:t>
            </a:fld>
            <a:endParaRPr lang="en-US"/>
          </a:p>
        </p:txBody>
      </p:sp>
      <p:sp>
        <p:nvSpPr>
          <p:cNvPr id="7" name="TextBox 6"/>
          <p:cNvSpPr txBox="1"/>
          <p:nvPr/>
        </p:nvSpPr>
        <p:spPr>
          <a:xfrm>
            <a:off x="4762703" y="5063040"/>
            <a:ext cx="4195123" cy="369332"/>
          </a:xfrm>
          <a:prstGeom prst="rect">
            <a:avLst/>
          </a:prstGeom>
          <a:noFill/>
        </p:spPr>
        <p:txBody>
          <a:bodyPr wrap="none" rtlCol="0">
            <a:spAutoFit/>
          </a:bodyPr>
          <a:lstStyle/>
          <a:p>
            <a:r>
              <a:rPr lang="en-US" b="1" dirty="0">
                <a:solidFill>
                  <a:srgbClr val="FF0000"/>
                </a:solidFill>
              </a:rPr>
              <a:t>Nasty integral – but a neat (Gamma) trick:</a:t>
            </a:r>
          </a:p>
        </p:txBody>
      </p:sp>
      <p:pic>
        <p:nvPicPr>
          <p:cNvPr id="8" name="Picture 7"/>
          <p:cNvPicPr>
            <a:picLocks noChangeAspect="1"/>
          </p:cNvPicPr>
          <p:nvPr/>
        </p:nvPicPr>
        <p:blipFill>
          <a:blip r:embed="rId4"/>
          <a:stretch>
            <a:fillRect/>
          </a:stretch>
        </p:blipFill>
        <p:spPr>
          <a:xfrm>
            <a:off x="5118363" y="5491161"/>
            <a:ext cx="3154680" cy="647700"/>
          </a:xfrm>
          <a:prstGeom prst="rect">
            <a:avLst/>
          </a:prstGeom>
        </p:spPr>
      </p:pic>
      <p:pic>
        <p:nvPicPr>
          <p:cNvPr id="9" name="Picture 8"/>
          <p:cNvPicPr>
            <a:picLocks noChangeAspect="1"/>
          </p:cNvPicPr>
          <p:nvPr/>
        </p:nvPicPr>
        <p:blipFill>
          <a:blip r:embed="rId5"/>
          <a:stretch>
            <a:fillRect/>
          </a:stretch>
        </p:blipFill>
        <p:spPr>
          <a:xfrm>
            <a:off x="4964687" y="6273448"/>
            <a:ext cx="2952750" cy="234950"/>
          </a:xfrm>
          <a:prstGeom prst="rect">
            <a:avLst/>
          </a:prstGeom>
        </p:spPr>
      </p:pic>
      <p:sp>
        <p:nvSpPr>
          <p:cNvPr id="10" name="TextBox 9"/>
          <p:cNvSpPr txBox="1"/>
          <p:nvPr/>
        </p:nvSpPr>
        <p:spPr>
          <a:xfrm>
            <a:off x="4082477" y="6186802"/>
            <a:ext cx="824427" cy="369332"/>
          </a:xfrm>
          <a:prstGeom prst="rect">
            <a:avLst/>
          </a:prstGeom>
          <a:noFill/>
        </p:spPr>
        <p:txBody>
          <a:bodyPr wrap="none" rtlCol="0">
            <a:spAutoFit/>
          </a:bodyPr>
          <a:lstStyle/>
          <a:p>
            <a:r>
              <a:rPr lang="en-US" i="1" dirty="0"/>
              <a:t>where</a:t>
            </a:r>
          </a:p>
        </p:txBody>
      </p:sp>
      <p:sp>
        <p:nvSpPr>
          <p:cNvPr id="2" name="TextBox 1"/>
          <p:cNvSpPr txBox="1"/>
          <p:nvPr/>
        </p:nvSpPr>
        <p:spPr>
          <a:xfrm>
            <a:off x="168575" y="2479774"/>
            <a:ext cx="2120517" cy="307777"/>
          </a:xfrm>
          <a:prstGeom prst="rect">
            <a:avLst/>
          </a:prstGeom>
          <a:noFill/>
        </p:spPr>
        <p:txBody>
          <a:bodyPr wrap="none" rtlCol="0">
            <a:spAutoFit/>
          </a:bodyPr>
          <a:lstStyle/>
          <a:p>
            <a:r>
              <a:rPr lang="en-US" sz="1400" i="1" dirty="0"/>
              <a:t>M = total mass per volume</a:t>
            </a:r>
          </a:p>
        </p:txBody>
      </p:sp>
    </p:spTree>
    <p:extLst>
      <p:ext uri="{BB962C8B-B14F-4D97-AF65-F5344CB8AC3E}">
        <p14:creationId xmlns:p14="http://schemas.microsoft.com/office/powerpoint/2010/main" val="2480107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52D6768-0729-9E40-97A9-ECFC9E1547F6}"/>
              </a:ext>
            </a:extLst>
          </p:cNvPr>
          <p:cNvPicPr>
            <a:picLocks noChangeAspect="1"/>
          </p:cNvPicPr>
          <p:nvPr/>
        </p:nvPicPr>
        <p:blipFill>
          <a:blip r:embed="rId3"/>
          <a:stretch>
            <a:fillRect/>
          </a:stretch>
        </p:blipFill>
        <p:spPr>
          <a:xfrm>
            <a:off x="1854200" y="1636831"/>
            <a:ext cx="5575300" cy="4686300"/>
          </a:xfrm>
          <a:prstGeom prst="rect">
            <a:avLst/>
          </a:prstGeom>
        </p:spPr>
      </p:pic>
      <p:sp>
        <p:nvSpPr>
          <p:cNvPr id="5" name="Title 4"/>
          <p:cNvSpPr>
            <a:spLocks noGrp="1"/>
          </p:cNvSpPr>
          <p:nvPr>
            <p:ph type="title"/>
          </p:nvPr>
        </p:nvSpPr>
        <p:spPr/>
        <p:txBody>
          <a:bodyPr/>
          <a:lstStyle/>
          <a:p>
            <a:r>
              <a:rPr lang="en-US" dirty="0"/>
              <a:t>Finding </a:t>
            </a:r>
            <a:r>
              <a:rPr lang="en-US" i="1" dirty="0"/>
              <a:t>M</a:t>
            </a:r>
          </a:p>
        </p:txBody>
      </p:sp>
      <p:sp>
        <p:nvSpPr>
          <p:cNvPr id="4" name="Slide Number Placeholder 3"/>
          <p:cNvSpPr>
            <a:spLocks noGrp="1"/>
          </p:cNvSpPr>
          <p:nvPr>
            <p:ph type="sldNum" sz="quarter" idx="12"/>
          </p:nvPr>
        </p:nvSpPr>
        <p:spPr/>
        <p:txBody>
          <a:bodyPr/>
          <a:lstStyle/>
          <a:p>
            <a:fld id="{E5C56EFE-4BD8-EA43-A5F1-DD8A3FE12C12}" type="slidenum">
              <a:rPr lang="en-US" smtClean="0"/>
              <a:t>22</a:t>
            </a:fld>
            <a:endParaRPr lang="en-US"/>
          </a:p>
        </p:txBody>
      </p:sp>
      <p:sp>
        <p:nvSpPr>
          <p:cNvPr id="6" name="Rectangle 5"/>
          <p:cNvSpPr/>
          <p:nvPr/>
        </p:nvSpPr>
        <p:spPr>
          <a:xfrm>
            <a:off x="1367561" y="5235966"/>
            <a:ext cx="3160142" cy="1300960"/>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4DF6458-A5CF-F746-9ED3-6589D1906FEA}"/>
              </a:ext>
            </a:extLst>
          </p:cNvPr>
          <p:cNvSpPr txBox="1"/>
          <p:nvPr/>
        </p:nvSpPr>
        <p:spPr>
          <a:xfrm>
            <a:off x="307302" y="6583362"/>
            <a:ext cx="2741520" cy="307777"/>
          </a:xfrm>
          <a:prstGeom prst="rect">
            <a:avLst/>
          </a:prstGeom>
          <a:noFill/>
        </p:spPr>
        <p:txBody>
          <a:bodyPr wrap="none" rtlCol="0">
            <a:spAutoFit/>
          </a:bodyPr>
          <a:lstStyle/>
          <a:p>
            <a:r>
              <a:rPr lang="en-US" sz="1400" i="1" dirty="0"/>
              <a:t>M = total mass per volume (kg/m</a:t>
            </a:r>
            <a:r>
              <a:rPr lang="en-US" sz="1400" i="1" baseline="30000" dirty="0"/>
              <a:t>3</a:t>
            </a:r>
            <a:r>
              <a:rPr lang="en-US" sz="1400" i="1" dirty="0"/>
              <a:t>)</a:t>
            </a:r>
          </a:p>
        </p:txBody>
      </p:sp>
    </p:spTree>
    <p:extLst>
      <p:ext uri="{BB962C8B-B14F-4D97-AF65-F5344CB8AC3E}">
        <p14:creationId xmlns:p14="http://schemas.microsoft.com/office/powerpoint/2010/main" val="27050742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01CC57-49E2-A543-A266-DB0AA6479ACD}"/>
              </a:ext>
            </a:extLst>
          </p:cNvPr>
          <p:cNvPicPr>
            <a:picLocks noChangeAspect="1"/>
          </p:cNvPicPr>
          <p:nvPr/>
        </p:nvPicPr>
        <p:blipFill>
          <a:blip r:embed="rId3"/>
          <a:stretch>
            <a:fillRect/>
          </a:stretch>
        </p:blipFill>
        <p:spPr>
          <a:xfrm>
            <a:off x="3924921" y="2901957"/>
            <a:ext cx="1625600" cy="419100"/>
          </a:xfrm>
          <a:prstGeom prst="rect">
            <a:avLst/>
          </a:prstGeom>
        </p:spPr>
      </p:pic>
      <p:sp>
        <p:nvSpPr>
          <p:cNvPr id="2" name="Title 1"/>
          <p:cNvSpPr>
            <a:spLocks noGrp="1"/>
          </p:cNvSpPr>
          <p:nvPr>
            <p:ph type="title"/>
          </p:nvPr>
        </p:nvSpPr>
        <p:spPr/>
        <p:txBody>
          <a:bodyPr/>
          <a:lstStyle/>
          <a:p>
            <a:r>
              <a:rPr lang="en-US" dirty="0"/>
              <a:t>Predicting </a:t>
            </a:r>
            <a:r>
              <a:rPr lang="en-US" i="1" dirty="0"/>
              <a:t>M</a:t>
            </a:r>
          </a:p>
        </p:txBody>
      </p:sp>
      <p:sp>
        <p:nvSpPr>
          <p:cNvPr id="4" name="Content Placeholder 3"/>
          <p:cNvSpPr>
            <a:spLocks noGrp="1"/>
          </p:cNvSpPr>
          <p:nvPr>
            <p:ph idx="1"/>
          </p:nvPr>
        </p:nvSpPr>
        <p:spPr/>
        <p:txBody>
          <a:bodyPr>
            <a:normAutofit fontScale="92500" lnSpcReduction="20000"/>
          </a:bodyPr>
          <a:lstStyle/>
          <a:p>
            <a:r>
              <a:rPr lang="en-US" dirty="0"/>
              <a:t>We </a:t>
            </a:r>
            <a:r>
              <a:rPr lang="en-US" b="1" dirty="0"/>
              <a:t>predict</a:t>
            </a:r>
            <a:r>
              <a:rPr lang="en-US" dirty="0"/>
              <a:t> the rain water mixing ratio </a:t>
            </a:r>
            <a:r>
              <a:rPr lang="en-US" i="1" dirty="0" err="1"/>
              <a:t>q</a:t>
            </a:r>
            <a:r>
              <a:rPr lang="en-US" i="1" baseline="-25000" dirty="0" err="1"/>
              <a:t>r</a:t>
            </a:r>
            <a:r>
              <a:rPr lang="en-US" dirty="0"/>
              <a:t>, in </a:t>
            </a:r>
            <a:r>
              <a:rPr lang="en-US" dirty="0" err="1"/>
              <a:t>kg</a:t>
            </a:r>
            <a:r>
              <a:rPr lang="en-US" baseline="-25000" dirty="0" err="1"/>
              <a:t>w</a:t>
            </a:r>
            <a:r>
              <a:rPr lang="en-US" dirty="0"/>
              <a:t>/</a:t>
            </a:r>
            <a:r>
              <a:rPr lang="en-US" dirty="0" err="1"/>
              <a:t>kg</a:t>
            </a:r>
            <a:r>
              <a:rPr lang="en-US" baseline="-25000" dirty="0" err="1"/>
              <a:t>air</a:t>
            </a:r>
            <a:r>
              <a:rPr lang="en-US" dirty="0"/>
              <a:t>, for every grid volume</a:t>
            </a:r>
          </a:p>
          <a:p>
            <a:r>
              <a:rPr lang="en-US" dirty="0"/>
              <a:t>The total rain water mass per volume is</a:t>
            </a:r>
          </a:p>
          <a:p>
            <a:endParaRPr lang="en-US" dirty="0"/>
          </a:p>
          <a:p>
            <a:pPr lvl="1"/>
            <a:r>
              <a:rPr lang="en-US" dirty="0"/>
              <a:t>…where      is the </a:t>
            </a:r>
            <a:r>
              <a:rPr lang="en-US" i="1" dirty="0"/>
              <a:t>air</a:t>
            </a:r>
            <a:r>
              <a:rPr lang="en-US" dirty="0"/>
              <a:t> density</a:t>
            </a:r>
          </a:p>
          <a:p>
            <a:r>
              <a:rPr lang="en-US" dirty="0"/>
              <a:t>So</a:t>
            </a:r>
            <a:r>
              <a:rPr lang="mr-IN" dirty="0"/>
              <a:t>…</a:t>
            </a:r>
            <a:r>
              <a:rPr lang="en-US" dirty="0"/>
              <a:t> solve for the </a:t>
            </a:r>
            <a:r>
              <a:rPr lang="en-US" i="1" dirty="0"/>
              <a:t>slope</a:t>
            </a:r>
            <a:r>
              <a:rPr lang="en-US" dirty="0"/>
              <a:t> of the rain DSD</a:t>
            </a:r>
          </a:p>
          <a:p>
            <a:endParaRPr lang="en-US" dirty="0"/>
          </a:p>
          <a:p>
            <a:endParaRPr lang="en-US" dirty="0"/>
          </a:p>
          <a:p>
            <a:r>
              <a:rPr lang="en-US" dirty="0"/>
              <a:t>Something like this would be done for each species handled with particle size distributions</a:t>
            </a:r>
          </a:p>
        </p:txBody>
      </p:sp>
      <p:sp>
        <p:nvSpPr>
          <p:cNvPr id="3" name="Slide Number Placeholder 2"/>
          <p:cNvSpPr>
            <a:spLocks noGrp="1"/>
          </p:cNvSpPr>
          <p:nvPr>
            <p:ph type="sldNum" sz="quarter" idx="12"/>
          </p:nvPr>
        </p:nvSpPr>
        <p:spPr/>
        <p:txBody>
          <a:bodyPr/>
          <a:lstStyle/>
          <a:p>
            <a:fld id="{E5C56EFE-4BD8-EA43-A5F1-DD8A3FE12C12}" type="slidenum">
              <a:rPr lang="en-US" smtClean="0"/>
              <a:t>23</a:t>
            </a:fld>
            <a:endParaRPr lang="en-US"/>
          </a:p>
        </p:txBody>
      </p:sp>
      <p:pic>
        <p:nvPicPr>
          <p:cNvPr id="6" name="Picture 5"/>
          <p:cNvPicPr>
            <a:picLocks noChangeAspect="1"/>
          </p:cNvPicPr>
          <p:nvPr/>
        </p:nvPicPr>
        <p:blipFill>
          <a:blip r:embed="rId4"/>
          <a:stretch>
            <a:fillRect/>
          </a:stretch>
        </p:blipFill>
        <p:spPr>
          <a:xfrm>
            <a:off x="2528991" y="3390909"/>
            <a:ext cx="182880" cy="304800"/>
          </a:xfrm>
          <a:prstGeom prst="rect">
            <a:avLst/>
          </a:prstGeom>
        </p:spPr>
      </p:pic>
      <p:pic>
        <p:nvPicPr>
          <p:cNvPr id="7" name="Picture 6"/>
          <p:cNvPicPr>
            <a:picLocks noChangeAspect="1"/>
          </p:cNvPicPr>
          <p:nvPr/>
        </p:nvPicPr>
        <p:blipFill>
          <a:blip r:embed="rId5"/>
          <a:stretch>
            <a:fillRect/>
          </a:stretch>
        </p:blipFill>
        <p:spPr>
          <a:xfrm>
            <a:off x="3347380" y="4190556"/>
            <a:ext cx="2687955" cy="906780"/>
          </a:xfrm>
          <a:prstGeom prst="rect">
            <a:avLst/>
          </a:prstGeom>
        </p:spPr>
      </p:pic>
    </p:spTree>
    <p:extLst>
      <p:ext uri="{BB962C8B-B14F-4D97-AF65-F5344CB8AC3E}">
        <p14:creationId xmlns:p14="http://schemas.microsoft.com/office/powerpoint/2010/main" val="3435705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6" name="Content Placeholder 5"/>
          <p:cNvSpPr>
            <a:spLocks noGrp="1"/>
          </p:cNvSpPr>
          <p:nvPr>
            <p:ph idx="1"/>
          </p:nvPr>
        </p:nvSpPr>
        <p:spPr/>
        <p:txBody>
          <a:bodyPr>
            <a:normAutofit fontScale="85000" lnSpcReduction="20000"/>
          </a:bodyPr>
          <a:lstStyle/>
          <a:p>
            <a:r>
              <a:rPr lang="en-US" dirty="0"/>
              <a:t>We have an equation that relates the slope and intercept of the drop size distribution to the total amount of rain water in the grid volume</a:t>
            </a:r>
          </a:p>
          <a:p>
            <a:endParaRPr lang="en-US" dirty="0"/>
          </a:p>
          <a:p>
            <a:endParaRPr lang="en-US" dirty="0"/>
          </a:p>
          <a:p>
            <a:r>
              <a:rPr lang="en-US" dirty="0"/>
              <a:t>A </a:t>
            </a:r>
            <a:r>
              <a:rPr lang="en-US" b="1" dirty="0"/>
              <a:t>single-moment </a:t>
            </a:r>
            <a:r>
              <a:rPr lang="en-US" dirty="0"/>
              <a:t>microphysics scheme fixes </a:t>
            </a:r>
            <a:r>
              <a:rPr lang="en-US" u="sng" dirty="0"/>
              <a:t>either</a:t>
            </a:r>
            <a:r>
              <a:rPr lang="en-US" dirty="0"/>
              <a:t> </a:t>
            </a:r>
            <a:r>
              <a:rPr lang="en-US" i="1" dirty="0"/>
              <a:t>N</a:t>
            </a:r>
            <a:r>
              <a:rPr lang="en-US" i="1" baseline="-25000" dirty="0"/>
              <a:t>0</a:t>
            </a:r>
            <a:r>
              <a:rPr lang="en-US" dirty="0"/>
              <a:t> or </a:t>
            </a:r>
            <a:r>
              <a:rPr lang="en-US" dirty="0">
                <a:latin typeface="Symbol" charset="2"/>
                <a:cs typeface="Symbol" charset="2"/>
              </a:rPr>
              <a:t>l</a:t>
            </a:r>
            <a:r>
              <a:rPr lang="en-US" dirty="0"/>
              <a:t>, and solves for the </a:t>
            </a:r>
            <a:r>
              <a:rPr lang="en-US" u="sng" dirty="0"/>
              <a:t>other</a:t>
            </a:r>
          </a:p>
          <a:p>
            <a:pPr lvl="1"/>
            <a:r>
              <a:rPr lang="en-US" dirty="0"/>
              <a:t>Many schemes fix </a:t>
            </a:r>
            <a:r>
              <a:rPr lang="en-US" i="1" dirty="0"/>
              <a:t>N</a:t>
            </a:r>
            <a:r>
              <a:rPr lang="en-US" i="1" baseline="-25000" dirty="0"/>
              <a:t>0</a:t>
            </a:r>
            <a:r>
              <a:rPr lang="en-US" dirty="0"/>
              <a:t> (like Marshall and Palmer) for each species, whether that is reasonable or not, and this also assumes you know its value.</a:t>
            </a:r>
          </a:p>
          <a:p>
            <a:pPr lvl="1"/>
            <a:r>
              <a:rPr lang="en-US" dirty="0"/>
              <a:t>Keep in mind M-P observed rain at the </a:t>
            </a:r>
            <a:r>
              <a:rPr lang="en-US" i="1" dirty="0"/>
              <a:t>surface</a:t>
            </a:r>
            <a:r>
              <a:rPr lang="en-US" dirty="0"/>
              <a:t>.  Would rain sampled farther aloft have the same </a:t>
            </a:r>
            <a:r>
              <a:rPr lang="en-US" i="1" dirty="0"/>
              <a:t>N</a:t>
            </a:r>
            <a:r>
              <a:rPr lang="en-US" i="1" baseline="-25000" dirty="0"/>
              <a:t>0</a:t>
            </a:r>
            <a:r>
              <a:rPr lang="en-US" dirty="0"/>
              <a:t>? </a:t>
            </a:r>
          </a:p>
        </p:txBody>
      </p:sp>
      <p:sp>
        <p:nvSpPr>
          <p:cNvPr id="4" name="Slide Number Placeholder 3"/>
          <p:cNvSpPr>
            <a:spLocks noGrp="1"/>
          </p:cNvSpPr>
          <p:nvPr>
            <p:ph type="sldNum" sz="quarter" idx="12"/>
          </p:nvPr>
        </p:nvSpPr>
        <p:spPr/>
        <p:txBody>
          <a:bodyPr/>
          <a:lstStyle/>
          <a:p>
            <a:fld id="{E5C56EFE-4BD8-EA43-A5F1-DD8A3FE12C12}" type="slidenum">
              <a:rPr lang="en-US" smtClean="0"/>
              <a:t>24</a:t>
            </a:fld>
            <a:endParaRPr lang="en-US"/>
          </a:p>
        </p:txBody>
      </p:sp>
      <p:pic>
        <p:nvPicPr>
          <p:cNvPr id="5" name="Picture 4"/>
          <p:cNvPicPr>
            <a:picLocks noChangeAspect="1"/>
          </p:cNvPicPr>
          <p:nvPr/>
        </p:nvPicPr>
        <p:blipFill>
          <a:blip r:embed="rId2"/>
          <a:stretch>
            <a:fillRect/>
          </a:stretch>
        </p:blipFill>
        <p:spPr>
          <a:xfrm>
            <a:off x="3347380" y="2637534"/>
            <a:ext cx="2687955" cy="906780"/>
          </a:xfrm>
          <a:prstGeom prst="rect">
            <a:avLst/>
          </a:prstGeom>
        </p:spPr>
      </p:pic>
    </p:spTree>
    <p:extLst>
      <p:ext uri="{BB962C8B-B14F-4D97-AF65-F5344CB8AC3E}">
        <p14:creationId xmlns:p14="http://schemas.microsoft.com/office/powerpoint/2010/main" val="2464033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5C56EFE-4BD8-EA43-A5F1-DD8A3FE12C12}" type="slidenum">
              <a:rPr lang="en-US" smtClean="0"/>
              <a:t>25</a:t>
            </a:fld>
            <a:endParaRPr lang="en-US"/>
          </a:p>
        </p:txBody>
      </p:sp>
      <p:pic>
        <p:nvPicPr>
          <p:cNvPr id="5" name="Picture 4" descr="Screen Shot 2017-02-27 at 9.51.13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7932" y="1526939"/>
            <a:ext cx="4805828" cy="5194535"/>
          </a:xfrm>
          <a:prstGeom prst="rect">
            <a:avLst/>
          </a:prstGeom>
        </p:spPr>
      </p:pic>
      <p:pic>
        <p:nvPicPr>
          <p:cNvPr id="6" name="Picture 5"/>
          <p:cNvPicPr>
            <a:picLocks noChangeAspect="1"/>
          </p:cNvPicPr>
          <p:nvPr/>
        </p:nvPicPr>
        <p:blipFill>
          <a:blip r:embed="rId3"/>
          <a:stretch>
            <a:fillRect/>
          </a:stretch>
        </p:blipFill>
        <p:spPr>
          <a:xfrm>
            <a:off x="1567381" y="3422650"/>
            <a:ext cx="1638300" cy="952500"/>
          </a:xfrm>
          <a:prstGeom prst="rect">
            <a:avLst/>
          </a:prstGeom>
        </p:spPr>
      </p:pic>
      <p:sp>
        <p:nvSpPr>
          <p:cNvPr id="7" name="Rectangle 6"/>
          <p:cNvSpPr/>
          <p:nvPr/>
        </p:nvSpPr>
        <p:spPr>
          <a:xfrm>
            <a:off x="1351530" y="3292443"/>
            <a:ext cx="2222684" cy="1218445"/>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V="1">
            <a:off x="3205681" y="1976951"/>
            <a:ext cx="1729806" cy="14456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205681" y="3708587"/>
            <a:ext cx="2754425" cy="43290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0963" y="6488668"/>
            <a:ext cx="2781305" cy="369332"/>
          </a:xfrm>
          <a:prstGeom prst="rect">
            <a:avLst/>
          </a:prstGeom>
          <a:noFill/>
        </p:spPr>
        <p:txBody>
          <a:bodyPr wrap="none" rtlCol="0">
            <a:spAutoFit/>
          </a:bodyPr>
          <a:lstStyle/>
          <a:p>
            <a:r>
              <a:rPr lang="en-US" dirty="0">
                <a:solidFill>
                  <a:srgbClr val="A6A6A6"/>
                </a:solidFill>
              </a:rPr>
              <a:t>Marshall and Palmer (1948)</a:t>
            </a:r>
          </a:p>
        </p:txBody>
      </p:sp>
      <p:sp>
        <p:nvSpPr>
          <p:cNvPr id="10" name="TextBox 9">
            <a:extLst>
              <a:ext uri="{FF2B5EF4-FFF2-40B4-BE49-F238E27FC236}">
                <a16:creationId xmlns:a16="http://schemas.microsoft.com/office/drawing/2014/main" id="{EB68260B-B912-0749-87C5-2E214B85ECFD}"/>
              </a:ext>
            </a:extLst>
          </p:cNvPr>
          <p:cNvSpPr txBox="1"/>
          <p:nvPr/>
        </p:nvSpPr>
        <p:spPr>
          <a:xfrm>
            <a:off x="457200" y="5442558"/>
            <a:ext cx="2725490" cy="1015663"/>
          </a:xfrm>
          <a:prstGeom prst="rect">
            <a:avLst/>
          </a:prstGeom>
          <a:noFill/>
        </p:spPr>
        <p:txBody>
          <a:bodyPr wrap="none" rtlCol="0">
            <a:spAutoFit/>
          </a:bodyPr>
          <a:lstStyle/>
          <a:p>
            <a:r>
              <a:rPr lang="en-US" sz="2000" dirty="0"/>
              <a:t>• We need to determine</a:t>
            </a:r>
          </a:p>
          <a:p>
            <a:r>
              <a:rPr lang="en-US" sz="2000" dirty="0"/>
              <a:t>   both </a:t>
            </a:r>
            <a:r>
              <a:rPr lang="en-US" sz="2000" i="1" dirty="0"/>
              <a:t>N</a:t>
            </a:r>
            <a:r>
              <a:rPr lang="en-US" sz="2000" i="1" baseline="-25000" dirty="0"/>
              <a:t>0</a:t>
            </a:r>
            <a:r>
              <a:rPr lang="en-US" sz="2000" dirty="0"/>
              <a:t> and </a:t>
            </a:r>
            <a:r>
              <a:rPr lang="en-US" sz="2000" dirty="0">
                <a:latin typeface="Symbol" charset="2"/>
                <a:cs typeface="Symbol" charset="2"/>
              </a:rPr>
              <a:t>l </a:t>
            </a:r>
          </a:p>
          <a:p>
            <a:r>
              <a:rPr lang="en-US" sz="2000" dirty="0">
                <a:latin typeface="Symbol" charset="2"/>
              </a:rPr>
              <a:t>   </a:t>
            </a:r>
            <a:r>
              <a:rPr lang="en-US" sz="2000" dirty="0"/>
              <a:t>in some fashion</a:t>
            </a:r>
            <a:endParaRPr lang="en-US" sz="2000" dirty="0">
              <a:latin typeface="Symbol" charset="2"/>
              <a:cs typeface="Symbol" charset="2"/>
            </a:endParaRPr>
          </a:p>
        </p:txBody>
      </p:sp>
      <p:sp>
        <p:nvSpPr>
          <p:cNvPr id="2" name="TextBox 1">
            <a:extLst>
              <a:ext uri="{FF2B5EF4-FFF2-40B4-BE49-F238E27FC236}">
                <a16:creationId xmlns:a16="http://schemas.microsoft.com/office/drawing/2014/main" id="{63DC8916-27EE-96F7-DD73-1A91F9191522}"/>
              </a:ext>
            </a:extLst>
          </p:cNvPr>
          <p:cNvSpPr txBox="1"/>
          <p:nvPr/>
        </p:nvSpPr>
        <p:spPr>
          <a:xfrm>
            <a:off x="120963" y="136526"/>
            <a:ext cx="8636210" cy="1477328"/>
          </a:xfrm>
          <a:prstGeom prst="rect">
            <a:avLst/>
          </a:prstGeom>
          <a:noFill/>
          <a:ln w="28575">
            <a:solidFill>
              <a:srgbClr val="FF0000"/>
            </a:solidFill>
          </a:ln>
        </p:spPr>
        <p:txBody>
          <a:bodyPr wrap="none" rtlCol="0">
            <a:spAutoFit/>
          </a:bodyPr>
          <a:lstStyle/>
          <a:p>
            <a:r>
              <a:rPr lang="en-US" dirty="0"/>
              <a:t>Smaller drops/droplets less likely to get closer to the ground</a:t>
            </a:r>
          </a:p>
          <a:p>
            <a:r>
              <a:rPr lang="en-US" dirty="0"/>
              <a:t>• they fall more slowly</a:t>
            </a:r>
          </a:p>
          <a:p>
            <a:r>
              <a:rPr lang="en-US" dirty="0"/>
              <a:t>• they are more likely to evaporate (more surface to volume)</a:t>
            </a:r>
          </a:p>
          <a:p>
            <a:r>
              <a:rPr lang="en-US" dirty="0"/>
              <a:t>• they are more likely to become collected by larger particles</a:t>
            </a:r>
          </a:p>
          <a:p>
            <a:r>
              <a:rPr lang="en-US" dirty="0">
                <a:sym typeface="Wingdings" pitchFamily="2" charset="2"/>
              </a:rPr>
              <a:t> My guess is N</a:t>
            </a:r>
            <a:r>
              <a:rPr lang="en-US" baseline="-25000" dirty="0">
                <a:sym typeface="Wingdings" pitchFamily="2" charset="2"/>
              </a:rPr>
              <a:t>0</a:t>
            </a:r>
            <a:r>
              <a:rPr lang="en-US" dirty="0">
                <a:sym typeface="Wingdings" pitchFamily="2" charset="2"/>
              </a:rPr>
              <a:t> farther above the ground is </a:t>
            </a:r>
            <a:r>
              <a:rPr lang="en-US" i="1" dirty="0">
                <a:sym typeface="Wingdings" pitchFamily="2" charset="2"/>
              </a:rPr>
              <a:t>larger</a:t>
            </a:r>
            <a:r>
              <a:rPr lang="en-US" dirty="0">
                <a:sym typeface="Wingdings" pitchFamily="2" charset="2"/>
              </a:rPr>
              <a:t>… but we’re taking it to be constant??</a:t>
            </a:r>
            <a:endParaRPr lang="en-US" dirty="0"/>
          </a:p>
        </p:txBody>
      </p:sp>
    </p:spTree>
    <p:extLst>
      <p:ext uri="{BB962C8B-B14F-4D97-AF65-F5344CB8AC3E}">
        <p14:creationId xmlns:p14="http://schemas.microsoft.com/office/powerpoint/2010/main" val="12649026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7 at 10.08.28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333" y="1751577"/>
            <a:ext cx="3037463" cy="2824722"/>
          </a:xfrm>
          <a:prstGeom prst="rect">
            <a:avLst/>
          </a:prstGeom>
        </p:spPr>
      </p:pic>
      <p:sp>
        <p:nvSpPr>
          <p:cNvPr id="9" name="Title 8"/>
          <p:cNvSpPr>
            <a:spLocks noGrp="1"/>
          </p:cNvSpPr>
          <p:nvPr>
            <p:ph type="title"/>
          </p:nvPr>
        </p:nvSpPr>
        <p:spPr/>
        <p:txBody>
          <a:bodyPr/>
          <a:lstStyle/>
          <a:p>
            <a:r>
              <a:rPr lang="en-US" dirty="0"/>
              <a:t>Consequence of fixing </a:t>
            </a:r>
            <a:r>
              <a:rPr lang="en-US" i="1" dirty="0"/>
              <a:t>N</a:t>
            </a:r>
            <a:r>
              <a:rPr lang="en-US" i="1" baseline="-25000" dirty="0"/>
              <a:t>0</a:t>
            </a:r>
          </a:p>
        </p:txBody>
      </p:sp>
      <p:sp>
        <p:nvSpPr>
          <p:cNvPr id="3" name="Slide Number Placeholder 2"/>
          <p:cNvSpPr>
            <a:spLocks noGrp="1"/>
          </p:cNvSpPr>
          <p:nvPr>
            <p:ph type="sldNum" sz="quarter" idx="12"/>
          </p:nvPr>
        </p:nvSpPr>
        <p:spPr/>
        <p:txBody>
          <a:bodyPr/>
          <a:lstStyle/>
          <a:p>
            <a:fld id="{E5C56EFE-4BD8-EA43-A5F1-DD8A3FE12C12}" type="slidenum">
              <a:rPr lang="en-US" smtClean="0"/>
              <a:t>26</a:t>
            </a:fld>
            <a:endParaRPr lang="en-US"/>
          </a:p>
        </p:txBody>
      </p:sp>
      <p:sp>
        <p:nvSpPr>
          <p:cNvPr id="10" name="TextBox 9"/>
          <p:cNvSpPr txBox="1"/>
          <p:nvPr/>
        </p:nvSpPr>
        <p:spPr>
          <a:xfrm>
            <a:off x="4086481" y="2188476"/>
            <a:ext cx="4922630" cy="1938992"/>
          </a:xfrm>
          <a:prstGeom prst="rect">
            <a:avLst/>
          </a:prstGeom>
          <a:noFill/>
        </p:spPr>
        <p:txBody>
          <a:bodyPr wrap="none" rtlCol="0">
            <a:spAutoFit/>
          </a:bodyPr>
          <a:lstStyle/>
          <a:p>
            <a:r>
              <a:rPr lang="en-US" sz="2000" dirty="0"/>
              <a:t>• If the intercept is held constant, then the</a:t>
            </a:r>
          </a:p>
          <a:p>
            <a:r>
              <a:rPr lang="en-US" sz="2000" dirty="0"/>
              <a:t>  slope varies </a:t>
            </a:r>
            <a:r>
              <a:rPr lang="en-US" sz="2000" i="1" dirty="0"/>
              <a:t>inversely</a:t>
            </a:r>
            <a:r>
              <a:rPr lang="en-US" sz="2000" dirty="0"/>
              <a:t> with </a:t>
            </a:r>
            <a:r>
              <a:rPr lang="en-US" sz="2000" i="1" dirty="0" err="1"/>
              <a:t>q</a:t>
            </a:r>
            <a:r>
              <a:rPr lang="en-US" sz="2000" i="1" baseline="-25000" dirty="0" err="1"/>
              <a:t>r</a:t>
            </a:r>
            <a:endParaRPr lang="en-US" sz="2000" i="1" baseline="-25000" dirty="0"/>
          </a:p>
          <a:p>
            <a:endParaRPr lang="en-US" sz="2000" dirty="0"/>
          </a:p>
          <a:p>
            <a:r>
              <a:rPr lang="en-US" sz="2000" dirty="0"/>
              <a:t>• This means that as the amount of rainwater</a:t>
            </a:r>
          </a:p>
          <a:p>
            <a:r>
              <a:rPr lang="en-US" sz="2000" dirty="0"/>
              <a:t>  in a volume increases</a:t>
            </a:r>
            <a:r>
              <a:rPr lang="en-US" sz="2000" b="1" dirty="0"/>
              <a:t>, the average particle</a:t>
            </a:r>
          </a:p>
          <a:p>
            <a:r>
              <a:rPr lang="en-US" sz="2000" b="1" dirty="0"/>
              <a:t>  size is presumed to be getting larger</a:t>
            </a:r>
            <a:endParaRPr lang="en-US" sz="2000" dirty="0"/>
          </a:p>
        </p:txBody>
      </p:sp>
      <p:pic>
        <p:nvPicPr>
          <p:cNvPr id="11" name="Picture 10"/>
          <p:cNvPicPr>
            <a:picLocks noChangeAspect="1"/>
          </p:cNvPicPr>
          <p:nvPr/>
        </p:nvPicPr>
        <p:blipFill>
          <a:blip r:embed="rId3"/>
          <a:stretch>
            <a:fillRect/>
          </a:stretch>
        </p:blipFill>
        <p:spPr>
          <a:xfrm>
            <a:off x="1339260" y="4941006"/>
            <a:ext cx="2687955" cy="906780"/>
          </a:xfrm>
          <a:prstGeom prst="rect">
            <a:avLst/>
          </a:prstGeom>
        </p:spPr>
      </p:pic>
    </p:spTree>
    <p:extLst>
      <p:ext uri="{BB962C8B-B14F-4D97-AF65-F5344CB8AC3E}">
        <p14:creationId xmlns:p14="http://schemas.microsoft.com/office/powerpoint/2010/main" val="2151361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7 at 10.08.28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333" y="1751577"/>
            <a:ext cx="3037463" cy="2824722"/>
          </a:xfrm>
          <a:prstGeom prst="rect">
            <a:avLst/>
          </a:prstGeom>
        </p:spPr>
      </p:pic>
      <p:sp>
        <p:nvSpPr>
          <p:cNvPr id="9" name="Title 8"/>
          <p:cNvSpPr>
            <a:spLocks noGrp="1"/>
          </p:cNvSpPr>
          <p:nvPr>
            <p:ph type="title"/>
          </p:nvPr>
        </p:nvSpPr>
        <p:spPr/>
        <p:txBody>
          <a:bodyPr/>
          <a:lstStyle/>
          <a:p>
            <a:r>
              <a:rPr lang="en-US" dirty="0"/>
              <a:t>Consequence of fixing </a:t>
            </a:r>
            <a:r>
              <a:rPr lang="en-US" i="1" dirty="0"/>
              <a:t>N</a:t>
            </a:r>
            <a:r>
              <a:rPr lang="en-US" i="1" baseline="-25000" dirty="0"/>
              <a:t>0</a:t>
            </a:r>
          </a:p>
        </p:txBody>
      </p:sp>
      <p:sp>
        <p:nvSpPr>
          <p:cNvPr id="3" name="Slide Number Placeholder 2"/>
          <p:cNvSpPr>
            <a:spLocks noGrp="1"/>
          </p:cNvSpPr>
          <p:nvPr>
            <p:ph type="sldNum" sz="quarter" idx="12"/>
          </p:nvPr>
        </p:nvSpPr>
        <p:spPr/>
        <p:txBody>
          <a:bodyPr/>
          <a:lstStyle/>
          <a:p>
            <a:fld id="{E5C56EFE-4BD8-EA43-A5F1-DD8A3FE12C12}" type="slidenum">
              <a:rPr lang="en-US" smtClean="0"/>
              <a:t>27</a:t>
            </a:fld>
            <a:endParaRPr lang="en-US"/>
          </a:p>
        </p:txBody>
      </p:sp>
      <p:pic>
        <p:nvPicPr>
          <p:cNvPr id="8" name="Picture 7"/>
          <p:cNvPicPr>
            <a:picLocks noChangeAspect="1"/>
          </p:cNvPicPr>
          <p:nvPr/>
        </p:nvPicPr>
        <p:blipFill>
          <a:blip r:embed="rId4"/>
          <a:stretch>
            <a:fillRect/>
          </a:stretch>
        </p:blipFill>
        <p:spPr>
          <a:xfrm>
            <a:off x="1339260" y="4941006"/>
            <a:ext cx="2687955" cy="906780"/>
          </a:xfrm>
          <a:prstGeom prst="rect">
            <a:avLst/>
          </a:prstGeom>
        </p:spPr>
      </p:pic>
      <p:sp>
        <p:nvSpPr>
          <p:cNvPr id="5" name="TextBox 4"/>
          <p:cNvSpPr txBox="1"/>
          <p:nvPr/>
        </p:nvSpPr>
        <p:spPr>
          <a:xfrm>
            <a:off x="5425220" y="4701765"/>
            <a:ext cx="2239459" cy="1200329"/>
          </a:xfrm>
          <a:prstGeom prst="rect">
            <a:avLst/>
          </a:prstGeom>
          <a:noFill/>
        </p:spPr>
        <p:txBody>
          <a:bodyPr wrap="none" rtlCol="0">
            <a:spAutoFit/>
          </a:bodyPr>
          <a:lstStyle/>
          <a:p>
            <a:r>
              <a:rPr lang="en-US" i="1" dirty="0" err="1"/>
              <a:t>q</a:t>
            </a:r>
            <a:r>
              <a:rPr lang="en-US" i="1" baseline="-25000" dirty="0" err="1"/>
              <a:t>r</a:t>
            </a:r>
            <a:r>
              <a:rPr lang="en-US" dirty="0"/>
              <a:t> increases </a:t>
            </a:r>
            <a:r>
              <a:rPr lang="en-US" dirty="0">
                <a:sym typeface="Wingdings" pitchFamily="2" charset="2"/>
              </a:rPr>
              <a:t></a:t>
            </a:r>
            <a:endParaRPr lang="en-US" dirty="0"/>
          </a:p>
          <a:p>
            <a:r>
              <a:rPr lang="en-US" dirty="0">
                <a:latin typeface="Symbol" charset="2"/>
                <a:cs typeface="Symbol" charset="2"/>
              </a:rPr>
              <a:t>l</a:t>
            </a:r>
            <a:r>
              <a:rPr lang="en-US" dirty="0"/>
              <a:t> decreases </a:t>
            </a:r>
            <a:r>
              <a:rPr lang="en-US" dirty="0">
                <a:sym typeface="Wingdings" pitchFamily="2" charset="2"/>
              </a:rPr>
              <a:t></a:t>
            </a:r>
            <a:endParaRPr lang="en-US" dirty="0"/>
          </a:p>
          <a:p>
            <a:r>
              <a:rPr lang="en-US" dirty="0"/>
              <a:t>mass-weighted mean </a:t>
            </a:r>
          </a:p>
          <a:p>
            <a:r>
              <a:rPr lang="en-US" dirty="0"/>
              <a:t>  diameter D grows</a:t>
            </a:r>
          </a:p>
        </p:txBody>
      </p:sp>
      <p:cxnSp>
        <p:nvCxnSpPr>
          <p:cNvPr id="11" name="Straight Connector 10"/>
          <p:cNvCxnSpPr/>
          <p:nvPr/>
        </p:nvCxnSpPr>
        <p:spPr>
          <a:xfrm>
            <a:off x="6470565" y="5602550"/>
            <a:ext cx="218741"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5"/>
          <a:stretch>
            <a:fillRect/>
          </a:stretch>
        </p:blipFill>
        <p:spPr>
          <a:xfrm>
            <a:off x="4517738" y="2005353"/>
            <a:ext cx="4044188" cy="1795272"/>
          </a:xfrm>
          <a:prstGeom prst="rect">
            <a:avLst/>
          </a:prstGeom>
        </p:spPr>
      </p:pic>
      <p:sp>
        <p:nvSpPr>
          <p:cNvPr id="4" name="TextBox 3"/>
          <p:cNvSpPr txBox="1"/>
          <p:nvPr/>
        </p:nvSpPr>
        <p:spPr>
          <a:xfrm>
            <a:off x="4482384" y="1454396"/>
            <a:ext cx="4083908" cy="369332"/>
          </a:xfrm>
          <a:prstGeom prst="rect">
            <a:avLst/>
          </a:prstGeom>
          <a:noFill/>
        </p:spPr>
        <p:txBody>
          <a:bodyPr wrap="none" rtlCol="0">
            <a:spAutoFit/>
          </a:bodyPr>
          <a:lstStyle/>
          <a:p>
            <a:r>
              <a:rPr lang="en-US" u="sng" dirty="0"/>
              <a:t>Mass-weighted average particle diameter</a:t>
            </a:r>
          </a:p>
        </p:txBody>
      </p:sp>
    </p:spTree>
    <p:extLst>
      <p:ext uri="{BB962C8B-B14F-4D97-AF65-F5344CB8AC3E}">
        <p14:creationId xmlns:p14="http://schemas.microsoft.com/office/powerpoint/2010/main" val="4163705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Alternatives and advancements</a:t>
            </a:r>
          </a:p>
        </p:txBody>
      </p:sp>
      <p:sp>
        <p:nvSpPr>
          <p:cNvPr id="5" name="Content Placeholder 4"/>
          <p:cNvSpPr>
            <a:spLocks noGrp="1"/>
          </p:cNvSpPr>
          <p:nvPr>
            <p:ph idx="1"/>
          </p:nvPr>
        </p:nvSpPr>
        <p:spPr/>
        <p:txBody>
          <a:bodyPr>
            <a:normAutofit fontScale="92500" lnSpcReduction="20000"/>
          </a:bodyPr>
          <a:lstStyle/>
          <a:p>
            <a:r>
              <a:rPr lang="en-US" dirty="0"/>
              <a:t>Instead of fixing </a:t>
            </a:r>
            <a:r>
              <a:rPr lang="en-US" i="1" dirty="0"/>
              <a:t>N</a:t>
            </a:r>
            <a:r>
              <a:rPr lang="en-US" i="1" baseline="-25000" dirty="0"/>
              <a:t>0</a:t>
            </a:r>
            <a:r>
              <a:rPr lang="en-US" dirty="0"/>
              <a:t>, </a:t>
            </a:r>
            <a:r>
              <a:rPr lang="en-US" dirty="0">
                <a:latin typeface="Symbol" charset="2"/>
                <a:cs typeface="Symbol" charset="2"/>
              </a:rPr>
              <a:t>l</a:t>
            </a:r>
            <a:r>
              <a:rPr lang="en-US" dirty="0"/>
              <a:t> can be fixed instead (or either made a function of height or temperature)</a:t>
            </a:r>
          </a:p>
          <a:p>
            <a:pPr lvl="1"/>
            <a:r>
              <a:rPr lang="en-US" dirty="0"/>
              <a:t>This has implications for average particle diameter (next slide)</a:t>
            </a:r>
          </a:p>
          <a:p>
            <a:r>
              <a:rPr lang="en-US" dirty="0"/>
              <a:t>Some schemes replace the exponential distribution with the “gamma” distribution (</a:t>
            </a:r>
            <a:r>
              <a:rPr lang="en-US" dirty="0">
                <a:latin typeface="Symbol" charset="2"/>
                <a:cs typeface="Symbol" charset="2"/>
              </a:rPr>
              <a:t>m</a:t>
            </a:r>
            <a:r>
              <a:rPr lang="en-US" dirty="0"/>
              <a:t> is a new shape parameter; same Gamma trick used)</a:t>
            </a:r>
          </a:p>
          <a:p>
            <a:pPr marL="0" indent="0">
              <a:buNone/>
            </a:pPr>
            <a:endParaRPr lang="en-US" dirty="0"/>
          </a:p>
          <a:p>
            <a:r>
              <a:rPr lang="en-US" b="1" dirty="0"/>
              <a:t>Double-moment </a:t>
            </a:r>
            <a:r>
              <a:rPr lang="en-US" dirty="0"/>
              <a:t>schemes try to predict </a:t>
            </a:r>
            <a:r>
              <a:rPr lang="en-US" i="1" dirty="0"/>
              <a:t>two</a:t>
            </a:r>
            <a:r>
              <a:rPr lang="en-US" dirty="0"/>
              <a:t> quantities for each species, such as </a:t>
            </a:r>
            <a:r>
              <a:rPr lang="en-US" i="1" dirty="0" err="1"/>
              <a:t>q</a:t>
            </a:r>
            <a:r>
              <a:rPr lang="en-US" i="1" baseline="-25000" dirty="0" err="1"/>
              <a:t>r</a:t>
            </a:r>
            <a:r>
              <a:rPr lang="en-US" dirty="0"/>
              <a:t> and </a:t>
            </a:r>
            <a:r>
              <a:rPr lang="en-US" i="1" dirty="0"/>
              <a:t>N</a:t>
            </a:r>
            <a:r>
              <a:rPr lang="en-US" i="1" baseline="-25000" dirty="0"/>
              <a:t>r</a:t>
            </a:r>
            <a:r>
              <a:rPr lang="en-US" dirty="0"/>
              <a:t> (the number concentration of rain drops per volume)</a:t>
            </a:r>
          </a:p>
        </p:txBody>
      </p:sp>
      <p:sp>
        <p:nvSpPr>
          <p:cNvPr id="3" name="Slide Number Placeholder 2"/>
          <p:cNvSpPr>
            <a:spLocks noGrp="1"/>
          </p:cNvSpPr>
          <p:nvPr>
            <p:ph type="sldNum" sz="quarter" idx="12"/>
          </p:nvPr>
        </p:nvSpPr>
        <p:spPr/>
        <p:txBody>
          <a:bodyPr/>
          <a:lstStyle/>
          <a:p>
            <a:fld id="{E5C56EFE-4BD8-EA43-A5F1-DD8A3FE12C12}" type="slidenum">
              <a:rPr lang="en-US" smtClean="0"/>
              <a:t>28</a:t>
            </a:fld>
            <a:endParaRPr lang="en-US"/>
          </a:p>
        </p:txBody>
      </p:sp>
      <p:pic>
        <p:nvPicPr>
          <p:cNvPr id="6" name="Picture 5"/>
          <p:cNvPicPr>
            <a:picLocks noChangeAspect="1"/>
          </p:cNvPicPr>
          <p:nvPr/>
        </p:nvPicPr>
        <p:blipFill>
          <a:blip r:embed="rId3"/>
          <a:stretch>
            <a:fillRect/>
          </a:stretch>
        </p:blipFill>
        <p:spPr>
          <a:xfrm>
            <a:off x="2946400" y="4284546"/>
            <a:ext cx="3505200" cy="495300"/>
          </a:xfrm>
          <a:prstGeom prst="rect">
            <a:avLst/>
          </a:prstGeom>
        </p:spPr>
      </p:pic>
    </p:spTree>
    <p:extLst>
      <p:ext uri="{BB962C8B-B14F-4D97-AF65-F5344CB8AC3E}">
        <p14:creationId xmlns:p14="http://schemas.microsoft.com/office/powerpoint/2010/main" val="135046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tton-anthes-fig4p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438" y="1651000"/>
            <a:ext cx="4419600" cy="4432300"/>
          </a:xfrm>
          <a:prstGeom prst="rect">
            <a:avLst/>
          </a:prstGeom>
        </p:spPr>
      </p:pic>
      <p:sp>
        <p:nvSpPr>
          <p:cNvPr id="3" name="TextBox 2"/>
          <p:cNvSpPr txBox="1"/>
          <p:nvPr/>
        </p:nvSpPr>
        <p:spPr>
          <a:xfrm>
            <a:off x="268574" y="6319414"/>
            <a:ext cx="2932113" cy="369332"/>
          </a:xfrm>
          <a:prstGeom prst="rect">
            <a:avLst/>
          </a:prstGeom>
          <a:noFill/>
        </p:spPr>
        <p:txBody>
          <a:bodyPr wrap="none" rtlCol="0">
            <a:spAutoFit/>
          </a:bodyPr>
          <a:lstStyle/>
          <a:p>
            <a:r>
              <a:rPr lang="en-US" dirty="0">
                <a:solidFill>
                  <a:srgbClr val="BFBFBF"/>
                </a:solidFill>
              </a:rPr>
              <a:t>Cotton and </a:t>
            </a:r>
            <a:r>
              <a:rPr lang="en-US" dirty="0" err="1">
                <a:solidFill>
                  <a:srgbClr val="BFBFBF"/>
                </a:solidFill>
              </a:rPr>
              <a:t>Anthes</a:t>
            </a:r>
            <a:r>
              <a:rPr lang="en-US" dirty="0">
                <a:solidFill>
                  <a:srgbClr val="BFBFBF"/>
                </a:solidFill>
              </a:rPr>
              <a:t> text, p. 95</a:t>
            </a:r>
          </a:p>
        </p:txBody>
      </p:sp>
      <p:sp>
        <p:nvSpPr>
          <p:cNvPr id="5" name="Title 4"/>
          <p:cNvSpPr>
            <a:spLocks noGrp="1"/>
          </p:cNvSpPr>
          <p:nvPr>
            <p:ph type="title"/>
          </p:nvPr>
        </p:nvSpPr>
        <p:spPr/>
        <p:txBody>
          <a:bodyPr/>
          <a:lstStyle/>
          <a:p>
            <a:r>
              <a:rPr lang="en-US" dirty="0"/>
              <a:t>Fixing </a:t>
            </a:r>
            <a:r>
              <a:rPr lang="en-US" i="1" dirty="0"/>
              <a:t>N</a:t>
            </a:r>
            <a:r>
              <a:rPr lang="en-US" i="1" baseline="-25000" dirty="0"/>
              <a:t>0</a:t>
            </a:r>
            <a:r>
              <a:rPr lang="en-US" dirty="0"/>
              <a:t> vs. fixing </a:t>
            </a:r>
            <a:r>
              <a:rPr lang="en-US" dirty="0">
                <a:latin typeface="Symbol" charset="2"/>
                <a:cs typeface="Symbol" charset="2"/>
              </a:rPr>
              <a:t>l</a:t>
            </a:r>
            <a:endParaRPr lang="en-US" i="1" baseline="-25000" dirty="0">
              <a:latin typeface="Symbol" charset="2"/>
              <a:cs typeface="Symbol" charset="2"/>
            </a:endParaRPr>
          </a:p>
        </p:txBody>
      </p:sp>
      <p:sp>
        <p:nvSpPr>
          <p:cNvPr id="4" name="Slide Number Placeholder 3"/>
          <p:cNvSpPr>
            <a:spLocks noGrp="1"/>
          </p:cNvSpPr>
          <p:nvPr>
            <p:ph type="sldNum" sz="quarter" idx="12"/>
          </p:nvPr>
        </p:nvSpPr>
        <p:spPr/>
        <p:txBody>
          <a:bodyPr/>
          <a:lstStyle/>
          <a:p>
            <a:fld id="{E5C56EFE-4BD8-EA43-A5F1-DD8A3FE12C12}" type="slidenum">
              <a:rPr lang="en-US" smtClean="0"/>
              <a:t>29</a:t>
            </a:fld>
            <a:endParaRPr lang="en-US"/>
          </a:p>
        </p:txBody>
      </p:sp>
      <p:sp>
        <p:nvSpPr>
          <p:cNvPr id="6" name="TextBox 5"/>
          <p:cNvSpPr txBox="1"/>
          <p:nvPr/>
        </p:nvSpPr>
        <p:spPr>
          <a:xfrm>
            <a:off x="5905009" y="1833560"/>
            <a:ext cx="3089345" cy="3139321"/>
          </a:xfrm>
          <a:prstGeom prst="rect">
            <a:avLst/>
          </a:prstGeom>
          <a:noFill/>
        </p:spPr>
        <p:txBody>
          <a:bodyPr wrap="none" rtlCol="0">
            <a:spAutoFit/>
          </a:bodyPr>
          <a:lstStyle/>
          <a:p>
            <a:r>
              <a:rPr lang="en-US" dirty="0"/>
              <a:t>Fixing </a:t>
            </a:r>
            <a:r>
              <a:rPr lang="en-US" i="1" dirty="0"/>
              <a:t>intercept</a:t>
            </a:r>
            <a:r>
              <a:rPr lang="en-US" dirty="0"/>
              <a:t> means average</a:t>
            </a:r>
          </a:p>
          <a:p>
            <a:r>
              <a:rPr lang="en-US" dirty="0"/>
              <a:t> drop size increases as total</a:t>
            </a:r>
          </a:p>
          <a:p>
            <a:r>
              <a:rPr lang="en-US" dirty="0"/>
              <a:t> rain water mass increases</a:t>
            </a:r>
          </a:p>
          <a:p>
            <a:endParaRPr lang="en-US" dirty="0"/>
          </a:p>
          <a:p>
            <a:endParaRPr lang="en-US" dirty="0"/>
          </a:p>
          <a:p>
            <a:endParaRPr lang="en-US" dirty="0"/>
          </a:p>
          <a:p>
            <a:endParaRPr lang="en-US" dirty="0"/>
          </a:p>
          <a:p>
            <a:endParaRPr lang="en-US" dirty="0"/>
          </a:p>
          <a:p>
            <a:r>
              <a:rPr lang="en-US" dirty="0"/>
              <a:t>Fixing </a:t>
            </a:r>
            <a:r>
              <a:rPr lang="en-US" i="1" dirty="0"/>
              <a:t>slope</a:t>
            </a:r>
            <a:r>
              <a:rPr lang="en-US" dirty="0"/>
              <a:t> means average</a:t>
            </a:r>
          </a:p>
          <a:p>
            <a:r>
              <a:rPr lang="en-US" dirty="0"/>
              <a:t>  drop size does </a:t>
            </a:r>
            <a:r>
              <a:rPr lang="en-US" i="1" dirty="0"/>
              <a:t>not</a:t>
            </a:r>
            <a:r>
              <a:rPr lang="en-US" dirty="0"/>
              <a:t> change as</a:t>
            </a:r>
          </a:p>
          <a:p>
            <a:r>
              <a:rPr lang="en-US" dirty="0"/>
              <a:t>  rain water mass increases</a:t>
            </a:r>
          </a:p>
        </p:txBody>
      </p:sp>
      <p:sp>
        <p:nvSpPr>
          <p:cNvPr id="7" name="Oval 6"/>
          <p:cNvSpPr/>
          <p:nvPr/>
        </p:nvSpPr>
        <p:spPr>
          <a:xfrm>
            <a:off x="4086307" y="2561512"/>
            <a:ext cx="142049" cy="14430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556189" y="2569612"/>
            <a:ext cx="142049" cy="14430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4222007" y="2632360"/>
            <a:ext cx="348613"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376061" y="4402256"/>
            <a:ext cx="142049" cy="14430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4382320" y="4900729"/>
            <a:ext cx="142049" cy="144303"/>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cxnSpLocks/>
          </p:cNvCxnSpPr>
          <p:nvPr/>
        </p:nvCxnSpPr>
        <p:spPr>
          <a:xfrm flipH="1" flipV="1">
            <a:off x="4447086" y="4546559"/>
            <a:ext cx="6951" cy="31088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A1468CD3-4225-4E4F-A37C-45184F67A03E}"/>
              </a:ext>
            </a:extLst>
          </p:cNvPr>
          <p:cNvPicPr>
            <a:picLocks noChangeAspect="1"/>
          </p:cNvPicPr>
          <p:nvPr/>
        </p:nvPicPr>
        <p:blipFill>
          <a:blip r:embed="rId3"/>
          <a:stretch>
            <a:fillRect/>
          </a:stretch>
        </p:blipFill>
        <p:spPr>
          <a:xfrm>
            <a:off x="509335" y="2336042"/>
            <a:ext cx="596900" cy="381000"/>
          </a:xfrm>
          <a:prstGeom prst="rect">
            <a:avLst/>
          </a:prstGeom>
        </p:spPr>
      </p:pic>
      <p:sp>
        <p:nvSpPr>
          <p:cNvPr id="11" name="TextBox 10">
            <a:extLst>
              <a:ext uri="{FF2B5EF4-FFF2-40B4-BE49-F238E27FC236}">
                <a16:creationId xmlns:a16="http://schemas.microsoft.com/office/drawing/2014/main" id="{377083CA-EB89-774D-8EC4-CDBE1C0FB2F4}"/>
              </a:ext>
            </a:extLst>
          </p:cNvPr>
          <p:cNvSpPr txBox="1"/>
          <p:nvPr/>
        </p:nvSpPr>
        <p:spPr>
          <a:xfrm>
            <a:off x="1098454" y="2358442"/>
            <a:ext cx="1635191" cy="400110"/>
          </a:xfrm>
          <a:prstGeom prst="rect">
            <a:avLst/>
          </a:prstGeom>
          <a:noFill/>
        </p:spPr>
        <p:txBody>
          <a:bodyPr wrap="none" rtlCol="0">
            <a:spAutoFit/>
          </a:bodyPr>
          <a:lstStyle/>
          <a:p>
            <a:r>
              <a:rPr lang="en-US" sz="2000" dirty="0"/>
              <a:t>is increasing…</a:t>
            </a:r>
          </a:p>
        </p:txBody>
      </p:sp>
      <p:sp>
        <p:nvSpPr>
          <p:cNvPr id="12" name="Rounded Rectangle 11">
            <a:extLst>
              <a:ext uri="{FF2B5EF4-FFF2-40B4-BE49-F238E27FC236}">
                <a16:creationId xmlns:a16="http://schemas.microsoft.com/office/drawing/2014/main" id="{9ECA5084-76BC-E743-8320-7699B5E03FC7}"/>
              </a:ext>
            </a:extLst>
          </p:cNvPr>
          <p:cNvSpPr/>
          <p:nvPr/>
        </p:nvSpPr>
        <p:spPr>
          <a:xfrm>
            <a:off x="268574" y="2173357"/>
            <a:ext cx="2474626" cy="715617"/>
          </a:xfrm>
          <a:prstGeom prst="roundRect">
            <a:avLst/>
          </a:prstGeom>
          <a:no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8244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The C-C equation</a:t>
            </a:r>
          </a:p>
        </p:txBody>
      </p:sp>
      <p:sp>
        <p:nvSpPr>
          <p:cNvPr id="8" name="Content Placeholder 7"/>
          <p:cNvSpPr>
            <a:spLocks noGrp="1"/>
          </p:cNvSpPr>
          <p:nvPr>
            <p:ph idx="1"/>
          </p:nvPr>
        </p:nvSpPr>
        <p:spPr/>
        <p:txBody>
          <a:bodyPr>
            <a:noAutofit/>
          </a:bodyPr>
          <a:lstStyle/>
          <a:p>
            <a:r>
              <a:rPr lang="en-US" sz="2400" dirty="0"/>
              <a:t>The </a:t>
            </a:r>
            <a:r>
              <a:rPr lang="en-US" sz="2400" dirty="0" err="1"/>
              <a:t>Clausius-Clapeyron</a:t>
            </a:r>
            <a:r>
              <a:rPr lang="en-US" sz="2400" dirty="0"/>
              <a:t> (C-C) equation reveals how saturation vapor pressure (</a:t>
            </a:r>
            <a:r>
              <a:rPr lang="en-US" sz="2400" i="1" dirty="0" err="1"/>
              <a:t>e</a:t>
            </a:r>
            <a:r>
              <a:rPr lang="en-US" sz="2400" i="1" baseline="-25000" dirty="0" err="1"/>
              <a:t>s</a:t>
            </a:r>
            <a:r>
              <a:rPr lang="en-US" sz="2400" dirty="0"/>
              <a:t>) varies with temperature </a:t>
            </a:r>
            <a:r>
              <a:rPr lang="en-US" sz="2400" i="1" dirty="0"/>
              <a:t>T</a:t>
            </a:r>
            <a:r>
              <a:rPr lang="en-US" sz="2400" dirty="0"/>
              <a:t>:</a:t>
            </a:r>
          </a:p>
          <a:p>
            <a:endParaRPr lang="en-US" sz="2400" dirty="0"/>
          </a:p>
          <a:p>
            <a:endParaRPr lang="en-US" sz="2400" dirty="0"/>
          </a:p>
          <a:p>
            <a:pPr lvl="1"/>
            <a:r>
              <a:rPr lang="en-US" sz="2400" dirty="0"/>
              <a:t>…where </a:t>
            </a:r>
            <a:r>
              <a:rPr lang="en-US" sz="2400" dirty="0">
                <a:latin typeface="Symbol" charset="2"/>
                <a:cs typeface="Symbol" charset="2"/>
              </a:rPr>
              <a:t>a</a:t>
            </a:r>
            <a:r>
              <a:rPr lang="en-US" sz="2400" baseline="-25000" dirty="0"/>
              <a:t>1</a:t>
            </a:r>
            <a:r>
              <a:rPr lang="en-US" sz="2400" dirty="0"/>
              <a:t> and </a:t>
            </a:r>
            <a:r>
              <a:rPr lang="en-US" sz="2400" dirty="0">
                <a:latin typeface="Symbol" charset="2"/>
                <a:cs typeface="Symbol" charset="2"/>
              </a:rPr>
              <a:t>a</a:t>
            </a:r>
            <a:r>
              <a:rPr lang="en-US" sz="2400" baseline="-25000" dirty="0"/>
              <a:t>2</a:t>
            </a:r>
            <a:r>
              <a:rPr lang="en-US" sz="2400" dirty="0"/>
              <a:t> are the specific volumes of water substance in phases 1 and 2, and </a:t>
            </a:r>
            <a:r>
              <a:rPr lang="en-US" sz="2400" i="1" dirty="0"/>
              <a:t>L</a:t>
            </a:r>
            <a:r>
              <a:rPr lang="en-US" sz="2400" dirty="0"/>
              <a:t> is the latent heat of the phase change</a:t>
            </a:r>
          </a:p>
          <a:p>
            <a:pPr lvl="2"/>
            <a:r>
              <a:rPr lang="en-US" sz="2000" dirty="0"/>
              <a:t>For vapor to liquid, </a:t>
            </a:r>
            <a:r>
              <a:rPr lang="en-US" sz="2000" i="1" dirty="0"/>
              <a:t>L</a:t>
            </a:r>
            <a:r>
              <a:rPr lang="en-US" sz="2000" dirty="0"/>
              <a:t> = </a:t>
            </a:r>
            <a:r>
              <a:rPr lang="en-US" sz="2000" i="1" dirty="0" err="1"/>
              <a:t>L</a:t>
            </a:r>
            <a:r>
              <a:rPr lang="en-US" sz="2000" i="1" baseline="-25000" dirty="0" err="1"/>
              <a:t>v</a:t>
            </a:r>
            <a:r>
              <a:rPr lang="en-US" sz="2000" dirty="0"/>
              <a:t>, the latent heat of vaporization.  For solid to liquid, </a:t>
            </a:r>
            <a:r>
              <a:rPr lang="en-US" sz="2000" i="1" dirty="0"/>
              <a:t>L</a:t>
            </a:r>
            <a:r>
              <a:rPr lang="en-US" sz="2000" dirty="0"/>
              <a:t> = </a:t>
            </a:r>
            <a:r>
              <a:rPr lang="en-US" sz="2000" i="1" dirty="0"/>
              <a:t>L</a:t>
            </a:r>
            <a:r>
              <a:rPr lang="en-US" sz="2000" i="1" baseline="-25000" dirty="0"/>
              <a:t>f</a:t>
            </a:r>
            <a:r>
              <a:rPr lang="en-US" sz="2000" dirty="0"/>
              <a:t>, the latent heat of fusion</a:t>
            </a:r>
          </a:p>
          <a:p>
            <a:r>
              <a:rPr lang="en-US" sz="2400" dirty="0"/>
              <a:t>This equation applies over a </a:t>
            </a:r>
            <a:r>
              <a:rPr lang="en-US" sz="2400" b="1" dirty="0"/>
              <a:t>plane surface</a:t>
            </a:r>
            <a:r>
              <a:rPr lang="en-US" sz="2400" dirty="0"/>
              <a:t>, say of liquid, in </a:t>
            </a:r>
            <a:r>
              <a:rPr lang="en-US" sz="2400" b="1" dirty="0"/>
              <a:t>equilibrium</a:t>
            </a:r>
            <a:r>
              <a:rPr lang="en-US" sz="2400" dirty="0"/>
              <a:t> (i.e., condensation and evaporation rates equal)</a:t>
            </a:r>
          </a:p>
        </p:txBody>
      </p:sp>
      <p:pic>
        <p:nvPicPr>
          <p:cNvPr id="6" name="Picture 5"/>
          <p:cNvPicPr>
            <a:picLocks noChangeAspect="1"/>
          </p:cNvPicPr>
          <p:nvPr/>
        </p:nvPicPr>
        <p:blipFill>
          <a:blip r:embed="rId2"/>
          <a:stretch>
            <a:fillRect/>
          </a:stretch>
        </p:blipFill>
        <p:spPr>
          <a:xfrm>
            <a:off x="3231355" y="2436135"/>
            <a:ext cx="2921508" cy="864108"/>
          </a:xfrm>
          <a:prstGeom prst="rect">
            <a:avLst/>
          </a:prstGeom>
        </p:spPr>
      </p:pic>
      <p:sp>
        <p:nvSpPr>
          <p:cNvPr id="9" name="Slide Number Placeholder 8"/>
          <p:cNvSpPr>
            <a:spLocks noGrp="1"/>
          </p:cNvSpPr>
          <p:nvPr>
            <p:ph type="sldNum" sz="quarter" idx="12"/>
          </p:nvPr>
        </p:nvSpPr>
        <p:spPr/>
        <p:txBody>
          <a:bodyPr/>
          <a:lstStyle/>
          <a:p>
            <a:fld id="{E5C56EFE-4BD8-EA43-A5F1-DD8A3FE12C12}" type="slidenum">
              <a:rPr lang="en-US" smtClean="0"/>
              <a:t>3</a:t>
            </a:fld>
            <a:endParaRPr lang="en-US"/>
          </a:p>
        </p:txBody>
      </p:sp>
    </p:spTree>
    <p:extLst>
      <p:ext uri="{BB962C8B-B14F-4D97-AF65-F5344CB8AC3E}">
        <p14:creationId xmlns:p14="http://schemas.microsoft.com/office/powerpoint/2010/main" val="1966156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7 at 11.12.29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454769" cy="6166602"/>
          </a:xfrm>
          <a:prstGeom prst="rect">
            <a:avLst/>
          </a:prstGeom>
        </p:spPr>
      </p:pic>
      <p:sp>
        <p:nvSpPr>
          <p:cNvPr id="3" name="TextBox 2"/>
          <p:cNvSpPr txBox="1"/>
          <p:nvPr/>
        </p:nvSpPr>
        <p:spPr>
          <a:xfrm>
            <a:off x="0" y="6152181"/>
            <a:ext cx="1814436" cy="369332"/>
          </a:xfrm>
          <a:prstGeom prst="rect">
            <a:avLst/>
          </a:prstGeom>
          <a:noFill/>
        </p:spPr>
        <p:txBody>
          <a:bodyPr wrap="square" rtlCol="0">
            <a:spAutoFit/>
          </a:bodyPr>
          <a:lstStyle/>
          <a:p>
            <a:r>
              <a:rPr lang="en-US" dirty="0">
                <a:solidFill>
                  <a:schemeClr val="bg1">
                    <a:lumMod val="75000"/>
                  </a:schemeClr>
                </a:solidFill>
              </a:rPr>
              <a:t>Willis (1984)</a:t>
            </a:r>
          </a:p>
        </p:txBody>
      </p:sp>
      <p:sp>
        <p:nvSpPr>
          <p:cNvPr id="4" name="Slide Number Placeholder 3"/>
          <p:cNvSpPr>
            <a:spLocks noGrp="1"/>
          </p:cNvSpPr>
          <p:nvPr>
            <p:ph type="sldNum" sz="quarter" idx="12"/>
          </p:nvPr>
        </p:nvSpPr>
        <p:spPr/>
        <p:txBody>
          <a:bodyPr/>
          <a:lstStyle/>
          <a:p>
            <a:fld id="{E5C56EFE-4BD8-EA43-A5F1-DD8A3FE12C12}" type="slidenum">
              <a:rPr lang="en-US" smtClean="0"/>
              <a:t>30</a:t>
            </a:fld>
            <a:endParaRPr lang="en-US"/>
          </a:p>
        </p:txBody>
      </p:sp>
      <p:pic>
        <p:nvPicPr>
          <p:cNvPr id="5" name="Picture 4"/>
          <p:cNvPicPr>
            <a:picLocks noChangeAspect="1"/>
          </p:cNvPicPr>
          <p:nvPr/>
        </p:nvPicPr>
        <p:blipFill>
          <a:blip r:embed="rId4"/>
          <a:stretch>
            <a:fillRect/>
          </a:stretch>
        </p:blipFill>
        <p:spPr>
          <a:xfrm>
            <a:off x="4572000" y="347539"/>
            <a:ext cx="3505200" cy="495300"/>
          </a:xfrm>
          <a:prstGeom prst="rect">
            <a:avLst/>
          </a:prstGeom>
        </p:spPr>
      </p:pic>
      <p:sp>
        <p:nvSpPr>
          <p:cNvPr id="6" name="TextBox 5"/>
          <p:cNvSpPr txBox="1"/>
          <p:nvPr/>
        </p:nvSpPr>
        <p:spPr>
          <a:xfrm>
            <a:off x="4338638" y="1061970"/>
            <a:ext cx="4176400" cy="3693319"/>
          </a:xfrm>
          <a:prstGeom prst="rect">
            <a:avLst/>
          </a:prstGeom>
          <a:noFill/>
        </p:spPr>
        <p:txBody>
          <a:bodyPr wrap="none" rtlCol="0">
            <a:spAutoFit/>
          </a:bodyPr>
          <a:lstStyle/>
          <a:p>
            <a:r>
              <a:rPr lang="en-US" dirty="0"/>
              <a:t>Gamma distribution (</a:t>
            </a:r>
            <a:r>
              <a:rPr lang="en-US" dirty="0">
                <a:latin typeface="Symbol" charset="2"/>
                <a:cs typeface="Symbol" charset="2"/>
              </a:rPr>
              <a:t>m</a:t>
            </a:r>
            <a:r>
              <a:rPr lang="en-US" dirty="0"/>
              <a:t> = 2.5) fits convex</a:t>
            </a:r>
          </a:p>
          <a:p>
            <a:r>
              <a:rPr lang="en-US" dirty="0"/>
              <a:t>  shape of DSD at larger drop sizes better,</a:t>
            </a:r>
          </a:p>
          <a:p>
            <a:r>
              <a:rPr lang="en-US" dirty="0"/>
              <a:t>  but discounts very small sizes.</a:t>
            </a:r>
          </a:p>
          <a:p>
            <a:endParaRPr lang="en-US" i="1" dirty="0"/>
          </a:p>
          <a:p>
            <a:r>
              <a:rPr lang="en-US" i="1" dirty="0"/>
              <a:t>Smith (2003): Differences between the</a:t>
            </a:r>
          </a:p>
          <a:p>
            <a:r>
              <a:rPr lang="en-US" i="1" dirty="0"/>
              <a:t>  two DSDs “fall within the observational</a:t>
            </a:r>
          </a:p>
          <a:p>
            <a:r>
              <a:rPr lang="en-US" i="1" dirty="0"/>
              <a:t>  uncertainties… so the extra effort </a:t>
            </a:r>
          </a:p>
          <a:p>
            <a:r>
              <a:rPr lang="en-US" i="1" dirty="0"/>
              <a:t>  involved with the gamma distribution</a:t>
            </a:r>
          </a:p>
          <a:p>
            <a:r>
              <a:rPr lang="en-US" i="1" dirty="0"/>
              <a:t>  is not often justified…”</a:t>
            </a:r>
          </a:p>
          <a:p>
            <a:endParaRPr lang="en-US" i="1" dirty="0"/>
          </a:p>
          <a:p>
            <a:r>
              <a:rPr lang="en-US" dirty="0" err="1"/>
              <a:t>Conrick</a:t>
            </a:r>
            <a:r>
              <a:rPr lang="en-US" dirty="0"/>
              <a:t> et al. (2024): Gamma distributions</a:t>
            </a:r>
          </a:p>
          <a:p>
            <a:r>
              <a:rPr lang="en-US" dirty="0"/>
              <a:t> lead to underprediction of warm rain, and</a:t>
            </a:r>
          </a:p>
          <a:p>
            <a:r>
              <a:rPr lang="en-US" dirty="0"/>
              <a:t> </a:t>
            </a:r>
            <a:r>
              <a:rPr lang="en-US" i="1" dirty="0"/>
              <a:t>lognormal</a:t>
            </a:r>
            <a:r>
              <a:rPr lang="en-US" dirty="0"/>
              <a:t> is better</a:t>
            </a:r>
          </a:p>
        </p:txBody>
      </p:sp>
      <p:pic>
        <p:nvPicPr>
          <p:cNvPr id="8" name="Picture 7">
            <a:extLst>
              <a:ext uri="{FF2B5EF4-FFF2-40B4-BE49-F238E27FC236}">
                <a16:creationId xmlns:a16="http://schemas.microsoft.com/office/drawing/2014/main" id="{176A3679-4F23-719B-639A-AE0E301173A1}"/>
              </a:ext>
            </a:extLst>
          </p:cNvPr>
          <p:cNvPicPr>
            <a:picLocks noChangeAspect="1"/>
          </p:cNvPicPr>
          <p:nvPr/>
        </p:nvPicPr>
        <p:blipFill>
          <a:blip r:embed="rId5"/>
          <a:stretch>
            <a:fillRect/>
          </a:stretch>
        </p:blipFill>
        <p:spPr>
          <a:xfrm>
            <a:off x="4887700" y="4816963"/>
            <a:ext cx="3330999" cy="1904512"/>
          </a:xfrm>
          <a:prstGeom prst="rect">
            <a:avLst/>
          </a:prstGeom>
        </p:spPr>
      </p:pic>
      <p:sp>
        <p:nvSpPr>
          <p:cNvPr id="9" name="TextBox 8">
            <a:extLst>
              <a:ext uri="{FF2B5EF4-FFF2-40B4-BE49-F238E27FC236}">
                <a16:creationId xmlns:a16="http://schemas.microsoft.com/office/drawing/2014/main" id="{9D3A4EC1-65B2-5341-862D-A2B86AA8D8B6}"/>
              </a:ext>
            </a:extLst>
          </p:cNvPr>
          <p:cNvSpPr txBox="1"/>
          <p:nvPr/>
        </p:nvSpPr>
        <p:spPr>
          <a:xfrm>
            <a:off x="3352799" y="6488668"/>
            <a:ext cx="2133599" cy="369332"/>
          </a:xfrm>
          <a:prstGeom prst="rect">
            <a:avLst/>
          </a:prstGeom>
          <a:noFill/>
        </p:spPr>
        <p:txBody>
          <a:bodyPr wrap="square" rtlCol="0">
            <a:spAutoFit/>
          </a:bodyPr>
          <a:lstStyle/>
          <a:p>
            <a:r>
              <a:rPr lang="en-US" dirty="0" err="1">
                <a:solidFill>
                  <a:schemeClr val="bg1">
                    <a:lumMod val="75000"/>
                  </a:schemeClr>
                </a:solidFill>
              </a:rPr>
              <a:t>Conrick</a:t>
            </a:r>
            <a:r>
              <a:rPr lang="en-US" dirty="0">
                <a:solidFill>
                  <a:schemeClr val="bg1">
                    <a:lumMod val="75000"/>
                  </a:schemeClr>
                </a:solidFill>
              </a:rPr>
              <a:t> et al. (2024)</a:t>
            </a:r>
          </a:p>
        </p:txBody>
      </p:sp>
    </p:spTree>
    <p:extLst>
      <p:ext uri="{BB962C8B-B14F-4D97-AF65-F5344CB8AC3E}">
        <p14:creationId xmlns:p14="http://schemas.microsoft.com/office/powerpoint/2010/main" val="3656546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Terminal velocity</a:t>
            </a:r>
          </a:p>
        </p:txBody>
      </p:sp>
      <p:sp>
        <p:nvSpPr>
          <p:cNvPr id="4" name="Subtitle 3"/>
          <p:cNvSpPr>
            <a:spLocks noGrp="1"/>
          </p:cNvSpPr>
          <p:nvPr>
            <p:ph type="subTitle" idx="1"/>
          </p:nvPr>
        </p:nvSpPr>
        <p:spPr/>
        <p:txBody>
          <a:bodyPr/>
          <a:lstStyle/>
          <a:p>
            <a:endParaRPr lang="en-US"/>
          </a:p>
        </p:txBody>
      </p:sp>
      <p:sp>
        <p:nvSpPr>
          <p:cNvPr id="2" name="Slide Number Placeholder 1"/>
          <p:cNvSpPr>
            <a:spLocks noGrp="1"/>
          </p:cNvSpPr>
          <p:nvPr>
            <p:ph type="sldNum" sz="quarter" idx="12"/>
          </p:nvPr>
        </p:nvSpPr>
        <p:spPr/>
        <p:txBody>
          <a:bodyPr/>
          <a:lstStyle/>
          <a:p>
            <a:fld id="{E5C56EFE-4BD8-EA43-A5F1-DD8A3FE12C12}" type="slidenum">
              <a:rPr lang="en-US" smtClean="0"/>
              <a:t>31</a:t>
            </a:fld>
            <a:endParaRPr lang="en-US"/>
          </a:p>
        </p:txBody>
      </p:sp>
    </p:spTree>
    <p:extLst>
      <p:ext uri="{BB962C8B-B14F-4D97-AF65-F5344CB8AC3E}">
        <p14:creationId xmlns:p14="http://schemas.microsoft.com/office/powerpoint/2010/main" val="2001248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E25A-0D94-854A-8364-872174D9D7DF}"/>
              </a:ext>
            </a:extLst>
          </p:cNvPr>
          <p:cNvSpPr>
            <a:spLocks noGrp="1"/>
          </p:cNvSpPr>
          <p:nvPr>
            <p:ph type="title"/>
          </p:nvPr>
        </p:nvSpPr>
        <p:spPr/>
        <p:txBody>
          <a:bodyPr/>
          <a:lstStyle/>
          <a:p>
            <a:r>
              <a:rPr lang="en-US" dirty="0"/>
              <a:t>Terminal velocity</a:t>
            </a:r>
          </a:p>
        </p:txBody>
      </p:sp>
      <p:sp>
        <p:nvSpPr>
          <p:cNvPr id="3" name="Content Placeholder 2">
            <a:extLst>
              <a:ext uri="{FF2B5EF4-FFF2-40B4-BE49-F238E27FC236}">
                <a16:creationId xmlns:a16="http://schemas.microsoft.com/office/drawing/2014/main" id="{23981F8A-E4C5-8E40-853B-498539392D30}"/>
              </a:ext>
            </a:extLst>
          </p:cNvPr>
          <p:cNvSpPr>
            <a:spLocks noGrp="1"/>
          </p:cNvSpPr>
          <p:nvPr>
            <p:ph idx="1"/>
          </p:nvPr>
        </p:nvSpPr>
        <p:spPr/>
        <p:txBody>
          <a:bodyPr>
            <a:normAutofit fontScale="92500"/>
          </a:bodyPr>
          <a:lstStyle/>
          <a:p>
            <a:r>
              <a:rPr lang="en-US" dirty="0"/>
              <a:t>Particles are affected by gravity, which makes them fall relative to still air, subject to acceleration at 9.8 m/s per sec (32 ft/s per sec).  </a:t>
            </a:r>
          </a:p>
          <a:p>
            <a:r>
              <a:rPr lang="en-US" dirty="0"/>
              <a:t>However, a falling particle also encounters </a:t>
            </a:r>
            <a:r>
              <a:rPr lang="en-US" b="1" dirty="0">
                <a:solidFill>
                  <a:srgbClr val="FF0000"/>
                </a:solidFill>
              </a:rPr>
              <a:t>resistance</a:t>
            </a:r>
            <a:r>
              <a:rPr lang="en-US" dirty="0"/>
              <a:t> from the air it must pass through.  The larger the particle, the greater the drag exerted.  </a:t>
            </a:r>
          </a:p>
          <a:p>
            <a:r>
              <a:rPr lang="en-US" dirty="0"/>
              <a:t>This leads to a maximum fall speed, the </a:t>
            </a:r>
            <a:r>
              <a:rPr lang="en-US" i="1" dirty="0"/>
              <a:t>terminal velocity</a:t>
            </a:r>
            <a:r>
              <a:rPr lang="en-US" dirty="0"/>
              <a:t> when the gravity and drag forces balance.</a:t>
            </a:r>
          </a:p>
        </p:txBody>
      </p:sp>
      <p:sp>
        <p:nvSpPr>
          <p:cNvPr id="4" name="Slide Number Placeholder 3">
            <a:extLst>
              <a:ext uri="{FF2B5EF4-FFF2-40B4-BE49-F238E27FC236}">
                <a16:creationId xmlns:a16="http://schemas.microsoft.com/office/drawing/2014/main" id="{2918A9DE-D26E-1340-94EB-EF4F030ED673}"/>
              </a:ext>
            </a:extLst>
          </p:cNvPr>
          <p:cNvSpPr>
            <a:spLocks noGrp="1"/>
          </p:cNvSpPr>
          <p:nvPr>
            <p:ph type="sldNum" sz="quarter" idx="12"/>
          </p:nvPr>
        </p:nvSpPr>
        <p:spPr/>
        <p:txBody>
          <a:bodyPr/>
          <a:lstStyle/>
          <a:p>
            <a:fld id="{E5C56EFE-4BD8-EA43-A5F1-DD8A3FE12C12}" type="slidenum">
              <a:rPr lang="en-US" smtClean="0"/>
              <a:t>32</a:t>
            </a:fld>
            <a:endParaRPr lang="en-US"/>
          </a:p>
        </p:txBody>
      </p:sp>
    </p:spTree>
    <p:extLst>
      <p:ext uri="{BB962C8B-B14F-4D97-AF65-F5344CB8AC3E}">
        <p14:creationId xmlns:p14="http://schemas.microsoft.com/office/powerpoint/2010/main" val="3644809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8EE05-CADF-BE4E-9642-1C4BC5E40B84}"/>
              </a:ext>
            </a:extLst>
          </p:cNvPr>
          <p:cNvSpPr>
            <a:spLocks noGrp="1"/>
          </p:cNvSpPr>
          <p:nvPr>
            <p:ph type="title"/>
          </p:nvPr>
        </p:nvSpPr>
        <p:spPr/>
        <p:txBody>
          <a:bodyPr/>
          <a:lstStyle/>
          <a:p>
            <a:r>
              <a:rPr lang="en-US" dirty="0"/>
              <a:t>Drag on </a:t>
            </a:r>
            <a:r>
              <a:rPr lang="en-US" dirty="0">
                <a:solidFill>
                  <a:srgbClr val="0070C0"/>
                </a:solidFill>
              </a:rPr>
              <a:t>small</a:t>
            </a:r>
            <a:r>
              <a:rPr lang="en-US" dirty="0"/>
              <a:t> particles - 1</a:t>
            </a:r>
          </a:p>
        </p:txBody>
      </p:sp>
      <p:sp>
        <p:nvSpPr>
          <p:cNvPr id="3" name="Content Placeholder 2">
            <a:extLst>
              <a:ext uri="{FF2B5EF4-FFF2-40B4-BE49-F238E27FC236}">
                <a16:creationId xmlns:a16="http://schemas.microsoft.com/office/drawing/2014/main" id="{391E82EC-7F88-154F-AE19-7A037324FC02}"/>
              </a:ext>
            </a:extLst>
          </p:cNvPr>
          <p:cNvSpPr>
            <a:spLocks noGrp="1"/>
          </p:cNvSpPr>
          <p:nvPr>
            <p:ph idx="1"/>
          </p:nvPr>
        </p:nvSpPr>
        <p:spPr/>
        <p:txBody>
          <a:bodyPr/>
          <a:lstStyle/>
          <a:p>
            <a:r>
              <a:rPr lang="en-US" dirty="0"/>
              <a:t>For spherical particles of small radius </a:t>
            </a:r>
            <a:r>
              <a:rPr lang="en-US" i="1" dirty="0"/>
              <a:t>R</a:t>
            </a:r>
            <a:r>
              <a:rPr lang="en-US" dirty="0"/>
              <a:t>, Stokes’ drag law provides an expression for the drag force </a:t>
            </a:r>
            <a:r>
              <a:rPr lang="en-US" i="1" dirty="0"/>
              <a:t>F</a:t>
            </a:r>
            <a:r>
              <a:rPr lang="en-US" dirty="0"/>
              <a:t>:</a:t>
            </a:r>
          </a:p>
          <a:p>
            <a:endParaRPr lang="en-US" dirty="0"/>
          </a:p>
          <a:p>
            <a:pPr lvl="1"/>
            <a:r>
              <a:rPr lang="en-US" dirty="0"/>
              <a:t>where </a:t>
            </a:r>
            <a:r>
              <a:rPr lang="en-US" dirty="0">
                <a:latin typeface="Symbol" pitchFamily="2" charset="2"/>
              </a:rPr>
              <a:t>m</a:t>
            </a:r>
            <a:r>
              <a:rPr lang="en-US" dirty="0"/>
              <a:t> = air viscosity* and </a:t>
            </a:r>
            <a:r>
              <a:rPr lang="en-US" i="1" dirty="0"/>
              <a:t>v</a:t>
            </a:r>
            <a:r>
              <a:rPr lang="en-US" dirty="0"/>
              <a:t> = particle velocity</a:t>
            </a:r>
          </a:p>
          <a:p>
            <a:r>
              <a:rPr lang="en-US" dirty="0"/>
              <a:t>Gravity force acting on mass </a:t>
            </a:r>
            <a:r>
              <a:rPr lang="en-US" i="1" dirty="0"/>
              <a:t>M</a:t>
            </a:r>
            <a:r>
              <a:rPr lang="en-US" dirty="0"/>
              <a:t> is </a:t>
            </a:r>
            <a:r>
              <a:rPr lang="en-US" i="1" dirty="0"/>
              <a:t>Mg</a:t>
            </a:r>
            <a:r>
              <a:rPr lang="en-US" dirty="0"/>
              <a:t>, and for spherical water particles of radius </a:t>
            </a:r>
            <a:r>
              <a:rPr lang="en-US" i="1" dirty="0"/>
              <a:t>R, </a:t>
            </a:r>
            <a:r>
              <a:rPr lang="en-US" dirty="0"/>
              <a:t>mass is</a:t>
            </a:r>
          </a:p>
        </p:txBody>
      </p:sp>
      <p:sp>
        <p:nvSpPr>
          <p:cNvPr id="4" name="Slide Number Placeholder 3">
            <a:extLst>
              <a:ext uri="{FF2B5EF4-FFF2-40B4-BE49-F238E27FC236}">
                <a16:creationId xmlns:a16="http://schemas.microsoft.com/office/drawing/2014/main" id="{048BB0D9-BC25-DD42-A9D3-4F897AB825F8}"/>
              </a:ext>
            </a:extLst>
          </p:cNvPr>
          <p:cNvSpPr>
            <a:spLocks noGrp="1"/>
          </p:cNvSpPr>
          <p:nvPr>
            <p:ph type="sldNum" sz="quarter" idx="12"/>
          </p:nvPr>
        </p:nvSpPr>
        <p:spPr/>
        <p:txBody>
          <a:bodyPr/>
          <a:lstStyle/>
          <a:p>
            <a:fld id="{E5C56EFE-4BD8-EA43-A5F1-DD8A3FE12C12}" type="slidenum">
              <a:rPr lang="en-US" smtClean="0"/>
              <a:t>33</a:t>
            </a:fld>
            <a:endParaRPr lang="en-US"/>
          </a:p>
        </p:txBody>
      </p:sp>
      <p:sp>
        <p:nvSpPr>
          <p:cNvPr id="5" name="TextBox 4">
            <a:extLst>
              <a:ext uri="{FF2B5EF4-FFF2-40B4-BE49-F238E27FC236}">
                <a16:creationId xmlns:a16="http://schemas.microsoft.com/office/drawing/2014/main" id="{403D2D6B-E213-AE48-AD4F-52830E7D3110}"/>
              </a:ext>
            </a:extLst>
          </p:cNvPr>
          <p:cNvSpPr txBox="1"/>
          <p:nvPr/>
        </p:nvSpPr>
        <p:spPr>
          <a:xfrm>
            <a:off x="9415463" y="3500438"/>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84206E1D-3DF0-6D4E-8A40-B223FD0C9525}"/>
              </a:ext>
            </a:extLst>
          </p:cNvPr>
          <p:cNvPicPr>
            <a:picLocks noChangeAspect="1"/>
          </p:cNvPicPr>
          <p:nvPr/>
        </p:nvPicPr>
        <p:blipFill>
          <a:blip r:embed="rId2"/>
          <a:stretch>
            <a:fillRect/>
          </a:stretch>
        </p:blipFill>
        <p:spPr>
          <a:xfrm>
            <a:off x="3422650" y="3219450"/>
            <a:ext cx="2298700" cy="419100"/>
          </a:xfrm>
          <a:prstGeom prst="rect">
            <a:avLst/>
          </a:prstGeom>
        </p:spPr>
      </p:pic>
      <p:pic>
        <p:nvPicPr>
          <p:cNvPr id="7" name="Picture 6">
            <a:extLst>
              <a:ext uri="{FF2B5EF4-FFF2-40B4-BE49-F238E27FC236}">
                <a16:creationId xmlns:a16="http://schemas.microsoft.com/office/drawing/2014/main" id="{F5FBAE45-EB93-C244-8388-63BF49993CF6}"/>
              </a:ext>
            </a:extLst>
          </p:cNvPr>
          <p:cNvPicPr>
            <a:picLocks noChangeAspect="1"/>
          </p:cNvPicPr>
          <p:nvPr/>
        </p:nvPicPr>
        <p:blipFill>
          <a:blip r:embed="rId3"/>
          <a:stretch>
            <a:fillRect/>
          </a:stretch>
        </p:blipFill>
        <p:spPr>
          <a:xfrm>
            <a:off x="3251200" y="5368925"/>
            <a:ext cx="2641600" cy="939800"/>
          </a:xfrm>
          <a:prstGeom prst="rect">
            <a:avLst/>
          </a:prstGeom>
        </p:spPr>
      </p:pic>
      <p:sp>
        <p:nvSpPr>
          <p:cNvPr id="8" name="TextBox 7">
            <a:extLst>
              <a:ext uri="{FF2B5EF4-FFF2-40B4-BE49-F238E27FC236}">
                <a16:creationId xmlns:a16="http://schemas.microsoft.com/office/drawing/2014/main" id="{FC109187-104F-7646-8997-FAAA85D8BE8C}"/>
              </a:ext>
            </a:extLst>
          </p:cNvPr>
          <p:cNvSpPr txBox="1"/>
          <p:nvPr/>
        </p:nvSpPr>
        <p:spPr>
          <a:xfrm>
            <a:off x="15240" y="6533905"/>
            <a:ext cx="3587200" cy="307777"/>
          </a:xfrm>
          <a:prstGeom prst="rect">
            <a:avLst/>
          </a:prstGeom>
          <a:noFill/>
        </p:spPr>
        <p:txBody>
          <a:bodyPr wrap="none" rtlCol="0">
            <a:spAutoFit/>
          </a:bodyPr>
          <a:lstStyle/>
          <a:p>
            <a:r>
              <a:rPr lang="en-US" sz="1400" dirty="0"/>
              <a:t>*Not the gamma distribution shape parameter</a:t>
            </a:r>
          </a:p>
        </p:txBody>
      </p:sp>
    </p:spTree>
    <p:extLst>
      <p:ext uri="{BB962C8B-B14F-4D97-AF65-F5344CB8AC3E}">
        <p14:creationId xmlns:p14="http://schemas.microsoft.com/office/powerpoint/2010/main" val="2960078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B4FF0-4D94-E84D-9635-55BB178046A5}"/>
              </a:ext>
            </a:extLst>
          </p:cNvPr>
          <p:cNvSpPr>
            <a:spLocks noGrp="1"/>
          </p:cNvSpPr>
          <p:nvPr>
            <p:ph type="title"/>
          </p:nvPr>
        </p:nvSpPr>
        <p:spPr/>
        <p:txBody>
          <a:bodyPr/>
          <a:lstStyle/>
          <a:p>
            <a:r>
              <a:rPr lang="en-US" dirty="0"/>
              <a:t>Drag on </a:t>
            </a:r>
            <a:r>
              <a:rPr lang="en-US" dirty="0">
                <a:solidFill>
                  <a:srgbClr val="0070C0"/>
                </a:solidFill>
              </a:rPr>
              <a:t>small</a:t>
            </a:r>
            <a:r>
              <a:rPr lang="en-US" dirty="0"/>
              <a:t> particles - 2</a:t>
            </a:r>
          </a:p>
        </p:txBody>
      </p:sp>
      <p:sp>
        <p:nvSpPr>
          <p:cNvPr id="3" name="Content Placeholder 2">
            <a:extLst>
              <a:ext uri="{FF2B5EF4-FFF2-40B4-BE49-F238E27FC236}">
                <a16:creationId xmlns:a16="http://schemas.microsoft.com/office/drawing/2014/main" id="{BD8ED076-4ADC-7249-B4DF-C73F4BFBBA1A}"/>
              </a:ext>
            </a:extLst>
          </p:cNvPr>
          <p:cNvSpPr>
            <a:spLocks noGrp="1"/>
          </p:cNvSpPr>
          <p:nvPr>
            <p:ph idx="1"/>
          </p:nvPr>
        </p:nvSpPr>
        <p:spPr/>
        <p:txBody>
          <a:bodyPr/>
          <a:lstStyle/>
          <a:p>
            <a:r>
              <a:rPr lang="en-US" dirty="0"/>
              <a:t>Equate the gravity and drag forces under the condition that velocity has reached its diameter-dependent terminal value </a:t>
            </a:r>
            <a:r>
              <a:rPr lang="en-US" i="1" dirty="0"/>
              <a:t>v</a:t>
            </a:r>
            <a:r>
              <a:rPr lang="en-US" dirty="0"/>
              <a:t> = </a:t>
            </a:r>
            <a:r>
              <a:rPr lang="en-US" i="1" dirty="0"/>
              <a:t>V</a:t>
            </a:r>
            <a:r>
              <a:rPr lang="en-US" i="1" baseline="-25000" dirty="0"/>
              <a:t>D</a:t>
            </a:r>
            <a:r>
              <a:rPr lang="en-US" dirty="0"/>
              <a:t>:</a:t>
            </a:r>
          </a:p>
          <a:p>
            <a:endParaRPr lang="en-US" dirty="0"/>
          </a:p>
          <a:p>
            <a:endParaRPr lang="en-US" dirty="0"/>
          </a:p>
          <a:p>
            <a:r>
              <a:rPr lang="en-US" dirty="0"/>
              <a:t>Now solve for </a:t>
            </a:r>
            <a:r>
              <a:rPr lang="en-US" i="1" dirty="0"/>
              <a:t>V</a:t>
            </a:r>
            <a:r>
              <a:rPr lang="en-US" i="1" baseline="-25000" dirty="0"/>
              <a:t>D</a:t>
            </a:r>
            <a:r>
              <a:rPr lang="en-US" dirty="0"/>
              <a:t>:</a:t>
            </a:r>
          </a:p>
        </p:txBody>
      </p:sp>
      <p:sp>
        <p:nvSpPr>
          <p:cNvPr id="4" name="Slide Number Placeholder 3">
            <a:extLst>
              <a:ext uri="{FF2B5EF4-FFF2-40B4-BE49-F238E27FC236}">
                <a16:creationId xmlns:a16="http://schemas.microsoft.com/office/drawing/2014/main" id="{BDBBBC5C-A958-4547-A2EE-058DB9789DE5}"/>
              </a:ext>
            </a:extLst>
          </p:cNvPr>
          <p:cNvSpPr>
            <a:spLocks noGrp="1"/>
          </p:cNvSpPr>
          <p:nvPr>
            <p:ph type="sldNum" sz="quarter" idx="12"/>
          </p:nvPr>
        </p:nvSpPr>
        <p:spPr/>
        <p:txBody>
          <a:bodyPr/>
          <a:lstStyle/>
          <a:p>
            <a:fld id="{E5C56EFE-4BD8-EA43-A5F1-DD8A3FE12C12}" type="slidenum">
              <a:rPr lang="en-US" smtClean="0"/>
              <a:t>34</a:t>
            </a:fld>
            <a:endParaRPr lang="en-US"/>
          </a:p>
        </p:txBody>
      </p:sp>
      <p:pic>
        <p:nvPicPr>
          <p:cNvPr id="5" name="Picture 4">
            <a:extLst>
              <a:ext uri="{FF2B5EF4-FFF2-40B4-BE49-F238E27FC236}">
                <a16:creationId xmlns:a16="http://schemas.microsoft.com/office/drawing/2014/main" id="{EDB05DCE-E7A3-804A-932B-CF32D612C131}"/>
              </a:ext>
            </a:extLst>
          </p:cNvPr>
          <p:cNvPicPr>
            <a:picLocks noChangeAspect="1"/>
          </p:cNvPicPr>
          <p:nvPr/>
        </p:nvPicPr>
        <p:blipFill>
          <a:blip r:embed="rId2"/>
          <a:stretch>
            <a:fillRect/>
          </a:stretch>
        </p:blipFill>
        <p:spPr>
          <a:xfrm>
            <a:off x="2533650" y="3216281"/>
            <a:ext cx="4076700" cy="939800"/>
          </a:xfrm>
          <a:prstGeom prst="rect">
            <a:avLst/>
          </a:prstGeom>
        </p:spPr>
      </p:pic>
      <p:pic>
        <p:nvPicPr>
          <p:cNvPr id="6" name="Picture 5">
            <a:extLst>
              <a:ext uri="{FF2B5EF4-FFF2-40B4-BE49-F238E27FC236}">
                <a16:creationId xmlns:a16="http://schemas.microsoft.com/office/drawing/2014/main" id="{9A1819F1-F6DC-9349-8881-63627785A524}"/>
              </a:ext>
            </a:extLst>
          </p:cNvPr>
          <p:cNvPicPr>
            <a:picLocks noChangeAspect="1"/>
          </p:cNvPicPr>
          <p:nvPr/>
        </p:nvPicPr>
        <p:blipFill>
          <a:blip r:embed="rId3"/>
          <a:stretch>
            <a:fillRect/>
          </a:stretch>
        </p:blipFill>
        <p:spPr>
          <a:xfrm>
            <a:off x="3181350" y="5021263"/>
            <a:ext cx="2781300" cy="1104900"/>
          </a:xfrm>
          <a:prstGeom prst="rect">
            <a:avLst/>
          </a:prstGeom>
        </p:spPr>
      </p:pic>
    </p:spTree>
    <p:extLst>
      <p:ext uri="{BB962C8B-B14F-4D97-AF65-F5344CB8AC3E}">
        <p14:creationId xmlns:p14="http://schemas.microsoft.com/office/powerpoint/2010/main" val="2017029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978E1-00C3-EF4B-9CCF-161272066F2E}"/>
              </a:ext>
            </a:extLst>
          </p:cNvPr>
          <p:cNvSpPr>
            <a:spLocks noGrp="1"/>
          </p:cNvSpPr>
          <p:nvPr>
            <p:ph type="title"/>
          </p:nvPr>
        </p:nvSpPr>
        <p:spPr/>
        <p:txBody>
          <a:bodyPr/>
          <a:lstStyle/>
          <a:p>
            <a:r>
              <a:rPr lang="en-US" dirty="0"/>
              <a:t>Drag on </a:t>
            </a:r>
            <a:r>
              <a:rPr lang="en-US" dirty="0">
                <a:solidFill>
                  <a:srgbClr val="0070C0"/>
                </a:solidFill>
              </a:rPr>
              <a:t>small</a:t>
            </a:r>
            <a:r>
              <a:rPr lang="en-US" dirty="0"/>
              <a:t> particles - 3</a:t>
            </a:r>
          </a:p>
        </p:txBody>
      </p:sp>
      <p:sp>
        <p:nvSpPr>
          <p:cNvPr id="3" name="Content Placeholder 2">
            <a:extLst>
              <a:ext uri="{FF2B5EF4-FFF2-40B4-BE49-F238E27FC236}">
                <a16:creationId xmlns:a16="http://schemas.microsoft.com/office/drawing/2014/main" id="{C945B81E-A2BC-884A-B3E7-EEE211351EDF}"/>
              </a:ext>
            </a:extLst>
          </p:cNvPr>
          <p:cNvSpPr>
            <a:spLocks noGrp="1"/>
          </p:cNvSpPr>
          <p:nvPr>
            <p:ph idx="1"/>
          </p:nvPr>
        </p:nvSpPr>
        <p:spPr/>
        <p:txBody>
          <a:bodyPr>
            <a:normAutofit fontScale="92500" lnSpcReduction="10000"/>
          </a:bodyPr>
          <a:lstStyle/>
          <a:p>
            <a:endParaRPr lang="en-US" dirty="0"/>
          </a:p>
          <a:p>
            <a:pPr marL="0" indent="0">
              <a:buNone/>
            </a:pPr>
            <a:endParaRPr lang="en-US" dirty="0"/>
          </a:p>
          <a:p>
            <a:r>
              <a:rPr lang="en-US" dirty="0"/>
              <a:t>Now take </a:t>
            </a:r>
            <a:r>
              <a:rPr lang="en-US" dirty="0">
                <a:latin typeface="Symbol" pitchFamily="2" charset="2"/>
              </a:rPr>
              <a:t>m </a:t>
            </a:r>
            <a:r>
              <a:rPr lang="en-US" dirty="0"/>
              <a:t>= 2x10</a:t>
            </a:r>
            <a:r>
              <a:rPr lang="en-US" baseline="30000" dirty="0"/>
              <a:t>-5</a:t>
            </a:r>
            <a:r>
              <a:rPr lang="en-US" dirty="0"/>
              <a:t> kg/m/s and a cloud droplet radius of 10</a:t>
            </a:r>
            <a:r>
              <a:rPr lang="en-US" baseline="30000" dirty="0"/>
              <a:t>-5</a:t>
            </a:r>
            <a:r>
              <a:rPr lang="en-US" dirty="0"/>
              <a:t> m (0.01 mm, 10 </a:t>
            </a:r>
            <a:r>
              <a:rPr lang="en-US" dirty="0">
                <a:latin typeface="Symbol" pitchFamily="2" charset="2"/>
              </a:rPr>
              <a:t>m</a:t>
            </a:r>
            <a:r>
              <a:rPr lang="en-US" dirty="0"/>
              <a:t>m; see slide 13).  With </a:t>
            </a:r>
            <a:r>
              <a:rPr lang="en-US" dirty="0" err="1">
                <a:latin typeface="Symbol" pitchFamily="2" charset="2"/>
              </a:rPr>
              <a:t>r</a:t>
            </a:r>
            <a:r>
              <a:rPr lang="en-US" baseline="-25000" dirty="0" err="1"/>
              <a:t>l</a:t>
            </a:r>
            <a:r>
              <a:rPr lang="en-US" dirty="0"/>
              <a:t> = 1000 kg/m</a:t>
            </a:r>
            <a:r>
              <a:rPr lang="en-US" baseline="30000" dirty="0"/>
              <a:t>3</a:t>
            </a:r>
            <a:r>
              <a:rPr lang="en-US" dirty="0"/>
              <a:t>, this yields a terminal velocity of only </a:t>
            </a:r>
            <a:r>
              <a:rPr lang="en-US" dirty="0">
                <a:solidFill>
                  <a:srgbClr val="FF0000"/>
                </a:solidFill>
              </a:rPr>
              <a:t>1 cm/s</a:t>
            </a:r>
          </a:p>
          <a:p>
            <a:pPr lvl="1"/>
            <a:r>
              <a:rPr lang="en-US" dirty="0"/>
              <a:t>Given a grid volume 50 m deep, a particle falling at 1 cm/s would take 1.4 h to fall from one box to the next  </a:t>
            </a:r>
          </a:p>
          <a:p>
            <a:r>
              <a:rPr lang="en-US" dirty="0"/>
              <a:t>This is negligible in most if not all cases and is why we treat cloud particles as free-floating.</a:t>
            </a:r>
          </a:p>
        </p:txBody>
      </p:sp>
      <p:sp>
        <p:nvSpPr>
          <p:cNvPr id="4" name="Slide Number Placeholder 3">
            <a:extLst>
              <a:ext uri="{FF2B5EF4-FFF2-40B4-BE49-F238E27FC236}">
                <a16:creationId xmlns:a16="http://schemas.microsoft.com/office/drawing/2014/main" id="{0F771690-C344-2544-B9FE-5B9B23ABE270}"/>
              </a:ext>
            </a:extLst>
          </p:cNvPr>
          <p:cNvSpPr>
            <a:spLocks noGrp="1"/>
          </p:cNvSpPr>
          <p:nvPr>
            <p:ph type="sldNum" sz="quarter" idx="12"/>
          </p:nvPr>
        </p:nvSpPr>
        <p:spPr/>
        <p:txBody>
          <a:bodyPr/>
          <a:lstStyle/>
          <a:p>
            <a:fld id="{E5C56EFE-4BD8-EA43-A5F1-DD8A3FE12C12}" type="slidenum">
              <a:rPr lang="en-US" smtClean="0"/>
              <a:t>35</a:t>
            </a:fld>
            <a:endParaRPr lang="en-US"/>
          </a:p>
        </p:txBody>
      </p:sp>
      <p:pic>
        <p:nvPicPr>
          <p:cNvPr id="5" name="Picture 4">
            <a:extLst>
              <a:ext uri="{FF2B5EF4-FFF2-40B4-BE49-F238E27FC236}">
                <a16:creationId xmlns:a16="http://schemas.microsoft.com/office/drawing/2014/main" id="{6526C259-AACA-734A-9C06-358A067BD331}"/>
              </a:ext>
            </a:extLst>
          </p:cNvPr>
          <p:cNvPicPr>
            <a:picLocks noChangeAspect="1"/>
          </p:cNvPicPr>
          <p:nvPr/>
        </p:nvPicPr>
        <p:blipFill>
          <a:blip r:embed="rId3"/>
          <a:stretch>
            <a:fillRect/>
          </a:stretch>
        </p:blipFill>
        <p:spPr>
          <a:xfrm>
            <a:off x="3181350" y="1489078"/>
            <a:ext cx="2781300" cy="1104900"/>
          </a:xfrm>
          <a:prstGeom prst="rect">
            <a:avLst/>
          </a:prstGeom>
        </p:spPr>
      </p:pic>
    </p:spTree>
    <p:extLst>
      <p:ext uri="{BB962C8B-B14F-4D97-AF65-F5344CB8AC3E}">
        <p14:creationId xmlns:p14="http://schemas.microsoft.com/office/powerpoint/2010/main" val="3166347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42207-2471-654C-A4FB-23665D9CAB48}"/>
              </a:ext>
            </a:extLst>
          </p:cNvPr>
          <p:cNvSpPr>
            <a:spLocks noGrp="1"/>
          </p:cNvSpPr>
          <p:nvPr>
            <p:ph type="title"/>
          </p:nvPr>
        </p:nvSpPr>
        <p:spPr/>
        <p:txBody>
          <a:bodyPr/>
          <a:lstStyle/>
          <a:p>
            <a:r>
              <a:rPr lang="en-US" dirty="0"/>
              <a:t>Drag on </a:t>
            </a:r>
            <a:r>
              <a:rPr lang="en-US" dirty="0">
                <a:solidFill>
                  <a:srgbClr val="FF0000"/>
                </a:solidFill>
              </a:rPr>
              <a:t>large</a:t>
            </a:r>
            <a:r>
              <a:rPr lang="en-US" dirty="0"/>
              <a:t> particles - 1</a:t>
            </a:r>
          </a:p>
        </p:txBody>
      </p:sp>
      <p:sp>
        <p:nvSpPr>
          <p:cNvPr id="3" name="Content Placeholder 2">
            <a:extLst>
              <a:ext uri="{FF2B5EF4-FFF2-40B4-BE49-F238E27FC236}">
                <a16:creationId xmlns:a16="http://schemas.microsoft.com/office/drawing/2014/main" id="{26792FE8-6118-4F4E-B17F-97165C5F7850}"/>
              </a:ext>
            </a:extLst>
          </p:cNvPr>
          <p:cNvSpPr>
            <a:spLocks noGrp="1"/>
          </p:cNvSpPr>
          <p:nvPr>
            <p:ph idx="1"/>
          </p:nvPr>
        </p:nvSpPr>
        <p:spPr/>
        <p:txBody>
          <a:bodyPr>
            <a:normAutofit fontScale="92500" lnSpcReduction="20000"/>
          </a:bodyPr>
          <a:lstStyle/>
          <a:p>
            <a:r>
              <a:rPr lang="en-US" dirty="0"/>
              <a:t>Stokes’ drag law for small particles is a special case of its more </a:t>
            </a:r>
            <a:r>
              <a:rPr lang="en-US" u="sng" dirty="0"/>
              <a:t>general</a:t>
            </a:r>
            <a:r>
              <a:rPr lang="en-US" dirty="0"/>
              <a:t> form:</a:t>
            </a:r>
          </a:p>
          <a:p>
            <a:endParaRPr lang="en-US" dirty="0"/>
          </a:p>
          <a:p>
            <a:endParaRPr lang="en-US" dirty="0"/>
          </a:p>
          <a:p>
            <a:pPr lvl="1"/>
            <a:r>
              <a:rPr lang="en-US" dirty="0"/>
              <a:t>where </a:t>
            </a:r>
            <a:r>
              <a:rPr lang="en-US" i="1" dirty="0"/>
              <a:t>C</a:t>
            </a:r>
            <a:r>
              <a:rPr lang="en-US" i="1" baseline="-25000" dirty="0"/>
              <a:t>D</a:t>
            </a:r>
            <a:r>
              <a:rPr lang="en-US" dirty="0"/>
              <a:t> is a nondimensional drag coefficient and </a:t>
            </a:r>
            <a:r>
              <a:rPr lang="en-US" i="1" dirty="0"/>
              <a:t>Re</a:t>
            </a:r>
            <a:r>
              <a:rPr lang="en-US" dirty="0"/>
              <a:t> is the Reynolds number, a ratio between inertial and viscous forces.  </a:t>
            </a:r>
          </a:p>
          <a:p>
            <a:r>
              <a:rPr lang="en-US" dirty="0"/>
              <a:t>At small </a:t>
            </a:r>
            <a:r>
              <a:rPr lang="en-US" i="1" dirty="0"/>
              <a:t>Re </a:t>
            </a:r>
            <a:r>
              <a:rPr lang="en-US" dirty="0"/>
              <a:t>(i.e., small particles with small inertia) viscosity dominates and </a:t>
            </a:r>
            <a:r>
              <a:rPr lang="en-US" i="1" dirty="0"/>
              <a:t>C</a:t>
            </a:r>
            <a:r>
              <a:rPr lang="en-US" i="1" baseline="-25000" dirty="0"/>
              <a:t>D </a:t>
            </a:r>
            <a:r>
              <a:rPr lang="en-US" i="1" dirty="0"/>
              <a:t>Re</a:t>
            </a:r>
            <a:r>
              <a:rPr lang="en-US" dirty="0"/>
              <a:t> ~ 24, so it cancelled out from our previous expression</a:t>
            </a:r>
          </a:p>
          <a:p>
            <a:r>
              <a:rPr lang="en-US" dirty="0"/>
              <a:t>At larger </a:t>
            </a:r>
            <a:r>
              <a:rPr lang="en-US" i="1" dirty="0"/>
              <a:t>Re</a:t>
            </a:r>
            <a:r>
              <a:rPr lang="en-US" dirty="0"/>
              <a:t>, </a:t>
            </a:r>
            <a:r>
              <a:rPr lang="en-US" i="1" dirty="0"/>
              <a:t>C</a:t>
            </a:r>
            <a:r>
              <a:rPr lang="en-US" i="1" baseline="-25000" dirty="0"/>
              <a:t>D</a:t>
            </a:r>
            <a:r>
              <a:rPr lang="en-US" dirty="0"/>
              <a:t> tends to approach 0.4-0.6.</a:t>
            </a:r>
          </a:p>
        </p:txBody>
      </p:sp>
      <p:sp>
        <p:nvSpPr>
          <p:cNvPr id="4" name="Slide Number Placeholder 3">
            <a:extLst>
              <a:ext uri="{FF2B5EF4-FFF2-40B4-BE49-F238E27FC236}">
                <a16:creationId xmlns:a16="http://schemas.microsoft.com/office/drawing/2014/main" id="{2D1C969A-E35C-7C4C-B554-BA58D689E089}"/>
              </a:ext>
            </a:extLst>
          </p:cNvPr>
          <p:cNvSpPr>
            <a:spLocks noGrp="1"/>
          </p:cNvSpPr>
          <p:nvPr>
            <p:ph type="sldNum" sz="quarter" idx="12"/>
          </p:nvPr>
        </p:nvSpPr>
        <p:spPr/>
        <p:txBody>
          <a:bodyPr/>
          <a:lstStyle/>
          <a:p>
            <a:fld id="{E5C56EFE-4BD8-EA43-A5F1-DD8A3FE12C12}" type="slidenum">
              <a:rPr lang="en-US" smtClean="0"/>
              <a:t>36</a:t>
            </a:fld>
            <a:endParaRPr lang="en-US"/>
          </a:p>
        </p:txBody>
      </p:sp>
      <p:pic>
        <p:nvPicPr>
          <p:cNvPr id="5" name="Picture 4">
            <a:extLst>
              <a:ext uri="{FF2B5EF4-FFF2-40B4-BE49-F238E27FC236}">
                <a16:creationId xmlns:a16="http://schemas.microsoft.com/office/drawing/2014/main" id="{A8419FF4-C140-DF47-8847-66AA537654EC}"/>
              </a:ext>
            </a:extLst>
          </p:cNvPr>
          <p:cNvPicPr>
            <a:picLocks noChangeAspect="1"/>
          </p:cNvPicPr>
          <p:nvPr/>
        </p:nvPicPr>
        <p:blipFill>
          <a:blip r:embed="rId2"/>
          <a:stretch>
            <a:fillRect/>
          </a:stretch>
        </p:blipFill>
        <p:spPr>
          <a:xfrm>
            <a:off x="2714623" y="2342374"/>
            <a:ext cx="3802062" cy="1027265"/>
          </a:xfrm>
          <a:prstGeom prst="rect">
            <a:avLst/>
          </a:prstGeom>
        </p:spPr>
      </p:pic>
    </p:spTree>
    <p:extLst>
      <p:ext uri="{BB962C8B-B14F-4D97-AF65-F5344CB8AC3E}">
        <p14:creationId xmlns:p14="http://schemas.microsoft.com/office/powerpoint/2010/main" val="3591048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C366C-D03F-4D46-A8E0-917E0FBE1909}"/>
              </a:ext>
            </a:extLst>
          </p:cNvPr>
          <p:cNvSpPr>
            <a:spLocks noGrp="1"/>
          </p:cNvSpPr>
          <p:nvPr>
            <p:ph type="title"/>
          </p:nvPr>
        </p:nvSpPr>
        <p:spPr/>
        <p:txBody>
          <a:bodyPr/>
          <a:lstStyle/>
          <a:p>
            <a:r>
              <a:rPr lang="en-US" dirty="0"/>
              <a:t>Drag on </a:t>
            </a:r>
            <a:r>
              <a:rPr lang="en-US" dirty="0">
                <a:solidFill>
                  <a:srgbClr val="FF0000"/>
                </a:solidFill>
              </a:rPr>
              <a:t>large</a:t>
            </a:r>
            <a:r>
              <a:rPr lang="en-US" dirty="0"/>
              <a:t> particles - 2</a:t>
            </a:r>
          </a:p>
        </p:txBody>
      </p:sp>
      <p:sp>
        <p:nvSpPr>
          <p:cNvPr id="3" name="Content Placeholder 2">
            <a:extLst>
              <a:ext uri="{FF2B5EF4-FFF2-40B4-BE49-F238E27FC236}">
                <a16:creationId xmlns:a16="http://schemas.microsoft.com/office/drawing/2014/main" id="{AE21C769-824D-CA46-9FF2-0A014FA6215D}"/>
              </a:ext>
            </a:extLst>
          </p:cNvPr>
          <p:cNvSpPr>
            <a:spLocks noGrp="1"/>
          </p:cNvSpPr>
          <p:nvPr>
            <p:ph idx="1"/>
          </p:nvPr>
        </p:nvSpPr>
        <p:spPr/>
        <p:txBody>
          <a:bodyPr>
            <a:normAutofit fontScale="92500" lnSpcReduction="10000"/>
          </a:bodyPr>
          <a:lstStyle/>
          <a:p>
            <a:r>
              <a:rPr lang="en-US" dirty="0"/>
              <a:t>The Reynolds number valid for when velocity has reached its terminal value </a:t>
            </a:r>
            <a:r>
              <a:rPr lang="en-US" i="1" dirty="0"/>
              <a:t>V</a:t>
            </a:r>
            <a:r>
              <a:rPr lang="en-US" i="1" baseline="-25000" dirty="0"/>
              <a:t>D</a:t>
            </a:r>
            <a:r>
              <a:rPr lang="en-US" dirty="0"/>
              <a:t> is</a:t>
            </a:r>
          </a:p>
          <a:p>
            <a:endParaRPr lang="en-US" dirty="0"/>
          </a:p>
          <a:p>
            <a:endParaRPr lang="en-US" dirty="0"/>
          </a:p>
          <a:p>
            <a:r>
              <a:rPr lang="en-US" dirty="0"/>
              <a:t>Now the equation of gravity and drag forces yields an expression for </a:t>
            </a:r>
            <a:r>
              <a:rPr lang="en-US" i="1" dirty="0"/>
              <a:t>V</a:t>
            </a:r>
            <a:r>
              <a:rPr lang="en-US" i="1" baseline="-25000" dirty="0"/>
              <a:t>D</a:t>
            </a:r>
            <a:r>
              <a:rPr lang="en-US" dirty="0"/>
              <a:t> like</a:t>
            </a:r>
          </a:p>
          <a:p>
            <a:endParaRPr lang="en-US" dirty="0"/>
          </a:p>
          <a:p>
            <a:endParaRPr lang="en-US" dirty="0"/>
          </a:p>
          <a:p>
            <a:pPr lvl="1"/>
            <a:r>
              <a:rPr lang="en-US" dirty="0"/>
              <a:t>Note </a:t>
            </a:r>
            <a:r>
              <a:rPr lang="en-US" i="1" dirty="0"/>
              <a:t>V</a:t>
            </a:r>
            <a:r>
              <a:rPr lang="en-US" i="1" baseline="-25000" dirty="0"/>
              <a:t>D</a:t>
            </a:r>
            <a:r>
              <a:rPr lang="en-US" dirty="0"/>
              <a:t> depends on the square root of </a:t>
            </a:r>
            <a:r>
              <a:rPr lang="en-US" dirty="0">
                <a:solidFill>
                  <a:srgbClr val="FF0000"/>
                </a:solidFill>
              </a:rPr>
              <a:t>particle size</a:t>
            </a:r>
            <a:r>
              <a:rPr lang="en-US" dirty="0"/>
              <a:t>.</a:t>
            </a:r>
          </a:p>
        </p:txBody>
      </p:sp>
      <p:sp>
        <p:nvSpPr>
          <p:cNvPr id="4" name="Slide Number Placeholder 3">
            <a:extLst>
              <a:ext uri="{FF2B5EF4-FFF2-40B4-BE49-F238E27FC236}">
                <a16:creationId xmlns:a16="http://schemas.microsoft.com/office/drawing/2014/main" id="{38098CA8-6618-CD4A-B780-6599E3F535F5}"/>
              </a:ext>
            </a:extLst>
          </p:cNvPr>
          <p:cNvSpPr>
            <a:spLocks noGrp="1"/>
          </p:cNvSpPr>
          <p:nvPr>
            <p:ph type="sldNum" sz="quarter" idx="12"/>
          </p:nvPr>
        </p:nvSpPr>
        <p:spPr/>
        <p:txBody>
          <a:bodyPr/>
          <a:lstStyle/>
          <a:p>
            <a:fld id="{E5C56EFE-4BD8-EA43-A5F1-DD8A3FE12C12}" type="slidenum">
              <a:rPr lang="en-US" smtClean="0"/>
              <a:t>37</a:t>
            </a:fld>
            <a:endParaRPr lang="en-US"/>
          </a:p>
        </p:txBody>
      </p:sp>
      <p:pic>
        <p:nvPicPr>
          <p:cNvPr id="5" name="Picture 4">
            <a:extLst>
              <a:ext uri="{FF2B5EF4-FFF2-40B4-BE49-F238E27FC236}">
                <a16:creationId xmlns:a16="http://schemas.microsoft.com/office/drawing/2014/main" id="{C724FCD1-5B38-254D-A5F0-519B458CB1BD}"/>
              </a:ext>
            </a:extLst>
          </p:cNvPr>
          <p:cNvPicPr>
            <a:picLocks noChangeAspect="1"/>
          </p:cNvPicPr>
          <p:nvPr/>
        </p:nvPicPr>
        <p:blipFill>
          <a:blip r:embed="rId2"/>
          <a:stretch>
            <a:fillRect/>
          </a:stretch>
        </p:blipFill>
        <p:spPr>
          <a:xfrm>
            <a:off x="3257550" y="2519969"/>
            <a:ext cx="2628900" cy="1041400"/>
          </a:xfrm>
          <a:prstGeom prst="rect">
            <a:avLst/>
          </a:prstGeom>
        </p:spPr>
      </p:pic>
      <p:pic>
        <p:nvPicPr>
          <p:cNvPr id="6" name="Picture 5">
            <a:extLst>
              <a:ext uri="{FF2B5EF4-FFF2-40B4-BE49-F238E27FC236}">
                <a16:creationId xmlns:a16="http://schemas.microsoft.com/office/drawing/2014/main" id="{76C23918-ACDB-7642-8D78-BFF2B28FAADE}"/>
              </a:ext>
            </a:extLst>
          </p:cNvPr>
          <p:cNvPicPr>
            <a:picLocks noChangeAspect="1"/>
          </p:cNvPicPr>
          <p:nvPr/>
        </p:nvPicPr>
        <p:blipFill>
          <a:blip r:embed="rId3"/>
          <a:stretch>
            <a:fillRect/>
          </a:stretch>
        </p:blipFill>
        <p:spPr>
          <a:xfrm>
            <a:off x="3138488" y="4454519"/>
            <a:ext cx="3124200" cy="1028700"/>
          </a:xfrm>
          <a:prstGeom prst="rect">
            <a:avLst/>
          </a:prstGeom>
        </p:spPr>
      </p:pic>
      <p:sp>
        <p:nvSpPr>
          <p:cNvPr id="7" name="TextBox 6">
            <a:extLst>
              <a:ext uri="{FF2B5EF4-FFF2-40B4-BE49-F238E27FC236}">
                <a16:creationId xmlns:a16="http://schemas.microsoft.com/office/drawing/2014/main" id="{CEADE403-21DD-7F8B-674E-FE611B36DA2B}"/>
              </a:ext>
            </a:extLst>
          </p:cNvPr>
          <p:cNvSpPr txBox="1"/>
          <p:nvPr/>
        </p:nvSpPr>
        <p:spPr>
          <a:xfrm>
            <a:off x="222592" y="6092522"/>
            <a:ext cx="5663858" cy="646331"/>
          </a:xfrm>
          <a:prstGeom prst="rect">
            <a:avLst/>
          </a:prstGeom>
          <a:noFill/>
        </p:spPr>
        <p:txBody>
          <a:bodyPr wrap="none" rtlCol="0">
            <a:spAutoFit/>
          </a:bodyPr>
          <a:lstStyle/>
          <a:p>
            <a:r>
              <a:rPr lang="en-US" i="1" dirty="0"/>
              <a:t>Re</a:t>
            </a:r>
            <a:r>
              <a:rPr lang="en-US" dirty="0"/>
              <a:t> numerator – inertial force </a:t>
            </a:r>
            <a:r>
              <a:rPr lang="en-US" dirty="0">
                <a:sym typeface="Wingdings" pitchFamily="2" charset="2"/>
              </a:rPr>
              <a:t> density • velocity • length</a:t>
            </a:r>
          </a:p>
          <a:p>
            <a:r>
              <a:rPr lang="en-US" i="1" dirty="0">
                <a:sym typeface="Wingdings" pitchFamily="2" charset="2"/>
              </a:rPr>
              <a:t>Re</a:t>
            </a:r>
            <a:r>
              <a:rPr lang="en-US" dirty="0">
                <a:sym typeface="Wingdings" pitchFamily="2" charset="2"/>
              </a:rPr>
              <a:t> denominator – viscous force  dynamic viscosity</a:t>
            </a:r>
            <a:endParaRPr lang="en-US" dirty="0"/>
          </a:p>
        </p:txBody>
      </p:sp>
    </p:spTree>
    <p:extLst>
      <p:ext uri="{BB962C8B-B14F-4D97-AF65-F5344CB8AC3E}">
        <p14:creationId xmlns:p14="http://schemas.microsoft.com/office/powerpoint/2010/main" val="28711504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E31C0-4BB3-AE40-B81B-85576FE65665}"/>
              </a:ext>
            </a:extLst>
          </p:cNvPr>
          <p:cNvSpPr>
            <a:spLocks noGrp="1"/>
          </p:cNvSpPr>
          <p:nvPr>
            <p:ph type="title"/>
          </p:nvPr>
        </p:nvSpPr>
        <p:spPr/>
        <p:txBody>
          <a:bodyPr/>
          <a:lstStyle/>
          <a:p>
            <a:r>
              <a:rPr lang="en-US" dirty="0"/>
              <a:t>Drag on </a:t>
            </a:r>
            <a:r>
              <a:rPr lang="en-US" dirty="0">
                <a:solidFill>
                  <a:srgbClr val="FF0000"/>
                </a:solidFill>
              </a:rPr>
              <a:t>large</a:t>
            </a:r>
            <a:r>
              <a:rPr lang="en-US" dirty="0"/>
              <a:t> particles - 3</a:t>
            </a:r>
          </a:p>
        </p:txBody>
      </p:sp>
      <p:sp>
        <p:nvSpPr>
          <p:cNvPr id="3" name="Content Placeholder 2">
            <a:extLst>
              <a:ext uri="{FF2B5EF4-FFF2-40B4-BE49-F238E27FC236}">
                <a16:creationId xmlns:a16="http://schemas.microsoft.com/office/drawing/2014/main" id="{ABB9A820-8A28-2848-91B3-F97E3DCE2CC7}"/>
              </a:ext>
            </a:extLst>
          </p:cNvPr>
          <p:cNvSpPr>
            <a:spLocks noGrp="1"/>
          </p:cNvSpPr>
          <p:nvPr>
            <p:ph idx="1"/>
          </p:nvPr>
        </p:nvSpPr>
        <p:spPr/>
        <p:txBody>
          <a:bodyPr/>
          <a:lstStyle/>
          <a:p>
            <a:r>
              <a:rPr lang="en-US" dirty="0"/>
              <a:t>After aggregating some constants and rewriting in terms of particle diameter </a:t>
            </a:r>
            <a:r>
              <a:rPr lang="en-US" i="1" dirty="0"/>
              <a:t>D</a:t>
            </a:r>
            <a:r>
              <a:rPr lang="en-US" dirty="0"/>
              <a:t>, we have</a:t>
            </a:r>
          </a:p>
          <a:p>
            <a:pPr marL="0" indent="0">
              <a:buNone/>
            </a:pPr>
            <a:endParaRPr lang="en-US" dirty="0"/>
          </a:p>
          <a:p>
            <a:r>
              <a:rPr lang="en-US" dirty="0"/>
              <a:t>That’s the terminal velocity for a single particle.  We want the </a:t>
            </a:r>
            <a:r>
              <a:rPr lang="en-US" u="sng" dirty="0"/>
              <a:t>mass weighted average </a:t>
            </a:r>
            <a:r>
              <a:rPr lang="en-US" dirty="0"/>
              <a:t>particle terminal velocity</a:t>
            </a:r>
          </a:p>
        </p:txBody>
      </p:sp>
      <p:sp>
        <p:nvSpPr>
          <p:cNvPr id="4" name="Slide Number Placeholder 3">
            <a:extLst>
              <a:ext uri="{FF2B5EF4-FFF2-40B4-BE49-F238E27FC236}">
                <a16:creationId xmlns:a16="http://schemas.microsoft.com/office/drawing/2014/main" id="{9EC58E2B-FB0B-274A-896B-BDBAE00A620D}"/>
              </a:ext>
            </a:extLst>
          </p:cNvPr>
          <p:cNvSpPr>
            <a:spLocks noGrp="1"/>
          </p:cNvSpPr>
          <p:nvPr>
            <p:ph type="sldNum" sz="quarter" idx="12"/>
          </p:nvPr>
        </p:nvSpPr>
        <p:spPr/>
        <p:txBody>
          <a:bodyPr/>
          <a:lstStyle/>
          <a:p>
            <a:fld id="{E5C56EFE-4BD8-EA43-A5F1-DD8A3FE12C12}" type="slidenum">
              <a:rPr lang="en-US" smtClean="0"/>
              <a:t>38</a:t>
            </a:fld>
            <a:endParaRPr lang="en-US"/>
          </a:p>
        </p:txBody>
      </p:sp>
      <p:pic>
        <p:nvPicPr>
          <p:cNvPr id="5" name="Picture 4">
            <a:extLst>
              <a:ext uri="{FF2B5EF4-FFF2-40B4-BE49-F238E27FC236}">
                <a16:creationId xmlns:a16="http://schemas.microsoft.com/office/drawing/2014/main" id="{878C37BE-9491-734B-97DF-CF1ED1EEB532}"/>
              </a:ext>
            </a:extLst>
          </p:cNvPr>
          <p:cNvPicPr>
            <a:picLocks noChangeAspect="1"/>
          </p:cNvPicPr>
          <p:nvPr/>
        </p:nvPicPr>
        <p:blipFill>
          <a:blip r:embed="rId2"/>
          <a:stretch>
            <a:fillRect/>
          </a:stretch>
        </p:blipFill>
        <p:spPr>
          <a:xfrm>
            <a:off x="2660650" y="2547445"/>
            <a:ext cx="3822700" cy="1270000"/>
          </a:xfrm>
          <a:prstGeom prst="rect">
            <a:avLst/>
          </a:prstGeom>
        </p:spPr>
      </p:pic>
      <p:pic>
        <p:nvPicPr>
          <p:cNvPr id="6" name="Picture 5">
            <a:extLst>
              <a:ext uri="{FF2B5EF4-FFF2-40B4-BE49-F238E27FC236}">
                <a16:creationId xmlns:a16="http://schemas.microsoft.com/office/drawing/2014/main" id="{7BD4DA44-C6FA-9F49-B9FA-A7D209C882AD}"/>
              </a:ext>
            </a:extLst>
          </p:cNvPr>
          <p:cNvPicPr>
            <a:picLocks noChangeAspect="1"/>
          </p:cNvPicPr>
          <p:nvPr/>
        </p:nvPicPr>
        <p:blipFill>
          <a:blip r:embed="rId3"/>
          <a:stretch>
            <a:fillRect/>
          </a:stretch>
        </p:blipFill>
        <p:spPr>
          <a:xfrm>
            <a:off x="2305050" y="5326067"/>
            <a:ext cx="4762500" cy="1257300"/>
          </a:xfrm>
          <a:prstGeom prst="rect">
            <a:avLst/>
          </a:prstGeom>
        </p:spPr>
      </p:pic>
      <p:sp>
        <p:nvSpPr>
          <p:cNvPr id="7" name="TextBox 6">
            <a:extLst>
              <a:ext uri="{FF2B5EF4-FFF2-40B4-BE49-F238E27FC236}">
                <a16:creationId xmlns:a16="http://schemas.microsoft.com/office/drawing/2014/main" id="{FDEEFF2B-3E24-6287-218F-31BAD5E12429}"/>
              </a:ext>
            </a:extLst>
          </p:cNvPr>
          <p:cNvSpPr txBox="1"/>
          <p:nvPr/>
        </p:nvSpPr>
        <p:spPr>
          <a:xfrm>
            <a:off x="6740769" y="2905780"/>
            <a:ext cx="2382640" cy="523220"/>
          </a:xfrm>
          <a:prstGeom prst="rect">
            <a:avLst/>
          </a:prstGeom>
          <a:noFill/>
        </p:spPr>
        <p:txBody>
          <a:bodyPr wrap="none" rtlCol="0">
            <a:spAutoFit/>
          </a:bodyPr>
          <a:lstStyle/>
          <a:p>
            <a:r>
              <a:rPr lang="en-US" sz="1400" dirty="0"/>
              <a:t>Terminal velocity proportional</a:t>
            </a:r>
          </a:p>
          <a:p>
            <a:r>
              <a:rPr lang="en-US" sz="1400" dirty="0"/>
              <a:t> to diameter</a:t>
            </a:r>
          </a:p>
        </p:txBody>
      </p:sp>
    </p:spTree>
    <p:extLst>
      <p:ext uri="{BB962C8B-B14F-4D97-AF65-F5344CB8AC3E}">
        <p14:creationId xmlns:p14="http://schemas.microsoft.com/office/powerpoint/2010/main" val="34765552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1653C-5C3A-4E49-B653-E32780EA6AC4}"/>
              </a:ext>
            </a:extLst>
          </p:cNvPr>
          <p:cNvSpPr>
            <a:spLocks noGrp="1"/>
          </p:cNvSpPr>
          <p:nvPr>
            <p:ph type="title"/>
          </p:nvPr>
        </p:nvSpPr>
        <p:spPr/>
        <p:txBody>
          <a:bodyPr/>
          <a:lstStyle/>
          <a:p>
            <a:r>
              <a:rPr lang="en-US" dirty="0"/>
              <a:t>Drag on </a:t>
            </a:r>
            <a:r>
              <a:rPr lang="en-US" dirty="0">
                <a:solidFill>
                  <a:srgbClr val="FF0000"/>
                </a:solidFill>
              </a:rPr>
              <a:t>large</a:t>
            </a:r>
            <a:r>
              <a:rPr lang="en-US" dirty="0"/>
              <a:t> particles - 4</a:t>
            </a:r>
          </a:p>
        </p:txBody>
      </p:sp>
      <p:sp>
        <p:nvSpPr>
          <p:cNvPr id="3" name="Content Placeholder 2">
            <a:extLst>
              <a:ext uri="{FF2B5EF4-FFF2-40B4-BE49-F238E27FC236}">
                <a16:creationId xmlns:a16="http://schemas.microsoft.com/office/drawing/2014/main" id="{FDF992FA-48D4-1B43-9D28-4494FC65BE74}"/>
              </a:ext>
            </a:extLst>
          </p:cNvPr>
          <p:cNvSpPr>
            <a:spLocks noGrp="1"/>
          </p:cNvSpPr>
          <p:nvPr>
            <p:ph idx="1"/>
          </p:nvPr>
        </p:nvSpPr>
        <p:spPr/>
        <p:txBody>
          <a:bodyPr>
            <a:normAutofit fontScale="77500" lnSpcReduction="20000"/>
          </a:bodyPr>
          <a:lstStyle/>
          <a:p>
            <a:r>
              <a:rPr lang="en-US" dirty="0"/>
              <a:t>With our assumed Marshall-Palmer PSD this integrates to</a:t>
            </a:r>
          </a:p>
          <a:p>
            <a:endParaRPr lang="en-US" dirty="0"/>
          </a:p>
          <a:p>
            <a:endParaRPr lang="en-US" dirty="0"/>
          </a:p>
          <a:p>
            <a:endParaRPr lang="en-US" dirty="0"/>
          </a:p>
          <a:p>
            <a:r>
              <a:rPr lang="en-US" dirty="0"/>
              <a:t>That was derived from first principles, and </a:t>
            </a:r>
            <a:r>
              <a:rPr lang="en-US" dirty="0" err="1"/>
              <a:t>fallspeeds</a:t>
            </a:r>
            <a:r>
              <a:rPr lang="en-US" dirty="0"/>
              <a:t> are often expressed in forms like this.  However, </a:t>
            </a:r>
            <a:r>
              <a:rPr lang="en-US" dirty="0">
                <a:solidFill>
                  <a:srgbClr val="FF0000"/>
                </a:solidFill>
              </a:rPr>
              <a:t>empirically-determined</a:t>
            </a:r>
            <a:r>
              <a:rPr lang="en-US" dirty="0"/>
              <a:t> </a:t>
            </a:r>
            <a:r>
              <a:rPr lang="en-US" dirty="0" err="1"/>
              <a:t>fallspeed</a:t>
            </a:r>
            <a:r>
              <a:rPr lang="en-US" dirty="0"/>
              <a:t>-diameter relationships like this are also often employed in the integration</a:t>
            </a:r>
          </a:p>
          <a:p>
            <a:endParaRPr lang="en-US" dirty="0"/>
          </a:p>
          <a:p>
            <a:pPr lvl="1"/>
            <a:endParaRPr lang="en-US" dirty="0"/>
          </a:p>
          <a:p>
            <a:pPr lvl="1"/>
            <a:r>
              <a:rPr lang="en-US" dirty="0"/>
              <a:t>where </a:t>
            </a:r>
            <a:r>
              <a:rPr lang="en-US" i="1" dirty="0"/>
              <a:t>a</a:t>
            </a:r>
            <a:r>
              <a:rPr lang="en-US" dirty="0"/>
              <a:t> and </a:t>
            </a:r>
            <a:r>
              <a:rPr lang="en-US" i="1" dirty="0"/>
              <a:t>b</a:t>
            </a:r>
            <a:r>
              <a:rPr lang="en-US" dirty="0"/>
              <a:t> are empirically measured constants from sources such as Locatelli and Hobbs (1974).  Also included is the air density </a:t>
            </a:r>
            <a:r>
              <a:rPr lang="en-US" dirty="0" err="1"/>
              <a:t>fallspeed</a:t>
            </a:r>
            <a:r>
              <a:rPr lang="en-US" dirty="0"/>
              <a:t> correction of Foote and du Toit (1969).</a:t>
            </a:r>
          </a:p>
        </p:txBody>
      </p:sp>
      <p:sp>
        <p:nvSpPr>
          <p:cNvPr id="4" name="Slide Number Placeholder 3">
            <a:extLst>
              <a:ext uri="{FF2B5EF4-FFF2-40B4-BE49-F238E27FC236}">
                <a16:creationId xmlns:a16="http://schemas.microsoft.com/office/drawing/2014/main" id="{8A146069-EE66-5047-964E-801D8D966FEE}"/>
              </a:ext>
            </a:extLst>
          </p:cNvPr>
          <p:cNvSpPr>
            <a:spLocks noGrp="1"/>
          </p:cNvSpPr>
          <p:nvPr>
            <p:ph type="sldNum" sz="quarter" idx="12"/>
          </p:nvPr>
        </p:nvSpPr>
        <p:spPr/>
        <p:txBody>
          <a:bodyPr/>
          <a:lstStyle/>
          <a:p>
            <a:fld id="{E5C56EFE-4BD8-EA43-A5F1-DD8A3FE12C12}" type="slidenum">
              <a:rPr lang="en-US" smtClean="0"/>
              <a:t>39</a:t>
            </a:fld>
            <a:endParaRPr lang="en-US"/>
          </a:p>
        </p:txBody>
      </p:sp>
      <p:pic>
        <p:nvPicPr>
          <p:cNvPr id="5" name="Picture 4">
            <a:extLst>
              <a:ext uri="{FF2B5EF4-FFF2-40B4-BE49-F238E27FC236}">
                <a16:creationId xmlns:a16="http://schemas.microsoft.com/office/drawing/2014/main" id="{3C3C794A-04AA-3441-A174-891F80EBF019}"/>
              </a:ext>
            </a:extLst>
          </p:cNvPr>
          <p:cNvPicPr>
            <a:picLocks noChangeAspect="1"/>
          </p:cNvPicPr>
          <p:nvPr/>
        </p:nvPicPr>
        <p:blipFill>
          <a:blip r:embed="rId2"/>
          <a:stretch>
            <a:fillRect/>
          </a:stretch>
        </p:blipFill>
        <p:spPr>
          <a:xfrm>
            <a:off x="2668589" y="2029857"/>
            <a:ext cx="4013200" cy="1016000"/>
          </a:xfrm>
          <a:prstGeom prst="rect">
            <a:avLst/>
          </a:prstGeom>
        </p:spPr>
      </p:pic>
      <p:pic>
        <p:nvPicPr>
          <p:cNvPr id="6" name="Picture 5">
            <a:extLst>
              <a:ext uri="{FF2B5EF4-FFF2-40B4-BE49-F238E27FC236}">
                <a16:creationId xmlns:a16="http://schemas.microsoft.com/office/drawing/2014/main" id="{CB702A0B-82B6-0548-B61A-A2F873FCC9CA}"/>
              </a:ext>
            </a:extLst>
          </p:cNvPr>
          <p:cNvPicPr>
            <a:picLocks noChangeAspect="1"/>
          </p:cNvPicPr>
          <p:nvPr/>
        </p:nvPicPr>
        <p:blipFill>
          <a:blip r:embed="rId3"/>
          <a:stretch>
            <a:fillRect/>
          </a:stretch>
        </p:blipFill>
        <p:spPr>
          <a:xfrm>
            <a:off x="3408838" y="4331462"/>
            <a:ext cx="2532701" cy="856000"/>
          </a:xfrm>
          <a:prstGeom prst="rect">
            <a:avLst/>
          </a:prstGeom>
        </p:spPr>
      </p:pic>
      <p:sp>
        <p:nvSpPr>
          <p:cNvPr id="7" name="TextBox 6">
            <a:extLst>
              <a:ext uri="{FF2B5EF4-FFF2-40B4-BE49-F238E27FC236}">
                <a16:creationId xmlns:a16="http://schemas.microsoft.com/office/drawing/2014/main" id="{64BCCD2F-896D-48D1-4C0C-3F10494DBC90}"/>
              </a:ext>
            </a:extLst>
          </p:cNvPr>
          <p:cNvSpPr txBox="1"/>
          <p:nvPr/>
        </p:nvSpPr>
        <p:spPr>
          <a:xfrm>
            <a:off x="128953" y="6488668"/>
            <a:ext cx="1627369" cy="369332"/>
          </a:xfrm>
          <a:prstGeom prst="rect">
            <a:avLst/>
          </a:prstGeom>
          <a:noFill/>
        </p:spPr>
        <p:txBody>
          <a:bodyPr wrap="none" rtlCol="0">
            <a:spAutoFit/>
          </a:bodyPr>
          <a:lstStyle/>
          <a:p>
            <a:r>
              <a:rPr lang="en-US" dirty="0">
                <a:latin typeface="Symbol" pitchFamily="2" charset="2"/>
              </a:rPr>
              <a:t>G</a:t>
            </a:r>
            <a:r>
              <a:rPr lang="en-US" dirty="0"/>
              <a:t>(4.5) = 11.632</a:t>
            </a:r>
          </a:p>
        </p:txBody>
      </p:sp>
    </p:spTree>
    <p:extLst>
      <p:ext uri="{BB962C8B-B14F-4D97-AF65-F5344CB8AC3E}">
        <p14:creationId xmlns:p14="http://schemas.microsoft.com/office/powerpoint/2010/main" val="920192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Curved (droplet) surfaces</a:t>
            </a:r>
          </a:p>
        </p:txBody>
      </p:sp>
      <p:sp>
        <p:nvSpPr>
          <p:cNvPr id="3" name="Content Placeholder 2"/>
          <p:cNvSpPr>
            <a:spLocks noGrp="1"/>
          </p:cNvSpPr>
          <p:nvPr>
            <p:ph idx="1"/>
          </p:nvPr>
        </p:nvSpPr>
        <p:spPr/>
        <p:txBody>
          <a:bodyPr>
            <a:normAutofit fontScale="92500" lnSpcReduction="10000"/>
          </a:bodyPr>
          <a:lstStyle/>
          <a:p>
            <a:r>
              <a:rPr lang="en-US" dirty="0"/>
              <a:t>If the liquid water surface is </a:t>
            </a:r>
            <a:r>
              <a:rPr lang="en-US" i="1" dirty="0"/>
              <a:t>curved</a:t>
            </a:r>
            <a:r>
              <a:rPr lang="en-US" dirty="0"/>
              <a:t>, like a cloud droplet or rain drop, an adjustment is needed.  The saturation vapor pressure at the surface of a drop of radius </a:t>
            </a:r>
            <a:r>
              <a:rPr lang="en-US" i="1" dirty="0"/>
              <a:t>r</a:t>
            </a:r>
            <a:r>
              <a:rPr lang="en-US" dirty="0"/>
              <a:t> becomes</a:t>
            </a:r>
          </a:p>
          <a:p>
            <a:endParaRPr lang="en-US" dirty="0"/>
          </a:p>
          <a:p>
            <a:pPr lvl="1"/>
            <a:r>
              <a:rPr lang="en-US" dirty="0"/>
              <a:t>…where </a:t>
            </a:r>
            <a:r>
              <a:rPr lang="en-US" i="1" dirty="0" err="1"/>
              <a:t>e</a:t>
            </a:r>
            <a:r>
              <a:rPr lang="en-US" i="1" baseline="-25000" dirty="0" err="1"/>
              <a:t>s</a:t>
            </a:r>
            <a:r>
              <a:rPr lang="en-US" dirty="0"/>
              <a:t>(∞) comes from the C-C equation, </a:t>
            </a:r>
            <a:r>
              <a:rPr lang="en-US" dirty="0">
                <a:latin typeface="Symbol" charset="2"/>
                <a:cs typeface="Symbol" charset="2"/>
              </a:rPr>
              <a:t>s</a:t>
            </a:r>
            <a:r>
              <a:rPr lang="en-US" dirty="0"/>
              <a:t> is the surface tension, </a:t>
            </a:r>
            <a:r>
              <a:rPr lang="en-US" dirty="0" err="1">
                <a:latin typeface="Symbol" charset="2"/>
                <a:cs typeface="Symbol" charset="2"/>
              </a:rPr>
              <a:t>r</a:t>
            </a:r>
            <a:r>
              <a:rPr lang="en-US" baseline="-25000" dirty="0" err="1"/>
              <a:t>w</a:t>
            </a:r>
            <a:r>
              <a:rPr lang="en-US" dirty="0"/>
              <a:t> the liquid water density, and </a:t>
            </a:r>
            <a:r>
              <a:rPr lang="en-US" i="1" dirty="0" err="1"/>
              <a:t>R</a:t>
            </a:r>
            <a:r>
              <a:rPr lang="en-US" i="1" baseline="-25000" dirty="0" err="1"/>
              <a:t>v</a:t>
            </a:r>
            <a:r>
              <a:rPr lang="en-US" dirty="0"/>
              <a:t> is water vapor gas constant</a:t>
            </a:r>
          </a:p>
          <a:p>
            <a:r>
              <a:rPr lang="en-US" dirty="0"/>
              <a:t>As </a:t>
            </a:r>
            <a:r>
              <a:rPr lang="en-US" i="1" dirty="0"/>
              <a:t>r</a:t>
            </a:r>
            <a:r>
              <a:rPr lang="en-US" dirty="0"/>
              <a:t> decreases, </a:t>
            </a:r>
            <a:r>
              <a:rPr lang="en-US" i="1" dirty="0"/>
              <a:t>e</a:t>
            </a:r>
            <a:r>
              <a:rPr lang="en-US" i="1" baseline="-25000" dirty="0"/>
              <a:t>s</a:t>
            </a:r>
            <a:r>
              <a:rPr lang="en-US" i="1" dirty="0"/>
              <a:t>(r)</a:t>
            </a:r>
            <a:r>
              <a:rPr lang="en-US" dirty="0"/>
              <a:t> gets much, much larger, making saturation harder to achieve</a:t>
            </a:r>
          </a:p>
        </p:txBody>
      </p:sp>
      <p:pic>
        <p:nvPicPr>
          <p:cNvPr id="4" name="Picture 3"/>
          <p:cNvPicPr>
            <a:picLocks noChangeAspect="1"/>
          </p:cNvPicPr>
          <p:nvPr/>
        </p:nvPicPr>
        <p:blipFill>
          <a:blip r:embed="rId2"/>
          <a:stretch>
            <a:fillRect/>
          </a:stretch>
        </p:blipFill>
        <p:spPr>
          <a:xfrm>
            <a:off x="2390114" y="3338700"/>
            <a:ext cx="4589929" cy="481383"/>
          </a:xfrm>
          <a:prstGeom prst="rect">
            <a:avLst/>
          </a:prstGeom>
        </p:spPr>
      </p:pic>
      <p:sp>
        <p:nvSpPr>
          <p:cNvPr id="5" name="Slide Number Placeholder 4"/>
          <p:cNvSpPr>
            <a:spLocks noGrp="1"/>
          </p:cNvSpPr>
          <p:nvPr>
            <p:ph type="sldNum" sz="quarter" idx="12"/>
          </p:nvPr>
        </p:nvSpPr>
        <p:spPr/>
        <p:txBody>
          <a:bodyPr/>
          <a:lstStyle/>
          <a:p>
            <a:fld id="{E5C56EFE-4BD8-EA43-A5F1-DD8A3FE12C12}" type="slidenum">
              <a:rPr lang="en-US" smtClean="0"/>
              <a:t>4</a:t>
            </a:fld>
            <a:endParaRPr lang="en-US"/>
          </a:p>
        </p:txBody>
      </p:sp>
    </p:spTree>
    <p:extLst>
      <p:ext uri="{BB962C8B-B14F-4D97-AF65-F5344CB8AC3E}">
        <p14:creationId xmlns:p14="http://schemas.microsoft.com/office/powerpoint/2010/main" val="323429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0A48411-3CC1-8346-AC2F-CEED136D3033}"/>
              </a:ext>
            </a:extLst>
          </p:cNvPr>
          <p:cNvSpPr>
            <a:spLocks noGrp="1"/>
          </p:cNvSpPr>
          <p:nvPr>
            <p:ph type="sldNum" sz="quarter" idx="12"/>
          </p:nvPr>
        </p:nvSpPr>
        <p:spPr/>
        <p:txBody>
          <a:bodyPr/>
          <a:lstStyle/>
          <a:p>
            <a:fld id="{E5C56EFE-4BD8-EA43-A5F1-DD8A3FE12C12}" type="slidenum">
              <a:rPr lang="en-US" smtClean="0"/>
              <a:t>40</a:t>
            </a:fld>
            <a:endParaRPr lang="en-US"/>
          </a:p>
        </p:txBody>
      </p:sp>
      <p:pic>
        <p:nvPicPr>
          <p:cNvPr id="7" name="Picture 6">
            <a:extLst>
              <a:ext uri="{FF2B5EF4-FFF2-40B4-BE49-F238E27FC236}">
                <a16:creationId xmlns:a16="http://schemas.microsoft.com/office/drawing/2014/main" id="{CBF45122-D6B9-6C44-A6C9-850344E772C7}"/>
              </a:ext>
            </a:extLst>
          </p:cNvPr>
          <p:cNvPicPr>
            <a:picLocks noChangeAspect="1"/>
          </p:cNvPicPr>
          <p:nvPr/>
        </p:nvPicPr>
        <p:blipFill>
          <a:blip r:embed="rId2"/>
          <a:stretch>
            <a:fillRect/>
          </a:stretch>
        </p:blipFill>
        <p:spPr>
          <a:xfrm>
            <a:off x="202970" y="0"/>
            <a:ext cx="4775662" cy="6858000"/>
          </a:xfrm>
          <a:prstGeom prst="rect">
            <a:avLst/>
          </a:prstGeom>
        </p:spPr>
      </p:pic>
      <p:sp>
        <p:nvSpPr>
          <p:cNvPr id="8" name="TextBox 7">
            <a:extLst>
              <a:ext uri="{FF2B5EF4-FFF2-40B4-BE49-F238E27FC236}">
                <a16:creationId xmlns:a16="http://schemas.microsoft.com/office/drawing/2014/main" id="{E2F5686B-E2A6-AC4D-BE83-DA267C5CC2F9}"/>
              </a:ext>
            </a:extLst>
          </p:cNvPr>
          <p:cNvSpPr txBox="1"/>
          <p:nvPr/>
        </p:nvSpPr>
        <p:spPr>
          <a:xfrm>
            <a:off x="5130800" y="6370449"/>
            <a:ext cx="1814436" cy="369332"/>
          </a:xfrm>
          <a:prstGeom prst="rect">
            <a:avLst/>
          </a:prstGeom>
          <a:noFill/>
        </p:spPr>
        <p:txBody>
          <a:bodyPr wrap="square" rtlCol="0">
            <a:spAutoFit/>
          </a:bodyPr>
          <a:lstStyle/>
          <a:p>
            <a:r>
              <a:rPr lang="en-US" dirty="0">
                <a:solidFill>
                  <a:schemeClr val="bg1">
                    <a:lumMod val="75000"/>
                  </a:schemeClr>
                </a:solidFill>
              </a:rPr>
              <a:t>Lin et al. (1983)</a:t>
            </a:r>
          </a:p>
        </p:txBody>
      </p:sp>
      <p:sp>
        <p:nvSpPr>
          <p:cNvPr id="9" name="TextBox 8">
            <a:extLst>
              <a:ext uri="{FF2B5EF4-FFF2-40B4-BE49-F238E27FC236}">
                <a16:creationId xmlns:a16="http://schemas.microsoft.com/office/drawing/2014/main" id="{02CC6782-1847-8B42-A453-866EC627813D}"/>
              </a:ext>
            </a:extLst>
          </p:cNvPr>
          <p:cNvSpPr txBox="1"/>
          <p:nvPr/>
        </p:nvSpPr>
        <p:spPr>
          <a:xfrm>
            <a:off x="4284410" y="894521"/>
            <a:ext cx="4933338" cy="4801314"/>
          </a:xfrm>
          <a:prstGeom prst="rect">
            <a:avLst/>
          </a:prstGeom>
          <a:noFill/>
        </p:spPr>
        <p:txBody>
          <a:bodyPr wrap="none" rtlCol="0">
            <a:spAutoFit/>
          </a:bodyPr>
          <a:lstStyle/>
          <a:p>
            <a:r>
              <a:rPr lang="en-US" dirty="0"/>
              <a:t>All of this results in terminal velocities</a:t>
            </a:r>
          </a:p>
          <a:p>
            <a:r>
              <a:rPr lang="en-US" dirty="0"/>
              <a:t> that vary by:</a:t>
            </a:r>
          </a:p>
          <a:p>
            <a:endParaRPr lang="en-US" dirty="0"/>
          </a:p>
          <a:p>
            <a:r>
              <a:rPr lang="en-US" dirty="0"/>
              <a:t>• </a:t>
            </a:r>
            <a:r>
              <a:rPr lang="en-US" i="1" dirty="0"/>
              <a:t>species</a:t>
            </a:r>
          </a:p>
          <a:p>
            <a:r>
              <a:rPr lang="en-US" dirty="0"/>
              <a:t>• </a:t>
            </a:r>
            <a:r>
              <a:rPr lang="en-US" i="1" dirty="0"/>
              <a:t>mass</a:t>
            </a:r>
            <a:r>
              <a:rPr lang="en-US" dirty="0"/>
              <a:t> (mixing ratio) </a:t>
            </a:r>
            <a:r>
              <a:rPr lang="en-US" dirty="0">
                <a:sym typeface="Wingdings" pitchFamily="2" charset="2"/>
              </a:rPr>
              <a:t> mean particle diameter</a:t>
            </a:r>
            <a:endParaRPr lang="en-US" dirty="0"/>
          </a:p>
          <a:p>
            <a:r>
              <a:rPr lang="en-US" dirty="0"/>
              <a:t>• </a:t>
            </a:r>
            <a:r>
              <a:rPr lang="en-US" i="1" dirty="0"/>
              <a:t>altitude</a:t>
            </a:r>
            <a:r>
              <a:rPr lang="en-US" dirty="0"/>
              <a:t> (air density)</a:t>
            </a:r>
          </a:p>
          <a:p>
            <a:endParaRPr lang="en-US" dirty="0"/>
          </a:p>
          <a:p>
            <a:r>
              <a:rPr lang="en-US" dirty="0"/>
              <a:t>These curves depend on specifications of </a:t>
            </a:r>
          </a:p>
          <a:p>
            <a:r>
              <a:rPr lang="en-US" dirty="0"/>
              <a:t> PSD intercepts, </a:t>
            </a:r>
            <a:r>
              <a:rPr lang="en-US" dirty="0" err="1"/>
              <a:t>fallspeed</a:t>
            </a:r>
            <a:r>
              <a:rPr lang="en-US" dirty="0"/>
              <a:t>-diameter relationships,</a:t>
            </a:r>
          </a:p>
          <a:p>
            <a:r>
              <a:rPr lang="en-US" dirty="0"/>
              <a:t> particle densities (all vary among schemes),</a:t>
            </a:r>
          </a:p>
          <a:p>
            <a:r>
              <a:rPr lang="en-US" dirty="0"/>
              <a:t> and intercepts being presumed known and fixed</a:t>
            </a:r>
          </a:p>
          <a:p>
            <a:endParaRPr lang="en-US" dirty="0"/>
          </a:p>
          <a:p>
            <a:endParaRPr lang="en-US" dirty="0"/>
          </a:p>
          <a:p>
            <a:r>
              <a:rPr lang="en-US" dirty="0"/>
              <a:t>One consequence of this long chain of </a:t>
            </a:r>
          </a:p>
          <a:p>
            <a:r>
              <a:rPr lang="en-US" dirty="0"/>
              <a:t> approximations and assumptions:</a:t>
            </a:r>
          </a:p>
          <a:p>
            <a:r>
              <a:rPr lang="en-US" dirty="0"/>
              <a:t> </a:t>
            </a:r>
            <a:r>
              <a:rPr lang="en-US" b="1" dirty="0">
                <a:solidFill>
                  <a:srgbClr val="FF0000"/>
                </a:solidFill>
              </a:rPr>
              <a:t>Schemes that favor the fast development of</a:t>
            </a:r>
          </a:p>
          <a:p>
            <a:r>
              <a:rPr lang="en-US" b="1" dirty="0">
                <a:solidFill>
                  <a:srgbClr val="FF0000"/>
                </a:solidFill>
              </a:rPr>
              <a:t> large particles don’t spread condensate as widely</a:t>
            </a:r>
          </a:p>
        </p:txBody>
      </p:sp>
      <p:sp>
        <p:nvSpPr>
          <p:cNvPr id="10" name="TextBox 9">
            <a:extLst>
              <a:ext uri="{FF2B5EF4-FFF2-40B4-BE49-F238E27FC236}">
                <a16:creationId xmlns:a16="http://schemas.microsoft.com/office/drawing/2014/main" id="{329D688E-DF0D-4447-A1AA-7408058F8BA0}"/>
              </a:ext>
            </a:extLst>
          </p:cNvPr>
          <p:cNvSpPr txBox="1"/>
          <p:nvPr/>
        </p:nvSpPr>
        <p:spPr>
          <a:xfrm>
            <a:off x="14288" y="400052"/>
            <a:ext cx="1061509" cy="307777"/>
          </a:xfrm>
          <a:prstGeom prst="rect">
            <a:avLst/>
          </a:prstGeom>
          <a:noFill/>
        </p:spPr>
        <p:txBody>
          <a:bodyPr wrap="none" rtlCol="0">
            <a:spAutoFit/>
          </a:bodyPr>
          <a:lstStyle/>
          <a:p>
            <a:r>
              <a:rPr lang="en-US" sz="1400" i="1" dirty="0"/>
              <a:t>air densities</a:t>
            </a:r>
          </a:p>
        </p:txBody>
      </p:sp>
      <p:sp>
        <p:nvSpPr>
          <p:cNvPr id="2" name="TextBox 1">
            <a:extLst>
              <a:ext uri="{FF2B5EF4-FFF2-40B4-BE49-F238E27FC236}">
                <a16:creationId xmlns:a16="http://schemas.microsoft.com/office/drawing/2014/main" id="{C2AB57E8-4FC4-EAD5-A1AB-8BA0AF80E2D0}"/>
              </a:ext>
            </a:extLst>
          </p:cNvPr>
          <p:cNvSpPr txBox="1"/>
          <p:nvPr/>
        </p:nvSpPr>
        <p:spPr>
          <a:xfrm>
            <a:off x="3999012" y="5535532"/>
            <a:ext cx="510076" cy="369332"/>
          </a:xfrm>
          <a:prstGeom prst="rect">
            <a:avLst/>
          </a:prstGeom>
          <a:noFill/>
        </p:spPr>
        <p:txBody>
          <a:bodyPr wrap="none" rtlCol="0">
            <a:spAutoFit/>
          </a:bodyPr>
          <a:lstStyle/>
          <a:p>
            <a:r>
              <a:rPr lang="en-US" b="1" dirty="0" err="1">
                <a:latin typeface="Symbol" pitchFamily="2" charset="2"/>
              </a:rPr>
              <a:t>r</a:t>
            </a:r>
            <a:r>
              <a:rPr lang="en-US" b="1" dirty="0" err="1"/>
              <a:t>q</a:t>
            </a:r>
            <a:r>
              <a:rPr lang="en-US" b="1" baseline="-25000" dirty="0" err="1"/>
              <a:t>x</a:t>
            </a:r>
            <a:endParaRPr lang="en-US" b="1" baseline="-25000" dirty="0"/>
          </a:p>
        </p:txBody>
      </p:sp>
    </p:spTree>
    <p:extLst>
      <p:ext uri="{BB962C8B-B14F-4D97-AF65-F5344CB8AC3E}">
        <p14:creationId xmlns:p14="http://schemas.microsoft.com/office/powerpoint/2010/main" val="2360286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1AE9C-7B21-582D-CAAD-3C6299105C30}"/>
              </a:ext>
            </a:extLst>
          </p:cNvPr>
          <p:cNvSpPr>
            <a:spLocks noGrp="1"/>
          </p:cNvSpPr>
          <p:nvPr>
            <p:ph type="sldNum" sz="quarter" idx="12"/>
          </p:nvPr>
        </p:nvSpPr>
        <p:spPr/>
        <p:txBody>
          <a:bodyPr/>
          <a:lstStyle/>
          <a:p>
            <a:fld id="{E5C56EFE-4BD8-EA43-A5F1-DD8A3FE12C12}" type="slidenum">
              <a:rPr lang="en-US" smtClean="0"/>
              <a:t>41</a:t>
            </a:fld>
            <a:endParaRPr lang="en-US"/>
          </a:p>
        </p:txBody>
      </p:sp>
      <p:pic>
        <p:nvPicPr>
          <p:cNvPr id="4" name="Picture 3">
            <a:extLst>
              <a:ext uri="{FF2B5EF4-FFF2-40B4-BE49-F238E27FC236}">
                <a16:creationId xmlns:a16="http://schemas.microsoft.com/office/drawing/2014/main" id="{6311C225-C6CD-0240-8DAF-14AF4E520185}"/>
              </a:ext>
            </a:extLst>
          </p:cNvPr>
          <p:cNvPicPr>
            <a:picLocks noChangeAspect="1"/>
          </p:cNvPicPr>
          <p:nvPr/>
        </p:nvPicPr>
        <p:blipFill>
          <a:blip r:embed="rId2"/>
          <a:stretch>
            <a:fillRect/>
          </a:stretch>
        </p:blipFill>
        <p:spPr>
          <a:xfrm>
            <a:off x="685800" y="1369959"/>
            <a:ext cx="7772400" cy="3580085"/>
          </a:xfrm>
          <a:prstGeom prst="rect">
            <a:avLst/>
          </a:prstGeom>
        </p:spPr>
      </p:pic>
      <p:sp>
        <p:nvSpPr>
          <p:cNvPr id="5" name="TextBox 4">
            <a:extLst>
              <a:ext uri="{FF2B5EF4-FFF2-40B4-BE49-F238E27FC236}">
                <a16:creationId xmlns:a16="http://schemas.microsoft.com/office/drawing/2014/main" id="{E03F410D-627F-874E-D84C-4214D3C654D9}"/>
              </a:ext>
            </a:extLst>
          </p:cNvPr>
          <p:cNvSpPr txBox="1"/>
          <p:nvPr/>
        </p:nvSpPr>
        <p:spPr>
          <a:xfrm>
            <a:off x="961292" y="5169877"/>
            <a:ext cx="6081986" cy="1200329"/>
          </a:xfrm>
          <a:prstGeom prst="rect">
            <a:avLst/>
          </a:prstGeom>
          <a:noFill/>
        </p:spPr>
        <p:txBody>
          <a:bodyPr wrap="none" rtlCol="0">
            <a:spAutoFit/>
          </a:bodyPr>
          <a:lstStyle/>
          <a:p>
            <a:r>
              <a:rPr lang="en-US" dirty="0"/>
              <a:t>From a past NWP student final project</a:t>
            </a:r>
          </a:p>
          <a:p>
            <a:r>
              <a:rPr lang="en-US" dirty="0"/>
              <a:t>Two simulations of a TC that started with same initial condition</a:t>
            </a:r>
          </a:p>
          <a:p>
            <a:r>
              <a:rPr lang="en-US" dirty="0"/>
              <a:t>  but differed with respect to </a:t>
            </a:r>
            <a:r>
              <a:rPr lang="en-US" b="1" dirty="0">
                <a:solidFill>
                  <a:srgbClr val="0070C0"/>
                </a:solidFill>
              </a:rPr>
              <a:t>microphysics</a:t>
            </a:r>
          </a:p>
          <a:p>
            <a:r>
              <a:rPr lang="en-US" i="1" dirty="0"/>
              <a:t>Is this a difference that can make a difference?</a:t>
            </a:r>
          </a:p>
        </p:txBody>
      </p:sp>
    </p:spTree>
    <p:extLst>
      <p:ext uri="{BB962C8B-B14F-4D97-AF65-F5344CB8AC3E}">
        <p14:creationId xmlns:p14="http://schemas.microsoft.com/office/powerpoint/2010/main" val="39824446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An example microphysical equation: accretion</a:t>
            </a:r>
          </a:p>
        </p:txBody>
      </p:sp>
      <p:sp>
        <p:nvSpPr>
          <p:cNvPr id="4" name="Subtitle 3"/>
          <p:cNvSpPr>
            <a:spLocks noGrp="1"/>
          </p:cNvSpPr>
          <p:nvPr>
            <p:ph type="subTitle" idx="1"/>
          </p:nvPr>
        </p:nvSpPr>
        <p:spPr/>
        <p:txBody>
          <a:bodyPr/>
          <a:lstStyle/>
          <a:p>
            <a:r>
              <a:rPr lang="en-US" i="1" dirty="0"/>
              <a:t>Accretion</a:t>
            </a:r>
            <a:r>
              <a:rPr lang="en-US" dirty="0"/>
              <a:t> (French: growth, increase, accumulation), related to </a:t>
            </a:r>
            <a:r>
              <a:rPr lang="en-US" i="1" dirty="0"/>
              <a:t>accrue</a:t>
            </a:r>
          </a:p>
        </p:txBody>
      </p:sp>
      <p:sp>
        <p:nvSpPr>
          <p:cNvPr id="2" name="Slide Number Placeholder 1"/>
          <p:cNvSpPr>
            <a:spLocks noGrp="1"/>
          </p:cNvSpPr>
          <p:nvPr>
            <p:ph type="sldNum" sz="quarter" idx="12"/>
          </p:nvPr>
        </p:nvSpPr>
        <p:spPr/>
        <p:txBody>
          <a:bodyPr/>
          <a:lstStyle/>
          <a:p>
            <a:fld id="{E5C56EFE-4BD8-EA43-A5F1-DD8A3FE12C12}" type="slidenum">
              <a:rPr lang="en-US" smtClean="0"/>
              <a:t>42</a:t>
            </a:fld>
            <a:endParaRPr lang="en-US"/>
          </a:p>
        </p:txBody>
      </p:sp>
    </p:spTree>
    <p:extLst>
      <p:ext uri="{BB962C8B-B14F-4D97-AF65-F5344CB8AC3E}">
        <p14:creationId xmlns:p14="http://schemas.microsoft.com/office/powerpoint/2010/main" val="4250960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Collection equations</a:t>
            </a:r>
          </a:p>
        </p:txBody>
      </p:sp>
      <p:sp>
        <p:nvSpPr>
          <p:cNvPr id="8" name="Content Placeholder 7"/>
          <p:cNvSpPr>
            <a:spLocks noGrp="1"/>
          </p:cNvSpPr>
          <p:nvPr>
            <p:ph idx="1"/>
          </p:nvPr>
        </p:nvSpPr>
        <p:spPr/>
        <p:txBody>
          <a:bodyPr/>
          <a:lstStyle/>
          <a:p>
            <a:r>
              <a:rPr lang="en-US" dirty="0"/>
              <a:t>Microphysics consists of a large set of nasty-looking equations, many of them describing how particle A collects or accretes particle B.  </a:t>
            </a:r>
          </a:p>
          <a:p>
            <a:r>
              <a:rPr lang="en-US" dirty="0"/>
              <a:t>This particular example is </a:t>
            </a:r>
            <a:r>
              <a:rPr lang="en-US" i="1" dirty="0"/>
              <a:t>P</a:t>
            </a:r>
            <a:r>
              <a:rPr lang="en-US" i="1" baseline="-25000" dirty="0"/>
              <a:t>RACW</a:t>
            </a:r>
            <a:r>
              <a:rPr lang="en-US" dirty="0"/>
              <a:t> (</a:t>
            </a:r>
            <a:r>
              <a:rPr lang="en-US" b="1" dirty="0"/>
              <a:t>P</a:t>
            </a:r>
            <a:r>
              <a:rPr lang="en-US" dirty="0"/>
              <a:t>roduction of </a:t>
            </a:r>
            <a:r>
              <a:rPr lang="en-US" b="1" dirty="0"/>
              <a:t>R</a:t>
            </a:r>
            <a:r>
              <a:rPr lang="en-US" dirty="0"/>
              <a:t>ain by </a:t>
            </a:r>
            <a:r>
              <a:rPr lang="en-US" b="1" dirty="0" err="1"/>
              <a:t>AC</a:t>
            </a:r>
            <a:r>
              <a:rPr lang="en-US" dirty="0" err="1"/>
              <a:t>cretion</a:t>
            </a:r>
            <a:r>
              <a:rPr lang="en-US" dirty="0"/>
              <a:t> of cloud </a:t>
            </a:r>
            <a:r>
              <a:rPr lang="en-US" b="1" dirty="0"/>
              <a:t>W</a:t>
            </a:r>
            <a:r>
              <a:rPr lang="en-US" dirty="0"/>
              <a:t>ater).  Let’s derive it.</a:t>
            </a:r>
          </a:p>
        </p:txBody>
      </p:sp>
      <p:sp>
        <p:nvSpPr>
          <p:cNvPr id="4" name="Slide Number Placeholder 3"/>
          <p:cNvSpPr>
            <a:spLocks noGrp="1"/>
          </p:cNvSpPr>
          <p:nvPr>
            <p:ph type="sldNum" sz="quarter" idx="12"/>
          </p:nvPr>
        </p:nvSpPr>
        <p:spPr/>
        <p:txBody>
          <a:bodyPr/>
          <a:lstStyle/>
          <a:p>
            <a:fld id="{E5C56EFE-4BD8-EA43-A5F1-DD8A3FE12C12}" type="slidenum">
              <a:rPr lang="en-US" smtClean="0"/>
              <a:t>43</a:t>
            </a:fld>
            <a:endParaRPr lang="en-US"/>
          </a:p>
        </p:txBody>
      </p:sp>
      <p:pic>
        <p:nvPicPr>
          <p:cNvPr id="6" name="Picture 5" descr="Screen Shot 2018-02-26 at 5.35.59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0863" y="4287390"/>
            <a:ext cx="4914900" cy="2184400"/>
          </a:xfrm>
          <a:prstGeom prst="rect">
            <a:avLst/>
          </a:prstGeom>
        </p:spPr>
      </p:pic>
      <p:sp>
        <p:nvSpPr>
          <p:cNvPr id="7" name="TextBox 6"/>
          <p:cNvSpPr txBox="1"/>
          <p:nvPr/>
        </p:nvSpPr>
        <p:spPr>
          <a:xfrm>
            <a:off x="6553200" y="6392389"/>
            <a:ext cx="1814436" cy="369332"/>
          </a:xfrm>
          <a:prstGeom prst="rect">
            <a:avLst/>
          </a:prstGeom>
          <a:noFill/>
        </p:spPr>
        <p:txBody>
          <a:bodyPr wrap="square" rtlCol="0">
            <a:spAutoFit/>
          </a:bodyPr>
          <a:lstStyle/>
          <a:p>
            <a:r>
              <a:rPr lang="en-US" dirty="0">
                <a:solidFill>
                  <a:schemeClr val="bg1">
                    <a:lumMod val="75000"/>
                  </a:schemeClr>
                </a:solidFill>
              </a:rPr>
              <a:t>Lin et al. (1983)</a:t>
            </a:r>
          </a:p>
        </p:txBody>
      </p:sp>
      <p:pic>
        <p:nvPicPr>
          <p:cNvPr id="9" name="Picture 8" descr="Screen Shot 2017-02-27 at 8.50.43 P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99" y="4664459"/>
            <a:ext cx="1981681" cy="2113794"/>
          </a:xfrm>
          <a:prstGeom prst="rect">
            <a:avLst/>
          </a:prstGeom>
        </p:spPr>
      </p:pic>
      <p:sp>
        <p:nvSpPr>
          <p:cNvPr id="10" name="Rectangle 9"/>
          <p:cNvSpPr/>
          <p:nvPr/>
        </p:nvSpPr>
        <p:spPr>
          <a:xfrm>
            <a:off x="822581" y="4664459"/>
            <a:ext cx="1385400" cy="205701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254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Accretion of cloud droplets by rain</a:t>
            </a:r>
          </a:p>
        </p:txBody>
      </p:sp>
      <p:sp>
        <p:nvSpPr>
          <p:cNvPr id="11" name="Content Placeholder 10"/>
          <p:cNvSpPr>
            <a:spLocks noGrp="1"/>
          </p:cNvSpPr>
          <p:nvPr>
            <p:ph idx="1"/>
          </p:nvPr>
        </p:nvSpPr>
        <p:spPr/>
        <p:txBody>
          <a:bodyPr>
            <a:normAutofit fontScale="92500" lnSpcReduction="10000"/>
          </a:bodyPr>
          <a:lstStyle/>
          <a:p>
            <a:r>
              <a:rPr lang="en-US" dirty="0"/>
              <a:t>A single raindrop of diameter </a:t>
            </a:r>
            <a:r>
              <a:rPr lang="en-US" i="1" dirty="0"/>
              <a:t>D</a:t>
            </a:r>
            <a:r>
              <a:rPr lang="en-US" dirty="0"/>
              <a:t>, falling relative to still air (and free-floating cloud droplets) at diameter-dependent velocity </a:t>
            </a:r>
            <a:r>
              <a:rPr lang="en-US" i="1" dirty="0"/>
              <a:t>V</a:t>
            </a:r>
            <a:r>
              <a:rPr lang="en-US" i="1" baseline="-25000" dirty="0"/>
              <a:t>D</a:t>
            </a:r>
            <a:r>
              <a:rPr lang="en-US" dirty="0"/>
              <a:t>, sweeps out a volume (with cloud water content </a:t>
            </a:r>
            <a:r>
              <a:rPr lang="en-US" dirty="0" err="1">
                <a:latin typeface="Symbol" charset="2"/>
                <a:cs typeface="Symbol" charset="2"/>
              </a:rPr>
              <a:t>r</a:t>
            </a:r>
            <a:r>
              <a:rPr lang="en-US" i="1" dirty="0" err="1"/>
              <a:t>q</a:t>
            </a:r>
            <a:r>
              <a:rPr lang="en-US" i="1" baseline="-25000" dirty="0" err="1"/>
              <a:t>c</a:t>
            </a:r>
            <a:r>
              <a:rPr lang="en-US" dirty="0"/>
              <a:t>) based on its cross-sectional area (1/4)</a:t>
            </a:r>
            <a:r>
              <a:rPr lang="en-US" dirty="0">
                <a:latin typeface="Symbol" charset="2"/>
                <a:cs typeface="Symbol" charset="2"/>
              </a:rPr>
              <a:t>p</a:t>
            </a:r>
            <a:r>
              <a:rPr lang="en-US" i="1" dirty="0"/>
              <a:t>D</a:t>
            </a:r>
            <a:r>
              <a:rPr lang="en-US" baseline="30000" dirty="0"/>
              <a:t>2</a:t>
            </a:r>
            <a:r>
              <a:rPr lang="en-US" dirty="0"/>
              <a:t>.</a:t>
            </a:r>
          </a:p>
          <a:p>
            <a:r>
              <a:rPr lang="en-US" dirty="0"/>
              <a:t>Upon colliding with a cloud droplet, the droplet may “stick”, depending on its collection efficiency </a:t>
            </a:r>
            <a:r>
              <a:rPr lang="en-US" dirty="0" err="1">
                <a:latin typeface="Symbol" charset="2"/>
                <a:cs typeface="Symbol" charset="2"/>
              </a:rPr>
              <a:t>e</a:t>
            </a:r>
            <a:r>
              <a:rPr lang="en-US" i="1" baseline="-25000" dirty="0" err="1"/>
              <a:t>D</a:t>
            </a:r>
            <a:r>
              <a:rPr lang="en-US" i="1" baseline="-25000" dirty="0"/>
              <a:t> </a:t>
            </a:r>
            <a:r>
              <a:rPr lang="en-US" dirty="0"/>
              <a:t>that may or may not depend on diameter </a:t>
            </a:r>
            <a:r>
              <a:rPr lang="en-US" i="1" dirty="0"/>
              <a:t>D</a:t>
            </a:r>
            <a:r>
              <a:rPr lang="en-US" dirty="0"/>
              <a:t>.</a:t>
            </a:r>
          </a:p>
          <a:p>
            <a:r>
              <a:rPr lang="en-US" dirty="0"/>
              <a:t>The drop’s mass increase via accretion can be written as:</a:t>
            </a:r>
          </a:p>
          <a:p>
            <a:endParaRPr lang="en-US" dirty="0"/>
          </a:p>
          <a:p>
            <a:endParaRPr lang="en-US" dirty="0"/>
          </a:p>
        </p:txBody>
      </p:sp>
      <p:sp>
        <p:nvSpPr>
          <p:cNvPr id="4" name="Slide Number Placeholder 3"/>
          <p:cNvSpPr>
            <a:spLocks noGrp="1"/>
          </p:cNvSpPr>
          <p:nvPr>
            <p:ph type="sldNum" sz="quarter" idx="12"/>
          </p:nvPr>
        </p:nvSpPr>
        <p:spPr/>
        <p:txBody>
          <a:bodyPr/>
          <a:lstStyle/>
          <a:p>
            <a:fld id="{E5C56EFE-4BD8-EA43-A5F1-DD8A3FE12C12}" type="slidenum">
              <a:rPr lang="en-US" smtClean="0"/>
              <a:t>44</a:t>
            </a:fld>
            <a:endParaRPr lang="en-US"/>
          </a:p>
        </p:txBody>
      </p:sp>
      <p:pic>
        <p:nvPicPr>
          <p:cNvPr id="9" name="Picture 8"/>
          <p:cNvPicPr>
            <a:picLocks noChangeAspect="1"/>
          </p:cNvPicPr>
          <p:nvPr/>
        </p:nvPicPr>
        <p:blipFill>
          <a:blip r:embed="rId2"/>
          <a:stretch>
            <a:fillRect/>
          </a:stretch>
        </p:blipFill>
        <p:spPr>
          <a:xfrm>
            <a:off x="3029496" y="5745163"/>
            <a:ext cx="3352800" cy="762000"/>
          </a:xfrm>
          <a:prstGeom prst="rect">
            <a:avLst/>
          </a:prstGeom>
        </p:spPr>
      </p:pic>
      <p:cxnSp>
        <p:nvCxnSpPr>
          <p:cNvPr id="13" name="Straight Connector 12"/>
          <p:cNvCxnSpPr/>
          <p:nvPr/>
        </p:nvCxnSpPr>
        <p:spPr>
          <a:xfrm>
            <a:off x="6184055" y="2958211"/>
            <a:ext cx="292309"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492042" y="3419980"/>
            <a:ext cx="985817" cy="307777"/>
          </a:xfrm>
          <a:prstGeom prst="rect">
            <a:avLst/>
          </a:prstGeom>
          <a:noFill/>
        </p:spPr>
        <p:txBody>
          <a:bodyPr wrap="none" rtlCol="0">
            <a:spAutoFit/>
          </a:bodyPr>
          <a:lstStyle/>
          <a:p>
            <a:r>
              <a:rPr lang="en-US" sz="1400" i="1" dirty="0"/>
              <a:t>air density</a:t>
            </a:r>
          </a:p>
        </p:txBody>
      </p:sp>
      <p:sp>
        <p:nvSpPr>
          <p:cNvPr id="15" name="Freeform 14"/>
          <p:cNvSpPr/>
          <p:nvPr/>
        </p:nvSpPr>
        <p:spPr>
          <a:xfrm>
            <a:off x="6338572" y="3318969"/>
            <a:ext cx="207510" cy="230885"/>
          </a:xfrm>
          <a:custGeom>
            <a:avLst/>
            <a:gdLst>
              <a:gd name="connsiteX0" fmla="*/ 207510 w 207510"/>
              <a:gd name="connsiteY0" fmla="*/ 230885 h 230885"/>
              <a:gd name="connsiteX1" fmla="*/ 19904 w 207510"/>
              <a:gd name="connsiteY1" fmla="*/ 43291 h 230885"/>
              <a:gd name="connsiteX2" fmla="*/ 5472 w 207510"/>
              <a:gd name="connsiteY2" fmla="*/ 0 h 230885"/>
            </a:gdLst>
            <a:ahLst/>
            <a:cxnLst>
              <a:cxn ang="0">
                <a:pos x="connsiteX0" y="connsiteY0"/>
              </a:cxn>
              <a:cxn ang="0">
                <a:pos x="connsiteX1" y="connsiteY1"/>
              </a:cxn>
              <a:cxn ang="0">
                <a:pos x="connsiteX2" y="connsiteY2"/>
              </a:cxn>
            </a:cxnLst>
            <a:rect l="l" t="t" r="r" b="b"/>
            <a:pathLst>
              <a:path w="207510" h="230885">
                <a:moveTo>
                  <a:pt x="207510" y="230885"/>
                </a:moveTo>
                <a:cubicBezTo>
                  <a:pt x="130543" y="156328"/>
                  <a:pt x="53577" y="81772"/>
                  <a:pt x="19904" y="43291"/>
                </a:cubicBezTo>
                <a:cubicBezTo>
                  <a:pt x="-13769" y="4810"/>
                  <a:pt x="5472" y="0"/>
                  <a:pt x="5472"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 name="TextBox 1">
            <a:extLst>
              <a:ext uri="{FF2B5EF4-FFF2-40B4-BE49-F238E27FC236}">
                <a16:creationId xmlns:a16="http://schemas.microsoft.com/office/drawing/2014/main" id="{A2E9EE69-86A0-B142-B954-BF49739008B2}"/>
              </a:ext>
            </a:extLst>
          </p:cNvPr>
          <p:cNvSpPr txBox="1"/>
          <p:nvPr/>
        </p:nvSpPr>
        <p:spPr>
          <a:xfrm>
            <a:off x="0" y="44451"/>
            <a:ext cx="1858586" cy="369332"/>
          </a:xfrm>
          <a:prstGeom prst="rect">
            <a:avLst/>
          </a:prstGeom>
          <a:noFill/>
        </p:spPr>
        <p:txBody>
          <a:bodyPr wrap="none" rtlCol="0">
            <a:spAutoFit/>
          </a:bodyPr>
          <a:lstStyle/>
          <a:p>
            <a:r>
              <a:rPr lang="en-US" i="1" dirty="0"/>
              <a:t>Symbol changes…</a:t>
            </a:r>
          </a:p>
        </p:txBody>
      </p:sp>
    </p:spTree>
    <p:extLst>
      <p:ext uri="{BB962C8B-B14F-4D97-AF65-F5344CB8AC3E}">
        <p14:creationId xmlns:p14="http://schemas.microsoft.com/office/powerpoint/2010/main" val="17586189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7300"/>
            <a:ext cx="8229600" cy="4525963"/>
          </a:xfrm>
        </p:spPr>
        <p:txBody>
          <a:bodyPr/>
          <a:lstStyle/>
          <a:p>
            <a:r>
              <a:rPr lang="en-US" dirty="0"/>
              <a:t>Terminal velocity of a raindrop is diameter-dependent and can be written generically as</a:t>
            </a:r>
          </a:p>
          <a:p>
            <a:endParaRPr lang="en-US" dirty="0"/>
          </a:p>
          <a:p>
            <a:pPr lvl="1"/>
            <a:r>
              <a:rPr lang="en-US" dirty="0"/>
              <a:t>In which </a:t>
            </a:r>
            <a:r>
              <a:rPr lang="en-US" i="1" dirty="0"/>
              <a:t>a</a:t>
            </a:r>
            <a:r>
              <a:rPr lang="en-US" dirty="0"/>
              <a:t> and </a:t>
            </a:r>
            <a:r>
              <a:rPr lang="en-US" i="1" dirty="0"/>
              <a:t>b</a:t>
            </a:r>
            <a:r>
              <a:rPr lang="en-US" dirty="0"/>
              <a:t> are suitably selected parameters</a:t>
            </a:r>
          </a:p>
          <a:p>
            <a:r>
              <a:rPr lang="en-US" dirty="0"/>
              <a:t>Integrate this expression over all raindrop sizes.  For each size </a:t>
            </a:r>
            <a:r>
              <a:rPr lang="en-US" i="1" dirty="0"/>
              <a:t>D</a:t>
            </a:r>
            <a:r>
              <a:rPr lang="en-US" dirty="0"/>
              <a:t>, we have </a:t>
            </a:r>
            <a:r>
              <a:rPr lang="en-US" i="1" dirty="0"/>
              <a:t>N</a:t>
            </a:r>
            <a:r>
              <a:rPr lang="en-US" i="1" baseline="-25000" dirty="0"/>
              <a:t>D</a:t>
            </a:r>
            <a:r>
              <a:rPr lang="en-US" dirty="0"/>
              <a:t> drops.  The result is </a:t>
            </a:r>
            <a:r>
              <a:rPr lang="en-US" i="1" dirty="0"/>
              <a:t>P</a:t>
            </a:r>
            <a:r>
              <a:rPr lang="en-US" i="1" baseline="-25000" dirty="0"/>
              <a:t>RACW</a:t>
            </a:r>
            <a:r>
              <a:rPr lang="en-US" dirty="0"/>
              <a:t>:</a:t>
            </a:r>
          </a:p>
        </p:txBody>
      </p:sp>
      <p:sp>
        <p:nvSpPr>
          <p:cNvPr id="4" name="Slide Number Placeholder 3"/>
          <p:cNvSpPr>
            <a:spLocks noGrp="1"/>
          </p:cNvSpPr>
          <p:nvPr>
            <p:ph type="sldNum" sz="quarter" idx="12"/>
          </p:nvPr>
        </p:nvSpPr>
        <p:spPr/>
        <p:txBody>
          <a:bodyPr/>
          <a:lstStyle/>
          <a:p>
            <a:fld id="{E5C56EFE-4BD8-EA43-A5F1-DD8A3FE12C12}" type="slidenum">
              <a:rPr lang="en-US" smtClean="0"/>
              <a:t>45</a:t>
            </a:fld>
            <a:endParaRPr lang="en-US"/>
          </a:p>
        </p:txBody>
      </p:sp>
      <p:pic>
        <p:nvPicPr>
          <p:cNvPr id="5" name="Picture 4"/>
          <p:cNvPicPr>
            <a:picLocks noChangeAspect="1"/>
          </p:cNvPicPr>
          <p:nvPr/>
        </p:nvPicPr>
        <p:blipFill>
          <a:blip r:embed="rId2"/>
          <a:stretch>
            <a:fillRect/>
          </a:stretch>
        </p:blipFill>
        <p:spPr>
          <a:xfrm>
            <a:off x="3692208" y="2124432"/>
            <a:ext cx="2004060" cy="830580"/>
          </a:xfrm>
          <a:prstGeom prst="rect">
            <a:avLst/>
          </a:prstGeom>
        </p:spPr>
      </p:pic>
      <p:pic>
        <p:nvPicPr>
          <p:cNvPr id="6" name="Picture 5"/>
          <p:cNvPicPr>
            <a:picLocks noChangeAspect="1"/>
          </p:cNvPicPr>
          <p:nvPr/>
        </p:nvPicPr>
        <p:blipFill>
          <a:blip r:embed="rId3"/>
          <a:stretch>
            <a:fillRect/>
          </a:stretch>
        </p:blipFill>
        <p:spPr>
          <a:xfrm>
            <a:off x="3029496" y="295680"/>
            <a:ext cx="3352800" cy="762000"/>
          </a:xfrm>
          <a:prstGeom prst="rect">
            <a:avLst/>
          </a:prstGeom>
        </p:spPr>
      </p:pic>
      <p:sp>
        <p:nvSpPr>
          <p:cNvPr id="9" name="TextBox 8"/>
          <p:cNvSpPr txBox="1"/>
          <p:nvPr/>
        </p:nvSpPr>
        <p:spPr>
          <a:xfrm>
            <a:off x="5774375" y="2502935"/>
            <a:ext cx="1557650" cy="307777"/>
          </a:xfrm>
          <a:prstGeom prst="rect">
            <a:avLst/>
          </a:prstGeom>
          <a:noFill/>
        </p:spPr>
        <p:txBody>
          <a:bodyPr wrap="none" rtlCol="0">
            <a:spAutoFit/>
          </a:bodyPr>
          <a:lstStyle/>
          <a:p>
            <a:r>
              <a:rPr lang="en-US" sz="1400" i="1" dirty="0"/>
              <a:t>surface air density</a:t>
            </a:r>
          </a:p>
        </p:txBody>
      </p:sp>
      <p:cxnSp>
        <p:nvCxnSpPr>
          <p:cNvPr id="11" name="Straight Connector 10"/>
          <p:cNvCxnSpPr/>
          <p:nvPr/>
        </p:nvCxnSpPr>
        <p:spPr>
          <a:xfrm flipH="1" flipV="1">
            <a:off x="5397286" y="2525312"/>
            <a:ext cx="420382" cy="107493"/>
          </a:xfrm>
          <a:prstGeom prst="line">
            <a:avLst/>
          </a:prstGeom>
        </p:spPr>
        <p:style>
          <a:lnRef idx="2">
            <a:schemeClr val="accent1"/>
          </a:lnRef>
          <a:fillRef idx="0">
            <a:schemeClr val="accent1"/>
          </a:fillRef>
          <a:effectRef idx="1">
            <a:schemeClr val="accent1"/>
          </a:effectRef>
          <a:fontRef idx="minor">
            <a:schemeClr val="tx1"/>
          </a:fontRef>
        </p:style>
      </p:cxnSp>
      <p:pic>
        <p:nvPicPr>
          <p:cNvPr id="13" name="Picture 12"/>
          <p:cNvPicPr>
            <a:picLocks noChangeAspect="1"/>
          </p:cNvPicPr>
          <p:nvPr/>
        </p:nvPicPr>
        <p:blipFill>
          <a:blip r:embed="rId4"/>
          <a:stretch>
            <a:fillRect/>
          </a:stretch>
        </p:blipFill>
        <p:spPr>
          <a:xfrm>
            <a:off x="2302019" y="5148690"/>
            <a:ext cx="4813300" cy="1250950"/>
          </a:xfrm>
          <a:prstGeom prst="rect">
            <a:avLst/>
          </a:prstGeom>
        </p:spPr>
      </p:pic>
      <p:sp>
        <p:nvSpPr>
          <p:cNvPr id="2" name="Rectangle 1"/>
          <p:cNvSpPr/>
          <p:nvPr/>
        </p:nvSpPr>
        <p:spPr>
          <a:xfrm>
            <a:off x="2759270" y="156799"/>
            <a:ext cx="3793930" cy="1010501"/>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3DA10DB-F132-514D-923E-9B99E4274DDF}"/>
              </a:ext>
            </a:extLst>
          </p:cNvPr>
          <p:cNvSpPr txBox="1"/>
          <p:nvPr/>
        </p:nvSpPr>
        <p:spPr>
          <a:xfrm>
            <a:off x="5696268" y="4539896"/>
            <a:ext cx="3095719" cy="430887"/>
          </a:xfrm>
          <a:prstGeom prst="rect">
            <a:avLst/>
          </a:prstGeom>
          <a:noFill/>
        </p:spPr>
        <p:txBody>
          <a:bodyPr wrap="none" rtlCol="0">
            <a:spAutoFit/>
          </a:bodyPr>
          <a:lstStyle/>
          <a:p>
            <a:r>
              <a:rPr lang="en-US" sz="1100" dirty="0"/>
              <a:t>[Assuming collection efficiency is </a:t>
            </a:r>
            <a:r>
              <a:rPr lang="en-US" sz="1100" u="sng" dirty="0"/>
              <a:t>constant</a:t>
            </a:r>
            <a:r>
              <a:rPr lang="en-US" sz="1100" dirty="0"/>
              <a:t>, and not</a:t>
            </a:r>
          </a:p>
          <a:p>
            <a:r>
              <a:rPr lang="en-US" sz="1100" dirty="0"/>
              <a:t>	diameter dependent]</a:t>
            </a:r>
          </a:p>
        </p:txBody>
      </p:sp>
      <p:sp>
        <p:nvSpPr>
          <p:cNvPr id="8" name="TextBox 7">
            <a:extLst>
              <a:ext uri="{FF2B5EF4-FFF2-40B4-BE49-F238E27FC236}">
                <a16:creationId xmlns:a16="http://schemas.microsoft.com/office/drawing/2014/main" id="{B9E9C95A-FEA5-9241-807D-007A90F29464}"/>
              </a:ext>
            </a:extLst>
          </p:cNvPr>
          <p:cNvSpPr txBox="1"/>
          <p:nvPr/>
        </p:nvSpPr>
        <p:spPr>
          <a:xfrm>
            <a:off x="381452" y="2425169"/>
            <a:ext cx="1128835" cy="307777"/>
          </a:xfrm>
          <a:prstGeom prst="rect">
            <a:avLst/>
          </a:prstGeom>
          <a:noFill/>
        </p:spPr>
        <p:txBody>
          <a:bodyPr wrap="none" rtlCol="0">
            <a:spAutoFit/>
          </a:bodyPr>
          <a:lstStyle/>
          <a:p>
            <a:r>
              <a:rPr lang="en-US" sz="1400" i="1" dirty="0"/>
              <a:t>(see slide 37)</a:t>
            </a:r>
          </a:p>
        </p:txBody>
      </p:sp>
    </p:spTree>
    <p:extLst>
      <p:ext uri="{BB962C8B-B14F-4D97-AF65-F5344CB8AC3E}">
        <p14:creationId xmlns:p14="http://schemas.microsoft.com/office/powerpoint/2010/main" val="1977782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sz="2400" dirty="0"/>
              <a:t>Use the Gamma function trick again to solve for that nasty-looking integral</a:t>
            </a:r>
          </a:p>
          <a:p>
            <a:endParaRPr lang="en-US" sz="2400" dirty="0"/>
          </a:p>
          <a:p>
            <a:endParaRPr lang="en-US" sz="2400" dirty="0"/>
          </a:p>
          <a:p>
            <a:endParaRPr lang="en-US" sz="2400" dirty="0"/>
          </a:p>
          <a:p>
            <a:pPr lvl="1"/>
            <a:r>
              <a:rPr lang="en-US" sz="2000" dirty="0"/>
              <a:t>Some minor nomenclature variations from paper to paper, but this is the basic idea</a:t>
            </a:r>
          </a:p>
          <a:p>
            <a:r>
              <a:rPr lang="en-US" sz="2400" dirty="0"/>
              <a:t>And we are done</a:t>
            </a:r>
            <a:r>
              <a:rPr lang="mr-IN" sz="2400" dirty="0"/>
              <a:t>…</a:t>
            </a:r>
            <a:r>
              <a:rPr lang="en-US" sz="2400" dirty="0"/>
              <a:t> with just </a:t>
            </a:r>
            <a:r>
              <a:rPr lang="en-US" sz="2400" u="sng" dirty="0"/>
              <a:t>one</a:t>
            </a:r>
            <a:r>
              <a:rPr lang="en-US" sz="2400" dirty="0"/>
              <a:t> of potentially many, many terms (see next slide)</a:t>
            </a:r>
          </a:p>
          <a:p>
            <a:pPr lvl="1"/>
            <a:r>
              <a:rPr lang="en-US" sz="2000" dirty="0"/>
              <a:t>Note that accretion rates are dependent on a </a:t>
            </a:r>
            <a:r>
              <a:rPr lang="en-US" sz="2000" i="1" dirty="0"/>
              <a:t>large number of parameters</a:t>
            </a:r>
            <a:r>
              <a:rPr lang="en-US" sz="2000" dirty="0"/>
              <a:t>.  The assumptions and approximations really add up.</a:t>
            </a:r>
          </a:p>
          <a:p>
            <a:pPr lvl="1"/>
            <a:r>
              <a:rPr lang="en-US" sz="2000" b="1" dirty="0">
                <a:solidFill>
                  <a:srgbClr val="FF0000"/>
                </a:solidFill>
              </a:rPr>
              <a:t>Parameter settings and particle size distribution specifications are basically what makes a microphysics scheme unique</a:t>
            </a:r>
          </a:p>
          <a:p>
            <a:pPr lvl="2"/>
            <a:r>
              <a:rPr lang="en-US" sz="1600" b="1" dirty="0">
                <a:solidFill>
                  <a:srgbClr val="00B050"/>
                </a:solidFill>
              </a:rPr>
              <a:t>…and since they control </a:t>
            </a:r>
            <a:r>
              <a:rPr lang="en-US" sz="1600" b="1" i="1" dirty="0">
                <a:solidFill>
                  <a:srgbClr val="00B050"/>
                </a:solidFill>
              </a:rPr>
              <a:t>how much </a:t>
            </a:r>
            <a:r>
              <a:rPr lang="en-US" sz="1600" b="1" dirty="0">
                <a:solidFill>
                  <a:srgbClr val="00B050"/>
                </a:solidFill>
              </a:rPr>
              <a:t>and </a:t>
            </a:r>
            <a:r>
              <a:rPr lang="en-US" sz="1600" b="1" i="1" dirty="0">
                <a:solidFill>
                  <a:srgbClr val="00B050"/>
                </a:solidFill>
              </a:rPr>
              <a:t>how quickly </a:t>
            </a:r>
            <a:r>
              <a:rPr lang="en-US" sz="1600" b="1" dirty="0">
                <a:solidFill>
                  <a:srgbClr val="00B050"/>
                </a:solidFill>
              </a:rPr>
              <a:t>precipitation forms, which determines where, when and how much latent heating and cooling occurs, they can have very large direct and indirect impacts on simulations</a:t>
            </a:r>
          </a:p>
        </p:txBody>
      </p:sp>
      <p:sp>
        <p:nvSpPr>
          <p:cNvPr id="4" name="Slide Number Placeholder 3"/>
          <p:cNvSpPr>
            <a:spLocks noGrp="1"/>
          </p:cNvSpPr>
          <p:nvPr>
            <p:ph type="sldNum" sz="quarter" idx="12"/>
          </p:nvPr>
        </p:nvSpPr>
        <p:spPr/>
        <p:txBody>
          <a:bodyPr/>
          <a:lstStyle/>
          <a:p>
            <a:fld id="{E5C56EFE-4BD8-EA43-A5F1-DD8A3FE12C12}" type="slidenum">
              <a:rPr lang="en-US" smtClean="0"/>
              <a:t>46</a:t>
            </a:fld>
            <a:endParaRPr lang="en-US"/>
          </a:p>
        </p:txBody>
      </p:sp>
      <p:pic>
        <p:nvPicPr>
          <p:cNvPr id="9" name="Picture 8"/>
          <p:cNvPicPr>
            <a:picLocks noChangeAspect="1"/>
          </p:cNvPicPr>
          <p:nvPr/>
        </p:nvPicPr>
        <p:blipFill>
          <a:blip r:embed="rId3"/>
          <a:stretch>
            <a:fillRect/>
          </a:stretch>
        </p:blipFill>
        <p:spPr>
          <a:xfrm>
            <a:off x="2287593" y="291530"/>
            <a:ext cx="4813300" cy="1250950"/>
          </a:xfrm>
          <a:prstGeom prst="rect">
            <a:avLst/>
          </a:prstGeom>
        </p:spPr>
      </p:pic>
      <p:pic>
        <p:nvPicPr>
          <p:cNvPr id="10" name="Picture 9"/>
          <p:cNvPicPr>
            <a:picLocks noChangeAspect="1"/>
          </p:cNvPicPr>
          <p:nvPr/>
        </p:nvPicPr>
        <p:blipFill>
          <a:blip r:embed="rId4"/>
          <a:stretch>
            <a:fillRect/>
          </a:stretch>
        </p:blipFill>
        <p:spPr>
          <a:xfrm>
            <a:off x="1417165" y="2140010"/>
            <a:ext cx="6492240" cy="1016000"/>
          </a:xfrm>
          <a:prstGeom prst="rect">
            <a:avLst/>
          </a:prstGeom>
        </p:spPr>
      </p:pic>
      <p:sp>
        <p:nvSpPr>
          <p:cNvPr id="11" name="Rectangle 10"/>
          <p:cNvSpPr/>
          <p:nvPr/>
        </p:nvSpPr>
        <p:spPr>
          <a:xfrm>
            <a:off x="1154497" y="2140010"/>
            <a:ext cx="7100174" cy="104486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46085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27 at 10.55.44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701" y="0"/>
            <a:ext cx="8051800" cy="6718300"/>
          </a:xfrm>
          <a:prstGeom prst="rect">
            <a:avLst/>
          </a:prstGeom>
        </p:spPr>
      </p:pic>
      <p:sp>
        <p:nvSpPr>
          <p:cNvPr id="3" name="TextBox 2"/>
          <p:cNvSpPr txBox="1"/>
          <p:nvPr/>
        </p:nvSpPr>
        <p:spPr>
          <a:xfrm>
            <a:off x="105842" y="6488668"/>
            <a:ext cx="2737235" cy="369332"/>
          </a:xfrm>
          <a:prstGeom prst="rect">
            <a:avLst/>
          </a:prstGeom>
          <a:noFill/>
        </p:spPr>
        <p:txBody>
          <a:bodyPr wrap="none" rtlCol="0">
            <a:spAutoFit/>
          </a:bodyPr>
          <a:lstStyle/>
          <a:p>
            <a:r>
              <a:rPr lang="en-US" dirty="0">
                <a:solidFill>
                  <a:srgbClr val="BFBFBF"/>
                </a:solidFill>
              </a:rPr>
              <a:t>Rutledge and Hobbs (1984)</a:t>
            </a:r>
          </a:p>
        </p:txBody>
      </p:sp>
      <p:sp>
        <p:nvSpPr>
          <p:cNvPr id="4" name="Slide Number Placeholder 3"/>
          <p:cNvSpPr>
            <a:spLocks noGrp="1"/>
          </p:cNvSpPr>
          <p:nvPr>
            <p:ph type="sldNum" sz="quarter" idx="12"/>
          </p:nvPr>
        </p:nvSpPr>
        <p:spPr/>
        <p:txBody>
          <a:bodyPr/>
          <a:lstStyle/>
          <a:p>
            <a:fld id="{E5C56EFE-4BD8-EA43-A5F1-DD8A3FE12C12}" type="slidenum">
              <a:rPr lang="en-US" smtClean="0"/>
              <a:t>47</a:t>
            </a:fld>
            <a:endParaRPr lang="en-US"/>
          </a:p>
        </p:txBody>
      </p:sp>
      <p:cxnSp>
        <p:nvCxnSpPr>
          <p:cNvPr id="6" name="Straight Arrow Connector 5"/>
          <p:cNvCxnSpPr/>
          <p:nvPr/>
        </p:nvCxnSpPr>
        <p:spPr>
          <a:xfrm>
            <a:off x="2511037" y="1847078"/>
            <a:ext cx="14432" cy="1587333"/>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3354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C56EFE-4BD8-EA43-A5F1-DD8A3FE12C12}" type="slidenum">
              <a:rPr lang="en-US" smtClean="0"/>
              <a:t>48</a:t>
            </a:fld>
            <a:endParaRPr lang="en-US"/>
          </a:p>
        </p:txBody>
      </p:sp>
      <p:pic>
        <p:nvPicPr>
          <p:cNvPr id="3" name="Picture 4" descr="tracks_side_by_side_withS2sh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06"/>
            <a:ext cx="9201898" cy="551798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Rectangle 3"/>
          <p:cNvSpPr/>
          <p:nvPr/>
        </p:nvSpPr>
        <p:spPr>
          <a:xfrm>
            <a:off x="4641059" y="557169"/>
            <a:ext cx="4306315" cy="517165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05842" y="6488668"/>
            <a:ext cx="1916022" cy="369332"/>
          </a:xfrm>
          <a:prstGeom prst="rect">
            <a:avLst/>
          </a:prstGeom>
          <a:noFill/>
        </p:spPr>
        <p:txBody>
          <a:bodyPr wrap="none" rtlCol="0">
            <a:spAutoFit/>
          </a:bodyPr>
          <a:lstStyle/>
          <a:p>
            <a:r>
              <a:rPr lang="en-US" dirty="0">
                <a:solidFill>
                  <a:srgbClr val="BFBFBF"/>
                </a:solidFill>
              </a:rPr>
              <a:t>Fovell et al. (2016)</a:t>
            </a:r>
          </a:p>
        </p:txBody>
      </p:sp>
      <p:sp>
        <p:nvSpPr>
          <p:cNvPr id="6" name="TextBox 5"/>
          <p:cNvSpPr txBox="1"/>
          <p:nvPr/>
        </p:nvSpPr>
        <p:spPr>
          <a:xfrm>
            <a:off x="245331" y="5743259"/>
            <a:ext cx="5461238" cy="646331"/>
          </a:xfrm>
          <a:prstGeom prst="rect">
            <a:avLst/>
          </a:prstGeom>
          <a:noFill/>
        </p:spPr>
        <p:txBody>
          <a:bodyPr wrap="none" rtlCol="0">
            <a:spAutoFit/>
          </a:bodyPr>
          <a:lstStyle/>
          <a:p>
            <a:r>
              <a:rPr lang="en-US" dirty="0"/>
              <a:t>Hurricane tracks from 7 different microphysics schemes.</a:t>
            </a:r>
          </a:p>
          <a:p>
            <a:r>
              <a:rPr lang="en-US" dirty="0"/>
              <a:t>3-day simulations using WRF.</a:t>
            </a:r>
          </a:p>
        </p:txBody>
      </p:sp>
      <p:sp>
        <p:nvSpPr>
          <p:cNvPr id="7" name="TextBox 6"/>
          <p:cNvSpPr txBox="1"/>
          <p:nvPr/>
        </p:nvSpPr>
        <p:spPr>
          <a:xfrm>
            <a:off x="4958404" y="1197000"/>
            <a:ext cx="4007377" cy="3970318"/>
          </a:xfrm>
          <a:prstGeom prst="rect">
            <a:avLst/>
          </a:prstGeom>
          <a:noFill/>
        </p:spPr>
        <p:txBody>
          <a:bodyPr wrap="none" rtlCol="0">
            <a:spAutoFit/>
          </a:bodyPr>
          <a:lstStyle/>
          <a:p>
            <a:r>
              <a:rPr lang="en-US" b="1" dirty="0"/>
              <a:t>7 different microphysics schemes,</a:t>
            </a:r>
          </a:p>
          <a:p>
            <a:r>
              <a:rPr lang="en-US" b="1" dirty="0"/>
              <a:t> for idealized simulations starting</a:t>
            </a:r>
          </a:p>
          <a:p>
            <a:r>
              <a:rPr lang="en-US" b="1" dirty="0"/>
              <a:t> with same initial condition</a:t>
            </a:r>
          </a:p>
          <a:p>
            <a:endParaRPr lang="en-US" dirty="0"/>
          </a:p>
          <a:p>
            <a:endParaRPr lang="en-US" dirty="0"/>
          </a:p>
          <a:p>
            <a:r>
              <a:rPr lang="en-US" dirty="0"/>
              <a:t>The schemes generate different</a:t>
            </a:r>
          </a:p>
          <a:p>
            <a:r>
              <a:rPr lang="en-US" dirty="0"/>
              <a:t> amounts of various hydrometeor</a:t>
            </a:r>
          </a:p>
          <a:p>
            <a:r>
              <a:rPr lang="en-US" dirty="0"/>
              <a:t> species, with different </a:t>
            </a:r>
            <a:r>
              <a:rPr lang="en-US" dirty="0" err="1"/>
              <a:t>fallspeeds</a:t>
            </a:r>
            <a:endParaRPr lang="en-US" dirty="0"/>
          </a:p>
          <a:p>
            <a:r>
              <a:rPr lang="en-US" dirty="0"/>
              <a:t> and accretion and evaporation rates</a:t>
            </a:r>
          </a:p>
          <a:p>
            <a:endParaRPr lang="en-US" dirty="0"/>
          </a:p>
          <a:p>
            <a:r>
              <a:rPr lang="en-US" dirty="0"/>
              <a:t>Primary (but not sole) impact of</a:t>
            </a:r>
          </a:p>
          <a:p>
            <a:r>
              <a:rPr lang="en-US" dirty="0"/>
              <a:t> microphysics was on storm width,</a:t>
            </a:r>
          </a:p>
          <a:p>
            <a:r>
              <a:rPr lang="en-US" dirty="0"/>
              <a:t> which influences motion due to </a:t>
            </a:r>
          </a:p>
          <a:p>
            <a:r>
              <a:rPr lang="en-US" dirty="0"/>
              <a:t> differential planetary vorticity advection</a:t>
            </a:r>
          </a:p>
        </p:txBody>
      </p:sp>
    </p:spTree>
    <p:extLst>
      <p:ext uri="{BB962C8B-B14F-4D97-AF65-F5344CB8AC3E}">
        <p14:creationId xmlns:p14="http://schemas.microsoft.com/office/powerpoint/2010/main" val="42782623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C56EFE-4BD8-EA43-A5F1-DD8A3FE12C12}" type="slidenum">
              <a:rPr lang="en-US" smtClean="0"/>
              <a:t>49</a:t>
            </a:fld>
            <a:endParaRPr lang="en-US"/>
          </a:p>
        </p:txBody>
      </p:sp>
      <p:pic>
        <p:nvPicPr>
          <p:cNvPr id="3" name="Picture 4" descr="tracks_side_by_side_withS2shar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006"/>
            <a:ext cx="9201898" cy="551798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05842" y="6488668"/>
            <a:ext cx="1916022" cy="369332"/>
          </a:xfrm>
          <a:prstGeom prst="rect">
            <a:avLst/>
          </a:prstGeom>
          <a:noFill/>
        </p:spPr>
        <p:txBody>
          <a:bodyPr wrap="none" rtlCol="0">
            <a:spAutoFit/>
          </a:bodyPr>
          <a:lstStyle/>
          <a:p>
            <a:r>
              <a:rPr lang="en-US" dirty="0">
                <a:solidFill>
                  <a:srgbClr val="BFBFBF"/>
                </a:solidFill>
              </a:rPr>
              <a:t>Fovell et al. (2016)</a:t>
            </a:r>
          </a:p>
        </p:txBody>
      </p:sp>
      <p:sp>
        <p:nvSpPr>
          <p:cNvPr id="6" name="TextBox 5"/>
          <p:cNvSpPr txBox="1"/>
          <p:nvPr/>
        </p:nvSpPr>
        <p:spPr>
          <a:xfrm>
            <a:off x="245331" y="5743259"/>
            <a:ext cx="8270854" cy="923330"/>
          </a:xfrm>
          <a:prstGeom prst="rect">
            <a:avLst/>
          </a:prstGeom>
          <a:noFill/>
        </p:spPr>
        <p:txBody>
          <a:bodyPr wrap="none" rtlCol="0">
            <a:spAutoFit/>
          </a:bodyPr>
          <a:lstStyle/>
          <a:p>
            <a:r>
              <a:rPr lang="en-US" dirty="0"/>
              <a:t>But microphysics only mattered because it modulated </a:t>
            </a:r>
            <a:r>
              <a:rPr lang="en-US" i="1" dirty="0"/>
              <a:t>radiation</a:t>
            </a:r>
            <a:r>
              <a:rPr lang="en-US" dirty="0"/>
              <a:t>.</a:t>
            </a:r>
          </a:p>
          <a:p>
            <a:r>
              <a:rPr lang="en-US" dirty="0"/>
              <a:t>More smaller particles == more cloud-radiative forcing (</a:t>
            </a:r>
            <a:r>
              <a:rPr lang="en-US" sz="1600" dirty="0" err="1">
                <a:latin typeface="Courier"/>
                <a:cs typeface="Courier"/>
              </a:rPr>
              <a:t>icloud</a:t>
            </a:r>
            <a:r>
              <a:rPr lang="en-US" sz="1600" dirty="0"/>
              <a:t> </a:t>
            </a:r>
            <a:r>
              <a:rPr lang="en-US" dirty="0"/>
              <a:t>in </a:t>
            </a:r>
            <a:r>
              <a:rPr lang="en-US" sz="1600" dirty="0" err="1">
                <a:latin typeface="Courier"/>
                <a:cs typeface="Courier"/>
              </a:rPr>
              <a:t>namelist.input</a:t>
            </a:r>
            <a:r>
              <a:rPr lang="en-US" dirty="0"/>
              <a:t>).</a:t>
            </a:r>
          </a:p>
          <a:p>
            <a:r>
              <a:rPr lang="en-US" dirty="0">
                <a:solidFill>
                  <a:srgbClr val="FF0000"/>
                </a:solidFill>
              </a:rPr>
              <a:t>The cloud-radiative forcing induced changes in storm size and track and speed</a:t>
            </a:r>
          </a:p>
        </p:txBody>
      </p:sp>
      <p:sp>
        <p:nvSpPr>
          <p:cNvPr id="8" name="TextBox 7"/>
          <p:cNvSpPr txBox="1"/>
          <p:nvPr/>
        </p:nvSpPr>
        <p:spPr>
          <a:xfrm>
            <a:off x="768211" y="262060"/>
            <a:ext cx="3358499" cy="369332"/>
          </a:xfrm>
          <a:prstGeom prst="rect">
            <a:avLst/>
          </a:prstGeom>
          <a:noFill/>
        </p:spPr>
        <p:txBody>
          <a:bodyPr wrap="none" rtlCol="0">
            <a:spAutoFit/>
          </a:bodyPr>
          <a:lstStyle/>
          <a:p>
            <a:r>
              <a:rPr lang="en-US" dirty="0"/>
              <a:t>Hydrometeors influence radiation </a:t>
            </a:r>
          </a:p>
        </p:txBody>
      </p:sp>
      <p:sp>
        <p:nvSpPr>
          <p:cNvPr id="9" name="TextBox 8"/>
          <p:cNvSpPr txBox="1"/>
          <p:nvPr/>
        </p:nvSpPr>
        <p:spPr>
          <a:xfrm>
            <a:off x="4730278" y="262060"/>
            <a:ext cx="4120201" cy="369332"/>
          </a:xfrm>
          <a:prstGeom prst="rect">
            <a:avLst/>
          </a:prstGeom>
          <a:noFill/>
        </p:spPr>
        <p:txBody>
          <a:bodyPr wrap="none" rtlCol="0">
            <a:spAutoFit/>
          </a:bodyPr>
          <a:lstStyle/>
          <a:p>
            <a:r>
              <a:rPr lang="en-US" dirty="0"/>
              <a:t>Hydrometeors do NOT influence radiation </a:t>
            </a:r>
          </a:p>
        </p:txBody>
      </p:sp>
    </p:spTree>
    <p:extLst>
      <p:ext uri="{BB962C8B-B14F-4D97-AF65-F5344CB8AC3E}">
        <p14:creationId xmlns:p14="http://schemas.microsoft.com/office/powerpoint/2010/main" val="5743292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Saturation ratio</a:t>
            </a:r>
          </a:p>
        </p:txBody>
      </p:sp>
      <p:sp>
        <p:nvSpPr>
          <p:cNvPr id="7" name="Content Placeholder 6"/>
          <p:cNvSpPr>
            <a:spLocks noGrp="1"/>
          </p:cNvSpPr>
          <p:nvPr>
            <p:ph idx="1"/>
          </p:nvPr>
        </p:nvSpPr>
        <p:spPr/>
        <p:txBody>
          <a:bodyPr/>
          <a:lstStyle/>
          <a:p>
            <a:r>
              <a:rPr lang="en-US" dirty="0"/>
              <a:t>Rewrite this as the saturation ratio </a:t>
            </a:r>
            <a:r>
              <a:rPr lang="en-US" i="1" dirty="0"/>
              <a:t>S</a:t>
            </a:r>
            <a:r>
              <a:rPr lang="en-US" dirty="0"/>
              <a:t>:</a:t>
            </a:r>
          </a:p>
        </p:txBody>
      </p:sp>
      <p:pic>
        <p:nvPicPr>
          <p:cNvPr id="5" name="Picture 4"/>
          <p:cNvPicPr>
            <a:picLocks noChangeAspect="1"/>
          </p:cNvPicPr>
          <p:nvPr/>
        </p:nvPicPr>
        <p:blipFill>
          <a:blip r:embed="rId3"/>
          <a:stretch>
            <a:fillRect/>
          </a:stretch>
        </p:blipFill>
        <p:spPr>
          <a:xfrm>
            <a:off x="1943100" y="2535186"/>
            <a:ext cx="5245100" cy="1092200"/>
          </a:xfrm>
          <a:prstGeom prst="rect">
            <a:avLst/>
          </a:prstGeom>
        </p:spPr>
      </p:pic>
      <p:pic>
        <p:nvPicPr>
          <p:cNvPr id="8" name="Picture 7" descr="S_vs_ln(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627386"/>
            <a:ext cx="2898621" cy="2913797"/>
          </a:xfrm>
          <a:prstGeom prst="rect">
            <a:avLst/>
          </a:prstGeom>
        </p:spPr>
      </p:pic>
      <p:sp>
        <p:nvSpPr>
          <p:cNvPr id="9" name="TextBox 8"/>
          <p:cNvSpPr txBox="1"/>
          <p:nvPr/>
        </p:nvSpPr>
        <p:spPr>
          <a:xfrm>
            <a:off x="4052240" y="3960972"/>
            <a:ext cx="4822729" cy="2308324"/>
          </a:xfrm>
          <a:prstGeom prst="rect">
            <a:avLst/>
          </a:prstGeom>
          <a:noFill/>
          <a:ln w="38100" cmpd="sng">
            <a:solidFill>
              <a:srgbClr val="FF0000"/>
            </a:solidFill>
          </a:ln>
        </p:spPr>
        <p:txBody>
          <a:bodyPr wrap="none" rtlCol="0">
            <a:spAutoFit/>
          </a:bodyPr>
          <a:lstStyle/>
          <a:p>
            <a:r>
              <a:rPr lang="en-US" dirty="0"/>
              <a:t>• For large droplets, equilibrium occurs at </a:t>
            </a:r>
            <a:r>
              <a:rPr lang="en-US" i="1" dirty="0"/>
              <a:t>S</a:t>
            </a:r>
            <a:r>
              <a:rPr lang="en-US" dirty="0"/>
              <a:t> ~ 1</a:t>
            </a:r>
          </a:p>
          <a:p>
            <a:r>
              <a:rPr lang="en-US" dirty="0"/>
              <a:t>	(RH = 100% relative to plane surface)</a:t>
            </a:r>
          </a:p>
          <a:p>
            <a:r>
              <a:rPr lang="en-US" dirty="0"/>
              <a:t>• For small droplets, </a:t>
            </a:r>
            <a:r>
              <a:rPr lang="en-US" i="1" dirty="0"/>
              <a:t>S</a:t>
            </a:r>
            <a:r>
              <a:rPr lang="en-US" dirty="0"/>
              <a:t> &gt;&gt; 1, so the required RH</a:t>
            </a:r>
          </a:p>
          <a:p>
            <a:r>
              <a:rPr lang="en-US" dirty="0"/>
              <a:t>	for equilibrium becomes </a:t>
            </a:r>
            <a:r>
              <a:rPr lang="en-US" i="1" dirty="0"/>
              <a:t>very large</a:t>
            </a:r>
          </a:p>
          <a:p>
            <a:r>
              <a:rPr lang="en-US" dirty="0"/>
              <a:t>	(approaches 200%)</a:t>
            </a:r>
          </a:p>
          <a:p>
            <a:r>
              <a:rPr lang="en-US" dirty="0"/>
              <a:t>• The first droplets to appear are very small,</a:t>
            </a:r>
          </a:p>
          <a:p>
            <a:r>
              <a:rPr lang="en-US" dirty="0"/>
              <a:t>	so this shows they </a:t>
            </a:r>
            <a:r>
              <a:rPr lang="en-US" i="1" dirty="0"/>
              <a:t>cannot</a:t>
            </a:r>
            <a:r>
              <a:rPr lang="en-US" dirty="0"/>
              <a:t> be composed of</a:t>
            </a:r>
          </a:p>
          <a:p>
            <a:r>
              <a:rPr lang="en-US" dirty="0"/>
              <a:t>	pure water as the required RH is far too high</a:t>
            </a:r>
          </a:p>
        </p:txBody>
      </p:sp>
      <p:sp>
        <p:nvSpPr>
          <p:cNvPr id="10" name="Slide Number Placeholder 9"/>
          <p:cNvSpPr>
            <a:spLocks noGrp="1"/>
          </p:cNvSpPr>
          <p:nvPr>
            <p:ph type="sldNum" sz="quarter" idx="12"/>
          </p:nvPr>
        </p:nvSpPr>
        <p:spPr/>
        <p:txBody>
          <a:bodyPr/>
          <a:lstStyle/>
          <a:p>
            <a:fld id="{E5C56EFE-4BD8-EA43-A5F1-DD8A3FE12C12}" type="slidenum">
              <a:rPr lang="en-US" smtClean="0"/>
              <a:t>5</a:t>
            </a:fld>
            <a:endParaRPr lang="en-US"/>
          </a:p>
        </p:txBody>
      </p:sp>
    </p:spTree>
    <p:extLst>
      <p:ext uri="{BB962C8B-B14F-4D97-AF65-F5344CB8AC3E}">
        <p14:creationId xmlns:p14="http://schemas.microsoft.com/office/powerpoint/2010/main" val="3783319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5C56EFE-4BD8-EA43-A5F1-DD8A3FE12C12}" type="slidenum">
              <a:rPr lang="en-US" smtClean="0"/>
              <a:t>50</a:t>
            </a:fld>
            <a:endParaRPr lang="en-US"/>
          </a:p>
        </p:txBody>
      </p:sp>
      <p:sp>
        <p:nvSpPr>
          <p:cNvPr id="4" name="TextBox 3"/>
          <p:cNvSpPr txBox="1"/>
          <p:nvPr/>
        </p:nvSpPr>
        <p:spPr>
          <a:xfrm>
            <a:off x="6177003" y="1027265"/>
            <a:ext cx="2605457" cy="707886"/>
          </a:xfrm>
          <a:prstGeom prst="rect">
            <a:avLst/>
          </a:prstGeom>
          <a:noFill/>
        </p:spPr>
        <p:txBody>
          <a:bodyPr wrap="none" rtlCol="0">
            <a:spAutoFit/>
          </a:bodyPr>
          <a:lstStyle/>
          <a:p>
            <a:pPr algn="ctr"/>
            <a:r>
              <a:rPr lang="en-US" sz="2000" b="1" dirty="0"/>
              <a:t>Microphysics schemes </a:t>
            </a:r>
          </a:p>
          <a:p>
            <a:pPr algn="ctr"/>
            <a:r>
              <a:rPr lang="en-US" sz="2000" b="1" dirty="0"/>
              <a:t>in WRF</a:t>
            </a:r>
          </a:p>
        </p:txBody>
      </p:sp>
      <p:pic>
        <p:nvPicPr>
          <p:cNvPr id="5" name="Picture 4" descr="Screen Shot 2017-02-27 at 3.48.56 P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0031" y="2039821"/>
            <a:ext cx="3249606" cy="3694384"/>
          </a:xfrm>
          <a:prstGeom prst="rect">
            <a:avLst/>
          </a:prstGeom>
        </p:spPr>
      </p:pic>
      <p:sp>
        <p:nvSpPr>
          <p:cNvPr id="6" name="TextBox 5"/>
          <p:cNvSpPr txBox="1"/>
          <p:nvPr/>
        </p:nvSpPr>
        <p:spPr>
          <a:xfrm>
            <a:off x="5799477" y="5675764"/>
            <a:ext cx="3344523" cy="369332"/>
          </a:xfrm>
          <a:prstGeom prst="rect">
            <a:avLst/>
          </a:prstGeom>
          <a:noFill/>
        </p:spPr>
        <p:txBody>
          <a:bodyPr wrap="none" rtlCol="0">
            <a:spAutoFit/>
          </a:bodyPr>
          <a:lstStyle/>
          <a:p>
            <a:r>
              <a:rPr lang="en-US" dirty="0" err="1">
                <a:solidFill>
                  <a:srgbClr val="BFBFBF"/>
                </a:solidFill>
              </a:rPr>
              <a:t>Dudhia</a:t>
            </a:r>
            <a:r>
              <a:rPr lang="en-US" dirty="0">
                <a:solidFill>
                  <a:srgbClr val="BFBFBF"/>
                </a:solidFill>
              </a:rPr>
              <a:t> WRF tutorial presentation</a:t>
            </a:r>
          </a:p>
        </p:txBody>
      </p:sp>
      <p:sp>
        <p:nvSpPr>
          <p:cNvPr id="7" name="TextBox 6"/>
          <p:cNvSpPr txBox="1"/>
          <p:nvPr/>
        </p:nvSpPr>
        <p:spPr>
          <a:xfrm>
            <a:off x="3865363" y="106944"/>
            <a:ext cx="4623281" cy="307777"/>
          </a:xfrm>
          <a:prstGeom prst="rect">
            <a:avLst/>
          </a:prstGeom>
          <a:noFill/>
        </p:spPr>
        <p:txBody>
          <a:bodyPr wrap="none" rtlCol="0">
            <a:spAutoFit/>
          </a:bodyPr>
          <a:lstStyle/>
          <a:p>
            <a:r>
              <a:rPr lang="en-US" sz="1400" i="1" dirty="0"/>
              <a:t>Schemes 1, 3, 5, 11, 13 do not produce radar reflectivity field</a:t>
            </a:r>
          </a:p>
        </p:txBody>
      </p:sp>
      <p:sp>
        <p:nvSpPr>
          <p:cNvPr id="12" name="TextBox 11">
            <a:extLst>
              <a:ext uri="{FF2B5EF4-FFF2-40B4-BE49-F238E27FC236}">
                <a16:creationId xmlns:a16="http://schemas.microsoft.com/office/drawing/2014/main" id="{F5C9F87D-61D7-CC4F-B56F-FCA88A78679D}"/>
              </a:ext>
            </a:extLst>
          </p:cNvPr>
          <p:cNvSpPr txBox="1"/>
          <p:nvPr/>
        </p:nvSpPr>
        <p:spPr>
          <a:xfrm>
            <a:off x="558799" y="4284133"/>
            <a:ext cx="497252" cy="230832"/>
          </a:xfrm>
          <a:prstGeom prst="rect">
            <a:avLst/>
          </a:prstGeom>
          <a:solidFill>
            <a:schemeClr val="bg1"/>
          </a:solidFill>
        </p:spPr>
        <p:txBody>
          <a:bodyPr wrap="none" rtlCol="0">
            <a:spAutoFit/>
          </a:bodyPr>
          <a:lstStyle/>
          <a:p>
            <a:r>
              <a:rPr lang="en-US" sz="900" dirty="0"/>
              <a:t>WSM7</a:t>
            </a:r>
          </a:p>
        </p:txBody>
      </p:sp>
      <p:pic>
        <p:nvPicPr>
          <p:cNvPr id="8" name="Picture 7">
            <a:extLst>
              <a:ext uri="{FF2B5EF4-FFF2-40B4-BE49-F238E27FC236}">
                <a16:creationId xmlns:a16="http://schemas.microsoft.com/office/drawing/2014/main" id="{ED031D64-56C9-C0A2-B5E0-A8655DBB4E05}"/>
              </a:ext>
            </a:extLst>
          </p:cNvPr>
          <p:cNvPicPr>
            <a:picLocks noChangeAspect="1"/>
          </p:cNvPicPr>
          <p:nvPr/>
        </p:nvPicPr>
        <p:blipFill>
          <a:blip r:embed="rId4"/>
          <a:stretch>
            <a:fillRect/>
          </a:stretch>
        </p:blipFill>
        <p:spPr>
          <a:xfrm>
            <a:off x="20194" y="609596"/>
            <a:ext cx="5932999" cy="5168901"/>
          </a:xfrm>
          <a:prstGeom prst="rect">
            <a:avLst/>
          </a:prstGeom>
        </p:spPr>
      </p:pic>
    </p:spTree>
    <p:extLst>
      <p:ext uri="{BB962C8B-B14F-4D97-AF65-F5344CB8AC3E}">
        <p14:creationId xmlns:p14="http://schemas.microsoft.com/office/powerpoint/2010/main" val="8079344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9E848E-4790-504E-A683-E0EF25C534BE}"/>
              </a:ext>
            </a:extLst>
          </p:cNvPr>
          <p:cNvSpPr>
            <a:spLocks noGrp="1"/>
          </p:cNvSpPr>
          <p:nvPr>
            <p:ph type="ctrTitle"/>
          </p:nvPr>
        </p:nvSpPr>
        <p:spPr/>
        <p:txBody>
          <a:bodyPr/>
          <a:lstStyle/>
          <a:p>
            <a:r>
              <a:rPr lang="en-US" dirty="0"/>
              <a:t>[end]</a:t>
            </a:r>
          </a:p>
        </p:txBody>
      </p:sp>
      <p:sp>
        <p:nvSpPr>
          <p:cNvPr id="4" name="Subtitle 3">
            <a:extLst>
              <a:ext uri="{FF2B5EF4-FFF2-40B4-BE49-F238E27FC236}">
                <a16:creationId xmlns:a16="http://schemas.microsoft.com/office/drawing/2014/main" id="{C67F7A0C-0269-8346-8FAF-1084A5FAAF4A}"/>
              </a:ext>
            </a:extLst>
          </p:cNvPr>
          <p:cNvSpPr>
            <a:spLocks noGrp="1"/>
          </p:cNvSpPr>
          <p:nvPr>
            <p:ph type="subTitle" idx="1"/>
          </p:nvPr>
        </p:nvSpPr>
        <p:spPr/>
        <p:txBody>
          <a:bodyPr/>
          <a:lstStyle/>
          <a:p>
            <a:endParaRPr lang="en-US"/>
          </a:p>
        </p:txBody>
      </p:sp>
      <p:sp>
        <p:nvSpPr>
          <p:cNvPr id="2" name="Slide Number Placeholder 1">
            <a:extLst>
              <a:ext uri="{FF2B5EF4-FFF2-40B4-BE49-F238E27FC236}">
                <a16:creationId xmlns:a16="http://schemas.microsoft.com/office/drawing/2014/main" id="{50CCA920-24EF-8347-BB42-66AB23E4B88C}"/>
              </a:ext>
            </a:extLst>
          </p:cNvPr>
          <p:cNvSpPr>
            <a:spLocks noGrp="1"/>
          </p:cNvSpPr>
          <p:nvPr>
            <p:ph type="sldNum" sz="quarter" idx="12"/>
          </p:nvPr>
        </p:nvSpPr>
        <p:spPr/>
        <p:txBody>
          <a:bodyPr/>
          <a:lstStyle/>
          <a:p>
            <a:fld id="{E5C56EFE-4BD8-EA43-A5F1-DD8A3FE12C12}" type="slidenum">
              <a:rPr lang="en-US" smtClean="0"/>
              <a:t>51</a:t>
            </a:fld>
            <a:endParaRPr lang="en-US"/>
          </a:p>
        </p:txBody>
      </p:sp>
    </p:spTree>
    <p:extLst>
      <p:ext uri="{BB962C8B-B14F-4D97-AF65-F5344CB8AC3E}">
        <p14:creationId xmlns:p14="http://schemas.microsoft.com/office/powerpoint/2010/main" val="3245173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CCN and the solute effect</a:t>
            </a:r>
          </a:p>
        </p:txBody>
      </p:sp>
      <p:sp>
        <p:nvSpPr>
          <p:cNvPr id="5" name="Content Placeholder 4"/>
          <p:cNvSpPr>
            <a:spLocks noGrp="1"/>
          </p:cNvSpPr>
          <p:nvPr>
            <p:ph idx="1"/>
          </p:nvPr>
        </p:nvSpPr>
        <p:spPr/>
        <p:txBody>
          <a:bodyPr>
            <a:normAutofit fontScale="85000" lnSpcReduction="20000"/>
          </a:bodyPr>
          <a:lstStyle/>
          <a:p>
            <a:r>
              <a:rPr lang="en-US" dirty="0"/>
              <a:t>Adding a </a:t>
            </a:r>
            <a:r>
              <a:rPr lang="en-US" dirty="0">
                <a:solidFill>
                  <a:srgbClr val="FF0000"/>
                </a:solidFill>
              </a:rPr>
              <a:t>cloud condensation nucleus (CCN)</a:t>
            </a:r>
            <a:r>
              <a:rPr lang="en-US" dirty="0"/>
              <a:t> can drastically reduce the </a:t>
            </a:r>
            <a:r>
              <a:rPr lang="en-US" i="1" dirty="0"/>
              <a:t>S</a:t>
            </a:r>
            <a:r>
              <a:rPr lang="en-US" dirty="0"/>
              <a:t> needed to make a small droplet:</a:t>
            </a:r>
          </a:p>
          <a:p>
            <a:endParaRPr lang="en-US" dirty="0"/>
          </a:p>
          <a:p>
            <a:endParaRPr lang="en-US" dirty="0"/>
          </a:p>
          <a:p>
            <a:pPr lvl="1"/>
            <a:endParaRPr lang="en-US" dirty="0"/>
          </a:p>
          <a:p>
            <a:pPr lvl="1"/>
            <a:r>
              <a:rPr lang="en-US" dirty="0"/>
              <a:t>… where </a:t>
            </a:r>
            <a:r>
              <a:rPr lang="en-US" i="1" dirty="0"/>
              <a:t>b</a:t>
            </a:r>
            <a:r>
              <a:rPr lang="en-US" dirty="0"/>
              <a:t> depends on the mass of the CCN, its molecular weight, and its chemical properties</a:t>
            </a:r>
          </a:p>
          <a:p>
            <a:r>
              <a:rPr lang="en-US" dirty="0"/>
              <a:t>Because of this </a:t>
            </a:r>
            <a:r>
              <a:rPr lang="en-US" i="1" dirty="0"/>
              <a:t>solute effect</a:t>
            </a:r>
            <a:r>
              <a:rPr lang="en-US" dirty="0"/>
              <a:t>, condensation can occur on some CCN for </a:t>
            </a:r>
            <a:r>
              <a:rPr lang="en-US" i="1" dirty="0"/>
              <a:t>S</a:t>
            </a:r>
            <a:r>
              <a:rPr lang="en-US" dirty="0"/>
              <a:t> &lt; 1 (RH &lt; 100%)!</a:t>
            </a:r>
          </a:p>
          <a:p>
            <a:pPr lvl="1"/>
            <a:r>
              <a:rPr lang="en-US" dirty="0"/>
              <a:t>Especially </a:t>
            </a:r>
            <a:r>
              <a:rPr lang="en-US" b="1" dirty="0">
                <a:solidFill>
                  <a:srgbClr val="00B050"/>
                </a:solidFill>
              </a:rPr>
              <a:t>salt</a:t>
            </a:r>
            <a:r>
              <a:rPr lang="en-US" dirty="0"/>
              <a:t> (</a:t>
            </a:r>
            <a:r>
              <a:rPr lang="en-US" dirty="0" err="1"/>
              <a:t>NaCL</a:t>
            </a:r>
            <a:r>
              <a:rPr lang="en-US" dirty="0"/>
              <a:t>), leading to hazy conditions near seashores</a:t>
            </a:r>
          </a:p>
        </p:txBody>
      </p:sp>
      <p:pic>
        <p:nvPicPr>
          <p:cNvPr id="4" name="Picture 3"/>
          <p:cNvPicPr>
            <a:picLocks noChangeAspect="1"/>
          </p:cNvPicPr>
          <p:nvPr/>
        </p:nvPicPr>
        <p:blipFill>
          <a:blip r:embed="rId3"/>
          <a:stretch>
            <a:fillRect/>
          </a:stretch>
        </p:blipFill>
        <p:spPr>
          <a:xfrm>
            <a:off x="1378889" y="2731720"/>
            <a:ext cx="6389370" cy="982980"/>
          </a:xfrm>
          <a:prstGeom prst="rect">
            <a:avLst/>
          </a:prstGeom>
        </p:spPr>
      </p:pic>
      <p:sp>
        <p:nvSpPr>
          <p:cNvPr id="6" name="Slide Number Placeholder 5"/>
          <p:cNvSpPr>
            <a:spLocks noGrp="1"/>
          </p:cNvSpPr>
          <p:nvPr>
            <p:ph type="sldNum" sz="quarter" idx="12"/>
          </p:nvPr>
        </p:nvSpPr>
        <p:spPr/>
        <p:txBody>
          <a:bodyPr/>
          <a:lstStyle/>
          <a:p>
            <a:fld id="{E5C56EFE-4BD8-EA43-A5F1-DD8A3FE12C12}" type="slidenum">
              <a:rPr lang="en-US" smtClean="0"/>
              <a:t>6</a:t>
            </a:fld>
            <a:endParaRPr lang="en-US"/>
          </a:p>
        </p:txBody>
      </p:sp>
    </p:spTree>
    <p:extLst>
      <p:ext uri="{BB962C8B-B14F-4D97-AF65-F5344CB8AC3E}">
        <p14:creationId xmlns:p14="http://schemas.microsoft.com/office/powerpoint/2010/main" val="3134390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anuel_fig4p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6972"/>
            <a:ext cx="5065300" cy="3969716"/>
          </a:xfrm>
          <a:prstGeom prst="rect">
            <a:avLst/>
          </a:prstGeom>
        </p:spPr>
      </p:pic>
      <p:sp>
        <p:nvSpPr>
          <p:cNvPr id="6" name="TextBox 5"/>
          <p:cNvSpPr txBox="1"/>
          <p:nvPr/>
        </p:nvSpPr>
        <p:spPr>
          <a:xfrm>
            <a:off x="650173" y="6379886"/>
            <a:ext cx="2264750" cy="369332"/>
          </a:xfrm>
          <a:prstGeom prst="rect">
            <a:avLst/>
          </a:prstGeom>
          <a:noFill/>
        </p:spPr>
        <p:txBody>
          <a:bodyPr wrap="none" rtlCol="0">
            <a:spAutoFit/>
          </a:bodyPr>
          <a:lstStyle/>
          <a:p>
            <a:r>
              <a:rPr lang="en-US" dirty="0">
                <a:solidFill>
                  <a:schemeClr val="bg1">
                    <a:lumMod val="65000"/>
                  </a:schemeClr>
                </a:solidFill>
              </a:rPr>
              <a:t>Emanuel’s text, p. 135</a:t>
            </a:r>
          </a:p>
        </p:txBody>
      </p:sp>
      <p:sp>
        <p:nvSpPr>
          <p:cNvPr id="7" name="Title 6"/>
          <p:cNvSpPr>
            <a:spLocks noGrp="1"/>
          </p:cNvSpPr>
          <p:nvPr>
            <p:ph type="title"/>
          </p:nvPr>
        </p:nvSpPr>
        <p:spPr/>
        <p:txBody>
          <a:bodyPr/>
          <a:lstStyle/>
          <a:p>
            <a:r>
              <a:rPr lang="en-US" dirty="0" err="1"/>
              <a:t>Köhler</a:t>
            </a:r>
            <a:r>
              <a:rPr lang="en-US" dirty="0"/>
              <a:t> curve</a:t>
            </a:r>
          </a:p>
        </p:txBody>
      </p:sp>
      <p:sp>
        <p:nvSpPr>
          <p:cNvPr id="9" name="Slide Number Placeholder 8"/>
          <p:cNvSpPr>
            <a:spLocks noGrp="1"/>
          </p:cNvSpPr>
          <p:nvPr>
            <p:ph type="sldNum" sz="quarter" idx="12"/>
          </p:nvPr>
        </p:nvSpPr>
        <p:spPr/>
        <p:txBody>
          <a:bodyPr/>
          <a:lstStyle/>
          <a:p>
            <a:fld id="{E5C56EFE-4BD8-EA43-A5F1-DD8A3FE12C12}" type="slidenum">
              <a:rPr lang="en-US" smtClean="0"/>
              <a:t>7</a:t>
            </a:fld>
            <a:endParaRPr lang="en-US"/>
          </a:p>
        </p:txBody>
      </p:sp>
      <p:sp>
        <p:nvSpPr>
          <p:cNvPr id="2" name="Rectangle 1"/>
          <p:cNvSpPr/>
          <p:nvPr/>
        </p:nvSpPr>
        <p:spPr>
          <a:xfrm>
            <a:off x="4318000" y="2392947"/>
            <a:ext cx="614947" cy="2941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flipV="1">
            <a:off x="1444625" y="4095750"/>
            <a:ext cx="2682875" cy="158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572000" y="1684844"/>
            <a:ext cx="4727256" cy="3693319"/>
          </a:xfrm>
          <a:prstGeom prst="rect">
            <a:avLst/>
          </a:prstGeom>
          <a:noFill/>
        </p:spPr>
        <p:txBody>
          <a:bodyPr wrap="none" rtlCol="0">
            <a:spAutoFit/>
          </a:bodyPr>
          <a:lstStyle/>
          <a:p>
            <a:r>
              <a:rPr lang="en-US" dirty="0"/>
              <a:t>• This information is captured by the </a:t>
            </a:r>
            <a:r>
              <a:rPr lang="en-US" dirty="0" err="1"/>
              <a:t>Köhler</a:t>
            </a:r>
            <a:endParaRPr lang="en-US" dirty="0"/>
          </a:p>
          <a:p>
            <a:r>
              <a:rPr lang="en-US" dirty="0"/>
              <a:t>	diagram.</a:t>
            </a:r>
          </a:p>
          <a:p>
            <a:endParaRPr lang="en-US" dirty="0"/>
          </a:p>
          <a:p>
            <a:r>
              <a:rPr lang="en-US" dirty="0"/>
              <a:t>• Vertical axis is a (discontinuous) function of </a:t>
            </a:r>
            <a:r>
              <a:rPr lang="en-US" i="1" dirty="0"/>
              <a:t>S</a:t>
            </a:r>
            <a:r>
              <a:rPr lang="en-US" dirty="0"/>
              <a:t>.  </a:t>
            </a:r>
          </a:p>
          <a:p>
            <a:r>
              <a:rPr lang="en-US" dirty="0"/>
              <a:t>	Horizontal axis is logarithmic in droplet </a:t>
            </a:r>
          </a:p>
          <a:p>
            <a:r>
              <a:rPr lang="en-US" dirty="0"/>
              <a:t>	radius</a:t>
            </a:r>
          </a:p>
          <a:p>
            <a:endParaRPr lang="en-US" dirty="0"/>
          </a:p>
          <a:p>
            <a:r>
              <a:rPr lang="en-US" dirty="0"/>
              <a:t>• </a:t>
            </a:r>
            <a:r>
              <a:rPr lang="en-US" b="1" dirty="0">
                <a:solidFill>
                  <a:srgbClr val="00B0F0"/>
                </a:solidFill>
              </a:rPr>
              <a:t>Curve (1) is pure water</a:t>
            </a:r>
            <a:r>
              <a:rPr lang="en-US" dirty="0"/>
              <a:t>, as already seen.  </a:t>
            </a:r>
          </a:p>
          <a:p>
            <a:r>
              <a:rPr lang="en-US" dirty="0"/>
              <a:t>	The other curves are for various CCN.</a:t>
            </a:r>
          </a:p>
          <a:p>
            <a:r>
              <a:rPr lang="en-US" dirty="0"/>
              <a:t>	(2), (3), and (4) = various masses of </a:t>
            </a:r>
            <a:r>
              <a:rPr lang="en-US" b="1" dirty="0">
                <a:solidFill>
                  <a:srgbClr val="00B050"/>
                </a:solidFill>
              </a:rPr>
              <a:t>salt</a:t>
            </a:r>
            <a:r>
              <a:rPr lang="en-US" dirty="0"/>
              <a:t>.</a:t>
            </a:r>
          </a:p>
          <a:p>
            <a:endParaRPr lang="en-US" dirty="0"/>
          </a:p>
          <a:p>
            <a:r>
              <a:rPr lang="en-US" dirty="0"/>
              <a:t>• See </a:t>
            </a:r>
            <a:r>
              <a:rPr lang="en-US" b="1" dirty="0">
                <a:solidFill>
                  <a:srgbClr val="00B050"/>
                </a:solidFill>
              </a:rPr>
              <a:t>salt</a:t>
            </a:r>
            <a:r>
              <a:rPr lang="en-US" dirty="0"/>
              <a:t> permits droplet formation at much</a:t>
            </a:r>
          </a:p>
          <a:p>
            <a:r>
              <a:rPr lang="en-US" dirty="0"/>
              <a:t>	smaller RH values, even less than 100%</a:t>
            </a:r>
          </a:p>
        </p:txBody>
      </p:sp>
      <p:sp>
        <p:nvSpPr>
          <p:cNvPr id="10" name="Arc 9">
            <a:extLst>
              <a:ext uri="{FF2B5EF4-FFF2-40B4-BE49-F238E27FC236}">
                <a16:creationId xmlns:a16="http://schemas.microsoft.com/office/drawing/2014/main" id="{F0C35B61-7B37-A043-85D5-DC358ECE5750}"/>
              </a:ext>
            </a:extLst>
          </p:cNvPr>
          <p:cNvSpPr/>
          <p:nvPr/>
        </p:nvSpPr>
        <p:spPr>
          <a:xfrm flipH="1" flipV="1">
            <a:off x="2532185" y="1609113"/>
            <a:ext cx="2798837" cy="2439745"/>
          </a:xfrm>
          <a:prstGeom prst="arc">
            <a:avLst/>
          </a:prstGeom>
          <a:ln w="28575"/>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FF0000"/>
              </a:solidFill>
            </a:endParaRPr>
          </a:p>
        </p:txBody>
      </p:sp>
      <p:cxnSp>
        <p:nvCxnSpPr>
          <p:cNvPr id="12" name="Straight Arrow Connector 11">
            <a:extLst>
              <a:ext uri="{FF2B5EF4-FFF2-40B4-BE49-F238E27FC236}">
                <a16:creationId xmlns:a16="http://schemas.microsoft.com/office/drawing/2014/main" id="{E4F1774D-99CF-D14F-BD09-33761A643F42}"/>
              </a:ext>
            </a:extLst>
          </p:cNvPr>
          <p:cNvCxnSpPr>
            <a:cxnSpLocks/>
          </p:cNvCxnSpPr>
          <p:nvPr/>
        </p:nvCxnSpPr>
        <p:spPr>
          <a:xfrm flipH="1" flipV="1">
            <a:off x="2607449" y="3104193"/>
            <a:ext cx="2116951" cy="6557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A1C8E2B-7AD0-EB48-AB58-38FA7DEAB0C2}"/>
              </a:ext>
            </a:extLst>
          </p:cNvPr>
          <p:cNvSpPr txBox="1"/>
          <p:nvPr/>
        </p:nvSpPr>
        <p:spPr>
          <a:xfrm>
            <a:off x="5451231" y="5779477"/>
            <a:ext cx="2750240" cy="461665"/>
          </a:xfrm>
          <a:prstGeom prst="rect">
            <a:avLst/>
          </a:prstGeom>
          <a:noFill/>
          <a:ln>
            <a:solidFill>
              <a:srgbClr val="FF0000"/>
            </a:solidFill>
          </a:ln>
        </p:spPr>
        <p:txBody>
          <a:bodyPr wrap="none" rtlCol="0">
            <a:spAutoFit/>
          </a:bodyPr>
          <a:lstStyle/>
          <a:p>
            <a:r>
              <a:rPr lang="en-US" sz="1200" i="1" dirty="0"/>
              <a:t>Note scale differs above and below 100%</a:t>
            </a:r>
          </a:p>
          <a:p>
            <a:r>
              <a:rPr lang="en-US" sz="1200" i="1" dirty="0"/>
              <a:t>[red line]</a:t>
            </a:r>
          </a:p>
        </p:txBody>
      </p:sp>
    </p:spTree>
    <p:extLst>
      <p:ext uri="{BB962C8B-B14F-4D97-AF65-F5344CB8AC3E}">
        <p14:creationId xmlns:p14="http://schemas.microsoft.com/office/powerpoint/2010/main" val="35601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manuel_fig4p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06972"/>
            <a:ext cx="5065300" cy="3969716"/>
          </a:xfrm>
          <a:prstGeom prst="rect">
            <a:avLst/>
          </a:prstGeom>
        </p:spPr>
      </p:pic>
      <p:sp>
        <p:nvSpPr>
          <p:cNvPr id="6" name="TextBox 5"/>
          <p:cNvSpPr txBox="1"/>
          <p:nvPr/>
        </p:nvSpPr>
        <p:spPr>
          <a:xfrm>
            <a:off x="650173" y="6379886"/>
            <a:ext cx="2264750" cy="369332"/>
          </a:xfrm>
          <a:prstGeom prst="rect">
            <a:avLst/>
          </a:prstGeom>
          <a:noFill/>
        </p:spPr>
        <p:txBody>
          <a:bodyPr wrap="none" rtlCol="0">
            <a:spAutoFit/>
          </a:bodyPr>
          <a:lstStyle/>
          <a:p>
            <a:r>
              <a:rPr lang="en-US" dirty="0">
                <a:solidFill>
                  <a:schemeClr val="bg1">
                    <a:lumMod val="65000"/>
                  </a:schemeClr>
                </a:solidFill>
              </a:rPr>
              <a:t>Emanuel’s text, p. 135</a:t>
            </a:r>
          </a:p>
        </p:txBody>
      </p:sp>
      <p:sp>
        <p:nvSpPr>
          <p:cNvPr id="7" name="Title 6"/>
          <p:cNvSpPr>
            <a:spLocks noGrp="1"/>
          </p:cNvSpPr>
          <p:nvPr>
            <p:ph type="title"/>
          </p:nvPr>
        </p:nvSpPr>
        <p:spPr/>
        <p:txBody>
          <a:bodyPr/>
          <a:lstStyle/>
          <a:p>
            <a:r>
              <a:rPr lang="en-US" dirty="0" err="1"/>
              <a:t>Köhler</a:t>
            </a:r>
            <a:r>
              <a:rPr lang="en-US" dirty="0"/>
              <a:t> curve</a:t>
            </a:r>
          </a:p>
        </p:txBody>
      </p:sp>
      <p:sp>
        <p:nvSpPr>
          <p:cNvPr id="9" name="Slide Number Placeholder 8"/>
          <p:cNvSpPr>
            <a:spLocks noGrp="1"/>
          </p:cNvSpPr>
          <p:nvPr>
            <p:ph type="sldNum" sz="quarter" idx="12"/>
          </p:nvPr>
        </p:nvSpPr>
        <p:spPr/>
        <p:txBody>
          <a:bodyPr/>
          <a:lstStyle/>
          <a:p>
            <a:fld id="{E5C56EFE-4BD8-EA43-A5F1-DD8A3FE12C12}" type="slidenum">
              <a:rPr lang="en-US" smtClean="0"/>
              <a:t>8</a:t>
            </a:fld>
            <a:endParaRPr lang="en-US" dirty="0"/>
          </a:p>
        </p:txBody>
      </p:sp>
      <p:sp>
        <p:nvSpPr>
          <p:cNvPr id="10" name="Rectangle 9"/>
          <p:cNvSpPr/>
          <p:nvPr/>
        </p:nvSpPr>
        <p:spPr>
          <a:xfrm>
            <a:off x="4318000" y="2392947"/>
            <a:ext cx="614947" cy="29410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0" y="1677791"/>
            <a:ext cx="4575216" cy="3970318"/>
          </a:xfrm>
          <a:prstGeom prst="rect">
            <a:avLst/>
          </a:prstGeom>
          <a:noFill/>
        </p:spPr>
        <p:txBody>
          <a:bodyPr wrap="none" rtlCol="0">
            <a:spAutoFit/>
          </a:bodyPr>
          <a:lstStyle/>
          <a:p>
            <a:r>
              <a:rPr lang="en-US" dirty="0"/>
              <a:t>• The peak of curve 2 is the </a:t>
            </a:r>
            <a:r>
              <a:rPr lang="en-US" b="1" dirty="0"/>
              <a:t>critical radius </a:t>
            </a:r>
            <a:r>
              <a:rPr lang="en-US" b="1" i="1" dirty="0"/>
              <a:t>r*</a:t>
            </a:r>
          </a:p>
          <a:p>
            <a:r>
              <a:rPr lang="en-US" dirty="0"/>
              <a:t>	for a drop with a certain mass of salt</a:t>
            </a:r>
          </a:p>
          <a:p>
            <a:endParaRPr lang="en-US" dirty="0"/>
          </a:p>
          <a:p>
            <a:r>
              <a:rPr lang="en-US" dirty="0"/>
              <a:t>• For droplets with </a:t>
            </a:r>
            <a:r>
              <a:rPr lang="en-US" i="1" dirty="0"/>
              <a:t>r</a:t>
            </a:r>
            <a:r>
              <a:rPr lang="en-US" dirty="0"/>
              <a:t> &lt; </a:t>
            </a:r>
            <a:r>
              <a:rPr lang="en-US" i="1" dirty="0"/>
              <a:t>r*</a:t>
            </a:r>
            <a:r>
              <a:rPr lang="en-US" dirty="0"/>
              <a:t>, the only way they</a:t>
            </a:r>
          </a:p>
          <a:p>
            <a:r>
              <a:rPr lang="en-US" dirty="0"/>
              <a:t>	can grow is if </a:t>
            </a:r>
            <a:r>
              <a:rPr lang="en-US" i="1" dirty="0"/>
              <a:t>S</a:t>
            </a:r>
            <a:r>
              <a:rPr lang="en-US" dirty="0"/>
              <a:t> </a:t>
            </a:r>
            <a:r>
              <a:rPr lang="en-US" dirty="0">
                <a:solidFill>
                  <a:srgbClr val="FF0000"/>
                </a:solidFill>
              </a:rPr>
              <a:t>increases</a:t>
            </a:r>
            <a:r>
              <a:rPr lang="en-US" dirty="0"/>
              <a:t>.  This is why</a:t>
            </a:r>
          </a:p>
          <a:p>
            <a:r>
              <a:rPr lang="en-US" dirty="0"/>
              <a:t>	</a:t>
            </a:r>
            <a:r>
              <a:rPr lang="en-US" u="sng" dirty="0"/>
              <a:t>haze particles may remain very small</a:t>
            </a:r>
            <a:r>
              <a:rPr lang="en-US" dirty="0"/>
              <a:t>.</a:t>
            </a:r>
          </a:p>
          <a:p>
            <a:endParaRPr lang="en-US" dirty="0"/>
          </a:p>
          <a:p>
            <a:r>
              <a:rPr lang="en-US" dirty="0"/>
              <a:t>• Once a droplet radius passes </a:t>
            </a:r>
            <a:r>
              <a:rPr lang="en-US" i="1" dirty="0"/>
              <a:t>r*</a:t>
            </a:r>
            <a:r>
              <a:rPr lang="en-US" dirty="0"/>
              <a:t>, its growth</a:t>
            </a:r>
          </a:p>
          <a:p>
            <a:r>
              <a:rPr lang="en-US" dirty="0"/>
              <a:t>	is much less restricted.  However, it is</a:t>
            </a:r>
          </a:p>
          <a:p>
            <a:r>
              <a:rPr lang="en-US" dirty="0"/>
              <a:t>	still </a:t>
            </a:r>
            <a:r>
              <a:rPr lang="en-US" b="1" dirty="0"/>
              <a:t>very slow</a:t>
            </a:r>
            <a:r>
              <a:rPr lang="en-US" dirty="0"/>
              <a:t>.</a:t>
            </a:r>
          </a:p>
          <a:p>
            <a:endParaRPr lang="en-US" dirty="0"/>
          </a:p>
          <a:p>
            <a:r>
              <a:rPr lang="en-US" dirty="0"/>
              <a:t>• </a:t>
            </a:r>
            <a:r>
              <a:rPr lang="en-US" i="1" dirty="0"/>
              <a:t>The growth of cloud droplets to precipitation</a:t>
            </a:r>
          </a:p>
          <a:p>
            <a:r>
              <a:rPr lang="en-US" i="1" dirty="0"/>
              <a:t>	size in a reasonable time requires a much </a:t>
            </a:r>
          </a:p>
          <a:p>
            <a:r>
              <a:rPr lang="en-US" i="1" dirty="0"/>
              <a:t>	more efficient process…</a:t>
            </a:r>
          </a:p>
        </p:txBody>
      </p:sp>
      <p:sp>
        <p:nvSpPr>
          <p:cNvPr id="2" name="Oval 1"/>
          <p:cNvSpPr/>
          <p:nvPr/>
        </p:nvSpPr>
        <p:spPr>
          <a:xfrm>
            <a:off x="2455333" y="3174999"/>
            <a:ext cx="112889" cy="1270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427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Collision + coalescence</a:t>
            </a:r>
          </a:p>
        </p:txBody>
      </p:sp>
      <p:sp>
        <p:nvSpPr>
          <p:cNvPr id="4" name="Content Placeholder 3"/>
          <p:cNvSpPr>
            <a:spLocks noGrp="1"/>
          </p:cNvSpPr>
          <p:nvPr>
            <p:ph idx="1"/>
          </p:nvPr>
        </p:nvSpPr>
        <p:spPr/>
        <p:txBody>
          <a:bodyPr>
            <a:normAutofit fontScale="92500" lnSpcReduction="20000"/>
          </a:bodyPr>
          <a:lstStyle/>
          <a:p>
            <a:r>
              <a:rPr lang="en-US" dirty="0"/>
              <a:t>Once condensation particles acquire different sizes, they also possess different settling velocities (</a:t>
            </a:r>
            <a:r>
              <a:rPr lang="en-US" b="1" dirty="0">
                <a:solidFill>
                  <a:srgbClr val="FF0000"/>
                </a:solidFill>
              </a:rPr>
              <a:t>terminal velocity </a:t>
            </a:r>
            <a:r>
              <a:rPr lang="en-US" i="1" dirty="0"/>
              <a:t>V</a:t>
            </a:r>
            <a:r>
              <a:rPr lang="en-US" i="1" baseline="-25000" dirty="0"/>
              <a:t>T</a:t>
            </a:r>
            <a:r>
              <a:rPr lang="en-US" dirty="0"/>
              <a:t>)</a:t>
            </a:r>
          </a:p>
          <a:p>
            <a:pPr lvl="1"/>
            <a:r>
              <a:rPr lang="en-US" dirty="0"/>
              <a:t>Very small cloud droplets do not fall relative to still air because the drag force acting upon them is too great</a:t>
            </a:r>
          </a:p>
          <a:p>
            <a:pPr lvl="1"/>
            <a:r>
              <a:rPr lang="en-US" dirty="0"/>
              <a:t>As particle size increases, </a:t>
            </a:r>
            <a:r>
              <a:rPr lang="en-US" i="1" dirty="0"/>
              <a:t>V</a:t>
            </a:r>
            <a:r>
              <a:rPr lang="en-US" i="1" baseline="-25000" dirty="0"/>
              <a:t>T</a:t>
            </a:r>
            <a:r>
              <a:rPr lang="en-US" dirty="0"/>
              <a:t> increases as drag becomes more easily overcome</a:t>
            </a:r>
          </a:p>
          <a:p>
            <a:pPr lvl="1"/>
            <a:r>
              <a:rPr lang="en-US" dirty="0"/>
              <a:t>Fall velocity also increases as pressure decreases, owing to less air mass to cause drag</a:t>
            </a:r>
          </a:p>
          <a:p>
            <a:r>
              <a:rPr lang="en-US" dirty="0"/>
              <a:t>Because of different </a:t>
            </a:r>
            <a:r>
              <a:rPr lang="en-US" i="1" dirty="0"/>
              <a:t>V</a:t>
            </a:r>
            <a:r>
              <a:rPr lang="en-US" i="1" baseline="-25000" dirty="0"/>
              <a:t>T</a:t>
            </a:r>
            <a:r>
              <a:rPr lang="en-US" dirty="0"/>
              <a:t> (and turbulence in general), larger and smaller particles may collide</a:t>
            </a:r>
          </a:p>
        </p:txBody>
      </p:sp>
      <p:sp>
        <p:nvSpPr>
          <p:cNvPr id="3" name="Slide Number Placeholder 2"/>
          <p:cNvSpPr>
            <a:spLocks noGrp="1"/>
          </p:cNvSpPr>
          <p:nvPr>
            <p:ph type="sldNum" sz="quarter" idx="12"/>
          </p:nvPr>
        </p:nvSpPr>
        <p:spPr/>
        <p:txBody>
          <a:bodyPr/>
          <a:lstStyle/>
          <a:p>
            <a:fld id="{E5C56EFE-4BD8-EA43-A5F1-DD8A3FE12C12}" type="slidenum">
              <a:rPr lang="en-US" smtClean="0"/>
              <a:t>9</a:t>
            </a:fld>
            <a:endParaRPr lang="en-US"/>
          </a:p>
        </p:txBody>
      </p:sp>
    </p:spTree>
    <p:extLst>
      <p:ext uri="{BB962C8B-B14F-4D97-AF65-F5344CB8AC3E}">
        <p14:creationId xmlns:p14="http://schemas.microsoft.com/office/powerpoint/2010/main" val="26884711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39539</TotalTime>
  <Words>4254</Words>
  <Application>Microsoft Macintosh PowerPoint</Application>
  <PresentationFormat>On-screen Show (4:3)</PresentationFormat>
  <Paragraphs>536</Paragraphs>
  <Slides>51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APPLE CHANCERY</vt:lpstr>
      <vt:lpstr>Arial</vt:lpstr>
      <vt:lpstr>Calibri</vt:lpstr>
      <vt:lpstr>Courier</vt:lpstr>
      <vt:lpstr>Symbol</vt:lpstr>
      <vt:lpstr>Wingdings</vt:lpstr>
      <vt:lpstr>Office Theme</vt:lpstr>
      <vt:lpstr>Cloud microphysics</vt:lpstr>
      <vt:lpstr>Water phase changes &amp; hydrometeors</vt:lpstr>
      <vt:lpstr>The C-C equation</vt:lpstr>
      <vt:lpstr>Curved (droplet) surfaces</vt:lpstr>
      <vt:lpstr>Saturation ratio</vt:lpstr>
      <vt:lpstr>CCN and the solute effect</vt:lpstr>
      <vt:lpstr>Köhler curve</vt:lpstr>
      <vt:lpstr>Köhler curve</vt:lpstr>
      <vt:lpstr>Collision + coalescence</vt:lpstr>
      <vt:lpstr>PowerPoint Presentation</vt:lpstr>
      <vt:lpstr>PowerPoint Presentation</vt:lpstr>
      <vt:lpstr>Microphysics schemes</vt:lpstr>
      <vt:lpstr>Developing rain drops from  cloud droplets</vt:lpstr>
      <vt:lpstr>Simplest bulk scheme: “warm rain” (WRF: Kessler scheme, mp_physics=1)</vt:lpstr>
      <vt:lpstr>Particle size distributions (PSDs)</vt:lpstr>
      <vt:lpstr>The Marshall-Palmer (M-P) or exponential size distribution</vt:lpstr>
      <vt:lpstr>N: total number of drops in a volume</vt:lpstr>
      <vt:lpstr>PowerPoint Presentation</vt:lpstr>
      <vt:lpstr>Spherical raindrops</vt:lpstr>
      <vt:lpstr>PowerPoint Presentation</vt:lpstr>
      <vt:lpstr>Finding M</vt:lpstr>
      <vt:lpstr>Finding M</vt:lpstr>
      <vt:lpstr>Predicting M</vt:lpstr>
      <vt:lpstr>Next steps</vt:lpstr>
      <vt:lpstr>PowerPoint Presentation</vt:lpstr>
      <vt:lpstr>Consequence of fixing N0</vt:lpstr>
      <vt:lpstr>Consequence of fixing N0</vt:lpstr>
      <vt:lpstr>Alternatives and advancements</vt:lpstr>
      <vt:lpstr>Fixing N0 vs. fixing l</vt:lpstr>
      <vt:lpstr>PowerPoint Presentation</vt:lpstr>
      <vt:lpstr>Terminal velocity</vt:lpstr>
      <vt:lpstr>Terminal velocity</vt:lpstr>
      <vt:lpstr>Drag on small particles - 1</vt:lpstr>
      <vt:lpstr>Drag on small particles - 2</vt:lpstr>
      <vt:lpstr>Drag on small particles - 3</vt:lpstr>
      <vt:lpstr>Drag on large particles - 1</vt:lpstr>
      <vt:lpstr>Drag on large particles - 2</vt:lpstr>
      <vt:lpstr>Drag on large particles - 3</vt:lpstr>
      <vt:lpstr>Drag on large particles - 4</vt:lpstr>
      <vt:lpstr>PowerPoint Presentation</vt:lpstr>
      <vt:lpstr>PowerPoint Presentation</vt:lpstr>
      <vt:lpstr>An example microphysical equation: accretion</vt:lpstr>
      <vt:lpstr>Collection equations</vt:lpstr>
      <vt:lpstr>Accretion of cloud droplets by rain</vt:lpstr>
      <vt:lpstr>PowerPoint Presentation</vt:lpstr>
      <vt:lpstr>PowerPoint Presentation</vt:lpstr>
      <vt:lpstr>PowerPoint Presentation</vt:lpstr>
      <vt:lpstr>PowerPoint Presentation</vt:lpstr>
      <vt:lpstr>PowerPoint Presentation</vt:lpstr>
      <vt:lpstr>PowerPoint Presentation</vt:lpstr>
      <vt:lpstr>[end]</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microphysics</dc:title>
  <dc:creator>Robert Fovell</dc:creator>
  <cp:lastModifiedBy>Fovell, Robert</cp:lastModifiedBy>
  <cp:revision>335</cp:revision>
  <dcterms:created xsi:type="dcterms:W3CDTF">2017-02-27T13:52:56Z</dcterms:created>
  <dcterms:modified xsi:type="dcterms:W3CDTF">2024-10-16T15:27:32Z</dcterms:modified>
</cp:coreProperties>
</file>