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6" r:id="rId11"/>
    <p:sldId id="267" r:id="rId12"/>
    <p:sldId id="269" r:id="rId13"/>
    <p:sldId id="270" r:id="rId14"/>
    <p:sldId id="271" r:id="rId15"/>
    <p:sldId id="272" r:id="rId16"/>
    <p:sldId id="307" r:id="rId17"/>
    <p:sldId id="309" r:id="rId18"/>
    <p:sldId id="308" r:id="rId19"/>
    <p:sldId id="310" r:id="rId20"/>
    <p:sldId id="311" r:id="rId21"/>
    <p:sldId id="314" r:id="rId22"/>
    <p:sldId id="315" r:id="rId23"/>
    <p:sldId id="316" r:id="rId24"/>
    <p:sldId id="317" r:id="rId25"/>
    <p:sldId id="318" r:id="rId26"/>
    <p:sldId id="328" r:id="rId27"/>
    <p:sldId id="319" r:id="rId28"/>
    <p:sldId id="320" r:id="rId29"/>
    <p:sldId id="321" r:id="rId30"/>
    <p:sldId id="256" r:id="rId31"/>
    <p:sldId id="265" r:id="rId32"/>
    <p:sldId id="273" r:id="rId33"/>
    <p:sldId id="322" r:id="rId34"/>
    <p:sldId id="323" r:id="rId35"/>
    <p:sldId id="324" r:id="rId36"/>
    <p:sldId id="274" r:id="rId37"/>
    <p:sldId id="325" r:id="rId38"/>
    <p:sldId id="326" r:id="rId39"/>
    <p:sldId id="329" r:id="rId40"/>
    <p:sldId id="327" r:id="rId41"/>
    <p:sldId id="30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2"/>
    <p:restoredTop sz="93451"/>
  </p:normalViewPr>
  <p:slideViewPr>
    <p:cSldViewPr snapToGrid="0" snapToObjects="1" showGuides="1">
      <p:cViewPr varScale="1">
        <p:scale>
          <a:sx n="93" d="100"/>
          <a:sy n="93" d="100"/>
        </p:scale>
        <p:origin x="200" y="576"/>
      </p:cViewPr>
      <p:guideLst>
        <p:guide orient="horz" pos="26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ovell/Library/CloudStorage/Dropbox/ATM419/(6)%20Microphysics_SQUALL/2024_squall_assign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ovell/Library/CloudStorage/Dropbox/ATM419/(6)%20Microphysics_SQUALL/2024_squall_assign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'Fall 2024'!$AA$1</c:f>
              <c:strCache>
                <c:ptCount val="1"/>
                <c:pt idx="0">
                  <c:v>MAX SURFACE WIND (m/s)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yVal>
            <c:numRef>
              <c:f>'Fall 2024'!$AA$2:$AA$23</c:f>
              <c:numCache>
                <c:formatCode>General</c:formatCode>
                <c:ptCount val="22"/>
                <c:pt idx="0">
                  <c:v>9.9263763429999994</c:v>
                </c:pt>
                <c:pt idx="1">
                  <c:v>10.76866341</c:v>
                </c:pt>
                <c:pt idx="2">
                  <c:v>11.07832146</c:v>
                </c:pt>
                <c:pt idx="3">
                  <c:v>11.16247559</c:v>
                </c:pt>
                <c:pt idx="4">
                  <c:v>12.9488105773925</c:v>
                </c:pt>
                <c:pt idx="5">
                  <c:v>13.49127865</c:v>
                </c:pt>
                <c:pt idx="6">
                  <c:v>13.719600679999999</c:v>
                </c:pt>
                <c:pt idx="7">
                  <c:v>14.205503459999999</c:v>
                </c:pt>
                <c:pt idx="8">
                  <c:v>14.51388931</c:v>
                </c:pt>
                <c:pt idx="9">
                  <c:v>15.150193209999999</c:v>
                </c:pt>
                <c:pt idx="10">
                  <c:v>15.20447922</c:v>
                </c:pt>
                <c:pt idx="11">
                  <c:v>15.649439810000001</c:v>
                </c:pt>
                <c:pt idx="12">
                  <c:v>15.7902717590332</c:v>
                </c:pt>
                <c:pt idx="13">
                  <c:v>15.8275146484375</c:v>
                </c:pt>
                <c:pt idx="14">
                  <c:v>15.986370089999999</c:v>
                </c:pt>
                <c:pt idx="15">
                  <c:v>16.424442290000002</c:v>
                </c:pt>
                <c:pt idx="16">
                  <c:v>16.58744621</c:v>
                </c:pt>
                <c:pt idx="17">
                  <c:v>18</c:v>
                </c:pt>
                <c:pt idx="18">
                  <c:v>18.25928497</c:v>
                </c:pt>
                <c:pt idx="19">
                  <c:v>18.285709381103501</c:v>
                </c:pt>
                <c:pt idx="20">
                  <c:v>19.25340271</c:v>
                </c:pt>
                <c:pt idx="21">
                  <c:v>22.23495483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82-334C-9E79-961E6E875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084495"/>
        <c:axId val="940562768"/>
      </c:scatterChart>
      <c:valAx>
        <c:axId val="475084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562768"/>
        <c:crosses val="autoZero"/>
        <c:crossBetween val="midCat"/>
      </c:valAx>
      <c:valAx>
        <c:axId val="94056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 speed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0844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'Fall 2024'!$AJ$1</c:f>
              <c:strCache>
                <c:ptCount val="1"/>
                <c:pt idx="0">
                  <c:v>TOTAL PRECIP (mm)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yVal>
            <c:numRef>
              <c:f>'Fall 2024'!$AJ$2:$AJ$24</c:f>
              <c:numCache>
                <c:formatCode>General</c:formatCode>
                <c:ptCount val="23"/>
                <c:pt idx="0">
                  <c:v>1451.1013</c:v>
                </c:pt>
                <c:pt idx="1">
                  <c:v>1531.9893</c:v>
                </c:pt>
                <c:pt idx="2">
                  <c:v>1531.9893</c:v>
                </c:pt>
                <c:pt idx="3">
                  <c:v>1608.7704000000001</c:v>
                </c:pt>
                <c:pt idx="4">
                  <c:v>1662.6641999999999</c:v>
                </c:pt>
                <c:pt idx="5">
                  <c:v>1921.3143</c:v>
                </c:pt>
                <c:pt idx="6">
                  <c:v>2015.3639000000001</c:v>
                </c:pt>
                <c:pt idx="7">
                  <c:v>2030.4365</c:v>
                </c:pt>
                <c:pt idx="8">
                  <c:v>2153.8481000000002</c:v>
                </c:pt>
                <c:pt idx="9">
                  <c:v>2192.2664</c:v>
                </c:pt>
                <c:pt idx="10">
                  <c:v>2199.2429999999999</c:v>
                </c:pt>
                <c:pt idx="11">
                  <c:v>2219.3542000000002</c:v>
                </c:pt>
                <c:pt idx="12">
                  <c:v>2322.6790000000001</c:v>
                </c:pt>
                <c:pt idx="13">
                  <c:v>2331.0376000000001</c:v>
                </c:pt>
                <c:pt idx="14">
                  <c:v>2332.9196999999999</c:v>
                </c:pt>
                <c:pt idx="15">
                  <c:v>2381.0212000000001</c:v>
                </c:pt>
                <c:pt idx="16">
                  <c:v>2395.1255000000001</c:v>
                </c:pt>
                <c:pt idx="17">
                  <c:v>2440.0264000000002</c:v>
                </c:pt>
                <c:pt idx="18">
                  <c:v>2516.8271</c:v>
                </c:pt>
                <c:pt idx="19">
                  <c:v>2609.2856000000002</c:v>
                </c:pt>
                <c:pt idx="20">
                  <c:v>2692.9018999999998</c:v>
                </c:pt>
                <c:pt idx="21">
                  <c:v>2793.663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7B-E64C-B81D-60E65E640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6959536"/>
        <c:axId val="1749520847"/>
      </c:scatterChart>
      <c:valAx>
        <c:axId val="194695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520847"/>
        <c:crosses val="autoZero"/>
        <c:crossBetween val="midCat"/>
      </c:valAx>
      <c:valAx>
        <c:axId val="1749520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precipitation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95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72527-64C5-E94B-8B65-1DE4B0D9364B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48CF1-52B2-D143-A173-36A43926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59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F666D-A494-2B48-A5CD-81098F62C71A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D063-3886-8E45-9F3F-242A595D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10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47487D-D4AF-CE41-A2B2-D96E0F664E7E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E8356-B855-D34A-9780-E11EAD66A3F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31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Also show multiple cells in conceptual model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7F49AF-073F-1140-A695-FAD70D2D256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85AAE1-BB40-9647-8980-F1D7AD8899EE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27CD76-10C6-C54F-B8D4-8EAC33F3395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reflectivity values appear rather quickly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D063-3886-8E45-9F3F-242A595D9F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18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D063-3886-8E45-9F3F-242A595D9F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43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Organizes quickly, propagates quickly, quickly develops strong westerly surface winds behind gust front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D063-3886-8E45-9F3F-242A595D9F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23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time organizing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D063-3886-8E45-9F3F-242A595D9F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2D063-3886-8E45-9F3F-242A595D9F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9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3BE5B-FD4D-F44A-9529-72EBBC5E844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2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Lucida Grande" charset="0"/>
              </a:rPr>
              <a:t>08jul03-KLNX-multicell.GIF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5A21D9-416B-D54F-90B4-9687E86CA34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B4CCBB-EB54-2842-B7F6-A7C3D7E0FC3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63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98BB95-2948-3F4B-B595-395C93E0F1C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5D7754-4AA0-114C-A9E4-B87F15D25F5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68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0A30B3-EDB2-F148-8D59-68CDBC0A99E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1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535C0C-AD09-A84E-B02D-68571C860C3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Just looked at maturity up to now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08BF9A-8FE1-C84B-BE89-5116C0790BC9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86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Also show multiple cells in conceptual model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03FC-479F-5943-8240-50A9D8E2F8E2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2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876F-C43C-2A43-956C-C96AC100A733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45CB-8F7B-B045-B9A5-F1F3C4E804FD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74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6BE44-2916-6345-8159-BE797A4DD0AD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2EBF2-7795-3545-B2DE-91520C7DA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8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A2F-37C7-FF46-B988-89138CFAF0F6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39D3-502D-DC46-AE74-75C58CEC3462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2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5026E-8779-E44A-90F4-EB3EE1FD639A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BC69-3237-D24C-95D5-680609C7C0AC}" type="datetime1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0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0E17-AE5F-0444-A5D4-F65A0597490B}" type="datetime1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FCF0-9210-F045-9A30-C50AA3E6B25D}" type="datetime1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7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6C1F-F320-9C4C-B9DB-1195497B7FB6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A35D-ED0E-DE40-9780-741CE5C41FB4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0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8BB37-3983-504D-9721-ED77F18ACEDF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E91B4-5EF1-D943-87D1-B17379553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microphysics:</a:t>
            </a:r>
            <a:br>
              <a:rPr lang="en-US" dirty="0"/>
            </a:br>
            <a:r>
              <a:rPr lang="en-US" dirty="0"/>
              <a:t>Squall line structure and</a:t>
            </a:r>
            <a:br>
              <a:rPr lang="en-US" dirty="0"/>
            </a:br>
            <a:r>
              <a:rPr lang="en-US" dirty="0"/>
              <a:t>in-class demo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ATM 419/563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Fall 2024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Fovell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70205"/>
            <a:ext cx="2133600" cy="365125"/>
          </a:xfrm>
        </p:spPr>
        <p:txBody>
          <a:bodyPr/>
          <a:lstStyle/>
          <a:p>
            <a:fld id="{BAA82552-520C-8D49-A435-D135DCB39600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8CDD4-8177-2245-B8C1-C30FA9DBD83C}"/>
              </a:ext>
            </a:extLst>
          </p:cNvPr>
          <p:cNvSpPr txBox="1"/>
          <p:nvPr/>
        </p:nvSpPr>
        <p:spPr>
          <a:xfrm>
            <a:off x="26831" y="6629400"/>
            <a:ext cx="4113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Copyright 2024 Robert Fovell, Univ. at Albany, SUNY, </a:t>
            </a:r>
            <a:r>
              <a:rPr lang="en-US" sz="1000" dirty="0" err="1"/>
              <a:t>rfovell@albany.edu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306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multicell storm</a:t>
            </a:r>
          </a:p>
        </p:txBody>
      </p:sp>
      <p:pic>
        <p:nvPicPr>
          <p:cNvPr id="76802" name="Picture 4" descr="ray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0200"/>
            <a:ext cx="4306888" cy="2633663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304800" y="4386263"/>
            <a:ext cx="242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chemeClr val="bg1">
                    <a:lumMod val="75000"/>
                  </a:schemeClr>
                </a:solidFill>
              </a:rPr>
              <a:t>Browning et al. (1976)</a:t>
            </a:r>
          </a:p>
        </p:txBody>
      </p:sp>
      <p:sp>
        <p:nvSpPr>
          <p:cNvPr id="76804" name="Text Box 10"/>
          <p:cNvSpPr txBox="1">
            <a:spLocks noChangeArrowheads="1"/>
          </p:cNvSpPr>
          <p:nvPr/>
        </p:nvSpPr>
        <p:spPr bwMode="auto">
          <a:xfrm>
            <a:off x="5013325" y="4086225"/>
            <a:ext cx="396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/>
              <a:t>Four cells at a single time</a:t>
            </a:r>
          </a:p>
          <a:p>
            <a:r>
              <a:rPr lang="en-US" i="0"/>
              <a:t>Or a single cell at four times</a:t>
            </a:r>
          </a:p>
        </p:txBody>
      </p:sp>
      <p:pic>
        <p:nvPicPr>
          <p:cNvPr id="6" name="Picture 1" descr="08jul03-KLNX-multicel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48" y="1600200"/>
            <a:ext cx="2330673" cy="2330673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47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1034" descr="ftan_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129088"/>
            <a:ext cx="454501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4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multicell storm</a:t>
            </a:r>
          </a:p>
        </p:txBody>
      </p:sp>
      <p:pic>
        <p:nvPicPr>
          <p:cNvPr id="78850" name="Picture 1027" descr="ray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0200"/>
            <a:ext cx="4306888" cy="2633663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1028"/>
          <p:cNvSpPr txBox="1">
            <a:spLocks noChangeArrowheads="1"/>
          </p:cNvSpPr>
          <p:nvPr/>
        </p:nvSpPr>
        <p:spPr bwMode="auto">
          <a:xfrm>
            <a:off x="304800" y="4386263"/>
            <a:ext cx="242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BFBFBF"/>
                </a:solidFill>
              </a:rPr>
              <a:t>Browning et al. (1976)</a:t>
            </a:r>
          </a:p>
        </p:txBody>
      </p:sp>
      <p:sp>
        <p:nvSpPr>
          <p:cNvPr id="78852" name="Text Box 1030"/>
          <p:cNvSpPr txBox="1">
            <a:spLocks noChangeArrowheads="1"/>
          </p:cNvSpPr>
          <p:nvPr/>
        </p:nvSpPr>
        <p:spPr bwMode="auto">
          <a:xfrm>
            <a:off x="1998663" y="5943600"/>
            <a:ext cx="2420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BFBFBF"/>
                </a:solidFill>
              </a:rPr>
              <a:t>Fovell and Tan (1998)</a:t>
            </a:r>
          </a:p>
        </p:txBody>
      </p:sp>
      <p:sp>
        <p:nvSpPr>
          <p:cNvPr id="78853" name="Text Box 1031"/>
          <p:cNvSpPr txBox="1">
            <a:spLocks noChangeArrowheads="1"/>
          </p:cNvSpPr>
          <p:nvPr/>
        </p:nvSpPr>
        <p:spPr bwMode="auto">
          <a:xfrm>
            <a:off x="4800600" y="2105025"/>
            <a:ext cx="38782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/>
              <a:t>Unsteadiness represents</a:t>
            </a:r>
          </a:p>
          <a:p>
            <a:r>
              <a:rPr lang="en-US" i="0"/>
              <a:t>episodic entrainment owing</a:t>
            </a:r>
          </a:p>
          <a:p>
            <a:r>
              <a:rPr lang="en-US" i="0"/>
              <a:t>to local buoyancy-induced</a:t>
            </a:r>
          </a:p>
          <a:p>
            <a:r>
              <a:rPr lang="en-US" i="0"/>
              <a:t>circulations.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8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severe squall line environment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latin typeface="Arial" charset="0"/>
                <a:ea typeface="ＭＳ Ｐゴシック" charset="0"/>
                <a:cs typeface="ＭＳ Ｐゴシック" charset="0"/>
              </a:rPr>
              <a:t>“nothing succeeds like success”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2946" name="Picture 4" descr="bluestein-jain-fi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155825"/>
            <a:ext cx="57832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1157288" y="5991225"/>
            <a:ext cx="6875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0"/>
              <a:t>From 10 years of severe spring Oklahoma storms</a:t>
            </a:r>
          </a:p>
        </p:txBody>
      </p:sp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0" y="64912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dirty="0">
                <a:solidFill>
                  <a:srgbClr val="BFBFBF"/>
                </a:solidFill>
              </a:rPr>
              <a:t>Bluestein and Jain (1985)</a:t>
            </a:r>
            <a:endParaRPr lang="en-US" i="0" dirty="0">
              <a:solidFill>
                <a:srgbClr val="BFBFB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1599" y="4820416"/>
            <a:ext cx="701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Heights</a:t>
            </a:r>
          </a:p>
          <a:p>
            <a:r>
              <a:rPr lang="en-US" sz="1100" i="1" dirty="0"/>
              <a:t> km MSL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1B5FE-756B-0BEB-6EDA-4B9D9E3F5F17}"/>
              </a:ext>
            </a:extLst>
          </p:cNvPr>
          <p:cNvSpPr txBox="1"/>
          <p:nvPr/>
        </p:nvSpPr>
        <p:spPr>
          <a:xfrm>
            <a:off x="290945" y="5251303"/>
            <a:ext cx="139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0.4 km is surface</a:t>
            </a:r>
          </a:p>
          <a:p>
            <a:r>
              <a:rPr lang="en-US" sz="1400" i="1" dirty="0"/>
              <a:t>in Oklahoma</a:t>
            </a:r>
          </a:p>
        </p:txBody>
      </p:sp>
    </p:spTree>
    <p:extLst>
      <p:ext uri="{BB962C8B-B14F-4D97-AF65-F5344CB8AC3E}">
        <p14:creationId xmlns:p14="http://schemas.microsoft.com/office/powerpoint/2010/main" val="233874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severe squall line environment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latin typeface="Arial" charset="0"/>
                <a:ea typeface="ＭＳ Ｐゴシック" charset="0"/>
                <a:cs typeface="ＭＳ Ｐゴシック" charset="0"/>
              </a:rPr>
              <a:t>“nothing succeeds like success”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4994" name="Picture 3" descr="bluestein-jain-fig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155825"/>
            <a:ext cx="57832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13</a:t>
            </a:fld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4912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dirty="0">
                <a:solidFill>
                  <a:srgbClr val="BFBFBF"/>
                </a:solidFill>
              </a:rPr>
              <a:t>Bluestein and Jain (1985)</a:t>
            </a:r>
            <a:endParaRPr lang="en-US" i="0" dirty="0">
              <a:solidFill>
                <a:srgbClr val="BFBFB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8803" y="5498068"/>
            <a:ext cx="132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(across-line)</a:t>
            </a:r>
          </a:p>
        </p:txBody>
      </p:sp>
    </p:spTree>
    <p:extLst>
      <p:ext uri="{BB962C8B-B14F-4D97-AF65-F5344CB8AC3E}">
        <p14:creationId xmlns:p14="http://schemas.microsoft.com/office/powerpoint/2010/main" val="87381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bluestein-jain-fi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155825"/>
            <a:ext cx="57832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14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4912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0" dirty="0">
                <a:solidFill>
                  <a:srgbClr val="BFBFBF"/>
                </a:solidFill>
              </a:rPr>
              <a:t>Bluestein and Jain (1985)</a:t>
            </a:r>
            <a:endParaRPr lang="en-US" i="0" dirty="0">
              <a:solidFill>
                <a:srgbClr val="BFBFBF"/>
              </a:solidFill>
            </a:endParaRPr>
          </a:p>
        </p:txBody>
      </p:sp>
      <p:pic>
        <p:nvPicPr>
          <p:cNvPr id="3" name="Picture 2" descr="squall_wind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4533900"/>
            <a:ext cx="2425700" cy="232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7625" y="6064250"/>
            <a:ext cx="17507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Ground</a:t>
            </a:r>
            <a:r>
              <a:rPr lang="en-US" sz="1600" i="1" dirty="0"/>
              <a:t> and </a:t>
            </a:r>
            <a:r>
              <a:rPr lang="en-US" sz="1600" i="1" dirty="0">
                <a:solidFill>
                  <a:srgbClr val="008000"/>
                </a:solidFill>
              </a:rPr>
              <a:t>storm</a:t>
            </a:r>
          </a:p>
          <a:p>
            <a:r>
              <a:rPr lang="en-US" sz="1600" i="1" dirty="0"/>
              <a:t>  relative winds</a:t>
            </a:r>
            <a:endParaRPr lang="en-US" i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D2A10CC-9DDE-EE1E-2C4C-F22BA4FBE95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814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severe squall line environment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latin typeface="Arial" charset="0"/>
                <a:ea typeface="ＭＳ Ｐゴシック" charset="0"/>
                <a:cs typeface="ＭＳ Ｐゴシック" charset="0"/>
              </a:rPr>
              <a:t>“nothing succeeds like success”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C0544-6261-84F9-D329-5589AD06F288}"/>
              </a:ext>
            </a:extLst>
          </p:cNvPr>
          <p:cNvSpPr txBox="1"/>
          <p:nvPr/>
        </p:nvSpPr>
        <p:spPr>
          <a:xfrm>
            <a:off x="2826655" y="3588522"/>
            <a:ext cx="125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(along-line)</a:t>
            </a:r>
          </a:p>
        </p:txBody>
      </p:sp>
    </p:spTree>
    <p:extLst>
      <p:ext uri="{BB962C8B-B14F-4D97-AF65-F5344CB8AC3E}">
        <p14:creationId xmlns:p14="http://schemas.microsoft.com/office/powerpoint/2010/main" val="43200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WRF 2D idealized squall line experiment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F7F140A-D802-9477-6D15-B5BBFCF100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Control run: </a:t>
            </a:r>
            <a:r>
              <a:rPr lang="en-US" dirty="0" err="1"/>
              <a:t>mp_physics</a:t>
            </a:r>
            <a:r>
              <a:rPr lang="en-US" dirty="0"/>
              <a:t>=2</a:t>
            </a:r>
            <a:br>
              <a:rPr lang="en-US" dirty="0"/>
            </a:br>
            <a:r>
              <a:rPr lang="en-US" dirty="0"/>
              <a:t>(Purdue Lin scheme)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3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4019A5-0D13-83DC-74B6-545A45E6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4" y="1524360"/>
            <a:ext cx="7772400" cy="32024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5EE6835-905D-2207-7BBC-77FD1567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and 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168FF-A470-A708-8AFD-9C3B2440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6" descr="squall_atlanta_NEW203a">
            <a:extLst>
              <a:ext uri="{FF2B5EF4-FFF2-40B4-BE49-F238E27FC236}">
                <a16:creationId xmlns:a16="http://schemas.microsoft.com/office/drawing/2014/main" id="{AC175F3E-8CB1-18CB-DE35-4D5294DB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6850"/>
            <a:ext cx="3381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239AE-7880-0B6B-D56E-3A79991F906A}"/>
              </a:ext>
            </a:extLst>
          </p:cNvPr>
          <p:cNvSpPr txBox="1"/>
          <p:nvPr/>
        </p:nvSpPr>
        <p:spPr>
          <a:xfrm>
            <a:off x="6664036" y="4704607"/>
            <a:ext cx="1685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Fovell et al. (2006):</a:t>
            </a:r>
          </a:p>
          <a:p>
            <a:r>
              <a:rPr lang="en-US" sz="1200" dirty="0"/>
              <a:t> waves trapped beneath</a:t>
            </a:r>
          </a:p>
          <a:p>
            <a:r>
              <a:rPr lang="en-US" sz="1200" dirty="0"/>
              <a:t> forward anvil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9DD243-7B81-6B45-CBAD-0E583DC3509B}"/>
              </a:ext>
            </a:extLst>
          </p:cNvPr>
          <p:cNvCxnSpPr/>
          <p:nvPr/>
        </p:nvCxnSpPr>
        <p:spPr>
          <a:xfrm flipH="1" flipV="1">
            <a:off x="6954982" y="3574473"/>
            <a:ext cx="318654" cy="1130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71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EE6835-905D-2207-7BBC-77FD1567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reflectivity and 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168FF-A470-A708-8AFD-9C3B2440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028" descr="squall_atlanta_NEW205">
            <a:extLst>
              <a:ext uri="{FF2B5EF4-FFF2-40B4-BE49-F238E27FC236}">
                <a16:creationId xmlns:a16="http://schemas.microsoft.com/office/drawing/2014/main" id="{814962E4-86AA-E21A-3D5D-C0ADA550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6850"/>
            <a:ext cx="3381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E7D29-F090-7435-B6BC-9BDA0660FB8B}"/>
              </a:ext>
            </a:extLst>
          </p:cNvPr>
          <p:cNvSpPr txBox="1"/>
          <p:nvPr/>
        </p:nvSpPr>
        <p:spPr>
          <a:xfrm>
            <a:off x="5015345" y="5276850"/>
            <a:ext cx="32462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Not much of a prominent</a:t>
            </a:r>
          </a:p>
          <a:p>
            <a:r>
              <a:rPr lang="en-US" u="sng" dirty="0"/>
              <a:t> bright band in stratiform region.</a:t>
            </a:r>
          </a:p>
          <a:p>
            <a:r>
              <a:rPr lang="en-US" dirty="0"/>
              <a:t> - too early in storm’s evolution?</a:t>
            </a:r>
          </a:p>
          <a:p>
            <a:r>
              <a:rPr lang="en-US" dirty="0"/>
              <a:t> - microphysics problem?</a:t>
            </a:r>
          </a:p>
          <a:p>
            <a:r>
              <a:rPr lang="en-US" dirty="0"/>
              <a:t> - reflectivity calculation issue?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99C43-2EDE-9B94-7BE2-56470C9C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" y="1567225"/>
            <a:ext cx="7772400" cy="31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EE6835-905D-2207-7BBC-77FD1567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q</a:t>
            </a:r>
            <a:r>
              <a:rPr lang="en-US" dirty="0"/>
              <a:t>’ and 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168FF-A470-A708-8AFD-9C3B2440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6" descr="squall_atlanta_NEW203a">
            <a:extLst>
              <a:ext uri="{FF2B5EF4-FFF2-40B4-BE49-F238E27FC236}">
                <a16:creationId xmlns:a16="http://schemas.microsoft.com/office/drawing/2014/main" id="{36208CC5-70AC-3A0A-6C2B-C490DD91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6850"/>
            <a:ext cx="3381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A66D8-6364-6889-659F-06272C08997B}"/>
              </a:ext>
            </a:extLst>
          </p:cNvPr>
          <p:cNvSpPr txBox="1"/>
          <p:nvPr/>
        </p:nvSpPr>
        <p:spPr>
          <a:xfrm>
            <a:off x="5015345" y="5276850"/>
            <a:ext cx="3564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much of this warming is due to</a:t>
            </a:r>
          </a:p>
          <a:p>
            <a:r>
              <a:rPr lang="en-US" dirty="0"/>
              <a:t> latent heating and its advection,</a:t>
            </a:r>
          </a:p>
          <a:p>
            <a:r>
              <a:rPr lang="en-US" dirty="0"/>
              <a:t> and how much due to subsidence?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FFDE2-49EA-04E4-1E7E-5C071E15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68" y="1589230"/>
            <a:ext cx="7772400" cy="31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84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8802FF-EEFF-CB91-AB6E-1FDCC710F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34950"/>
            <a:ext cx="6273800" cy="6388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FED76-7D93-4CF8-DA18-1D75C14A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19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99A186-CA61-ACFC-08C2-61A4BC752346}"/>
              </a:ext>
            </a:extLst>
          </p:cNvPr>
          <p:cNvCxnSpPr/>
          <p:nvPr/>
        </p:nvCxnSpPr>
        <p:spPr>
          <a:xfrm flipV="1">
            <a:off x="4305782" y="4201610"/>
            <a:ext cx="2361236" cy="1620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06A8EC-7650-1C1B-7535-7825DAD55DD5}"/>
              </a:ext>
            </a:extLst>
          </p:cNvPr>
          <p:cNvCxnSpPr>
            <a:cxnSpLocks/>
          </p:cNvCxnSpPr>
          <p:nvPr/>
        </p:nvCxnSpPr>
        <p:spPr>
          <a:xfrm flipV="1">
            <a:off x="4191964" y="3252486"/>
            <a:ext cx="2475054" cy="2569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AB194C-1032-F99F-324C-A1B37BDD5246}"/>
              </a:ext>
            </a:extLst>
          </p:cNvPr>
          <p:cNvCxnSpPr>
            <a:cxnSpLocks/>
          </p:cNvCxnSpPr>
          <p:nvPr/>
        </p:nvCxnSpPr>
        <p:spPr>
          <a:xfrm flipV="1">
            <a:off x="4248873" y="1632030"/>
            <a:ext cx="2418145" cy="4206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8559F-4DCB-A75D-50C7-B08D0E2B9377}"/>
              </a:ext>
            </a:extLst>
          </p:cNvPr>
          <p:cNvCxnSpPr>
            <a:cxnSpLocks/>
          </p:cNvCxnSpPr>
          <p:nvPr/>
        </p:nvCxnSpPr>
        <p:spPr>
          <a:xfrm flipH="1" flipV="1">
            <a:off x="1694244" y="3849025"/>
            <a:ext cx="2583083" cy="2039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CAA0A5-A593-D19E-35D1-70E6BB533891}"/>
              </a:ext>
            </a:extLst>
          </p:cNvPr>
          <p:cNvSpPr txBox="1"/>
          <p:nvPr/>
        </p:nvSpPr>
        <p:spPr>
          <a:xfrm rot="19434793">
            <a:off x="5253316" y="4747484"/>
            <a:ext cx="144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gravity waves</a:t>
            </a:r>
          </a:p>
        </p:txBody>
      </p:sp>
    </p:spTree>
    <p:extLst>
      <p:ext uri="{BB962C8B-B14F-4D97-AF65-F5344CB8AC3E}">
        <p14:creationId xmlns:p14="http://schemas.microsoft.com/office/powerpoint/2010/main" val="107470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Definition of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squall line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Glossary of Meteorology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(2000):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“[A]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line of active thunderstorms, either continuous or with breaks, including contiguous precipitation areas resulting from the existence of thunderstorms.”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82FE87-B789-EEAA-46AC-2CC1AB416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34950"/>
            <a:ext cx="6426200" cy="6388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C7AD0-5307-DE1D-3CDB-8657D1C9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26F67-61C8-069F-D86D-DAA7A0126ABF}"/>
              </a:ext>
            </a:extLst>
          </p:cNvPr>
          <p:cNvSpPr txBox="1"/>
          <p:nvPr/>
        </p:nvSpPr>
        <p:spPr>
          <a:xfrm>
            <a:off x="110134" y="704221"/>
            <a:ext cx="7320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MAXIMUM NEAR-SURFACE WIND SPEED (m/s) 13.719600677490234 </a:t>
            </a:r>
          </a:p>
          <a:p>
            <a:r>
              <a:rPr lang="en-US" dirty="0"/>
              <a:t>TOTAL SIMULATED PRECIPITATION (mm) 2793.663</a:t>
            </a:r>
          </a:p>
        </p:txBody>
      </p:sp>
    </p:spTree>
    <p:extLst>
      <p:ext uri="{BB962C8B-B14F-4D97-AF65-F5344CB8AC3E}">
        <p14:creationId xmlns:p14="http://schemas.microsoft.com/office/powerpoint/2010/main" val="94431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3A3C69-8F17-3CAF-8FF6-7E0406D1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reflectivity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138AB-4D89-43FE-FBC9-3F76556C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62F9E-6785-E387-7A85-B9B86203FD97}"/>
              </a:ext>
            </a:extLst>
          </p:cNvPr>
          <p:cNvSpPr txBox="1"/>
          <p:nvPr/>
        </p:nvSpPr>
        <p:spPr>
          <a:xfrm>
            <a:off x="221673" y="6137564"/>
            <a:ext cx="611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"/>
                <a:cs typeface="Courier"/>
              </a:rPr>
              <a:t>convert -delay 30 -loop 0 movie*</a:t>
            </a:r>
            <a:r>
              <a:rPr lang="en-US" sz="1800" dirty="0" err="1">
                <a:latin typeface="Courier"/>
                <a:cs typeface="Courier"/>
              </a:rPr>
              <a:t>png</a:t>
            </a:r>
            <a:r>
              <a:rPr lang="en-US" sz="1800" dirty="0">
                <a:latin typeface="Courier"/>
                <a:cs typeface="Courier"/>
              </a:rPr>
              <a:t> OUT.GIF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C4793-8AFD-BD7D-FF98-073FE753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1647693"/>
            <a:ext cx="7772400" cy="3169537"/>
          </a:xfrm>
          <a:prstGeom prst="rect">
            <a:avLst/>
          </a:prstGeom>
        </p:spPr>
      </p:pic>
      <p:pic>
        <p:nvPicPr>
          <p:cNvPr id="9" name="Picture 4" descr="raymer">
            <a:extLst>
              <a:ext uri="{FF2B5EF4-FFF2-40B4-BE49-F238E27FC236}">
                <a16:creationId xmlns:a16="http://schemas.microsoft.com/office/drawing/2014/main" id="{E8DA8B70-8066-0F60-E90D-2148B4C9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4817230"/>
            <a:ext cx="2095741" cy="1281546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FDA674-6B4A-39FE-2A27-4333F72AD2E5}"/>
              </a:ext>
            </a:extLst>
          </p:cNvPr>
          <p:cNvSpPr txBox="1"/>
          <p:nvPr/>
        </p:nvSpPr>
        <p:spPr>
          <a:xfrm>
            <a:off x="457200" y="6506896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[this command is executed in the notebook’s last cell]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717592-50DB-A529-FF6A-554C0944C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327" y="4687380"/>
            <a:ext cx="1818403" cy="18515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11766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7D674C-7B0C-E50E-E6DE-D69C37F3E8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ensemble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430547-5304-C4B2-4C09-FE002C81DF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Good news: all the runs are squall lines</a:t>
            </a:r>
          </a:p>
          <a:p>
            <a:r>
              <a:rPr lang="en-US" dirty="0"/>
              <a:t>Bad news: there’s a lot of potentially important differences/variations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271CF-5EC1-6AFE-63F5-65C09A01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6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D2B5-FFBA-F988-103B-0BBE0226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DA235-4862-E29B-2A10-33810A3E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60CFAB-7DE4-DFDB-C30D-185F17915862}"/>
              </a:ext>
            </a:extLst>
          </p:cNvPr>
          <p:cNvSpPr txBox="1"/>
          <p:nvPr/>
        </p:nvSpPr>
        <p:spPr>
          <a:xfrm>
            <a:off x="628650" y="4829872"/>
            <a:ext cx="4664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Deep, strong cold pool </a:t>
            </a:r>
            <a:r>
              <a:rPr lang="en-US" sz="1600" dirty="0">
                <a:sym typeface="Wingdings" pitchFamily="2" charset="2"/>
              </a:rPr>
              <a:t> fast propagation</a:t>
            </a:r>
          </a:p>
          <a:p>
            <a:r>
              <a:rPr lang="en-US" sz="1600" dirty="0">
                <a:sym typeface="Wingdings" pitchFamily="2" charset="2"/>
              </a:rPr>
              <a:t> vigorous lifting at gust front, strong front-to-rear flow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7BD8B-DCE3-2803-AB8C-84A42FF9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B99B-49FA-61B5-6E09-BB736B60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very expensive bin scheme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1AE3D-BD80-45C9-E17F-7BD1DDCD7776}"/>
              </a:ext>
            </a:extLst>
          </p:cNvPr>
          <p:cNvSpPr txBox="1"/>
          <p:nvPr/>
        </p:nvSpPr>
        <p:spPr>
          <a:xfrm>
            <a:off x="628650" y="4829872"/>
            <a:ext cx="58697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Simulation took 40x more time to run</a:t>
            </a:r>
          </a:p>
          <a:p>
            <a:r>
              <a:rPr lang="en-US" sz="1600" dirty="0"/>
              <a:t>Much weaker, shallower cold pool </a:t>
            </a:r>
            <a:r>
              <a:rPr lang="en-US" sz="1600" dirty="0">
                <a:sym typeface="Wingdings" pitchFamily="2" charset="2"/>
              </a:rPr>
              <a:t> slower propagation</a:t>
            </a:r>
          </a:p>
          <a:p>
            <a:r>
              <a:rPr lang="en-US" sz="1600" dirty="0">
                <a:sym typeface="Wingdings" pitchFamily="2" charset="2"/>
              </a:rPr>
              <a:t>Slower to develop (did the bulk scheme produce rain too quickly?)</a:t>
            </a:r>
          </a:p>
          <a:p>
            <a:r>
              <a:rPr lang="en-US" sz="1600" dirty="0">
                <a:sym typeface="Wingdings" pitchFamily="2" charset="2"/>
              </a:rPr>
              <a:t>Is this the “right” or “best” answer?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E5C57-8D7B-E8EE-FD46-6E63E046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D0BBD-5D90-4D3F-B587-19BB6C12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EB24-B774-21A9-7E34-D371AFE5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Slowest moving and/or slowest developing bulk scheme 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A565A-D5D8-6347-701A-F4BCAD90FC85}"/>
              </a:ext>
            </a:extLst>
          </p:cNvPr>
          <p:cNvSpPr txBox="1"/>
          <p:nvPr/>
        </p:nvSpPr>
        <p:spPr>
          <a:xfrm>
            <a:off x="628650" y="4829872"/>
            <a:ext cx="363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Also fairly weak cold pool</a:t>
            </a:r>
          </a:p>
          <a:p>
            <a:r>
              <a:rPr lang="en-US" sz="1600" dirty="0"/>
              <a:t>Most like the very expensive bin scheme?</a:t>
            </a:r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27073-79CE-9E1D-9950-F533EDE2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904430-EE87-2633-A396-48AB8ECD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9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90D87-B36C-6BA8-3F93-796736AA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BCE4-77A5-0140-2C5E-788DBFC3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slowly moving 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E7A29-C936-2CE7-1E79-1E0497611961}"/>
              </a:ext>
            </a:extLst>
          </p:cNvPr>
          <p:cNvSpPr txBox="1"/>
          <p:nvPr/>
        </p:nvSpPr>
        <p:spPr>
          <a:xfrm>
            <a:off x="628650" y="4829872"/>
            <a:ext cx="363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Also fairly weak cold pool</a:t>
            </a:r>
          </a:p>
          <a:p>
            <a:r>
              <a:rPr lang="en-US" sz="1600" dirty="0"/>
              <a:t>Most like the very expensive bin scheme?</a:t>
            </a:r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DA189-9845-8438-79A6-2E3CD6B5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02F06-EC6D-0E71-9C36-5244A579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25B9-3C58-14DB-57CE-0AB2B5A3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16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1083-4E87-7C6E-8880-4DC152D1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Fastest moving and/or developing 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C1C37-AE2A-DB2E-7AD0-375C2FF22872}"/>
              </a:ext>
            </a:extLst>
          </p:cNvPr>
          <p:cNvSpPr txBox="1"/>
          <p:nvPr/>
        </p:nvSpPr>
        <p:spPr>
          <a:xfrm>
            <a:off x="628650" y="4829872"/>
            <a:ext cx="435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Tied with control run for fastest moving squall line</a:t>
            </a:r>
          </a:p>
          <a:p>
            <a:r>
              <a:rPr lang="en-US" sz="1600" dirty="0"/>
              <a:t>Really well-defined rear inflow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CA570-6BE8-5234-E60E-CC9B06BF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pic>
        <p:nvPicPr>
          <p:cNvPr id="3" name="Picture 1028" descr="squall_atlanta_NEW205">
            <a:extLst>
              <a:ext uri="{FF2B5EF4-FFF2-40B4-BE49-F238E27FC236}">
                <a16:creationId xmlns:a16="http://schemas.microsoft.com/office/drawing/2014/main" id="{77E3196E-8AF6-FCBA-3E22-B0925BA0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146920"/>
            <a:ext cx="3381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DD36-BC74-E111-4536-715C7620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53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B92A1-E024-D683-92F2-2BBF54AF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978140" cy="3211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0FCF2-085D-790A-4D42-6D179CF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Evidence of trapped waves on forward side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3424E9-1282-A4F5-D12A-45839BE9A12F}"/>
              </a:ext>
            </a:extLst>
          </p:cNvPr>
          <p:cNvCxnSpPr/>
          <p:nvPr/>
        </p:nvCxnSpPr>
        <p:spPr>
          <a:xfrm flipH="1" flipV="1">
            <a:off x="5918600" y="3792809"/>
            <a:ext cx="953429" cy="1279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417A9-E46F-7047-D134-6B11EF8FD52D}"/>
              </a:ext>
            </a:extLst>
          </p:cNvPr>
          <p:cNvCxnSpPr/>
          <p:nvPr/>
        </p:nvCxnSpPr>
        <p:spPr>
          <a:xfrm flipH="1" flipV="1">
            <a:off x="6991969" y="3792809"/>
            <a:ext cx="953429" cy="1279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87ADB8-31A8-1D2E-DB48-8DAF77DE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54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0655-62D0-6E73-62DB-1467CBC4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9646A-C717-79C7-5A5F-85EFE5E27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527048"/>
            <a:ext cx="7940294" cy="3200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3CCE40-ABAB-F3EA-E5C8-01E016C4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57732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8 July 2003, Lincoln, NE</a:t>
            </a:r>
          </a:p>
        </p:txBody>
      </p:sp>
      <p:pic>
        <p:nvPicPr>
          <p:cNvPr id="13314" name="Picture 1" descr="08jul03-KLNX-multice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895156"/>
            <a:ext cx="5905500" cy="59055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52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6F60791-F727-25F9-1183-1CBD1BF23A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04588"/>
              </p:ext>
            </p:extLst>
          </p:nvPr>
        </p:nvGraphicFramePr>
        <p:xfrm>
          <a:off x="-55424" y="19895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44CF3D-58AD-E8D7-7D09-E656F982D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143253"/>
              </p:ext>
            </p:extLst>
          </p:nvPr>
        </p:nvGraphicFramePr>
        <p:xfrm>
          <a:off x="4371744" y="19829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120DF31-042C-A78B-4990-E2C3119D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 MP simulations ranked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ED597-8885-F981-B875-DF875EB10FFA}"/>
              </a:ext>
            </a:extLst>
          </p:cNvPr>
          <p:cNvSpPr txBox="1"/>
          <p:nvPr/>
        </p:nvSpPr>
        <p:spPr>
          <a:xfrm>
            <a:off x="2155947" y="4732735"/>
            <a:ext cx="48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Both max wind and total accumulated </a:t>
            </a:r>
            <a:r>
              <a:rPr lang="en-US" sz="2000" dirty="0" err="1"/>
              <a:t>precip</a:t>
            </a:r>
            <a:endParaRPr lang="en-US" sz="2000" dirty="0"/>
          </a:p>
          <a:p>
            <a:pPr algn="ctr"/>
            <a:r>
              <a:rPr lang="en-US" sz="2000" dirty="0"/>
              <a:t>vary by about 100%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A277EC-35D2-FBD4-390B-CBF3CC1D5271}"/>
              </a:ext>
            </a:extLst>
          </p:cNvPr>
          <p:cNvCxnSpPr/>
          <p:nvPr/>
        </p:nvCxnSpPr>
        <p:spPr>
          <a:xfrm flipH="1">
            <a:off x="825443" y="2939740"/>
            <a:ext cx="200722" cy="3596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096EF2-E47F-1B26-BB87-DE10FFC1704B}"/>
              </a:ext>
            </a:extLst>
          </p:cNvPr>
          <p:cNvSpPr txBox="1"/>
          <p:nvPr/>
        </p:nvSpPr>
        <p:spPr>
          <a:xfrm>
            <a:off x="925803" y="2697176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B8B9B7-0C57-DB3E-A35D-CF3970BA7BAB}"/>
              </a:ext>
            </a:extLst>
          </p:cNvPr>
          <p:cNvCxnSpPr>
            <a:cxnSpLocks/>
          </p:cNvCxnSpPr>
          <p:nvPr/>
        </p:nvCxnSpPr>
        <p:spPr>
          <a:xfrm flipH="1" flipV="1">
            <a:off x="6167812" y="3119001"/>
            <a:ext cx="345687" cy="363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EB4E99-388C-756A-0798-4C7CFD40BC70}"/>
              </a:ext>
            </a:extLst>
          </p:cNvPr>
          <p:cNvSpPr txBox="1"/>
          <p:nvPr/>
        </p:nvSpPr>
        <p:spPr>
          <a:xfrm>
            <a:off x="6513499" y="3344308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2D191-6631-FC69-1898-B92A347C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F3BEF-F09F-85DA-DBE7-ADF8DE9ED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7AD59-2BF7-24BD-6631-AE12E38B42C9}"/>
              </a:ext>
            </a:extLst>
          </p:cNvPr>
          <p:cNvSpPr txBox="1"/>
          <p:nvPr/>
        </p:nvSpPr>
        <p:spPr>
          <a:xfrm>
            <a:off x="175632" y="1651775"/>
            <a:ext cx="1134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Control run</a:t>
            </a:r>
          </a:p>
          <a:p>
            <a:r>
              <a:rPr lang="en-US" sz="1600" dirty="0"/>
              <a:t>Purdue-Lin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4A7C5-35C4-80BA-2996-78B98EAB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68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F0DE-CDBF-3F9E-5186-B6970B4E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95E8C0-3C97-830E-64D8-77961FC25C49}"/>
              </a:ext>
            </a:extLst>
          </p:cNvPr>
          <p:cNvSpPr txBox="1"/>
          <p:nvPr/>
        </p:nvSpPr>
        <p:spPr>
          <a:xfrm>
            <a:off x="175633" y="165177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NTU</a:t>
            </a:r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D4CA5-6AB9-375F-2A5B-FAD3CA3C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6F87F-4BD8-6403-5D07-AA2AB64C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94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2D5DC-7451-5DEE-CCB3-1E440F29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8A4CB-2AB4-A4A0-31E1-2D123650E033}"/>
              </a:ext>
            </a:extLst>
          </p:cNvPr>
          <p:cNvSpPr txBox="1"/>
          <p:nvPr/>
        </p:nvSpPr>
        <p:spPr>
          <a:xfrm>
            <a:off x="175633" y="165177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Bin scheme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E8E99-85D2-F710-417B-F355833B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8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469E3-016E-03B3-7DD9-001896B3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5E2A1-C513-7E80-89C8-43EDA4E276A6}"/>
              </a:ext>
            </a:extLst>
          </p:cNvPr>
          <p:cNvSpPr txBox="1"/>
          <p:nvPr/>
        </p:nvSpPr>
        <p:spPr>
          <a:xfrm>
            <a:off x="175632" y="1651774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P3</a:t>
            </a:r>
            <a:endParaRPr lang="en-US" sz="13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7ECC94-CD57-E73A-B9CE-98D0A656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1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7877A-4232-D8D6-3D74-0D18978A6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EA357-5DE4-217A-057C-D5781F857F63}"/>
              </a:ext>
            </a:extLst>
          </p:cNvPr>
          <p:cNvSpPr txBox="1"/>
          <p:nvPr/>
        </p:nvSpPr>
        <p:spPr>
          <a:xfrm>
            <a:off x="175632" y="1651774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P3-nc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6B6D5F-9BFD-9991-BD65-63F33BA1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8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1590-3170-48CC-8E52-0048406FB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EC7B0-B0AE-64F2-6553-20B123A6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A4596-B23F-8D1C-12AC-BF1FF607E731}"/>
              </a:ext>
            </a:extLst>
          </p:cNvPr>
          <p:cNvSpPr txBox="1"/>
          <p:nvPr/>
        </p:nvSpPr>
        <p:spPr>
          <a:xfrm>
            <a:off x="175632" y="1651774"/>
            <a:ext cx="1700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Stony Brook (SBU)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C885A-CB2D-025F-2EEF-EE0DBCA2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78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9D2E13-F601-1A4E-A3CE-C134F21C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27432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2FA3D-C70F-A123-2E3B-3A87001CAD5C}"/>
              </a:ext>
            </a:extLst>
          </p:cNvPr>
          <p:cNvSpPr txBox="1"/>
          <p:nvPr/>
        </p:nvSpPr>
        <p:spPr>
          <a:xfrm>
            <a:off x="175633" y="1651774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CAM 5.1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4899D-A28B-4809-18F7-DEFF6052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2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90E37-4434-01F7-6C57-6A14B246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88175"/>
            <a:ext cx="6272784" cy="6388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8408D-6F19-185D-F5C7-BBC00AF841BF}"/>
              </a:ext>
            </a:extLst>
          </p:cNvPr>
          <p:cNvSpPr txBox="1"/>
          <p:nvPr/>
        </p:nvSpPr>
        <p:spPr>
          <a:xfrm>
            <a:off x="175633" y="165177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ANIMATION</a:t>
            </a:r>
            <a:endParaRPr lang="en-US" sz="135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690B14-D95B-39A8-D51E-85A8506A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7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64ACB-F76A-1B3C-0152-644A5689D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A4321-54A1-DCE8-2374-B67F8699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469900"/>
            <a:ext cx="6273800" cy="6388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71EE1-A170-3E3E-BB73-E0F3A67F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85FF0-DEC5-FB54-904B-4BA8ED07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" y="943841"/>
            <a:ext cx="4618646" cy="320905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040181-9377-671F-0A36-1B1C63FB8C18}"/>
              </a:ext>
            </a:extLst>
          </p:cNvPr>
          <p:cNvCxnSpPr/>
          <p:nvPr/>
        </p:nvCxnSpPr>
        <p:spPr>
          <a:xfrm flipV="1">
            <a:off x="5815929" y="4201610"/>
            <a:ext cx="2361236" cy="1620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C2CCD0-7270-642A-B081-1079DC46B72C}"/>
              </a:ext>
            </a:extLst>
          </p:cNvPr>
          <p:cNvCxnSpPr>
            <a:cxnSpLocks/>
          </p:cNvCxnSpPr>
          <p:nvPr/>
        </p:nvCxnSpPr>
        <p:spPr>
          <a:xfrm flipV="1">
            <a:off x="5665733" y="1745213"/>
            <a:ext cx="2475054" cy="2569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F264C6-3155-67D3-2752-40A66DE66EE7}"/>
              </a:ext>
            </a:extLst>
          </p:cNvPr>
          <p:cNvCxnSpPr>
            <a:cxnSpLocks/>
          </p:cNvCxnSpPr>
          <p:nvPr/>
        </p:nvCxnSpPr>
        <p:spPr>
          <a:xfrm flipV="1">
            <a:off x="5831273" y="325784"/>
            <a:ext cx="1443853" cy="2635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7756E5-69DC-19C9-5FA3-A69A661A020C}"/>
              </a:ext>
            </a:extLst>
          </p:cNvPr>
          <p:cNvSpPr txBox="1"/>
          <p:nvPr/>
        </p:nvSpPr>
        <p:spPr>
          <a:xfrm rot="19434793">
            <a:off x="6763463" y="4747484"/>
            <a:ext cx="144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gravity waves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6EEE5-2448-63C4-E446-539D96FABA8D}"/>
              </a:ext>
            </a:extLst>
          </p:cNvPr>
          <p:cNvSpPr txBox="1"/>
          <p:nvPr/>
        </p:nvSpPr>
        <p:spPr>
          <a:xfrm>
            <a:off x="1184226" y="4535953"/>
            <a:ext cx="1685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Fovell et al. (2006):</a:t>
            </a:r>
          </a:p>
          <a:p>
            <a:r>
              <a:rPr lang="en-US" sz="1200" dirty="0"/>
              <a:t> waves trapped beneath</a:t>
            </a:r>
          </a:p>
          <a:p>
            <a:r>
              <a:rPr lang="en-US" sz="1200" dirty="0"/>
              <a:t> forward anvil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7C5DB-E3E5-22CE-CF8D-8006AE228384}"/>
              </a:ext>
            </a:extLst>
          </p:cNvPr>
          <p:cNvSpPr txBox="1"/>
          <p:nvPr/>
        </p:nvSpPr>
        <p:spPr>
          <a:xfrm>
            <a:off x="3220005" y="1163781"/>
            <a:ext cx="13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21 Jun 2003 (VNX)</a:t>
            </a:r>
          </a:p>
        </p:txBody>
      </p:sp>
    </p:spTree>
    <p:extLst>
      <p:ext uri="{BB962C8B-B14F-4D97-AF65-F5344CB8AC3E}">
        <p14:creationId xmlns:p14="http://schemas.microsoft.com/office/powerpoint/2010/main" val="359807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Squall line vertical x-section</a:t>
            </a:r>
          </a:p>
        </p:txBody>
      </p:sp>
      <p:pic>
        <p:nvPicPr>
          <p:cNvPr id="17410" name="Picture 10" descr="squall_atlanta_NEW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00313"/>
            <a:ext cx="6375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18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5B07-7D72-514D-F11D-E0F7480E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Reflectivity (subset)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75418-BA34-ACFD-DF25-707A8D2CFB75}"/>
              </a:ext>
            </a:extLst>
          </p:cNvPr>
          <p:cNvSpPr txBox="1"/>
          <p:nvPr/>
        </p:nvSpPr>
        <p:spPr>
          <a:xfrm>
            <a:off x="628651" y="4829872"/>
            <a:ext cx="3916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lot of variability in max reflectivity and also</a:t>
            </a:r>
          </a:p>
          <a:p>
            <a:r>
              <a:rPr lang="en-US" sz="1600" dirty="0"/>
              <a:t> development of bright 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A181E-AF13-C96C-1D52-C8900A74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527048"/>
            <a:ext cx="7847457" cy="3200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5819E-393D-9B43-9E86-24D1BBD7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3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75FE35-D2A1-3D67-BC15-452F1F4511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299F45-252B-9B0B-4272-FA9B5F52B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B1A02-E972-4A39-CC5A-DDF3B4F4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E91B4-5EF1-D943-87D1-B17379553A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28" descr="squall_atlanta_NEW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00313"/>
            <a:ext cx="6375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Squall line vertical x-section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8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squall_atlanta_NEW2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00313"/>
            <a:ext cx="6375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Squall line vertical x-section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760205" y="5610225"/>
            <a:ext cx="5709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0" dirty="0"/>
              <a:t>Storm-relative flow in storm and </a:t>
            </a:r>
            <a:r>
              <a:rPr lang="en-US" i="0" u="sng" dirty="0">
                <a:solidFill>
                  <a:srgbClr val="FF0000"/>
                </a:solidFill>
              </a:rPr>
              <a:t>far-field</a:t>
            </a:r>
            <a:r>
              <a:rPr lang="en-US" i="0" dirty="0"/>
              <a:t>;</a:t>
            </a:r>
            <a:endParaRPr lang="en-US" i="0" u="sng" dirty="0"/>
          </a:p>
          <a:p>
            <a:pPr algn="ctr"/>
            <a:r>
              <a:rPr lang="en-US" i="0" dirty="0"/>
              <a:t>note vertical shear and </a:t>
            </a:r>
            <a:r>
              <a:rPr lang="en-US" i="0" u="sng" dirty="0" err="1">
                <a:solidFill>
                  <a:srgbClr val="FF0000"/>
                </a:solidFill>
              </a:rPr>
              <a:t>upshear</a:t>
            </a:r>
            <a:r>
              <a:rPr lang="en-US" i="0" u="sng" dirty="0">
                <a:solidFill>
                  <a:srgbClr val="FF0000"/>
                </a:solidFill>
              </a:rPr>
              <a:t> tilt </a:t>
            </a:r>
          </a:p>
        </p:txBody>
      </p:sp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6477000" y="3429000"/>
            <a:ext cx="11430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i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squall_atlanta_NEW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00313"/>
            <a:ext cx="6375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Squall line vertical x-section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57525" y="5610225"/>
            <a:ext cx="308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0"/>
              <a:t>Radar echo envelope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028" descr="squall_atlanta_NEW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00313"/>
            <a:ext cx="6375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Squall line vertical x-section</a:t>
            </a:r>
          </a:p>
        </p:txBody>
      </p:sp>
      <p:sp>
        <p:nvSpPr>
          <p:cNvPr id="25603" name="Text Box 1029"/>
          <p:cNvSpPr txBox="1">
            <a:spLocks noChangeArrowheads="1"/>
          </p:cNvSpPr>
          <p:nvPr/>
        </p:nvSpPr>
        <p:spPr bwMode="auto">
          <a:xfrm>
            <a:off x="1259631" y="5610225"/>
            <a:ext cx="6708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0" dirty="0"/>
              <a:t>Principal echo features, including “bright band”. </a:t>
            </a:r>
          </a:p>
          <a:p>
            <a:pPr algn="ctr"/>
            <a:r>
              <a:rPr lang="en-US" dirty="0"/>
              <a:t>I</a:t>
            </a:r>
            <a:r>
              <a:rPr lang="en-US" i="0" dirty="0"/>
              <a:t>mplied multicellularity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F09-CA6B-FE44-B484-367A59D9C4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1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leary_houze_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609600"/>
            <a:ext cx="3665538" cy="5938838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Text Box 8"/>
          <p:cNvSpPr txBox="1">
            <a:spLocks noChangeArrowheads="1"/>
          </p:cNvSpPr>
          <p:nvPr/>
        </p:nvSpPr>
        <p:spPr bwMode="auto">
          <a:xfrm>
            <a:off x="5165725" y="1876425"/>
            <a:ext cx="375956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 dirty="0"/>
              <a:t>Life cycle of a tropical</a:t>
            </a:r>
          </a:p>
          <a:p>
            <a:r>
              <a:rPr lang="en-US" i="0" dirty="0"/>
              <a:t>squall line</a:t>
            </a:r>
          </a:p>
          <a:p>
            <a:r>
              <a:rPr lang="en-US" dirty="0"/>
              <a:t>(reversed for </a:t>
            </a:r>
            <a:r>
              <a:rPr lang="en-US" dirty="0" err="1"/>
              <a:t>midlatitudes</a:t>
            </a:r>
            <a:r>
              <a:rPr lang="en-US" dirty="0"/>
              <a:t>)</a:t>
            </a:r>
            <a:endParaRPr lang="en-US" i="0" dirty="0"/>
          </a:p>
        </p:txBody>
      </p:sp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4572000" y="6257925"/>
            <a:ext cx="2649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BFBFBF"/>
                </a:solidFill>
              </a:rPr>
              <a:t>Leary and </a:t>
            </a:r>
            <a:r>
              <a:rPr lang="en-US" sz="1800" i="0" dirty="0" err="1">
                <a:solidFill>
                  <a:srgbClr val="BFBFBF"/>
                </a:solidFill>
              </a:rPr>
              <a:t>Houze</a:t>
            </a:r>
            <a:r>
              <a:rPr lang="en-US" sz="1800" i="0" dirty="0">
                <a:solidFill>
                  <a:srgbClr val="BFBFBF"/>
                </a:solidFill>
              </a:rPr>
              <a:t> (1979)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2EBF2-7795-3545-B2DE-91520C7DAB7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163782" y="1876425"/>
            <a:ext cx="1488983" cy="43815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3ACA3E-ED7A-D2D4-4AA3-6A3C5C16D976}"/>
              </a:ext>
            </a:extLst>
          </p:cNvPr>
          <p:cNvCxnSpPr>
            <a:cxnSpLocks/>
          </p:cNvCxnSpPr>
          <p:nvPr/>
        </p:nvCxnSpPr>
        <p:spPr>
          <a:xfrm>
            <a:off x="1163782" y="1876425"/>
            <a:ext cx="858982" cy="42749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08jul03-KLNX-multicell.GIF">
            <a:extLst>
              <a:ext uri="{FF2B5EF4-FFF2-40B4-BE49-F238E27FC236}">
                <a16:creationId xmlns:a16="http://schemas.microsoft.com/office/drawing/2014/main" id="{4ED5BF3E-A55B-D43B-FFDC-63D3A7C71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27" y="3452790"/>
            <a:ext cx="2330673" cy="2330673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50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37923</TotalTime>
  <Words>793</Words>
  <Application>Microsoft Macintosh PowerPoint</Application>
  <PresentationFormat>On-screen Show (4:3)</PresentationFormat>
  <Paragraphs>190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Courier</vt:lpstr>
      <vt:lpstr>Lucida Grande</vt:lpstr>
      <vt:lpstr>Symbol</vt:lpstr>
      <vt:lpstr>Wingdings</vt:lpstr>
      <vt:lpstr>Office Theme</vt:lpstr>
      <vt:lpstr>Cloud microphysics: Squall line structure and in-class demo results</vt:lpstr>
      <vt:lpstr>Definition of “squall line”</vt:lpstr>
      <vt:lpstr>8 July 2003, Lincoln, NE</vt:lpstr>
      <vt:lpstr>Squall line vertical x-section</vt:lpstr>
      <vt:lpstr>Squall line vertical x-section</vt:lpstr>
      <vt:lpstr>Squall line vertical x-section</vt:lpstr>
      <vt:lpstr>Squall line vertical x-section</vt:lpstr>
      <vt:lpstr>Squall line vertical x-section</vt:lpstr>
      <vt:lpstr>PowerPoint Presentation</vt:lpstr>
      <vt:lpstr>The multicell storm</vt:lpstr>
      <vt:lpstr>The multicell storm</vt:lpstr>
      <vt:lpstr>The severe squall line environment “nothing succeeds like success”</vt:lpstr>
      <vt:lpstr>The severe squall line environment “nothing succeeds like success”</vt:lpstr>
      <vt:lpstr>PowerPoint Presentation</vt:lpstr>
      <vt:lpstr>WRF 2D idealized squall line experiment</vt:lpstr>
      <vt:lpstr>w and u</vt:lpstr>
      <vt:lpstr>reflectivity and u</vt:lpstr>
      <vt:lpstr>q’ and u</vt:lpstr>
      <vt:lpstr>PowerPoint Presentation</vt:lpstr>
      <vt:lpstr>PowerPoint Presentation</vt:lpstr>
      <vt:lpstr>Animation of reflectivity</vt:lpstr>
      <vt:lpstr>Class ensemble</vt:lpstr>
      <vt:lpstr>Control run</vt:lpstr>
      <vt:lpstr>The very expensive bin scheme</vt:lpstr>
      <vt:lpstr>Slowest moving and/or slowest developing bulk scheme member</vt:lpstr>
      <vt:lpstr>Another slowly moving member</vt:lpstr>
      <vt:lpstr>Fastest moving and/or developing member</vt:lpstr>
      <vt:lpstr>Evidence of trapped waves on forward side</vt:lpstr>
      <vt:lpstr>Animation</vt:lpstr>
      <vt:lpstr>22 MP simulations ranked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Reflectivity (subset)</vt:lpstr>
      <vt:lpstr>[end]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Fovell</dc:creator>
  <cp:lastModifiedBy>Fovell, Robert</cp:lastModifiedBy>
  <cp:revision>188</cp:revision>
  <dcterms:created xsi:type="dcterms:W3CDTF">2017-03-02T16:42:38Z</dcterms:created>
  <dcterms:modified xsi:type="dcterms:W3CDTF">2024-10-23T13:10:16Z</dcterms:modified>
</cp:coreProperties>
</file>