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424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60" r:id="rId18"/>
    <p:sldId id="459" r:id="rId19"/>
    <p:sldId id="461" r:id="rId20"/>
    <p:sldId id="462" r:id="rId21"/>
    <p:sldId id="463" r:id="rId22"/>
    <p:sldId id="456" r:id="rId23"/>
    <p:sldId id="466" r:id="rId24"/>
    <p:sldId id="467" r:id="rId25"/>
    <p:sldId id="464" r:id="rId26"/>
    <p:sldId id="465" r:id="rId27"/>
    <p:sldId id="45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71"/>
    <p:restoredTop sz="93451"/>
  </p:normalViewPr>
  <p:slideViewPr>
    <p:cSldViewPr snapToGrid="0" snapToObjects="1" showGuides="1">
      <p:cViewPr varScale="1">
        <p:scale>
          <a:sx n="110" d="100"/>
          <a:sy n="110" d="100"/>
        </p:scale>
        <p:origin x="648" y="184"/>
      </p:cViewPr>
      <p:guideLst>
        <p:guide orient="horz" pos="12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EC224-5007-1B47-A72E-F95A86A9DD75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410C1-516C-C343-A81B-B1C778D2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1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432B-B5EB-444A-927E-262FB0FFAB29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C099-38B6-A843-AFE0-BD8A0316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4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3C94-23F8-F848-1291-F3E58702E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36B0F9-4C99-2522-428C-AAB7EB798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B1EA55-3968-30FC-852F-9435FD363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0F66B-1E3B-247B-88F9-1A10ABAF7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7FCE9-7C7F-FDE9-0E1A-C3E6EB8E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3CC87E-837F-E7B1-D18E-7F4BBDA0A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B0839-FAE0-0305-82AE-0FB69096B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31F9-2580-BD37-1C56-B84A3F33E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9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61E45-7761-A2F6-9AD1-2FFCA42D6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EF2055-6F61-9E93-828D-E072FDCA8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A434C0-D200-E96A-E97F-F175A19DF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688CF-2D96-F8A4-E876-FE75F751C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2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249DE-B64D-F729-F9A9-F0546A9E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F504B2-B2AA-08D6-1EE9-B210041F51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CA8BA-E9A2-9B98-AE8C-DAE51EAB1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27EA8-BA47-9242-935C-8F0669632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CC099-38B6-A843-AFE0-BD8A0316C2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4664-5E40-3940-A09D-A2EC6B9BCF73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6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34EC-3E29-3849-893E-59766E195294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7CD-5BA5-124F-9015-830A7A2853E4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AA0C-1926-7B4F-BFCE-009CD8569710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2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15BD-DD9A-4E4F-8A9E-55D8C8B1AFDD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8B60-9417-3143-873D-9BFEACC92525}" type="datetime1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95B5-F3D7-F84D-B81A-E4AA236E6535}" type="datetime1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6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8688-6B9B-7441-884D-9A787FE89895}" type="datetime1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B269-366F-5C41-8C5E-4DF83D85BA31}" type="datetime1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D367-457A-694A-A192-1EEB1FE96607}" type="datetime1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3C90-58D5-0E48-967C-D068D5570CBF}" type="datetime1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9700-343D-2F4D-8C23-BDF8CE16F77B}" type="datetime1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AE3B-B44C-B04B-B31A-865FE2A29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jupyterlab.its.albany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Plotting GRIB and </a:t>
            </a:r>
            <a:r>
              <a:rPr lang="en-US" dirty="0" err="1"/>
              <a:t>NetCDF</a:t>
            </a:r>
            <a:r>
              <a:rPr lang="en-US" dirty="0"/>
              <a:t>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ATM 419/563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Spring 2024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Fovell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C627-321C-7343-9187-AA9C204BAF4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29784-051F-BD45-9C2F-1175F3C6FDBE}"/>
              </a:ext>
            </a:extLst>
          </p:cNvPr>
          <p:cNvSpPr txBox="1"/>
          <p:nvPr/>
        </p:nvSpPr>
        <p:spPr>
          <a:xfrm>
            <a:off x="26831" y="6629400"/>
            <a:ext cx="4113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© Copyright 2024 Robert Fovell, Univ. at Albany, SUNY, </a:t>
            </a:r>
            <a:r>
              <a:rPr lang="en-US" sz="1000" dirty="0" err="1"/>
              <a:t>rfovell@albany.edu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47831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DE3C8-AC2E-43EE-A33A-1D19F9A4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5284-551E-95FF-5004-83DC27F42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 #4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11BFA-70E0-4352-C5A7-20ED1583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A9C19-A5F9-DFAE-328C-A51DE0812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1022"/>
            <a:ext cx="7772400" cy="3780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5AACD-A1C0-70F7-23F0-CCE5B536A68C}"/>
              </a:ext>
            </a:extLst>
          </p:cNvPr>
          <p:cNvSpPr txBox="1"/>
          <p:nvPr/>
        </p:nvSpPr>
        <p:spPr>
          <a:xfrm>
            <a:off x="106017" y="5830957"/>
            <a:ext cx="7150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looks inside the “</a:t>
            </a:r>
            <a:r>
              <a:rPr lang="en-US" dirty="0" err="1"/>
              <a:t>ter</a:t>
            </a:r>
            <a:r>
              <a:rPr lang="en-US" dirty="0"/>
              <a:t>” dataset.  These are fields defined at the surface.</a:t>
            </a:r>
          </a:p>
          <a:p>
            <a:r>
              <a:rPr lang="en-US" dirty="0"/>
              <a:t>We will extract the model terrain (“</a:t>
            </a:r>
            <a:r>
              <a:rPr lang="en-US" dirty="0" err="1"/>
              <a:t>orog</a:t>
            </a:r>
            <a:r>
              <a:rPr lang="en-US" dirty="0"/>
              <a:t>”) from this dataset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A8AA0-D434-786D-BA5F-60F71ADA9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7321"/>
            <a:ext cx="7772400" cy="37809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15C8DE-57A2-19BB-3BA0-E16CD93BFD1D}"/>
              </a:ext>
            </a:extLst>
          </p:cNvPr>
          <p:cNvSpPr/>
          <p:nvPr/>
        </p:nvSpPr>
        <p:spPr>
          <a:xfrm>
            <a:off x="106017" y="5208104"/>
            <a:ext cx="6149009" cy="198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1EFD2-3721-81AB-793C-09D907AF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04C5-9607-7BAF-AC9C-D9775495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 #9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581EE-2F1C-8096-F1FB-DCE938BF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D8FB22-F23D-CFF1-FCAE-50FE7DB4061C}"/>
              </a:ext>
            </a:extLst>
          </p:cNvPr>
          <p:cNvSpPr txBox="1"/>
          <p:nvPr/>
        </p:nvSpPr>
        <p:spPr>
          <a:xfrm>
            <a:off x="106017" y="5830957"/>
            <a:ext cx="8072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Extracting different variables from different datasets.</a:t>
            </a:r>
          </a:p>
          <a:p>
            <a:r>
              <a:rPr lang="en-US" dirty="0"/>
              <a:t>The “_g” is appended to indicate GRIB.  You will probably want to open GRIB</a:t>
            </a:r>
          </a:p>
          <a:p>
            <a:r>
              <a:rPr lang="en-US" dirty="0"/>
              <a:t> and </a:t>
            </a:r>
            <a:r>
              <a:rPr lang="en-US" dirty="0" err="1"/>
              <a:t>NetCDF</a:t>
            </a:r>
            <a:r>
              <a:rPr lang="en-US" dirty="0"/>
              <a:t> files in the same notebook, and we don’t want their variables mixed up.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594CBB-7B07-5778-2CE9-7EBF790B1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7235"/>
            <a:ext cx="7772400" cy="40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1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C282-C6D5-3971-4F65-96CFBDE3B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B960-164D-93DE-F425-3C815A88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 #10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822E3E-EB5D-56A8-010A-5EFE95F7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9EBEE-3CF7-A079-A6FD-1FA826DF38CC}"/>
              </a:ext>
            </a:extLst>
          </p:cNvPr>
          <p:cNvSpPr txBox="1"/>
          <p:nvPr/>
        </p:nvSpPr>
        <p:spPr>
          <a:xfrm>
            <a:off x="0" y="1219201"/>
            <a:ext cx="6670416" cy="558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make a spatial plot using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cfgrib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-opened files: plot 10m winds on topography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should be same plot we got before!!!!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first select our central latitude and longitude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= -106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= 39.96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fig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plt.figure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figsize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=(9, 12))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Select a projection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ccrs.LambertConformal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central_latitude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central_longitude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our axis object 'ax', specifying Lambert Conformal projection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ax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fig.add_subplot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(1,1,1,projection=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set the plot bounds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= [-110,-102,39,41]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terrain plot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norm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plt.Normalize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(0,5000)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cm =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ax.pcolormesh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(lon_g,lat_g,hgt0_g,shading='auto',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plt.cm.terrain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norm=norm, 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alpha=0.8, transform=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add a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colorbar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  This takes our 'cm' object, and asks for a certain orientation and size and scale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plt.colorbar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(cm, orientation="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vertical",fraction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=0.02, pad=0.04, shrink=0.2, label="terrain height (m)")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plot some barbs at interval spacing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=10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plt.barbs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lon_g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lat_g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(u10m_g[::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(v10m_g[::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]),color='k',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=51,alpha=1,transform=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add a title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plt.title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(" HRRR 10m (m/s) winds from "+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filename,fontweight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='bold',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=14)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The features function we defined adds some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cartopy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features on.  We pass it 'ax'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features(ax)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enforce the plot bounds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ax.set_extent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later we will make a vertical cross section.  plot its extent on map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=-108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=-104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=39.954871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=39.954871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plt.plot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right_lon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], [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top_lat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], color='red', linewidth=2, </a:t>
            </a: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=900,transform=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sz="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# approximate Marshall fire location</a:t>
            </a:r>
          </a:p>
          <a:p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ax.scatter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(-105.27055,39.954871,marker='*',s=500,c='w',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edgecolors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k',transform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US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700" dirty="0">
                <a:latin typeface="Courier New" panose="02070309020205020404" pitchFamily="49" charset="0"/>
                <a:cs typeface="Courier New" panose="02070309020205020404" pitchFamily="49" charset="0"/>
              </a:rPr>
              <a:t>=30) # Boulder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A45C6-8D7F-9F60-C41B-330DF7023B9B}"/>
              </a:ext>
            </a:extLst>
          </p:cNvPr>
          <p:cNvSpPr txBox="1"/>
          <p:nvPr/>
        </p:nvSpPr>
        <p:spPr>
          <a:xfrm>
            <a:off x="5995686" y="2222339"/>
            <a:ext cx="2809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do not specify</a:t>
            </a:r>
          </a:p>
          <a:p>
            <a:r>
              <a:rPr lang="en-US" dirty="0"/>
              <a:t> ”true latitudes” for lambert</a:t>
            </a:r>
          </a:p>
          <a:p>
            <a:r>
              <a:rPr lang="en-US" dirty="0"/>
              <a:t> they default to 30˚ and 60˚</a:t>
            </a:r>
          </a:p>
        </p:txBody>
      </p:sp>
    </p:spTree>
    <p:extLst>
      <p:ext uri="{BB962C8B-B14F-4D97-AF65-F5344CB8AC3E}">
        <p14:creationId xmlns:p14="http://schemas.microsoft.com/office/powerpoint/2010/main" val="168935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2A36-F169-4B89-0824-D25F1253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Cell #10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E7BCC-DD28-11B6-AA58-32DEB274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13</a:t>
            </a:fld>
            <a:endParaRPr lang="en-US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398938F-5774-4EBF-8058-E261812D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072"/>
            <a:ext cx="91440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35DAC-A7FF-B3E5-63F1-A2B74277DDAC}"/>
              </a:ext>
            </a:extLst>
          </p:cNvPr>
          <p:cNvSpPr txBox="1"/>
          <p:nvPr/>
        </p:nvSpPr>
        <p:spPr>
          <a:xfrm>
            <a:off x="132522" y="4267200"/>
            <a:ext cx="79015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a small portion of the domain is shown, specified with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plot_bounds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[-110,-102,39,41]</a:t>
            </a:r>
          </a:p>
          <a:p>
            <a:endParaRPr lang="en-US" dirty="0"/>
          </a:p>
          <a:p>
            <a:r>
              <a:rPr lang="en-US" dirty="0"/>
              <a:t>Only every 10</a:t>
            </a:r>
            <a:r>
              <a:rPr lang="en-US" baseline="30000" dirty="0"/>
              <a:t>th</a:t>
            </a:r>
            <a:r>
              <a:rPr lang="en-US" dirty="0"/>
              <a:t> wind barb is plotted, specified with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plot some barbs at interval spacing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=10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plt.barbs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lon_g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lat_g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(u10m_g[::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to_np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(v10m_g[::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,::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]),color='k',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zorder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=51,alpha=1,transform=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ccrs.PlateCarree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endParaRPr lang="en-US" dirty="0"/>
          </a:p>
          <a:p>
            <a:r>
              <a:rPr lang="en-US" dirty="0"/>
              <a:t>The location and extent of the upcoming cross section marked with red line</a:t>
            </a:r>
          </a:p>
        </p:txBody>
      </p:sp>
    </p:spTree>
    <p:extLst>
      <p:ext uri="{BB962C8B-B14F-4D97-AF65-F5344CB8AC3E}">
        <p14:creationId xmlns:p14="http://schemas.microsoft.com/office/powerpoint/2010/main" val="382292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ACA7C-07B6-5700-E3D7-46E084E86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AD20-F1A6-AEE3-61A9-1DDE0DDB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308100" algn="l"/>
              </a:tabLst>
            </a:pP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 #11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2736F2-45EF-81DB-8560-355037C4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8876F-3DBC-7360-5BEA-919AA46C1125}"/>
              </a:ext>
            </a:extLst>
          </p:cNvPr>
          <p:cNvSpPr txBox="1"/>
          <p:nvPr/>
        </p:nvSpPr>
        <p:spPr>
          <a:xfrm>
            <a:off x="-13250" y="1417638"/>
            <a:ext cx="906448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start working on vertical cross-section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We are using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to make cross-sections from GRIB files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extract the projection information - needed for the cross-section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pygrib.open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location+filename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  ## read in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file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msg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grib.message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  ## from this file we can pull out the projection information 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print("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msg.projparms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",msg)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the coordinate system for the vertical cross-section from dataset 'hybrid'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data1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hybrid.metpy.assign_crs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msg.projparams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to_cf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  #assigning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ds = data1.metpy.assign_y_x()  #assigning x y's to allow for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metpy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cross section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lots of scary red-filled text to ignore here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 our cross-section dataset will be 'ds'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A29E3-7F5D-A14A-43B1-26F4E279489F}"/>
              </a:ext>
            </a:extLst>
          </p:cNvPr>
          <p:cNvSpPr txBox="1"/>
          <p:nvPr/>
        </p:nvSpPr>
        <p:spPr>
          <a:xfrm>
            <a:off x="265043" y="5440362"/>
            <a:ext cx="794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creating the dataset that will be used to make the cross-section, called “ds”</a:t>
            </a:r>
          </a:p>
          <a:p>
            <a:r>
              <a:rPr lang="en-US" dirty="0"/>
              <a:t>This cell can generate a lot of red-colored complaints that can be ignored</a:t>
            </a:r>
          </a:p>
        </p:txBody>
      </p:sp>
    </p:spTree>
    <p:extLst>
      <p:ext uri="{BB962C8B-B14F-4D97-AF65-F5344CB8AC3E}">
        <p14:creationId xmlns:p14="http://schemas.microsoft.com/office/powerpoint/2010/main" val="225406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5337-8A5B-8B50-77DA-0062FDB8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FFE15-75FA-5F05-FA8B-F89B77B0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4000" dirty="0"/>
              <a:t>  </a:t>
            </a:r>
            <a:r>
              <a:rPr lang="en-US" dirty="0"/>
              <a:t>Cell #12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2F00C-D594-70F3-65ED-254865AA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419AB-B007-E9A7-3CCF-F5A98C19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0766"/>
            <a:ext cx="7772400" cy="3676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D62B0-4227-EA8A-2B5B-3D2EC5A097C1}"/>
              </a:ext>
            </a:extLst>
          </p:cNvPr>
          <p:cNvSpPr txBox="1"/>
          <p:nvPr/>
        </p:nvSpPr>
        <p:spPr>
          <a:xfrm>
            <a:off x="265043" y="5440362"/>
            <a:ext cx="630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</a:t>
            </a:r>
            <a:r>
              <a:rPr lang="en-US" dirty="0" err="1"/>
              <a:t>MetPy</a:t>
            </a:r>
            <a:r>
              <a:rPr lang="en-US" dirty="0"/>
              <a:t> functions to compute potential temperature and RH</a:t>
            </a:r>
          </a:p>
          <a:p>
            <a:r>
              <a:rPr lang="en-US" dirty="0"/>
              <a:t> and add them to the cross-section dataset “ds”</a:t>
            </a:r>
          </a:p>
        </p:txBody>
      </p:sp>
    </p:spTree>
    <p:extLst>
      <p:ext uri="{BB962C8B-B14F-4D97-AF65-F5344CB8AC3E}">
        <p14:creationId xmlns:p14="http://schemas.microsoft.com/office/powerpoint/2010/main" val="153487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53B901-60BE-F23F-545F-0BCA0763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 #13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309E4-852F-EA47-CDFB-CA0F61FA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9988A-5A9B-2C1F-B9A4-0FA876991E6B}"/>
              </a:ext>
            </a:extLst>
          </p:cNvPr>
          <p:cNvSpPr txBox="1"/>
          <p:nvPr/>
        </p:nvSpPr>
        <p:spPr>
          <a:xfrm>
            <a:off x="0" y="6456225"/>
            <a:ext cx="677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 aware that the longitude labels and part of the title are hard-coded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79E9749A-A207-5B9B-35EA-C77557C8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292"/>
            <a:ext cx="9144000" cy="487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5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F8FF1D-DE1B-4AC7-9E3C-2C9154CD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3995E-671A-EB3B-54E0-24A896A0F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notebook reads in a </a:t>
            </a:r>
            <a:r>
              <a:rPr lang="en-US" dirty="0" err="1"/>
              <a:t>wrfout</a:t>
            </a:r>
            <a:r>
              <a:rPr lang="en-US" dirty="0"/>
              <a:t> file containing </a:t>
            </a:r>
            <a:r>
              <a:rPr lang="en-US" dirty="0">
                <a:solidFill>
                  <a:srgbClr val="FF0000"/>
                </a:solidFill>
              </a:rPr>
              <a:t>multiple output times</a:t>
            </a:r>
          </a:p>
          <a:p>
            <a:r>
              <a:rPr lang="en-US" dirty="0"/>
              <a:t>The first time is the initialization (0 h forecast) and successive forecasts are hourly</a:t>
            </a:r>
          </a:p>
          <a:p>
            <a:r>
              <a:rPr lang="en-US" dirty="0"/>
              <a:t>Some parts of the notebook assume a single </a:t>
            </a:r>
            <a:r>
              <a:rPr lang="en-US" dirty="0" err="1"/>
              <a:t>wrfout</a:t>
            </a:r>
            <a:r>
              <a:rPr lang="en-US" dirty="0"/>
              <a:t> file with multiple times with the first time being the 0 h forecast. That may need to be modified in the future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E78FB-753B-8633-76F2-E06531DA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4F835-AB9B-D1A2-CB0C-BA21C4D06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C5AF7E-122B-8FB3-DDB1-EF5992CE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Cells #3-4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6C583-F804-9BDF-8B26-1F9D62A8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ED637-72AE-D9CD-CEAD-C06E67F8A2D9}"/>
              </a:ext>
            </a:extLst>
          </p:cNvPr>
          <p:cNvSpPr txBox="1"/>
          <p:nvPr/>
        </p:nvSpPr>
        <p:spPr>
          <a:xfrm>
            <a:off x="40199" y="5774759"/>
            <a:ext cx="7113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Specifying location and name of </a:t>
            </a:r>
            <a:r>
              <a:rPr lang="en-US" dirty="0" err="1"/>
              <a:t>wrfout</a:t>
            </a:r>
            <a:r>
              <a:rPr lang="en-US" dirty="0"/>
              <a:t> file and extracting some variables.</a:t>
            </a:r>
          </a:p>
          <a:p>
            <a:r>
              <a:rPr lang="en-US" dirty="0"/>
              <a:t>In contrast to the GRIB file, this </a:t>
            </a:r>
            <a:r>
              <a:rPr lang="en-US" dirty="0" err="1"/>
              <a:t>wrfout</a:t>
            </a:r>
            <a:r>
              <a:rPr lang="en-US" dirty="0"/>
              <a:t> file has multiple forecast times</a:t>
            </a:r>
          </a:p>
          <a:p>
            <a:r>
              <a:rPr lang="en-US" dirty="0"/>
              <a:t>WRF predicts potential temperature so we do not need to compute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1F2A4-C358-2716-5265-6EA5843FC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418"/>
            <a:ext cx="7772400" cy="36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B79E2-5D04-D71C-529E-3C5E36D57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42AF15-E2CA-72C5-E44E-9B09E861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/>
              <a:t>Cell #4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7EEAE-4F55-CAE4-6CC8-65487C22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B01E55-2C25-AB17-E2C0-36E1FF9F7538}"/>
              </a:ext>
            </a:extLst>
          </p:cNvPr>
          <p:cNvSpPr txBox="1"/>
          <p:nvPr/>
        </p:nvSpPr>
        <p:spPr>
          <a:xfrm>
            <a:off x="40199" y="5774759"/>
            <a:ext cx="7185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output times.  We’re interested in the forecast valid 2021-12-30 at 16Z</a:t>
            </a:r>
          </a:p>
          <a:p>
            <a:r>
              <a:rPr lang="en-US" dirty="0"/>
              <a:t> so that’s time number 5 and time index 4 (since Python counts from zero)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A907A7-E34C-F92C-FDEB-40F9C5019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476"/>
            <a:ext cx="7772400" cy="20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2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834F-D821-9C44-5B0F-DB0A2066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69CF-233E-46A4-15A0-98B54BF6F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The WRF model will be initialized with some parent model data (e.g., GFS, NAM, HRRR, ERA5 reanalysis), almost always in GRIB1 or GRIB2 format</a:t>
            </a:r>
          </a:p>
          <a:p>
            <a:r>
              <a:rPr lang="en-US" sz="2400" dirty="0"/>
              <a:t>WRF model outputs almost always use </a:t>
            </a:r>
            <a:r>
              <a:rPr lang="en-US" sz="2400" dirty="0" err="1"/>
              <a:t>NetCDF</a:t>
            </a:r>
            <a:r>
              <a:rPr lang="en-US" sz="2400" dirty="0"/>
              <a:t> format (although GRIB outputs are possible)</a:t>
            </a:r>
          </a:p>
          <a:p>
            <a:r>
              <a:rPr lang="en-US" sz="2400" dirty="0"/>
              <a:t>You may want to compare your WRF model forecasts to those from the parent model</a:t>
            </a:r>
          </a:p>
          <a:p>
            <a:r>
              <a:rPr lang="en-US" sz="2400" dirty="0"/>
              <a:t>Possible strategies for accomplishing this: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Plot WRF and GRIB data using different tools</a:t>
            </a:r>
          </a:p>
          <a:p>
            <a:pPr marL="914400" lvl="2" indent="0">
              <a:buNone/>
            </a:pPr>
            <a:r>
              <a:rPr lang="en-US" sz="1600" dirty="0"/>
              <a:t>• Relatively straightforward but tools are different and plots may not look identical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Interpolate GRIB forecasts to the WRF grid</a:t>
            </a:r>
          </a:p>
          <a:p>
            <a:pPr marL="914400" lvl="2" indent="0">
              <a:buNone/>
            </a:pPr>
            <a:r>
              <a:rPr lang="en-US" sz="1600" dirty="0"/>
              <a:t>• Plots from the WRF and parent models will look the same but the parent model data are not being shown on its own grid</a:t>
            </a:r>
          </a:p>
          <a:p>
            <a:r>
              <a:rPr lang="en-US" sz="2400" dirty="0"/>
              <a:t>#2 requires more tools than we have at the moment, so we pursue #1 herein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26EFF-3C80-ED30-4A3D-20F29054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87831-1FE6-9B9B-B6CB-4BAE1977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783A4E-D232-4158-FE65-012017D0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/>
              <a:t>Cell #5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DD72-A775-B973-61E1-ED78C986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E09D7B-E28A-638A-3C6D-0473E3B880BE}"/>
              </a:ext>
            </a:extLst>
          </p:cNvPr>
          <p:cNvSpPr txBox="1"/>
          <p:nvPr/>
        </p:nvSpPr>
        <p:spPr>
          <a:xfrm>
            <a:off x="40199" y="5774759"/>
            <a:ext cx="717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Defining bounds for vertical cross-section and extracting variable subsets</a:t>
            </a:r>
          </a:p>
          <a:p>
            <a:r>
              <a:rPr lang="en-US" dirty="0"/>
              <a:t> only for the desired time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688932-12C5-1029-1C09-D50379EE5FBF}"/>
              </a:ext>
            </a:extLst>
          </p:cNvPr>
          <p:cNvSpPr txBox="1"/>
          <p:nvPr/>
        </p:nvSpPr>
        <p:spPr>
          <a:xfrm>
            <a:off x="40199" y="1577009"/>
            <a:ext cx="69733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plot_time_index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4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define cross-section starting and ending points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cross_start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=39.954871,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=-108.)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cross_end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=39.954871,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=-104.)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[•••]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extract wind speed and theta at the designated time,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 call the variables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and theta_, u10m_, v10m_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wspd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wspd_w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plot_time_index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,:,:,:]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theta_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theta_w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plot_time_index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,:,:,:]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u10m_ = u10m_w[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plot_time_index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,:,:]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v10m_ = v10m_w[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plot_time_index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,:,:]</a:t>
            </a:r>
          </a:p>
        </p:txBody>
      </p:sp>
    </p:spTree>
    <p:extLst>
      <p:ext uri="{BB962C8B-B14F-4D97-AF65-F5344CB8AC3E}">
        <p14:creationId xmlns:p14="http://schemas.microsoft.com/office/powerpoint/2010/main" val="373396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91E03-ADD6-D7E5-C729-89AFEB0C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8DBFAC-E81B-5375-F697-4177DF89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/>
              <a:t>Cell #6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99FF6-FB98-378D-9BE5-2FD64F15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21</a:t>
            </a:fld>
            <a:endParaRPr lang="en-US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3366991-4CA2-8FDD-0E0B-8C980C90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925"/>
            <a:ext cx="91440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53EB37-89B4-F690-62C3-ABCDBED10187}"/>
              </a:ext>
            </a:extLst>
          </p:cNvPr>
          <p:cNvSpPr txBox="1"/>
          <p:nvPr/>
        </p:nvSpPr>
        <p:spPr>
          <a:xfrm>
            <a:off x="0" y="5274365"/>
            <a:ext cx="6015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comparison with the HRRR forecast valid at this same time</a:t>
            </a:r>
          </a:p>
          <a:p>
            <a:r>
              <a:rPr lang="en-US" dirty="0"/>
              <a:t>Again, only part of domain and not all wind barbs plotted</a:t>
            </a:r>
          </a:p>
        </p:txBody>
      </p:sp>
    </p:spTree>
    <p:extLst>
      <p:ext uri="{BB962C8B-B14F-4D97-AF65-F5344CB8AC3E}">
        <p14:creationId xmlns:p14="http://schemas.microsoft.com/office/powerpoint/2010/main" val="2327802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1C71DE5-9716-F4DC-D5EB-3A231249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/>
              <a:t>Cell #7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78D6C-33C8-5000-1948-E2497484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22</a:t>
            </a:fld>
            <a:endParaRPr 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87D9B42B-251B-8D6D-E8F6-998C427A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545"/>
            <a:ext cx="9144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F66B74-9349-AD8C-F4A5-99FA8D6AD755}"/>
              </a:ext>
            </a:extLst>
          </p:cNvPr>
          <p:cNvSpPr txBox="1"/>
          <p:nvPr/>
        </p:nvSpPr>
        <p:spPr>
          <a:xfrm>
            <a:off x="185195" y="6190368"/>
            <a:ext cx="755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Tried to make cross-section from WRF output look like the GRIB/</a:t>
            </a:r>
            <a:r>
              <a:rPr lang="en-US" dirty="0" err="1"/>
              <a:t>MetPy</a:t>
            </a:r>
            <a:r>
              <a:rPr lang="en-US" dirty="0"/>
              <a:t> plot as </a:t>
            </a:r>
          </a:p>
          <a:p>
            <a:r>
              <a:rPr lang="en-US" dirty="0"/>
              <a:t> much as possible, but it is not perfect</a:t>
            </a:r>
          </a:p>
        </p:txBody>
      </p:sp>
    </p:spTree>
    <p:extLst>
      <p:ext uri="{BB962C8B-B14F-4D97-AF65-F5344CB8AC3E}">
        <p14:creationId xmlns:p14="http://schemas.microsoft.com/office/powerpoint/2010/main" val="140061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76A64A-191E-42F3-0B48-E55C08011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Task #1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ABD0EF-50F5-B6C2-46AD-60045F0341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03F2DF-F96A-0DFF-049C-0283D847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24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09A41-46D1-A5CC-B08A-E16D306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9C489-1369-A77F-B739-3EDB1F7CF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either notebook, add a plan view contour plot of SLP on top of the map of terrain and 10m winds or in a new cell</a:t>
            </a:r>
          </a:p>
          <a:p>
            <a:pPr lvl="1"/>
            <a:r>
              <a:rPr lang="en-US" dirty="0"/>
              <a:t>For the WRF output, you’ll need to select SLP at a single time, like we did for </a:t>
            </a:r>
            <a:r>
              <a:rPr lang="en-US" dirty="0" err="1"/>
              <a:t>wspd</a:t>
            </a:r>
            <a:r>
              <a:rPr lang="en-US" dirty="0"/>
              <a:t> (etc.)</a:t>
            </a:r>
          </a:p>
          <a:p>
            <a:pPr lvl="1"/>
            <a:r>
              <a:rPr lang="en-US" dirty="0"/>
              <a:t>For either notebook, remember the map projection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2B592-0C47-AFC4-305C-CE73DF63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AA5D10-03B4-C8CF-684C-0AC17AFE1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Task #2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86792F-FC49-9C41-8DB5-29C718D79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75553-A0B1-8651-34E1-57DE29BF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3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4FBF-366B-8879-B849-CC3DCDA3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C3059-A6CA-9C13-9565-7AEB9229C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 will provide you with some GRIB and WRF outputs to plot.  You may use these notebooks as a starting point to make some plots of your own</a:t>
            </a:r>
          </a:p>
          <a:p>
            <a:r>
              <a:rPr lang="en-US" dirty="0"/>
              <a:t>Start thinking about the case(s) you wish to examine for your final project.  </a:t>
            </a:r>
            <a:r>
              <a:rPr lang="en-US" b="1" dirty="0">
                <a:solidFill>
                  <a:srgbClr val="FF0000"/>
                </a:solidFill>
              </a:rPr>
              <a:t>If you have an idea regarding a case, I may be able to get you some GRIB format data to use for this task</a:t>
            </a:r>
            <a:r>
              <a:rPr lang="en-US" dirty="0"/>
              <a:t>.  Please</a:t>
            </a:r>
          </a:p>
          <a:p>
            <a:pPr lvl="1"/>
            <a:r>
              <a:rPr lang="en-US" dirty="0"/>
              <a:t>Tell me what the case is</a:t>
            </a:r>
          </a:p>
          <a:p>
            <a:pPr lvl="1"/>
            <a:r>
              <a:rPr lang="en-US" dirty="0"/>
              <a:t>Let me know what time period you are interested in</a:t>
            </a:r>
          </a:p>
          <a:p>
            <a:pPr lvl="1"/>
            <a:r>
              <a:rPr lang="en-US" dirty="0"/>
              <a:t>Let me know what general spatial area is involved</a:t>
            </a:r>
          </a:p>
          <a:p>
            <a:pPr lvl="1"/>
            <a:r>
              <a:rPr lang="en-US" dirty="0"/>
              <a:t>Tell me if you have a preferred parent model (e.g., GFS, NAM, HRRR, reanalysis,…)</a:t>
            </a:r>
          </a:p>
          <a:p>
            <a:pPr lvl="1"/>
            <a:r>
              <a:rPr lang="en-US" b="1" dirty="0"/>
              <a:t>Get the information to me ASAP so I can make it available to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71372-873A-0A40-1A61-AF7C2A76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83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64751-5338-B511-EC1E-20143517F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[end]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6F2D9B-C7B4-A156-0A09-D7A01BDF4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A1200-4D82-996F-EC3B-A50B59A0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D78B-91E0-D1A7-837B-0D446065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GRIB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0C0E-82C7-2822-9600-13F5469D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There are two editions of GRIB files: GRIB1 and GRIB2</a:t>
            </a:r>
          </a:p>
          <a:p>
            <a:r>
              <a:rPr lang="en-US" dirty="0"/>
              <a:t>Two ways of opening/reading both editions: </a:t>
            </a:r>
            <a:r>
              <a:rPr lang="en-US" b="1" dirty="0" err="1">
                <a:solidFill>
                  <a:srgbClr val="FF0000"/>
                </a:solidFill>
              </a:rPr>
              <a:t>pynio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0000"/>
                </a:solidFill>
              </a:rPr>
              <a:t>cfgrib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pynio</a:t>
            </a:r>
            <a:r>
              <a:rPr lang="en-US" dirty="0"/>
              <a:t> can easily access every variable in the GRIB file but variable names are ugly and the package is no longer being supported</a:t>
            </a:r>
          </a:p>
          <a:p>
            <a:pPr lvl="1"/>
            <a:r>
              <a:rPr lang="en-US" dirty="0"/>
              <a:t>Some of our DAES-built kernels have </a:t>
            </a:r>
            <a:r>
              <a:rPr lang="en-US" dirty="0" err="1"/>
              <a:t>pynio</a:t>
            </a:r>
            <a:r>
              <a:rPr lang="en-US" dirty="0"/>
              <a:t>, others do not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cfgrib</a:t>
            </a:r>
            <a:r>
              <a:rPr lang="en-US" dirty="0"/>
              <a:t> fashions much more readable variable names but cannot handle more than one time or vertical coordinate simultaneously</a:t>
            </a:r>
          </a:p>
          <a:p>
            <a:pPr lvl="1"/>
            <a:r>
              <a:rPr lang="en-US" dirty="0"/>
              <a:t>You are apparently stuck with opening the GRIB file multiple times to fetch the variables you want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FF6D8-E5CE-1604-02F7-C9B743AE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2386-18C3-2451-752F-67DE32AA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example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3AB6-59FC-ADB7-6590-AF0F26EB1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Uses </a:t>
            </a:r>
            <a:r>
              <a:rPr lang="en-US" dirty="0" err="1"/>
              <a:t>cfgrib</a:t>
            </a:r>
            <a:r>
              <a:rPr lang="en-US" dirty="0"/>
              <a:t> to read in some HRRR forecast output in GRIB2 format</a:t>
            </a:r>
          </a:p>
          <a:p>
            <a:pPr lvl="1"/>
            <a:r>
              <a:rPr lang="en-US" dirty="0"/>
              <a:t>Plots 10 m winds and terrain for a portion of the domain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MetPy</a:t>
            </a:r>
            <a:r>
              <a:rPr lang="en-US" dirty="0"/>
              <a:t> to construct a west-east vertical cross-section</a:t>
            </a:r>
          </a:p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Uses </a:t>
            </a:r>
            <a:r>
              <a:rPr lang="en-US" dirty="0" err="1"/>
              <a:t>wrf</a:t>
            </a:r>
            <a:r>
              <a:rPr lang="en-US" dirty="0"/>
              <a:t>-python to read in some WRF model output in </a:t>
            </a:r>
            <a:r>
              <a:rPr lang="en-US" dirty="0" err="1"/>
              <a:t>NetCDF</a:t>
            </a:r>
            <a:r>
              <a:rPr lang="en-US" dirty="0"/>
              <a:t> format</a:t>
            </a:r>
          </a:p>
          <a:p>
            <a:pPr lvl="1"/>
            <a:r>
              <a:rPr lang="en-US" dirty="0"/>
              <a:t>Plots 10 m winds and terrain for a portion of the domain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wrf</a:t>
            </a:r>
            <a:r>
              <a:rPr lang="en-US" dirty="0"/>
              <a:t>-python to construct a west-east vertical cross-section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CDC7C-119A-EAB1-0804-38E533F5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FFCB-8EB7-6CD2-1A5A-8049E985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E58CC-8854-DD66-6F50-A2ED415DA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lab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{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your lab space}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PLOTTING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cd PLOTTING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cp $LAB/PLOTTING/*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ipynb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 command is all on one line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use tab completion as you are able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$ ln -s $LAB/DATA/BOULDER/20211230_12/hrrr.t12z.wrfnatf04.grib2 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DC7A3-19B8-CBEE-E776-A4A4FC23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6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6A72-D991-4896-9716-1E475C27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</a:t>
            </a:r>
            <a:r>
              <a:rPr lang="en-US" dirty="0" err="1"/>
              <a:t>jupyterlab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D0A33-2395-02A5-FBD3-E260307E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https://jupyterlab.its.albany.edu/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If you are NOT given drop-down menu</a:t>
            </a:r>
            <a:r>
              <a:rPr lang="en-US" dirty="0"/>
              <a:t>:</a:t>
            </a:r>
          </a:p>
          <a:p>
            <a:pPr marL="971550" lvl="1" indent="-514350">
              <a:buAutoNum type="arabicParenBoth"/>
            </a:pPr>
            <a:r>
              <a:rPr lang="en-US" dirty="0"/>
              <a:t>Go to File &gt; Hub Control Panel and then “Stop My Server”</a:t>
            </a:r>
          </a:p>
          <a:p>
            <a:pPr marL="971550" lvl="1" indent="-514350">
              <a:buAutoNum type="arabicParenBoth"/>
            </a:pPr>
            <a:r>
              <a:rPr lang="en-US" dirty="0"/>
              <a:t>After the server is stopped, select the “Start My Server” button that appears</a:t>
            </a:r>
          </a:p>
          <a:p>
            <a:pPr marL="971550" lvl="1" indent="-514350">
              <a:buAutoNum type="arabicParenBoth"/>
            </a:pPr>
            <a:r>
              <a:rPr lang="en-US" dirty="0"/>
              <a:t>From the drop-down menu, select </a:t>
            </a:r>
            <a:r>
              <a:rPr lang="en-US" b="1" dirty="0"/>
              <a:t>batch – 4 cores, 16 GB, 8 hours</a:t>
            </a:r>
          </a:p>
          <a:p>
            <a:pPr marL="57150" indent="0">
              <a:buNone/>
            </a:pPr>
            <a:r>
              <a:rPr lang="en-US" dirty="0"/>
              <a:t>[The minimum configuration does not have enough memory to execute the </a:t>
            </a: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notebook properly]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53C40-A0BC-59F3-A72F-48DE75C7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0476-9115-7471-131C-87512C48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jupyterlab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58EE-3830-E376-3026-F74D12CA5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in your home directory, click on your LAB link</a:t>
            </a:r>
          </a:p>
          <a:p>
            <a:r>
              <a:rPr lang="en-US" dirty="0"/>
              <a:t>Click on your PLOTTING directory</a:t>
            </a:r>
          </a:p>
          <a:p>
            <a:r>
              <a:rPr lang="en-US" dirty="0"/>
              <a:t>Launch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WRF_plot_example.ipynb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You may see a lot of scary looking warnings and errors running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but the notebook should operate properly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D17D5-EA64-FE1B-34DC-467AF2BF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6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F8E29A-479E-7EF9-2AB7-0AE4186A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D2ECC-D7CC-6B39-A1E3-D90C2C49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D8364-0D90-C9DF-3F06-004260AD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73"/>
            <a:ext cx="7772400" cy="3780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F64E6D-13DF-3C24-0297-8814241B8A4E}"/>
              </a:ext>
            </a:extLst>
          </p:cNvPr>
          <p:cNvSpPr txBox="1"/>
          <p:nvPr/>
        </p:nvSpPr>
        <p:spPr>
          <a:xfrm>
            <a:off x="344557" y="6122504"/>
            <a:ext cx="657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Apparently not a real error.  You can rerun the cell and it disappears.</a:t>
            </a:r>
          </a:p>
          <a:p>
            <a:r>
              <a:rPr lang="en-US" dirty="0"/>
              <a:t>If you do not rerun the cell, nothing bad results.</a:t>
            </a:r>
          </a:p>
        </p:txBody>
      </p:sp>
    </p:spTree>
    <p:extLst>
      <p:ext uri="{BB962C8B-B14F-4D97-AF65-F5344CB8AC3E}">
        <p14:creationId xmlns:p14="http://schemas.microsoft.com/office/powerpoint/2010/main" val="395796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A9F9-12F4-52FD-EA09-54746DCE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GRIB_plot_example.ipynb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Cell #3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1B9B4F-B4D6-08A2-B5EF-61AB8512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AE3B-B44C-B04B-B31A-865FE2A2919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6C9020-977D-0A19-4D5C-ACA9459D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022"/>
            <a:ext cx="7772400" cy="3780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08066-1C09-9286-A738-2B4BDD9F9C7B}"/>
              </a:ext>
            </a:extLst>
          </p:cNvPr>
          <p:cNvSpPr txBox="1"/>
          <p:nvPr/>
        </p:nvSpPr>
        <p:spPr>
          <a:xfrm>
            <a:off x="106017" y="5830957"/>
            <a:ext cx="705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reopening the same dataset repeatedly to access variables having</a:t>
            </a:r>
          </a:p>
          <a:p>
            <a:r>
              <a:rPr lang="en-US" dirty="0"/>
              <a:t>	different height and time coordinates.  This is life with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cfgrib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69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30264</TotalTime>
  <Words>2203</Words>
  <Application>Microsoft Macintosh PowerPoint</Application>
  <PresentationFormat>On-screen Show (4:3)</PresentationFormat>
  <Paragraphs>238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Office Theme</vt:lpstr>
      <vt:lpstr>Plotting GRIB and NetCDF data</vt:lpstr>
      <vt:lpstr>Introduction</vt:lpstr>
      <vt:lpstr>Reading GRIB files</vt:lpstr>
      <vt:lpstr>Two example files</vt:lpstr>
      <vt:lpstr>Preparation</vt:lpstr>
      <vt:lpstr>Launch jupyterlab</vt:lpstr>
      <vt:lpstr>On jupyterlab</vt:lpstr>
      <vt:lpstr>GRIB_plot_example.ipynb Cell #1</vt:lpstr>
      <vt:lpstr>GRIB_plot_example.ipynb Cell #3</vt:lpstr>
      <vt:lpstr>GRIB_plot_example.ipynb Cell #4</vt:lpstr>
      <vt:lpstr>GRIB_plot_example.ipynb Cell #9</vt:lpstr>
      <vt:lpstr>GRIB_plot_example.ipynb Cell #10</vt:lpstr>
      <vt:lpstr>Output of Cell #10</vt:lpstr>
      <vt:lpstr>GRIB_plot_example.ipynb Cell #11</vt:lpstr>
      <vt:lpstr>GRIB_plot_example.ipynb  Cell #12</vt:lpstr>
      <vt:lpstr>GRIB_plot_example.ipynb Cell #13</vt:lpstr>
      <vt:lpstr>WRF_plot_example.ipynb</vt:lpstr>
      <vt:lpstr>WRF_plot_example.ipynb Cells #3-4</vt:lpstr>
      <vt:lpstr>WRF_plot_example.ipynb Cell #4</vt:lpstr>
      <vt:lpstr>WRF_plot_example.ipynb Cell #5</vt:lpstr>
      <vt:lpstr>WRF_plot_example.ipynb Cell #6</vt:lpstr>
      <vt:lpstr>WRF_plot_example.ipynb Cell #7</vt:lpstr>
      <vt:lpstr>Task #1</vt:lpstr>
      <vt:lpstr>Task #1</vt:lpstr>
      <vt:lpstr>Task #2</vt:lpstr>
      <vt:lpstr>Next class</vt:lpstr>
      <vt:lpstr>[end]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Real-data WRF</dc:title>
  <dc:creator>Robert Fovell</dc:creator>
  <cp:lastModifiedBy>Fovell, Robert</cp:lastModifiedBy>
  <cp:revision>450</cp:revision>
  <cp:lastPrinted>2023-12-09T02:36:58Z</cp:lastPrinted>
  <dcterms:created xsi:type="dcterms:W3CDTF">2016-03-15T18:27:48Z</dcterms:created>
  <dcterms:modified xsi:type="dcterms:W3CDTF">2024-01-29T23:09:17Z</dcterms:modified>
</cp:coreProperties>
</file>