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257" r:id="rId2"/>
    <p:sldId id="258" r:id="rId3"/>
    <p:sldId id="261" r:id="rId4"/>
    <p:sldId id="366" r:id="rId5"/>
    <p:sldId id="373" r:id="rId6"/>
    <p:sldId id="374" r:id="rId7"/>
    <p:sldId id="297" r:id="rId8"/>
    <p:sldId id="350" r:id="rId9"/>
    <p:sldId id="351" r:id="rId10"/>
    <p:sldId id="353" r:id="rId11"/>
    <p:sldId id="352" r:id="rId12"/>
    <p:sldId id="265" r:id="rId13"/>
    <p:sldId id="266" r:id="rId14"/>
    <p:sldId id="267" r:id="rId15"/>
    <p:sldId id="264" r:id="rId16"/>
    <p:sldId id="331" r:id="rId17"/>
    <p:sldId id="269" r:id="rId18"/>
    <p:sldId id="270" r:id="rId19"/>
    <p:sldId id="365" r:id="rId20"/>
    <p:sldId id="271" r:id="rId21"/>
    <p:sldId id="272" r:id="rId22"/>
    <p:sldId id="332" r:id="rId23"/>
    <p:sldId id="335" r:id="rId24"/>
    <p:sldId id="336" r:id="rId25"/>
    <p:sldId id="337" r:id="rId26"/>
    <p:sldId id="367" r:id="rId27"/>
    <p:sldId id="369" r:id="rId28"/>
    <p:sldId id="368" r:id="rId29"/>
    <p:sldId id="370" r:id="rId30"/>
    <p:sldId id="339" r:id="rId31"/>
    <p:sldId id="274" r:id="rId32"/>
    <p:sldId id="273" r:id="rId33"/>
    <p:sldId id="275" r:id="rId34"/>
    <p:sldId id="277" r:id="rId35"/>
    <p:sldId id="276" r:id="rId36"/>
    <p:sldId id="348" r:id="rId37"/>
    <p:sldId id="278" r:id="rId38"/>
    <p:sldId id="279" r:id="rId39"/>
    <p:sldId id="364" r:id="rId40"/>
    <p:sldId id="394" r:id="rId41"/>
    <p:sldId id="395" r:id="rId42"/>
    <p:sldId id="349" r:id="rId43"/>
    <p:sldId id="371" r:id="rId44"/>
    <p:sldId id="396" r:id="rId45"/>
    <p:sldId id="362" r:id="rId46"/>
    <p:sldId id="363" r:id="rId47"/>
    <p:sldId id="372" r:id="rId48"/>
    <p:sldId id="280" r:id="rId49"/>
    <p:sldId id="284" r:id="rId50"/>
    <p:sldId id="281" r:id="rId51"/>
    <p:sldId id="282" r:id="rId52"/>
    <p:sldId id="342" r:id="rId53"/>
    <p:sldId id="330" r:id="rId54"/>
    <p:sldId id="344" r:id="rId55"/>
    <p:sldId id="343" r:id="rId56"/>
    <p:sldId id="345" r:id="rId57"/>
    <p:sldId id="361" r:id="rId58"/>
    <p:sldId id="384" r:id="rId59"/>
    <p:sldId id="385" r:id="rId60"/>
    <p:sldId id="386" r:id="rId61"/>
    <p:sldId id="387" r:id="rId62"/>
    <p:sldId id="388" r:id="rId63"/>
    <p:sldId id="389" r:id="rId64"/>
    <p:sldId id="390" r:id="rId65"/>
    <p:sldId id="391" r:id="rId66"/>
    <p:sldId id="392" r:id="rId67"/>
    <p:sldId id="298" r:id="rId68"/>
    <p:sldId id="299" r:id="rId69"/>
    <p:sldId id="300" r:id="rId70"/>
    <p:sldId id="302" r:id="rId71"/>
    <p:sldId id="304" r:id="rId72"/>
    <p:sldId id="305" r:id="rId73"/>
    <p:sldId id="306" r:id="rId74"/>
    <p:sldId id="307" r:id="rId75"/>
    <p:sldId id="301" r:id="rId76"/>
    <p:sldId id="303" r:id="rId77"/>
    <p:sldId id="360"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5"/>
    <p:restoredTop sz="91831" autoAdjust="0"/>
  </p:normalViewPr>
  <p:slideViewPr>
    <p:cSldViewPr snapToGrid="0" snapToObjects="1" showGuides="1">
      <p:cViewPr varScale="1">
        <p:scale>
          <a:sx n="108" d="100"/>
          <a:sy n="108" d="100"/>
        </p:scale>
        <p:origin x="1304" y="200"/>
      </p:cViewPr>
      <p:guideLst>
        <p:guide orient="horz"/>
        <p:guide pos="153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ovell:Dropbox:ATM419:(3)%20WRF-REAL:KANSAS_verification_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ovell:Dropbox:ATM419:(3)%20WRF-REAL:Work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fovell:Dropbox:ATM419:MISCELLANEOUS:SOC_adaptive_timeste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KANSAS01 ASOS 2-m temperature</a:t>
            </a:r>
          </a:p>
        </c:rich>
      </c:tx>
      <c:overlay val="0"/>
    </c:title>
    <c:autoTitleDeleted val="0"/>
    <c:plotArea>
      <c:layout>
        <c:manualLayout>
          <c:layoutTarget val="inner"/>
          <c:xMode val="edge"/>
          <c:yMode val="edge"/>
          <c:x val="0.122182227221597"/>
          <c:y val="0.15273972602739699"/>
          <c:w val="0.84772341473844703"/>
          <c:h val="0.57387148096214002"/>
        </c:manualLayout>
      </c:layout>
      <c:scatterChart>
        <c:scatterStyle val="lineMarker"/>
        <c:varyColors val="0"/>
        <c:ser>
          <c:idx val="0"/>
          <c:order val="0"/>
          <c:tx>
            <c:v>forecasted</c:v>
          </c:tx>
          <c:spPr>
            <a:ln w="50800">
              <a:solidFill>
                <a:schemeClr val="tx1"/>
              </a:solidFill>
            </a:ln>
          </c:spPr>
          <c:marker>
            <c:symbol val="none"/>
          </c:marker>
          <c:xVal>
            <c:numRef>
              <c:f>Sheet1!$AA$2:$AA$50</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Sheet1!$H$2:$H$50</c:f>
              <c:numCache>
                <c:formatCode>General</c:formatCode>
                <c:ptCount val="49"/>
                <c:pt idx="0">
                  <c:v>288.99799000000002</c:v>
                </c:pt>
                <c:pt idx="1">
                  <c:v>287.48599000000002</c:v>
                </c:pt>
                <c:pt idx="2">
                  <c:v>286.24959999999999</c:v>
                </c:pt>
                <c:pt idx="3">
                  <c:v>285.51254</c:v>
                </c:pt>
                <c:pt idx="4">
                  <c:v>285.03046999999998</c:v>
                </c:pt>
                <c:pt idx="5">
                  <c:v>284.56035000000003</c:v>
                </c:pt>
                <c:pt idx="6">
                  <c:v>284.14999</c:v>
                </c:pt>
                <c:pt idx="7">
                  <c:v>283.93713999999989</c:v>
                </c:pt>
                <c:pt idx="8">
                  <c:v>283.63605000000001</c:v>
                </c:pt>
                <c:pt idx="9">
                  <c:v>283.34521000000001</c:v>
                </c:pt>
                <c:pt idx="10">
                  <c:v>283.03399000000002</c:v>
                </c:pt>
                <c:pt idx="11">
                  <c:v>282.85516999999999</c:v>
                </c:pt>
                <c:pt idx="12">
                  <c:v>282.70157999999998</c:v>
                </c:pt>
                <c:pt idx="13">
                  <c:v>282.51110999999992</c:v>
                </c:pt>
                <c:pt idx="14">
                  <c:v>283.07030999999989</c:v>
                </c:pt>
                <c:pt idx="15">
                  <c:v>284.92689000000001</c:v>
                </c:pt>
                <c:pt idx="16">
                  <c:v>286.63425000000001</c:v>
                </c:pt>
                <c:pt idx="17">
                  <c:v>288.15787</c:v>
                </c:pt>
                <c:pt idx="18">
                  <c:v>289.31535000000002</c:v>
                </c:pt>
                <c:pt idx="19">
                  <c:v>290.34291000000002</c:v>
                </c:pt>
                <c:pt idx="20">
                  <c:v>290.99189000000001</c:v>
                </c:pt>
                <c:pt idx="21">
                  <c:v>291.41770999999989</c:v>
                </c:pt>
                <c:pt idx="22">
                  <c:v>291.40195999999997</c:v>
                </c:pt>
                <c:pt idx="23">
                  <c:v>291.09093999999999</c:v>
                </c:pt>
                <c:pt idx="24">
                  <c:v>290.18173999999999</c:v>
                </c:pt>
                <c:pt idx="25">
                  <c:v>287.99979999999999</c:v>
                </c:pt>
                <c:pt idx="26">
                  <c:v>286.24054999999998</c:v>
                </c:pt>
                <c:pt idx="27">
                  <c:v>285.26416999999998</c:v>
                </c:pt>
                <c:pt idx="28">
                  <c:v>284.2996</c:v>
                </c:pt>
                <c:pt idx="29">
                  <c:v>283.66574000000003</c:v>
                </c:pt>
                <c:pt idx="30">
                  <c:v>283.13022999999998</c:v>
                </c:pt>
                <c:pt idx="31">
                  <c:v>282.63031000000001</c:v>
                </c:pt>
                <c:pt idx="32">
                  <c:v>282.19742000000002</c:v>
                </c:pt>
                <c:pt idx="33">
                  <c:v>281.84291000000002</c:v>
                </c:pt>
                <c:pt idx="34">
                  <c:v>281.53582</c:v>
                </c:pt>
                <c:pt idx="35">
                  <c:v>281.26416999999998</c:v>
                </c:pt>
                <c:pt idx="36">
                  <c:v>281.07125000000002</c:v>
                </c:pt>
                <c:pt idx="37">
                  <c:v>280.97282999999999</c:v>
                </c:pt>
                <c:pt idx="38">
                  <c:v>282.54525000000001</c:v>
                </c:pt>
                <c:pt idx="39">
                  <c:v>285.18149</c:v>
                </c:pt>
                <c:pt idx="40">
                  <c:v>287.74842000000001</c:v>
                </c:pt>
                <c:pt idx="41">
                  <c:v>289.89409000000001</c:v>
                </c:pt>
                <c:pt idx="42">
                  <c:v>291.60059000000001</c:v>
                </c:pt>
                <c:pt idx="43">
                  <c:v>292.97676999999987</c:v>
                </c:pt>
                <c:pt idx="44">
                  <c:v>293.69364000000002</c:v>
                </c:pt>
                <c:pt idx="45">
                  <c:v>294.21771999999999</c:v>
                </c:pt>
                <c:pt idx="46">
                  <c:v>294.40395999999998</c:v>
                </c:pt>
                <c:pt idx="47">
                  <c:v>293.94761</c:v>
                </c:pt>
                <c:pt idx="48">
                  <c:v>292.36031000000003</c:v>
                </c:pt>
              </c:numCache>
            </c:numRef>
          </c:yVal>
          <c:smooth val="0"/>
          <c:extLst>
            <c:ext xmlns:c16="http://schemas.microsoft.com/office/drawing/2014/chart" uri="{C3380CC4-5D6E-409C-BE32-E72D297353CC}">
              <c16:uniqueId val="{00000000-04F2-B649-8973-9C9078042278}"/>
            </c:ext>
          </c:extLst>
        </c:ser>
        <c:ser>
          <c:idx val="1"/>
          <c:order val="1"/>
          <c:tx>
            <c:v>observed</c:v>
          </c:tx>
          <c:spPr>
            <a:ln w="50800"/>
          </c:spPr>
          <c:marker>
            <c:symbol val="none"/>
          </c:marker>
          <c:xVal>
            <c:numRef>
              <c:f>Sheet1!$AA$2:$AA$50</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xVal>
          <c:yVal>
            <c:numRef>
              <c:f>Sheet1!$F$2:$F$50</c:f>
              <c:numCache>
                <c:formatCode>General</c:formatCode>
                <c:ptCount val="49"/>
                <c:pt idx="0">
                  <c:v>288.00170999999989</c:v>
                </c:pt>
                <c:pt idx="1">
                  <c:v>285.69380999999998</c:v>
                </c:pt>
                <c:pt idx="2">
                  <c:v>284.91604999999993</c:v>
                </c:pt>
                <c:pt idx="3">
                  <c:v>284.32700999999997</c:v>
                </c:pt>
                <c:pt idx="4">
                  <c:v>283.88288999999997</c:v>
                </c:pt>
                <c:pt idx="5">
                  <c:v>283.54557999999997</c:v>
                </c:pt>
                <c:pt idx="6">
                  <c:v>283.28059000000002</c:v>
                </c:pt>
                <c:pt idx="7">
                  <c:v>283.00425999999999</c:v>
                </c:pt>
                <c:pt idx="8">
                  <c:v>282.73878999999988</c:v>
                </c:pt>
                <c:pt idx="9">
                  <c:v>282.55491000000001</c:v>
                </c:pt>
                <c:pt idx="10">
                  <c:v>282.35824000000002</c:v>
                </c:pt>
                <c:pt idx="11">
                  <c:v>282.17050999999998</c:v>
                </c:pt>
                <c:pt idx="12">
                  <c:v>282.02086000000003</c:v>
                </c:pt>
                <c:pt idx="13">
                  <c:v>282.14157</c:v>
                </c:pt>
                <c:pt idx="14">
                  <c:v>282.89564000000001</c:v>
                </c:pt>
                <c:pt idx="15">
                  <c:v>284.32654999999988</c:v>
                </c:pt>
                <c:pt idx="16">
                  <c:v>285.78300999999988</c:v>
                </c:pt>
                <c:pt idx="17">
                  <c:v>287.18414000000001</c:v>
                </c:pt>
                <c:pt idx="18">
                  <c:v>288.43090999999993</c:v>
                </c:pt>
                <c:pt idx="19">
                  <c:v>289.38029</c:v>
                </c:pt>
                <c:pt idx="20">
                  <c:v>290.06691000000001</c:v>
                </c:pt>
                <c:pt idx="21">
                  <c:v>290.58695999999998</c:v>
                </c:pt>
                <c:pt idx="22">
                  <c:v>290.63116999999988</c:v>
                </c:pt>
                <c:pt idx="23">
                  <c:v>290.31448999999998</c:v>
                </c:pt>
                <c:pt idx="24">
                  <c:v>289.25833999999998</c:v>
                </c:pt>
                <c:pt idx="25">
                  <c:v>287.40735999999998</c:v>
                </c:pt>
                <c:pt idx="26">
                  <c:v>286.42826999999988</c:v>
                </c:pt>
                <c:pt idx="27">
                  <c:v>285.60376000000002</c:v>
                </c:pt>
                <c:pt idx="28">
                  <c:v>284.90102999999988</c:v>
                </c:pt>
                <c:pt idx="29">
                  <c:v>284.26495999999997</c:v>
                </c:pt>
                <c:pt idx="30">
                  <c:v>283.70029</c:v>
                </c:pt>
                <c:pt idx="31">
                  <c:v>283.16937999999999</c:v>
                </c:pt>
                <c:pt idx="32">
                  <c:v>282.66743000000002</c:v>
                </c:pt>
                <c:pt idx="33">
                  <c:v>282.23252000000002</c:v>
                </c:pt>
                <c:pt idx="34">
                  <c:v>281.83183000000002</c:v>
                </c:pt>
                <c:pt idx="35">
                  <c:v>281.44958000000003</c:v>
                </c:pt>
                <c:pt idx="36">
                  <c:v>281.07026999999999</c:v>
                </c:pt>
                <c:pt idx="37">
                  <c:v>281.19447000000002</c:v>
                </c:pt>
                <c:pt idx="38">
                  <c:v>283.11101000000002</c:v>
                </c:pt>
                <c:pt idx="39">
                  <c:v>285.26164</c:v>
                </c:pt>
                <c:pt idx="40">
                  <c:v>287.38756999999998</c:v>
                </c:pt>
                <c:pt idx="41">
                  <c:v>289.29230999999987</c:v>
                </c:pt>
                <c:pt idx="42">
                  <c:v>290.81646000000001</c:v>
                </c:pt>
                <c:pt idx="43">
                  <c:v>291.96246000000002</c:v>
                </c:pt>
                <c:pt idx="44">
                  <c:v>292.80365999999998</c:v>
                </c:pt>
                <c:pt idx="45">
                  <c:v>293.27318999999989</c:v>
                </c:pt>
                <c:pt idx="46">
                  <c:v>293.30786000000001</c:v>
                </c:pt>
                <c:pt idx="47">
                  <c:v>292.77427999999998</c:v>
                </c:pt>
                <c:pt idx="48">
                  <c:v>290.92034000000001</c:v>
                </c:pt>
              </c:numCache>
            </c:numRef>
          </c:yVal>
          <c:smooth val="0"/>
          <c:extLst>
            <c:ext xmlns:c16="http://schemas.microsoft.com/office/drawing/2014/chart" uri="{C3380CC4-5D6E-409C-BE32-E72D297353CC}">
              <c16:uniqueId val="{00000001-04F2-B649-8973-9C9078042278}"/>
            </c:ext>
          </c:extLst>
        </c:ser>
        <c:dLbls>
          <c:showLegendKey val="0"/>
          <c:showVal val="0"/>
          <c:showCatName val="0"/>
          <c:showSerName val="0"/>
          <c:showPercent val="0"/>
          <c:showBubbleSize val="0"/>
        </c:dLbls>
        <c:axId val="-2103759416"/>
        <c:axId val="-2103753896"/>
      </c:scatterChart>
      <c:valAx>
        <c:axId val="-2103759416"/>
        <c:scaling>
          <c:orientation val="minMax"/>
          <c:max val="48"/>
          <c:min val="0"/>
        </c:scaling>
        <c:delete val="0"/>
        <c:axPos val="b"/>
        <c:title>
          <c:tx>
            <c:rich>
              <a:bodyPr/>
              <a:lstStyle/>
              <a:p>
                <a:pPr>
                  <a:defRPr sz="1200"/>
                </a:pPr>
                <a:r>
                  <a:rPr lang="en-US" sz="1200"/>
                  <a:t>forecast hour</a:t>
                </a:r>
              </a:p>
            </c:rich>
          </c:tx>
          <c:overlay val="0"/>
        </c:title>
        <c:numFmt formatCode="General" sourceLinked="1"/>
        <c:majorTickMark val="out"/>
        <c:minorTickMark val="none"/>
        <c:tickLblPos val="nextTo"/>
        <c:crossAx val="-2103753896"/>
        <c:crosses val="autoZero"/>
        <c:crossBetween val="midCat"/>
        <c:majorUnit val="12"/>
      </c:valAx>
      <c:valAx>
        <c:axId val="-2103753896"/>
        <c:scaling>
          <c:orientation val="minMax"/>
        </c:scaling>
        <c:delete val="0"/>
        <c:axPos val="l"/>
        <c:title>
          <c:tx>
            <c:rich>
              <a:bodyPr rot="-5400000" vert="horz"/>
              <a:lstStyle/>
              <a:p>
                <a:pPr>
                  <a:defRPr sz="1200"/>
                </a:pPr>
                <a:r>
                  <a:rPr lang="en-US" sz="1200"/>
                  <a:t>Station-average 10-m wind (m/s)</a:t>
                </a:r>
              </a:p>
            </c:rich>
          </c:tx>
          <c:overlay val="0"/>
        </c:title>
        <c:numFmt formatCode="General" sourceLinked="1"/>
        <c:majorTickMark val="out"/>
        <c:minorTickMark val="none"/>
        <c:tickLblPos val="nextTo"/>
        <c:crossAx val="-2103759416"/>
        <c:crosses val="autoZero"/>
        <c:crossBetween val="midCat"/>
        <c:majorUnit val="2"/>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KANSAS01: 925 mb temperature</a:t>
            </a:r>
          </a:p>
        </c:rich>
      </c:tx>
      <c:overlay val="0"/>
    </c:title>
    <c:autoTitleDeleted val="0"/>
    <c:plotArea>
      <c:layout/>
      <c:scatterChart>
        <c:scatterStyle val="lineMarker"/>
        <c:varyColors val="0"/>
        <c:ser>
          <c:idx val="0"/>
          <c:order val="0"/>
          <c:tx>
            <c:strRef>
              <c:f>'925 mb'!$D$1</c:f>
              <c:strCache>
                <c:ptCount val="1"/>
                <c:pt idx="0">
                  <c:v>T 925 forecast</c:v>
                </c:pt>
              </c:strCache>
            </c:strRef>
          </c:tx>
          <c:spPr>
            <a:ln>
              <a:solidFill>
                <a:schemeClr val="tx1"/>
              </a:solidFill>
            </a:ln>
          </c:spPr>
          <c:marker>
            <c:symbol val="none"/>
          </c:marker>
          <c:xVal>
            <c:numRef>
              <c:f>'925 mb'!$A$2:$A$6</c:f>
              <c:numCache>
                <c:formatCode>General</c:formatCode>
                <c:ptCount val="5"/>
                <c:pt idx="0">
                  <c:v>0</c:v>
                </c:pt>
                <c:pt idx="1">
                  <c:v>12</c:v>
                </c:pt>
                <c:pt idx="2">
                  <c:v>24</c:v>
                </c:pt>
                <c:pt idx="3">
                  <c:v>36</c:v>
                </c:pt>
                <c:pt idx="4">
                  <c:v>48</c:v>
                </c:pt>
              </c:numCache>
            </c:numRef>
          </c:xVal>
          <c:yVal>
            <c:numRef>
              <c:f>'925 mb'!$D$2:$D$6</c:f>
              <c:numCache>
                <c:formatCode>General</c:formatCode>
                <c:ptCount val="5"/>
                <c:pt idx="0">
                  <c:v>285.9761299999999</c:v>
                </c:pt>
                <c:pt idx="1">
                  <c:v>284.11043000000001</c:v>
                </c:pt>
                <c:pt idx="2">
                  <c:v>286.92655999999988</c:v>
                </c:pt>
                <c:pt idx="3">
                  <c:v>287.23185999999998</c:v>
                </c:pt>
                <c:pt idx="4">
                  <c:v>291.44717000000003</c:v>
                </c:pt>
              </c:numCache>
            </c:numRef>
          </c:yVal>
          <c:smooth val="0"/>
          <c:extLst>
            <c:ext xmlns:c16="http://schemas.microsoft.com/office/drawing/2014/chart" uri="{C3380CC4-5D6E-409C-BE32-E72D297353CC}">
              <c16:uniqueId val="{00000000-FF5B-8946-B567-09E8DACA029D}"/>
            </c:ext>
          </c:extLst>
        </c:ser>
        <c:ser>
          <c:idx val="1"/>
          <c:order val="1"/>
          <c:tx>
            <c:strRef>
              <c:f>'925 mb'!$F$1</c:f>
              <c:strCache>
                <c:ptCount val="1"/>
                <c:pt idx="0">
                  <c:v>T 925 observation</c:v>
                </c:pt>
              </c:strCache>
            </c:strRef>
          </c:tx>
          <c:spPr>
            <a:ln>
              <a:solidFill>
                <a:srgbClr val="FF0000"/>
              </a:solidFill>
            </a:ln>
          </c:spPr>
          <c:marker>
            <c:symbol val="none"/>
          </c:marker>
          <c:xVal>
            <c:numRef>
              <c:f>'925 mb'!$A$2:$A$6</c:f>
              <c:numCache>
                <c:formatCode>General</c:formatCode>
                <c:ptCount val="5"/>
                <c:pt idx="0">
                  <c:v>0</c:v>
                </c:pt>
                <c:pt idx="1">
                  <c:v>12</c:v>
                </c:pt>
                <c:pt idx="2">
                  <c:v>24</c:v>
                </c:pt>
                <c:pt idx="3">
                  <c:v>36</c:v>
                </c:pt>
                <c:pt idx="4">
                  <c:v>48</c:v>
                </c:pt>
              </c:numCache>
            </c:numRef>
          </c:xVal>
          <c:yVal>
            <c:numRef>
              <c:f>'925 mb'!$F$2:$F$6</c:f>
              <c:numCache>
                <c:formatCode>General</c:formatCode>
                <c:ptCount val="5"/>
                <c:pt idx="0">
                  <c:v>286.20713999999998</c:v>
                </c:pt>
                <c:pt idx="1">
                  <c:v>285.22142999999988</c:v>
                </c:pt>
                <c:pt idx="2">
                  <c:v>286.35000000000002</c:v>
                </c:pt>
                <c:pt idx="3">
                  <c:v>286.35000000000002</c:v>
                </c:pt>
                <c:pt idx="4">
                  <c:v>290.90714000000003</c:v>
                </c:pt>
              </c:numCache>
            </c:numRef>
          </c:yVal>
          <c:smooth val="0"/>
          <c:extLst>
            <c:ext xmlns:c16="http://schemas.microsoft.com/office/drawing/2014/chart" uri="{C3380CC4-5D6E-409C-BE32-E72D297353CC}">
              <c16:uniqueId val="{00000001-FF5B-8946-B567-09E8DACA029D}"/>
            </c:ext>
          </c:extLst>
        </c:ser>
        <c:dLbls>
          <c:showLegendKey val="0"/>
          <c:showVal val="0"/>
          <c:showCatName val="0"/>
          <c:showSerName val="0"/>
          <c:showPercent val="0"/>
          <c:showBubbleSize val="0"/>
        </c:dLbls>
        <c:axId val="-2129948920"/>
        <c:axId val="-2129943432"/>
      </c:scatterChart>
      <c:scatterChart>
        <c:scatterStyle val="lineMarker"/>
        <c:varyColors val="0"/>
        <c:ser>
          <c:idx val="2"/>
          <c:order val="2"/>
          <c:tx>
            <c:strRef>
              <c:f>'925 mb'!$J$1</c:f>
              <c:strCache>
                <c:ptCount val="1"/>
                <c:pt idx="0">
                  <c:v>MAE</c:v>
                </c:pt>
              </c:strCache>
            </c:strRef>
          </c:tx>
          <c:spPr>
            <a:ln>
              <a:solidFill>
                <a:schemeClr val="bg1">
                  <a:lumMod val="65000"/>
                </a:schemeClr>
              </a:solidFill>
            </a:ln>
          </c:spPr>
          <c:marker>
            <c:symbol val="none"/>
          </c:marker>
          <c:xVal>
            <c:numRef>
              <c:f>'925 mb'!$A$2:$A$6</c:f>
              <c:numCache>
                <c:formatCode>General</c:formatCode>
                <c:ptCount val="5"/>
                <c:pt idx="0">
                  <c:v>0</c:v>
                </c:pt>
                <c:pt idx="1">
                  <c:v>12</c:v>
                </c:pt>
                <c:pt idx="2">
                  <c:v>24</c:v>
                </c:pt>
                <c:pt idx="3">
                  <c:v>36</c:v>
                </c:pt>
                <c:pt idx="4">
                  <c:v>48</c:v>
                </c:pt>
              </c:numCache>
            </c:numRef>
          </c:xVal>
          <c:yVal>
            <c:numRef>
              <c:f>'925 mb'!$J$2:$J$6</c:f>
              <c:numCache>
                <c:formatCode>General</c:formatCode>
                <c:ptCount val="5"/>
                <c:pt idx="0">
                  <c:v>0.41022999999999998</c:v>
                </c:pt>
                <c:pt idx="1">
                  <c:v>1.54112</c:v>
                </c:pt>
                <c:pt idx="2">
                  <c:v>1.5231600000000001</c:v>
                </c:pt>
                <c:pt idx="3">
                  <c:v>1.6007400000000001</c:v>
                </c:pt>
                <c:pt idx="4">
                  <c:v>1.46878</c:v>
                </c:pt>
              </c:numCache>
            </c:numRef>
          </c:yVal>
          <c:smooth val="0"/>
          <c:extLst>
            <c:ext xmlns:c16="http://schemas.microsoft.com/office/drawing/2014/chart" uri="{C3380CC4-5D6E-409C-BE32-E72D297353CC}">
              <c16:uniqueId val="{00000002-FF5B-8946-B567-09E8DACA029D}"/>
            </c:ext>
          </c:extLst>
        </c:ser>
        <c:dLbls>
          <c:showLegendKey val="0"/>
          <c:showVal val="0"/>
          <c:showCatName val="0"/>
          <c:showSerName val="0"/>
          <c:showPercent val="0"/>
          <c:showBubbleSize val="0"/>
        </c:dLbls>
        <c:axId val="-2129932376"/>
        <c:axId val="-2129937784"/>
      </c:scatterChart>
      <c:valAx>
        <c:axId val="-2129948920"/>
        <c:scaling>
          <c:orientation val="minMax"/>
          <c:max val="48"/>
          <c:min val="0"/>
        </c:scaling>
        <c:delete val="0"/>
        <c:axPos val="b"/>
        <c:title>
          <c:tx>
            <c:rich>
              <a:bodyPr/>
              <a:lstStyle/>
              <a:p>
                <a:pPr>
                  <a:defRPr sz="1200"/>
                </a:pPr>
                <a:r>
                  <a:rPr lang="en-US" sz="1200"/>
                  <a:t>forecast hour</a:t>
                </a:r>
              </a:p>
            </c:rich>
          </c:tx>
          <c:overlay val="0"/>
        </c:title>
        <c:numFmt formatCode="General" sourceLinked="1"/>
        <c:majorTickMark val="out"/>
        <c:minorTickMark val="none"/>
        <c:tickLblPos val="nextTo"/>
        <c:crossAx val="-2129943432"/>
        <c:crosses val="autoZero"/>
        <c:crossBetween val="midCat"/>
        <c:majorUnit val="12"/>
      </c:valAx>
      <c:valAx>
        <c:axId val="-2129943432"/>
        <c:scaling>
          <c:orientation val="minMax"/>
        </c:scaling>
        <c:delete val="0"/>
        <c:axPos val="l"/>
        <c:title>
          <c:tx>
            <c:rich>
              <a:bodyPr rot="-5400000" vert="horz"/>
              <a:lstStyle/>
              <a:p>
                <a:pPr>
                  <a:defRPr sz="1200"/>
                </a:pPr>
                <a:r>
                  <a:rPr lang="en-US" sz="1200" dirty="0"/>
                  <a:t>925 mb T (K)</a:t>
                </a:r>
              </a:p>
            </c:rich>
          </c:tx>
          <c:overlay val="0"/>
        </c:title>
        <c:numFmt formatCode="General" sourceLinked="1"/>
        <c:majorTickMark val="out"/>
        <c:minorTickMark val="none"/>
        <c:tickLblPos val="nextTo"/>
        <c:crossAx val="-2129948920"/>
        <c:crosses val="autoZero"/>
        <c:crossBetween val="midCat"/>
        <c:majorUnit val="2"/>
      </c:valAx>
      <c:valAx>
        <c:axId val="-2129937784"/>
        <c:scaling>
          <c:orientation val="minMax"/>
        </c:scaling>
        <c:delete val="0"/>
        <c:axPos val="r"/>
        <c:title>
          <c:tx>
            <c:rich>
              <a:bodyPr rot="-5400000" vert="horz"/>
              <a:lstStyle/>
              <a:p>
                <a:pPr>
                  <a:defRPr sz="1200"/>
                </a:pPr>
                <a:r>
                  <a:rPr lang="en-US" sz="1200"/>
                  <a:t>MAE (K)</a:t>
                </a:r>
              </a:p>
            </c:rich>
          </c:tx>
          <c:overlay val="0"/>
        </c:title>
        <c:numFmt formatCode="General" sourceLinked="1"/>
        <c:majorTickMark val="out"/>
        <c:minorTickMark val="none"/>
        <c:tickLblPos val="nextTo"/>
        <c:crossAx val="-2129932376"/>
        <c:crosses val="max"/>
        <c:crossBetween val="midCat"/>
      </c:valAx>
      <c:valAx>
        <c:axId val="-2129932376"/>
        <c:scaling>
          <c:orientation val="minMax"/>
        </c:scaling>
        <c:delete val="1"/>
        <c:axPos val="b"/>
        <c:numFmt formatCode="General" sourceLinked="1"/>
        <c:majorTickMark val="out"/>
        <c:minorTickMark val="none"/>
        <c:tickLblPos val="nextTo"/>
        <c:crossAx val="-2129937784"/>
        <c:crosses val="autoZero"/>
        <c:crossBetween val="midCat"/>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KANSAS01: MAE by forecast hour</a:t>
            </a:r>
          </a:p>
        </c:rich>
      </c:tx>
      <c:overlay val="0"/>
    </c:title>
    <c:autoTitleDeleted val="0"/>
    <c:plotArea>
      <c:layout/>
      <c:scatterChart>
        <c:scatterStyle val="lineMarker"/>
        <c:varyColors val="0"/>
        <c:ser>
          <c:idx val="0"/>
          <c:order val="0"/>
          <c:tx>
            <c:v>MAE hour 0</c:v>
          </c:tx>
          <c:spPr>
            <a:ln>
              <a:solidFill>
                <a:schemeClr val="tx1"/>
              </a:solidFill>
            </a:ln>
          </c:spPr>
          <c:marker>
            <c:symbol val="none"/>
          </c:marker>
          <c:xVal>
            <c:numRef>
              <c:f>Sheet8!$J$2:$J$5</c:f>
              <c:numCache>
                <c:formatCode>General</c:formatCode>
                <c:ptCount val="4"/>
                <c:pt idx="0">
                  <c:v>0.41022999999999998</c:v>
                </c:pt>
                <c:pt idx="1">
                  <c:v>0.73802999999999996</c:v>
                </c:pt>
                <c:pt idx="2">
                  <c:v>0.63402999999999998</c:v>
                </c:pt>
                <c:pt idx="3">
                  <c:v>0.62292000000000003</c:v>
                </c:pt>
              </c:numCache>
            </c:numRef>
          </c:xVal>
          <c:yVal>
            <c:numRef>
              <c:f>Sheet8!$V$2:$V$5</c:f>
              <c:numCache>
                <c:formatCode>General</c:formatCode>
                <c:ptCount val="4"/>
                <c:pt idx="0">
                  <c:v>925</c:v>
                </c:pt>
                <c:pt idx="1">
                  <c:v>850</c:v>
                </c:pt>
                <c:pt idx="2">
                  <c:v>700</c:v>
                </c:pt>
                <c:pt idx="3">
                  <c:v>500</c:v>
                </c:pt>
              </c:numCache>
            </c:numRef>
          </c:yVal>
          <c:smooth val="0"/>
          <c:extLst>
            <c:ext xmlns:c16="http://schemas.microsoft.com/office/drawing/2014/chart" uri="{C3380CC4-5D6E-409C-BE32-E72D297353CC}">
              <c16:uniqueId val="{00000000-2473-3948-85F1-0B6EB0B94B01}"/>
            </c:ext>
          </c:extLst>
        </c:ser>
        <c:ser>
          <c:idx val="2"/>
          <c:order val="1"/>
          <c:tx>
            <c:v>MAE hour 12</c:v>
          </c:tx>
          <c:spPr>
            <a:ln>
              <a:solidFill>
                <a:srgbClr val="0000FF"/>
              </a:solidFill>
            </a:ln>
          </c:spPr>
          <c:marker>
            <c:symbol val="none"/>
          </c:marker>
          <c:xVal>
            <c:numRef>
              <c:f>Sheet8!$J$6:$J$9</c:f>
              <c:numCache>
                <c:formatCode>General</c:formatCode>
                <c:ptCount val="4"/>
                <c:pt idx="0">
                  <c:v>1.54112</c:v>
                </c:pt>
                <c:pt idx="1">
                  <c:v>0.77676000000000001</c:v>
                </c:pt>
                <c:pt idx="2">
                  <c:v>0.63236000000000003</c:v>
                </c:pt>
                <c:pt idx="3">
                  <c:v>0.45976</c:v>
                </c:pt>
              </c:numCache>
            </c:numRef>
          </c:xVal>
          <c:yVal>
            <c:numRef>
              <c:f>Sheet8!$V$2:$V$5</c:f>
              <c:numCache>
                <c:formatCode>General</c:formatCode>
                <c:ptCount val="4"/>
                <c:pt idx="0">
                  <c:v>925</c:v>
                </c:pt>
                <c:pt idx="1">
                  <c:v>850</c:v>
                </c:pt>
                <c:pt idx="2">
                  <c:v>700</c:v>
                </c:pt>
                <c:pt idx="3">
                  <c:v>500</c:v>
                </c:pt>
              </c:numCache>
            </c:numRef>
          </c:yVal>
          <c:smooth val="0"/>
          <c:extLst>
            <c:ext xmlns:c16="http://schemas.microsoft.com/office/drawing/2014/chart" uri="{C3380CC4-5D6E-409C-BE32-E72D297353CC}">
              <c16:uniqueId val="{00000001-2473-3948-85F1-0B6EB0B94B01}"/>
            </c:ext>
          </c:extLst>
        </c:ser>
        <c:ser>
          <c:idx val="3"/>
          <c:order val="2"/>
          <c:tx>
            <c:v>MAE hour 24</c:v>
          </c:tx>
          <c:spPr>
            <a:ln>
              <a:solidFill>
                <a:schemeClr val="bg1">
                  <a:lumMod val="65000"/>
                </a:schemeClr>
              </a:solidFill>
            </a:ln>
          </c:spPr>
          <c:marker>
            <c:symbol val="none"/>
          </c:marker>
          <c:xVal>
            <c:numRef>
              <c:f>Sheet8!$J$10:$J$13</c:f>
              <c:numCache>
                <c:formatCode>General</c:formatCode>
                <c:ptCount val="4"/>
                <c:pt idx="0">
                  <c:v>1.5231600000000001</c:v>
                </c:pt>
                <c:pt idx="1">
                  <c:v>0.79390000000000005</c:v>
                </c:pt>
                <c:pt idx="2">
                  <c:v>1.0441400000000001</c:v>
                </c:pt>
                <c:pt idx="3">
                  <c:v>0.53713</c:v>
                </c:pt>
              </c:numCache>
            </c:numRef>
          </c:xVal>
          <c:yVal>
            <c:numRef>
              <c:f>Sheet8!$V$2:$V$5</c:f>
              <c:numCache>
                <c:formatCode>General</c:formatCode>
                <c:ptCount val="4"/>
                <c:pt idx="0">
                  <c:v>925</c:v>
                </c:pt>
                <c:pt idx="1">
                  <c:v>850</c:v>
                </c:pt>
                <c:pt idx="2">
                  <c:v>700</c:v>
                </c:pt>
                <c:pt idx="3">
                  <c:v>500</c:v>
                </c:pt>
              </c:numCache>
            </c:numRef>
          </c:yVal>
          <c:smooth val="0"/>
          <c:extLst>
            <c:ext xmlns:c16="http://schemas.microsoft.com/office/drawing/2014/chart" uri="{C3380CC4-5D6E-409C-BE32-E72D297353CC}">
              <c16:uniqueId val="{00000002-2473-3948-85F1-0B6EB0B94B01}"/>
            </c:ext>
          </c:extLst>
        </c:ser>
        <c:ser>
          <c:idx val="1"/>
          <c:order val="3"/>
          <c:tx>
            <c:v>MAE hour 36</c:v>
          </c:tx>
          <c:spPr>
            <a:ln>
              <a:solidFill>
                <a:schemeClr val="accent6">
                  <a:lumMod val="75000"/>
                </a:schemeClr>
              </a:solidFill>
            </a:ln>
          </c:spPr>
          <c:marker>
            <c:symbol val="none"/>
          </c:marker>
          <c:xVal>
            <c:numRef>
              <c:f>Sheet8!$J$14:$J$17</c:f>
              <c:numCache>
                <c:formatCode>General</c:formatCode>
                <c:ptCount val="4"/>
                <c:pt idx="0">
                  <c:v>1.6007400000000001</c:v>
                </c:pt>
                <c:pt idx="1">
                  <c:v>1.0041500000000001</c:v>
                </c:pt>
                <c:pt idx="2">
                  <c:v>0.53247</c:v>
                </c:pt>
                <c:pt idx="3">
                  <c:v>0.77603</c:v>
                </c:pt>
              </c:numCache>
            </c:numRef>
          </c:xVal>
          <c:yVal>
            <c:numRef>
              <c:f>Sheet8!$V$2:$V$5</c:f>
              <c:numCache>
                <c:formatCode>General</c:formatCode>
                <c:ptCount val="4"/>
                <c:pt idx="0">
                  <c:v>925</c:v>
                </c:pt>
                <c:pt idx="1">
                  <c:v>850</c:v>
                </c:pt>
                <c:pt idx="2">
                  <c:v>700</c:v>
                </c:pt>
                <c:pt idx="3">
                  <c:v>500</c:v>
                </c:pt>
              </c:numCache>
            </c:numRef>
          </c:yVal>
          <c:smooth val="0"/>
          <c:extLst>
            <c:ext xmlns:c16="http://schemas.microsoft.com/office/drawing/2014/chart" uri="{C3380CC4-5D6E-409C-BE32-E72D297353CC}">
              <c16:uniqueId val="{00000003-2473-3948-85F1-0B6EB0B94B01}"/>
            </c:ext>
          </c:extLst>
        </c:ser>
        <c:ser>
          <c:idx val="4"/>
          <c:order val="4"/>
          <c:tx>
            <c:v>MAE hour 48</c:v>
          </c:tx>
          <c:spPr>
            <a:ln>
              <a:solidFill>
                <a:srgbClr val="FF0000"/>
              </a:solidFill>
            </a:ln>
          </c:spPr>
          <c:marker>
            <c:symbol val="none"/>
          </c:marker>
          <c:xVal>
            <c:numRef>
              <c:f>Sheet8!$J$18:$J$21</c:f>
              <c:numCache>
                <c:formatCode>General</c:formatCode>
                <c:ptCount val="4"/>
                <c:pt idx="0">
                  <c:v>1.46878</c:v>
                </c:pt>
                <c:pt idx="1">
                  <c:v>0.95845000000000002</c:v>
                </c:pt>
                <c:pt idx="2">
                  <c:v>1.2021299999999999</c:v>
                </c:pt>
                <c:pt idx="3">
                  <c:v>0.79691999999999996</c:v>
                </c:pt>
              </c:numCache>
            </c:numRef>
          </c:xVal>
          <c:yVal>
            <c:numRef>
              <c:f>Sheet8!$V$2:$V$5</c:f>
              <c:numCache>
                <c:formatCode>General</c:formatCode>
                <c:ptCount val="4"/>
                <c:pt idx="0">
                  <c:v>925</c:v>
                </c:pt>
                <c:pt idx="1">
                  <c:v>850</c:v>
                </c:pt>
                <c:pt idx="2">
                  <c:v>700</c:v>
                </c:pt>
                <c:pt idx="3">
                  <c:v>500</c:v>
                </c:pt>
              </c:numCache>
            </c:numRef>
          </c:yVal>
          <c:smooth val="0"/>
          <c:extLst>
            <c:ext xmlns:c16="http://schemas.microsoft.com/office/drawing/2014/chart" uri="{C3380CC4-5D6E-409C-BE32-E72D297353CC}">
              <c16:uniqueId val="{00000004-2473-3948-85F1-0B6EB0B94B01}"/>
            </c:ext>
          </c:extLst>
        </c:ser>
        <c:dLbls>
          <c:showLegendKey val="0"/>
          <c:showVal val="0"/>
          <c:showCatName val="0"/>
          <c:showSerName val="0"/>
          <c:showPercent val="0"/>
          <c:showBubbleSize val="0"/>
        </c:dLbls>
        <c:axId val="2147396424"/>
        <c:axId val="2147402088"/>
      </c:scatterChart>
      <c:valAx>
        <c:axId val="2147396424"/>
        <c:scaling>
          <c:orientation val="minMax"/>
        </c:scaling>
        <c:delete val="0"/>
        <c:axPos val="t"/>
        <c:title>
          <c:tx>
            <c:rich>
              <a:bodyPr/>
              <a:lstStyle/>
              <a:p>
                <a:pPr>
                  <a:defRPr sz="1200"/>
                </a:pPr>
                <a:r>
                  <a:rPr lang="en-US" sz="1200"/>
                  <a:t>MAE (K)</a:t>
                </a:r>
              </a:p>
            </c:rich>
          </c:tx>
          <c:overlay val="0"/>
        </c:title>
        <c:numFmt formatCode="General" sourceLinked="1"/>
        <c:majorTickMark val="out"/>
        <c:minorTickMark val="none"/>
        <c:tickLblPos val="nextTo"/>
        <c:crossAx val="2147402088"/>
        <c:crosses val="autoZero"/>
        <c:crossBetween val="midCat"/>
      </c:valAx>
      <c:valAx>
        <c:axId val="2147402088"/>
        <c:scaling>
          <c:orientation val="maxMin"/>
          <c:min val="500"/>
        </c:scaling>
        <c:delete val="0"/>
        <c:axPos val="l"/>
        <c:majorGridlines/>
        <c:title>
          <c:tx>
            <c:rich>
              <a:bodyPr rot="-5400000" vert="horz"/>
              <a:lstStyle/>
              <a:p>
                <a:pPr>
                  <a:defRPr sz="1200"/>
                </a:pPr>
                <a:r>
                  <a:rPr lang="en-US" sz="1200"/>
                  <a:t>pressure (mb)</a:t>
                </a:r>
              </a:p>
            </c:rich>
          </c:tx>
          <c:overlay val="0"/>
        </c:title>
        <c:numFmt formatCode="General" sourceLinked="1"/>
        <c:majorTickMark val="out"/>
        <c:minorTickMark val="none"/>
        <c:tickLblPos val="nextTo"/>
        <c:crossAx val="2147396424"/>
        <c:crosses val="autoZero"/>
        <c:crossBetween val="midCat"/>
      </c:valAx>
      <c:spPr>
        <a:solidFill>
          <a:schemeClr val="lt1"/>
        </a:solidFill>
        <a:ln w="25400" cap="flat" cmpd="sng" algn="ctr">
          <a:solidFill>
            <a:schemeClr val="dk1"/>
          </a:solidFill>
          <a:prstDash val="solid"/>
        </a:ln>
        <a:effectLst/>
      </c:spPr>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SOC case: time step</a:t>
            </a:r>
          </a:p>
        </c:rich>
      </c:tx>
      <c:overlay val="0"/>
    </c:title>
    <c:autoTitleDeleted val="0"/>
    <c:plotArea>
      <c:layout/>
      <c:scatterChart>
        <c:scatterStyle val="lineMarker"/>
        <c:varyColors val="0"/>
        <c:ser>
          <c:idx val="0"/>
          <c:order val="0"/>
          <c:tx>
            <c:strRef>
              <c:f>Sheet1!$F$1</c:f>
              <c:strCache>
                <c:ptCount val="1"/>
                <c:pt idx="0">
                  <c:v>dt</c:v>
                </c:pt>
              </c:strCache>
            </c:strRef>
          </c:tx>
          <c:spPr>
            <a:ln>
              <a:solidFill>
                <a:schemeClr val="tx1"/>
              </a:solidFill>
            </a:ln>
          </c:spPr>
          <c:marker>
            <c:symbol val="none"/>
          </c:marker>
          <c:xVal>
            <c:numRef>
              <c:f>Sheet1!$A$2:$A$325</c:f>
              <c:numCache>
                <c:formatCode>General</c:formatCode>
                <c:ptCount val="3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numCache>
            </c:numRef>
          </c:xVal>
          <c:yVal>
            <c:numRef>
              <c:f>Sheet1!$F$2:$F$325</c:f>
              <c:numCache>
                <c:formatCode>General</c:formatCode>
                <c:ptCount val="324"/>
                <c:pt idx="0">
                  <c:v>540</c:v>
                </c:pt>
                <c:pt idx="1">
                  <c:v>240</c:v>
                </c:pt>
                <c:pt idx="2">
                  <c:v>252</c:v>
                </c:pt>
                <c:pt idx="3">
                  <c:v>264.60000000000002</c:v>
                </c:pt>
                <c:pt idx="4">
                  <c:v>277.83</c:v>
                </c:pt>
                <c:pt idx="5">
                  <c:v>291.72000000000003</c:v>
                </c:pt>
                <c:pt idx="6">
                  <c:v>306.31</c:v>
                </c:pt>
                <c:pt idx="7">
                  <c:v>321.63</c:v>
                </c:pt>
                <c:pt idx="8">
                  <c:v>337.71</c:v>
                </c:pt>
                <c:pt idx="9">
                  <c:v>354.6</c:v>
                </c:pt>
                <c:pt idx="10">
                  <c:v>372.33</c:v>
                </c:pt>
                <c:pt idx="11">
                  <c:v>390.95</c:v>
                </c:pt>
                <c:pt idx="12">
                  <c:v>410.5</c:v>
                </c:pt>
                <c:pt idx="13">
                  <c:v>431.02</c:v>
                </c:pt>
                <c:pt idx="14">
                  <c:v>452.57</c:v>
                </c:pt>
                <c:pt idx="15">
                  <c:v>475.2</c:v>
                </c:pt>
                <c:pt idx="16">
                  <c:v>498.96</c:v>
                </c:pt>
                <c:pt idx="17">
                  <c:v>523.91</c:v>
                </c:pt>
                <c:pt idx="18">
                  <c:v>550.11</c:v>
                </c:pt>
                <c:pt idx="19">
                  <c:v>577.62</c:v>
                </c:pt>
                <c:pt idx="20">
                  <c:v>606.5</c:v>
                </c:pt>
                <c:pt idx="21">
                  <c:v>636.82999999999936</c:v>
                </c:pt>
                <c:pt idx="22">
                  <c:v>668.67</c:v>
                </c:pt>
                <c:pt idx="23">
                  <c:v>702.1</c:v>
                </c:pt>
                <c:pt idx="24">
                  <c:v>720</c:v>
                </c:pt>
                <c:pt idx="25">
                  <c:v>720</c:v>
                </c:pt>
                <c:pt idx="26">
                  <c:v>720</c:v>
                </c:pt>
                <c:pt idx="27">
                  <c:v>720</c:v>
                </c:pt>
                <c:pt idx="28">
                  <c:v>720</c:v>
                </c:pt>
                <c:pt idx="29">
                  <c:v>720</c:v>
                </c:pt>
                <c:pt idx="30">
                  <c:v>720</c:v>
                </c:pt>
                <c:pt idx="31">
                  <c:v>720</c:v>
                </c:pt>
                <c:pt idx="32">
                  <c:v>720</c:v>
                </c:pt>
                <c:pt idx="33">
                  <c:v>720</c:v>
                </c:pt>
                <c:pt idx="34">
                  <c:v>720</c:v>
                </c:pt>
                <c:pt idx="35">
                  <c:v>720</c:v>
                </c:pt>
                <c:pt idx="36">
                  <c:v>720</c:v>
                </c:pt>
                <c:pt idx="37">
                  <c:v>720</c:v>
                </c:pt>
                <c:pt idx="38">
                  <c:v>518.16</c:v>
                </c:pt>
                <c:pt idx="39">
                  <c:v>818.16</c:v>
                </c:pt>
                <c:pt idx="40">
                  <c:v>720</c:v>
                </c:pt>
                <c:pt idx="41">
                  <c:v>669.6</c:v>
                </c:pt>
                <c:pt idx="42">
                  <c:v>595.94000000000005</c:v>
                </c:pt>
                <c:pt idx="43">
                  <c:v>524.42999999999938</c:v>
                </c:pt>
                <c:pt idx="44">
                  <c:v>492.96</c:v>
                </c:pt>
                <c:pt idx="45">
                  <c:v>463.38</c:v>
                </c:pt>
                <c:pt idx="46">
                  <c:v>472.65</c:v>
                </c:pt>
                <c:pt idx="47">
                  <c:v>477.38</c:v>
                </c:pt>
                <c:pt idx="48">
                  <c:v>501.25</c:v>
                </c:pt>
                <c:pt idx="49">
                  <c:v>446.11</c:v>
                </c:pt>
                <c:pt idx="50">
                  <c:v>459.49</c:v>
                </c:pt>
                <c:pt idx="51">
                  <c:v>436.52</c:v>
                </c:pt>
                <c:pt idx="52">
                  <c:v>458.35</c:v>
                </c:pt>
                <c:pt idx="53">
                  <c:v>472.1</c:v>
                </c:pt>
                <c:pt idx="54">
                  <c:v>495.7</c:v>
                </c:pt>
                <c:pt idx="55">
                  <c:v>490.74</c:v>
                </c:pt>
                <c:pt idx="56">
                  <c:v>495.65</c:v>
                </c:pt>
                <c:pt idx="57">
                  <c:v>510.52</c:v>
                </c:pt>
                <c:pt idx="58">
                  <c:v>530.94000000000005</c:v>
                </c:pt>
                <c:pt idx="59">
                  <c:v>557.49</c:v>
                </c:pt>
                <c:pt idx="60">
                  <c:v>585.35999999999842</c:v>
                </c:pt>
                <c:pt idx="61">
                  <c:v>602.91999999999996</c:v>
                </c:pt>
                <c:pt idx="62">
                  <c:v>621.01</c:v>
                </c:pt>
                <c:pt idx="63">
                  <c:v>639.64</c:v>
                </c:pt>
                <c:pt idx="64">
                  <c:v>646.04</c:v>
                </c:pt>
                <c:pt idx="65">
                  <c:v>633.12</c:v>
                </c:pt>
                <c:pt idx="66">
                  <c:v>633.12</c:v>
                </c:pt>
                <c:pt idx="67">
                  <c:v>633.12</c:v>
                </c:pt>
                <c:pt idx="68">
                  <c:v>607.79999999999995</c:v>
                </c:pt>
                <c:pt idx="69">
                  <c:v>583.49</c:v>
                </c:pt>
                <c:pt idx="70">
                  <c:v>577.66</c:v>
                </c:pt>
                <c:pt idx="71">
                  <c:v>577.66</c:v>
                </c:pt>
                <c:pt idx="72">
                  <c:v>583.44000000000005</c:v>
                </c:pt>
                <c:pt idx="73">
                  <c:v>595.11</c:v>
                </c:pt>
                <c:pt idx="74">
                  <c:v>612.95999999999935</c:v>
                </c:pt>
                <c:pt idx="75">
                  <c:v>625.22</c:v>
                </c:pt>
                <c:pt idx="76">
                  <c:v>606.45999999999935</c:v>
                </c:pt>
                <c:pt idx="77">
                  <c:v>482.33</c:v>
                </c:pt>
                <c:pt idx="78">
                  <c:v>482.33</c:v>
                </c:pt>
                <c:pt idx="79">
                  <c:v>636.78</c:v>
                </c:pt>
                <c:pt idx="80">
                  <c:v>624.04</c:v>
                </c:pt>
                <c:pt idx="81">
                  <c:v>649</c:v>
                </c:pt>
                <c:pt idx="82">
                  <c:v>636.02</c:v>
                </c:pt>
                <c:pt idx="83">
                  <c:v>655.1</c:v>
                </c:pt>
                <c:pt idx="84">
                  <c:v>635.44999999999936</c:v>
                </c:pt>
                <c:pt idx="85">
                  <c:v>590.97</c:v>
                </c:pt>
                <c:pt idx="86">
                  <c:v>573.24</c:v>
                </c:pt>
                <c:pt idx="87">
                  <c:v>561.78</c:v>
                </c:pt>
                <c:pt idx="88">
                  <c:v>561.78</c:v>
                </c:pt>
                <c:pt idx="89">
                  <c:v>567.4</c:v>
                </c:pt>
                <c:pt idx="90">
                  <c:v>584.41999999999996</c:v>
                </c:pt>
                <c:pt idx="91">
                  <c:v>590.26</c:v>
                </c:pt>
                <c:pt idx="92">
                  <c:v>584.35999999999842</c:v>
                </c:pt>
                <c:pt idx="93">
                  <c:v>590.20000000000005</c:v>
                </c:pt>
                <c:pt idx="94">
                  <c:v>602</c:v>
                </c:pt>
                <c:pt idx="95">
                  <c:v>626.08000000000004</c:v>
                </c:pt>
                <c:pt idx="96">
                  <c:v>657.38</c:v>
                </c:pt>
                <c:pt idx="97">
                  <c:v>677.1</c:v>
                </c:pt>
                <c:pt idx="98">
                  <c:v>683.87</c:v>
                </c:pt>
                <c:pt idx="99">
                  <c:v>704.39</c:v>
                </c:pt>
                <c:pt idx="100">
                  <c:v>720</c:v>
                </c:pt>
                <c:pt idx="101">
                  <c:v>720</c:v>
                </c:pt>
                <c:pt idx="102">
                  <c:v>720</c:v>
                </c:pt>
                <c:pt idx="103">
                  <c:v>720</c:v>
                </c:pt>
                <c:pt idx="104">
                  <c:v>720</c:v>
                </c:pt>
                <c:pt idx="105">
                  <c:v>720</c:v>
                </c:pt>
                <c:pt idx="106">
                  <c:v>720</c:v>
                </c:pt>
                <c:pt idx="107">
                  <c:v>720</c:v>
                </c:pt>
                <c:pt idx="108">
                  <c:v>720</c:v>
                </c:pt>
                <c:pt idx="109">
                  <c:v>720</c:v>
                </c:pt>
                <c:pt idx="110">
                  <c:v>704.19</c:v>
                </c:pt>
                <c:pt idx="111">
                  <c:v>704.19</c:v>
                </c:pt>
                <c:pt idx="112">
                  <c:v>720</c:v>
                </c:pt>
                <c:pt idx="113">
                  <c:v>720</c:v>
                </c:pt>
                <c:pt idx="114">
                  <c:v>720</c:v>
                </c:pt>
                <c:pt idx="115">
                  <c:v>720</c:v>
                </c:pt>
                <c:pt idx="116">
                  <c:v>720</c:v>
                </c:pt>
                <c:pt idx="117">
                  <c:v>720</c:v>
                </c:pt>
                <c:pt idx="118">
                  <c:v>720</c:v>
                </c:pt>
                <c:pt idx="119">
                  <c:v>720</c:v>
                </c:pt>
                <c:pt idx="120">
                  <c:v>720</c:v>
                </c:pt>
                <c:pt idx="121">
                  <c:v>720</c:v>
                </c:pt>
                <c:pt idx="122">
                  <c:v>720</c:v>
                </c:pt>
                <c:pt idx="123">
                  <c:v>720</c:v>
                </c:pt>
                <c:pt idx="124">
                  <c:v>720</c:v>
                </c:pt>
                <c:pt idx="125">
                  <c:v>720</c:v>
                </c:pt>
                <c:pt idx="126">
                  <c:v>720</c:v>
                </c:pt>
                <c:pt idx="127">
                  <c:v>720</c:v>
                </c:pt>
                <c:pt idx="128">
                  <c:v>720</c:v>
                </c:pt>
                <c:pt idx="129">
                  <c:v>720</c:v>
                </c:pt>
                <c:pt idx="130">
                  <c:v>720</c:v>
                </c:pt>
                <c:pt idx="131">
                  <c:v>720</c:v>
                </c:pt>
                <c:pt idx="132">
                  <c:v>720</c:v>
                </c:pt>
                <c:pt idx="133">
                  <c:v>720</c:v>
                </c:pt>
                <c:pt idx="134">
                  <c:v>720</c:v>
                </c:pt>
                <c:pt idx="135">
                  <c:v>720</c:v>
                </c:pt>
                <c:pt idx="136">
                  <c:v>720</c:v>
                </c:pt>
                <c:pt idx="137">
                  <c:v>720</c:v>
                </c:pt>
                <c:pt idx="138">
                  <c:v>720</c:v>
                </c:pt>
                <c:pt idx="139">
                  <c:v>720</c:v>
                </c:pt>
                <c:pt idx="140">
                  <c:v>720</c:v>
                </c:pt>
                <c:pt idx="141">
                  <c:v>720</c:v>
                </c:pt>
                <c:pt idx="142">
                  <c:v>720</c:v>
                </c:pt>
                <c:pt idx="143">
                  <c:v>720</c:v>
                </c:pt>
                <c:pt idx="144">
                  <c:v>720</c:v>
                </c:pt>
                <c:pt idx="145">
                  <c:v>720</c:v>
                </c:pt>
                <c:pt idx="146">
                  <c:v>720</c:v>
                </c:pt>
                <c:pt idx="147">
                  <c:v>720</c:v>
                </c:pt>
                <c:pt idx="148">
                  <c:v>720</c:v>
                </c:pt>
                <c:pt idx="149">
                  <c:v>720</c:v>
                </c:pt>
                <c:pt idx="150">
                  <c:v>720</c:v>
                </c:pt>
                <c:pt idx="151">
                  <c:v>720</c:v>
                </c:pt>
                <c:pt idx="152">
                  <c:v>720</c:v>
                </c:pt>
                <c:pt idx="153">
                  <c:v>720</c:v>
                </c:pt>
                <c:pt idx="154">
                  <c:v>720</c:v>
                </c:pt>
                <c:pt idx="155">
                  <c:v>720</c:v>
                </c:pt>
                <c:pt idx="156">
                  <c:v>720</c:v>
                </c:pt>
                <c:pt idx="157">
                  <c:v>720</c:v>
                </c:pt>
                <c:pt idx="158">
                  <c:v>720</c:v>
                </c:pt>
                <c:pt idx="159">
                  <c:v>720</c:v>
                </c:pt>
                <c:pt idx="160">
                  <c:v>720</c:v>
                </c:pt>
                <c:pt idx="161">
                  <c:v>720</c:v>
                </c:pt>
                <c:pt idx="162">
                  <c:v>720</c:v>
                </c:pt>
                <c:pt idx="163">
                  <c:v>720</c:v>
                </c:pt>
                <c:pt idx="164">
                  <c:v>720</c:v>
                </c:pt>
                <c:pt idx="165">
                  <c:v>720</c:v>
                </c:pt>
                <c:pt idx="166">
                  <c:v>720</c:v>
                </c:pt>
                <c:pt idx="167">
                  <c:v>720</c:v>
                </c:pt>
                <c:pt idx="168">
                  <c:v>720</c:v>
                </c:pt>
                <c:pt idx="169">
                  <c:v>720</c:v>
                </c:pt>
                <c:pt idx="170">
                  <c:v>720</c:v>
                </c:pt>
                <c:pt idx="171">
                  <c:v>720</c:v>
                </c:pt>
                <c:pt idx="172">
                  <c:v>720</c:v>
                </c:pt>
                <c:pt idx="173">
                  <c:v>720</c:v>
                </c:pt>
                <c:pt idx="174">
                  <c:v>720</c:v>
                </c:pt>
                <c:pt idx="175">
                  <c:v>720</c:v>
                </c:pt>
                <c:pt idx="176">
                  <c:v>720</c:v>
                </c:pt>
                <c:pt idx="177">
                  <c:v>720</c:v>
                </c:pt>
                <c:pt idx="178">
                  <c:v>720</c:v>
                </c:pt>
                <c:pt idx="179">
                  <c:v>720</c:v>
                </c:pt>
                <c:pt idx="180">
                  <c:v>720</c:v>
                </c:pt>
                <c:pt idx="181">
                  <c:v>720</c:v>
                </c:pt>
                <c:pt idx="182">
                  <c:v>720</c:v>
                </c:pt>
                <c:pt idx="183">
                  <c:v>720</c:v>
                </c:pt>
                <c:pt idx="184">
                  <c:v>720</c:v>
                </c:pt>
                <c:pt idx="185">
                  <c:v>720</c:v>
                </c:pt>
                <c:pt idx="186">
                  <c:v>720</c:v>
                </c:pt>
                <c:pt idx="187">
                  <c:v>720</c:v>
                </c:pt>
                <c:pt idx="188">
                  <c:v>720</c:v>
                </c:pt>
                <c:pt idx="189">
                  <c:v>720</c:v>
                </c:pt>
                <c:pt idx="190">
                  <c:v>720</c:v>
                </c:pt>
                <c:pt idx="191">
                  <c:v>720</c:v>
                </c:pt>
                <c:pt idx="192">
                  <c:v>720</c:v>
                </c:pt>
                <c:pt idx="193">
                  <c:v>720</c:v>
                </c:pt>
                <c:pt idx="194">
                  <c:v>720</c:v>
                </c:pt>
                <c:pt idx="195">
                  <c:v>720</c:v>
                </c:pt>
                <c:pt idx="196">
                  <c:v>720</c:v>
                </c:pt>
                <c:pt idx="197">
                  <c:v>720</c:v>
                </c:pt>
                <c:pt idx="198">
                  <c:v>720</c:v>
                </c:pt>
                <c:pt idx="199">
                  <c:v>720</c:v>
                </c:pt>
                <c:pt idx="200">
                  <c:v>720</c:v>
                </c:pt>
                <c:pt idx="201">
                  <c:v>720</c:v>
                </c:pt>
                <c:pt idx="202">
                  <c:v>720</c:v>
                </c:pt>
                <c:pt idx="203">
                  <c:v>720</c:v>
                </c:pt>
                <c:pt idx="204">
                  <c:v>720</c:v>
                </c:pt>
                <c:pt idx="205">
                  <c:v>720</c:v>
                </c:pt>
                <c:pt idx="206">
                  <c:v>720</c:v>
                </c:pt>
                <c:pt idx="207">
                  <c:v>720</c:v>
                </c:pt>
                <c:pt idx="208">
                  <c:v>720</c:v>
                </c:pt>
                <c:pt idx="209">
                  <c:v>720</c:v>
                </c:pt>
                <c:pt idx="210">
                  <c:v>720</c:v>
                </c:pt>
                <c:pt idx="211">
                  <c:v>720</c:v>
                </c:pt>
                <c:pt idx="212">
                  <c:v>720</c:v>
                </c:pt>
                <c:pt idx="213">
                  <c:v>720</c:v>
                </c:pt>
                <c:pt idx="214">
                  <c:v>720</c:v>
                </c:pt>
                <c:pt idx="215">
                  <c:v>720</c:v>
                </c:pt>
                <c:pt idx="216">
                  <c:v>720</c:v>
                </c:pt>
                <c:pt idx="217">
                  <c:v>720</c:v>
                </c:pt>
                <c:pt idx="218">
                  <c:v>720</c:v>
                </c:pt>
                <c:pt idx="219">
                  <c:v>720</c:v>
                </c:pt>
                <c:pt idx="220">
                  <c:v>720</c:v>
                </c:pt>
                <c:pt idx="221">
                  <c:v>720</c:v>
                </c:pt>
                <c:pt idx="222">
                  <c:v>720</c:v>
                </c:pt>
                <c:pt idx="223">
                  <c:v>720</c:v>
                </c:pt>
                <c:pt idx="224">
                  <c:v>720</c:v>
                </c:pt>
                <c:pt idx="225">
                  <c:v>720</c:v>
                </c:pt>
                <c:pt idx="226">
                  <c:v>720</c:v>
                </c:pt>
                <c:pt idx="227">
                  <c:v>720</c:v>
                </c:pt>
                <c:pt idx="228">
                  <c:v>705.6</c:v>
                </c:pt>
                <c:pt idx="229">
                  <c:v>705.6</c:v>
                </c:pt>
                <c:pt idx="230">
                  <c:v>705.6</c:v>
                </c:pt>
                <c:pt idx="231">
                  <c:v>381.6</c:v>
                </c:pt>
                <c:pt idx="232">
                  <c:v>381.6</c:v>
                </c:pt>
                <c:pt idx="233">
                  <c:v>720</c:v>
                </c:pt>
                <c:pt idx="234">
                  <c:v>676.8</c:v>
                </c:pt>
                <c:pt idx="235">
                  <c:v>710.64</c:v>
                </c:pt>
                <c:pt idx="236">
                  <c:v>717.75</c:v>
                </c:pt>
                <c:pt idx="237">
                  <c:v>720</c:v>
                </c:pt>
                <c:pt idx="238">
                  <c:v>720</c:v>
                </c:pt>
                <c:pt idx="239">
                  <c:v>720</c:v>
                </c:pt>
                <c:pt idx="240">
                  <c:v>720</c:v>
                </c:pt>
                <c:pt idx="241">
                  <c:v>720</c:v>
                </c:pt>
                <c:pt idx="242">
                  <c:v>720</c:v>
                </c:pt>
                <c:pt idx="243">
                  <c:v>720</c:v>
                </c:pt>
                <c:pt idx="244">
                  <c:v>720</c:v>
                </c:pt>
                <c:pt idx="245">
                  <c:v>720</c:v>
                </c:pt>
                <c:pt idx="246">
                  <c:v>720</c:v>
                </c:pt>
                <c:pt idx="247">
                  <c:v>720</c:v>
                </c:pt>
                <c:pt idx="248">
                  <c:v>720</c:v>
                </c:pt>
                <c:pt idx="249">
                  <c:v>720</c:v>
                </c:pt>
                <c:pt idx="250">
                  <c:v>720</c:v>
                </c:pt>
                <c:pt idx="251">
                  <c:v>720</c:v>
                </c:pt>
                <c:pt idx="252">
                  <c:v>720</c:v>
                </c:pt>
                <c:pt idx="253">
                  <c:v>720</c:v>
                </c:pt>
                <c:pt idx="254">
                  <c:v>720</c:v>
                </c:pt>
                <c:pt idx="255">
                  <c:v>720</c:v>
                </c:pt>
                <c:pt idx="256">
                  <c:v>720</c:v>
                </c:pt>
                <c:pt idx="257">
                  <c:v>720</c:v>
                </c:pt>
                <c:pt idx="258">
                  <c:v>720</c:v>
                </c:pt>
                <c:pt idx="259">
                  <c:v>720</c:v>
                </c:pt>
                <c:pt idx="260">
                  <c:v>720</c:v>
                </c:pt>
                <c:pt idx="261">
                  <c:v>720</c:v>
                </c:pt>
                <c:pt idx="262">
                  <c:v>387.4</c:v>
                </c:pt>
                <c:pt idx="263">
                  <c:v>387.4</c:v>
                </c:pt>
                <c:pt idx="264">
                  <c:v>720</c:v>
                </c:pt>
                <c:pt idx="265">
                  <c:v>720</c:v>
                </c:pt>
                <c:pt idx="266">
                  <c:v>720</c:v>
                </c:pt>
                <c:pt idx="267">
                  <c:v>720</c:v>
                </c:pt>
                <c:pt idx="268">
                  <c:v>720</c:v>
                </c:pt>
                <c:pt idx="269">
                  <c:v>720</c:v>
                </c:pt>
                <c:pt idx="270">
                  <c:v>720</c:v>
                </c:pt>
                <c:pt idx="271">
                  <c:v>720</c:v>
                </c:pt>
                <c:pt idx="272">
                  <c:v>720</c:v>
                </c:pt>
                <c:pt idx="273">
                  <c:v>720</c:v>
                </c:pt>
                <c:pt idx="274">
                  <c:v>720</c:v>
                </c:pt>
                <c:pt idx="275">
                  <c:v>720</c:v>
                </c:pt>
                <c:pt idx="276">
                  <c:v>720</c:v>
                </c:pt>
                <c:pt idx="277">
                  <c:v>720</c:v>
                </c:pt>
                <c:pt idx="278">
                  <c:v>720</c:v>
                </c:pt>
                <c:pt idx="279">
                  <c:v>720</c:v>
                </c:pt>
                <c:pt idx="280">
                  <c:v>720</c:v>
                </c:pt>
                <c:pt idx="281">
                  <c:v>720</c:v>
                </c:pt>
                <c:pt idx="282">
                  <c:v>720</c:v>
                </c:pt>
                <c:pt idx="283">
                  <c:v>720</c:v>
                </c:pt>
                <c:pt idx="284">
                  <c:v>720</c:v>
                </c:pt>
                <c:pt idx="285">
                  <c:v>720</c:v>
                </c:pt>
                <c:pt idx="286">
                  <c:v>720</c:v>
                </c:pt>
                <c:pt idx="287">
                  <c:v>720</c:v>
                </c:pt>
                <c:pt idx="288">
                  <c:v>720</c:v>
                </c:pt>
                <c:pt idx="289">
                  <c:v>720</c:v>
                </c:pt>
                <c:pt idx="290">
                  <c:v>720</c:v>
                </c:pt>
                <c:pt idx="291">
                  <c:v>720</c:v>
                </c:pt>
                <c:pt idx="292">
                  <c:v>720</c:v>
                </c:pt>
                <c:pt idx="293">
                  <c:v>720</c:v>
                </c:pt>
                <c:pt idx="294">
                  <c:v>720</c:v>
                </c:pt>
                <c:pt idx="295">
                  <c:v>720</c:v>
                </c:pt>
                <c:pt idx="296">
                  <c:v>720</c:v>
                </c:pt>
                <c:pt idx="297">
                  <c:v>720</c:v>
                </c:pt>
                <c:pt idx="298">
                  <c:v>720</c:v>
                </c:pt>
                <c:pt idx="299">
                  <c:v>720</c:v>
                </c:pt>
                <c:pt idx="300">
                  <c:v>720</c:v>
                </c:pt>
                <c:pt idx="301">
                  <c:v>720</c:v>
                </c:pt>
                <c:pt idx="302">
                  <c:v>720</c:v>
                </c:pt>
                <c:pt idx="303">
                  <c:v>720</c:v>
                </c:pt>
                <c:pt idx="304">
                  <c:v>720</c:v>
                </c:pt>
                <c:pt idx="305">
                  <c:v>720</c:v>
                </c:pt>
                <c:pt idx="306">
                  <c:v>720</c:v>
                </c:pt>
                <c:pt idx="307">
                  <c:v>720</c:v>
                </c:pt>
                <c:pt idx="308">
                  <c:v>720</c:v>
                </c:pt>
                <c:pt idx="309">
                  <c:v>720</c:v>
                </c:pt>
                <c:pt idx="310">
                  <c:v>720</c:v>
                </c:pt>
                <c:pt idx="311">
                  <c:v>720</c:v>
                </c:pt>
                <c:pt idx="312">
                  <c:v>720</c:v>
                </c:pt>
                <c:pt idx="313">
                  <c:v>720</c:v>
                </c:pt>
                <c:pt idx="314">
                  <c:v>720</c:v>
                </c:pt>
                <c:pt idx="315">
                  <c:v>720</c:v>
                </c:pt>
                <c:pt idx="316">
                  <c:v>720</c:v>
                </c:pt>
                <c:pt idx="317">
                  <c:v>720</c:v>
                </c:pt>
                <c:pt idx="318">
                  <c:v>720</c:v>
                </c:pt>
                <c:pt idx="319">
                  <c:v>720</c:v>
                </c:pt>
                <c:pt idx="320">
                  <c:v>720</c:v>
                </c:pt>
                <c:pt idx="321">
                  <c:v>720</c:v>
                </c:pt>
                <c:pt idx="322">
                  <c:v>720</c:v>
                </c:pt>
                <c:pt idx="323">
                  <c:v>720</c:v>
                </c:pt>
              </c:numCache>
            </c:numRef>
          </c:yVal>
          <c:smooth val="0"/>
          <c:extLst>
            <c:ext xmlns:c16="http://schemas.microsoft.com/office/drawing/2014/chart" uri="{C3380CC4-5D6E-409C-BE32-E72D297353CC}">
              <c16:uniqueId val="{00000000-D550-E946-BEF6-A9AB68F854B5}"/>
            </c:ext>
          </c:extLst>
        </c:ser>
        <c:dLbls>
          <c:showLegendKey val="0"/>
          <c:showVal val="0"/>
          <c:showCatName val="0"/>
          <c:showSerName val="0"/>
          <c:showPercent val="0"/>
          <c:showBubbleSize val="0"/>
        </c:dLbls>
        <c:axId val="2144185784"/>
        <c:axId val="2144191352"/>
      </c:scatterChart>
      <c:valAx>
        <c:axId val="2144185784"/>
        <c:scaling>
          <c:orientation val="minMax"/>
          <c:max val="325"/>
          <c:min val="0"/>
        </c:scaling>
        <c:delete val="0"/>
        <c:axPos val="b"/>
        <c:title>
          <c:tx>
            <c:rich>
              <a:bodyPr/>
              <a:lstStyle/>
              <a:p>
                <a:pPr>
                  <a:defRPr sz="1200"/>
                </a:pPr>
                <a:r>
                  <a:rPr lang="en-US" sz="1200"/>
                  <a:t>model step</a:t>
                </a:r>
              </a:p>
            </c:rich>
          </c:tx>
          <c:overlay val="0"/>
        </c:title>
        <c:numFmt formatCode="General" sourceLinked="1"/>
        <c:majorTickMark val="out"/>
        <c:minorTickMark val="none"/>
        <c:tickLblPos val="nextTo"/>
        <c:crossAx val="2144191352"/>
        <c:crosses val="autoZero"/>
        <c:crossBetween val="midCat"/>
        <c:majorUnit val="25"/>
      </c:valAx>
      <c:valAx>
        <c:axId val="2144191352"/>
        <c:scaling>
          <c:orientation val="minMax"/>
        </c:scaling>
        <c:delete val="0"/>
        <c:axPos val="l"/>
        <c:title>
          <c:tx>
            <c:rich>
              <a:bodyPr rot="-5400000" vert="horz"/>
              <a:lstStyle/>
              <a:p>
                <a:pPr>
                  <a:defRPr sz="1200"/>
                </a:pPr>
                <a:r>
                  <a:rPr lang="en-US" sz="1200"/>
                  <a:t>time step (sec)</a:t>
                </a:r>
              </a:p>
            </c:rich>
          </c:tx>
          <c:overlay val="0"/>
        </c:title>
        <c:numFmt formatCode="General" sourceLinked="1"/>
        <c:majorTickMark val="out"/>
        <c:minorTickMark val="none"/>
        <c:tickLblPos val="nextTo"/>
        <c:crossAx val="2144185784"/>
        <c:crosses val="autoZero"/>
        <c:crossBetween val="midCat"/>
      </c:valAx>
      <c:spPr>
        <a:solidFill>
          <a:schemeClr val="lt1"/>
        </a:solidFill>
        <a:ln w="25400" cap="flat" cmpd="sng" algn="ctr">
          <a:solidFill>
            <a:schemeClr val="dk1"/>
          </a:solidFill>
          <a:prstDash val="solid"/>
        </a:ln>
        <a:effectLst/>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EF2E21-D3B4-674C-A7BF-72E60DA802FE}" type="datetimeFigureOut">
              <a:rPr lang="en-US" smtClean="0"/>
              <a:t>12/5/24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B6298F-9886-2C4A-B961-6DA3443B769D}" type="slidenum">
              <a:rPr lang="en-US" smtClean="0"/>
              <a:t>‹#›</a:t>
            </a:fld>
            <a:endParaRPr lang="en-US"/>
          </a:p>
        </p:txBody>
      </p:sp>
    </p:spTree>
    <p:extLst>
      <p:ext uri="{BB962C8B-B14F-4D97-AF65-F5344CB8AC3E}">
        <p14:creationId xmlns:p14="http://schemas.microsoft.com/office/powerpoint/2010/main" val="1414098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AD2C0-82EA-674B-A0EB-AF88130DA60E}" type="datetimeFigureOut">
              <a:rPr lang="en-US" smtClean="0"/>
              <a:t>12/5/24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05766-3CEB-EE43-B6F3-5C5238BAD963}" type="slidenum">
              <a:rPr lang="en-US" smtClean="0"/>
              <a:t>‹#›</a:t>
            </a:fld>
            <a:endParaRPr lang="en-US"/>
          </a:p>
        </p:txBody>
      </p:sp>
    </p:spTree>
    <p:extLst>
      <p:ext uri="{BB962C8B-B14F-4D97-AF65-F5344CB8AC3E}">
        <p14:creationId xmlns:p14="http://schemas.microsoft.com/office/powerpoint/2010/main" val="29785428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dirty="0" err="1"/>
              <a:t>GrADS</a:t>
            </a:r>
            <a:r>
              <a:rPr lang="en-US" dirty="0"/>
              <a:t> on isobaric levels</a:t>
            </a:r>
          </a:p>
        </p:txBody>
      </p:sp>
      <p:sp>
        <p:nvSpPr>
          <p:cNvPr id="4" name="Slide Number Placeholder 3"/>
          <p:cNvSpPr>
            <a:spLocks noGrp="1"/>
          </p:cNvSpPr>
          <p:nvPr>
            <p:ph type="sldNum" sz="quarter" idx="5"/>
          </p:nvPr>
        </p:nvSpPr>
        <p:spPr/>
        <p:txBody>
          <a:bodyPr/>
          <a:lstStyle/>
          <a:p>
            <a:fld id="{BB805766-3CEB-EE43-B6F3-5C5238BAD963}" type="slidenum">
              <a:rPr lang="en-US" smtClean="0"/>
              <a:t>1</a:t>
            </a:fld>
            <a:endParaRPr lang="en-US"/>
          </a:p>
        </p:txBody>
      </p:sp>
    </p:spTree>
    <p:extLst>
      <p:ext uri="{BB962C8B-B14F-4D97-AF65-F5344CB8AC3E}">
        <p14:creationId xmlns:p14="http://schemas.microsoft.com/office/powerpoint/2010/main" val="53691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MAE quickly jumps at</a:t>
            </a:r>
            <a:r>
              <a:rPr lang="en-US" baseline="0" dirty="0"/>
              <a:t> 925 </a:t>
            </a:r>
            <a:r>
              <a:rPr lang="en-US" baseline="0" dirty="0" err="1"/>
              <a:t>mb</a:t>
            </a:r>
            <a:r>
              <a:rPr lang="en-US" baseline="0" dirty="0"/>
              <a:t> between 0-12 h and remains high.  A LSM issue?  PBL?  Surface layer?  Maybe microphysics and radiation, via incorrect cloudiness.  How does this compare to what’s seen in the T2 field?  Not just looking through the surface-based keyhole.</a:t>
            </a:r>
            <a:endParaRPr lang="en-US" dirty="0"/>
          </a:p>
        </p:txBody>
      </p:sp>
      <p:sp>
        <p:nvSpPr>
          <p:cNvPr id="4" name="Slide Number Placeholder 3"/>
          <p:cNvSpPr>
            <a:spLocks noGrp="1"/>
          </p:cNvSpPr>
          <p:nvPr>
            <p:ph type="sldNum" sz="quarter" idx="10"/>
          </p:nvPr>
        </p:nvSpPr>
        <p:spPr/>
        <p:txBody>
          <a:bodyPr/>
          <a:lstStyle/>
          <a:p>
            <a:fld id="{BB805766-3CEB-EE43-B6F3-5C5238BAD963}" type="slidenum">
              <a:rPr lang="en-US" smtClean="0"/>
              <a:t>38</a:t>
            </a:fld>
            <a:endParaRPr lang="en-US"/>
          </a:p>
        </p:txBody>
      </p:sp>
    </p:spTree>
    <p:extLst>
      <p:ext uri="{BB962C8B-B14F-4D97-AF65-F5344CB8AC3E}">
        <p14:creationId xmlns:p14="http://schemas.microsoft.com/office/powerpoint/2010/main" val="312047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ERA5 available through present</a:t>
            </a:r>
            <a:r>
              <a:rPr lang="en-US" baseline="0" dirty="0"/>
              <a:t> (2019) in netCDF4 format, but how to use those in WPS?</a:t>
            </a:r>
            <a:endParaRPr lang="en-US" dirty="0"/>
          </a:p>
        </p:txBody>
      </p:sp>
      <p:sp>
        <p:nvSpPr>
          <p:cNvPr id="4" name="Slide Number Placeholder 3"/>
          <p:cNvSpPr>
            <a:spLocks noGrp="1"/>
          </p:cNvSpPr>
          <p:nvPr>
            <p:ph type="sldNum" sz="quarter" idx="10"/>
          </p:nvPr>
        </p:nvSpPr>
        <p:spPr/>
        <p:txBody>
          <a:bodyPr/>
          <a:lstStyle/>
          <a:p>
            <a:fld id="{BB805766-3CEB-EE43-B6F3-5C5238BAD963}" type="slidenum">
              <a:rPr lang="en-US" smtClean="0"/>
              <a:t>56</a:t>
            </a:fld>
            <a:endParaRPr lang="en-US"/>
          </a:p>
        </p:txBody>
      </p:sp>
    </p:spTree>
    <p:extLst>
      <p:ext uri="{BB962C8B-B14F-4D97-AF65-F5344CB8AC3E}">
        <p14:creationId xmlns:p14="http://schemas.microsoft.com/office/powerpoint/2010/main" val="323005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05766-3CEB-EE43-B6F3-5C5238BAD963}" type="slidenum">
              <a:rPr lang="en-US" smtClean="0"/>
              <a:t>57</a:t>
            </a:fld>
            <a:endParaRPr lang="en-US"/>
          </a:p>
        </p:txBody>
      </p:sp>
    </p:spTree>
    <p:extLst>
      <p:ext uri="{BB962C8B-B14F-4D97-AF65-F5344CB8AC3E}">
        <p14:creationId xmlns:p14="http://schemas.microsoft.com/office/powerpoint/2010/main" val="111683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05766-3CEB-EE43-B6F3-5C5238BAD963}" type="slidenum">
              <a:rPr lang="en-US" smtClean="0"/>
              <a:t>60</a:t>
            </a:fld>
            <a:endParaRPr lang="en-US"/>
          </a:p>
        </p:txBody>
      </p:sp>
    </p:spTree>
    <p:extLst>
      <p:ext uri="{BB962C8B-B14F-4D97-AF65-F5344CB8AC3E}">
        <p14:creationId xmlns:p14="http://schemas.microsoft.com/office/powerpoint/2010/main" val="280999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70</a:t>
            </a:fld>
            <a:endParaRPr lang="en-US"/>
          </a:p>
        </p:txBody>
      </p:sp>
    </p:spTree>
    <p:extLst>
      <p:ext uri="{BB962C8B-B14F-4D97-AF65-F5344CB8AC3E}">
        <p14:creationId xmlns:p14="http://schemas.microsoft.com/office/powerpoint/2010/main" val="268473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05766-3CEB-EE43-B6F3-5C5238BAD963}" type="slidenum">
              <a:rPr lang="en-US" smtClean="0"/>
              <a:t>2</a:t>
            </a:fld>
            <a:endParaRPr lang="en-US"/>
          </a:p>
        </p:txBody>
      </p:sp>
    </p:spTree>
    <p:extLst>
      <p:ext uri="{BB962C8B-B14F-4D97-AF65-F5344CB8AC3E}">
        <p14:creationId xmlns:p14="http://schemas.microsoft.com/office/powerpoint/2010/main" val="297009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a:t>
            </a:r>
          </a:p>
        </p:txBody>
      </p:sp>
      <p:sp>
        <p:nvSpPr>
          <p:cNvPr id="4" name="Slide Number Placeholder 3"/>
          <p:cNvSpPr>
            <a:spLocks noGrp="1"/>
          </p:cNvSpPr>
          <p:nvPr>
            <p:ph type="sldNum" sz="quarter" idx="5"/>
          </p:nvPr>
        </p:nvSpPr>
        <p:spPr/>
        <p:txBody>
          <a:bodyPr/>
          <a:lstStyle/>
          <a:p>
            <a:fld id="{BB805766-3CEB-EE43-B6F3-5C5238BAD963}" type="slidenum">
              <a:rPr lang="en-US" smtClean="0"/>
              <a:t>8</a:t>
            </a:fld>
            <a:endParaRPr lang="en-US"/>
          </a:p>
        </p:txBody>
      </p:sp>
    </p:spTree>
    <p:extLst>
      <p:ext uri="{BB962C8B-B14F-4D97-AF65-F5344CB8AC3E}">
        <p14:creationId xmlns:p14="http://schemas.microsoft.com/office/powerpoint/2010/main" val="138081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since some </a:t>
            </a:r>
            <a:r>
              <a:rPr lang="en-US" dirty="0" err="1"/>
              <a:t>obs</a:t>
            </a:r>
            <a:r>
              <a:rPr lang="en-US" dirty="0"/>
              <a:t> report frequently,</a:t>
            </a:r>
            <a:r>
              <a:rPr lang="en-US" baseline="0" dirty="0"/>
              <a:t> and report numerous variables, FAR MORE than 92000 data records</a:t>
            </a:r>
            <a:r>
              <a:rPr lang="mr-IN" baseline="0" dirty="0"/>
              <a:t>…</a:t>
            </a:r>
            <a:r>
              <a:rPr lang="en-US" baseline="0" dirty="0"/>
              <a:t>!!!!</a:t>
            </a:r>
            <a:endParaRPr lang="en-US" dirty="0"/>
          </a:p>
        </p:txBody>
      </p:sp>
      <p:sp>
        <p:nvSpPr>
          <p:cNvPr id="4" name="Slide Number Placeholder 3"/>
          <p:cNvSpPr>
            <a:spLocks noGrp="1"/>
          </p:cNvSpPr>
          <p:nvPr>
            <p:ph type="sldNum" sz="quarter" idx="10"/>
          </p:nvPr>
        </p:nvSpPr>
        <p:spPr/>
        <p:txBody>
          <a:bodyPr/>
          <a:lstStyle/>
          <a:p>
            <a:fld id="{BB805766-3CEB-EE43-B6F3-5C5238BAD963}" type="slidenum">
              <a:rPr lang="en-US" smtClean="0"/>
              <a:t>15</a:t>
            </a:fld>
            <a:endParaRPr lang="en-US"/>
          </a:p>
        </p:txBody>
      </p:sp>
    </p:spTree>
    <p:extLst>
      <p:ext uri="{BB962C8B-B14F-4D97-AF65-F5344CB8AC3E}">
        <p14:creationId xmlns:p14="http://schemas.microsoft.com/office/powerpoint/2010/main" val="99255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“Level 1 QC checks are considered the least sophisticated, level 3 the most sophisticated checks.” for</a:t>
            </a:r>
            <a:r>
              <a:rPr lang="en-US" baseline="0" dirty="0"/>
              <a:t> surface data.</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madis.ncep.noaa.gov</a:t>
            </a:r>
            <a:r>
              <a:rPr lang="en-US" dirty="0"/>
              <a:t>/</a:t>
            </a:r>
            <a:r>
              <a:rPr lang="en-US" dirty="0" err="1"/>
              <a:t>madis_sfc_qc.shtml</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radiosonde, only QC levels 1, 2.</a:t>
            </a:r>
          </a:p>
        </p:txBody>
      </p:sp>
      <p:sp>
        <p:nvSpPr>
          <p:cNvPr id="4" name="Slide Number Placeholder 3"/>
          <p:cNvSpPr>
            <a:spLocks noGrp="1"/>
          </p:cNvSpPr>
          <p:nvPr>
            <p:ph type="sldNum" sz="quarter" idx="10"/>
          </p:nvPr>
        </p:nvSpPr>
        <p:spPr/>
        <p:txBody>
          <a:bodyPr/>
          <a:lstStyle/>
          <a:p>
            <a:fld id="{BB805766-3CEB-EE43-B6F3-5C5238BAD963}" type="slidenum">
              <a:rPr lang="en-US" smtClean="0"/>
              <a:t>17</a:t>
            </a:fld>
            <a:endParaRPr lang="en-US"/>
          </a:p>
        </p:txBody>
      </p:sp>
    </p:spTree>
    <p:extLst>
      <p:ext uri="{BB962C8B-B14F-4D97-AF65-F5344CB8AC3E}">
        <p14:creationId xmlns:p14="http://schemas.microsoft.com/office/powerpoint/2010/main" val="69467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state=NY</a:t>
            </a:r>
            <a:r>
              <a:rPr lang="en-US" baseline="0" dirty="0"/>
              <a:t> draws a box around the state using LL and UR </a:t>
            </a:r>
            <a:r>
              <a:rPr lang="en-US" baseline="0" dirty="0" err="1"/>
              <a:t>lat</a:t>
            </a:r>
            <a:r>
              <a:rPr lang="en-US" baseline="0" dirty="0"/>
              <a:t>/</a:t>
            </a:r>
            <a:r>
              <a:rPr lang="en-US" baseline="0" dirty="0" err="1"/>
              <a:t>lon</a:t>
            </a:r>
            <a:r>
              <a:rPr lang="en-US" baseline="0" dirty="0"/>
              <a:t>, and as a consequence also got some stations </a:t>
            </a:r>
            <a:r>
              <a:rPr lang="en-US" baseline="0" dirty="0" err="1"/>
              <a:t>iin</a:t>
            </a:r>
            <a:r>
              <a:rPr lang="en-US" baseline="0" dirty="0"/>
              <a:t> neighboring states like PA, NJ, CT, MA, VT</a:t>
            </a:r>
            <a:endParaRPr lang="en-US" dirty="0"/>
          </a:p>
        </p:txBody>
      </p:sp>
      <p:sp>
        <p:nvSpPr>
          <p:cNvPr id="4" name="Slide Number Placeholder 3"/>
          <p:cNvSpPr>
            <a:spLocks noGrp="1"/>
          </p:cNvSpPr>
          <p:nvPr>
            <p:ph type="sldNum" sz="quarter" idx="10"/>
          </p:nvPr>
        </p:nvSpPr>
        <p:spPr/>
        <p:txBody>
          <a:bodyPr/>
          <a:lstStyle/>
          <a:p>
            <a:fld id="{BB805766-3CEB-EE43-B6F3-5C5238BAD963}" type="slidenum">
              <a:rPr lang="en-US" smtClean="0"/>
              <a:t>18</a:t>
            </a:fld>
            <a:endParaRPr lang="en-US"/>
          </a:p>
        </p:txBody>
      </p:sp>
    </p:spTree>
    <p:extLst>
      <p:ext uri="{BB962C8B-B14F-4D97-AF65-F5344CB8AC3E}">
        <p14:creationId xmlns:p14="http://schemas.microsoft.com/office/powerpoint/2010/main" val="330330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MADIS2NC</a:t>
            </a:r>
            <a:r>
              <a:rPr lang="en-US" baseline="0" dirty="0"/>
              <a:t> tool now, untried </a:t>
            </a:r>
            <a:r>
              <a:rPr lang="mr-IN" baseline="0" dirty="0"/>
              <a:t>–</a:t>
            </a:r>
            <a:r>
              <a:rPr lang="en-US" baseline="0" dirty="0"/>
              <a:t> as my script does some potentially useful filtering</a:t>
            </a:r>
            <a:endParaRPr lang="en-US" dirty="0"/>
          </a:p>
        </p:txBody>
      </p:sp>
      <p:sp>
        <p:nvSpPr>
          <p:cNvPr id="4" name="Slide Number Placeholder 3"/>
          <p:cNvSpPr>
            <a:spLocks noGrp="1"/>
          </p:cNvSpPr>
          <p:nvPr>
            <p:ph type="sldNum" sz="quarter" idx="10"/>
          </p:nvPr>
        </p:nvSpPr>
        <p:spPr/>
        <p:txBody>
          <a:bodyPr/>
          <a:lstStyle/>
          <a:p>
            <a:fld id="{BB805766-3CEB-EE43-B6F3-5C5238BAD963}" type="slidenum">
              <a:rPr lang="en-US" smtClean="0"/>
              <a:t>20</a:t>
            </a:fld>
            <a:endParaRPr lang="en-US"/>
          </a:p>
        </p:txBody>
      </p:sp>
    </p:spTree>
    <p:extLst>
      <p:ext uri="{BB962C8B-B14F-4D97-AF65-F5344CB8AC3E}">
        <p14:creationId xmlns:p14="http://schemas.microsoft.com/office/powerpoint/2010/main" val="186422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05766-3CEB-EE43-B6F3-5C5238BAD963}" type="slidenum">
              <a:rPr lang="en-US" smtClean="0"/>
              <a:t>32</a:t>
            </a:fld>
            <a:endParaRPr lang="en-US"/>
          </a:p>
        </p:txBody>
      </p:sp>
    </p:spTree>
    <p:extLst>
      <p:ext uri="{BB962C8B-B14F-4D97-AF65-F5344CB8AC3E}">
        <p14:creationId xmlns:p14="http://schemas.microsoft.com/office/powerpoint/2010/main" val="162368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 just looking at surface data anymore, which is looking through the keyhole.</a:t>
            </a:r>
          </a:p>
        </p:txBody>
      </p:sp>
      <p:sp>
        <p:nvSpPr>
          <p:cNvPr id="4" name="Slide Number Placeholder 3"/>
          <p:cNvSpPr>
            <a:spLocks noGrp="1"/>
          </p:cNvSpPr>
          <p:nvPr>
            <p:ph type="sldNum" sz="quarter" idx="10"/>
          </p:nvPr>
        </p:nvSpPr>
        <p:spPr/>
        <p:txBody>
          <a:bodyPr/>
          <a:lstStyle/>
          <a:p>
            <a:fld id="{BB805766-3CEB-EE43-B6F3-5C5238BAD963}" type="slidenum">
              <a:rPr lang="en-US" smtClean="0"/>
              <a:t>37</a:t>
            </a:fld>
            <a:endParaRPr lang="en-US"/>
          </a:p>
        </p:txBody>
      </p:sp>
    </p:spTree>
    <p:extLst>
      <p:ext uri="{BB962C8B-B14F-4D97-AF65-F5344CB8AC3E}">
        <p14:creationId xmlns:p14="http://schemas.microsoft.com/office/powerpoint/2010/main" val="428300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651632-D25F-9842-8A25-6B706FF8A735}" type="datetime1">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191346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68AD1-71D7-0843-9503-C81B53BF94AE}" type="datetime1">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1949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252F7-94CD-E746-A7FA-417ABF776F68}" type="datetime1">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118234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C6CFD-98CD-8D41-B595-97FD15D6AEA8}" type="datetime1">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144180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5EB13-FA58-DF4F-AEE0-A36BE6251CB7}" type="datetime1">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215964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1A0B01-AE0A-8244-9F96-3F63F1BF0CB3}" type="datetime1">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221799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2076F-D053-7A4B-A2B3-0429B6C5B0C4}" type="datetime1">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352129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B4FD54-1DB4-9A43-819A-EDB33FD91B28}" type="datetime1">
              <a:rPr lang="en-US" smtClean="0"/>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221032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A2925-57AD-774A-BD0E-4EF22E714165}" type="datetime1">
              <a:rPr lang="en-US" smtClean="0"/>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112249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51CA57-2312-A648-90D0-4BA469B420C4}" type="datetime1">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210050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A23BF-6BBF-2646-9424-978DB7E7D83C}" type="datetime1">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37389-0009-4D49-914B-CA8EC15E09D8}" type="slidenum">
              <a:rPr lang="en-US" smtClean="0"/>
              <a:t>‹#›</a:t>
            </a:fld>
            <a:endParaRPr lang="en-US"/>
          </a:p>
        </p:txBody>
      </p:sp>
    </p:spTree>
    <p:extLst>
      <p:ext uri="{BB962C8B-B14F-4D97-AF65-F5344CB8AC3E}">
        <p14:creationId xmlns:p14="http://schemas.microsoft.com/office/powerpoint/2010/main" val="50669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5ECDC-1988-0346-AE0B-25C0A369E2A0}" type="datetime1">
              <a:rPr lang="en-US" smtClean="0"/>
              <a:t>12/5/24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37389-0009-4D49-914B-CA8EC15E09D8}" type="slidenum">
              <a:rPr lang="en-US" smtClean="0"/>
              <a:t>‹#›</a:t>
            </a:fld>
            <a:endParaRPr lang="en-US"/>
          </a:p>
        </p:txBody>
      </p:sp>
    </p:spTree>
    <p:extLst>
      <p:ext uri="{BB962C8B-B14F-4D97-AF65-F5344CB8AC3E}">
        <p14:creationId xmlns:p14="http://schemas.microsoft.com/office/powerpoint/2010/main" val="141567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madis.ncep.noaa.gov/madis_sfc_qc_notes.s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pcmdi.llnl.gov/staff/taylor/CV/Taylor_diagram_primer.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da.ucar.edu/datasets/ds337.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nomads.ncep.noaa.gov" TargetMode="External"/><Relationship Id="rId2" Type="http://schemas.openxmlformats.org/officeDocument/2006/relationships/hyperlink" Target="http://rda.ucar.edu" TargetMode="External"/><Relationship Id="rId1" Type="http://schemas.openxmlformats.org/officeDocument/2006/relationships/slideLayout" Target="../slideLayouts/slideLayout2.xml"/><Relationship Id="rId6" Type="http://schemas.openxmlformats.org/officeDocument/2006/relationships/hyperlink" Target="https://confluence.ecmwf.int/display/CKB/How+to+download+ERA5" TargetMode="External"/><Relationship Id="rId5" Type="http://schemas.openxmlformats.org/officeDocument/2006/relationships/hyperlink" Target="http://hrrr.chpc.utah.edu/" TargetMode="External"/><Relationship Id="rId4" Type="http://schemas.openxmlformats.org/officeDocument/2006/relationships/hyperlink" Target="https://www.ncei.noaa.gov/products/weather-climate-models/numerical-weather-predic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www2.mmm.ucar.edu/wrf/users/download/free_data.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rda.ucar.edu/datasets/ds113.0/" TargetMode="External"/><Relationship Id="rId7" Type="http://schemas.openxmlformats.org/officeDocument/2006/relationships/hyperlink" Target="http://www2.mmm.ucar.edu/wrf/users/download/free_data.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rda.ucar.edu/datasets/ds626.0/" TargetMode="External"/><Relationship Id="rId5" Type="http://schemas.openxmlformats.org/officeDocument/2006/relationships/hyperlink" Target="https://rda.ucar.edu/datasets/ds633.0/" TargetMode="External"/><Relationship Id="rId4" Type="http://schemas.openxmlformats.org/officeDocument/2006/relationships/hyperlink" Target="https://rda.ucar.edu/datasets/ds627.0/"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registry.opendata.aws/collab/noa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gitlab.com/jupiter-opensource/wrf-preproc-intermediate-writ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Potpourri</a:t>
            </a:r>
          </a:p>
        </p:txBody>
      </p:sp>
      <p:sp>
        <p:nvSpPr>
          <p:cNvPr id="3" name="Subtitle 2"/>
          <p:cNvSpPr>
            <a:spLocks noGrp="1"/>
          </p:cNvSpPr>
          <p:nvPr>
            <p:ph type="subTitle" idx="1"/>
          </p:nvPr>
        </p:nvSpPr>
        <p:spPr/>
        <p:txBody>
          <a:bodyPr/>
          <a:lstStyle/>
          <a:p>
            <a:pPr>
              <a:defRPr/>
            </a:pPr>
            <a:r>
              <a:rPr lang="en-US" sz="2800" dirty="0">
                <a:solidFill>
                  <a:schemeClr val="bg1">
                    <a:lumMod val="50000"/>
                  </a:schemeClr>
                </a:solidFill>
                <a:latin typeface="Arial" charset="0"/>
              </a:rPr>
              <a:t>ATM 419/563</a:t>
            </a:r>
          </a:p>
          <a:p>
            <a:pPr>
              <a:defRPr/>
            </a:pPr>
            <a:r>
              <a:rPr lang="en-US" sz="2800" dirty="0">
                <a:solidFill>
                  <a:schemeClr val="bg1">
                    <a:lumMod val="50000"/>
                  </a:schemeClr>
                </a:solidFill>
                <a:latin typeface="Arial" charset="0"/>
              </a:rPr>
              <a:t>Fall 2024</a:t>
            </a:r>
          </a:p>
          <a:p>
            <a:pPr>
              <a:defRPr/>
            </a:pPr>
            <a:r>
              <a:rPr lang="en-US" sz="2800" dirty="0">
                <a:solidFill>
                  <a:schemeClr val="bg1">
                    <a:lumMod val="50000"/>
                  </a:schemeClr>
                </a:solidFill>
                <a:latin typeface="Arial" charset="0"/>
              </a:rPr>
              <a:t>Fovell</a:t>
            </a:r>
          </a:p>
          <a:p>
            <a:endParaRPr lang="en-US" sz="2800" dirty="0"/>
          </a:p>
        </p:txBody>
      </p:sp>
      <p:sp>
        <p:nvSpPr>
          <p:cNvPr id="4" name="Slide Number Placeholder 3"/>
          <p:cNvSpPr>
            <a:spLocks noGrp="1"/>
          </p:cNvSpPr>
          <p:nvPr>
            <p:ph type="sldNum" sz="quarter" idx="12"/>
          </p:nvPr>
        </p:nvSpPr>
        <p:spPr/>
        <p:txBody>
          <a:bodyPr/>
          <a:lstStyle/>
          <a:p>
            <a:fld id="{7F1EC627-321C-7343-9187-AA9C204BAF47}" type="slidenum">
              <a:rPr lang="en-US" smtClean="0"/>
              <a:t>1</a:t>
            </a:fld>
            <a:endParaRPr lang="en-US"/>
          </a:p>
        </p:txBody>
      </p:sp>
      <p:sp>
        <p:nvSpPr>
          <p:cNvPr id="5" name="TextBox 4">
            <a:extLst>
              <a:ext uri="{FF2B5EF4-FFF2-40B4-BE49-F238E27FC236}">
                <a16:creationId xmlns:a16="http://schemas.microsoft.com/office/drawing/2014/main" id="{45074A9C-0300-A24B-93C4-6D8D1A669736}"/>
              </a:ext>
            </a:extLst>
          </p:cNvPr>
          <p:cNvSpPr txBox="1"/>
          <p:nvPr/>
        </p:nvSpPr>
        <p:spPr>
          <a:xfrm>
            <a:off x="26831" y="6629400"/>
            <a:ext cx="4113627" cy="246221"/>
          </a:xfrm>
          <a:prstGeom prst="rect">
            <a:avLst/>
          </a:prstGeom>
          <a:noFill/>
        </p:spPr>
        <p:txBody>
          <a:bodyPr wrap="none" rtlCol="0">
            <a:spAutoFit/>
          </a:bodyPr>
          <a:lstStyle/>
          <a:p>
            <a:r>
              <a:rPr lang="en-US" sz="1000" dirty="0"/>
              <a:t>© Copyright 2024 Robert Fovell, Univ. at Albany, SUNY, </a:t>
            </a:r>
            <a:r>
              <a:rPr lang="en-US" sz="1000" dirty="0" err="1"/>
              <a:t>rfovell@albany.edu</a:t>
            </a:r>
            <a:endParaRPr lang="en-US" sz="1000" dirty="0"/>
          </a:p>
        </p:txBody>
      </p:sp>
    </p:spTree>
    <p:extLst>
      <p:ext uri="{BB962C8B-B14F-4D97-AF65-F5344CB8AC3E}">
        <p14:creationId xmlns:p14="http://schemas.microsoft.com/office/powerpoint/2010/main" val="34516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NCL (or Python)</a:t>
            </a:r>
          </a:p>
        </p:txBody>
      </p:sp>
      <p:sp>
        <p:nvSpPr>
          <p:cNvPr id="3" name="Content Placeholder 2"/>
          <p:cNvSpPr>
            <a:spLocks noGrp="1"/>
          </p:cNvSpPr>
          <p:nvPr>
            <p:ph idx="1"/>
          </p:nvPr>
        </p:nvSpPr>
        <p:spPr/>
        <p:txBody>
          <a:bodyPr>
            <a:normAutofit fontScale="85000" lnSpcReduction="10000"/>
          </a:bodyPr>
          <a:lstStyle/>
          <a:p>
            <a:r>
              <a:rPr lang="en-US" dirty="0"/>
              <a:t>Example from a past class ensemble</a:t>
            </a:r>
          </a:p>
          <a:p>
            <a:pPr lvl="1"/>
            <a:r>
              <a:rPr lang="en-US" dirty="0"/>
              <a:t>NX = 72, NY = 48, so there are (NX-1)*(NY-1) = 3337 scalar points</a:t>
            </a:r>
          </a:p>
          <a:p>
            <a:r>
              <a:rPr lang="en-US" dirty="0"/>
              <a:t>The grid spacing ∆x = ∆y is constant across the WRF computational grid, but getting the distance on Earth requires applying the </a:t>
            </a:r>
            <a:r>
              <a:rPr lang="en-US" i="1" dirty="0"/>
              <a:t>map factors</a:t>
            </a:r>
            <a:r>
              <a:rPr lang="en-US" dirty="0"/>
              <a:t>.</a:t>
            </a:r>
          </a:p>
          <a:p>
            <a:pPr lvl="1"/>
            <a:r>
              <a:rPr lang="en-US" dirty="0"/>
              <a:t>At any particular </a:t>
            </a:r>
            <a:r>
              <a:rPr lang="en-US" dirty="0" err="1"/>
              <a:t>gridpoint</a:t>
            </a:r>
            <a:r>
              <a:rPr lang="en-US" dirty="0"/>
              <a:t> </a:t>
            </a:r>
            <a:r>
              <a:rPr lang="en-US" dirty="0" err="1"/>
              <a:t>i,j</a:t>
            </a:r>
            <a:r>
              <a:rPr lang="en-US" dirty="0"/>
              <a:t> the grid distance on the Earth is ∆x/</a:t>
            </a:r>
            <a:r>
              <a:rPr lang="en-US" i="1" dirty="0" err="1"/>
              <a:t>m</a:t>
            </a:r>
            <a:r>
              <a:rPr lang="en-US" baseline="-25000" dirty="0" err="1"/>
              <a:t>i,j</a:t>
            </a:r>
            <a:r>
              <a:rPr lang="en-US" dirty="0"/>
              <a:t>, where </a:t>
            </a:r>
            <a:r>
              <a:rPr lang="en-US" i="1" dirty="0"/>
              <a:t>m</a:t>
            </a:r>
            <a:r>
              <a:rPr lang="en-US" dirty="0"/>
              <a:t> is the map factor</a:t>
            </a:r>
          </a:p>
          <a:p>
            <a:pPr lvl="1"/>
            <a:r>
              <a:rPr lang="en-US" dirty="0"/>
              <a:t>NCL script on next slide extracts RAINNC, RAINC, and MAPFAC_M (map factor at scalar point), computes area of each grid box, and sums total precipitation over the WRF domain, expressed in mm m</a:t>
            </a:r>
            <a:r>
              <a:rPr lang="en-US" baseline="30000" dirty="0"/>
              <a:t>2</a:t>
            </a:r>
            <a:r>
              <a:rPr lang="en-US" dirty="0"/>
              <a:t> or kg of water</a:t>
            </a:r>
          </a:p>
        </p:txBody>
      </p:sp>
      <p:sp>
        <p:nvSpPr>
          <p:cNvPr id="4" name="Slide Number Placeholder 3"/>
          <p:cNvSpPr>
            <a:spLocks noGrp="1"/>
          </p:cNvSpPr>
          <p:nvPr>
            <p:ph type="sldNum" sz="quarter" idx="12"/>
          </p:nvPr>
        </p:nvSpPr>
        <p:spPr/>
        <p:txBody>
          <a:bodyPr/>
          <a:lstStyle/>
          <a:p>
            <a:fld id="{9E637389-0009-4D49-914B-CA8EC15E09D8}" type="slidenum">
              <a:rPr lang="en-US" smtClean="0"/>
              <a:t>10</a:t>
            </a:fld>
            <a:endParaRPr lang="en-US"/>
          </a:p>
        </p:txBody>
      </p:sp>
    </p:spTree>
    <p:extLst>
      <p:ext uri="{BB962C8B-B14F-4D97-AF65-F5344CB8AC3E}">
        <p14:creationId xmlns:p14="http://schemas.microsoft.com/office/powerpoint/2010/main" val="172973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637389-0009-4D49-914B-CA8EC15E09D8}" type="slidenum">
              <a:rPr lang="en-US" smtClean="0"/>
              <a:t>11</a:t>
            </a:fld>
            <a:endParaRPr lang="en-US"/>
          </a:p>
        </p:txBody>
      </p:sp>
      <p:sp>
        <p:nvSpPr>
          <p:cNvPr id="5" name="TextBox 4"/>
          <p:cNvSpPr txBox="1"/>
          <p:nvPr/>
        </p:nvSpPr>
        <p:spPr>
          <a:xfrm>
            <a:off x="38604" y="11772"/>
            <a:ext cx="5840981" cy="5262981"/>
          </a:xfrm>
          <a:prstGeom prst="rect">
            <a:avLst/>
          </a:prstGeom>
          <a:noFill/>
        </p:spPr>
        <p:txBody>
          <a:bodyPr wrap="none" rtlCol="0">
            <a:spAutoFit/>
          </a:bodyPr>
          <a:lstStyle/>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csm</a:t>
            </a:r>
            <a:r>
              <a:rPr lang="en-US" sz="1050" dirty="0">
                <a:latin typeface="Courier"/>
                <a:cs typeface="Courier"/>
              </a:rPr>
              <a:t>/</a:t>
            </a:r>
            <a:r>
              <a:rPr lang="en-US" sz="1050" dirty="0" err="1">
                <a:latin typeface="Courier"/>
                <a:cs typeface="Courier"/>
              </a:rPr>
              <a:t>gsn_code.ncl</a:t>
            </a:r>
            <a:r>
              <a:rPr lang="en-US" sz="1050" dirty="0">
                <a:latin typeface="Courier"/>
                <a:cs typeface="Courier"/>
              </a:rPr>
              <a:t>"</a:t>
            </a:r>
          </a:p>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csm</a:t>
            </a:r>
            <a:r>
              <a:rPr lang="en-US" sz="1050" dirty="0">
                <a:latin typeface="Courier"/>
                <a:cs typeface="Courier"/>
              </a:rPr>
              <a:t>/</a:t>
            </a:r>
            <a:r>
              <a:rPr lang="en-US" sz="1050" dirty="0" err="1">
                <a:latin typeface="Courier"/>
                <a:cs typeface="Courier"/>
              </a:rPr>
              <a:t>gsn_csm.ncl</a:t>
            </a:r>
            <a:r>
              <a:rPr lang="en-US" sz="1050" dirty="0">
                <a:latin typeface="Courier"/>
                <a:cs typeface="Courier"/>
              </a:rPr>
              <a:t>"</a:t>
            </a:r>
          </a:p>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wrf</a:t>
            </a:r>
            <a:r>
              <a:rPr lang="en-US" sz="1050" dirty="0">
                <a:latin typeface="Courier"/>
                <a:cs typeface="Courier"/>
              </a:rPr>
              <a:t>/</a:t>
            </a:r>
            <a:r>
              <a:rPr lang="en-US" sz="1050" dirty="0" err="1">
                <a:latin typeface="Courier"/>
                <a:cs typeface="Courier"/>
              </a:rPr>
              <a:t>WRFUserARW.ncl</a:t>
            </a:r>
            <a:r>
              <a:rPr lang="en-US" sz="1050" dirty="0">
                <a:latin typeface="Courier"/>
                <a:cs typeface="Courier"/>
              </a:rPr>
              <a:t>"</a:t>
            </a:r>
          </a:p>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wrf</a:t>
            </a:r>
            <a:r>
              <a:rPr lang="en-US" sz="1050" dirty="0">
                <a:latin typeface="Courier"/>
                <a:cs typeface="Courier"/>
              </a:rPr>
              <a:t>/</a:t>
            </a:r>
            <a:r>
              <a:rPr lang="en-US" sz="1050" dirty="0" err="1">
                <a:latin typeface="Courier"/>
                <a:cs typeface="Courier"/>
              </a:rPr>
              <a:t>WRF_contributed.ncl</a:t>
            </a:r>
            <a:r>
              <a:rPr lang="en-US" sz="1050" dirty="0">
                <a:latin typeface="Courier"/>
                <a:cs typeface="Courier"/>
              </a:rPr>
              <a:t>"</a:t>
            </a:r>
          </a:p>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esmf</a:t>
            </a:r>
            <a:r>
              <a:rPr lang="en-US" sz="1050" dirty="0">
                <a:latin typeface="Courier"/>
                <a:cs typeface="Courier"/>
              </a:rPr>
              <a:t>/</a:t>
            </a:r>
            <a:r>
              <a:rPr lang="en-US" sz="1050" dirty="0" err="1">
                <a:latin typeface="Courier"/>
                <a:cs typeface="Courier"/>
              </a:rPr>
              <a:t>ESMF_regridding.ncl</a:t>
            </a:r>
            <a:r>
              <a:rPr lang="en-US" sz="1050" dirty="0">
                <a:latin typeface="Courier"/>
                <a:cs typeface="Courier"/>
              </a:rPr>
              <a:t>"</a:t>
            </a:r>
          </a:p>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csm</a:t>
            </a:r>
            <a:r>
              <a:rPr lang="en-US" sz="1050" dirty="0">
                <a:latin typeface="Courier"/>
                <a:cs typeface="Courier"/>
              </a:rPr>
              <a:t>/</a:t>
            </a:r>
            <a:r>
              <a:rPr lang="en-US" sz="1050" dirty="0" err="1">
                <a:latin typeface="Courier"/>
                <a:cs typeface="Courier"/>
              </a:rPr>
              <a:t>shea_util.ncl</a:t>
            </a:r>
            <a:r>
              <a:rPr lang="en-US" sz="1050" dirty="0">
                <a:latin typeface="Courier"/>
                <a:cs typeface="Courier"/>
              </a:rPr>
              <a:t>"</a:t>
            </a:r>
          </a:p>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contrib</a:t>
            </a:r>
            <a:r>
              <a:rPr lang="en-US" sz="1050" dirty="0">
                <a:latin typeface="Courier"/>
                <a:cs typeface="Courier"/>
              </a:rPr>
              <a:t>/</a:t>
            </a:r>
            <a:r>
              <a:rPr lang="en-US" sz="1050" dirty="0" err="1">
                <a:latin typeface="Courier"/>
                <a:cs typeface="Courier"/>
              </a:rPr>
              <a:t>ut_string.ncl</a:t>
            </a:r>
            <a:r>
              <a:rPr lang="en-US" sz="1050" dirty="0">
                <a:latin typeface="Courier"/>
                <a:cs typeface="Courier"/>
              </a:rPr>
              <a:t>"</a:t>
            </a:r>
          </a:p>
          <a:p>
            <a:r>
              <a:rPr lang="en-US" sz="1050" dirty="0">
                <a:latin typeface="Courier"/>
                <a:cs typeface="Courier"/>
              </a:rPr>
              <a:t>load "$NCARG_ROOT/lib/</a:t>
            </a:r>
            <a:r>
              <a:rPr lang="en-US" sz="1050" dirty="0" err="1">
                <a:latin typeface="Courier"/>
                <a:cs typeface="Courier"/>
              </a:rPr>
              <a:t>ncarg</a:t>
            </a:r>
            <a:r>
              <a:rPr lang="en-US" sz="1050" dirty="0">
                <a:latin typeface="Courier"/>
                <a:cs typeface="Courier"/>
              </a:rPr>
              <a:t>/</a:t>
            </a:r>
            <a:r>
              <a:rPr lang="en-US" sz="1050" dirty="0" err="1">
                <a:latin typeface="Courier"/>
                <a:cs typeface="Courier"/>
              </a:rPr>
              <a:t>nclscripts</a:t>
            </a:r>
            <a:r>
              <a:rPr lang="en-US" sz="1050" dirty="0">
                <a:latin typeface="Courier"/>
                <a:cs typeface="Courier"/>
              </a:rPr>
              <a:t>/</a:t>
            </a:r>
            <a:r>
              <a:rPr lang="en-US" sz="1050" dirty="0" err="1">
                <a:latin typeface="Courier"/>
                <a:cs typeface="Courier"/>
              </a:rPr>
              <a:t>csm</a:t>
            </a:r>
            <a:r>
              <a:rPr lang="en-US" sz="1050" dirty="0">
                <a:latin typeface="Courier"/>
                <a:cs typeface="Courier"/>
              </a:rPr>
              <a:t>/</a:t>
            </a:r>
            <a:r>
              <a:rPr lang="en-US" sz="1050" dirty="0" err="1">
                <a:latin typeface="Courier"/>
                <a:cs typeface="Courier"/>
              </a:rPr>
              <a:t>contributed.ncl</a:t>
            </a:r>
            <a:r>
              <a:rPr lang="en-US" sz="1050" dirty="0">
                <a:latin typeface="Courier"/>
                <a:cs typeface="Courier"/>
              </a:rPr>
              <a:t>"</a:t>
            </a:r>
          </a:p>
          <a:p>
            <a:endParaRPr lang="en-US" sz="1050" dirty="0">
              <a:latin typeface="Courier"/>
              <a:cs typeface="Courier"/>
            </a:endParaRPr>
          </a:p>
          <a:p>
            <a:r>
              <a:rPr lang="en-US" sz="1050" dirty="0">
                <a:latin typeface="Courier"/>
                <a:cs typeface="Courier"/>
              </a:rPr>
              <a:t>begin</a:t>
            </a:r>
          </a:p>
          <a:p>
            <a:r>
              <a:rPr lang="en-US" sz="1050" dirty="0">
                <a:latin typeface="Courier"/>
                <a:cs typeface="Courier"/>
              </a:rPr>
              <a:t>;---Open WRF output file</a:t>
            </a:r>
          </a:p>
          <a:p>
            <a:endParaRPr lang="en-US" sz="1050" dirty="0">
              <a:latin typeface="Courier"/>
              <a:cs typeface="Courier"/>
            </a:endParaRPr>
          </a:p>
          <a:p>
            <a:r>
              <a:rPr lang="mr-IN" sz="1050" dirty="0">
                <a:latin typeface="Courier"/>
                <a:cs typeface="Courier"/>
              </a:rPr>
              <a:t>  a        = addfile("</a:t>
            </a:r>
            <a:r>
              <a:rPr lang="mr-IN" sz="1050" b="1" dirty="0">
                <a:solidFill>
                  <a:srgbClr val="FF0000"/>
                </a:solidFill>
                <a:latin typeface="Courier"/>
                <a:cs typeface="Courier"/>
              </a:rPr>
              <a:t>wrfout_d01_2016-03-22_12:00:00</a:t>
            </a:r>
            <a:r>
              <a:rPr lang="mr-IN" sz="1050" dirty="0">
                <a:latin typeface="Courier"/>
                <a:cs typeface="Courier"/>
              </a:rPr>
              <a:t>","r")</a:t>
            </a:r>
          </a:p>
          <a:p>
            <a:r>
              <a:rPr lang="en-US" sz="1050" dirty="0">
                <a:latin typeface="Courier"/>
                <a:cs typeface="Courier"/>
              </a:rPr>
              <a:t>  </a:t>
            </a:r>
            <a:r>
              <a:rPr lang="en-US" sz="1050" dirty="0" err="1">
                <a:latin typeface="Courier"/>
                <a:cs typeface="Courier"/>
              </a:rPr>
              <a:t>ntimes</a:t>
            </a:r>
            <a:r>
              <a:rPr lang="en-US" sz="1050" dirty="0">
                <a:latin typeface="Courier"/>
                <a:cs typeface="Courier"/>
              </a:rPr>
              <a:t> = </a:t>
            </a:r>
            <a:r>
              <a:rPr lang="en-US" sz="1050" dirty="0" err="1">
                <a:latin typeface="Courier"/>
                <a:cs typeface="Courier"/>
              </a:rPr>
              <a:t>dimsizes</a:t>
            </a:r>
            <a:r>
              <a:rPr lang="en-US" sz="1050" dirty="0">
                <a:latin typeface="Courier"/>
                <a:cs typeface="Courier"/>
              </a:rPr>
              <a:t>(</a:t>
            </a:r>
            <a:r>
              <a:rPr lang="en-US" sz="1050" dirty="0" err="1">
                <a:latin typeface="Courier"/>
                <a:cs typeface="Courier"/>
              </a:rPr>
              <a:t>wrf_user_list_times</a:t>
            </a:r>
            <a:r>
              <a:rPr lang="en-US" sz="1050" dirty="0">
                <a:latin typeface="Courier"/>
                <a:cs typeface="Courier"/>
              </a:rPr>
              <a:t>(a))</a:t>
            </a:r>
          </a:p>
          <a:p>
            <a:endParaRPr lang="en-US" sz="1050" dirty="0">
              <a:latin typeface="Courier"/>
              <a:cs typeface="Courier"/>
            </a:endParaRPr>
          </a:p>
          <a:p>
            <a:r>
              <a:rPr lang="en-US" sz="1050" dirty="0">
                <a:latin typeface="Courier"/>
                <a:cs typeface="Courier"/>
              </a:rPr>
              <a:t>;---Get the rain field, grid size, and map factor</a:t>
            </a:r>
          </a:p>
          <a:p>
            <a:r>
              <a:rPr lang="en-US" sz="1050" dirty="0">
                <a:latin typeface="Courier"/>
                <a:cs typeface="Courier"/>
              </a:rPr>
              <a:t>  </a:t>
            </a:r>
            <a:r>
              <a:rPr lang="en-US" sz="1050" dirty="0" err="1">
                <a:latin typeface="Courier"/>
                <a:cs typeface="Courier"/>
              </a:rPr>
              <a:t>rainc</a:t>
            </a:r>
            <a:r>
              <a:rPr lang="en-US" sz="1050" dirty="0">
                <a:latin typeface="Courier"/>
                <a:cs typeface="Courier"/>
              </a:rPr>
              <a:t> = a-&gt;RAINC(ntimes-1,:,:)</a:t>
            </a:r>
          </a:p>
          <a:p>
            <a:r>
              <a:rPr lang="en-US" sz="1050" dirty="0">
                <a:latin typeface="Courier"/>
                <a:cs typeface="Courier"/>
              </a:rPr>
              <a:t>  </a:t>
            </a:r>
            <a:r>
              <a:rPr lang="en-US" sz="1050" dirty="0" err="1">
                <a:latin typeface="Courier"/>
                <a:cs typeface="Courier"/>
              </a:rPr>
              <a:t>rainnc</a:t>
            </a:r>
            <a:r>
              <a:rPr lang="en-US" sz="1050" dirty="0">
                <a:latin typeface="Courier"/>
                <a:cs typeface="Courier"/>
              </a:rPr>
              <a:t> = a-&gt;RAINNC(ntimes-1,:,:)</a:t>
            </a:r>
          </a:p>
          <a:p>
            <a:r>
              <a:rPr lang="en-US" sz="1050" dirty="0">
                <a:latin typeface="Courier"/>
                <a:cs typeface="Courier"/>
              </a:rPr>
              <a:t>  </a:t>
            </a:r>
            <a:r>
              <a:rPr lang="en-US" sz="1050" b="1" dirty="0">
                <a:latin typeface="Courier"/>
                <a:cs typeface="Courier"/>
              </a:rPr>
              <a:t>rain = </a:t>
            </a:r>
            <a:r>
              <a:rPr lang="en-US" sz="1050" b="1" dirty="0" err="1">
                <a:latin typeface="Courier"/>
                <a:cs typeface="Courier"/>
              </a:rPr>
              <a:t>rainnc+rainc</a:t>
            </a:r>
            <a:endParaRPr lang="en-US" sz="1050" b="1" dirty="0">
              <a:latin typeface="Courier"/>
              <a:cs typeface="Courier"/>
            </a:endParaRPr>
          </a:p>
          <a:p>
            <a:r>
              <a:rPr lang="en-US" sz="1050" dirty="0">
                <a:latin typeface="Courier"/>
                <a:cs typeface="Courier"/>
              </a:rPr>
              <a:t>  dx = </a:t>
            </a:r>
            <a:r>
              <a:rPr lang="en-US" sz="1050" dirty="0" err="1">
                <a:latin typeface="Courier"/>
                <a:cs typeface="Courier"/>
              </a:rPr>
              <a:t>todouble</a:t>
            </a:r>
            <a:r>
              <a:rPr lang="en-US" sz="1050" dirty="0">
                <a:latin typeface="Courier"/>
                <a:cs typeface="Courier"/>
              </a:rPr>
              <a:t>(</a:t>
            </a:r>
            <a:r>
              <a:rPr lang="en-US" sz="1050" dirty="0" err="1">
                <a:latin typeface="Courier"/>
                <a:cs typeface="Courier"/>
              </a:rPr>
              <a:t>a@DX</a:t>
            </a:r>
            <a:r>
              <a:rPr lang="en-US" sz="1050" dirty="0">
                <a:latin typeface="Courier"/>
                <a:cs typeface="Courier"/>
              </a:rPr>
              <a:t>)</a:t>
            </a:r>
          </a:p>
          <a:p>
            <a:r>
              <a:rPr lang="en-US" sz="1050" dirty="0">
                <a:latin typeface="Courier"/>
                <a:cs typeface="Courier"/>
              </a:rPr>
              <a:t>  </a:t>
            </a:r>
            <a:r>
              <a:rPr lang="en-US" sz="1050" dirty="0" err="1">
                <a:latin typeface="Courier"/>
                <a:cs typeface="Courier"/>
              </a:rPr>
              <a:t>mapfac</a:t>
            </a:r>
            <a:r>
              <a:rPr lang="en-US" sz="1050" dirty="0">
                <a:latin typeface="Courier"/>
                <a:cs typeface="Courier"/>
              </a:rPr>
              <a:t>  = </a:t>
            </a:r>
            <a:r>
              <a:rPr lang="en-US" sz="1050" dirty="0" err="1">
                <a:latin typeface="Courier"/>
                <a:cs typeface="Courier"/>
              </a:rPr>
              <a:t>wrf_user_getvar</a:t>
            </a:r>
            <a:r>
              <a:rPr lang="en-US" sz="1050" dirty="0">
                <a:latin typeface="Courier"/>
                <a:cs typeface="Courier"/>
              </a:rPr>
              <a:t>(a,"MAPFAC_M",ntimes-1)</a:t>
            </a:r>
          </a:p>
          <a:p>
            <a:endParaRPr lang="en-US" sz="1050" dirty="0">
              <a:latin typeface="Courier"/>
              <a:cs typeface="Courier"/>
            </a:endParaRPr>
          </a:p>
          <a:p>
            <a:r>
              <a:rPr lang="en-US" sz="1050" dirty="0">
                <a:latin typeface="Courier"/>
                <a:cs typeface="Courier"/>
              </a:rPr>
              <a:t>;Calculate WRF grid area and volume of rainfall</a:t>
            </a:r>
          </a:p>
          <a:p>
            <a:r>
              <a:rPr lang="en-US" sz="1050" b="1" dirty="0" err="1">
                <a:latin typeface="Courier"/>
                <a:cs typeface="Courier"/>
              </a:rPr>
              <a:t>WRF_area</a:t>
            </a:r>
            <a:r>
              <a:rPr lang="en-US" sz="1050" b="1" dirty="0">
                <a:latin typeface="Courier"/>
                <a:cs typeface="Courier"/>
              </a:rPr>
              <a:t> = (dx*dx)/</a:t>
            </a:r>
            <a:r>
              <a:rPr lang="en-US" sz="1050" b="1" dirty="0" err="1">
                <a:latin typeface="Courier"/>
                <a:cs typeface="Courier"/>
              </a:rPr>
              <a:t>mapfac</a:t>
            </a:r>
            <a:r>
              <a:rPr lang="en-US" sz="1050" b="1" dirty="0">
                <a:latin typeface="Courier"/>
                <a:cs typeface="Courier"/>
              </a:rPr>
              <a:t>/</a:t>
            </a:r>
            <a:r>
              <a:rPr lang="en-US" sz="1050" b="1" dirty="0" err="1">
                <a:latin typeface="Courier"/>
                <a:cs typeface="Courier"/>
              </a:rPr>
              <a:t>mapfac</a:t>
            </a:r>
            <a:endParaRPr lang="en-US" sz="1050" b="1" dirty="0">
              <a:latin typeface="Courier"/>
              <a:cs typeface="Courier"/>
            </a:endParaRPr>
          </a:p>
          <a:p>
            <a:r>
              <a:rPr lang="en-US" sz="1050" b="1" dirty="0" err="1">
                <a:latin typeface="Courier"/>
                <a:cs typeface="Courier"/>
              </a:rPr>
              <a:t>rain_vol_WRF</a:t>
            </a:r>
            <a:r>
              <a:rPr lang="en-US" sz="1050" b="1" dirty="0">
                <a:latin typeface="Courier"/>
                <a:cs typeface="Courier"/>
              </a:rPr>
              <a:t> = </a:t>
            </a:r>
            <a:r>
              <a:rPr lang="en-US" sz="1050" b="1" dirty="0" err="1">
                <a:latin typeface="Courier"/>
                <a:cs typeface="Courier"/>
              </a:rPr>
              <a:t>todouble</a:t>
            </a:r>
            <a:r>
              <a:rPr lang="en-US" sz="1050" b="1" dirty="0">
                <a:latin typeface="Courier"/>
                <a:cs typeface="Courier"/>
              </a:rPr>
              <a:t>(rain)*</a:t>
            </a:r>
            <a:r>
              <a:rPr lang="en-US" sz="1050" b="1" dirty="0" err="1">
                <a:latin typeface="Courier"/>
                <a:cs typeface="Courier"/>
              </a:rPr>
              <a:t>todouble</a:t>
            </a:r>
            <a:r>
              <a:rPr lang="en-US" sz="1050" b="1" dirty="0">
                <a:latin typeface="Courier"/>
                <a:cs typeface="Courier"/>
              </a:rPr>
              <a:t>(</a:t>
            </a:r>
            <a:r>
              <a:rPr lang="en-US" sz="1050" b="1" dirty="0" err="1">
                <a:latin typeface="Courier"/>
                <a:cs typeface="Courier"/>
              </a:rPr>
              <a:t>WRF_area</a:t>
            </a:r>
            <a:r>
              <a:rPr lang="en-US" sz="1050" b="1" dirty="0">
                <a:latin typeface="Courier"/>
                <a:cs typeface="Courier"/>
              </a:rPr>
              <a:t>)</a:t>
            </a:r>
          </a:p>
          <a:p>
            <a:endParaRPr lang="en-US" sz="1050" dirty="0">
              <a:latin typeface="Courier"/>
              <a:cs typeface="Courier"/>
            </a:endParaRPr>
          </a:p>
          <a:p>
            <a:r>
              <a:rPr lang="en-US" sz="1050" dirty="0">
                <a:latin typeface="Courier"/>
                <a:cs typeface="Courier"/>
              </a:rPr>
              <a:t>;--Print</a:t>
            </a:r>
          </a:p>
          <a:p>
            <a:r>
              <a:rPr lang="mr-IN" sz="1050" dirty="0">
                <a:latin typeface="Courier"/>
                <a:cs typeface="Courier"/>
              </a:rPr>
              <a:t>  print("            WRF grid area is: "+sum(WRF_area)+" m^2")</a:t>
            </a:r>
          </a:p>
          <a:p>
            <a:r>
              <a:rPr lang="mr-IN" sz="1050" dirty="0">
                <a:latin typeface="Courier"/>
                <a:cs typeface="Courier"/>
              </a:rPr>
              <a:t>  print(" ")</a:t>
            </a:r>
          </a:p>
          <a:p>
            <a:r>
              <a:rPr lang="en-US" sz="1050" dirty="0">
                <a:latin typeface="Courier"/>
                <a:cs typeface="Courier"/>
              </a:rPr>
              <a:t>  print("     WRF grid rain volume is: " +sum(</a:t>
            </a:r>
            <a:r>
              <a:rPr lang="en-US" sz="1050" dirty="0" err="1">
                <a:latin typeface="Courier"/>
                <a:cs typeface="Courier"/>
              </a:rPr>
              <a:t>rain_vol_WRF</a:t>
            </a:r>
            <a:r>
              <a:rPr lang="en-US" sz="1050" dirty="0">
                <a:latin typeface="Courier"/>
                <a:cs typeface="Courier"/>
              </a:rPr>
              <a:t>)+" mm m^2")</a:t>
            </a:r>
          </a:p>
          <a:p>
            <a:endParaRPr lang="en-US" sz="1050" dirty="0">
              <a:latin typeface="Courier"/>
              <a:cs typeface="Courier"/>
            </a:endParaRPr>
          </a:p>
          <a:p>
            <a:r>
              <a:rPr lang="en-US" sz="1050" dirty="0">
                <a:latin typeface="Courier"/>
                <a:cs typeface="Courier"/>
              </a:rPr>
              <a:t>end</a:t>
            </a:r>
            <a:endParaRPr lang="en-US" sz="1100" dirty="0">
              <a:latin typeface="Courier"/>
              <a:cs typeface="Courier"/>
            </a:endParaRPr>
          </a:p>
        </p:txBody>
      </p:sp>
      <p:sp>
        <p:nvSpPr>
          <p:cNvPr id="6" name="TextBox 5"/>
          <p:cNvSpPr txBox="1"/>
          <p:nvPr/>
        </p:nvSpPr>
        <p:spPr>
          <a:xfrm>
            <a:off x="0" y="5207018"/>
            <a:ext cx="8919103" cy="923330"/>
          </a:xfrm>
          <a:prstGeom prst="rect">
            <a:avLst/>
          </a:prstGeom>
          <a:noFill/>
        </p:spPr>
        <p:txBody>
          <a:bodyPr wrap="none" rtlCol="0">
            <a:spAutoFit/>
          </a:bodyPr>
          <a:lstStyle/>
          <a:p>
            <a:r>
              <a:rPr lang="en-US" dirty="0"/>
              <a:t>This NCL script opens a specified </a:t>
            </a:r>
            <a:r>
              <a:rPr lang="en-US" b="1" dirty="0" err="1">
                <a:solidFill>
                  <a:srgbClr val="FF0000"/>
                </a:solidFill>
              </a:rPr>
              <a:t>wrfout</a:t>
            </a:r>
            <a:r>
              <a:rPr lang="en-US" dirty="0"/>
              <a:t> file, extracts RAINC and RAINNC for the final</a:t>
            </a:r>
          </a:p>
          <a:p>
            <a:r>
              <a:rPr lang="en-US" dirty="0"/>
              <a:t>	forecast time, and computes &amp; prints total WRF grid area and domain total precipitation</a:t>
            </a:r>
          </a:p>
          <a:p>
            <a:r>
              <a:rPr lang="en-US" dirty="0"/>
              <a:t>	in mm*m</a:t>
            </a:r>
            <a:r>
              <a:rPr lang="en-US" baseline="30000" dirty="0"/>
              <a:t>2</a:t>
            </a:r>
            <a:r>
              <a:rPr lang="en-US" dirty="0"/>
              <a:t> or kg.  (Multiply by 0.001 to mm and then 1000 to get kilograms.)</a:t>
            </a:r>
            <a:endParaRPr lang="en-US" baseline="30000" dirty="0"/>
          </a:p>
        </p:txBody>
      </p:sp>
      <p:sp>
        <p:nvSpPr>
          <p:cNvPr id="7" name="TextBox 6"/>
          <p:cNvSpPr txBox="1"/>
          <p:nvPr/>
        </p:nvSpPr>
        <p:spPr>
          <a:xfrm>
            <a:off x="5756" y="6119336"/>
            <a:ext cx="6356516" cy="738664"/>
          </a:xfrm>
          <a:prstGeom prst="rect">
            <a:avLst/>
          </a:prstGeom>
          <a:noFill/>
        </p:spPr>
        <p:txBody>
          <a:bodyPr wrap="none" rtlCol="0">
            <a:spAutoFit/>
          </a:bodyPr>
          <a:lstStyle/>
          <a:p>
            <a:r>
              <a:rPr lang="mr-IN" sz="1400" dirty="0">
                <a:latin typeface="Courier"/>
                <a:cs typeface="Courier"/>
              </a:rPr>
              <a:t>(0)	            WRF grid area is: 4299570177127.188 m^2</a:t>
            </a:r>
          </a:p>
          <a:p>
            <a:r>
              <a:rPr lang="mr-IN" sz="1400" dirty="0">
                <a:latin typeface="Courier"/>
                <a:cs typeface="Courier"/>
              </a:rPr>
              <a:t>(0)	 </a:t>
            </a:r>
          </a:p>
          <a:p>
            <a:r>
              <a:rPr lang="de-DE" sz="1400" dirty="0">
                <a:latin typeface="Courier"/>
                <a:cs typeface="Courier"/>
              </a:rPr>
              <a:t>(0)	     WRF </a:t>
            </a:r>
            <a:r>
              <a:rPr lang="de-DE" sz="1400" dirty="0" err="1">
                <a:latin typeface="Courier"/>
                <a:cs typeface="Courier"/>
              </a:rPr>
              <a:t>grid</a:t>
            </a:r>
            <a:r>
              <a:rPr lang="de-DE" sz="1400" dirty="0">
                <a:latin typeface="Courier"/>
                <a:cs typeface="Courier"/>
              </a:rPr>
              <a:t> rain </a:t>
            </a:r>
            <a:r>
              <a:rPr lang="de-DE" sz="1400" dirty="0" err="1">
                <a:latin typeface="Courier"/>
                <a:cs typeface="Courier"/>
              </a:rPr>
              <a:t>volume</a:t>
            </a:r>
            <a:r>
              <a:rPr lang="de-DE" sz="1400" dirty="0">
                <a:latin typeface="Courier"/>
                <a:cs typeface="Courier"/>
              </a:rPr>
              <a:t> </a:t>
            </a:r>
            <a:r>
              <a:rPr lang="de-DE" sz="1400" dirty="0" err="1">
                <a:latin typeface="Courier"/>
                <a:cs typeface="Courier"/>
              </a:rPr>
              <a:t>is</a:t>
            </a:r>
            <a:r>
              <a:rPr lang="de-DE" sz="1400" dirty="0">
                <a:latin typeface="Courier"/>
                <a:cs typeface="Courier"/>
              </a:rPr>
              <a:t>: 22334974217079.7 mm m^2</a:t>
            </a:r>
            <a:endParaRPr lang="en-US" sz="1400" dirty="0">
              <a:latin typeface="Courier"/>
              <a:cs typeface="Courier"/>
            </a:endParaRPr>
          </a:p>
        </p:txBody>
      </p:sp>
      <p:sp>
        <p:nvSpPr>
          <p:cNvPr id="8" name="TextBox 7"/>
          <p:cNvSpPr txBox="1"/>
          <p:nvPr/>
        </p:nvSpPr>
        <p:spPr>
          <a:xfrm>
            <a:off x="4301733" y="1524113"/>
            <a:ext cx="4617370" cy="338554"/>
          </a:xfrm>
          <a:prstGeom prst="rect">
            <a:avLst/>
          </a:prstGeom>
          <a:noFill/>
          <a:ln>
            <a:solidFill>
              <a:srgbClr val="FF0000"/>
            </a:solidFill>
          </a:ln>
        </p:spPr>
        <p:txBody>
          <a:bodyPr wrap="none" rtlCol="0">
            <a:spAutoFit/>
          </a:bodyPr>
          <a:lstStyle/>
          <a:p>
            <a:r>
              <a:rPr lang="en-US" sz="1600" dirty="0">
                <a:solidFill>
                  <a:srgbClr val="FF0000"/>
                </a:solidFill>
                <a:latin typeface="Courier"/>
                <a:cs typeface="Courier"/>
              </a:rPr>
              <a:t>$LAB/SCRIPTS/</a:t>
            </a:r>
            <a:r>
              <a:rPr lang="en-US" sz="1600" dirty="0" err="1">
                <a:solidFill>
                  <a:srgbClr val="FF0000"/>
                </a:solidFill>
                <a:latin typeface="Courier"/>
                <a:cs typeface="Courier"/>
              </a:rPr>
              <a:t>domain_total_precip.ncl</a:t>
            </a:r>
            <a:endParaRPr lang="en-US" sz="1600" dirty="0">
              <a:solidFill>
                <a:srgbClr val="FF0000"/>
              </a:solidFill>
              <a:latin typeface="Courier"/>
              <a:cs typeface="Courier"/>
            </a:endParaRPr>
          </a:p>
        </p:txBody>
      </p:sp>
    </p:spTree>
    <p:extLst>
      <p:ext uri="{BB962C8B-B14F-4D97-AF65-F5344CB8AC3E}">
        <p14:creationId xmlns:p14="http://schemas.microsoft.com/office/powerpoint/2010/main" val="199653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13492"/>
            <a:ext cx="7772400" cy="1470025"/>
          </a:xfrm>
        </p:spPr>
        <p:txBody>
          <a:bodyPr/>
          <a:lstStyle/>
          <a:p>
            <a:r>
              <a:rPr lang="en-US" dirty="0"/>
              <a:t>Downloading and processing MADIS surface data</a:t>
            </a:r>
          </a:p>
        </p:txBody>
      </p:sp>
      <p:sp>
        <p:nvSpPr>
          <p:cNvPr id="6" name="Subtitle 5"/>
          <p:cNvSpPr>
            <a:spLocks noGrp="1"/>
          </p:cNvSpPr>
          <p:nvPr>
            <p:ph type="subTitle" idx="1"/>
          </p:nvPr>
        </p:nvSpPr>
        <p:spPr/>
        <p:txBody>
          <a:bodyPr/>
          <a:lstStyle/>
          <a:p>
            <a:r>
              <a:rPr lang="en-US" dirty="0"/>
              <a:t>See $LAB/SCRIPTS/</a:t>
            </a:r>
          </a:p>
        </p:txBody>
      </p:sp>
      <p:sp>
        <p:nvSpPr>
          <p:cNvPr id="4" name="Slide Number Placeholder 3"/>
          <p:cNvSpPr>
            <a:spLocks noGrp="1"/>
          </p:cNvSpPr>
          <p:nvPr>
            <p:ph type="sldNum" sz="quarter" idx="12"/>
          </p:nvPr>
        </p:nvSpPr>
        <p:spPr/>
        <p:txBody>
          <a:bodyPr/>
          <a:lstStyle/>
          <a:p>
            <a:fld id="{9E637389-0009-4D49-914B-CA8EC15E09D8}" type="slidenum">
              <a:rPr lang="en-US" smtClean="0"/>
              <a:t>12</a:t>
            </a:fld>
            <a:endParaRPr lang="en-US"/>
          </a:p>
        </p:txBody>
      </p:sp>
    </p:spTree>
    <p:extLst>
      <p:ext uri="{BB962C8B-B14F-4D97-AF65-F5344CB8AC3E}">
        <p14:creationId xmlns:p14="http://schemas.microsoft.com/office/powerpoint/2010/main" val="280246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Scripts</a:t>
            </a:r>
          </a:p>
        </p:txBody>
      </p:sp>
      <p:sp>
        <p:nvSpPr>
          <p:cNvPr id="3" name="Content Placeholder 2"/>
          <p:cNvSpPr>
            <a:spLocks noGrp="1"/>
          </p:cNvSpPr>
          <p:nvPr>
            <p:ph idx="1"/>
          </p:nvPr>
        </p:nvSpPr>
        <p:spPr/>
        <p:txBody>
          <a:bodyPr/>
          <a:lstStyle/>
          <a:p>
            <a:r>
              <a:rPr lang="en-US" sz="2800" dirty="0" err="1">
                <a:latin typeface="Courier"/>
                <a:cs typeface="Courier"/>
              </a:rPr>
              <a:t>MADIS_download.sh</a:t>
            </a:r>
            <a:endParaRPr lang="en-US" dirty="0">
              <a:latin typeface="Courier"/>
              <a:cs typeface="Courier"/>
            </a:endParaRPr>
          </a:p>
          <a:p>
            <a:r>
              <a:rPr lang="en-US" sz="2800" dirty="0">
                <a:latin typeface="Courier"/>
                <a:cs typeface="Courier"/>
              </a:rPr>
              <a:t>MADIS2ASCII.sh</a:t>
            </a:r>
            <a:r>
              <a:rPr lang="en-US" sz="2800" dirty="0"/>
              <a:t> </a:t>
            </a:r>
            <a:r>
              <a:rPr lang="en-US" dirty="0"/>
              <a:t>(and </a:t>
            </a:r>
            <a:r>
              <a:rPr lang="en-US" sz="2800" dirty="0">
                <a:latin typeface="Courier"/>
                <a:cs typeface="Courier"/>
              </a:rPr>
              <a:t>MADIS2ASCII.pl</a:t>
            </a:r>
            <a:r>
              <a:rPr lang="en-US" dirty="0"/>
              <a:t>)</a:t>
            </a:r>
          </a:p>
          <a:p>
            <a:r>
              <a:rPr lang="en-US" sz="2800" dirty="0">
                <a:latin typeface="Courier"/>
                <a:cs typeface="Courier"/>
              </a:rPr>
              <a:t>ASCII2NC.sh</a:t>
            </a:r>
          </a:p>
          <a:p>
            <a:r>
              <a:rPr lang="en-US" sz="2800" dirty="0">
                <a:latin typeface="Courier"/>
                <a:cs typeface="Courier"/>
              </a:rPr>
              <a:t>MET6_*.</a:t>
            </a:r>
            <a:r>
              <a:rPr lang="en-US" sz="2800" dirty="0" err="1">
                <a:latin typeface="Courier"/>
                <a:cs typeface="Courier"/>
              </a:rPr>
              <a:t>sh</a:t>
            </a:r>
            <a:r>
              <a:rPr lang="en-US" sz="2800" dirty="0">
                <a:latin typeface="Courier"/>
                <a:cs typeface="Courier"/>
              </a:rPr>
              <a:t> </a:t>
            </a:r>
            <a:r>
              <a:rPr lang="en-US" dirty="0"/>
              <a:t>scripts from Verification demo</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9E637389-0009-4D49-914B-CA8EC15E09D8}" type="slidenum">
              <a:rPr lang="en-US" smtClean="0"/>
              <a:t>13</a:t>
            </a:fld>
            <a:endParaRPr lang="en-US"/>
          </a:p>
        </p:txBody>
      </p:sp>
      <p:sp>
        <p:nvSpPr>
          <p:cNvPr id="6" name="TextBox 5"/>
          <p:cNvSpPr txBox="1"/>
          <p:nvPr/>
        </p:nvSpPr>
        <p:spPr>
          <a:xfrm>
            <a:off x="432942" y="4502254"/>
            <a:ext cx="8539054" cy="646331"/>
          </a:xfrm>
          <a:prstGeom prst="rect">
            <a:avLst/>
          </a:prstGeom>
          <a:noFill/>
        </p:spPr>
        <p:txBody>
          <a:bodyPr wrap="none" rtlCol="0">
            <a:spAutoFit/>
          </a:bodyPr>
          <a:lstStyle/>
          <a:p>
            <a:r>
              <a:rPr lang="en-US" dirty="0">
                <a:solidFill>
                  <a:srgbClr val="A6A6A6"/>
                </a:solidFill>
              </a:rPr>
              <a:t>[There now is a </a:t>
            </a:r>
            <a:r>
              <a:rPr lang="en-US" sz="1600" dirty="0">
                <a:solidFill>
                  <a:srgbClr val="A6A6A6"/>
                </a:solidFill>
                <a:latin typeface="Courier"/>
                <a:cs typeface="Courier"/>
              </a:rPr>
              <a:t>MADIS2NC</a:t>
            </a:r>
            <a:r>
              <a:rPr lang="en-US" sz="1600" dirty="0">
                <a:solidFill>
                  <a:srgbClr val="A6A6A6"/>
                </a:solidFill>
              </a:rPr>
              <a:t> </a:t>
            </a:r>
            <a:r>
              <a:rPr lang="en-US" dirty="0">
                <a:solidFill>
                  <a:srgbClr val="A6A6A6"/>
                </a:solidFill>
              </a:rPr>
              <a:t>program that can skip the </a:t>
            </a:r>
            <a:r>
              <a:rPr lang="en-US" sz="1600" dirty="0">
                <a:solidFill>
                  <a:srgbClr val="A6A6A6"/>
                </a:solidFill>
                <a:latin typeface="Courier"/>
                <a:cs typeface="Courier"/>
              </a:rPr>
              <a:t>MADIS2ASCII/ASCII2NC </a:t>
            </a:r>
            <a:r>
              <a:rPr lang="en-US" dirty="0">
                <a:solidFill>
                  <a:srgbClr val="A6A6A6"/>
                </a:solidFill>
              </a:rPr>
              <a:t>step,</a:t>
            </a:r>
          </a:p>
          <a:p>
            <a:r>
              <a:rPr lang="en-US" dirty="0">
                <a:solidFill>
                  <a:srgbClr val="A6A6A6"/>
                </a:solidFill>
              </a:rPr>
              <a:t>	but there are useful data filtering options in the </a:t>
            </a:r>
            <a:r>
              <a:rPr lang="en-US" sz="1600" dirty="0">
                <a:solidFill>
                  <a:srgbClr val="A6A6A6"/>
                </a:solidFill>
                <a:latin typeface="Courier"/>
                <a:cs typeface="Courier"/>
              </a:rPr>
              <a:t>MADIS2ASCII</a:t>
            </a:r>
            <a:r>
              <a:rPr lang="en-US" sz="1600" dirty="0">
                <a:solidFill>
                  <a:srgbClr val="A6A6A6"/>
                </a:solidFill>
              </a:rPr>
              <a:t> </a:t>
            </a:r>
            <a:r>
              <a:rPr lang="en-US" dirty="0">
                <a:solidFill>
                  <a:srgbClr val="A6A6A6"/>
                </a:solidFill>
              </a:rPr>
              <a:t>step.]</a:t>
            </a:r>
          </a:p>
        </p:txBody>
      </p:sp>
    </p:spTree>
    <p:extLst>
      <p:ext uri="{BB962C8B-B14F-4D97-AF65-F5344CB8AC3E}">
        <p14:creationId xmlns:p14="http://schemas.microsoft.com/office/powerpoint/2010/main" val="29943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Courier"/>
                <a:cs typeface="Courier"/>
              </a:rPr>
              <a:t>MADIS_download.sh</a:t>
            </a:r>
            <a:endParaRPr lang="en-US" sz="4000" dirty="0">
              <a:latin typeface="Courier"/>
              <a:cs typeface="Courier"/>
            </a:endParaRPr>
          </a:p>
        </p:txBody>
      </p:sp>
      <p:sp>
        <p:nvSpPr>
          <p:cNvPr id="3" name="Content Placeholder 2"/>
          <p:cNvSpPr>
            <a:spLocks noGrp="1"/>
          </p:cNvSpPr>
          <p:nvPr>
            <p:ph idx="1"/>
          </p:nvPr>
        </p:nvSpPr>
        <p:spPr/>
        <p:txBody>
          <a:bodyPr/>
          <a:lstStyle/>
          <a:p>
            <a:r>
              <a:rPr lang="en-US" dirty="0"/>
              <a:t>By default, </a:t>
            </a:r>
            <a:r>
              <a:rPr lang="en-US" sz="2800" dirty="0" err="1">
                <a:latin typeface="Courier"/>
                <a:cs typeface="Courier"/>
              </a:rPr>
              <a:t>MADIS_download.sh</a:t>
            </a:r>
            <a:r>
              <a:rPr lang="en-US" sz="2800" dirty="0"/>
              <a:t> </a:t>
            </a:r>
            <a:r>
              <a:rPr lang="en-US" dirty="0"/>
              <a:t>will download ALL surface data for the entire world (see next slide), </a:t>
            </a:r>
            <a:r>
              <a:rPr lang="en-US" b="1" dirty="0">
                <a:solidFill>
                  <a:srgbClr val="FF0000"/>
                </a:solidFill>
              </a:rPr>
              <a:t>which takes time</a:t>
            </a:r>
            <a:r>
              <a:rPr lang="en-US" dirty="0"/>
              <a:t>.</a:t>
            </a:r>
          </a:p>
        </p:txBody>
      </p:sp>
      <p:sp>
        <p:nvSpPr>
          <p:cNvPr id="4" name="Slide Number Placeholder 3"/>
          <p:cNvSpPr>
            <a:spLocks noGrp="1"/>
          </p:cNvSpPr>
          <p:nvPr>
            <p:ph type="sldNum" sz="quarter" idx="12"/>
          </p:nvPr>
        </p:nvSpPr>
        <p:spPr/>
        <p:txBody>
          <a:bodyPr/>
          <a:lstStyle/>
          <a:p>
            <a:fld id="{9E637389-0009-4D49-914B-CA8EC15E09D8}" type="slidenum">
              <a:rPr lang="en-US" smtClean="0"/>
              <a:t>14</a:t>
            </a:fld>
            <a:endParaRPr lang="en-US"/>
          </a:p>
        </p:txBody>
      </p:sp>
      <p:sp>
        <p:nvSpPr>
          <p:cNvPr id="5" name="TextBox 4"/>
          <p:cNvSpPr txBox="1"/>
          <p:nvPr/>
        </p:nvSpPr>
        <p:spPr>
          <a:xfrm>
            <a:off x="-10678" y="3555488"/>
            <a:ext cx="9328195" cy="2862323"/>
          </a:xfrm>
          <a:prstGeom prst="rect">
            <a:avLst/>
          </a:prstGeom>
          <a:noFill/>
        </p:spPr>
        <p:txBody>
          <a:bodyPr wrap="none" rtlCol="0">
            <a:spAutoFit/>
          </a:bodyPr>
          <a:lstStyle/>
          <a:p>
            <a:r>
              <a:rPr lang="en-US" dirty="0">
                <a:latin typeface="Courier"/>
                <a:cs typeface="Courier"/>
              </a:rPr>
              <a:t>DIR=${PWD}</a:t>
            </a:r>
          </a:p>
          <a:p>
            <a:r>
              <a:rPr lang="en-US" dirty="0" err="1">
                <a:latin typeface="Courier"/>
                <a:cs typeface="Courier"/>
              </a:rPr>
              <a:t>Date_base</a:t>
            </a:r>
            <a:r>
              <a:rPr lang="en-US" dirty="0">
                <a:latin typeface="Courier"/>
                <a:cs typeface="Courier"/>
              </a:rPr>
              <a:t>=20160313</a:t>
            </a:r>
          </a:p>
          <a:p>
            <a:r>
              <a:rPr lang="en-US" dirty="0" err="1">
                <a:latin typeface="Courier"/>
                <a:cs typeface="Courier"/>
              </a:rPr>
              <a:t>Date_base_hour</a:t>
            </a:r>
            <a:r>
              <a:rPr lang="en-US" dirty="0">
                <a:latin typeface="Courier"/>
                <a:cs typeface="Courier"/>
              </a:rPr>
              <a:t>=00</a:t>
            </a:r>
          </a:p>
          <a:p>
            <a:endParaRPr lang="en-US" dirty="0">
              <a:latin typeface="Courier"/>
              <a:cs typeface="Courier"/>
            </a:endParaRPr>
          </a:p>
          <a:p>
            <a:r>
              <a:rPr lang="en-US" dirty="0" err="1">
                <a:latin typeface="Courier"/>
                <a:cs typeface="Courier"/>
              </a:rPr>
              <a:t>run_hours</a:t>
            </a:r>
            <a:r>
              <a:rPr lang="en-US" dirty="0">
                <a:latin typeface="Courier"/>
                <a:cs typeface="Courier"/>
              </a:rPr>
              <a:t>=54</a:t>
            </a:r>
          </a:p>
          <a:p>
            <a:endParaRPr lang="en-US" dirty="0">
              <a:latin typeface="Courier"/>
              <a:cs typeface="Courier"/>
            </a:endParaRPr>
          </a:p>
          <a:p>
            <a:r>
              <a:rPr lang="en-US" dirty="0">
                <a:latin typeface="Courier"/>
                <a:cs typeface="Courier"/>
              </a:rPr>
              <a:t>[</a:t>
            </a:r>
            <a:r>
              <a:rPr lang="mr-IN" dirty="0">
                <a:latin typeface="Courier"/>
                <a:cs typeface="Courier"/>
              </a:rPr>
              <a:t>…</a:t>
            </a:r>
            <a:r>
              <a:rPr lang="en-US" dirty="0">
                <a:latin typeface="Courier"/>
                <a:cs typeface="Courier"/>
              </a:rPr>
              <a:t>]</a:t>
            </a:r>
          </a:p>
          <a:p>
            <a:r>
              <a:rPr lang="en-US" dirty="0">
                <a:latin typeface="Courier"/>
                <a:cs typeface="Courier"/>
              </a:rPr>
              <a:t>echo "will get data from "$date"_"$</a:t>
            </a:r>
            <a:r>
              <a:rPr lang="en-US" dirty="0" err="1">
                <a:latin typeface="Courier"/>
                <a:cs typeface="Courier"/>
              </a:rPr>
              <a:t>date_hr</a:t>
            </a:r>
            <a:r>
              <a:rPr lang="en-US" dirty="0">
                <a:latin typeface="Courier"/>
                <a:cs typeface="Courier"/>
              </a:rPr>
              <a:t>" to "$date2"_"$date2_hr</a:t>
            </a:r>
          </a:p>
          <a:p>
            <a:r>
              <a:rPr lang="en-US" dirty="0">
                <a:latin typeface="Courier"/>
                <a:cs typeface="Courier"/>
              </a:rPr>
              <a:t>echo "Is this correct (y/n)?"</a:t>
            </a:r>
          </a:p>
          <a:p>
            <a:r>
              <a:rPr lang="en-US" dirty="0">
                <a:latin typeface="Courier"/>
                <a:cs typeface="Courier"/>
              </a:rPr>
              <a:t>read input</a:t>
            </a:r>
          </a:p>
        </p:txBody>
      </p:sp>
      <p:sp>
        <p:nvSpPr>
          <p:cNvPr id="6" name="TextBox 5"/>
          <p:cNvSpPr txBox="1"/>
          <p:nvPr/>
        </p:nvSpPr>
        <p:spPr>
          <a:xfrm>
            <a:off x="3860316" y="3863181"/>
            <a:ext cx="3759684" cy="923330"/>
          </a:xfrm>
          <a:prstGeom prst="rect">
            <a:avLst/>
          </a:prstGeom>
          <a:noFill/>
          <a:ln>
            <a:solidFill>
              <a:srgbClr val="FF0000"/>
            </a:solidFill>
          </a:ln>
        </p:spPr>
        <p:txBody>
          <a:bodyPr wrap="none" rtlCol="0">
            <a:spAutoFit/>
          </a:bodyPr>
          <a:lstStyle/>
          <a:p>
            <a:r>
              <a:rPr lang="en-US" dirty="0"/>
              <a:t>• Downloads data to current directory</a:t>
            </a:r>
          </a:p>
          <a:p>
            <a:r>
              <a:rPr lang="en-US" dirty="0"/>
              <a:t>• Starting 3/13/2016 at 00Z</a:t>
            </a:r>
          </a:p>
          <a:p>
            <a:r>
              <a:rPr lang="en-US" dirty="0"/>
              <a:t>• </a:t>
            </a:r>
            <a:r>
              <a:rPr lang="mr-IN" dirty="0"/>
              <a:t>…</a:t>
            </a:r>
            <a:r>
              <a:rPr lang="en-US" dirty="0"/>
              <a:t>and for 54 hours additional hours</a:t>
            </a:r>
          </a:p>
        </p:txBody>
      </p:sp>
    </p:spTree>
    <p:extLst>
      <p:ext uri="{BB962C8B-B14F-4D97-AF65-F5344CB8AC3E}">
        <p14:creationId xmlns:p14="http://schemas.microsoft.com/office/powerpoint/2010/main" val="279666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All available MADIS surface stations </a:t>
            </a:r>
            <a:br>
              <a:rPr lang="en-US" dirty="0"/>
            </a:br>
            <a:r>
              <a:rPr lang="en-US" dirty="0"/>
              <a:t>for a selected hour</a:t>
            </a:r>
          </a:p>
        </p:txBody>
      </p:sp>
      <p:pic>
        <p:nvPicPr>
          <p:cNvPr id="5" name="Picture 4" descr="MADIS_stations_availa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271" y="1911096"/>
            <a:ext cx="6266688" cy="3822192"/>
          </a:xfrm>
          <a:prstGeom prst="rect">
            <a:avLst/>
          </a:prstGeom>
        </p:spPr>
      </p:pic>
      <p:sp>
        <p:nvSpPr>
          <p:cNvPr id="6" name="Slide Number Placeholder 5"/>
          <p:cNvSpPr>
            <a:spLocks noGrp="1"/>
          </p:cNvSpPr>
          <p:nvPr>
            <p:ph type="sldNum" sz="quarter" idx="12"/>
          </p:nvPr>
        </p:nvSpPr>
        <p:spPr/>
        <p:txBody>
          <a:bodyPr/>
          <a:lstStyle/>
          <a:p>
            <a:fld id="{9E637389-0009-4D49-914B-CA8EC15E09D8}" type="slidenum">
              <a:rPr lang="en-US" smtClean="0"/>
              <a:t>15</a:t>
            </a:fld>
            <a:endParaRPr lang="en-US"/>
          </a:p>
        </p:txBody>
      </p:sp>
      <p:sp>
        <p:nvSpPr>
          <p:cNvPr id="7" name="TextBox 6"/>
          <p:cNvSpPr txBox="1"/>
          <p:nvPr/>
        </p:nvSpPr>
        <p:spPr>
          <a:xfrm>
            <a:off x="457200" y="6207540"/>
            <a:ext cx="1514883" cy="369332"/>
          </a:xfrm>
          <a:prstGeom prst="rect">
            <a:avLst/>
          </a:prstGeom>
          <a:noFill/>
        </p:spPr>
        <p:txBody>
          <a:bodyPr wrap="none" rtlCol="0">
            <a:spAutoFit/>
          </a:bodyPr>
          <a:lstStyle/>
          <a:p>
            <a:r>
              <a:rPr lang="en-US" dirty="0"/>
              <a:t>20160306 00Z</a:t>
            </a:r>
          </a:p>
        </p:txBody>
      </p:sp>
      <p:sp>
        <p:nvSpPr>
          <p:cNvPr id="8" name="TextBox 7"/>
          <p:cNvSpPr txBox="1"/>
          <p:nvPr/>
        </p:nvSpPr>
        <p:spPr>
          <a:xfrm>
            <a:off x="5556773" y="6053880"/>
            <a:ext cx="1903085" cy="369332"/>
          </a:xfrm>
          <a:prstGeom prst="rect">
            <a:avLst/>
          </a:prstGeom>
          <a:noFill/>
        </p:spPr>
        <p:txBody>
          <a:bodyPr wrap="none" rtlCol="0">
            <a:spAutoFit/>
          </a:bodyPr>
          <a:lstStyle/>
          <a:p>
            <a:r>
              <a:rPr lang="en-US" dirty="0"/>
              <a:t>N = 91,501 entries</a:t>
            </a:r>
          </a:p>
        </p:txBody>
      </p:sp>
    </p:spTree>
    <p:extLst>
      <p:ext uri="{BB962C8B-B14F-4D97-AF65-F5344CB8AC3E}">
        <p14:creationId xmlns:p14="http://schemas.microsoft.com/office/powerpoint/2010/main" val="323488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Courier"/>
                <a:cs typeface="Courier"/>
              </a:rPr>
              <a:t>MADIS_download.sh</a:t>
            </a:r>
            <a:endParaRPr lang="en-US" sz="4000" dirty="0">
              <a:latin typeface="Courier"/>
              <a:cs typeface="Courier"/>
            </a:endParaRPr>
          </a:p>
        </p:txBody>
      </p:sp>
      <p:sp>
        <p:nvSpPr>
          <p:cNvPr id="6" name="Content Placeholder 5"/>
          <p:cNvSpPr>
            <a:spLocks noGrp="1"/>
          </p:cNvSpPr>
          <p:nvPr>
            <p:ph idx="1"/>
          </p:nvPr>
        </p:nvSpPr>
        <p:spPr/>
        <p:txBody>
          <a:bodyPr>
            <a:normAutofit fontScale="92500" lnSpcReduction="20000"/>
          </a:bodyPr>
          <a:lstStyle/>
          <a:p>
            <a:r>
              <a:rPr lang="en-US" dirty="0"/>
              <a:t>The key line in the script may look like this:</a:t>
            </a:r>
          </a:p>
          <a:p>
            <a:endParaRPr lang="en-US" dirty="0"/>
          </a:p>
          <a:p>
            <a:endParaRPr lang="en-US" dirty="0"/>
          </a:p>
          <a:p>
            <a:endParaRPr lang="en-US" dirty="0"/>
          </a:p>
          <a:p>
            <a:r>
              <a:rPr lang="en-US" dirty="0"/>
              <a:t>As configured here, this will download ALL fields from ALL available stations, from ALL data providers, at the specified time AND over the previous 59 min, independent of quality control flag setting, for the entire world</a:t>
            </a:r>
          </a:p>
          <a:p>
            <a:r>
              <a:rPr lang="en-US" dirty="0">
                <a:solidFill>
                  <a:srgbClr val="FF0000"/>
                </a:solidFill>
              </a:rPr>
              <a:t>Downloading can take a </a:t>
            </a:r>
            <a:r>
              <a:rPr lang="en-US" b="1" dirty="0">
                <a:solidFill>
                  <a:srgbClr val="FF0000"/>
                </a:solidFill>
              </a:rPr>
              <a:t>very, very long</a:t>
            </a:r>
            <a:r>
              <a:rPr lang="en-US" dirty="0">
                <a:solidFill>
                  <a:srgbClr val="FF0000"/>
                </a:solidFill>
              </a:rPr>
              <a:t> </a:t>
            </a:r>
            <a:r>
              <a:rPr lang="en-US" b="1" dirty="0">
                <a:solidFill>
                  <a:srgbClr val="FF0000"/>
                </a:solidFill>
              </a:rPr>
              <a:t>time</a:t>
            </a:r>
            <a:r>
              <a:rPr lang="en-US" dirty="0">
                <a:solidFill>
                  <a:srgbClr val="FF0000"/>
                </a:solidFill>
              </a:rPr>
              <a:t>!</a:t>
            </a:r>
          </a:p>
        </p:txBody>
      </p:sp>
      <p:sp>
        <p:nvSpPr>
          <p:cNvPr id="4" name="Slide Number Placeholder 3"/>
          <p:cNvSpPr>
            <a:spLocks noGrp="1"/>
          </p:cNvSpPr>
          <p:nvPr>
            <p:ph type="sldNum" sz="quarter" idx="12"/>
          </p:nvPr>
        </p:nvSpPr>
        <p:spPr/>
        <p:txBody>
          <a:bodyPr/>
          <a:lstStyle/>
          <a:p>
            <a:fld id="{9E637389-0009-4D49-914B-CA8EC15E09D8}" type="slidenum">
              <a:rPr lang="en-US" smtClean="0"/>
              <a:t>16</a:t>
            </a:fld>
            <a:endParaRPr lang="en-US"/>
          </a:p>
        </p:txBody>
      </p:sp>
      <p:sp>
        <p:nvSpPr>
          <p:cNvPr id="5" name="TextBox 4"/>
          <p:cNvSpPr txBox="1"/>
          <p:nvPr/>
        </p:nvSpPr>
        <p:spPr>
          <a:xfrm>
            <a:off x="55031" y="2316326"/>
            <a:ext cx="8680681" cy="1077218"/>
          </a:xfrm>
          <a:prstGeom prst="rect">
            <a:avLst/>
          </a:prstGeom>
          <a:noFill/>
        </p:spPr>
        <p:txBody>
          <a:bodyPr wrap="none" rtlCol="0">
            <a:spAutoFit/>
          </a:bodyPr>
          <a:lstStyle/>
          <a:p>
            <a:r>
              <a:rPr lang="en-US" sz="1600" dirty="0">
                <a:latin typeface="Courier"/>
                <a:cs typeface="Courier"/>
              </a:rPr>
              <a:t>site="https://</a:t>
            </a:r>
            <a:r>
              <a:rPr lang="en-US" sz="1600" dirty="0" err="1">
                <a:latin typeface="Courier"/>
                <a:cs typeface="Courier"/>
              </a:rPr>
              <a:t>madis-data.ncep.noaa.gov</a:t>
            </a:r>
            <a:r>
              <a:rPr lang="en-US" sz="1600" dirty="0">
                <a:latin typeface="Courier"/>
                <a:cs typeface="Courier"/>
              </a:rPr>
              <a:t>/madisPublic1/</a:t>
            </a:r>
            <a:r>
              <a:rPr lang="en-US" sz="1600" dirty="0" err="1">
                <a:latin typeface="Courier"/>
                <a:cs typeface="Courier"/>
              </a:rPr>
              <a:t>cgi</a:t>
            </a:r>
            <a:r>
              <a:rPr lang="en-US" sz="1600" dirty="0">
                <a:latin typeface="Courier"/>
                <a:cs typeface="Courier"/>
              </a:rPr>
              <a:t>-bin/</a:t>
            </a:r>
          </a:p>
          <a:p>
            <a:r>
              <a:rPr lang="en-US" sz="1600" dirty="0" err="1">
                <a:latin typeface="Courier"/>
                <a:cs typeface="Courier"/>
              </a:rPr>
              <a:t>madisXmlPublicDir?rdr</a:t>
            </a:r>
            <a:r>
              <a:rPr lang="en-US" sz="1600" dirty="0">
                <a:latin typeface="Courier"/>
                <a:cs typeface="Courier"/>
              </a:rPr>
              <a:t>=&amp;time="$date"_"$date_hr"00&amp;minbck=-59&amp;minfwd=0&amp;</a:t>
            </a:r>
          </a:p>
          <a:p>
            <a:r>
              <a:rPr lang="en-US" sz="1600" dirty="0" err="1">
                <a:latin typeface="Courier"/>
                <a:cs typeface="Courier"/>
              </a:rPr>
              <a:t>recwin</a:t>
            </a:r>
            <a:r>
              <a:rPr lang="en-US" sz="1600" dirty="0">
                <a:latin typeface="Courier"/>
                <a:cs typeface="Courier"/>
              </a:rPr>
              <a:t>=4&amp;dfltrsel=2&amp;latll=0.0&amp;lonll=0.0&amp;latur=90.0&amp;lonur=0.0&amp;</a:t>
            </a:r>
          </a:p>
          <a:p>
            <a:r>
              <a:rPr lang="en-US" sz="1600" dirty="0">
                <a:latin typeface="Courier"/>
                <a:cs typeface="Courier"/>
              </a:rPr>
              <a:t>&amp;state=&amp;</a:t>
            </a:r>
            <a:r>
              <a:rPr lang="en-US" sz="1600" dirty="0" err="1">
                <a:latin typeface="Courier"/>
                <a:cs typeface="Courier"/>
              </a:rPr>
              <a:t>stanam</a:t>
            </a:r>
            <a:r>
              <a:rPr lang="en-US" sz="1600" dirty="0">
                <a:latin typeface="Courier"/>
                <a:cs typeface="Courier"/>
              </a:rPr>
              <a:t>=&amp;</a:t>
            </a:r>
            <a:r>
              <a:rPr lang="en-US" sz="1600" dirty="0" err="1">
                <a:latin typeface="Courier"/>
                <a:cs typeface="Courier"/>
              </a:rPr>
              <a:t>stasel</a:t>
            </a:r>
            <a:r>
              <a:rPr lang="en-US" sz="1600" dirty="0">
                <a:latin typeface="Courier"/>
                <a:cs typeface="Courier"/>
              </a:rPr>
              <a:t>=0&amp;pvdrsel=0&amp;varsel=2&amp;qcsel=0&amp;xml=0&amp;csvmiss=0”</a:t>
            </a:r>
          </a:p>
        </p:txBody>
      </p:sp>
      <p:sp>
        <p:nvSpPr>
          <p:cNvPr id="3" name="TextBox 2"/>
          <p:cNvSpPr txBox="1"/>
          <p:nvPr/>
        </p:nvSpPr>
        <p:spPr>
          <a:xfrm>
            <a:off x="152400" y="6381750"/>
            <a:ext cx="6738080" cy="338554"/>
          </a:xfrm>
          <a:prstGeom prst="rect">
            <a:avLst/>
          </a:prstGeom>
          <a:noFill/>
        </p:spPr>
        <p:txBody>
          <a:bodyPr wrap="none" rtlCol="0">
            <a:spAutoFit/>
          </a:bodyPr>
          <a:lstStyle/>
          <a:p>
            <a:r>
              <a:rPr lang="en-US" sz="1600" i="1" dirty="0"/>
              <a:t>The example script in </a:t>
            </a:r>
            <a:r>
              <a:rPr lang="en-US" sz="1400" dirty="0">
                <a:latin typeface="Courier"/>
                <a:cs typeface="Courier"/>
              </a:rPr>
              <a:t>$LAB/SCRIPTS</a:t>
            </a:r>
            <a:r>
              <a:rPr lang="en-US" sz="1600" i="1" dirty="0"/>
              <a:t> may be configured somewhat differently</a:t>
            </a:r>
          </a:p>
        </p:txBody>
      </p:sp>
    </p:spTree>
    <p:extLst>
      <p:ext uri="{BB962C8B-B14F-4D97-AF65-F5344CB8AC3E}">
        <p14:creationId xmlns:p14="http://schemas.microsoft.com/office/powerpoint/2010/main" val="96894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err="1">
                <a:latin typeface="Courier"/>
                <a:cs typeface="Courier"/>
              </a:rPr>
              <a:t>MADIS_download.sh</a:t>
            </a:r>
            <a:endParaRPr lang="en-US" sz="4000" dirty="0">
              <a:latin typeface="Courier"/>
              <a:cs typeface="Courier"/>
            </a:endParaRPr>
          </a:p>
        </p:txBody>
      </p:sp>
      <p:sp>
        <p:nvSpPr>
          <p:cNvPr id="4" name="Slide Number Placeholder 3"/>
          <p:cNvSpPr>
            <a:spLocks noGrp="1"/>
          </p:cNvSpPr>
          <p:nvPr>
            <p:ph type="sldNum" sz="quarter" idx="12"/>
          </p:nvPr>
        </p:nvSpPr>
        <p:spPr/>
        <p:txBody>
          <a:bodyPr/>
          <a:lstStyle/>
          <a:p>
            <a:fld id="{9E637389-0009-4D49-914B-CA8EC15E09D8}" type="slidenum">
              <a:rPr lang="en-US" smtClean="0"/>
              <a:t>17</a:t>
            </a:fld>
            <a:endParaRPr lang="en-US"/>
          </a:p>
        </p:txBody>
      </p:sp>
      <p:sp>
        <p:nvSpPr>
          <p:cNvPr id="6" name="TextBox 5"/>
          <p:cNvSpPr txBox="1"/>
          <p:nvPr/>
        </p:nvSpPr>
        <p:spPr>
          <a:xfrm>
            <a:off x="55031" y="1840365"/>
            <a:ext cx="8680681" cy="1077218"/>
          </a:xfrm>
          <a:prstGeom prst="rect">
            <a:avLst/>
          </a:prstGeom>
          <a:noFill/>
        </p:spPr>
        <p:txBody>
          <a:bodyPr wrap="none" rtlCol="0">
            <a:spAutoFit/>
          </a:bodyPr>
          <a:lstStyle/>
          <a:p>
            <a:r>
              <a:rPr lang="en-US" sz="1600" dirty="0">
                <a:latin typeface="Courier"/>
                <a:cs typeface="Courier"/>
              </a:rPr>
              <a:t>site="https://</a:t>
            </a:r>
            <a:r>
              <a:rPr lang="en-US" sz="1600" dirty="0" err="1">
                <a:latin typeface="Courier"/>
                <a:cs typeface="Courier"/>
              </a:rPr>
              <a:t>madis-data.ncep.noaa.gov</a:t>
            </a:r>
            <a:r>
              <a:rPr lang="en-US" sz="1600" dirty="0">
                <a:latin typeface="Courier"/>
                <a:cs typeface="Courier"/>
              </a:rPr>
              <a:t>/madisPublic1/</a:t>
            </a:r>
            <a:r>
              <a:rPr lang="en-US" sz="1600" dirty="0" err="1">
                <a:latin typeface="Courier"/>
                <a:cs typeface="Courier"/>
              </a:rPr>
              <a:t>cgi</a:t>
            </a:r>
            <a:r>
              <a:rPr lang="en-US" sz="1600" dirty="0">
                <a:latin typeface="Courier"/>
                <a:cs typeface="Courier"/>
              </a:rPr>
              <a:t>-bin/</a:t>
            </a:r>
          </a:p>
          <a:p>
            <a:r>
              <a:rPr lang="en-US" sz="1600" dirty="0" err="1">
                <a:latin typeface="Courier"/>
                <a:cs typeface="Courier"/>
              </a:rPr>
              <a:t>madisXmlPublicDir?rdr</a:t>
            </a:r>
            <a:r>
              <a:rPr lang="en-US" sz="1600" dirty="0">
                <a:latin typeface="Courier"/>
                <a:cs typeface="Courier"/>
              </a:rPr>
              <a:t>=&amp;time="$date"_"$date_hr"00</a:t>
            </a:r>
            <a:r>
              <a:rPr lang="en-US" sz="1600" b="1" dirty="0">
                <a:latin typeface="Courier"/>
                <a:cs typeface="Courier"/>
              </a:rPr>
              <a:t>&amp;minbck=-59&amp;minfwd=0</a:t>
            </a:r>
          </a:p>
          <a:p>
            <a:r>
              <a:rPr lang="en-US" sz="1600" b="1" dirty="0">
                <a:latin typeface="Courier"/>
                <a:cs typeface="Courier"/>
              </a:rPr>
              <a:t>&amp;</a:t>
            </a:r>
            <a:r>
              <a:rPr lang="en-US" sz="1600" b="1" dirty="0" err="1">
                <a:latin typeface="Courier"/>
                <a:cs typeface="Courier"/>
              </a:rPr>
              <a:t>recwin</a:t>
            </a:r>
            <a:r>
              <a:rPr lang="en-US" sz="1600" b="1" dirty="0">
                <a:latin typeface="Courier"/>
                <a:cs typeface="Courier"/>
              </a:rPr>
              <a:t>=4</a:t>
            </a:r>
            <a:r>
              <a:rPr lang="en-US" sz="1600" dirty="0">
                <a:latin typeface="Courier"/>
                <a:cs typeface="Courier"/>
              </a:rPr>
              <a:t>&amp;dfltrsel=2&amp;latll=0.0&amp;lonll=0.0&amp;latur=90.0&amp;lonur=0.0</a:t>
            </a:r>
          </a:p>
          <a:p>
            <a:r>
              <a:rPr lang="en-US" sz="1600" dirty="0">
                <a:latin typeface="Courier"/>
                <a:cs typeface="Courier"/>
              </a:rPr>
              <a:t>&amp;state=&amp;</a:t>
            </a:r>
            <a:r>
              <a:rPr lang="en-US" sz="1600" dirty="0" err="1">
                <a:latin typeface="Courier"/>
                <a:cs typeface="Courier"/>
              </a:rPr>
              <a:t>stanam</a:t>
            </a:r>
            <a:r>
              <a:rPr lang="en-US" sz="1600" dirty="0">
                <a:latin typeface="Courier"/>
                <a:cs typeface="Courier"/>
              </a:rPr>
              <a:t>=&amp;</a:t>
            </a:r>
            <a:r>
              <a:rPr lang="en-US" sz="1600" dirty="0" err="1">
                <a:latin typeface="Courier"/>
                <a:cs typeface="Courier"/>
              </a:rPr>
              <a:t>stasel</a:t>
            </a:r>
            <a:r>
              <a:rPr lang="en-US" sz="1600" dirty="0">
                <a:latin typeface="Courier"/>
                <a:cs typeface="Courier"/>
              </a:rPr>
              <a:t>=0&amp;pvdrsel=0&amp;varsel=2</a:t>
            </a:r>
            <a:r>
              <a:rPr lang="en-US" sz="1600" b="1" dirty="0">
                <a:latin typeface="Courier"/>
                <a:cs typeface="Courier"/>
              </a:rPr>
              <a:t>&amp;qcsel=0</a:t>
            </a:r>
            <a:r>
              <a:rPr lang="en-US" sz="1600" dirty="0">
                <a:latin typeface="Courier"/>
                <a:cs typeface="Courier"/>
              </a:rPr>
              <a:t>&amp;xml=0&amp;csvmiss=0”</a:t>
            </a:r>
          </a:p>
        </p:txBody>
      </p:sp>
      <p:sp>
        <p:nvSpPr>
          <p:cNvPr id="7" name="TextBox 6"/>
          <p:cNvSpPr txBox="1"/>
          <p:nvPr/>
        </p:nvSpPr>
        <p:spPr>
          <a:xfrm>
            <a:off x="11738" y="3133366"/>
            <a:ext cx="9247657" cy="3139321"/>
          </a:xfrm>
          <a:prstGeom prst="rect">
            <a:avLst/>
          </a:prstGeom>
          <a:noFill/>
        </p:spPr>
        <p:txBody>
          <a:bodyPr wrap="none" rtlCol="0">
            <a:spAutoFit/>
          </a:bodyPr>
          <a:lstStyle/>
          <a:p>
            <a:r>
              <a:rPr lang="en-US" dirty="0"/>
              <a:t>• Time window extends ahead 0 minutes and behind 59 minutes (&amp;</a:t>
            </a:r>
            <a:r>
              <a:rPr lang="en-US" dirty="0" err="1"/>
              <a:t>minbck</a:t>
            </a:r>
            <a:r>
              <a:rPr lang="en-US" dirty="0"/>
              <a:t>=-59 and &amp;</a:t>
            </a:r>
            <a:r>
              <a:rPr lang="en-US" dirty="0" err="1"/>
              <a:t>minfwd</a:t>
            </a:r>
            <a:r>
              <a:rPr lang="en-US" dirty="0"/>
              <a:t>=0)</a:t>
            </a:r>
          </a:p>
          <a:p>
            <a:r>
              <a:rPr lang="en-US" dirty="0"/>
              <a:t>	</a:t>
            </a:r>
            <a:r>
              <a:rPr lang="en-US" i="1" dirty="0"/>
              <a:t>Alternative</a:t>
            </a:r>
            <a:r>
              <a:rPr lang="en-US" dirty="0"/>
              <a:t>: &amp;</a:t>
            </a:r>
            <a:r>
              <a:rPr lang="en-US" dirty="0" err="1"/>
              <a:t>minbck</a:t>
            </a:r>
            <a:r>
              <a:rPr lang="en-US" dirty="0"/>
              <a:t>=-30 and &amp;</a:t>
            </a:r>
            <a:r>
              <a:rPr lang="en-US" dirty="0" err="1"/>
              <a:t>minfwd</a:t>
            </a:r>
            <a:r>
              <a:rPr lang="en-US" dirty="0"/>
              <a:t>=30 (requested time ± 30 min)</a:t>
            </a:r>
          </a:p>
          <a:p>
            <a:endParaRPr lang="en-US" dirty="0"/>
          </a:p>
          <a:p>
            <a:r>
              <a:rPr lang="en-US" dirty="0"/>
              <a:t>• All observations, irrespective of quality control flag (&amp;</a:t>
            </a:r>
            <a:r>
              <a:rPr lang="en-US" dirty="0" err="1"/>
              <a:t>qcsel</a:t>
            </a:r>
            <a:r>
              <a:rPr lang="en-US" dirty="0"/>
              <a:t>=0)</a:t>
            </a:r>
          </a:p>
          <a:p>
            <a:r>
              <a:rPr lang="en-US" dirty="0"/>
              <a:t>	</a:t>
            </a:r>
            <a:r>
              <a:rPr lang="en-US" i="1" dirty="0"/>
              <a:t>Alternative</a:t>
            </a:r>
            <a:r>
              <a:rPr lang="en-US" dirty="0"/>
              <a:t>: &amp;</a:t>
            </a:r>
            <a:r>
              <a:rPr lang="en-US" dirty="0" err="1"/>
              <a:t>qcsel</a:t>
            </a:r>
            <a:r>
              <a:rPr lang="en-US" dirty="0"/>
              <a:t>=1, or 2, or 3</a:t>
            </a:r>
          </a:p>
          <a:p>
            <a:endParaRPr lang="en-US" dirty="0"/>
          </a:p>
          <a:p>
            <a:r>
              <a:rPr lang="en-US" dirty="0"/>
              <a:t>• Returns all records found in time interval requested (&amp;</a:t>
            </a:r>
            <a:r>
              <a:rPr lang="en-US" dirty="0" err="1"/>
              <a:t>recwin</a:t>
            </a:r>
            <a:r>
              <a:rPr lang="en-US" dirty="0"/>
              <a:t>=4)</a:t>
            </a:r>
          </a:p>
          <a:p>
            <a:r>
              <a:rPr lang="en-US" dirty="0"/>
              <a:t>	</a:t>
            </a:r>
            <a:r>
              <a:rPr lang="en-US" i="1" dirty="0"/>
              <a:t>Alternatives</a:t>
            </a:r>
            <a:r>
              <a:rPr lang="en-US" dirty="0"/>
              <a:t>:</a:t>
            </a:r>
          </a:p>
          <a:p>
            <a:r>
              <a:rPr lang="en-US" dirty="0"/>
              <a:t>		&amp;</a:t>
            </a:r>
            <a:r>
              <a:rPr lang="en-US" dirty="0" err="1"/>
              <a:t>recwin</a:t>
            </a:r>
            <a:r>
              <a:rPr lang="en-US" dirty="0"/>
              <a:t>=1 - return one record per station, closest to analysis time</a:t>
            </a:r>
          </a:p>
          <a:p>
            <a:r>
              <a:rPr lang="en-US" dirty="0"/>
              <a:t>		&amp;</a:t>
            </a:r>
            <a:r>
              <a:rPr lang="en-US" dirty="0" err="1"/>
              <a:t>recwin</a:t>
            </a:r>
            <a:r>
              <a:rPr lang="en-US" dirty="0"/>
              <a:t>=2 - return one record per station, closest to start of time window</a:t>
            </a:r>
          </a:p>
          <a:p>
            <a:r>
              <a:rPr lang="en-US" dirty="0"/>
              <a:t>		&amp;</a:t>
            </a:r>
            <a:r>
              <a:rPr lang="en-US" dirty="0" err="1"/>
              <a:t>recwin</a:t>
            </a:r>
            <a:r>
              <a:rPr lang="en-US" dirty="0"/>
              <a:t>=3 - return one record per station, closest to end of time window</a:t>
            </a:r>
          </a:p>
        </p:txBody>
      </p:sp>
    </p:spTree>
    <p:extLst>
      <p:ext uri="{BB962C8B-B14F-4D97-AF65-F5344CB8AC3E}">
        <p14:creationId xmlns:p14="http://schemas.microsoft.com/office/powerpoint/2010/main" val="217249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err="1">
                <a:latin typeface="Courier"/>
                <a:cs typeface="Courier"/>
              </a:rPr>
              <a:t>MADIS_download.sh</a:t>
            </a:r>
            <a:endParaRPr lang="en-US" sz="4000" dirty="0">
              <a:latin typeface="Courier"/>
              <a:cs typeface="Courier"/>
            </a:endParaRPr>
          </a:p>
        </p:txBody>
      </p:sp>
      <p:sp>
        <p:nvSpPr>
          <p:cNvPr id="4" name="Slide Number Placeholder 3"/>
          <p:cNvSpPr>
            <a:spLocks noGrp="1"/>
          </p:cNvSpPr>
          <p:nvPr>
            <p:ph type="sldNum" sz="quarter" idx="12"/>
          </p:nvPr>
        </p:nvSpPr>
        <p:spPr/>
        <p:txBody>
          <a:bodyPr/>
          <a:lstStyle/>
          <a:p>
            <a:fld id="{9E637389-0009-4D49-914B-CA8EC15E09D8}" type="slidenum">
              <a:rPr lang="en-US" smtClean="0"/>
              <a:t>18</a:t>
            </a:fld>
            <a:endParaRPr lang="en-US"/>
          </a:p>
        </p:txBody>
      </p:sp>
      <p:sp>
        <p:nvSpPr>
          <p:cNvPr id="6" name="TextBox 5"/>
          <p:cNvSpPr txBox="1"/>
          <p:nvPr/>
        </p:nvSpPr>
        <p:spPr>
          <a:xfrm>
            <a:off x="55031" y="1840365"/>
            <a:ext cx="8680681" cy="1077218"/>
          </a:xfrm>
          <a:prstGeom prst="rect">
            <a:avLst/>
          </a:prstGeom>
          <a:noFill/>
        </p:spPr>
        <p:txBody>
          <a:bodyPr wrap="none" rtlCol="0">
            <a:spAutoFit/>
          </a:bodyPr>
          <a:lstStyle/>
          <a:p>
            <a:r>
              <a:rPr lang="en-US" sz="1600" dirty="0">
                <a:latin typeface="Courier"/>
                <a:cs typeface="Courier"/>
              </a:rPr>
              <a:t>site="https://</a:t>
            </a:r>
            <a:r>
              <a:rPr lang="en-US" sz="1600" dirty="0" err="1">
                <a:latin typeface="Courier"/>
                <a:cs typeface="Courier"/>
              </a:rPr>
              <a:t>madis-data.ncep.noaa.gov</a:t>
            </a:r>
            <a:r>
              <a:rPr lang="en-US" sz="1600" dirty="0">
                <a:latin typeface="Courier"/>
                <a:cs typeface="Courier"/>
              </a:rPr>
              <a:t>/madisPublic1/</a:t>
            </a:r>
            <a:r>
              <a:rPr lang="en-US" sz="1600" dirty="0" err="1">
                <a:latin typeface="Courier"/>
                <a:cs typeface="Courier"/>
              </a:rPr>
              <a:t>cgi</a:t>
            </a:r>
            <a:r>
              <a:rPr lang="en-US" sz="1600" dirty="0">
                <a:latin typeface="Courier"/>
                <a:cs typeface="Courier"/>
              </a:rPr>
              <a:t>-bin/</a:t>
            </a:r>
          </a:p>
          <a:p>
            <a:r>
              <a:rPr lang="en-US" sz="1600" dirty="0" err="1">
                <a:latin typeface="Courier"/>
                <a:cs typeface="Courier"/>
              </a:rPr>
              <a:t>madisXmlPublicDir?rdr</a:t>
            </a:r>
            <a:r>
              <a:rPr lang="en-US" sz="1600" dirty="0">
                <a:latin typeface="Courier"/>
                <a:cs typeface="Courier"/>
              </a:rPr>
              <a:t>=&amp;time="$date"_"$date_hr"00&amp;minbck=-59&amp;minfwd=0&amp;</a:t>
            </a:r>
          </a:p>
          <a:p>
            <a:r>
              <a:rPr lang="en-US" sz="1600" dirty="0" err="1">
                <a:latin typeface="Courier"/>
                <a:cs typeface="Courier"/>
              </a:rPr>
              <a:t>recwin</a:t>
            </a:r>
            <a:r>
              <a:rPr lang="en-US" sz="1600" dirty="0">
                <a:latin typeface="Courier"/>
                <a:cs typeface="Courier"/>
              </a:rPr>
              <a:t>=4&amp;dfltrsel=2</a:t>
            </a:r>
            <a:r>
              <a:rPr lang="en-US" sz="1600" b="1" dirty="0">
                <a:latin typeface="Courier"/>
                <a:cs typeface="Courier"/>
              </a:rPr>
              <a:t>&amp;latll=0.0&amp;lonll=0.0&amp;latur=90.0&amp;lonur=0.0&amp;state=</a:t>
            </a:r>
          </a:p>
          <a:p>
            <a:r>
              <a:rPr lang="en-US" sz="1600" dirty="0">
                <a:latin typeface="Courier"/>
                <a:cs typeface="Courier"/>
              </a:rPr>
              <a:t>&amp;</a:t>
            </a:r>
            <a:r>
              <a:rPr lang="en-US" sz="1600" dirty="0" err="1">
                <a:latin typeface="Courier"/>
                <a:cs typeface="Courier"/>
              </a:rPr>
              <a:t>stanam</a:t>
            </a:r>
            <a:r>
              <a:rPr lang="en-US" sz="1600" dirty="0">
                <a:latin typeface="Courier"/>
                <a:cs typeface="Courier"/>
              </a:rPr>
              <a:t>=&amp;</a:t>
            </a:r>
            <a:r>
              <a:rPr lang="en-US" sz="1600" dirty="0" err="1">
                <a:latin typeface="Courier"/>
                <a:cs typeface="Courier"/>
              </a:rPr>
              <a:t>stasel</a:t>
            </a:r>
            <a:r>
              <a:rPr lang="en-US" sz="1600" dirty="0">
                <a:latin typeface="Courier"/>
                <a:cs typeface="Courier"/>
              </a:rPr>
              <a:t>=0&amp;</a:t>
            </a:r>
            <a:r>
              <a:rPr lang="en-US" sz="1600" b="1" dirty="0">
                <a:latin typeface="Courier"/>
                <a:cs typeface="Courier"/>
              </a:rPr>
              <a:t>pvdrsel=0&amp;varsel=2</a:t>
            </a:r>
            <a:r>
              <a:rPr lang="en-US" sz="1600" dirty="0">
                <a:latin typeface="Courier"/>
                <a:cs typeface="Courier"/>
              </a:rPr>
              <a:t>&amp;qcsel=0&amp;xml=0&amp;csvmiss=0”</a:t>
            </a:r>
          </a:p>
        </p:txBody>
      </p:sp>
      <p:sp>
        <p:nvSpPr>
          <p:cNvPr id="7" name="TextBox 6"/>
          <p:cNvSpPr txBox="1"/>
          <p:nvPr/>
        </p:nvSpPr>
        <p:spPr>
          <a:xfrm>
            <a:off x="21613" y="2929885"/>
            <a:ext cx="8701909" cy="4524316"/>
          </a:xfrm>
          <a:prstGeom prst="rect">
            <a:avLst/>
          </a:prstGeom>
          <a:noFill/>
        </p:spPr>
        <p:txBody>
          <a:bodyPr wrap="none" rtlCol="0">
            <a:spAutoFit/>
          </a:bodyPr>
          <a:lstStyle/>
          <a:p>
            <a:r>
              <a:rPr lang="en-US" dirty="0"/>
              <a:t>• More options (limiting data downloaded, to save time)</a:t>
            </a:r>
          </a:p>
          <a:p>
            <a:endParaRPr lang="en-US" dirty="0"/>
          </a:p>
          <a:p>
            <a:r>
              <a:rPr lang="en-US" dirty="0"/>
              <a:t>	- Set latitude and longitude limits (&amp;</a:t>
            </a:r>
            <a:r>
              <a:rPr lang="en-US" dirty="0" err="1"/>
              <a:t>latll</a:t>
            </a:r>
            <a:r>
              <a:rPr lang="en-US" dirty="0"/>
              <a:t>, &amp;</a:t>
            </a:r>
            <a:r>
              <a:rPr lang="en-US" dirty="0" err="1"/>
              <a:t>latur</a:t>
            </a:r>
            <a:r>
              <a:rPr lang="en-US" dirty="0"/>
              <a:t>, &amp;</a:t>
            </a:r>
            <a:r>
              <a:rPr lang="en-US" dirty="0" err="1"/>
              <a:t>lonll</a:t>
            </a:r>
            <a:r>
              <a:rPr lang="en-US" dirty="0"/>
              <a:t>, &amp;</a:t>
            </a:r>
            <a:r>
              <a:rPr lang="en-US" dirty="0" err="1"/>
              <a:t>lonur</a:t>
            </a:r>
            <a:r>
              <a:rPr lang="en-US" dirty="0"/>
              <a:t> for</a:t>
            </a:r>
          </a:p>
          <a:p>
            <a:r>
              <a:rPr lang="en-US" dirty="0"/>
              <a:t>		values at lower left (</a:t>
            </a:r>
            <a:r>
              <a:rPr lang="en-US" dirty="0" err="1"/>
              <a:t>ll</a:t>
            </a:r>
            <a:r>
              <a:rPr lang="en-US" dirty="0"/>
              <a:t>) and upper right (</a:t>
            </a:r>
            <a:r>
              <a:rPr lang="en-US" dirty="0" err="1"/>
              <a:t>ur</a:t>
            </a:r>
            <a:r>
              <a:rPr lang="en-US" dirty="0"/>
              <a:t>) of specific area</a:t>
            </a:r>
          </a:p>
          <a:p>
            <a:endParaRPr lang="en-US" dirty="0"/>
          </a:p>
          <a:p>
            <a:r>
              <a:rPr lang="en-US" dirty="0"/>
              <a:t>	- &amp;state=CA (if used, tries to limit request to stations in California, but it’s crude and</a:t>
            </a:r>
          </a:p>
          <a:p>
            <a:r>
              <a:rPr lang="en-US" dirty="0"/>
              <a:t>		may [will] get get some data from neighboring states</a:t>
            </a:r>
          </a:p>
          <a:p>
            <a:endParaRPr lang="en-US" dirty="0"/>
          </a:p>
          <a:p>
            <a:r>
              <a:rPr lang="en-US" dirty="0"/>
              <a:t>	- &amp;</a:t>
            </a:r>
            <a:r>
              <a:rPr lang="en-US" dirty="0" err="1"/>
              <a:t>pvdrsel</a:t>
            </a:r>
            <a:r>
              <a:rPr lang="en-US" dirty="0"/>
              <a:t>=1 and &amp;</a:t>
            </a:r>
            <a:r>
              <a:rPr lang="en-US" dirty="0" err="1"/>
              <a:t>pvd</a:t>
            </a:r>
            <a:r>
              <a:rPr lang="en-US" dirty="0"/>
              <a:t>=ASOS (would activate provider filter and</a:t>
            </a:r>
          </a:p>
          <a:p>
            <a:r>
              <a:rPr lang="en-US" dirty="0"/>
              <a:t>		limit data obtained to ASOS stations)</a:t>
            </a:r>
          </a:p>
          <a:p>
            <a:endParaRPr lang="en-US" dirty="0"/>
          </a:p>
          <a:p>
            <a:r>
              <a:rPr lang="en-US" dirty="0"/>
              <a:t>	- &amp;</a:t>
            </a:r>
            <a:r>
              <a:rPr lang="en-US" dirty="0" err="1"/>
              <a:t>varsel</a:t>
            </a:r>
            <a:r>
              <a:rPr lang="en-US" dirty="0"/>
              <a:t>=1 and &amp;</a:t>
            </a:r>
            <a:r>
              <a:rPr lang="en-US" dirty="0" err="1"/>
              <a:t>nvars</a:t>
            </a:r>
            <a:r>
              <a:rPr lang="en-US" dirty="0"/>
              <a:t>=</a:t>
            </a:r>
            <a:r>
              <a:rPr lang="en-US" dirty="0" err="1"/>
              <a:t>T&amp;nvars</a:t>
            </a:r>
            <a:r>
              <a:rPr lang="en-US" dirty="0"/>
              <a:t>=</a:t>
            </a:r>
            <a:r>
              <a:rPr lang="en-US" dirty="0" err="1"/>
              <a:t>TD&amp;nvars</a:t>
            </a:r>
            <a:r>
              <a:rPr lang="en-US" dirty="0"/>
              <a:t>=</a:t>
            </a:r>
            <a:r>
              <a:rPr lang="en-US" dirty="0" err="1"/>
              <a:t>RH&amp;nvars</a:t>
            </a:r>
            <a:r>
              <a:rPr lang="en-US" dirty="0"/>
              <a:t>=</a:t>
            </a:r>
            <a:r>
              <a:rPr lang="en-US" dirty="0" err="1"/>
              <a:t>DD&amp;nvars</a:t>
            </a:r>
            <a:r>
              <a:rPr lang="en-US" dirty="0"/>
              <a:t>=</a:t>
            </a:r>
            <a:r>
              <a:rPr lang="en-US" dirty="0" err="1"/>
              <a:t>FF&amp;nvars</a:t>
            </a:r>
            <a:r>
              <a:rPr lang="en-US" dirty="0"/>
              <a:t>=FFGUST</a:t>
            </a:r>
          </a:p>
          <a:p>
            <a:r>
              <a:rPr lang="en-US" dirty="0"/>
              <a:t>		(limit data obtained to temperature, </a:t>
            </a:r>
            <a:r>
              <a:rPr lang="en-US" dirty="0" err="1"/>
              <a:t>dewpoint</a:t>
            </a:r>
            <a:r>
              <a:rPr lang="en-US" dirty="0"/>
              <a:t>, RH, wind direction, wind speed</a:t>
            </a:r>
          </a:p>
          <a:p>
            <a:r>
              <a:rPr lang="en-US" dirty="0"/>
              <a:t>		and gust)</a:t>
            </a:r>
          </a:p>
          <a:p>
            <a:endParaRPr lang="en-US" dirty="0"/>
          </a:p>
          <a:p>
            <a:r>
              <a:rPr lang="en-US" dirty="0"/>
              <a:t>		</a:t>
            </a:r>
          </a:p>
        </p:txBody>
      </p:sp>
    </p:spTree>
    <p:extLst>
      <p:ext uri="{BB962C8B-B14F-4D97-AF65-F5344CB8AC3E}">
        <p14:creationId xmlns:p14="http://schemas.microsoft.com/office/powerpoint/2010/main" val="51034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16FD-3A23-2F90-FF4E-AAAB05DF20C3}"/>
              </a:ext>
            </a:extLst>
          </p:cNvPr>
          <p:cNvSpPr>
            <a:spLocks noGrp="1"/>
          </p:cNvSpPr>
          <p:nvPr>
            <p:ph type="title"/>
          </p:nvPr>
        </p:nvSpPr>
        <p:spPr/>
        <p:txBody>
          <a:bodyPr/>
          <a:lstStyle/>
          <a:p>
            <a:r>
              <a:rPr lang="en-US" dirty="0"/>
              <a:t>MADIS quality control codes</a:t>
            </a:r>
          </a:p>
        </p:txBody>
      </p:sp>
      <p:sp>
        <p:nvSpPr>
          <p:cNvPr id="3" name="Slide Number Placeholder 2">
            <a:extLst>
              <a:ext uri="{FF2B5EF4-FFF2-40B4-BE49-F238E27FC236}">
                <a16:creationId xmlns:a16="http://schemas.microsoft.com/office/drawing/2014/main" id="{EF3DDE93-C942-A11F-299B-245919AC3B9D}"/>
              </a:ext>
            </a:extLst>
          </p:cNvPr>
          <p:cNvSpPr>
            <a:spLocks noGrp="1"/>
          </p:cNvSpPr>
          <p:nvPr>
            <p:ph type="sldNum" sz="quarter" idx="12"/>
          </p:nvPr>
        </p:nvSpPr>
        <p:spPr/>
        <p:txBody>
          <a:bodyPr/>
          <a:lstStyle/>
          <a:p>
            <a:fld id="{9E637389-0009-4D49-914B-CA8EC15E09D8}" type="slidenum">
              <a:rPr lang="en-US" smtClean="0"/>
              <a:t>19</a:t>
            </a:fld>
            <a:endParaRPr lang="en-US"/>
          </a:p>
        </p:txBody>
      </p:sp>
      <p:sp>
        <p:nvSpPr>
          <p:cNvPr id="4" name="TextBox 3">
            <a:extLst>
              <a:ext uri="{FF2B5EF4-FFF2-40B4-BE49-F238E27FC236}">
                <a16:creationId xmlns:a16="http://schemas.microsoft.com/office/drawing/2014/main" id="{41E122B6-AFED-3B1A-4338-E4818686CAC0}"/>
              </a:ext>
            </a:extLst>
          </p:cNvPr>
          <p:cNvSpPr txBox="1"/>
          <p:nvPr/>
        </p:nvSpPr>
        <p:spPr>
          <a:xfrm>
            <a:off x="748145" y="2042556"/>
            <a:ext cx="5467331" cy="2862322"/>
          </a:xfrm>
          <a:prstGeom prst="rect">
            <a:avLst/>
          </a:prstGeom>
          <a:noFill/>
        </p:spPr>
        <p:txBody>
          <a:bodyPr wrap="none" rtlCol="0">
            <a:spAutoFit/>
          </a:bodyPr>
          <a:lstStyle/>
          <a:p>
            <a:pPr marL="0" marR="0">
              <a:spcBef>
                <a:spcPts val="0"/>
              </a:spcBef>
              <a:spcAft>
                <a:spcPts val="0"/>
              </a:spcAft>
            </a:pPr>
            <a:r>
              <a:rPr lang="en-US" sz="1800" dirty="0">
                <a:effectLst/>
                <a:latin typeface="Calibri" panose="020F0502020204030204" pitchFamily="34" charset="0"/>
                <a:hlinkClick r:id="rId2"/>
              </a:rPr>
              <a:t>https://madis.ncep.noaa.gov/madis_sfc_qc_notes.shtml</a:t>
            </a: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  Automated QC checks: “QCD”</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   C - Coarse pass, passed level 1</a:t>
            </a:r>
          </a:p>
          <a:p>
            <a:pPr marL="0" marR="0">
              <a:spcBef>
                <a:spcPts val="0"/>
              </a:spcBef>
              <a:spcAft>
                <a:spcPts val="0"/>
              </a:spcAft>
            </a:pPr>
            <a:r>
              <a:rPr lang="en-US" sz="1800" dirty="0">
                <a:effectLst/>
                <a:latin typeface="Calibri" panose="020F0502020204030204" pitchFamily="34" charset="0"/>
              </a:rPr>
              <a:t>   S - Screened, passed levels 1 and 2</a:t>
            </a:r>
          </a:p>
          <a:p>
            <a:pPr marL="0" marR="0">
              <a:spcBef>
                <a:spcPts val="0"/>
              </a:spcBef>
              <a:spcAft>
                <a:spcPts val="0"/>
              </a:spcAft>
            </a:pPr>
            <a:r>
              <a:rPr lang="en-US" sz="1800" dirty="0">
                <a:effectLst/>
                <a:latin typeface="Calibri" panose="020F0502020204030204" pitchFamily="34" charset="0"/>
              </a:rPr>
              <a:t>   V - Verified, passed levels 1, 2, and 3</a:t>
            </a:r>
          </a:p>
          <a:p>
            <a:pPr marL="0" marR="0">
              <a:spcBef>
                <a:spcPts val="0"/>
              </a:spcBef>
              <a:spcAft>
                <a:spcPts val="0"/>
              </a:spcAft>
            </a:pPr>
            <a:r>
              <a:rPr lang="en-US" sz="1800" dirty="0">
                <a:effectLst/>
                <a:latin typeface="Calibri" panose="020F0502020204030204" pitchFamily="34" charset="0"/>
              </a:rPr>
              <a:t>   X - Rejected/erroneous, failed level 1</a:t>
            </a:r>
          </a:p>
          <a:p>
            <a:pPr marL="0" marR="0">
              <a:spcBef>
                <a:spcPts val="0"/>
              </a:spcBef>
              <a:spcAft>
                <a:spcPts val="0"/>
              </a:spcAft>
            </a:pPr>
            <a:r>
              <a:rPr lang="en-US" sz="1800" dirty="0">
                <a:effectLst/>
                <a:latin typeface="Calibri" panose="020F0502020204030204" pitchFamily="34" charset="0"/>
              </a:rPr>
              <a:t>   Q - Questioned, passed level 1, failed 2 or 3</a:t>
            </a:r>
          </a:p>
          <a:p>
            <a:endParaRPr lang="en-US" dirty="0"/>
          </a:p>
        </p:txBody>
      </p:sp>
    </p:spTree>
    <p:extLst>
      <p:ext uri="{BB962C8B-B14F-4D97-AF65-F5344CB8AC3E}">
        <p14:creationId xmlns:p14="http://schemas.microsoft.com/office/powerpoint/2010/main" val="223938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70000" lnSpcReduction="20000"/>
          </a:bodyPr>
          <a:lstStyle/>
          <a:p>
            <a:r>
              <a:rPr lang="en-US" dirty="0"/>
              <a:t>Making animations</a:t>
            </a:r>
          </a:p>
          <a:p>
            <a:r>
              <a:rPr lang="en-US" dirty="0"/>
              <a:t>Downloading and processing MADIS data</a:t>
            </a:r>
          </a:p>
          <a:p>
            <a:r>
              <a:rPr lang="en-US" dirty="0"/>
              <a:t>Taylor diagrams</a:t>
            </a:r>
          </a:p>
          <a:p>
            <a:r>
              <a:rPr lang="en-US" dirty="0">
                <a:solidFill>
                  <a:schemeClr val="bg1">
                    <a:lumMod val="65000"/>
                  </a:schemeClr>
                </a:solidFill>
              </a:rPr>
              <a:t>Verifying against </a:t>
            </a:r>
            <a:r>
              <a:rPr lang="en-US" dirty="0" err="1">
                <a:solidFill>
                  <a:schemeClr val="bg1">
                    <a:lumMod val="65000"/>
                  </a:schemeClr>
                </a:solidFill>
              </a:rPr>
              <a:t>radiosonde</a:t>
            </a:r>
            <a:r>
              <a:rPr lang="en-US" dirty="0">
                <a:solidFill>
                  <a:schemeClr val="bg1">
                    <a:lumMod val="65000"/>
                  </a:schemeClr>
                </a:solidFill>
              </a:rPr>
              <a:t> observations</a:t>
            </a:r>
          </a:p>
          <a:p>
            <a:r>
              <a:rPr lang="en-US" dirty="0"/>
              <a:t>Directly modifying WRF/WPS input and/or output files </a:t>
            </a:r>
          </a:p>
          <a:p>
            <a:r>
              <a:rPr lang="en-US" dirty="0"/>
              <a:t>Some sources of initialization data</a:t>
            </a:r>
          </a:p>
          <a:p>
            <a:r>
              <a:rPr lang="en-US" dirty="0"/>
              <a:t>Bypassing </a:t>
            </a:r>
            <a:r>
              <a:rPr lang="en-US" dirty="0" err="1"/>
              <a:t>ungrib.exe</a:t>
            </a:r>
            <a:r>
              <a:rPr lang="en-US" dirty="0"/>
              <a:t>!</a:t>
            </a:r>
          </a:p>
          <a:p>
            <a:r>
              <a:rPr lang="en-US" dirty="0"/>
              <a:t>Adaptive time stepping</a:t>
            </a:r>
          </a:p>
          <a:p>
            <a:r>
              <a:rPr lang="en-US" dirty="0"/>
              <a:t>Writing out extra fields to </a:t>
            </a:r>
            <a:r>
              <a:rPr lang="en-US" dirty="0" err="1"/>
              <a:t>wrfout</a:t>
            </a:r>
            <a:r>
              <a:rPr lang="en-US" dirty="0"/>
              <a:t> or other output files</a:t>
            </a:r>
          </a:p>
          <a:p>
            <a:r>
              <a:rPr lang="en-US" dirty="0"/>
              <a:t>Restarting WRF simulations</a:t>
            </a:r>
          </a:p>
          <a:p>
            <a:r>
              <a:rPr lang="en-US" dirty="0">
                <a:solidFill>
                  <a:srgbClr val="FF0000"/>
                </a:solidFill>
              </a:rPr>
              <a:t>Reference is made to the “SCRIPTS” directory:</a:t>
            </a:r>
          </a:p>
          <a:p>
            <a:pPr marL="457200" lvl="1" indent="0">
              <a:buNone/>
            </a:pPr>
            <a:r>
              <a:rPr lang="en-US" dirty="0">
                <a:solidFill>
                  <a:srgbClr val="FF0000"/>
                </a:solidFill>
              </a:rPr>
              <a:t> </a:t>
            </a:r>
            <a:r>
              <a:rPr lang="en-US" sz="2400" dirty="0">
                <a:solidFill>
                  <a:srgbClr val="FF0000"/>
                </a:solidFill>
                <a:latin typeface="Courier"/>
                <a:cs typeface="Courier"/>
              </a:rPr>
              <a:t>$LAB/SCRIPTS</a:t>
            </a:r>
          </a:p>
        </p:txBody>
      </p:sp>
      <p:sp>
        <p:nvSpPr>
          <p:cNvPr id="4" name="Slide Number Placeholder 3"/>
          <p:cNvSpPr>
            <a:spLocks noGrp="1"/>
          </p:cNvSpPr>
          <p:nvPr>
            <p:ph type="sldNum" sz="quarter" idx="12"/>
          </p:nvPr>
        </p:nvSpPr>
        <p:spPr/>
        <p:txBody>
          <a:bodyPr/>
          <a:lstStyle/>
          <a:p>
            <a:fld id="{9E637389-0009-4D49-914B-CA8EC15E09D8}" type="slidenum">
              <a:rPr lang="en-US" smtClean="0"/>
              <a:t>2</a:t>
            </a:fld>
            <a:endParaRPr lang="en-US"/>
          </a:p>
        </p:txBody>
      </p:sp>
    </p:spTree>
    <p:extLst>
      <p:ext uri="{BB962C8B-B14F-4D97-AF65-F5344CB8AC3E}">
        <p14:creationId xmlns:p14="http://schemas.microsoft.com/office/powerpoint/2010/main" val="3651360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Courier"/>
                <a:cs typeface="Courier"/>
              </a:rPr>
              <a:t>MADIS2ASCII.sh, MADIS2ASCII.pl</a:t>
            </a:r>
          </a:p>
        </p:txBody>
      </p:sp>
      <p:sp>
        <p:nvSpPr>
          <p:cNvPr id="4" name="Content Placeholder 3"/>
          <p:cNvSpPr>
            <a:spLocks noGrp="1"/>
          </p:cNvSpPr>
          <p:nvPr>
            <p:ph idx="1"/>
          </p:nvPr>
        </p:nvSpPr>
        <p:spPr/>
        <p:txBody>
          <a:bodyPr/>
          <a:lstStyle/>
          <a:p>
            <a:r>
              <a:rPr lang="en-US" dirty="0"/>
              <a:t>These scripts do additional processing on the raw MADIS data</a:t>
            </a:r>
          </a:p>
          <a:p>
            <a:r>
              <a:rPr lang="en-US" dirty="0"/>
              <a:t>In particular, </a:t>
            </a:r>
            <a:r>
              <a:rPr lang="en-US" sz="2800" dirty="0">
                <a:latin typeface="Courier"/>
                <a:cs typeface="Courier"/>
              </a:rPr>
              <a:t>MADIS2ASCII.pl</a:t>
            </a:r>
            <a:r>
              <a:rPr lang="en-US" dirty="0"/>
              <a:t> is currently configured to </a:t>
            </a:r>
            <a:r>
              <a:rPr lang="en-US" dirty="0">
                <a:solidFill>
                  <a:srgbClr val="FF0000"/>
                </a:solidFill>
              </a:rPr>
              <a:t>retain only ASOS station data</a:t>
            </a:r>
            <a:r>
              <a:rPr lang="en-US" dirty="0"/>
              <a:t>, </a:t>
            </a:r>
            <a:r>
              <a:rPr lang="en-US" dirty="0">
                <a:solidFill>
                  <a:srgbClr val="FF0000"/>
                </a:solidFill>
              </a:rPr>
              <a:t>for a selection of fields </a:t>
            </a:r>
            <a:r>
              <a:rPr lang="en-US" dirty="0"/>
              <a:t>(but can be edited)</a:t>
            </a:r>
          </a:p>
          <a:p>
            <a:r>
              <a:rPr lang="en-US" dirty="0"/>
              <a:t>Also contains optional code to filter by elevation, </a:t>
            </a:r>
            <a:r>
              <a:rPr lang="en-US" dirty="0" err="1"/>
              <a:t>lat</a:t>
            </a:r>
            <a:r>
              <a:rPr lang="en-US" dirty="0"/>
              <a:t>/</a:t>
            </a:r>
            <a:r>
              <a:rPr lang="en-US" dirty="0" err="1"/>
              <a:t>lon</a:t>
            </a:r>
            <a:endParaRPr lang="en-US" dirty="0"/>
          </a:p>
        </p:txBody>
      </p:sp>
      <p:sp>
        <p:nvSpPr>
          <p:cNvPr id="3" name="Slide Number Placeholder 2"/>
          <p:cNvSpPr>
            <a:spLocks noGrp="1"/>
          </p:cNvSpPr>
          <p:nvPr>
            <p:ph type="sldNum" sz="quarter" idx="12"/>
          </p:nvPr>
        </p:nvSpPr>
        <p:spPr/>
        <p:txBody>
          <a:bodyPr/>
          <a:lstStyle/>
          <a:p>
            <a:fld id="{9E637389-0009-4D49-914B-CA8EC15E09D8}" type="slidenum">
              <a:rPr lang="en-US" smtClean="0"/>
              <a:t>20</a:t>
            </a:fld>
            <a:endParaRPr lang="en-US"/>
          </a:p>
        </p:txBody>
      </p:sp>
      <p:sp>
        <p:nvSpPr>
          <p:cNvPr id="5" name="TextBox 4"/>
          <p:cNvSpPr txBox="1"/>
          <p:nvPr/>
        </p:nvSpPr>
        <p:spPr>
          <a:xfrm>
            <a:off x="323528" y="5521146"/>
            <a:ext cx="4074303" cy="1107996"/>
          </a:xfrm>
          <a:prstGeom prst="rect">
            <a:avLst/>
          </a:prstGeom>
          <a:noFill/>
        </p:spPr>
        <p:txBody>
          <a:bodyPr wrap="none" rtlCol="0">
            <a:spAutoFit/>
          </a:bodyPr>
          <a:lstStyle/>
          <a:p>
            <a:r>
              <a:rPr lang="en-US" sz="1600" dirty="0">
                <a:latin typeface="Courier"/>
                <a:cs typeface="Courier"/>
              </a:rPr>
              <a:t>#station type filter</a:t>
            </a:r>
          </a:p>
          <a:p>
            <a:r>
              <a:rPr lang="en-US" sz="1600" dirty="0">
                <a:latin typeface="Courier"/>
                <a:cs typeface="Courier"/>
              </a:rPr>
              <a:t>$</a:t>
            </a:r>
            <a:r>
              <a:rPr lang="en-US" sz="1600" dirty="0" err="1">
                <a:latin typeface="Courier"/>
                <a:cs typeface="Courier"/>
              </a:rPr>
              <a:t>typefilter</a:t>
            </a:r>
            <a:r>
              <a:rPr lang="en-US" sz="1600" dirty="0">
                <a:latin typeface="Courier"/>
                <a:cs typeface="Courier"/>
              </a:rPr>
              <a:t>=1;</a:t>
            </a:r>
          </a:p>
          <a:p>
            <a:endParaRPr lang="en-US" sz="1600" dirty="0">
              <a:latin typeface="Courier"/>
              <a:cs typeface="Courier"/>
            </a:endParaRPr>
          </a:p>
          <a:p>
            <a:r>
              <a:rPr lang="en-US" sz="1600" dirty="0">
                <a:latin typeface="Courier"/>
                <a:cs typeface="Courier"/>
              </a:rPr>
              <a:t>if (  $</a:t>
            </a:r>
            <a:r>
              <a:rPr lang="en-US" sz="1600" dirty="0" err="1">
                <a:latin typeface="Courier"/>
                <a:cs typeface="Courier"/>
              </a:rPr>
              <a:t>station_type</a:t>
            </a:r>
            <a:r>
              <a:rPr lang="en-US" sz="1600" dirty="0">
                <a:latin typeface="Courier"/>
                <a:cs typeface="Courier"/>
              </a:rPr>
              <a:t> </a:t>
            </a:r>
            <a:r>
              <a:rPr lang="en-US" sz="1600" dirty="0" err="1">
                <a:latin typeface="Courier"/>
                <a:cs typeface="Courier"/>
              </a:rPr>
              <a:t>eq</a:t>
            </a:r>
            <a:r>
              <a:rPr lang="en-US" sz="1600" dirty="0">
                <a:latin typeface="Courier"/>
                <a:cs typeface="Courier"/>
              </a:rPr>
              <a:t> 'ASOS' )</a:t>
            </a:r>
            <a:r>
              <a:rPr lang="en-US" dirty="0"/>
              <a:t>{</a:t>
            </a:r>
          </a:p>
        </p:txBody>
      </p:sp>
    </p:spTree>
    <p:extLst>
      <p:ext uri="{BB962C8B-B14F-4D97-AF65-F5344CB8AC3E}">
        <p14:creationId xmlns:p14="http://schemas.microsoft.com/office/powerpoint/2010/main" val="157715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a:t>
            </a:r>
          </a:p>
        </p:txBody>
      </p:sp>
      <p:sp>
        <p:nvSpPr>
          <p:cNvPr id="3" name="Content Placeholder 2"/>
          <p:cNvSpPr>
            <a:spLocks noGrp="1"/>
          </p:cNvSpPr>
          <p:nvPr>
            <p:ph idx="1"/>
          </p:nvPr>
        </p:nvSpPr>
        <p:spPr/>
        <p:txBody>
          <a:bodyPr>
            <a:normAutofit fontScale="77500" lnSpcReduction="20000"/>
          </a:bodyPr>
          <a:lstStyle/>
          <a:p>
            <a:r>
              <a:rPr lang="en-US" dirty="0"/>
              <a:t>Edit </a:t>
            </a:r>
            <a:r>
              <a:rPr lang="en-US" sz="3100" dirty="0" err="1">
                <a:latin typeface="Courier"/>
                <a:cs typeface="Courier"/>
              </a:rPr>
              <a:t>MADIS_download.sh</a:t>
            </a:r>
            <a:endParaRPr lang="en-US" sz="3100" dirty="0">
              <a:latin typeface="Courier"/>
              <a:cs typeface="Courier"/>
            </a:endParaRPr>
          </a:p>
          <a:p>
            <a:r>
              <a:rPr lang="en-US" sz="3100" dirty="0" err="1">
                <a:latin typeface="Courier"/>
                <a:cs typeface="Courier"/>
              </a:rPr>
              <a:t>sh</a:t>
            </a:r>
            <a:r>
              <a:rPr lang="en-US" sz="3100" dirty="0"/>
              <a:t> </a:t>
            </a:r>
            <a:r>
              <a:rPr lang="en-US" sz="3100" dirty="0" err="1">
                <a:latin typeface="Courier"/>
                <a:cs typeface="Courier"/>
              </a:rPr>
              <a:t>MADIS_download.sh</a:t>
            </a:r>
            <a:endParaRPr lang="en-US" sz="3100" dirty="0">
              <a:latin typeface="Courier"/>
              <a:cs typeface="Courier"/>
            </a:endParaRPr>
          </a:p>
          <a:p>
            <a:pPr lvl="1"/>
            <a:r>
              <a:rPr lang="en-US" dirty="0"/>
              <a:t>Downloads files like 20160901_00.</a:t>
            </a:r>
            <a:r>
              <a:rPr lang="en-US" u="sng" dirty="0"/>
              <a:t>mtxt</a:t>
            </a:r>
          </a:p>
          <a:p>
            <a:r>
              <a:rPr lang="en-US" dirty="0"/>
              <a:t>Make sure </a:t>
            </a:r>
            <a:r>
              <a:rPr lang="en-US" sz="3100" dirty="0">
                <a:latin typeface="Courier"/>
                <a:cs typeface="Courier"/>
              </a:rPr>
              <a:t>MADIS2ASCII.pl</a:t>
            </a:r>
            <a:r>
              <a:rPr lang="en-US" sz="3100" dirty="0"/>
              <a:t> </a:t>
            </a:r>
            <a:r>
              <a:rPr lang="en-US" dirty="0"/>
              <a:t>is configured as you need</a:t>
            </a:r>
          </a:p>
          <a:p>
            <a:r>
              <a:rPr lang="en-US" sz="3100" dirty="0" err="1">
                <a:latin typeface="Courier"/>
                <a:cs typeface="Courier"/>
              </a:rPr>
              <a:t>sh</a:t>
            </a:r>
            <a:r>
              <a:rPr lang="en-US" sz="3100" dirty="0">
                <a:latin typeface="Courier"/>
                <a:cs typeface="Courier"/>
              </a:rPr>
              <a:t> MADIS2ASCII.sh</a:t>
            </a:r>
          </a:p>
          <a:p>
            <a:pPr lvl="1"/>
            <a:r>
              <a:rPr lang="en-US" dirty="0"/>
              <a:t>Creates files like 20160901_00.</a:t>
            </a:r>
            <a:r>
              <a:rPr lang="en-US" u="sng" dirty="0"/>
              <a:t>out</a:t>
            </a:r>
          </a:p>
          <a:p>
            <a:r>
              <a:rPr lang="en-US" sz="3100" dirty="0" err="1">
                <a:latin typeface="Courier"/>
                <a:cs typeface="Courier"/>
              </a:rPr>
              <a:t>sh</a:t>
            </a:r>
            <a:r>
              <a:rPr lang="en-US" sz="3100" dirty="0">
                <a:latin typeface="Courier"/>
                <a:cs typeface="Courier"/>
              </a:rPr>
              <a:t> ASCII2NC.sh</a:t>
            </a:r>
          </a:p>
          <a:p>
            <a:pPr lvl="1"/>
            <a:r>
              <a:rPr lang="en-US" dirty="0"/>
              <a:t>Creates files like 20160901_00.</a:t>
            </a:r>
            <a:r>
              <a:rPr lang="en-US" u="sng" dirty="0"/>
              <a:t>nc</a:t>
            </a:r>
            <a:r>
              <a:rPr lang="en-US" dirty="0"/>
              <a:t>       [</a:t>
            </a:r>
            <a:r>
              <a:rPr lang="en-US" dirty="0" err="1"/>
              <a:t>NetCDF</a:t>
            </a:r>
            <a:r>
              <a:rPr lang="en-US" dirty="0"/>
              <a:t> files]</a:t>
            </a:r>
          </a:p>
          <a:p>
            <a:r>
              <a:rPr lang="en-US" dirty="0"/>
              <a:t>Edit </a:t>
            </a:r>
            <a:r>
              <a:rPr lang="en-US" sz="3100" dirty="0">
                <a:latin typeface="Courier"/>
                <a:cs typeface="Courier"/>
              </a:rPr>
              <a:t>MET6_*.sh </a:t>
            </a:r>
            <a:r>
              <a:rPr lang="en-US" dirty="0"/>
              <a:t>so </a:t>
            </a:r>
            <a:r>
              <a:rPr lang="en-US" sz="3100" dirty="0" err="1">
                <a:latin typeface="Courier"/>
                <a:cs typeface="Courier"/>
              </a:rPr>
              <a:t>OBS_base</a:t>
            </a:r>
            <a:r>
              <a:rPr lang="en-US" dirty="0"/>
              <a:t> points to your MADIS </a:t>
            </a:r>
            <a:r>
              <a:rPr lang="en-US" dirty="0" err="1"/>
              <a:t>NetCDF</a:t>
            </a:r>
            <a:r>
              <a:rPr lang="en-US" dirty="0"/>
              <a:t> files and reflects time period of interest</a:t>
            </a:r>
          </a:p>
          <a:p>
            <a:pPr marL="457200" lvl="1" indent="0">
              <a:buNone/>
            </a:pPr>
            <a:r>
              <a:rPr lang="en-US" sz="2600" dirty="0" err="1">
                <a:latin typeface="Courier"/>
                <a:cs typeface="Courier"/>
              </a:rPr>
              <a:t>OBS_base</a:t>
            </a:r>
            <a:r>
              <a:rPr lang="en-US" sz="2600" dirty="0">
                <a:latin typeface="Courier"/>
                <a:cs typeface="Courier"/>
              </a:rPr>
              <a:t>=$MYLAB/MADIS/MADIS_20160313_ASOS</a:t>
            </a:r>
          </a:p>
        </p:txBody>
      </p:sp>
      <p:sp>
        <p:nvSpPr>
          <p:cNvPr id="4" name="Slide Number Placeholder 3"/>
          <p:cNvSpPr>
            <a:spLocks noGrp="1"/>
          </p:cNvSpPr>
          <p:nvPr>
            <p:ph type="sldNum" sz="quarter" idx="12"/>
          </p:nvPr>
        </p:nvSpPr>
        <p:spPr/>
        <p:txBody>
          <a:bodyPr/>
          <a:lstStyle/>
          <a:p>
            <a:fld id="{9E637389-0009-4D49-914B-CA8EC15E09D8}" type="slidenum">
              <a:rPr lang="en-US" smtClean="0"/>
              <a:t>21</a:t>
            </a:fld>
            <a:endParaRPr lang="en-US"/>
          </a:p>
        </p:txBody>
      </p:sp>
    </p:spTree>
    <p:extLst>
      <p:ext uri="{BB962C8B-B14F-4D97-AF65-F5344CB8AC3E}">
        <p14:creationId xmlns:p14="http://schemas.microsoft.com/office/powerpoint/2010/main" val="131484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Taylor Diagrams</a:t>
            </a:r>
          </a:p>
        </p:txBody>
      </p:sp>
      <p:sp>
        <p:nvSpPr>
          <p:cNvPr id="6" name="Subtitle 5"/>
          <p:cNvSpPr>
            <a:spLocks noGrp="1"/>
          </p:cNvSpPr>
          <p:nvPr>
            <p:ph type="subTitle" idx="1"/>
          </p:nvPr>
        </p:nvSpPr>
        <p:spPr/>
        <p:txBody>
          <a:bodyPr/>
          <a:lstStyle/>
          <a:p>
            <a:r>
              <a:rPr lang="en-US" dirty="0"/>
              <a:t>[WINDSTORM WIND01 example]</a:t>
            </a:r>
          </a:p>
        </p:txBody>
      </p:sp>
      <p:sp>
        <p:nvSpPr>
          <p:cNvPr id="4" name="Slide Number Placeholder 3"/>
          <p:cNvSpPr>
            <a:spLocks noGrp="1"/>
          </p:cNvSpPr>
          <p:nvPr>
            <p:ph type="sldNum" sz="quarter" idx="12"/>
          </p:nvPr>
        </p:nvSpPr>
        <p:spPr/>
        <p:txBody>
          <a:bodyPr/>
          <a:lstStyle/>
          <a:p>
            <a:fld id="{9E637389-0009-4D49-914B-CA8EC15E09D8}" type="slidenum">
              <a:rPr lang="en-US" smtClean="0"/>
              <a:t>22</a:t>
            </a:fld>
            <a:endParaRPr lang="en-US"/>
          </a:p>
        </p:txBody>
      </p:sp>
    </p:spTree>
    <p:extLst>
      <p:ext uri="{BB962C8B-B14F-4D97-AF65-F5344CB8AC3E}">
        <p14:creationId xmlns:p14="http://schemas.microsoft.com/office/powerpoint/2010/main" val="351773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MAE #1</a:t>
            </a:r>
          </a:p>
        </p:txBody>
      </p:sp>
      <p:sp>
        <p:nvSpPr>
          <p:cNvPr id="3" name="Content Placeholder 2"/>
          <p:cNvSpPr>
            <a:spLocks noGrp="1"/>
          </p:cNvSpPr>
          <p:nvPr>
            <p:ph idx="1"/>
          </p:nvPr>
        </p:nvSpPr>
        <p:spPr/>
        <p:txBody>
          <a:bodyPr>
            <a:normAutofit fontScale="92500"/>
          </a:bodyPr>
          <a:lstStyle/>
          <a:p>
            <a:r>
              <a:rPr lang="en-US" b="1" dirty="0"/>
              <a:t>Mean absolute error</a:t>
            </a:r>
            <a:r>
              <a:rPr lang="en-US" dirty="0"/>
              <a:t> (MAE) is not always the best error measure to use, as it can appear large even when the observations and forecasts are not that far apart</a:t>
            </a:r>
          </a:p>
          <a:p>
            <a:pPr lvl="1"/>
            <a:r>
              <a:rPr lang="en-US" dirty="0"/>
              <a:t>Example: observed and forecast troughs that are slightly out of phase imply non-zero errors </a:t>
            </a:r>
            <a:r>
              <a:rPr lang="en-US" i="1" dirty="0"/>
              <a:t>everywhere</a:t>
            </a:r>
            <a:r>
              <a:rPr lang="en-US" dirty="0"/>
              <a:t>, and this can add up even if phase difference is functionally irrelevant</a:t>
            </a:r>
          </a:p>
          <a:p>
            <a:pPr lvl="1"/>
            <a:r>
              <a:rPr lang="en-US" b="1" dirty="0"/>
              <a:t>Root mean square error </a:t>
            </a:r>
            <a:r>
              <a:rPr lang="en-US" dirty="0"/>
              <a:t>(RMSE) can be even </a:t>
            </a:r>
            <a:r>
              <a:rPr lang="en-US" i="1" dirty="0"/>
              <a:t>worse</a:t>
            </a:r>
            <a:r>
              <a:rPr lang="en-US" dirty="0"/>
              <a:t>, as it exaggerates impacts of larger discrepancies</a:t>
            </a:r>
          </a:p>
        </p:txBody>
      </p:sp>
      <p:sp>
        <p:nvSpPr>
          <p:cNvPr id="4" name="Slide Number Placeholder 3"/>
          <p:cNvSpPr>
            <a:spLocks noGrp="1"/>
          </p:cNvSpPr>
          <p:nvPr>
            <p:ph type="sldNum" sz="quarter" idx="12"/>
          </p:nvPr>
        </p:nvSpPr>
        <p:spPr/>
        <p:txBody>
          <a:bodyPr/>
          <a:lstStyle/>
          <a:p>
            <a:fld id="{9E637389-0009-4D49-914B-CA8EC15E09D8}" type="slidenum">
              <a:rPr lang="en-US" smtClean="0"/>
              <a:t>23</a:t>
            </a:fld>
            <a:endParaRPr lang="en-US"/>
          </a:p>
        </p:txBody>
      </p:sp>
    </p:spTree>
    <p:extLst>
      <p:ext uri="{BB962C8B-B14F-4D97-AF65-F5344CB8AC3E}">
        <p14:creationId xmlns:p14="http://schemas.microsoft.com/office/powerpoint/2010/main" val="354457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MAE #2</a:t>
            </a:r>
          </a:p>
        </p:txBody>
      </p:sp>
      <p:sp>
        <p:nvSpPr>
          <p:cNvPr id="3" name="Content Placeholder 2"/>
          <p:cNvSpPr>
            <a:spLocks noGrp="1"/>
          </p:cNvSpPr>
          <p:nvPr>
            <p:ph idx="1"/>
          </p:nvPr>
        </p:nvSpPr>
        <p:spPr/>
        <p:txBody>
          <a:bodyPr>
            <a:normAutofit fontScale="70000" lnSpcReduction="20000"/>
          </a:bodyPr>
          <a:lstStyle/>
          <a:p>
            <a:r>
              <a:rPr lang="en-US" sz="3400" dirty="0"/>
              <a:t>Worse still, sometimes </a:t>
            </a:r>
            <a:r>
              <a:rPr lang="en-US" sz="3400" b="1" dirty="0">
                <a:solidFill>
                  <a:srgbClr val="FF0000"/>
                </a:solidFill>
              </a:rPr>
              <a:t>imprecise forecasts can appear to be more accurate than more precise ones</a:t>
            </a:r>
          </a:p>
          <a:p>
            <a:pPr lvl="1"/>
            <a:r>
              <a:rPr lang="en-US" i="1" dirty="0"/>
              <a:t>Example 1</a:t>
            </a:r>
            <a:r>
              <a:rPr lang="en-US" dirty="0"/>
              <a:t>: Compare low- and high-resolution forecasts for precipitation.  The high-res forecast may predict a sharply-defined and intense squall line at a particular location.  The low-res forecast may predict a less intense, more diffuse blob of </a:t>
            </a:r>
            <a:r>
              <a:rPr lang="en-US" dirty="0" err="1"/>
              <a:t>precip</a:t>
            </a:r>
            <a:r>
              <a:rPr lang="en-US" dirty="0"/>
              <a:t>.  If the position of the forecasted squall line is off a little bit, the low-res forecast may actually appear to have smaller error (the hi-res forecast goes “all in”).</a:t>
            </a:r>
          </a:p>
          <a:p>
            <a:pPr lvl="1"/>
            <a:r>
              <a:rPr lang="en-US" i="1" dirty="0"/>
              <a:t>Example 2</a:t>
            </a:r>
            <a:r>
              <a:rPr lang="en-US" dirty="0"/>
              <a:t>: Hurricane Jeanne (2004) did a looping track east of Florida as it headed westward.  A simulation that failed to capture the loop, but traveled west more slowly than the actual storm, had less position error than one that actually got the loop correctly but was a bit too fast or slow. At any time, the looping forecast was always off, by enough for the absolute error to accumulate.</a:t>
            </a:r>
          </a:p>
        </p:txBody>
      </p:sp>
      <p:sp>
        <p:nvSpPr>
          <p:cNvPr id="4" name="Slide Number Placeholder 3"/>
          <p:cNvSpPr>
            <a:spLocks noGrp="1"/>
          </p:cNvSpPr>
          <p:nvPr>
            <p:ph type="sldNum" sz="quarter" idx="12"/>
          </p:nvPr>
        </p:nvSpPr>
        <p:spPr/>
        <p:txBody>
          <a:bodyPr/>
          <a:lstStyle/>
          <a:p>
            <a:fld id="{9E637389-0009-4D49-914B-CA8EC15E09D8}" type="slidenum">
              <a:rPr lang="en-US" smtClean="0"/>
              <a:t>24</a:t>
            </a:fld>
            <a:endParaRPr lang="en-US"/>
          </a:p>
        </p:txBody>
      </p:sp>
    </p:spTree>
    <p:extLst>
      <p:ext uri="{BB962C8B-B14F-4D97-AF65-F5344CB8AC3E}">
        <p14:creationId xmlns:p14="http://schemas.microsoft.com/office/powerpoint/2010/main" val="3329061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a:t>
            </a:r>
          </a:p>
        </p:txBody>
      </p:sp>
      <p:sp>
        <p:nvSpPr>
          <p:cNvPr id="3" name="Content Placeholder 2"/>
          <p:cNvSpPr>
            <a:spLocks noGrp="1"/>
          </p:cNvSpPr>
          <p:nvPr>
            <p:ph idx="1"/>
          </p:nvPr>
        </p:nvSpPr>
        <p:spPr/>
        <p:txBody>
          <a:bodyPr>
            <a:normAutofit fontScale="62500" lnSpcReduction="20000"/>
          </a:bodyPr>
          <a:lstStyle/>
          <a:p>
            <a:r>
              <a:rPr lang="en-US" dirty="0"/>
              <a:t>Compute </a:t>
            </a:r>
            <a:r>
              <a:rPr lang="en-US" u="sng" dirty="0"/>
              <a:t>correlation</a:t>
            </a:r>
            <a:r>
              <a:rPr lang="en-US" dirty="0"/>
              <a:t> between observed and forecast data, the </a:t>
            </a:r>
            <a:r>
              <a:rPr lang="en-US" u="sng" dirty="0"/>
              <a:t>standard deviations</a:t>
            </a:r>
            <a:r>
              <a:rPr lang="en-US" dirty="0"/>
              <a:t> of the observed and forecast data, and the </a:t>
            </a:r>
            <a:r>
              <a:rPr lang="en-US" u="sng" dirty="0"/>
              <a:t>bias-corrected root-mean square error</a:t>
            </a:r>
            <a:r>
              <a:rPr lang="en-US" dirty="0"/>
              <a:t> (BCRMSE)</a:t>
            </a:r>
          </a:p>
          <a:p>
            <a:r>
              <a:rPr lang="en-US" dirty="0"/>
              <a:t>Plot these on a “Taylor diagram” in which</a:t>
            </a:r>
          </a:p>
          <a:p>
            <a:pPr lvl="1"/>
            <a:r>
              <a:rPr lang="en-US" dirty="0"/>
              <a:t>Horizontal axis is standard deviation.  Vertical axis is, too.</a:t>
            </a:r>
          </a:p>
          <a:p>
            <a:pPr lvl="1"/>
            <a:r>
              <a:rPr lang="en-US" dirty="0"/>
              <a:t>The rounded outer arc is forecast-observation correlation coefficient.</a:t>
            </a:r>
          </a:p>
          <a:p>
            <a:pPr lvl="1"/>
            <a:r>
              <a:rPr lang="en-US" dirty="0"/>
              <a:t>The observed standard deviation is plotted along the horizontal axis (the "reference point").</a:t>
            </a:r>
          </a:p>
          <a:p>
            <a:pPr lvl="1"/>
            <a:r>
              <a:rPr lang="en-US" dirty="0"/>
              <a:t>Contours of BCRMSE are plotted, centered on the reference point.</a:t>
            </a:r>
          </a:p>
          <a:p>
            <a:r>
              <a:rPr lang="en-US" dirty="0"/>
              <a:t>You are plotting </a:t>
            </a:r>
            <a:r>
              <a:rPr lang="en-US" b="1" dirty="0"/>
              <a:t>two points</a:t>
            </a:r>
            <a:r>
              <a:rPr lang="en-US" dirty="0"/>
              <a:t>: the observed standard deviation (along the horizontal axis), and a point defined by the forecast standard deviation and the correlation.  (</a:t>
            </a:r>
            <a:r>
              <a:rPr lang="en-US" i="1" dirty="0"/>
              <a:t>Add additional forecast points as desired</a:t>
            </a:r>
            <a:r>
              <a:rPr lang="en-US" dirty="0"/>
              <a:t>.)</a:t>
            </a:r>
          </a:p>
          <a:p>
            <a:r>
              <a:rPr lang="en-US" dirty="0">
                <a:solidFill>
                  <a:srgbClr val="FF0000"/>
                </a:solidFill>
              </a:rPr>
              <a:t>You want a high correlation with the observations, and a comparable standard deviation, so the (in this case) temporal variation of the observed and forecast time series are similar</a:t>
            </a:r>
            <a:r>
              <a:rPr lang="en-US" dirty="0"/>
              <a:t>.  </a:t>
            </a:r>
          </a:p>
          <a:p>
            <a:pPr lvl="1"/>
            <a:r>
              <a:rPr lang="en-US" dirty="0"/>
              <a:t>In other words, you want to be as </a:t>
            </a:r>
            <a:r>
              <a:rPr lang="en-US" i="1" dirty="0"/>
              <a:t>close to the reference point as possible</a:t>
            </a:r>
            <a:r>
              <a:rPr lang="en-US" dirty="0"/>
              <a:t>. </a:t>
            </a:r>
          </a:p>
        </p:txBody>
      </p:sp>
      <p:sp>
        <p:nvSpPr>
          <p:cNvPr id="4" name="Slide Number Placeholder 3"/>
          <p:cNvSpPr>
            <a:spLocks noGrp="1"/>
          </p:cNvSpPr>
          <p:nvPr>
            <p:ph type="sldNum" sz="quarter" idx="12"/>
          </p:nvPr>
        </p:nvSpPr>
        <p:spPr/>
        <p:txBody>
          <a:bodyPr/>
          <a:lstStyle/>
          <a:p>
            <a:fld id="{9E637389-0009-4D49-914B-CA8EC15E09D8}" type="slidenum">
              <a:rPr lang="en-US" smtClean="0"/>
              <a:t>25</a:t>
            </a:fld>
            <a:endParaRPr lang="en-US"/>
          </a:p>
        </p:txBody>
      </p:sp>
      <p:pic>
        <p:nvPicPr>
          <p:cNvPr id="5" name="Picture 4" descr="wind_forecast_taylor.png">
            <a:extLst>
              <a:ext uri="{FF2B5EF4-FFF2-40B4-BE49-F238E27FC236}">
                <a16:creationId xmlns:a16="http://schemas.microsoft.com/office/drawing/2014/main" id="{2A60F2E7-51B9-8B4E-938A-7AFFA71C9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90" y="141434"/>
            <a:ext cx="1962150" cy="1427018"/>
          </a:xfrm>
          <a:prstGeom prst="rect">
            <a:avLst/>
          </a:prstGeom>
          <a:ln w="38100">
            <a:solidFill>
              <a:srgbClr val="FF0000"/>
            </a:solidFill>
          </a:ln>
        </p:spPr>
      </p:pic>
    </p:spTree>
    <p:extLst>
      <p:ext uri="{BB962C8B-B14F-4D97-AF65-F5344CB8AC3E}">
        <p14:creationId xmlns:p14="http://schemas.microsoft.com/office/powerpoint/2010/main" val="216389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BC5F-1F13-9F04-5477-4064886D9E4A}"/>
              </a:ext>
            </a:extLst>
          </p:cNvPr>
          <p:cNvSpPr>
            <a:spLocks noGrp="1"/>
          </p:cNvSpPr>
          <p:nvPr>
            <p:ph type="title"/>
          </p:nvPr>
        </p:nvSpPr>
        <p:spPr/>
        <p:txBody>
          <a:bodyPr>
            <a:normAutofit fontScale="90000"/>
          </a:bodyPr>
          <a:lstStyle/>
          <a:p>
            <a:r>
              <a:rPr lang="en-US" dirty="0"/>
              <a:t>Example: WINDSTORM verification for ASOS stations</a:t>
            </a:r>
          </a:p>
        </p:txBody>
      </p:sp>
      <p:sp>
        <p:nvSpPr>
          <p:cNvPr id="3" name="Content Placeholder 2">
            <a:extLst>
              <a:ext uri="{FF2B5EF4-FFF2-40B4-BE49-F238E27FC236}">
                <a16:creationId xmlns:a16="http://schemas.microsoft.com/office/drawing/2014/main" id="{E092649F-8010-8DFC-B2ED-80470B1F6648}"/>
              </a:ext>
            </a:extLst>
          </p:cNvPr>
          <p:cNvSpPr>
            <a:spLocks noGrp="1"/>
          </p:cNvSpPr>
          <p:nvPr>
            <p:ph idx="1"/>
          </p:nvPr>
        </p:nvSpPr>
        <p:spPr/>
        <p:txBody>
          <a:bodyPr>
            <a:normAutofit fontScale="92500" lnSpcReduction="10000"/>
          </a:bodyPr>
          <a:lstStyle/>
          <a:p>
            <a:r>
              <a:rPr lang="en-US" dirty="0"/>
              <a:t>You are in your WINDSTORM/WIND01 directory.  </a:t>
            </a:r>
          </a:p>
          <a:p>
            <a:pPr lvl="1"/>
            <a:r>
              <a:rPr lang="en-US" dirty="0"/>
              <a:t>I am presuming the last MET analysis you performed was MET6_ASOS.sh, and you have run the </a:t>
            </a:r>
            <a:r>
              <a:rPr lang="en-US" dirty="0" err="1"/>
              <a:t>network_plots.sh</a:t>
            </a:r>
            <a:r>
              <a:rPr lang="en-US" dirty="0"/>
              <a:t> script</a:t>
            </a:r>
          </a:p>
          <a:p>
            <a:r>
              <a:rPr lang="en-US" dirty="0"/>
              <a:t>Execute first:</a:t>
            </a:r>
          </a:p>
          <a:p>
            <a:pPr marL="457200"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dopython</a:t>
            </a:r>
            <a:endParaRPr lang="en-US" sz="2400" dirty="0">
              <a:latin typeface="Courier New" panose="02070309020205020404" pitchFamily="49" charset="0"/>
              <a:cs typeface="Courier New" panose="02070309020205020404" pitchFamily="49" charset="0"/>
            </a:endParaRPr>
          </a:p>
          <a:p>
            <a:pPr marL="514350" indent="-457200"/>
            <a:r>
              <a:rPr lang="en-US" dirty="0"/>
              <a:t>Copy </a:t>
            </a:r>
            <a:r>
              <a:rPr lang="en-US" sz="2600" dirty="0">
                <a:latin typeface="Courier New" panose="02070309020205020404" pitchFamily="49" charset="0"/>
                <a:cs typeface="Courier New" panose="02070309020205020404" pitchFamily="49" charset="0"/>
              </a:rPr>
              <a:t>$LAB/SCRIPTS/</a:t>
            </a:r>
            <a:r>
              <a:rPr lang="en-US" sz="2600" dirty="0" err="1">
                <a:latin typeface="Courier New" panose="02070309020205020404" pitchFamily="49" charset="0"/>
                <a:cs typeface="Courier New" panose="02070309020205020404" pitchFamily="49" charset="0"/>
              </a:rPr>
              <a:t>analyze_wind_taylor.sh</a:t>
            </a:r>
            <a:r>
              <a:rPr lang="en-US" sz="2600" dirty="0">
                <a:latin typeface="Courier New" panose="02070309020205020404" pitchFamily="49" charset="0"/>
                <a:cs typeface="Courier New" panose="02070309020205020404" pitchFamily="49" charset="0"/>
              </a:rPr>
              <a:t> </a:t>
            </a:r>
            <a:r>
              <a:rPr lang="en-US" dirty="0"/>
              <a:t>and run it</a:t>
            </a:r>
          </a:p>
          <a:p>
            <a:pPr marL="914400" lvl="1" indent="-457200"/>
            <a:r>
              <a:rPr lang="en-US" dirty="0"/>
              <a:t>This script is configured to examine </a:t>
            </a:r>
            <a:r>
              <a:rPr lang="en-US" u="sng" dirty="0"/>
              <a:t>10 m wind </a:t>
            </a:r>
            <a:r>
              <a:rPr lang="en-US" dirty="0"/>
              <a:t>forecasts vs. observations; this can be changed</a:t>
            </a:r>
          </a:p>
        </p:txBody>
      </p:sp>
      <p:sp>
        <p:nvSpPr>
          <p:cNvPr id="4" name="Slide Number Placeholder 3">
            <a:extLst>
              <a:ext uri="{FF2B5EF4-FFF2-40B4-BE49-F238E27FC236}">
                <a16:creationId xmlns:a16="http://schemas.microsoft.com/office/drawing/2014/main" id="{4EBFD736-E2B6-C1FF-16B6-9DCA99270539}"/>
              </a:ext>
            </a:extLst>
          </p:cNvPr>
          <p:cNvSpPr>
            <a:spLocks noGrp="1"/>
          </p:cNvSpPr>
          <p:nvPr>
            <p:ph type="sldNum" sz="quarter" idx="12"/>
          </p:nvPr>
        </p:nvSpPr>
        <p:spPr/>
        <p:txBody>
          <a:bodyPr/>
          <a:lstStyle/>
          <a:p>
            <a:fld id="{9E637389-0009-4D49-914B-CA8EC15E09D8}" type="slidenum">
              <a:rPr lang="en-US" smtClean="0"/>
              <a:t>26</a:t>
            </a:fld>
            <a:endParaRPr lang="en-US"/>
          </a:p>
        </p:txBody>
      </p:sp>
    </p:spTree>
    <p:extLst>
      <p:ext uri="{BB962C8B-B14F-4D97-AF65-F5344CB8AC3E}">
        <p14:creationId xmlns:p14="http://schemas.microsoft.com/office/powerpoint/2010/main" val="1223130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8920AC-2B3F-05EF-03EA-3028E23DEE55}"/>
              </a:ext>
            </a:extLst>
          </p:cNvPr>
          <p:cNvSpPr>
            <a:spLocks noGrp="1"/>
          </p:cNvSpPr>
          <p:nvPr>
            <p:ph type="sldNum" sz="quarter" idx="12"/>
          </p:nvPr>
        </p:nvSpPr>
        <p:spPr/>
        <p:txBody>
          <a:bodyPr/>
          <a:lstStyle/>
          <a:p>
            <a:fld id="{9E637389-0009-4D49-914B-CA8EC15E09D8}" type="slidenum">
              <a:rPr lang="en-US" smtClean="0"/>
              <a:t>27</a:t>
            </a:fld>
            <a:endParaRPr lang="en-US"/>
          </a:p>
        </p:txBody>
      </p:sp>
      <p:pic>
        <p:nvPicPr>
          <p:cNvPr id="1026" name="Picture 2">
            <a:extLst>
              <a:ext uri="{FF2B5EF4-FFF2-40B4-BE49-F238E27FC236}">
                <a16:creationId xmlns:a16="http://schemas.microsoft.com/office/drawing/2014/main" id="{8D4D5FB0-D972-0A96-02CE-B1223407D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0"/>
            <a:ext cx="6416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1995732-1A26-47B8-C533-8809D4357591}"/>
              </a:ext>
            </a:extLst>
          </p:cNvPr>
          <p:cNvSpPr/>
          <p:nvPr/>
        </p:nvSpPr>
        <p:spPr>
          <a:xfrm>
            <a:off x="4655129" y="273133"/>
            <a:ext cx="3158836" cy="327758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5F0859-BF4E-C319-FD4A-936D73707718}"/>
              </a:ext>
            </a:extLst>
          </p:cNvPr>
          <p:cNvSpPr txBox="1"/>
          <p:nvPr/>
        </p:nvSpPr>
        <p:spPr>
          <a:xfrm>
            <a:off x="3764864" y="3681351"/>
            <a:ext cx="4939365" cy="646331"/>
          </a:xfrm>
          <a:prstGeom prst="rect">
            <a:avLst/>
          </a:prstGeom>
          <a:solidFill>
            <a:schemeClr val="bg1"/>
          </a:solidFill>
          <a:ln w="38100">
            <a:solidFill>
              <a:srgbClr val="FF0000"/>
            </a:solidFill>
          </a:ln>
        </p:spPr>
        <p:txBody>
          <a:bodyPr wrap="none" rtlCol="0">
            <a:spAutoFit/>
          </a:bodyPr>
          <a:lstStyle/>
          <a:p>
            <a:r>
              <a:rPr lang="en-US" dirty="0"/>
              <a:t>We anticipate a high correlation but a</a:t>
            </a:r>
          </a:p>
          <a:p>
            <a:r>
              <a:rPr lang="en-US" dirty="0"/>
              <a:t> forecast standard deviation smaller than observed</a:t>
            </a:r>
          </a:p>
        </p:txBody>
      </p:sp>
    </p:spTree>
    <p:extLst>
      <p:ext uri="{BB962C8B-B14F-4D97-AF65-F5344CB8AC3E}">
        <p14:creationId xmlns:p14="http://schemas.microsoft.com/office/powerpoint/2010/main" val="155166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44BDC-ED6F-880C-5041-89F8F3F602C6}"/>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106D1FD7-4958-8F48-086B-0554DEE4C6AB}"/>
              </a:ext>
            </a:extLst>
          </p:cNvPr>
          <p:cNvPicPr>
            <a:picLocks noChangeAspect="1"/>
          </p:cNvPicPr>
          <p:nvPr/>
        </p:nvPicPr>
        <p:blipFill>
          <a:blip r:embed="rId2"/>
          <a:stretch>
            <a:fillRect/>
          </a:stretch>
        </p:blipFill>
        <p:spPr>
          <a:xfrm>
            <a:off x="107724" y="1400368"/>
            <a:ext cx="7480607" cy="5440441"/>
          </a:xfrm>
          <a:prstGeom prst="rect">
            <a:avLst/>
          </a:prstGeom>
        </p:spPr>
      </p:pic>
      <p:sp>
        <p:nvSpPr>
          <p:cNvPr id="4" name="Slide Number Placeholder 3">
            <a:extLst>
              <a:ext uri="{FF2B5EF4-FFF2-40B4-BE49-F238E27FC236}">
                <a16:creationId xmlns:a16="http://schemas.microsoft.com/office/drawing/2014/main" id="{B109F6AD-5BBE-EAFC-923B-E5D699A31F42}"/>
              </a:ext>
            </a:extLst>
          </p:cNvPr>
          <p:cNvSpPr>
            <a:spLocks noGrp="1"/>
          </p:cNvSpPr>
          <p:nvPr>
            <p:ph type="sldNum" sz="quarter" idx="12"/>
          </p:nvPr>
        </p:nvSpPr>
        <p:spPr/>
        <p:txBody>
          <a:bodyPr/>
          <a:lstStyle/>
          <a:p>
            <a:fld id="{9E637389-0009-4D49-914B-CA8EC15E09D8}" type="slidenum">
              <a:rPr lang="en-US" smtClean="0"/>
              <a:t>28</a:t>
            </a:fld>
            <a:endParaRPr lang="en-US"/>
          </a:p>
        </p:txBody>
      </p:sp>
      <p:sp>
        <p:nvSpPr>
          <p:cNvPr id="6" name="TextBox 5">
            <a:extLst>
              <a:ext uri="{FF2B5EF4-FFF2-40B4-BE49-F238E27FC236}">
                <a16:creationId xmlns:a16="http://schemas.microsoft.com/office/drawing/2014/main" id="{59A5490E-077F-DEE8-4EB8-9FDBEDC5B5A8}"/>
              </a:ext>
            </a:extLst>
          </p:cNvPr>
          <p:cNvSpPr txBox="1"/>
          <p:nvPr/>
        </p:nvSpPr>
        <p:spPr>
          <a:xfrm>
            <a:off x="3999801" y="180670"/>
            <a:ext cx="5019323" cy="1384995"/>
          </a:xfrm>
          <a:prstGeom prst="rect">
            <a:avLst/>
          </a:prstGeom>
          <a:noFill/>
        </p:spPr>
        <p:txBody>
          <a:bodyPr wrap="none" rtlCol="0">
            <a:spAutoFit/>
          </a:bodyPr>
          <a:lstStyle/>
          <a:p>
            <a:r>
              <a:rPr lang="en-US" sz="1200" dirty="0">
                <a:latin typeface="Courier"/>
                <a:cs typeface="Courier"/>
              </a:rPr>
              <a:t>---------------------------------------------------</a:t>
            </a:r>
          </a:p>
          <a:p>
            <a:r>
              <a:rPr lang="en-US" sz="1200" dirty="0">
                <a:latin typeface="Courier"/>
                <a:cs typeface="Courier"/>
              </a:rPr>
              <a:t>Summed MAE for this run:  31.173000000000002</a:t>
            </a:r>
          </a:p>
          <a:p>
            <a:r>
              <a:rPr lang="en-US" sz="1200" dirty="0">
                <a:latin typeface="Courier"/>
                <a:cs typeface="Courier"/>
              </a:rPr>
              <a:t>---------------------------------------------------</a:t>
            </a:r>
          </a:p>
          <a:p>
            <a:r>
              <a:rPr lang="en-US" sz="1200" dirty="0">
                <a:latin typeface="Courier"/>
                <a:cs typeface="Courier"/>
              </a:rPr>
              <a:t>Correlation:  0.9004122170506883</a:t>
            </a:r>
          </a:p>
          <a:p>
            <a:r>
              <a:rPr lang="en-US" sz="1200" dirty="0">
                <a:latin typeface="Courier"/>
                <a:cs typeface="Courier"/>
              </a:rPr>
              <a:t>Std deviation of forecasts:     1.15897313461366</a:t>
            </a:r>
          </a:p>
          <a:p>
            <a:r>
              <a:rPr lang="en-US" sz="1200" dirty="0">
                <a:latin typeface="Courier"/>
                <a:cs typeface="Courier"/>
              </a:rPr>
              <a:t>Std deviation of observations:  1.3048171083902635</a:t>
            </a:r>
          </a:p>
          <a:p>
            <a:r>
              <a:rPr lang="en-US" sz="1200" dirty="0">
                <a:latin typeface="Courier"/>
                <a:cs typeface="Courier"/>
              </a:rPr>
              <a:t>---------------------------------------------------</a:t>
            </a:r>
          </a:p>
        </p:txBody>
      </p:sp>
      <p:cxnSp>
        <p:nvCxnSpPr>
          <p:cNvPr id="8" name="Straight Connector 7">
            <a:extLst>
              <a:ext uri="{FF2B5EF4-FFF2-40B4-BE49-F238E27FC236}">
                <a16:creationId xmlns:a16="http://schemas.microsoft.com/office/drawing/2014/main" id="{E1C94F65-D842-4E9B-A9EA-2CC2ABB86C86}"/>
              </a:ext>
            </a:extLst>
          </p:cNvPr>
          <p:cNvCxnSpPr>
            <a:cxnSpLocks/>
          </p:cNvCxnSpPr>
          <p:nvPr/>
        </p:nvCxnSpPr>
        <p:spPr>
          <a:xfrm flipV="1">
            <a:off x="1932398" y="4191990"/>
            <a:ext cx="4095899" cy="1983179"/>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4A675C4-4CA5-B77A-0EEB-78942447843E}"/>
              </a:ext>
            </a:extLst>
          </p:cNvPr>
          <p:cNvSpPr txBox="1"/>
          <p:nvPr/>
        </p:nvSpPr>
        <p:spPr>
          <a:xfrm>
            <a:off x="6853299" y="3140222"/>
            <a:ext cx="1594283" cy="1200329"/>
          </a:xfrm>
          <a:prstGeom prst="rect">
            <a:avLst/>
          </a:prstGeom>
          <a:noFill/>
          <a:ln>
            <a:solidFill>
              <a:srgbClr val="FF0000"/>
            </a:solidFill>
          </a:ln>
        </p:spPr>
        <p:txBody>
          <a:bodyPr wrap="none" rtlCol="0">
            <a:spAutoFit/>
          </a:bodyPr>
          <a:lstStyle/>
          <a:p>
            <a:pPr algn="ctr"/>
            <a:r>
              <a:rPr lang="en-US" b="1" dirty="0"/>
              <a:t>Taylor diagram</a:t>
            </a:r>
          </a:p>
          <a:p>
            <a:pPr algn="ctr"/>
            <a:r>
              <a:rPr lang="en-US" b="1" dirty="0"/>
              <a:t>for</a:t>
            </a:r>
          </a:p>
          <a:p>
            <a:pPr algn="ctr"/>
            <a:r>
              <a:rPr lang="en-US" b="1" dirty="0"/>
              <a:t>WIND01 ASOS</a:t>
            </a:r>
          </a:p>
          <a:p>
            <a:pPr algn="ctr"/>
            <a:r>
              <a:rPr lang="en-US" b="1" dirty="0"/>
              <a:t>wind forecasts</a:t>
            </a:r>
          </a:p>
        </p:txBody>
      </p:sp>
      <p:sp>
        <p:nvSpPr>
          <p:cNvPr id="10" name="TextBox 9">
            <a:extLst>
              <a:ext uri="{FF2B5EF4-FFF2-40B4-BE49-F238E27FC236}">
                <a16:creationId xmlns:a16="http://schemas.microsoft.com/office/drawing/2014/main" id="{AD7E2288-DAFA-35D7-893B-38E9D7C292E1}"/>
              </a:ext>
            </a:extLst>
          </p:cNvPr>
          <p:cNvSpPr txBox="1"/>
          <p:nvPr/>
        </p:nvSpPr>
        <p:spPr>
          <a:xfrm>
            <a:off x="3971890" y="-15116"/>
            <a:ext cx="3753852" cy="338554"/>
          </a:xfrm>
          <a:prstGeom prst="rect">
            <a:avLst/>
          </a:prstGeom>
          <a:noFill/>
        </p:spPr>
        <p:txBody>
          <a:bodyPr wrap="none" rtlCol="0">
            <a:spAutoFit/>
          </a:bodyPr>
          <a:lstStyle/>
          <a:p>
            <a:r>
              <a:rPr lang="en-US" sz="1600" dirty="0"/>
              <a:t>Output of </a:t>
            </a:r>
            <a:r>
              <a:rPr lang="en-US" sz="1600" dirty="0" err="1">
                <a:latin typeface="Courier"/>
                <a:cs typeface="Courier"/>
              </a:rPr>
              <a:t>analyze_wind_taylor.sh</a:t>
            </a:r>
            <a:endParaRPr lang="en-US" sz="1600" dirty="0"/>
          </a:p>
        </p:txBody>
      </p:sp>
      <p:sp>
        <p:nvSpPr>
          <p:cNvPr id="2" name="Arc 1">
            <a:extLst>
              <a:ext uri="{FF2B5EF4-FFF2-40B4-BE49-F238E27FC236}">
                <a16:creationId xmlns:a16="http://schemas.microsoft.com/office/drawing/2014/main" id="{B5772550-80BF-2F18-B053-6AEB30EBF0A0}"/>
              </a:ext>
            </a:extLst>
          </p:cNvPr>
          <p:cNvSpPr/>
          <p:nvPr/>
        </p:nvSpPr>
        <p:spPr>
          <a:xfrm>
            <a:off x="100314" y="4386188"/>
            <a:ext cx="3592918" cy="3415240"/>
          </a:xfrm>
          <a:prstGeom prst="arc">
            <a:avLst>
              <a:gd name="adj1" fmla="val 16363556"/>
              <a:gd name="adj2" fmla="val 0"/>
            </a:avLst>
          </a:prstGeom>
          <a:ln>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89092837-57C6-387B-47DE-79666EB279F4}"/>
              </a:ext>
            </a:extLst>
          </p:cNvPr>
          <p:cNvSpPr txBox="1"/>
          <p:nvPr/>
        </p:nvSpPr>
        <p:spPr>
          <a:xfrm>
            <a:off x="-47160" y="6467061"/>
            <a:ext cx="8663462" cy="338554"/>
          </a:xfrm>
          <a:prstGeom prst="rect">
            <a:avLst/>
          </a:prstGeom>
          <a:noFill/>
        </p:spPr>
        <p:txBody>
          <a:bodyPr wrap="none" rtlCol="0">
            <a:spAutoFit/>
          </a:bodyPr>
          <a:lstStyle/>
          <a:p>
            <a:r>
              <a:rPr lang="en-US" sz="1600" dirty="0"/>
              <a:t>Your simulation is at the “X”. You WANT it to be at the star (perfect correlation, same std. dev. as </a:t>
            </a:r>
            <a:r>
              <a:rPr lang="en-US" sz="1600" dirty="0" err="1"/>
              <a:t>obs</a:t>
            </a:r>
            <a:r>
              <a:rPr lang="en-US" sz="1600" dirty="0"/>
              <a:t>). </a:t>
            </a:r>
          </a:p>
        </p:txBody>
      </p:sp>
      <p:sp>
        <p:nvSpPr>
          <p:cNvPr id="5" name="Oval 4">
            <a:extLst>
              <a:ext uri="{FF2B5EF4-FFF2-40B4-BE49-F238E27FC236}">
                <a16:creationId xmlns:a16="http://schemas.microsoft.com/office/drawing/2014/main" id="{F5E14809-8B19-3835-CA18-045E2E41D6DB}"/>
              </a:ext>
            </a:extLst>
          </p:cNvPr>
          <p:cNvSpPr/>
          <p:nvPr/>
        </p:nvSpPr>
        <p:spPr>
          <a:xfrm>
            <a:off x="3348842" y="5237018"/>
            <a:ext cx="344390" cy="34438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529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A3747-94F0-CCBB-54F4-143C911DC058}"/>
              </a:ext>
            </a:extLst>
          </p:cNvPr>
          <p:cNvSpPr>
            <a:spLocks noGrp="1"/>
          </p:cNvSpPr>
          <p:nvPr>
            <p:ph type="title"/>
          </p:nvPr>
        </p:nvSpPr>
        <p:spPr/>
        <p:txBody>
          <a:bodyPr/>
          <a:lstStyle/>
          <a:p>
            <a:r>
              <a:rPr lang="en-US" dirty="0"/>
              <a:t>Details #1</a:t>
            </a:r>
          </a:p>
        </p:txBody>
      </p:sp>
      <p:sp>
        <p:nvSpPr>
          <p:cNvPr id="4" name="Content Placeholder 3">
            <a:extLst>
              <a:ext uri="{FF2B5EF4-FFF2-40B4-BE49-F238E27FC236}">
                <a16:creationId xmlns:a16="http://schemas.microsoft.com/office/drawing/2014/main" id="{554845B4-F98D-BF55-696D-46C5E06D6740}"/>
              </a:ext>
            </a:extLst>
          </p:cNvPr>
          <p:cNvSpPr>
            <a:spLocks noGrp="1"/>
          </p:cNvSpPr>
          <p:nvPr>
            <p:ph idx="1"/>
          </p:nvPr>
        </p:nvSpPr>
        <p:spPr/>
        <p:txBody>
          <a:bodyPr>
            <a:normAutofit fontScale="92500" lnSpcReduction="20000"/>
          </a:bodyPr>
          <a:lstStyle/>
          <a:p>
            <a:r>
              <a:rPr lang="en-US" dirty="0"/>
              <a:t>In </a:t>
            </a:r>
            <a:r>
              <a:rPr lang="en-US" sz="2800" dirty="0" err="1">
                <a:latin typeface="Courier New" panose="02070309020205020404" pitchFamily="49" charset="0"/>
                <a:cs typeface="Courier New" panose="02070309020205020404" pitchFamily="49" charset="0"/>
              </a:rPr>
              <a:t>analyze_wind_taylor.sh</a:t>
            </a:r>
            <a:r>
              <a:rPr lang="en-US" dirty="0"/>
              <a:t>, there is this line</a:t>
            </a:r>
          </a:p>
          <a:p>
            <a:pPr lvl="1"/>
            <a:r>
              <a:rPr lang="en-US" sz="2400" dirty="0" err="1">
                <a:latin typeface="Courier New" panose="02070309020205020404" pitchFamily="49" charset="0"/>
                <a:cs typeface="Courier New" panose="02070309020205020404" pitchFamily="49" charset="0"/>
              </a:rPr>
              <a:t>plot_met.sh</a:t>
            </a:r>
            <a:r>
              <a:rPr lang="en-US" sz="2400" dirty="0">
                <a:latin typeface="Courier New" panose="02070309020205020404" pitchFamily="49" charset="0"/>
                <a:cs typeface="Courier New" panose="02070309020205020404" pitchFamily="49" charset="0"/>
              </a:rPr>
              <a:t> 3 &gt; </a:t>
            </a:r>
            <a:r>
              <a:rPr lang="en-US" sz="2400" dirty="0" err="1">
                <a:latin typeface="Courier New" panose="02070309020205020404" pitchFamily="49" charset="0"/>
                <a:cs typeface="Courier New" panose="02070309020205020404" pitchFamily="49" charset="0"/>
              </a:rPr>
              <a:t>out.tmp</a:t>
            </a:r>
            <a:endParaRPr lang="en-US" sz="2400" dirty="0">
              <a:latin typeface="Courier New" panose="02070309020205020404" pitchFamily="49" charset="0"/>
              <a:cs typeface="Courier New" panose="02070309020205020404" pitchFamily="49" charset="0"/>
            </a:endParaRPr>
          </a:p>
          <a:p>
            <a:r>
              <a:rPr lang="en-US" dirty="0"/>
              <a:t>The script </a:t>
            </a:r>
            <a:r>
              <a:rPr lang="en-US" sz="2800" dirty="0" err="1">
                <a:latin typeface="Courier New" panose="02070309020205020404" pitchFamily="49" charset="0"/>
                <a:cs typeface="Courier New" panose="02070309020205020404" pitchFamily="49" charset="0"/>
              </a:rPr>
              <a:t>network_plots.sh</a:t>
            </a:r>
            <a:r>
              <a:rPr lang="en-US" sz="2800" dirty="0">
                <a:latin typeface="Courier New" panose="02070309020205020404" pitchFamily="49" charset="0"/>
                <a:cs typeface="Courier New" panose="02070309020205020404" pitchFamily="49" charset="0"/>
              </a:rPr>
              <a:t> </a:t>
            </a:r>
            <a:r>
              <a:rPr lang="en-US" dirty="0"/>
              <a:t>runs a script called </a:t>
            </a:r>
            <a:r>
              <a:rPr lang="en-US" sz="2800" dirty="0" err="1">
                <a:latin typeface="Courier New" panose="02070309020205020404" pitchFamily="49" charset="0"/>
                <a:cs typeface="Courier New" panose="02070309020205020404" pitchFamily="49" charset="0"/>
              </a:rPr>
              <a:t>plot_met.sh</a:t>
            </a:r>
            <a:r>
              <a:rPr lang="en-US" dirty="0"/>
              <a:t>, which reads text files created by MET</a:t>
            </a:r>
          </a:p>
          <a:p>
            <a:pPr lvl="1"/>
            <a:r>
              <a:rPr lang="en-US" dirty="0"/>
              <a:t>Variable number 3 is the WIND comparison</a:t>
            </a:r>
          </a:p>
          <a:p>
            <a:pPr lvl="1"/>
            <a:r>
              <a:rPr lang="en-US" dirty="0"/>
              <a:t>Variable number #2 is 2 m TEMP, #4 is DPT (dewpoint), #5 is RH</a:t>
            </a:r>
          </a:p>
          <a:p>
            <a:r>
              <a:rPr lang="en-US" dirty="0"/>
              <a:t>The </a:t>
            </a:r>
            <a:r>
              <a:rPr lang="en-US" sz="2800" dirty="0" err="1">
                <a:latin typeface="Courier New" panose="02070309020205020404" pitchFamily="49" charset="0"/>
                <a:cs typeface="Courier New" panose="02070309020205020404" pitchFamily="49" charset="0"/>
              </a:rPr>
              <a:t>analyze_wind_taylor.sh</a:t>
            </a:r>
            <a:r>
              <a:rPr lang="en-US" sz="2800" dirty="0"/>
              <a:t> </a:t>
            </a:r>
            <a:r>
              <a:rPr lang="en-US" dirty="0"/>
              <a:t>script reads in the “</a:t>
            </a:r>
            <a:r>
              <a:rPr lang="en-US" dirty="0" err="1"/>
              <a:t>out.tmp</a:t>
            </a:r>
            <a:r>
              <a:rPr lang="en-US" dirty="0"/>
              <a:t>” file and creates ”</a:t>
            </a:r>
            <a:r>
              <a:rPr lang="en-US" dirty="0" err="1"/>
              <a:t>wind.png</a:t>
            </a:r>
            <a:r>
              <a:rPr lang="en-US" dirty="0"/>
              <a:t>” and  “</a:t>
            </a:r>
            <a:r>
              <a:rPr lang="en-US" dirty="0" err="1"/>
              <a:t>wind_forecast_taylor.png</a:t>
            </a:r>
            <a:r>
              <a:rPr lang="en-US" dirty="0"/>
              <a:t>” when finished</a:t>
            </a:r>
          </a:p>
        </p:txBody>
      </p:sp>
      <p:sp>
        <p:nvSpPr>
          <p:cNvPr id="2" name="Slide Number Placeholder 1">
            <a:extLst>
              <a:ext uri="{FF2B5EF4-FFF2-40B4-BE49-F238E27FC236}">
                <a16:creationId xmlns:a16="http://schemas.microsoft.com/office/drawing/2014/main" id="{B5768552-194C-7C62-0BF4-D713F04587C3}"/>
              </a:ext>
            </a:extLst>
          </p:cNvPr>
          <p:cNvSpPr>
            <a:spLocks noGrp="1"/>
          </p:cNvSpPr>
          <p:nvPr>
            <p:ph type="sldNum" sz="quarter" idx="12"/>
          </p:nvPr>
        </p:nvSpPr>
        <p:spPr/>
        <p:txBody>
          <a:bodyPr/>
          <a:lstStyle/>
          <a:p>
            <a:fld id="{9E637389-0009-4D49-914B-CA8EC15E09D8}" type="slidenum">
              <a:rPr lang="en-US" smtClean="0"/>
              <a:t>29</a:t>
            </a:fld>
            <a:endParaRPr lang="en-US"/>
          </a:p>
        </p:txBody>
      </p:sp>
    </p:spTree>
    <p:extLst>
      <p:ext uri="{BB962C8B-B14F-4D97-AF65-F5344CB8AC3E}">
        <p14:creationId xmlns:p14="http://schemas.microsoft.com/office/powerpoint/2010/main" val="127659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Making animations from PNG files</a:t>
            </a:r>
          </a:p>
        </p:txBody>
      </p:sp>
      <p:sp>
        <p:nvSpPr>
          <p:cNvPr id="5" name="Subtitle 4"/>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9E637389-0009-4D49-914B-CA8EC15E09D8}" type="slidenum">
              <a:rPr lang="en-US" smtClean="0"/>
              <a:t>3</a:t>
            </a:fld>
            <a:endParaRPr lang="en-US"/>
          </a:p>
        </p:txBody>
      </p:sp>
    </p:spTree>
    <p:extLst>
      <p:ext uri="{BB962C8B-B14F-4D97-AF65-F5344CB8AC3E}">
        <p14:creationId xmlns:p14="http://schemas.microsoft.com/office/powerpoint/2010/main" val="2890012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Details #2</a:t>
            </a:r>
          </a:p>
        </p:txBody>
      </p:sp>
      <p:sp>
        <p:nvSpPr>
          <p:cNvPr id="4" name="Content Placeholder 3"/>
          <p:cNvSpPr>
            <a:spLocks noGrp="1"/>
          </p:cNvSpPr>
          <p:nvPr>
            <p:ph idx="1"/>
          </p:nvPr>
        </p:nvSpPr>
        <p:spPr/>
        <p:txBody>
          <a:bodyPr/>
          <a:lstStyle/>
          <a:p>
            <a:r>
              <a:rPr lang="en-US" dirty="0"/>
              <a:t>Note that we're plotting three quantities (standard deviation, BCRMSE, and correlation) in a 2D space.  This is possible because BCRMSE is a function of the standard deviations </a:t>
            </a:r>
            <a:r>
              <a:rPr lang="en-US" u="sng" dirty="0"/>
              <a:t>and</a:t>
            </a:r>
            <a:r>
              <a:rPr lang="en-US" dirty="0"/>
              <a:t> correlation (</a:t>
            </a:r>
            <a:r>
              <a:rPr lang="en-US" i="1" dirty="0"/>
              <a:t>r</a:t>
            </a:r>
            <a:r>
              <a:rPr lang="en-US" dirty="0"/>
              <a:t>):</a:t>
            </a:r>
          </a:p>
        </p:txBody>
      </p:sp>
      <p:sp>
        <p:nvSpPr>
          <p:cNvPr id="2" name="Slide Number Placeholder 1"/>
          <p:cNvSpPr>
            <a:spLocks noGrp="1"/>
          </p:cNvSpPr>
          <p:nvPr>
            <p:ph type="sldNum" sz="quarter" idx="12"/>
          </p:nvPr>
        </p:nvSpPr>
        <p:spPr/>
        <p:txBody>
          <a:bodyPr/>
          <a:lstStyle/>
          <a:p>
            <a:fld id="{9E637389-0009-4D49-914B-CA8EC15E09D8}" type="slidenum">
              <a:rPr lang="en-US" smtClean="0"/>
              <a:t>30</a:t>
            </a:fld>
            <a:endParaRPr lang="en-US"/>
          </a:p>
        </p:txBody>
      </p:sp>
      <p:sp>
        <p:nvSpPr>
          <p:cNvPr id="8" name="TextBox 7"/>
          <p:cNvSpPr txBox="1"/>
          <p:nvPr/>
        </p:nvSpPr>
        <p:spPr>
          <a:xfrm>
            <a:off x="457200" y="6356350"/>
            <a:ext cx="2803622" cy="369332"/>
          </a:xfrm>
          <a:prstGeom prst="rect">
            <a:avLst/>
          </a:prstGeom>
          <a:noFill/>
        </p:spPr>
        <p:txBody>
          <a:bodyPr wrap="none" rtlCol="0">
            <a:spAutoFit/>
          </a:bodyPr>
          <a:lstStyle/>
          <a:p>
            <a:r>
              <a:rPr lang="en-US" dirty="0"/>
              <a:t>f = forecast, o = observation</a:t>
            </a:r>
          </a:p>
        </p:txBody>
      </p:sp>
      <p:sp>
        <p:nvSpPr>
          <p:cNvPr id="9" name="TextBox 8"/>
          <p:cNvSpPr txBox="1"/>
          <p:nvPr/>
        </p:nvSpPr>
        <p:spPr>
          <a:xfrm>
            <a:off x="457200" y="5819966"/>
            <a:ext cx="6378669" cy="369332"/>
          </a:xfrm>
          <a:prstGeom prst="rect">
            <a:avLst/>
          </a:prstGeom>
          <a:noFill/>
        </p:spPr>
        <p:txBody>
          <a:bodyPr wrap="none" rtlCol="0">
            <a:spAutoFit/>
          </a:bodyPr>
          <a:lstStyle/>
          <a:p>
            <a:r>
              <a:rPr lang="en-US" dirty="0">
                <a:hlinkClick r:id="rId2"/>
              </a:rPr>
              <a:t>https://</a:t>
            </a:r>
            <a:r>
              <a:rPr lang="en-US" dirty="0" err="1">
                <a:hlinkClick r:id="rId2"/>
              </a:rPr>
              <a:t>pcmdi.llnl.gov</a:t>
            </a:r>
            <a:r>
              <a:rPr lang="en-US" dirty="0">
                <a:hlinkClick r:id="rId2"/>
              </a:rPr>
              <a:t>/staff/</a:t>
            </a:r>
            <a:r>
              <a:rPr lang="en-US" dirty="0" err="1">
                <a:hlinkClick r:id="rId2"/>
              </a:rPr>
              <a:t>taylor</a:t>
            </a:r>
            <a:r>
              <a:rPr lang="en-US" dirty="0">
                <a:hlinkClick r:id="rId2"/>
              </a:rPr>
              <a:t>/CV/</a:t>
            </a:r>
            <a:r>
              <a:rPr lang="en-US" dirty="0" err="1">
                <a:hlinkClick r:id="rId2"/>
              </a:rPr>
              <a:t>Taylor_diagram_primer.pdf</a:t>
            </a:r>
            <a:endParaRPr lang="en-US" dirty="0"/>
          </a:p>
        </p:txBody>
      </p:sp>
      <p:pic>
        <p:nvPicPr>
          <p:cNvPr id="6" name="Picture 5"/>
          <p:cNvPicPr>
            <a:picLocks noChangeAspect="1"/>
          </p:cNvPicPr>
          <p:nvPr/>
        </p:nvPicPr>
        <p:blipFill>
          <a:blip r:embed="rId3"/>
          <a:stretch>
            <a:fillRect/>
          </a:stretch>
        </p:blipFill>
        <p:spPr>
          <a:xfrm>
            <a:off x="1412210" y="4434878"/>
            <a:ext cx="6375400" cy="584200"/>
          </a:xfrm>
          <a:prstGeom prst="rect">
            <a:avLst/>
          </a:prstGeom>
        </p:spPr>
      </p:pic>
    </p:spTree>
    <p:extLst>
      <p:ext uri="{BB962C8B-B14F-4D97-AF65-F5344CB8AC3E}">
        <p14:creationId xmlns:p14="http://schemas.microsoft.com/office/powerpoint/2010/main" val="301823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Verifying against </a:t>
            </a:r>
            <a:r>
              <a:rPr lang="en-US" dirty="0" err="1"/>
              <a:t>radiosonde</a:t>
            </a:r>
            <a:r>
              <a:rPr lang="en-US" dirty="0"/>
              <a:t> data</a:t>
            </a:r>
          </a:p>
        </p:txBody>
      </p:sp>
      <p:sp>
        <p:nvSpPr>
          <p:cNvPr id="6" name="Subtitle 5"/>
          <p:cNvSpPr>
            <a:spLocks noGrp="1"/>
          </p:cNvSpPr>
          <p:nvPr>
            <p:ph type="subTitle" idx="1"/>
          </p:nvPr>
        </p:nvSpPr>
        <p:spPr/>
        <p:txBody>
          <a:bodyPr/>
          <a:lstStyle/>
          <a:p>
            <a:r>
              <a:rPr lang="en-US" dirty="0"/>
              <a:t>[KANSAS01 example]</a:t>
            </a:r>
          </a:p>
        </p:txBody>
      </p:sp>
      <p:sp>
        <p:nvSpPr>
          <p:cNvPr id="4" name="Slide Number Placeholder 3"/>
          <p:cNvSpPr>
            <a:spLocks noGrp="1"/>
          </p:cNvSpPr>
          <p:nvPr>
            <p:ph type="sldNum" sz="quarter" idx="12"/>
          </p:nvPr>
        </p:nvSpPr>
        <p:spPr/>
        <p:txBody>
          <a:bodyPr/>
          <a:lstStyle/>
          <a:p>
            <a:fld id="{9E637389-0009-4D49-914B-CA8EC15E09D8}" type="slidenum">
              <a:rPr lang="en-US" smtClean="0"/>
              <a:t>31</a:t>
            </a:fld>
            <a:endParaRPr lang="en-US"/>
          </a:p>
        </p:txBody>
      </p:sp>
      <p:sp>
        <p:nvSpPr>
          <p:cNvPr id="2" name="TextBox 1">
            <a:extLst>
              <a:ext uri="{FF2B5EF4-FFF2-40B4-BE49-F238E27FC236}">
                <a16:creationId xmlns:a16="http://schemas.microsoft.com/office/drawing/2014/main" id="{44D513F6-5FAE-52D6-A0AF-C870275895E2}"/>
              </a:ext>
            </a:extLst>
          </p:cNvPr>
          <p:cNvSpPr txBox="1"/>
          <p:nvPr/>
        </p:nvSpPr>
        <p:spPr>
          <a:xfrm>
            <a:off x="380010" y="344384"/>
            <a:ext cx="2847446" cy="369332"/>
          </a:xfrm>
          <a:prstGeom prst="rect">
            <a:avLst/>
          </a:prstGeom>
          <a:noFill/>
        </p:spPr>
        <p:txBody>
          <a:bodyPr wrap="none" rtlCol="0">
            <a:spAutoFit/>
          </a:bodyPr>
          <a:lstStyle/>
          <a:p>
            <a:r>
              <a:rPr lang="en-US" dirty="0"/>
              <a:t>{Not updated in a long time}</a:t>
            </a:r>
          </a:p>
        </p:txBody>
      </p:sp>
    </p:spTree>
    <p:extLst>
      <p:ext uri="{BB962C8B-B14F-4D97-AF65-F5344CB8AC3E}">
        <p14:creationId xmlns:p14="http://schemas.microsoft.com/office/powerpoint/2010/main" val="307535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 air data: PREPBUFR archive</a:t>
            </a:r>
          </a:p>
        </p:txBody>
      </p:sp>
      <p:sp>
        <p:nvSpPr>
          <p:cNvPr id="3" name="Content Placeholder 2"/>
          <p:cNvSpPr>
            <a:spLocks noGrp="1"/>
          </p:cNvSpPr>
          <p:nvPr>
            <p:ph idx="1"/>
          </p:nvPr>
        </p:nvSpPr>
        <p:spPr/>
        <p:txBody>
          <a:bodyPr>
            <a:noAutofit/>
          </a:bodyPr>
          <a:lstStyle/>
          <a:p>
            <a:r>
              <a:rPr lang="en-US" sz="2400" dirty="0"/>
              <a:t>Need a (free) account on NCAR’s Research Data Archive (http://</a:t>
            </a:r>
            <a:r>
              <a:rPr lang="en-US" sz="2400" dirty="0" err="1"/>
              <a:t>rda.ucar.edu</a:t>
            </a:r>
            <a:r>
              <a:rPr lang="en-US" sz="2400" dirty="0"/>
              <a:t>)</a:t>
            </a:r>
          </a:p>
          <a:p>
            <a:r>
              <a:rPr lang="en-US" sz="2400" dirty="0"/>
              <a:t>Direct link to PREPBUFR data: </a:t>
            </a:r>
          </a:p>
          <a:p>
            <a:pPr lvl="1"/>
            <a:r>
              <a:rPr lang="en-US" sz="2000" dirty="0">
                <a:hlinkClick r:id="rId3"/>
              </a:rPr>
              <a:t>https://rda.ucar.edu/datasets/ds337.0/</a:t>
            </a:r>
            <a:endParaRPr lang="en-US" sz="2000" dirty="0"/>
          </a:p>
          <a:p>
            <a:r>
              <a:rPr lang="en-US" sz="2400" dirty="0"/>
              <a:t>You will obtain the data as tar files with names like </a:t>
            </a:r>
            <a:r>
              <a:rPr lang="en-US" sz="2000" dirty="0">
                <a:latin typeface="Courier"/>
                <a:cs typeface="Courier"/>
              </a:rPr>
              <a:t>prepbufr.20160707.nr.tar.gz</a:t>
            </a:r>
            <a:r>
              <a:rPr lang="en-US" sz="2400" dirty="0"/>
              <a:t>.  After unpacking (with </a:t>
            </a:r>
            <a:r>
              <a:rPr lang="en-US" sz="2000" dirty="0">
                <a:latin typeface="Courier"/>
                <a:cs typeface="Courier"/>
              </a:rPr>
              <a:t>tar </a:t>
            </a:r>
            <a:r>
              <a:rPr lang="mr-IN" sz="2000" dirty="0">
                <a:latin typeface="Courier"/>
                <a:cs typeface="Courier"/>
              </a:rPr>
              <a:t>–</a:t>
            </a:r>
            <a:r>
              <a:rPr lang="en-US" sz="2000" dirty="0" err="1">
                <a:solidFill>
                  <a:srgbClr val="FF0000"/>
                </a:solidFill>
                <a:latin typeface="Courier"/>
                <a:cs typeface="Courier"/>
              </a:rPr>
              <a:t>z</a:t>
            </a:r>
            <a:r>
              <a:rPr lang="en-US" sz="2000" dirty="0" err="1">
                <a:latin typeface="Courier"/>
                <a:cs typeface="Courier"/>
              </a:rPr>
              <a:t>xvf</a:t>
            </a:r>
            <a:r>
              <a:rPr lang="en-US" sz="2400" dirty="0"/>
              <a:t>), they’ll have file extension “</a:t>
            </a:r>
            <a:r>
              <a:rPr lang="en-US" sz="2000" dirty="0">
                <a:latin typeface="Courier"/>
                <a:cs typeface="Courier"/>
              </a:rPr>
              <a:t>.nr</a:t>
            </a:r>
            <a:r>
              <a:rPr lang="en-US" sz="2400" dirty="0"/>
              <a:t>”</a:t>
            </a:r>
          </a:p>
          <a:p>
            <a:pPr marL="457200" lvl="1" indent="0">
              <a:buNone/>
            </a:pPr>
            <a:r>
              <a:rPr lang="en-US" sz="1800" dirty="0">
                <a:latin typeface="Courier"/>
                <a:cs typeface="Courier"/>
              </a:rPr>
              <a:t>$ tar </a:t>
            </a:r>
            <a:r>
              <a:rPr lang="mr-IN" sz="1800" dirty="0">
                <a:latin typeface="Courier"/>
                <a:cs typeface="Courier"/>
              </a:rPr>
              <a:t>–</a:t>
            </a:r>
            <a:r>
              <a:rPr lang="en-US" sz="1800" b="1" dirty="0" err="1">
                <a:solidFill>
                  <a:srgbClr val="FF0000"/>
                </a:solidFill>
                <a:latin typeface="Courier"/>
                <a:cs typeface="Courier"/>
              </a:rPr>
              <a:t>z</a:t>
            </a:r>
            <a:r>
              <a:rPr lang="en-US" sz="1800" dirty="0" err="1">
                <a:latin typeface="Courier"/>
                <a:cs typeface="Courier"/>
              </a:rPr>
              <a:t>xvf</a:t>
            </a:r>
            <a:r>
              <a:rPr lang="en-US" sz="1800" dirty="0">
                <a:latin typeface="Courier"/>
                <a:cs typeface="Courier"/>
              </a:rPr>
              <a:t> prepbufr.20160707.nr.tar.gz </a:t>
            </a:r>
          </a:p>
          <a:p>
            <a:r>
              <a:rPr lang="en-US" sz="2000" dirty="0" err="1">
                <a:latin typeface="Courier"/>
                <a:cs typeface="Courier"/>
              </a:rPr>
              <a:t>sh</a:t>
            </a:r>
            <a:r>
              <a:rPr lang="en-US" sz="2000" dirty="0">
                <a:latin typeface="Courier"/>
                <a:cs typeface="Courier"/>
              </a:rPr>
              <a:t> PREP2NC.sh </a:t>
            </a:r>
            <a:r>
              <a:rPr lang="en-US" sz="2400" dirty="0"/>
              <a:t>will operate on </a:t>
            </a:r>
            <a:r>
              <a:rPr lang="en-US" sz="2000" dirty="0">
                <a:latin typeface="Courier"/>
                <a:cs typeface="Courier"/>
              </a:rPr>
              <a:t>.nr</a:t>
            </a:r>
            <a:r>
              <a:rPr lang="en-US" sz="2400" dirty="0"/>
              <a:t> files, creating </a:t>
            </a:r>
            <a:r>
              <a:rPr lang="en-US" sz="2400" dirty="0" err="1"/>
              <a:t>NetCDF</a:t>
            </a:r>
            <a:r>
              <a:rPr lang="en-US" sz="2400" dirty="0"/>
              <a:t> files.  </a:t>
            </a:r>
            <a:r>
              <a:rPr lang="en-US" sz="2400" dirty="0">
                <a:solidFill>
                  <a:srgbClr val="FF0000"/>
                </a:solidFill>
              </a:rPr>
              <a:t>This can take a long time.</a:t>
            </a:r>
          </a:p>
          <a:p>
            <a:r>
              <a:rPr lang="en-US" sz="2400" dirty="0">
                <a:solidFill>
                  <a:schemeClr val="bg1">
                    <a:lumMod val="50000"/>
                  </a:schemeClr>
                </a:solidFill>
              </a:rPr>
              <a:t>There are more complete data available, but requires a lot more processing.</a:t>
            </a:r>
          </a:p>
        </p:txBody>
      </p:sp>
      <p:sp>
        <p:nvSpPr>
          <p:cNvPr id="4" name="Slide Number Placeholder 3"/>
          <p:cNvSpPr>
            <a:spLocks noGrp="1"/>
          </p:cNvSpPr>
          <p:nvPr>
            <p:ph type="sldNum" sz="quarter" idx="12"/>
          </p:nvPr>
        </p:nvSpPr>
        <p:spPr/>
        <p:txBody>
          <a:bodyPr/>
          <a:lstStyle/>
          <a:p>
            <a:fld id="{9E637389-0009-4D49-914B-CA8EC15E09D8}" type="slidenum">
              <a:rPr lang="en-US" smtClean="0"/>
              <a:t>32</a:t>
            </a:fld>
            <a:endParaRPr lang="en-US"/>
          </a:p>
        </p:txBody>
      </p:sp>
    </p:spTree>
    <p:extLst>
      <p:ext uri="{BB962C8B-B14F-4D97-AF65-F5344CB8AC3E}">
        <p14:creationId xmlns:p14="http://schemas.microsoft.com/office/powerpoint/2010/main" val="2647268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KANSAS01 case</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Move or remove </a:t>
            </a:r>
            <a:r>
              <a:rPr lang="en-US" sz="2800" dirty="0">
                <a:solidFill>
                  <a:srgbClr val="FF0000"/>
                </a:solidFill>
                <a:latin typeface="Courier"/>
                <a:cs typeface="Courier"/>
              </a:rPr>
              <a:t>KANSAS01/</a:t>
            </a:r>
            <a:r>
              <a:rPr lang="en-US" sz="3000" dirty="0" err="1">
                <a:solidFill>
                  <a:srgbClr val="FF0000"/>
                </a:solidFill>
                <a:latin typeface="Courier"/>
                <a:cs typeface="Courier"/>
              </a:rPr>
              <a:t>postprd</a:t>
            </a:r>
            <a:r>
              <a:rPr lang="en-US" sz="3000" dirty="0">
                <a:solidFill>
                  <a:srgbClr val="FF0000"/>
                </a:solidFill>
                <a:latin typeface="Courier"/>
                <a:cs typeface="Courier"/>
              </a:rPr>
              <a:t>/</a:t>
            </a:r>
            <a:r>
              <a:rPr lang="en-US" sz="3000" dirty="0" err="1">
                <a:solidFill>
                  <a:srgbClr val="FF0000"/>
                </a:solidFill>
                <a:latin typeface="Courier"/>
                <a:cs typeface="Courier"/>
              </a:rPr>
              <a:t>point_stat</a:t>
            </a:r>
            <a:r>
              <a:rPr lang="en-US" sz="3000" dirty="0">
                <a:solidFill>
                  <a:srgbClr val="FF0000"/>
                </a:solidFill>
                <a:latin typeface="Courier"/>
                <a:cs typeface="Courier"/>
              </a:rPr>
              <a:t>* </a:t>
            </a:r>
            <a:r>
              <a:rPr lang="en-US" dirty="0">
                <a:solidFill>
                  <a:srgbClr val="FF0000"/>
                </a:solidFill>
              </a:rPr>
              <a:t>files (created from analysis of ASOS surface stations)</a:t>
            </a:r>
          </a:p>
          <a:p>
            <a:r>
              <a:rPr lang="en-US" dirty="0"/>
              <a:t>Copy </a:t>
            </a:r>
            <a:r>
              <a:rPr lang="en-US" sz="3000" dirty="0">
                <a:latin typeface="Courier"/>
                <a:cs typeface="Courier"/>
              </a:rPr>
              <a:t>MET6_run_prepbufr.sh </a:t>
            </a:r>
            <a:r>
              <a:rPr lang="en-US" dirty="0"/>
              <a:t>from </a:t>
            </a:r>
            <a:r>
              <a:rPr lang="en-US" sz="3000" dirty="0">
                <a:latin typeface="Courier"/>
                <a:cs typeface="Courier"/>
              </a:rPr>
              <a:t>SCRIPTS</a:t>
            </a:r>
            <a:r>
              <a:rPr lang="en-US" sz="3000" dirty="0"/>
              <a:t> </a:t>
            </a:r>
            <a:r>
              <a:rPr lang="en-US" dirty="0"/>
              <a:t>directory into </a:t>
            </a:r>
            <a:r>
              <a:rPr lang="en-US" sz="2800" dirty="0">
                <a:latin typeface="Courier"/>
                <a:cs typeface="Courier"/>
              </a:rPr>
              <a:t>KANSAS01</a:t>
            </a:r>
            <a:endParaRPr lang="en-US" dirty="0">
              <a:latin typeface="Courier"/>
              <a:cs typeface="Courier"/>
            </a:endParaRPr>
          </a:p>
          <a:p>
            <a:r>
              <a:rPr lang="en-US" dirty="0"/>
              <a:t>Edit and execute </a:t>
            </a:r>
            <a:r>
              <a:rPr lang="en-US" sz="3000" dirty="0">
                <a:latin typeface="Courier"/>
                <a:cs typeface="Courier"/>
              </a:rPr>
              <a:t>MET6_run_prepbufr.sh</a:t>
            </a:r>
          </a:p>
          <a:p>
            <a:pPr lvl="1"/>
            <a:r>
              <a:rPr lang="en-US" dirty="0">
                <a:solidFill>
                  <a:schemeClr val="bg1">
                    <a:lumMod val="65000"/>
                  </a:schemeClr>
                </a:solidFill>
              </a:rPr>
              <a:t>[script is preconfigured for KANSAS01 case]</a:t>
            </a:r>
          </a:p>
          <a:p>
            <a:pPr lvl="1"/>
            <a:r>
              <a:rPr lang="en-US" dirty="0"/>
              <a:t>Compares T and wind speed at 925, 850, 700, and 500 </a:t>
            </a:r>
            <a:r>
              <a:rPr lang="en-US" dirty="0" err="1"/>
              <a:t>mb</a:t>
            </a:r>
            <a:endParaRPr lang="en-US" dirty="0"/>
          </a:p>
          <a:p>
            <a:pPr lvl="1"/>
            <a:r>
              <a:rPr lang="en-US" dirty="0"/>
              <a:t>1000 </a:t>
            </a:r>
            <a:r>
              <a:rPr lang="en-US" dirty="0" err="1"/>
              <a:t>mb</a:t>
            </a:r>
            <a:r>
              <a:rPr lang="en-US" dirty="0"/>
              <a:t> level skipped since it is not always represented in dataset</a:t>
            </a:r>
          </a:p>
          <a:p>
            <a:r>
              <a:rPr lang="en-US" sz="3000" dirty="0" err="1">
                <a:latin typeface="Courier"/>
                <a:cs typeface="Courier"/>
              </a:rPr>
              <a:t>plot_met.sh</a:t>
            </a:r>
            <a:r>
              <a:rPr lang="en-US" sz="3000" dirty="0">
                <a:latin typeface="Courier"/>
                <a:cs typeface="Courier"/>
              </a:rPr>
              <a:t> NN</a:t>
            </a:r>
          </a:p>
          <a:p>
            <a:pPr lvl="1"/>
            <a:r>
              <a:rPr lang="en-US" dirty="0"/>
              <a:t>NN={2,..5} for T at p={925,</a:t>
            </a:r>
            <a:r>
              <a:rPr lang="mr-IN" dirty="0"/>
              <a:t>…</a:t>
            </a:r>
            <a:r>
              <a:rPr lang="en-US" dirty="0"/>
              <a:t>,500 </a:t>
            </a:r>
            <a:r>
              <a:rPr lang="en-US" dirty="0" err="1"/>
              <a:t>mb</a:t>
            </a:r>
            <a:r>
              <a:rPr lang="en-US" dirty="0"/>
              <a:t>}</a:t>
            </a:r>
          </a:p>
          <a:p>
            <a:pPr lvl="1"/>
            <a:r>
              <a:rPr lang="en-US" dirty="0"/>
              <a:t>NN={6,..,9} for wind speed at p={925,</a:t>
            </a:r>
            <a:r>
              <a:rPr lang="mr-IN" dirty="0"/>
              <a:t>…</a:t>
            </a:r>
            <a:r>
              <a:rPr lang="en-US" dirty="0"/>
              <a:t>,500 </a:t>
            </a:r>
            <a:r>
              <a:rPr lang="en-US" dirty="0" err="1"/>
              <a:t>mb</a:t>
            </a:r>
            <a:r>
              <a:rPr lang="en-US" dirty="0"/>
              <a:t>}</a:t>
            </a:r>
          </a:p>
        </p:txBody>
      </p:sp>
      <p:sp>
        <p:nvSpPr>
          <p:cNvPr id="4" name="Slide Number Placeholder 3"/>
          <p:cNvSpPr>
            <a:spLocks noGrp="1"/>
          </p:cNvSpPr>
          <p:nvPr>
            <p:ph type="sldNum" sz="quarter" idx="12"/>
          </p:nvPr>
        </p:nvSpPr>
        <p:spPr/>
        <p:txBody>
          <a:bodyPr/>
          <a:lstStyle/>
          <a:p>
            <a:fld id="{9E637389-0009-4D49-914B-CA8EC15E09D8}" type="slidenum">
              <a:rPr lang="en-US" smtClean="0"/>
              <a:t>33</a:t>
            </a:fld>
            <a:endParaRPr lang="en-US"/>
          </a:p>
        </p:txBody>
      </p:sp>
    </p:spTree>
    <p:extLst>
      <p:ext uri="{BB962C8B-B14F-4D97-AF65-F5344CB8AC3E}">
        <p14:creationId xmlns:p14="http://schemas.microsoft.com/office/powerpoint/2010/main" val="148810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ourier"/>
                <a:cs typeface="Courier"/>
              </a:rPr>
              <a:t>MET6_run_prepbufr.sh</a:t>
            </a:r>
          </a:p>
        </p:txBody>
      </p:sp>
      <p:sp>
        <p:nvSpPr>
          <p:cNvPr id="4" name="Slide Number Placeholder 3"/>
          <p:cNvSpPr>
            <a:spLocks noGrp="1"/>
          </p:cNvSpPr>
          <p:nvPr>
            <p:ph type="sldNum" sz="quarter" idx="12"/>
          </p:nvPr>
        </p:nvSpPr>
        <p:spPr/>
        <p:txBody>
          <a:bodyPr/>
          <a:lstStyle/>
          <a:p>
            <a:fld id="{9E637389-0009-4D49-914B-CA8EC15E09D8}" type="slidenum">
              <a:rPr lang="en-US" smtClean="0"/>
              <a:t>34</a:t>
            </a:fld>
            <a:endParaRPr lang="en-US"/>
          </a:p>
        </p:txBody>
      </p:sp>
      <p:sp>
        <p:nvSpPr>
          <p:cNvPr id="5" name="TextBox 4"/>
          <p:cNvSpPr txBox="1"/>
          <p:nvPr/>
        </p:nvSpPr>
        <p:spPr>
          <a:xfrm>
            <a:off x="457200" y="1821558"/>
            <a:ext cx="8434420" cy="2308324"/>
          </a:xfrm>
          <a:prstGeom prst="rect">
            <a:avLst/>
          </a:prstGeom>
          <a:noFill/>
        </p:spPr>
        <p:txBody>
          <a:bodyPr wrap="none" rtlCol="0">
            <a:spAutoFit/>
          </a:bodyPr>
          <a:lstStyle/>
          <a:p>
            <a:r>
              <a:rPr lang="en-US" sz="1600" b="1" dirty="0" err="1">
                <a:latin typeface="Courier"/>
                <a:cs typeface="Courier"/>
              </a:rPr>
              <a:t>Date_base</a:t>
            </a:r>
            <a:r>
              <a:rPr lang="en-US" sz="1600" b="1" dirty="0">
                <a:latin typeface="Courier"/>
                <a:cs typeface="Courier"/>
              </a:rPr>
              <a:t>=20160313</a:t>
            </a:r>
          </a:p>
          <a:p>
            <a:r>
              <a:rPr lang="en-US" sz="1600" b="1" dirty="0" err="1">
                <a:latin typeface="Courier"/>
                <a:cs typeface="Courier"/>
              </a:rPr>
              <a:t>Date_hour</a:t>
            </a:r>
            <a:r>
              <a:rPr lang="en-US" sz="1600" b="1" dirty="0">
                <a:latin typeface="Courier"/>
                <a:cs typeface="Courier"/>
              </a:rPr>
              <a:t>=00</a:t>
            </a:r>
          </a:p>
          <a:p>
            <a:r>
              <a:rPr lang="en-US" sz="1600" b="1" dirty="0">
                <a:latin typeface="Courier"/>
                <a:cs typeface="Courier"/>
              </a:rPr>
              <a:t>domain=1</a:t>
            </a:r>
          </a:p>
          <a:p>
            <a:endParaRPr lang="en-US" sz="1600" dirty="0">
              <a:latin typeface="Courier"/>
              <a:cs typeface="Courier"/>
            </a:endParaRPr>
          </a:p>
          <a:p>
            <a:endParaRPr lang="en-US" sz="1600" dirty="0">
              <a:latin typeface="Courier"/>
              <a:cs typeface="Courier"/>
            </a:endParaRPr>
          </a:p>
          <a:p>
            <a:r>
              <a:rPr lang="en-US" sz="1600" dirty="0">
                <a:latin typeface="Courier"/>
                <a:cs typeface="Courier"/>
              </a:rPr>
              <a:t>MYHOME=/network/</a:t>
            </a:r>
            <a:r>
              <a:rPr lang="en-US" sz="1600" dirty="0" err="1">
                <a:latin typeface="Courier"/>
                <a:cs typeface="Courier"/>
              </a:rPr>
              <a:t>rit</a:t>
            </a:r>
            <a:r>
              <a:rPr lang="en-US" sz="1600" dirty="0">
                <a:latin typeface="Courier"/>
                <a:cs typeface="Courier"/>
              </a:rPr>
              <a:t>/lab/atm419lab/SOFTWARE</a:t>
            </a:r>
          </a:p>
          <a:p>
            <a:r>
              <a:rPr lang="en-US" sz="1600" dirty="0" err="1">
                <a:latin typeface="Courier"/>
                <a:cs typeface="Courier"/>
              </a:rPr>
              <a:t>MET_base</a:t>
            </a:r>
            <a:r>
              <a:rPr lang="en-US" sz="1600" dirty="0">
                <a:latin typeface="Courier"/>
                <a:cs typeface="Courier"/>
              </a:rPr>
              <a:t>=$MYHOME/METV6G</a:t>
            </a:r>
          </a:p>
          <a:p>
            <a:r>
              <a:rPr lang="en-US" sz="1600" b="1" dirty="0" err="1">
                <a:latin typeface="Courier"/>
                <a:cs typeface="Courier"/>
              </a:rPr>
              <a:t>OBS_base</a:t>
            </a:r>
            <a:r>
              <a:rPr lang="en-US" sz="1600" b="1" dirty="0">
                <a:latin typeface="Courier"/>
                <a:cs typeface="Courier"/>
              </a:rPr>
              <a:t>=/network/</a:t>
            </a:r>
            <a:r>
              <a:rPr lang="en-US" sz="1600" b="1" dirty="0" err="1">
                <a:latin typeface="Courier"/>
                <a:cs typeface="Courier"/>
              </a:rPr>
              <a:t>rit</a:t>
            </a:r>
            <a:r>
              <a:rPr lang="en-US" sz="1600" b="1" dirty="0">
                <a:latin typeface="Courier"/>
                <a:cs typeface="Courier"/>
              </a:rPr>
              <a:t>/lab/atm419lab/DATA/PREPBUFR/PREPBUFR_20160313</a:t>
            </a:r>
          </a:p>
          <a:p>
            <a:r>
              <a:rPr lang="en-US" sz="1600" dirty="0" err="1">
                <a:latin typeface="Courier"/>
                <a:cs typeface="Courier"/>
              </a:rPr>
              <a:t>RUN_base</a:t>
            </a:r>
            <a:r>
              <a:rPr lang="en-US" sz="1600" dirty="0">
                <a:latin typeface="Courier"/>
                <a:cs typeface="Courier"/>
              </a:rPr>
              <a:t>=$PWD/</a:t>
            </a:r>
            <a:r>
              <a:rPr lang="en-US" sz="1600" dirty="0" err="1">
                <a:latin typeface="Courier"/>
                <a:cs typeface="Courier"/>
              </a:rPr>
              <a:t>postprd</a:t>
            </a:r>
            <a:endParaRPr lang="en-US" sz="1600" dirty="0">
              <a:latin typeface="Courier"/>
              <a:cs typeface="Courier"/>
            </a:endParaRPr>
          </a:p>
        </p:txBody>
      </p:sp>
    </p:spTree>
    <p:extLst>
      <p:ext uri="{BB962C8B-B14F-4D97-AF65-F5344CB8AC3E}">
        <p14:creationId xmlns:p14="http://schemas.microsoft.com/office/powerpoint/2010/main" val="2454223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637389-0009-4D49-914B-CA8EC15E09D8}" type="slidenum">
              <a:rPr lang="en-US" smtClean="0"/>
              <a:t>35</a:t>
            </a:fld>
            <a:endParaRPr lang="en-US"/>
          </a:p>
        </p:txBody>
      </p:sp>
      <p:sp>
        <p:nvSpPr>
          <p:cNvPr id="5" name="TextBox 4"/>
          <p:cNvSpPr txBox="1"/>
          <p:nvPr/>
        </p:nvSpPr>
        <p:spPr>
          <a:xfrm>
            <a:off x="0" y="568193"/>
            <a:ext cx="8696073" cy="1384995"/>
          </a:xfrm>
          <a:prstGeom prst="rect">
            <a:avLst/>
          </a:prstGeom>
          <a:noFill/>
        </p:spPr>
        <p:txBody>
          <a:bodyPr wrap="none" rtlCol="0">
            <a:spAutoFit/>
          </a:bodyPr>
          <a:lstStyle/>
          <a:p>
            <a:r>
              <a:rPr lang="en-US" sz="1400" b="1" dirty="0">
                <a:latin typeface="Courier"/>
                <a:cs typeface="Courier"/>
              </a:rPr>
              <a:t>$ </a:t>
            </a:r>
            <a:r>
              <a:rPr lang="en-US" sz="1400" b="1" dirty="0" err="1">
                <a:latin typeface="Courier"/>
                <a:cs typeface="Courier"/>
              </a:rPr>
              <a:t>sh</a:t>
            </a:r>
            <a:r>
              <a:rPr lang="en-US" sz="1400" b="1" dirty="0">
                <a:latin typeface="Courier"/>
                <a:cs typeface="Courier"/>
              </a:rPr>
              <a:t> </a:t>
            </a:r>
            <a:r>
              <a:rPr lang="en-US" sz="1400" b="1" dirty="0" err="1">
                <a:latin typeface="Courier"/>
                <a:cs typeface="Courier"/>
              </a:rPr>
              <a:t>plot_met.sh</a:t>
            </a:r>
            <a:r>
              <a:rPr lang="en-US" sz="1400" b="1" dirty="0">
                <a:latin typeface="Courier"/>
                <a:cs typeface="Courier"/>
              </a:rPr>
              <a:t> 2</a:t>
            </a:r>
          </a:p>
          <a:p>
            <a:r>
              <a:rPr lang="pt-BR" sz="1400" dirty="0">
                <a:latin typeface="Courier"/>
                <a:cs typeface="Courier"/>
              </a:rPr>
              <a:t>0  20160313_000000 </a:t>
            </a:r>
            <a:r>
              <a:rPr lang="pt-BR" sz="1400" b="1" dirty="0" err="1">
                <a:latin typeface="Courier"/>
                <a:cs typeface="Courier"/>
              </a:rPr>
              <a:t>TMPf</a:t>
            </a:r>
            <a:r>
              <a:rPr lang="pt-BR" sz="1400" dirty="0">
                <a:latin typeface="Courier"/>
                <a:cs typeface="Courier"/>
              </a:rPr>
              <a:t> 285.97613 </a:t>
            </a:r>
            <a:r>
              <a:rPr lang="pt-BR" sz="1400" b="1" dirty="0" err="1">
                <a:latin typeface="Courier"/>
                <a:cs typeface="Courier"/>
              </a:rPr>
              <a:t>TMPo</a:t>
            </a:r>
            <a:r>
              <a:rPr lang="pt-BR" sz="1400" dirty="0">
                <a:latin typeface="Courier"/>
                <a:cs typeface="Courier"/>
              </a:rPr>
              <a:t> 286.20714 N 14 MAE 0.41023 BCMSE 0.13592 </a:t>
            </a:r>
          </a:p>
          <a:p>
            <a:r>
              <a:rPr lang="nb-NO" sz="1400" dirty="0">
                <a:latin typeface="Courier"/>
                <a:cs typeface="Courier"/>
              </a:rPr>
              <a:t>12 20160313_120000 </a:t>
            </a:r>
            <a:r>
              <a:rPr lang="nb-NO" sz="1400" dirty="0" err="1">
                <a:latin typeface="Courier"/>
                <a:cs typeface="Courier"/>
              </a:rPr>
              <a:t>TMPf</a:t>
            </a:r>
            <a:r>
              <a:rPr lang="nb-NO" sz="1400" dirty="0">
                <a:latin typeface="Courier"/>
                <a:cs typeface="Courier"/>
              </a:rPr>
              <a:t> 284.11043 </a:t>
            </a:r>
            <a:r>
              <a:rPr lang="nb-NO" sz="1400" dirty="0" err="1">
                <a:latin typeface="Courier"/>
                <a:cs typeface="Courier"/>
              </a:rPr>
              <a:t>TMPo</a:t>
            </a:r>
            <a:r>
              <a:rPr lang="nb-NO" sz="1400" dirty="0">
                <a:latin typeface="Courier"/>
                <a:cs typeface="Courier"/>
              </a:rPr>
              <a:t> 285.22143 N 14 MAE 1.54112 BCMSE 2.46193 </a:t>
            </a:r>
          </a:p>
          <a:p>
            <a:r>
              <a:rPr lang="pt-BR" sz="1400" dirty="0">
                <a:latin typeface="Courier"/>
                <a:cs typeface="Courier"/>
              </a:rPr>
              <a:t>24 20160314_000000 </a:t>
            </a:r>
            <a:r>
              <a:rPr lang="pt-BR" sz="1400" dirty="0" err="1">
                <a:latin typeface="Courier"/>
                <a:cs typeface="Courier"/>
              </a:rPr>
              <a:t>TMPf</a:t>
            </a:r>
            <a:r>
              <a:rPr lang="pt-BR" sz="1400" dirty="0">
                <a:latin typeface="Courier"/>
                <a:cs typeface="Courier"/>
              </a:rPr>
              <a:t> 286.92656 </a:t>
            </a:r>
            <a:r>
              <a:rPr lang="pt-BR" sz="1400" dirty="0" err="1">
                <a:latin typeface="Courier"/>
                <a:cs typeface="Courier"/>
              </a:rPr>
              <a:t>TMPo</a:t>
            </a:r>
            <a:r>
              <a:rPr lang="pt-BR" sz="1400" dirty="0">
                <a:latin typeface="Courier"/>
                <a:cs typeface="Courier"/>
              </a:rPr>
              <a:t> 286.35    N 13 MAE 1.52316 BCMSE 3.00807 </a:t>
            </a:r>
          </a:p>
          <a:p>
            <a:r>
              <a:rPr lang="pt-BR" sz="1400" dirty="0">
                <a:latin typeface="Courier"/>
                <a:cs typeface="Courier"/>
              </a:rPr>
              <a:t>36 20160314_120000 </a:t>
            </a:r>
            <a:r>
              <a:rPr lang="pt-BR" sz="1400" dirty="0" err="1">
                <a:latin typeface="Courier"/>
                <a:cs typeface="Courier"/>
              </a:rPr>
              <a:t>TMPf</a:t>
            </a:r>
            <a:r>
              <a:rPr lang="pt-BR" sz="1400" dirty="0">
                <a:latin typeface="Courier"/>
                <a:cs typeface="Courier"/>
              </a:rPr>
              <a:t> 287.23186 </a:t>
            </a:r>
            <a:r>
              <a:rPr lang="pt-BR" sz="1400" dirty="0" err="1">
                <a:latin typeface="Courier"/>
                <a:cs typeface="Courier"/>
              </a:rPr>
              <a:t>TMPo</a:t>
            </a:r>
            <a:r>
              <a:rPr lang="pt-BR" sz="1400" dirty="0">
                <a:latin typeface="Courier"/>
                <a:cs typeface="Courier"/>
              </a:rPr>
              <a:t> 286.35    N 14 MAE 1.60074 BCMSE 2.94989 </a:t>
            </a:r>
          </a:p>
          <a:p>
            <a:r>
              <a:rPr lang="pt-BR" sz="1400" dirty="0">
                <a:latin typeface="Courier"/>
                <a:cs typeface="Courier"/>
              </a:rPr>
              <a:t>48 20160315_000000 </a:t>
            </a:r>
            <a:r>
              <a:rPr lang="pt-BR" sz="1400" dirty="0" err="1">
                <a:latin typeface="Courier"/>
                <a:cs typeface="Courier"/>
              </a:rPr>
              <a:t>TMPf</a:t>
            </a:r>
            <a:r>
              <a:rPr lang="pt-BR" sz="1400" dirty="0">
                <a:latin typeface="Courier"/>
                <a:cs typeface="Courier"/>
              </a:rPr>
              <a:t> 291.44717 </a:t>
            </a:r>
            <a:r>
              <a:rPr lang="pt-BR" sz="1400" dirty="0" err="1">
                <a:latin typeface="Courier"/>
                <a:cs typeface="Courier"/>
              </a:rPr>
              <a:t>TMPo</a:t>
            </a:r>
            <a:r>
              <a:rPr lang="pt-BR" sz="1400" dirty="0">
                <a:latin typeface="Courier"/>
                <a:cs typeface="Courier"/>
              </a:rPr>
              <a:t> 290.90714 N 14 MAE 1.46878 BCMSE 2.81629</a:t>
            </a:r>
            <a:endParaRPr lang="en-US" sz="1400" b="1" dirty="0">
              <a:latin typeface="Courier"/>
              <a:cs typeface="Courier"/>
            </a:endParaRPr>
          </a:p>
        </p:txBody>
      </p:sp>
      <p:sp>
        <p:nvSpPr>
          <p:cNvPr id="6" name="TextBox 5"/>
          <p:cNvSpPr txBox="1"/>
          <p:nvPr/>
        </p:nvSpPr>
        <p:spPr>
          <a:xfrm>
            <a:off x="0" y="2574163"/>
            <a:ext cx="7404591" cy="1169551"/>
          </a:xfrm>
          <a:prstGeom prst="rect">
            <a:avLst/>
          </a:prstGeom>
          <a:noFill/>
        </p:spPr>
        <p:txBody>
          <a:bodyPr wrap="none" rtlCol="0">
            <a:spAutoFit/>
          </a:bodyPr>
          <a:lstStyle/>
          <a:p>
            <a:r>
              <a:rPr lang="pt-BR" sz="1400" dirty="0">
                <a:latin typeface="Courier"/>
                <a:cs typeface="Courier"/>
              </a:rPr>
              <a:t>MSE 0.18928 BIAS -0.2310 </a:t>
            </a:r>
            <a:r>
              <a:rPr lang="pt-BR" sz="1400" dirty="0" err="1">
                <a:latin typeface="Courier"/>
                <a:cs typeface="Courier"/>
              </a:rPr>
              <a:t>STDf</a:t>
            </a:r>
            <a:r>
              <a:rPr lang="pt-BR" sz="1400" dirty="0">
                <a:latin typeface="Courier"/>
                <a:cs typeface="Courier"/>
              </a:rPr>
              <a:t> 2.05248 </a:t>
            </a:r>
            <a:r>
              <a:rPr lang="pt-BR" sz="1400" dirty="0" err="1">
                <a:latin typeface="Courier"/>
                <a:cs typeface="Courier"/>
              </a:rPr>
              <a:t>STDo</a:t>
            </a:r>
            <a:r>
              <a:rPr lang="pt-BR" sz="1400" dirty="0">
                <a:latin typeface="Courier"/>
                <a:cs typeface="Courier"/>
              </a:rPr>
              <a:t> 2.27282 LVL </a:t>
            </a:r>
            <a:r>
              <a:rPr lang="pt-BR" sz="1400" b="1" dirty="0">
                <a:latin typeface="Courier"/>
                <a:cs typeface="Courier"/>
              </a:rPr>
              <a:t>P925f P925o</a:t>
            </a:r>
          </a:p>
          <a:p>
            <a:r>
              <a:rPr lang="nb-NO" sz="1400" dirty="0">
                <a:latin typeface="Courier"/>
                <a:cs typeface="Courier"/>
              </a:rPr>
              <a:t>MSE 3.69624 BIAS -1.111  </a:t>
            </a:r>
            <a:r>
              <a:rPr lang="nb-NO" sz="1400" dirty="0" err="1">
                <a:latin typeface="Courier"/>
                <a:cs typeface="Courier"/>
              </a:rPr>
              <a:t>STDf</a:t>
            </a:r>
            <a:r>
              <a:rPr lang="nb-NO" sz="1400" dirty="0">
                <a:latin typeface="Courier"/>
                <a:cs typeface="Courier"/>
              </a:rPr>
              <a:t> 2.67884 </a:t>
            </a:r>
            <a:r>
              <a:rPr lang="nb-NO" sz="1400" dirty="0" err="1">
                <a:latin typeface="Courier"/>
                <a:cs typeface="Courier"/>
              </a:rPr>
              <a:t>STDo</a:t>
            </a:r>
            <a:r>
              <a:rPr lang="nb-NO" sz="1400" dirty="0">
                <a:latin typeface="Courier"/>
                <a:cs typeface="Courier"/>
              </a:rPr>
              <a:t> 2.24582 LVL </a:t>
            </a:r>
            <a:r>
              <a:rPr lang="nb-NO" sz="1400" b="1" dirty="0">
                <a:latin typeface="Courier"/>
                <a:cs typeface="Courier"/>
              </a:rPr>
              <a:t>P925f P925o</a:t>
            </a:r>
          </a:p>
          <a:p>
            <a:r>
              <a:rPr lang="pt-BR" sz="1400" dirty="0">
                <a:latin typeface="Courier"/>
                <a:cs typeface="Courier"/>
              </a:rPr>
              <a:t>MSE 3.34048 BIAS 0.57656 </a:t>
            </a:r>
            <a:r>
              <a:rPr lang="pt-BR" sz="1400" dirty="0" err="1">
                <a:latin typeface="Courier"/>
                <a:cs typeface="Courier"/>
              </a:rPr>
              <a:t>STDf</a:t>
            </a:r>
            <a:r>
              <a:rPr lang="pt-BR" sz="1400" dirty="0">
                <a:latin typeface="Courier"/>
                <a:cs typeface="Courier"/>
              </a:rPr>
              <a:t> 4.86571 </a:t>
            </a:r>
            <a:r>
              <a:rPr lang="pt-BR" sz="1400" dirty="0" err="1">
                <a:latin typeface="Courier"/>
                <a:cs typeface="Courier"/>
              </a:rPr>
              <a:t>STDo</a:t>
            </a:r>
            <a:r>
              <a:rPr lang="pt-BR" sz="1400" dirty="0">
                <a:latin typeface="Courier"/>
                <a:cs typeface="Courier"/>
              </a:rPr>
              <a:t> 4.39318 LVL </a:t>
            </a:r>
            <a:r>
              <a:rPr lang="pt-BR" sz="1400" b="1" dirty="0">
                <a:latin typeface="Courier"/>
                <a:cs typeface="Courier"/>
              </a:rPr>
              <a:t>P925f P925o</a:t>
            </a:r>
          </a:p>
          <a:p>
            <a:r>
              <a:rPr lang="pt-BR" sz="1400" dirty="0">
                <a:latin typeface="Courier"/>
                <a:cs typeface="Courier"/>
              </a:rPr>
              <a:t>MSE 3.72757 BIAS 0.88186 </a:t>
            </a:r>
            <a:r>
              <a:rPr lang="pt-BR" sz="1400" dirty="0" err="1">
                <a:latin typeface="Courier"/>
                <a:cs typeface="Courier"/>
              </a:rPr>
              <a:t>STDf</a:t>
            </a:r>
            <a:r>
              <a:rPr lang="pt-BR" sz="1400" dirty="0">
                <a:latin typeface="Courier"/>
                <a:cs typeface="Courier"/>
              </a:rPr>
              <a:t> 5.77761 </a:t>
            </a:r>
            <a:r>
              <a:rPr lang="pt-BR" sz="1400" dirty="0" err="1">
                <a:latin typeface="Courier"/>
                <a:cs typeface="Courier"/>
              </a:rPr>
              <a:t>STDo</a:t>
            </a:r>
            <a:r>
              <a:rPr lang="pt-BR" sz="1400" dirty="0">
                <a:latin typeface="Courier"/>
                <a:cs typeface="Courier"/>
              </a:rPr>
              <a:t> 4.63365 LVL </a:t>
            </a:r>
            <a:r>
              <a:rPr lang="pt-BR" sz="1400" b="1" dirty="0">
                <a:latin typeface="Courier"/>
                <a:cs typeface="Courier"/>
              </a:rPr>
              <a:t>P925f P925o</a:t>
            </a:r>
          </a:p>
          <a:p>
            <a:r>
              <a:rPr lang="pt-BR" sz="1400" dirty="0">
                <a:latin typeface="Courier"/>
                <a:cs typeface="Courier"/>
              </a:rPr>
              <a:t>MSE 3.10792 BIAS 0.54003 </a:t>
            </a:r>
            <a:r>
              <a:rPr lang="pt-BR" sz="1400" dirty="0" err="1">
                <a:latin typeface="Courier"/>
                <a:cs typeface="Courier"/>
              </a:rPr>
              <a:t>STDf</a:t>
            </a:r>
            <a:r>
              <a:rPr lang="pt-BR" sz="1400" dirty="0">
                <a:latin typeface="Courier"/>
                <a:cs typeface="Courier"/>
              </a:rPr>
              <a:t> 5.73934 </a:t>
            </a:r>
            <a:r>
              <a:rPr lang="pt-BR" sz="1400" dirty="0" err="1">
                <a:latin typeface="Courier"/>
                <a:cs typeface="Courier"/>
              </a:rPr>
              <a:t>STDo</a:t>
            </a:r>
            <a:r>
              <a:rPr lang="pt-BR" sz="1400" dirty="0">
                <a:latin typeface="Courier"/>
                <a:cs typeface="Courier"/>
              </a:rPr>
              <a:t> 5.96254 LVL </a:t>
            </a:r>
            <a:r>
              <a:rPr lang="pt-BR" sz="1400" b="1" dirty="0">
                <a:latin typeface="Courier"/>
                <a:cs typeface="Courier"/>
              </a:rPr>
              <a:t>P925f P925o</a:t>
            </a:r>
            <a:endParaRPr lang="en-US" sz="1400" b="1" dirty="0">
              <a:latin typeface="Courier"/>
              <a:cs typeface="Courier"/>
            </a:endParaRPr>
          </a:p>
        </p:txBody>
      </p:sp>
      <p:sp>
        <p:nvSpPr>
          <p:cNvPr id="7" name="TextBox 6"/>
          <p:cNvSpPr txBox="1"/>
          <p:nvPr/>
        </p:nvSpPr>
        <p:spPr>
          <a:xfrm>
            <a:off x="113631" y="2204831"/>
            <a:ext cx="4507477" cy="369332"/>
          </a:xfrm>
          <a:prstGeom prst="rect">
            <a:avLst/>
          </a:prstGeom>
          <a:noFill/>
        </p:spPr>
        <p:txBody>
          <a:bodyPr wrap="none" rtlCol="0">
            <a:spAutoFit/>
          </a:bodyPr>
          <a:lstStyle/>
          <a:p>
            <a:r>
              <a:rPr lang="en-US" dirty="0"/>
              <a:t>[remainder of the output lines shown above..]</a:t>
            </a:r>
          </a:p>
        </p:txBody>
      </p:sp>
      <p:sp>
        <p:nvSpPr>
          <p:cNvPr id="8" name="TextBox 7"/>
          <p:cNvSpPr txBox="1"/>
          <p:nvPr/>
        </p:nvSpPr>
        <p:spPr>
          <a:xfrm>
            <a:off x="5681209" y="4152983"/>
            <a:ext cx="2888043" cy="1200329"/>
          </a:xfrm>
          <a:prstGeom prst="rect">
            <a:avLst/>
          </a:prstGeom>
          <a:noFill/>
        </p:spPr>
        <p:txBody>
          <a:bodyPr wrap="none" rtlCol="0">
            <a:spAutoFit/>
          </a:bodyPr>
          <a:lstStyle/>
          <a:p>
            <a:r>
              <a:rPr lang="en-US" b="1" dirty="0"/>
              <a:t>Make sure forecast level</a:t>
            </a:r>
          </a:p>
          <a:p>
            <a:r>
              <a:rPr lang="en-US" b="1" dirty="0"/>
              <a:t>	= observation level</a:t>
            </a:r>
          </a:p>
          <a:p>
            <a:r>
              <a:rPr lang="en-US" dirty="0"/>
              <a:t>(the script can get fooled by</a:t>
            </a:r>
          </a:p>
          <a:p>
            <a:r>
              <a:rPr lang="en-US" dirty="0"/>
              <a:t>	problems in the output)</a:t>
            </a:r>
          </a:p>
        </p:txBody>
      </p:sp>
      <p:sp>
        <p:nvSpPr>
          <p:cNvPr id="9" name="TextBox 8"/>
          <p:cNvSpPr txBox="1"/>
          <p:nvPr/>
        </p:nvSpPr>
        <p:spPr>
          <a:xfrm>
            <a:off x="2272231" y="498812"/>
            <a:ext cx="3420377" cy="369332"/>
          </a:xfrm>
          <a:prstGeom prst="rect">
            <a:avLst/>
          </a:prstGeom>
          <a:noFill/>
        </p:spPr>
        <p:txBody>
          <a:bodyPr wrap="none" rtlCol="0">
            <a:spAutoFit/>
          </a:bodyPr>
          <a:lstStyle/>
          <a:p>
            <a:r>
              <a:rPr lang="en-US" dirty="0">
                <a:solidFill>
                  <a:schemeClr val="bg1">
                    <a:lumMod val="65000"/>
                  </a:schemeClr>
                </a:solidFill>
              </a:rPr>
              <a:t>Forecast               </a:t>
            </a:r>
            <a:r>
              <a:rPr lang="en-US" dirty="0" err="1">
                <a:solidFill>
                  <a:schemeClr val="bg1">
                    <a:lumMod val="65000"/>
                  </a:schemeClr>
                </a:solidFill>
              </a:rPr>
              <a:t>Observ</a:t>
            </a:r>
            <a:r>
              <a:rPr lang="en-US" dirty="0">
                <a:solidFill>
                  <a:schemeClr val="bg1">
                    <a:lumMod val="65000"/>
                  </a:schemeClr>
                </a:solidFill>
              </a:rPr>
              <a:t>.               N</a:t>
            </a:r>
          </a:p>
        </p:txBody>
      </p:sp>
      <p:sp>
        <p:nvSpPr>
          <p:cNvPr id="10" name="TextBox 9"/>
          <p:cNvSpPr txBox="1"/>
          <p:nvPr/>
        </p:nvSpPr>
        <p:spPr>
          <a:xfrm>
            <a:off x="411931" y="5353312"/>
            <a:ext cx="5122767" cy="646331"/>
          </a:xfrm>
          <a:prstGeom prst="rect">
            <a:avLst/>
          </a:prstGeom>
          <a:noFill/>
        </p:spPr>
        <p:txBody>
          <a:bodyPr wrap="none" rtlCol="0">
            <a:spAutoFit/>
          </a:bodyPr>
          <a:lstStyle/>
          <a:p>
            <a:r>
              <a:rPr lang="en-US" dirty="0">
                <a:solidFill>
                  <a:srgbClr val="FF0000"/>
                </a:solidFill>
              </a:rPr>
              <a:t>Check N and the fields being compared at each time.</a:t>
            </a:r>
          </a:p>
          <a:p>
            <a:r>
              <a:rPr lang="en-US" dirty="0"/>
              <a:t>  Missing data can make for odd statistics.</a:t>
            </a:r>
          </a:p>
        </p:txBody>
      </p:sp>
      <p:sp>
        <p:nvSpPr>
          <p:cNvPr id="11" name="TextBox 10"/>
          <p:cNvSpPr txBox="1"/>
          <p:nvPr/>
        </p:nvSpPr>
        <p:spPr>
          <a:xfrm>
            <a:off x="0" y="1835499"/>
            <a:ext cx="1762622" cy="369332"/>
          </a:xfrm>
          <a:prstGeom prst="rect">
            <a:avLst/>
          </a:prstGeom>
          <a:noFill/>
        </p:spPr>
        <p:txBody>
          <a:bodyPr wrap="none" rtlCol="0">
            <a:spAutoFit/>
          </a:bodyPr>
          <a:lstStyle/>
          <a:p>
            <a:r>
              <a:rPr lang="en-US" dirty="0">
                <a:solidFill>
                  <a:schemeClr val="bg1">
                    <a:lumMod val="65000"/>
                  </a:schemeClr>
                </a:solidFill>
              </a:rPr>
              <a:t>^^ Forecast hour</a:t>
            </a:r>
          </a:p>
        </p:txBody>
      </p:sp>
    </p:spTree>
    <p:extLst>
      <p:ext uri="{BB962C8B-B14F-4D97-AF65-F5344CB8AC3E}">
        <p14:creationId xmlns:p14="http://schemas.microsoft.com/office/powerpoint/2010/main" val="2930767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2-m temperature averaged over up to 254 ASOS stations </a:t>
            </a:r>
          </a:p>
        </p:txBody>
      </p:sp>
      <p:sp>
        <p:nvSpPr>
          <p:cNvPr id="2" name="Slide Number Placeholder 1"/>
          <p:cNvSpPr>
            <a:spLocks noGrp="1"/>
          </p:cNvSpPr>
          <p:nvPr>
            <p:ph type="sldNum" sz="quarter" idx="12"/>
          </p:nvPr>
        </p:nvSpPr>
        <p:spPr/>
        <p:txBody>
          <a:bodyPr/>
          <a:lstStyle/>
          <a:p>
            <a:fld id="{9E637389-0009-4D49-914B-CA8EC15E09D8}" type="slidenum">
              <a:rPr lang="en-US" smtClean="0"/>
              <a:t>36</a:t>
            </a:fld>
            <a:endParaRPr lang="en-US"/>
          </a:p>
        </p:txBody>
      </p:sp>
      <p:graphicFrame>
        <p:nvGraphicFramePr>
          <p:cNvPr id="4" name="Chart 3"/>
          <p:cNvGraphicFramePr>
            <a:graphicFrameLocks/>
          </p:cNvGraphicFramePr>
          <p:nvPr>
            <p:extLst>
              <p:ext uri="{D42A27DB-BD31-4B8C-83A1-F6EECF244321}">
                <p14:modId xmlns:p14="http://schemas.microsoft.com/office/powerpoint/2010/main" val="959374362"/>
              </p:ext>
            </p:extLst>
          </p:nvPr>
        </p:nvGraphicFramePr>
        <p:xfrm>
          <a:off x="1882775" y="1574800"/>
          <a:ext cx="537845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39581" y="5833923"/>
            <a:ext cx="6092537" cy="646331"/>
          </a:xfrm>
          <a:prstGeom prst="rect">
            <a:avLst/>
          </a:prstGeom>
          <a:noFill/>
        </p:spPr>
        <p:txBody>
          <a:bodyPr wrap="none" rtlCol="0">
            <a:spAutoFit/>
          </a:bodyPr>
          <a:lstStyle/>
          <a:p>
            <a:pPr algn="ctr"/>
            <a:r>
              <a:rPr lang="en-US" dirty="0"/>
              <a:t>How does the model perform farther above the ground?</a:t>
            </a:r>
          </a:p>
          <a:p>
            <a:pPr algn="ctr"/>
            <a:r>
              <a:rPr lang="en-US" dirty="0"/>
              <a:t>Two </a:t>
            </a:r>
            <a:r>
              <a:rPr lang="en-US" dirty="0" err="1"/>
              <a:t>isues</a:t>
            </a:r>
            <a:r>
              <a:rPr lang="en-US" dirty="0"/>
              <a:t>: many fewer sites, much lower temporal frequency</a:t>
            </a:r>
            <a:r>
              <a:rPr lang="mr-IN" dirty="0"/>
              <a:t>…</a:t>
            </a:r>
            <a:endParaRPr lang="en-US" dirty="0"/>
          </a:p>
        </p:txBody>
      </p:sp>
      <p:sp>
        <p:nvSpPr>
          <p:cNvPr id="6" name="TextBox 5"/>
          <p:cNvSpPr txBox="1"/>
          <p:nvPr/>
        </p:nvSpPr>
        <p:spPr>
          <a:xfrm>
            <a:off x="7079622" y="4573369"/>
            <a:ext cx="1586004" cy="646331"/>
          </a:xfrm>
          <a:prstGeom prst="rect">
            <a:avLst/>
          </a:prstGeom>
          <a:noFill/>
        </p:spPr>
        <p:txBody>
          <a:bodyPr wrap="none" rtlCol="0">
            <a:spAutoFit/>
          </a:bodyPr>
          <a:lstStyle/>
          <a:p>
            <a:r>
              <a:rPr lang="en-US" b="1" dirty="0">
                <a:solidFill>
                  <a:srgbClr val="FF0000"/>
                </a:solidFill>
              </a:rPr>
              <a:t>Red: observed</a:t>
            </a:r>
          </a:p>
          <a:p>
            <a:r>
              <a:rPr lang="en-US" b="1" dirty="0"/>
              <a:t>Black: forecast</a:t>
            </a:r>
          </a:p>
        </p:txBody>
      </p:sp>
    </p:spTree>
    <p:extLst>
      <p:ext uri="{BB962C8B-B14F-4D97-AF65-F5344CB8AC3E}">
        <p14:creationId xmlns:p14="http://schemas.microsoft.com/office/powerpoint/2010/main" val="168187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925 </a:t>
            </a:r>
            <a:r>
              <a:rPr lang="en-US" dirty="0" err="1"/>
              <a:t>mb</a:t>
            </a:r>
            <a:r>
              <a:rPr lang="en-US" dirty="0"/>
              <a:t> temperature</a:t>
            </a:r>
            <a:br>
              <a:rPr lang="en-US" dirty="0"/>
            </a:br>
            <a:r>
              <a:rPr lang="en-US" dirty="0"/>
              <a:t>(average of 13-14 </a:t>
            </a:r>
            <a:r>
              <a:rPr lang="en-US" dirty="0" err="1"/>
              <a:t>radiosondes</a:t>
            </a:r>
            <a:r>
              <a:rPr lang="en-US" dirty="0"/>
              <a:t>)</a:t>
            </a:r>
          </a:p>
        </p:txBody>
      </p:sp>
      <p:sp>
        <p:nvSpPr>
          <p:cNvPr id="2" name="Slide Number Placeholder 1"/>
          <p:cNvSpPr>
            <a:spLocks noGrp="1"/>
          </p:cNvSpPr>
          <p:nvPr>
            <p:ph type="sldNum" sz="quarter" idx="12"/>
          </p:nvPr>
        </p:nvSpPr>
        <p:spPr/>
        <p:txBody>
          <a:bodyPr/>
          <a:lstStyle/>
          <a:p>
            <a:fld id="{9E637389-0009-4D49-914B-CA8EC15E09D8}" type="slidenum">
              <a:rPr lang="en-US" smtClean="0"/>
              <a:t>37</a:t>
            </a:fld>
            <a:endParaRPr lang="en-US"/>
          </a:p>
        </p:txBody>
      </p:sp>
      <p:sp>
        <p:nvSpPr>
          <p:cNvPr id="5" name="TextBox 4"/>
          <p:cNvSpPr txBox="1"/>
          <p:nvPr/>
        </p:nvSpPr>
        <p:spPr>
          <a:xfrm>
            <a:off x="407760" y="5660032"/>
            <a:ext cx="7408310" cy="1200329"/>
          </a:xfrm>
          <a:prstGeom prst="rect">
            <a:avLst/>
          </a:prstGeom>
          <a:noFill/>
        </p:spPr>
        <p:txBody>
          <a:bodyPr wrap="none" rtlCol="0">
            <a:spAutoFit/>
          </a:bodyPr>
          <a:lstStyle/>
          <a:p>
            <a:r>
              <a:rPr lang="en-US" dirty="0"/>
              <a:t>Note there is nonzero MAE even at initial time, and it jumps to a higher value</a:t>
            </a:r>
          </a:p>
          <a:p>
            <a:r>
              <a:rPr lang="en-US" dirty="0"/>
              <a:t>	afterward.  </a:t>
            </a:r>
          </a:p>
          <a:p>
            <a:r>
              <a:rPr lang="en-US" dirty="0"/>
              <a:t>BUT…keep in mind the initial condition </a:t>
            </a:r>
            <a:r>
              <a:rPr lang="en-US" i="1" dirty="0"/>
              <a:t>likely included </a:t>
            </a:r>
            <a:r>
              <a:rPr lang="en-US" dirty="0"/>
              <a:t>the data you</a:t>
            </a:r>
          </a:p>
          <a:p>
            <a:r>
              <a:rPr lang="en-US" dirty="0"/>
              <a:t>	are verifying against!</a:t>
            </a:r>
          </a:p>
        </p:txBody>
      </p:sp>
      <p:graphicFrame>
        <p:nvGraphicFramePr>
          <p:cNvPr id="6" name="Chart 5"/>
          <p:cNvGraphicFramePr>
            <a:graphicFrameLocks/>
          </p:cNvGraphicFramePr>
          <p:nvPr>
            <p:extLst>
              <p:ext uri="{D42A27DB-BD31-4B8C-83A1-F6EECF244321}">
                <p14:modId xmlns:p14="http://schemas.microsoft.com/office/powerpoint/2010/main" val="2816862118"/>
              </p:ext>
            </p:extLst>
          </p:nvPr>
        </p:nvGraphicFramePr>
        <p:xfrm>
          <a:off x="1492250" y="1638300"/>
          <a:ext cx="61595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79622" y="4573369"/>
            <a:ext cx="1586004" cy="646331"/>
          </a:xfrm>
          <a:prstGeom prst="rect">
            <a:avLst/>
          </a:prstGeom>
          <a:noFill/>
        </p:spPr>
        <p:txBody>
          <a:bodyPr wrap="none" rtlCol="0">
            <a:spAutoFit/>
          </a:bodyPr>
          <a:lstStyle/>
          <a:p>
            <a:r>
              <a:rPr lang="en-US" b="1" dirty="0">
                <a:solidFill>
                  <a:srgbClr val="FF0000"/>
                </a:solidFill>
              </a:rPr>
              <a:t>Red: observed</a:t>
            </a:r>
          </a:p>
          <a:p>
            <a:r>
              <a:rPr lang="en-US" b="1" dirty="0"/>
              <a:t>Black: forecast</a:t>
            </a:r>
          </a:p>
        </p:txBody>
      </p:sp>
    </p:spTree>
    <p:extLst>
      <p:ext uri="{BB962C8B-B14F-4D97-AF65-F5344CB8AC3E}">
        <p14:creationId xmlns:p14="http://schemas.microsoft.com/office/powerpoint/2010/main" val="3903995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MAE by forecast hour and </a:t>
            </a:r>
            <a:br>
              <a:rPr lang="en-US" dirty="0"/>
            </a:br>
            <a:r>
              <a:rPr lang="en-US" dirty="0"/>
              <a:t>pressure level</a:t>
            </a:r>
          </a:p>
        </p:txBody>
      </p:sp>
      <p:sp>
        <p:nvSpPr>
          <p:cNvPr id="3" name="Slide Number Placeholder 2"/>
          <p:cNvSpPr>
            <a:spLocks noGrp="1"/>
          </p:cNvSpPr>
          <p:nvPr>
            <p:ph type="sldNum" sz="quarter" idx="12"/>
          </p:nvPr>
        </p:nvSpPr>
        <p:spPr/>
        <p:txBody>
          <a:bodyPr/>
          <a:lstStyle/>
          <a:p>
            <a:fld id="{9E637389-0009-4D49-914B-CA8EC15E09D8}" type="slidenum">
              <a:rPr lang="en-US" smtClean="0"/>
              <a:t>38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873577425"/>
              </p:ext>
            </p:extLst>
          </p:nvPr>
        </p:nvGraphicFramePr>
        <p:xfrm>
          <a:off x="1162050" y="1867826"/>
          <a:ext cx="6819900" cy="38481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F258B00-7F7D-AF46-A546-D0487B8EFF4C}"/>
              </a:ext>
            </a:extLst>
          </p:cNvPr>
          <p:cNvSpPr txBox="1"/>
          <p:nvPr/>
        </p:nvSpPr>
        <p:spPr>
          <a:xfrm>
            <a:off x="2438400" y="4918364"/>
            <a:ext cx="800219" cy="369332"/>
          </a:xfrm>
          <a:prstGeom prst="rect">
            <a:avLst/>
          </a:prstGeom>
          <a:noFill/>
        </p:spPr>
        <p:txBody>
          <a:bodyPr wrap="none" rtlCol="0">
            <a:spAutoFit/>
          </a:bodyPr>
          <a:lstStyle/>
          <a:p>
            <a:r>
              <a:rPr lang="en-US" b="1" i="1" dirty="0"/>
              <a:t>hour 0</a:t>
            </a:r>
          </a:p>
        </p:txBody>
      </p:sp>
    </p:spTree>
    <p:extLst>
      <p:ext uri="{BB962C8B-B14F-4D97-AF65-F5344CB8AC3E}">
        <p14:creationId xmlns:p14="http://schemas.microsoft.com/office/powerpoint/2010/main" val="1225763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353EC-820E-27F8-9991-3A23802DE1E1}"/>
              </a:ext>
            </a:extLst>
          </p:cNvPr>
          <p:cNvSpPr>
            <a:spLocks noGrp="1"/>
          </p:cNvSpPr>
          <p:nvPr>
            <p:ph type="ctrTitle"/>
          </p:nvPr>
        </p:nvSpPr>
        <p:spPr/>
        <p:txBody>
          <a:bodyPr/>
          <a:lstStyle/>
          <a:p>
            <a:r>
              <a:rPr lang="en-US" dirty="0"/>
              <a:t>Modifying topography and SST</a:t>
            </a:r>
          </a:p>
        </p:txBody>
      </p:sp>
      <p:sp>
        <p:nvSpPr>
          <p:cNvPr id="6" name="Subtitle 5">
            <a:extLst>
              <a:ext uri="{FF2B5EF4-FFF2-40B4-BE49-F238E27FC236}">
                <a16:creationId xmlns:a16="http://schemas.microsoft.com/office/drawing/2014/main" id="{E2E6725B-A54A-051A-BBF2-FCBAB8DB8E8C}"/>
              </a:ext>
            </a:extLst>
          </p:cNvPr>
          <p:cNvSpPr>
            <a:spLocks noGrp="1"/>
          </p:cNvSpPr>
          <p:nvPr>
            <p:ph type="subTitle" idx="1"/>
          </p:nvPr>
        </p:nvSpPr>
        <p:spPr/>
        <p:txBody>
          <a:bodyPr/>
          <a:lstStyle/>
          <a:p>
            <a:r>
              <a:rPr lang="en-US" dirty="0"/>
              <a:t>Using NCL or Python</a:t>
            </a:r>
          </a:p>
          <a:p>
            <a:r>
              <a:rPr lang="en-US" dirty="0">
                <a:solidFill>
                  <a:srgbClr val="FF0000"/>
                </a:solidFill>
              </a:rPr>
              <a:t>$ source $LAB/SCRIPTS/</a:t>
            </a:r>
            <a:r>
              <a:rPr lang="en-US" dirty="0" err="1">
                <a:solidFill>
                  <a:srgbClr val="FF0000"/>
                </a:solidFill>
              </a:rPr>
              <a:t>doncl.sh</a:t>
            </a:r>
            <a:endParaRPr lang="en-US" dirty="0">
              <a:solidFill>
                <a:srgbClr val="FF0000"/>
              </a:solidFill>
            </a:endParaRPr>
          </a:p>
          <a:p>
            <a:r>
              <a:rPr lang="en-US" dirty="0">
                <a:solidFill>
                  <a:srgbClr val="FF0000"/>
                </a:solidFill>
              </a:rPr>
              <a:t>[execute this command first for NCL] </a:t>
            </a:r>
          </a:p>
          <a:p>
            <a:endParaRPr lang="en-US" dirty="0"/>
          </a:p>
        </p:txBody>
      </p:sp>
      <p:sp>
        <p:nvSpPr>
          <p:cNvPr id="4" name="Slide Number Placeholder 3">
            <a:extLst>
              <a:ext uri="{FF2B5EF4-FFF2-40B4-BE49-F238E27FC236}">
                <a16:creationId xmlns:a16="http://schemas.microsoft.com/office/drawing/2014/main" id="{BC15C26D-C0DA-E769-8E39-AF4F179851C9}"/>
              </a:ext>
            </a:extLst>
          </p:cNvPr>
          <p:cNvSpPr>
            <a:spLocks noGrp="1"/>
          </p:cNvSpPr>
          <p:nvPr>
            <p:ph type="sldNum" sz="quarter" idx="12"/>
          </p:nvPr>
        </p:nvSpPr>
        <p:spPr/>
        <p:txBody>
          <a:bodyPr/>
          <a:lstStyle/>
          <a:p>
            <a:fld id="{9E637389-0009-4D49-914B-CA8EC15E09D8}" type="slidenum">
              <a:rPr lang="en-US" smtClean="0"/>
              <a:t>39</a:t>
            </a:fld>
            <a:endParaRPr lang="en-US"/>
          </a:p>
        </p:txBody>
      </p:sp>
      <p:sp>
        <p:nvSpPr>
          <p:cNvPr id="2" name="TextBox 1">
            <a:extLst>
              <a:ext uri="{FF2B5EF4-FFF2-40B4-BE49-F238E27FC236}">
                <a16:creationId xmlns:a16="http://schemas.microsoft.com/office/drawing/2014/main" id="{2389A52E-1BE5-D2FE-1EF2-A048BFE65420}"/>
              </a:ext>
            </a:extLst>
          </p:cNvPr>
          <p:cNvSpPr txBox="1"/>
          <p:nvPr/>
        </p:nvSpPr>
        <p:spPr>
          <a:xfrm>
            <a:off x="308758" y="190005"/>
            <a:ext cx="7653249" cy="923330"/>
          </a:xfrm>
          <a:prstGeom prst="rect">
            <a:avLst/>
          </a:prstGeom>
          <a:noFill/>
        </p:spPr>
        <p:txBody>
          <a:bodyPr wrap="none" rtlCol="0">
            <a:spAutoFit/>
          </a:bodyPr>
          <a:lstStyle/>
          <a:p>
            <a:r>
              <a:rPr lang="en-US" dirty="0"/>
              <a:t>12/2024: The terrain modification NCL script and Python notebook are working </a:t>
            </a:r>
          </a:p>
          <a:p>
            <a:r>
              <a:rPr lang="en-US" dirty="0"/>
              <a:t> intermittently, for some users and not others.  This is being diagnosed.</a:t>
            </a:r>
          </a:p>
          <a:p>
            <a:r>
              <a:rPr lang="en-US" dirty="0"/>
              <a:t>For the Python notebook, you may need to specify burst-</a:t>
            </a:r>
            <a:r>
              <a:rPr lang="en-US" dirty="0" err="1"/>
              <a:t>daes</a:t>
            </a:r>
            <a:r>
              <a:rPr lang="en-US" dirty="0"/>
              <a:t> as your server.</a:t>
            </a:r>
          </a:p>
        </p:txBody>
      </p:sp>
    </p:spTree>
    <p:extLst>
      <p:ext uri="{BB962C8B-B14F-4D97-AF65-F5344CB8AC3E}">
        <p14:creationId xmlns:p14="http://schemas.microsoft.com/office/powerpoint/2010/main" val="241339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F518-AEB8-E97D-DD1D-6718AB25A720}"/>
              </a:ext>
            </a:extLst>
          </p:cNvPr>
          <p:cNvSpPr>
            <a:spLocks noGrp="1"/>
          </p:cNvSpPr>
          <p:nvPr>
            <p:ph type="title"/>
          </p:nvPr>
        </p:nvSpPr>
        <p:spPr/>
        <p:txBody>
          <a:bodyPr>
            <a:normAutofit fontScale="90000"/>
          </a:bodyPr>
          <a:lstStyle/>
          <a:p>
            <a:r>
              <a:rPr lang="en-US" dirty="0"/>
              <a:t>Merging PNG files into animated GIF</a:t>
            </a:r>
          </a:p>
        </p:txBody>
      </p:sp>
      <p:sp>
        <p:nvSpPr>
          <p:cNvPr id="3" name="Content Placeholder 2">
            <a:extLst>
              <a:ext uri="{FF2B5EF4-FFF2-40B4-BE49-F238E27FC236}">
                <a16:creationId xmlns:a16="http://schemas.microsoft.com/office/drawing/2014/main" id="{5AB5B59F-66D5-C7FF-97E8-23946BF0F09C}"/>
              </a:ext>
            </a:extLst>
          </p:cNvPr>
          <p:cNvSpPr>
            <a:spLocks noGrp="1"/>
          </p:cNvSpPr>
          <p:nvPr>
            <p:ph idx="1"/>
          </p:nvPr>
        </p:nvSpPr>
        <p:spPr/>
        <p:txBody>
          <a:bodyPr>
            <a:normAutofit fontScale="92500" lnSpcReduction="10000"/>
          </a:bodyPr>
          <a:lstStyle/>
          <a:p>
            <a:r>
              <a:rPr lang="en-US" dirty="0"/>
              <a:t>We have had some </a:t>
            </a:r>
            <a:r>
              <a:rPr lang="en-US" dirty="0" err="1"/>
              <a:t>jupyter</a:t>
            </a:r>
            <a:r>
              <a:rPr lang="en-US" dirty="0"/>
              <a:t> notebooks that created and displayed live animations via Matplotlib (e.g., </a:t>
            </a:r>
            <a:r>
              <a:rPr lang="en-US" dirty="0" err="1"/>
              <a:t>plot_SUPERCELL.ipynb</a:t>
            </a:r>
            <a:r>
              <a:rPr lang="en-US" dirty="0"/>
              <a:t>)</a:t>
            </a:r>
          </a:p>
          <a:p>
            <a:r>
              <a:rPr lang="en-US" dirty="0"/>
              <a:t>The notebook </a:t>
            </a:r>
            <a:r>
              <a:rPr lang="en-US" dirty="0" err="1"/>
              <a:t>run_WRF_SQUALL.ipynb</a:t>
            </a:r>
            <a:r>
              <a:rPr lang="en-US" dirty="0"/>
              <a:t> contained code for generating a PNG image at each model output time and combining them into an animation in GIF format using </a:t>
            </a:r>
            <a:r>
              <a:rPr lang="en-US" sz="2800" dirty="0">
                <a:latin typeface="Courier"/>
                <a:cs typeface="Courier"/>
              </a:rPr>
              <a:t>convert</a:t>
            </a:r>
            <a:endParaRPr lang="en-US" dirty="0">
              <a:latin typeface="Courier"/>
              <a:cs typeface="Courier"/>
            </a:endParaRPr>
          </a:p>
          <a:p>
            <a:endParaRPr lang="en-US" dirty="0"/>
          </a:p>
          <a:p>
            <a:pPr lvl="1"/>
            <a:r>
              <a:rPr lang="en-US" dirty="0"/>
              <a:t>Change -</a:t>
            </a:r>
            <a:r>
              <a:rPr lang="en-US" sz="2400" dirty="0">
                <a:latin typeface="Courier"/>
                <a:cs typeface="Courier"/>
              </a:rPr>
              <a:t>delay</a:t>
            </a:r>
            <a:r>
              <a:rPr lang="en-US" sz="2400" dirty="0"/>
              <a:t> </a:t>
            </a:r>
            <a:r>
              <a:rPr lang="en-US" dirty="0"/>
              <a:t>to alter frame rate</a:t>
            </a:r>
          </a:p>
          <a:p>
            <a:pPr lvl="1"/>
            <a:r>
              <a:rPr lang="en-US" dirty="0"/>
              <a:t>Loop “0” is endless loop; “1” plays only once</a:t>
            </a:r>
          </a:p>
          <a:p>
            <a:endParaRPr lang="en-US" dirty="0"/>
          </a:p>
          <a:p>
            <a:endParaRPr lang="en-US" dirty="0"/>
          </a:p>
        </p:txBody>
      </p:sp>
      <p:sp>
        <p:nvSpPr>
          <p:cNvPr id="4" name="Slide Number Placeholder 3">
            <a:extLst>
              <a:ext uri="{FF2B5EF4-FFF2-40B4-BE49-F238E27FC236}">
                <a16:creationId xmlns:a16="http://schemas.microsoft.com/office/drawing/2014/main" id="{DE695DEA-47CB-3A1C-D1AF-87A84FB5A84D}"/>
              </a:ext>
            </a:extLst>
          </p:cNvPr>
          <p:cNvSpPr>
            <a:spLocks noGrp="1"/>
          </p:cNvSpPr>
          <p:nvPr>
            <p:ph type="sldNum" sz="quarter" idx="12"/>
          </p:nvPr>
        </p:nvSpPr>
        <p:spPr/>
        <p:txBody>
          <a:bodyPr/>
          <a:lstStyle/>
          <a:p>
            <a:fld id="{9E637389-0009-4D49-914B-CA8EC15E09D8}" type="slidenum">
              <a:rPr lang="en-US" smtClean="0"/>
              <a:t>4</a:t>
            </a:fld>
            <a:endParaRPr lang="en-US"/>
          </a:p>
        </p:txBody>
      </p:sp>
      <p:sp>
        <p:nvSpPr>
          <p:cNvPr id="5" name="TextBox 4">
            <a:extLst>
              <a:ext uri="{FF2B5EF4-FFF2-40B4-BE49-F238E27FC236}">
                <a16:creationId xmlns:a16="http://schemas.microsoft.com/office/drawing/2014/main" id="{CFC4370C-0DA3-4BA3-8F6F-003404DE2C7D}"/>
              </a:ext>
            </a:extLst>
          </p:cNvPr>
          <p:cNvSpPr txBox="1"/>
          <p:nvPr/>
        </p:nvSpPr>
        <p:spPr>
          <a:xfrm>
            <a:off x="572099" y="4654284"/>
            <a:ext cx="8126594" cy="461665"/>
          </a:xfrm>
          <a:prstGeom prst="rect">
            <a:avLst/>
          </a:prstGeom>
          <a:noFill/>
        </p:spPr>
        <p:txBody>
          <a:bodyPr wrap="none" rtlCol="0">
            <a:spAutoFit/>
          </a:bodyPr>
          <a:lstStyle/>
          <a:p>
            <a:r>
              <a:rPr lang="en-US" sz="2400" dirty="0">
                <a:latin typeface="Courier"/>
                <a:cs typeface="Courier"/>
              </a:rPr>
              <a:t>convert -delay 30 -loop 0 movie*</a:t>
            </a:r>
            <a:r>
              <a:rPr lang="en-US" sz="2400" dirty="0" err="1">
                <a:latin typeface="Courier"/>
                <a:cs typeface="Courier"/>
              </a:rPr>
              <a:t>png</a:t>
            </a:r>
            <a:r>
              <a:rPr lang="en-US" sz="2400" dirty="0">
                <a:latin typeface="Courier"/>
                <a:cs typeface="Courier"/>
              </a:rPr>
              <a:t> OUT.GIF</a:t>
            </a:r>
          </a:p>
        </p:txBody>
      </p:sp>
    </p:spTree>
    <p:extLst>
      <p:ext uri="{BB962C8B-B14F-4D97-AF65-F5344CB8AC3E}">
        <p14:creationId xmlns:p14="http://schemas.microsoft.com/office/powerpoint/2010/main" val="2476369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80CFA6-96FD-0F0E-7E6A-885D17BCFF05}"/>
              </a:ext>
            </a:extLst>
          </p:cNvPr>
          <p:cNvSpPr>
            <a:spLocks noGrp="1"/>
          </p:cNvSpPr>
          <p:nvPr>
            <p:ph type="sldNum" sz="quarter" idx="12"/>
          </p:nvPr>
        </p:nvSpPr>
        <p:spPr/>
        <p:txBody>
          <a:bodyPr/>
          <a:lstStyle/>
          <a:p>
            <a:fld id="{9E637389-0009-4D49-914B-CA8EC15E09D8}" type="slidenum">
              <a:rPr lang="en-US" smtClean="0"/>
              <a:t>40</a:t>
            </a:fld>
            <a:endParaRPr lang="en-US"/>
          </a:p>
        </p:txBody>
      </p:sp>
      <p:pic>
        <p:nvPicPr>
          <p:cNvPr id="2050" name="Picture 2">
            <a:extLst>
              <a:ext uri="{FF2B5EF4-FFF2-40B4-BE49-F238E27FC236}">
                <a16:creationId xmlns:a16="http://schemas.microsoft.com/office/drawing/2014/main" id="{A5C919BF-961D-DE87-36DB-D492145FA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888"/>
            <a:ext cx="9144000" cy="4848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18973F-621B-6823-8F06-52B904547716}"/>
              </a:ext>
            </a:extLst>
          </p:cNvPr>
          <p:cNvSpPr txBox="1"/>
          <p:nvPr/>
        </p:nvSpPr>
        <p:spPr>
          <a:xfrm>
            <a:off x="166255" y="320634"/>
            <a:ext cx="917239" cy="369332"/>
          </a:xfrm>
          <a:prstGeom prst="rect">
            <a:avLst/>
          </a:prstGeom>
          <a:noFill/>
        </p:spPr>
        <p:txBody>
          <a:bodyPr wrap="none" rtlCol="0">
            <a:spAutoFit/>
          </a:bodyPr>
          <a:lstStyle/>
          <a:p>
            <a:r>
              <a:rPr lang="en-US" dirty="0"/>
              <a:t>Original</a:t>
            </a:r>
          </a:p>
        </p:txBody>
      </p:sp>
    </p:spTree>
    <p:extLst>
      <p:ext uri="{BB962C8B-B14F-4D97-AF65-F5344CB8AC3E}">
        <p14:creationId xmlns:p14="http://schemas.microsoft.com/office/powerpoint/2010/main" val="2279156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9A4BDA-FA94-1535-E287-FE65FE3BD29E}"/>
              </a:ext>
            </a:extLst>
          </p:cNvPr>
          <p:cNvSpPr>
            <a:spLocks noGrp="1"/>
          </p:cNvSpPr>
          <p:nvPr>
            <p:ph type="sldNum" sz="quarter" idx="12"/>
          </p:nvPr>
        </p:nvSpPr>
        <p:spPr/>
        <p:txBody>
          <a:bodyPr/>
          <a:lstStyle/>
          <a:p>
            <a:fld id="{9E637389-0009-4D49-914B-CA8EC15E09D8}" type="slidenum">
              <a:rPr lang="en-US" smtClean="0"/>
              <a:t>41</a:t>
            </a:fld>
            <a:endParaRPr lang="en-US"/>
          </a:p>
        </p:txBody>
      </p:sp>
      <p:pic>
        <p:nvPicPr>
          <p:cNvPr id="3074" name="Picture 2">
            <a:extLst>
              <a:ext uri="{FF2B5EF4-FFF2-40B4-BE49-F238E27FC236}">
                <a16:creationId xmlns:a16="http://schemas.microsoft.com/office/drawing/2014/main" id="{22E56C96-5D3E-FC3C-A3D3-4954671C0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888"/>
            <a:ext cx="9144000" cy="484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7C3653-24CE-F0A3-44CD-7141BB16D88C}"/>
              </a:ext>
            </a:extLst>
          </p:cNvPr>
          <p:cNvSpPr txBox="1"/>
          <p:nvPr/>
        </p:nvSpPr>
        <p:spPr>
          <a:xfrm>
            <a:off x="166255" y="320634"/>
            <a:ext cx="1911934" cy="369332"/>
          </a:xfrm>
          <a:prstGeom prst="rect">
            <a:avLst/>
          </a:prstGeom>
          <a:noFill/>
        </p:spPr>
        <p:txBody>
          <a:bodyPr wrap="none" rtlCol="0">
            <a:spAutoFit/>
          </a:bodyPr>
          <a:lstStyle/>
          <a:p>
            <a:r>
              <a:rPr lang="en-US" dirty="0"/>
              <a:t>Terrain cut by 50%</a:t>
            </a:r>
          </a:p>
        </p:txBody>
      </p:sp>
    </p:spTree>
    <p:extLst>
      <p:ext uri="{BB962C8B-B14F-4D97-AF65-F5344CB8AC3E}">
        <p14:creationId xmlns:p14="http://schemas.microsoft.com/office/powerpoint/2010/main" val="1232465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NCL script for topography modification</a:t>
            </a:r>
          </a:p>
        </p:txBody>
      </p:sp>
      <p:sp>
        <p:nvSpPr>
          <p:cNvPr id="2" name="Slide Number Placeholder 1"/>
          <p:cNvSpPr>
            <a:spLocks noGrp="1"/>
          </p:cNvSpPr>
          <p:nvPr>
            <p:ph type="sldNum" sz="quarter" idx="12"/>
          </p:nvPr>
        </p:nvSpPr>
        <p:spPr/>
        <p:txBody>
          <a:bodyPr/>
          <a:lstStyle/>
          <a:p>
            <a:fld id="{9E637389-0009-4D49-914B-CA8EC15E09D8}" type="slidenum">
              <a:rPr lang="en-US" smtClean="0"/>
              <a:t>42</a:t>
            </a:fld>
            <a:endParaRPr lang="en-US"/>
          </a:p>
        </p:txBody>
      </p:sp>
      <p:sp>
        <p:nvSpPr>
          <p:cNvPr id="4" name="TextBox 3"/>
          <p:cNvSpPr txBox="1"/>
          <p:nvPr/>
        </p:nvSpPr>
        <p:spPr>
          <a:xfrm>
            <a:off x="279100" y="1660854"/>
            <a:ext cx="7079983" cy="3754874"/>
          </a:xfrm>
          <a:prstGeom prst="rect">
            <a:avLst/>
          </a:prstGeom>
          <a:noFill/>
        </p:spPr>
        <p:txBody>
          <a:bodyPr wrap="none" rtlCol="0">
            <a:spAutoFit/>
          </a:bodyPr>
          <a:lstStyle/>
          <a:p>
            <a:r>
              <a:rPr lang="en-US" sz="1400" dirty="0">
                <a:latin typeface="Courier"/>
                <a:cs typeface="Courier"/>
              </a:rPr>
              <a:t>; </a:t>
            </a:r>
            <a:r>
              <a:rPr lang="en-US" sz="1400" b="1" dirty="0">
                <a:latin typeface="Courier"/>
                <a:cs typeface="Courier"/>
              </a:rPr>
              <a:t>$LAB/SCRIPTS/</a:t>
            </a:r>
            <a:r>
              <a:rPr lang="en-US" sz="1400" b="1" dirty="0" err="1">
                <a:latin typeface="Courier"/>
                <a:cs typeface="Courier"/>
              </a:rPr>
              <a:t>mod_terrain.ncl</a:t>
            </a:r>
            <a:endParaRPr lang="en-US" sz="1400" b="1" dirty="0">
              <a:latin typeface="Courier"/>
              <a:cs typeface="Courier"/>
            </a:endParaRPr>
          </a:p>
          <a:p>
            <a:endParaRPr lang="en-US" sz="1400" dirty="0">
              <a:latin typeface="Courier"/>
              <a:cs typeface="Courier"/>
            </a:endParaRPr>
          </a:p>
          <a:p>
            <a:r>
              <a:rPr lang="en-US" sz="1400" dirty="0">
                <a:latin typeface="Courier"/>
                <a:cs typeface="Courier"/>
              </a:rPr>
              <a:t>; a simple script to modify the topography in a </a:t>
            </a:r>
            <a:r>
              <a:rPr lang="en-US" sz="1400" dirty="0" err="1">
                <a:latin typeface="Courier"/>
                <a:cs typeface="Courier"/>
              </a:rPr>
              <a:t>geo_em</a:t>
            </a:r>
            <a:r>
              <a:rPr lang="en-US" sz="1400" dirty="0">
                <a:latin typeface="Courier"/>
                <a:cs typeface="Courier"/>
              </a:rPr>
              <a:t> file</a:t>
            </a:r>
          </a:p>
          <a:p>
            <a:endParaRPr lang="en-US" sz="1400" dirty="0">
              <a:latin typeface="Courier"/>
              <a:cs typeface="Courier"/>
            </a:endParaRPr>
          </a:p>
          <a:p>
            <a:endParaRPr lang="en-US" sz="1400" dirty="0">
              <a:latin typeface="Courier"/>
              <a:cs typeface="Courier"/>
            </a:endParaRPr>
          </a:p>
          <a:p>
            <a:r>
              <a:rPr lang="en-US" sz="1400" dirty="0">
                <a:latin typeface="Courier"/>
                <a:cs typeface="Courier"/>
              </a:rPr>
              <a:t>load "$NCARG_ROOT/lib/</a:t>
            </a:r>
            <a:r>
              <a:rPr lang="en-US" sz="1400" dirty="0" err="1">
                <a:latin typeface="Courier"/>
                <a:cs typeface="Courier"/>
              </a:rPr>
              <a:t>ncarg</a:t>
            </a:r>
            <a:r>
              <a:rPr lang="en-US" sz="1400" dirty="0">
                <a:latin typeface="Courier"/>
                <a:cs typeface="Courier"/>
              </a:rPr>
              <a:t>/</a:t>
            </a:r>
            <a:r>
              <a:rPr lang="en-US" sz="1400" dirty="0" err="1">
                <a:latin typeface="Courier"/>
                <a:cs typeface="Courier"/>
              </a:rPr>
              <a:t>nclscripts</a:t>
            </a:r>
            <a:r>
              <a:rPr lang="en-US" sz="1400" dirty="0">
                <a:latin typeface="Courier"/>
                <a:cs typeface="Courier"/>
              </a:rPr>
              <a:t>/</a:t>
            </a:r>
            <a:r>
              <a:rPr lang="en-US" sz="1400" dirty="0" err="1">
                <a:latin typeface="Courier"/>
                <a:cs typeface="Courier"/>
              </a:rPr>
              <a:t>csm</a:t>
            </a:r>
            <a:r>
              <a:rPr lang="en-US" sz="1400" dirty="0">
                <a:latin typeface="Courier"/>
                <a:cs typeface="Courier"/>
              </a:rPr>
              <a:t>/</a:t>
            </a:r>
            <a:r>
              <a:rPr lang="en-US" sz="1400" dirty="0" err="1">
                <a:latin typeface="Courier"/>
                <a:cs typeface="Courier"/>
              </a:rPr>
              <a:t>gsn_code.ncl</a:t>
            </a:r>
            <a:r>
              <a:rPr lang="en-US" sz="1400" dirty="0">
                <a:latin typeface="Courier"/>
                <a:cs typeface="Courier"/>
              </a:rPr>
              <a:t>"</a:t>
            </a:r>
          </a:p>
          <a:p>
            <a:r>
              <a:rPr lang="en-US" sz="1400" dirty="0">
                <a:latin typeface="Courier"/>
                <a:cs typeface="Courier"/>
              </a:rPr>
              <a:t>load "$NCARG_ROOT/lib/</a:t>
            </a:r>
            <a:r>
              <a:rPr lang="en-US" sz="1400" dirty="0" err="1">
                <a:latin typeface="Courier"/>
                <a:cs typeface="Courier"/>
              </a:rPr>
              <a:t>ncarg</a:t>
            </a:r>
            <a:r>
              <a:rPr lang="en-US" sz="1400" dirty="0">
                <a:latin typeface="Courier"/>
                <a:cs typeface="Courier"/>
              </a:rPr>
              <a:t>/</a:t>
            </a:r>
            <a:r>
              <a:rPr lang="en-US" sz="1400" dirty="0" err="1">
                <a:latin typeface="Courier"/>
                <a:cs typeface="Courier"/>
              </a:rPr>
              <a:t>nclscripts</a:t>
            </a:r>
            <a:r>
              <a:rPr lang="en-US" sz="1400" dirty="0">
                <a:latin typeface="Courier"/>
                <a:cs typeface="Courier"/>
              </a:rPr>
              <a:t>/</a:t>
            </a:r>
            <a:r>
              <a:rPr lang="en-US" sz="1400" dirty="0" err="1">
                <a:latin typeface="Courier"/>
                <a:cs typeface="Courier"/>
              </a:rPr>
              <a:t>csm</a:t>
            </a:r>
            <a:r>
              <a:rPr lang="en-US" sz="1400" dirty="0">
                <a:latin typeface="Courier"/>
                <a:cs typeface="Courier"/>
              </a:rPr>
              <a:t>/</a:t>
            </a:r>
            <a:r>
              <a:rPr lang="en-US" sz="1400" dirty="0" err="1">
                <a:latin typeface="Courier"/>
                <a:cs typeface="Courier"/>
              </a:rPr>
              <a:t>gsn_csm.ncl</a:t>
            </a:r>
            <a:r>
              <a:rPr lang="en-US" sz="1400" dirty="0">
                <a:latin typeface="Courier"/>
                <a:cs typeface="Courier"/>
              </a:rPr>
              <a:t>"</a:t>
            </a:r>
          </a:p>
          <a:p>
            <a:r>
              <a:rPr lang="en-US" sz="1400" dirty="0">
                <a:latin typeface="Courier"/>
                <a:cs typeface="Courier"/>
              </a:rPr>
              <a:t>load "$NCARG_ROOT/lib/</a:t>
            </a:r>
            <a:r>
              <a:rPr lang="en-US" sz="1400" dirty="0" err="1">
                <a:latin typeface="Courier"/>
                <a:cs typeface="Courier"/>
              </a:rPr>
              <a:t>ncarg</a:t>
            </a:r>
            <a:r>
              <a:rPr lang="en-US" sz="1400" dirty="0">
                <a:latin typeface="Courier"/>
                <a:cs typeface="Courier"/>
              </a:rPr>
              <a:t>/</a:t>
            </a:r>
            <a:r>
              <a:rPr lang="en-US" sz="1400" dirty="0" err="1">
                <a:latin typeface="Courier"/>
                <a:cs typeface="Courier"/>
              </a:rPr>
              <a:t>nclscripts</a:t>
            </a:r>
            <a:r>
              <a:rPr lang="en-US" sz="1400" dirty="0">
                <a:latin typeface="Courier"/>
                <a:cs typeface="Courier"/>
              </a:rPr>
              <a:t>/</a:t>
            </a:r>
            <a:r>
              <a:rPr lang="en-US" sz="1400" dirty="0" err="1">
                <a:latin typeface="Courier"/>
                <a:cs typeface="Courier"/>
              </a:rPr>
              <a:t>wrf</a:t>
            </a:r>
            <a:r>
              <a:rPr lang="en-US" sz="1400" dirty="0">
                <a:latin typeface="Courier"/>
                <a:cs typeface="Courier"/>
              </a:rPr>
              <a:t>/</a:t>
            </a:r>
            <a:r>
              <a:rPr lang="en-US" sz="1400" dirty="0" err="1">
                <a:latin typeface="Courier"/>
                <a:cs typeface="Courier"/>
              </a:rPr>
              <a:t>WRFUserARW.ncl</a:t>
            </a:r>
            <a:r>
              <a:rPr lang="en-US" sz="1400" dirty="0">
                <a:latin typeface="Courier"/>
                <a:cs typeface="Courier"/>
              </a:rPr>
              <a:t>"</a:t>
            </a:r>
          </a:p>
          <a:p>
            <a:r>
              <a:rPr lang="en-US" sz="1400" dirty="0">
                <a:latin typeface="Courier"/>
                <a:cs typeface="Courier"/>
              </a:rPr>
              <a:t>load "$NCARG_ROOT/lib/</a:t>
            </a:r>
            <a:r>
              <a:rPr lang="en-US" sz="1400" dirty="0" err="1">
                <a:latin typeface="Courier"/>
                <a:cs typeface="Courier"/>
              </a:rPr>
              <a:t>ncarg</a:t>
            </a:r>
            <a:r>
              <a:rPr lang="en-US" sz="1400" dirty="0">
                <a:latin typeface="Courier"/>
                <a:cs typeface="Courier"/>
              </a:rPr>
              <a:t>/</a:t>
            </a:r>
            <a:r>
              <a:rPr lang="en-US" sz="1400" dirty="0" err="1">
                <a:latin typeface="Courier"/>
                <a:cs typeface="Courier"/>
              </a:rPr>
              <a:t>nclscripts</a:t>
            </a:r>
            <a:r>
              <a:rPr lang="en-US" sz="1400" dirty="0">
                <a:latin typeface="Courier"/>
                <a:cs typeface="Courier"/>
              </a:rPr>
              <a:t>/</a:t>
            </a:r>
            <a:r>
              <a:rPr lang="en-US" sz="1400" dirty="0" err="1">
                <a:latin typeface="Courier"/>
                <a:cs typeface="Courier"/>
              </a:rPr>
              <a:t>esmf</a:t>
            </a:r>
            <a:r>
              <a:rPr lang="en-US" sz="1400" dirty="0">
                <a:latin typeface="Courier"/>
                <a:cs typeface="Courier"/>
              </a:rPr>
              <a:t>/</a:t>
            </a:r>
            <a:r>
              <a:rPr lang="en-US" sz="1400" dirty="0" err="1">
                <a:latin typeface="Courier"/>
                <a:cs typeface="Courier"/>
              </a:rPr>
              <a:t>ESMF_regridding.ncl</a:t>
            </a:r>
            <a:r>
              <a:rPr lang="en-US" sz="1400" dirty="0">
                <a:latin typeface="Courier"/>
                <a:cs typeface="Courier"/>
              </a:rPr>
              <a:t>"</a:t>
            </a:r>
          </a:p>
          <a:p>
            <a:endParaRPr lang="en-US" sz="1400" dirty="0">
              <a:latin typeface="Courier"/>
              <a:cs typeface="Courier"/>
            </a:endParaRPr>
          </a:p>
          <a:p>
            <a:r>
              <a:rPr lang="en-US" sz="1400" dirty="0">
                <a:latin typeface="Courier"/>
                <a:cs typeface="Courier"/>
              </a:rPr>
              <a:t>  a = </a:t>
            </a:r>
            <a:r>
              <a:rPr lang="en-US" sz="1400" dirty="0" err="1">
                <a:latin typeface="Courier"/>
                <a:cs typeface="Courier"/>
              </a:rPr>
              <a:t>addfile</a:t>
            </a:r>
            <a:r>
              <a:rPr lang="en-US" sz="1400" dirty="0">
                <a:latin typeface="Courier"/>
                <a:cs typeface="Courier"/>
              </a:rPr>
              <a:t>("</a:t>
            </a:r>
            <a:r>
              <a:rPr lang="en-US" sz="1400" b="1" dirty="0">
                <a:latin typeface="Courier"/>
                <a:cs typeface="Courier"/>
              </a:rPr>
              <a:t>geo_em.d01.nc</a:t>
            </a:r>
            <a:r>
              <a:rPr lang="en-US" sz="1400" dirty="0">
                <a:latin typeface="Courier"/>
                <a:cs typeface="Courier"/>
              </a:rPr>
              <a:t>",</a:t>
            </a:r>
            <a:r>
              <a:rPr lang="en-US" sz="1400" b="1" dirty="0">
                <a:solidFill>
                  <a:srgbClr val="FF0000"/>
                </a:solidFill>
                <a:latin typeface="Courier"/>
                <a:cs typeface="Courier"/>
              </a:rPr>
              <a:t>"w"</a:t>
            </a:r>
            <a:r>
              <a:rPr lang="en-US" sz="1400" dirty="0">
                <a:latin typeface="Courier"/>
                <a:cs typeface="Courier"/>
              </a:rPr>
              <a:t>)  ; Open a file</a:t>
            </a:r>
          </a:p>
          <a:p>
            <a:r>
              <a:rPr lang="mr-IN" sz="1400" dirty="0">
                <a:latin typeface="Courier"/>
                <a:cs typeface="Courier"/>
              </a:rPr>
              <a:t>  f = wrf_user_getvar(a,"F",-1)</a:t>
            </a:r>
          </a:p>
          <a:p>
            <a:endParaRPr lang="mr-IN" sz="1400" dirty="0">
              <a:latin typeface="Courier"/>
              <a:cs typeface="Courier"/>
            </a:endParaRPr>
          </a:p>
          <a:p>
            <a:r>
              <a:rPr lang="mr-IN" sz="1400" dirty="0">
                <a:latin typeface="Courier"/>
                <a:cs typeface="Courier"/>
              </a:rPr>
              <a:t>  ; reduce hgt_m  by 50%</a:t>
            </a:r>
          </a:p>
          <a:p>
            <a:r>
              <a:rPr lang="mr-IN" sz="1400" dirty="0">
                <a:latin typeface="Courier"/>
                <a:cs typeface="Courier"/>
              </a:rPr>
              <a:t>  hgt_m = a-&gt;HGT_M</a:t>
            </a:r>
          </a:p>
          <a:p>
            <a:r>
              <a:rPr lang="mr-IN" sz="1400" dirty="0">
                <a:latin typeface="Courier"/>
                <a:cs typeface="Courier"/>
              </a:rPr>
              <a:t>  hgt_m = hgt_m*0.5</a:t>
            </a:r>
          </a:p>
          <a:p>
            <a:r>
              <a:rPr lang="mr-IN" sz="1400" dirty="0">
                <a:latin typeface="Courier"/>
                <a:cs typeface="Courier"/>
              </a:rPr>
              <a:t>  a-&gt;HGT_M = hgt_m</a:t>
            </a:r>
            <a:endParaRPr lang="en-US" sz="1400" dirty="0">
              <a:latin typeface="Courier"/>
              <a:cs typeface="Courier"/>
            </a:endParaRPr>
          </a:p>
        </p:txBody>
      </p:sp>
      <p:sp>
        <p:nvSpPr>
          <p:cNvPr id="6" name="TextBox 5"/>
          <p:cNvSpPr txBox="1"/>
          <p:nvPr/>
        </p:nvSpPr>
        <p:spPr>
          <a:xfrm>
            <a:off x="10641" y="5722269"/>
            <a:ext cx="9137200" cy="646331"/>
          </a:xfrm>
          <a:prstGeom prst="rect">
            <a:avLst/>
          </a:prstGeom>
          <a:noFill/>
        </p:spPr>
        <p:txBody>
          <a:bodyPr wrap="none" rtlCol="0">
            <a:spAutoFit/>
          </a:bodyPr>
          <a:lstStyle/>
          <a:p>
            <a:r>
              <a:rPr lang="en-US" dirty="0">
                <a:solidFill>
                  <a:srgbClr val="FF0000"/>
                </a:solidFill>
              </a:rPr>
              <a:t>This script open </a:t>
            </a:r>
            <a:r>
              <a:rPr lang="en-US" sz="1600" dirty="0">
                <a:solidFill>
                  <a:srgbClr val="FF0000"/>
                </a:solidFill>
                <a:latin typeface="Courier"/>
                <a:cs typeface="Courier"/>
              </a:rPr>
              <a:t>geo_em.d01.nc</a:t>
            </a:r>
            <a:r>
              <a:rPr lang="en-US" dirty="0">
                <a:solidFill>
                  <a:srgbClr val="FF0000"/>
                </a:solidFill>
              </a:rPr>
              <a:t>, reads in </a:t>
            </a:r>
            <a:r>
              <a:rPr lang="en-US" dirty="0" err="1">
                <a:solidFill>
                  <a:srgbClr val="FF0000"/>
                </a:solidFill>
              </a:rPr>
              <a:t>topo</a:t>
            </a:r>
            <a:r>
              <a:rPr lang="en-US" dirty="0">
                <a:solidFill>
                  <a:srgbClr val="FF0000"/>
                </a:solidFill>
              </a:rPr>
              <a:t> height (</a:t>
            </a:r>
            <a:r>
              <a:rPr lang="en-US" dirty="0" err="1">
                <a:solidFill>
                  <a:srgbClr val="FF0000"/>
                </a:solidFill>
              </a:rPr>
              <a:t>hgt_m</a:t>
            </a:r>
            <a:r>
              <a:rPr lang="en-US" dirty="0">
                <a:solidFill>
                  <a:srgbClr val="FF0000"/>
                </a:solidFill>
              </a:rPr>
              <a:t>), modifies it by 50%,</a:t>
            </a:r>
          </a:p>
          <a:p>
            <a:r>
              <a:rPr lang="en-US" dirty="0">
                <a:solidFill>
                  <a:srgbClr val="FF0000"/>
                </a:solidFill>
              </a:rPr>
              <a:t>	and them writes it back to the file.  </a:t>
            </a:r>
            <a:r>
              <a:rPr lang="en-US" b="1" u="sng" dirty="0">
                <a:solidFill>
                  <a:srgbClr val="FF0000"/>
                </a:solidFill>
              </a:rPr>
              <a:t>The </a:t>
            </a:r>
            <a:r>
              <a:rPr lang="en-US" b="1" u="sng" dirty="0">
                <a:solidFill>
                  <a:srgbClr val="FF0000"/>
                </a:solidFill>
                <a:latin typeface="Courier"/>
                <a:cs typeface="Courier"/>
              </a:rPr>
              <a:t>geo_em.d01.nc </a:t>
            </a:r>
            <a:r>
              <a:rPr lang="en-US" b="1" u="sng" dirty="0">
                <a:solidFill>
                  <a:srgbClr val="FF0000"/>
                </a:solidFill>
              </a:rPr>
              <a:t>file is modified in this process</a:t>
            </a:r>
            <a:endParaRPr lang="en-US" b="1" dirty="0"/>
          </a:p>
        </p:txBody>
      </p:sp>
      <p:sp>
        <p:nvSpPr>
          <p:cNvPr id="5" name="TextBox 4">
            <a:extLst>
              <a:ext uri="{FF2B5EF4-FFF2-40B4-BE49-F238E27FC236}">
                <a16:creationId xmlns:a16="http://schemas.microsoft.com/office/drawing/2014/main" id="{FABDC5EA-0504-75EE-90B1-C9769308A089}"/>
              </a:ext>
            </a:extLst>
          </p:cNvPr>
          <p:cNvSpPr txBox="1"/>
          <p:nvPr/>
        </p:nvSpPr>
        <p:spPr>
          <a:xfrm>
            <a:off x="142504" y="6460177"/>
            <a:ext cx="7878632" cy="369332"/>
          </a:xfrm>
          <a:prstGeom prst="rect">
            <a:avLst/>
          </a:prstGeom>
          <a:noFill/>
        </p:spPr>
        <p:txBody>
          <a:bodyPr wrap="none" rtlCol="0">
            <a:spAutoFit/>
          </a:bodyPr>
          <a:lstStyle/>
          <a:p>
            <a:r>
              <a:rPr lang="en-US" dirty="0"/>
              <a:t>If you get an “HDF error” on opening the geogrid file, try the Python script instead</a:t>
            </a:r>
          </a:p>
        </p:txBody>
      </p:sp>
    </p:spTree>
    <p:extLst>
      <p:ext uri="{BB962C8B-B14F-4D97-AF65-F5344CB8AC3E}">
        <p14:creationId xmlns:p14="http://schemas.microsoft.com/office/powerpoint/2010/main" val="45725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FE7714-7FFF-622B-08DE-E94A78DF16F5}"/>
              </a:ext>
            </a:extLst>
          </p:cNvPr>
          <p:cNvSpPr>
            <a:spLocks noGrp="1"/>
          </p:cNvSpPr>
          <p:nvPr>
            <p:ph type="title"/>
          </p:nvPr>
        </p:nvSpPr>
        <p:spPr/>
        <p:txBody>
          <a:bodyPr>
            <a:normAutofit fontScale="90000"/>
          </a:bodyPr>
          <a:lstStyle/>
          <a:p>
            <a:r>
              <a:rPr lang="en-US" dirty="0"/>
              <a:t>NCL topography modification recipe</a:t>
            </a:r>
          </a:p>
        </p:txBody>
      </p:sp>
      <p:sp>
        <p:nvSpPr>
          <p:cNvPr id="5" name="Content Placeholder 4">
            <a:extLst>
              <a:ext uri="{FF2B5EF4-FFF2-40B4-BE49-F238E27FC236}">
                <a16:creationId xmlns:a16="http://schemas.microsoft.com/office/drawing/2014/main" id="{B0231A28-5F41-E555-A2C2-02A3635D8FC4}"/>
              </a:ext>
            </a:extLst>
          </p:cNvPr>
          <p:cNvSpPr>
            <a:spLocks noGrp="1"/>
          </p:cNvSpPr>
          <p:nvPr>
            <p:ph idx="1"/>
          </p:nvPr>
        </p:nvSpPr>
        <p:spPr/>
        <p:txBody>
          <a:bodyPr>
            <a:normAutofit fontScale="85000" lnSpcReduction="20000"/>
          </a:bodyPr>
          <a:lstStyle/>
          <a:p>
            <a:r>
              <a:rPr lang="en-US" dirty="0"/>
              <a:t>Make sure to </a:t>
            </a:r>
            <a:r>
              <a:rPr lang="en-US" sz="2800" dirty="0">
                <a:latin typeface="Courier New" panose="02070309020205020404" pitchFamily="49" charset="0"/>
                <a:cs typeface="Courier New" panose="02070309020205020404" pitchFamily="49" charset="0"/>
              </a:rPr>
              <a:t>source </a:t>
            </a:r>
            <a:r>
              <a:rPr lang="en-US" sz="2800" dirty="0" err="1">
                <a:latin typeface="Courier New" panose="02070309020205020404" pitchFamily="49" charset="0"/>
                <a:cs typeface="Courier New" panose="02070309020205020404" pitchFamily="49" charset="0"/>
              </a:rPr>
              <a:t>doncl.sh</a:t>
            </a:r>
            <a:r>
              <a:rPr lang="en-US" sz="2800" dirty="0">
                <a:latin typeface="Courier New" panose="02070309020205020404" pitchFamily="49" charset="0"/>
                <a:cs typeface="Courier New" panose="02070309020205020404" pitchFamily="49" charset="0"/>
              </a:rPr>
              <a:t> </a:t>
            </a:r>
            <a:r>
              <a:rPr lang="en-US" dirty="0"/>
              <a:t>first</a:t>
            </a:r>
          </a:p>
          <a:p>
            <a:r>
              <a:rPr lang="en-US" dirty="0"/>
              <a:t>Copy </a:t>
            </a:r>
            <a:r>
              <a:rPr lang="en-US" sz="2800" dirty="0">
                <a:latin typeface="Courier New" panose="02070309020205020404" pitchFamily="49" charset="0"/>
                <a:cs typeface="Courier New" panose="02070309020205020404" pitchFamily="49" charset="0"/>
              </a:rPr>
              <a:t>$LAB/SCRIPTS/</a:t>
            </a:r>
            <a:r>
              <a:rPr lang="en-US" sz="2800" dirty="0" err="1">
                <a:latin typeface="Courier New" panose="02070309020205020404" pitchFamily="49" charset="0"/>
                <a:cs typeface="Courier New" panose="02070309020205020404" pitchFamily="49" charset="0"/>
              </a:rPr>
              <a:t>mod_terrain.ncl</a:t>
            </a:r>
            <a:r>
              <a:rPr lang="en-US" dirty="0"/>
              <a:t> and edit as needed</a:t>
            </a:r>
          </a:p>
          <a:p>
            <a:r>
              <a:rPr lang="en-US" dirty="0"/>
              <a:t>Run </a:t>
            </a:r>
            <a:r>
              <a:rPr lang="en-US" sz="2800" dirty="0" err="1">
                <a:latin typeface="Courier New" panose="02070309020205020404" pitchFamily="49" charset="0"/>
                <a:cs typeface="Courier New" panose="02070309020205020404" pitchFamily="49" charset="0"/>
              </a:rPr>
              <a:t>geogrid.exe</a:t>
            </a:r>
            <a:endParaRPr lang="en-US" dirty="0">
              <a:latin typeface="Courier New" panose="02070309020205020404" pitchFamily="49" charset="0"/>
              <a:cs typeface="Courier New" panose="02070309020205020404" pitchFamily="49" charset="0"/>
            </a:endParaRPr>
          </a:p>
          <a:p>
            <a:r>
              <a:rPr lang="en-US" sz="2800" dirty="0" err="1">
                <a:latin typeface="Courier New" panose="02070309020205020404" pitchFamily="49" charset="0"/>
                <a:cs typeface="Courier New" panose="02070309020205020404" pitchFamily="49" charset="0"/>
              </a:rPr>
              <a:t>ncl</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mod_terrain.ncl</a:t>
            </a:r>
            <a:r>
              <a:rPr lang="en-US" sz="2800" dirty="0">
                <a:latin typeface="Courier New" panose="02070309020205020404" pitchFamily="49" charset="0"/>
                <a:cs typeface="Courier New" panose="02070309020205020404" pitchFamily="49" charset="0"/>
              </a:rPr>
              <a:t> </a:t>
            </a:r>
          </a:p>
          <a:p>
            <a:pPr lvl="1"/>
            <a:r>
              <a:rPr lang="en-US" dirty="0"/>
              <a:t>Modifies </a:t>
            </a:r>
            <a:r>
              <a:rPr lang="en-US" sz="2400" dirty="0">
                <a:latin typeface="Courier New" panose="02070309020205020404" pitchFamily="49" charset="0"/>
                <a:cs typeface="Courier New" panose="02070309020205020404" pitchFamily="49" charset="0"/>
              </a:rPr>
              <a:t>geo_em.d01.nc</a:t>
            </a:r>
            <a:endParaRPr lang="en-US" dirty="0">
              <a:latin typeface="Courier New" panose="02070309020205020404" pitchFamily="49" charset="0"/>
              <a:cs typeface="Courier New" panose="02070309020205020404" pitchFamily="49" charset="0"/>
            </a:endParaRPr>
          </a:p>
          <a:p>
            <a:r>
              <a:rPr lang="en-US" dirty="0">
                <a:solidFill>
                  <a:srgbClr val="FF0000"/>
                </a:solidFill>
              </a:rPr>
              <a:t>If you have multiple domains, edit NCL script for geogrid output file name (e.g., </a:t>
            </a:r>
            <a:r>
              <a:rPr lang="en-US" sz="2800" dirty="0">
                <a:solidFill>
                  <a:srgbClr val="FF0000"/>
                </a:solidFill>
                <a:latin typeface="Courier New" panose="02070309020205020404" pitchFamily="49" charset="0"/>
                <a:cs typeface="Courier New" panose="02070309020205020404" pitchFamily="49" charset="0"/>
              </a:rPr>
              <a:t>geo_em.d02.nc</a:t>
            </a:r>
            <a:r>
              <a:rPr lang="en-US" dirty="0">
                <a:solidFill>
                  <a:srgbClr val="FF0000"/>
                </a:solidFill>
              </a:rPr>
              <a:t>, etc.) and run for each domain</a:t>
            </a:r>
          </a:p>
          <a:p>
            <a:r>
              <a:rPr lang="en-US" dirty="0"/>
              <a:t>If you run </a:t>
            </a:r>
            <a:r>
              <a:rPr lang="en-US" sz="2800" dirty="0" err="1">
                <a:latin typeface="Courier New" panose="02070309020205020404" pitchFamily="49" charset="0"/>
                <a:cs typeface="Courier New" panose="02070309020205020404" pitchFamily="49" charset="0"/>
              </a:rPr>
              <a:t>geogrid.exe</a:t>
            </a:r>
            <a:r>
              <a:rPr lang="en-US" sz="2800" dirty="0">
                <a:latin typeface="Courier New" panose="02070309020205020404" pitchFamily="49" charset="0"/>
                <a:cs typeface="Courier New" panose="02070309020205020404" pitchFamily="49" charset="0"/>
              </a:rPr>
              <a:t> </a:t>
            </a:r>
            <a:r>
              <a:rPr lang="en-US" dirty="0"/>
              <a:t>again, these changes are destroyed</a:t>
            </a:r>
          </a:p>
        </p:txBody>
      </p:sp>
      <p:sp>
        <p:nvSpPr>
          <p:cNvPr id="3" name="Slide Number Placeholder 2">
            <a:extLst>
              <a:ext uri="{FF2B5EF4-FFF2-40B4-BE49-F238E27FC236}">
                <a16:creationId xmlns:a16="http://schemas.microsoft.com/office/drawing/2014/main" id="{68F8A2BC-99BD-A316-2EF6-A4DA4548F5BA}"/>
              </a:ext>
            </a:extLst>
          </p:cNvPr>
          <p:cNvSpPr>
            <a:spLocks noGrp="1"/>
          </p:cNvSpPr>
          <p:nvPr>
            <p:ph type="sldNum" sz="quarter" idx="12"/>
          </p:nvPr>
        </p:nvSpPr>
        <p:spPr/>
        <p:txBody>
          <a:bodyPr/>
          <a:lstStyle/>
          <a:p>
            <a:fld id="{9E637389-0009-4D49-914B-CA8EC15E09D8}" type="slidenum">
              <a:rPr lang="en-US" smtClean="0"/>
              <a:t>43</a:t>
            </a:fld>
            <a:endParaRPr lang="en-US"/>
          </a:p>
        </p:txBody>
      </p:sp>
    </p:spTree>
    <p:extLst>
      <p:ext uri="{BB962C8B-B14F-4D97-AF65-F5344CB8AC3E}">
        <p14:creationId xmlns:p14="http://schemas.microsoft.com/office/powerpoint/2010/main" val="111910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32B1-8147-578D-CE5B-F7855E7632F6}"/>
              </a:ext>
            </a:extLst>
          </p:cNvPr>
          <p:cNvSpPr>
            <a:spLocks noGrp="1"/>
          </p:cNvSpPr>
          <p:nvPr>
            <p:ph type="title"/>
          </p:nvPr>
        </p:nvSpPr>
        <p:spPr/>
        <p:txBody>
          <a:bodyPr>
            <a:normAutofit fontScale="90000"/>
          </a:bodyPr>
          <a:lstStyle/>
          <a:p>
            <a:r>
              <a:rPr lang="en-US" dirty="0"/>
              <a:t>Python notebook for modifying topography</a:t>
            </a:r>
          </a:p>
        </p:txBody>
      </p:sp>
      <p:sp>
        <p:nvSpPr>
          <p:cNvPr id="3" name="Content Placeholder 2">
            <a:extLst>
              <a:ext uri="{FF2B5EF4-FFF2-40B4-BE49-F238E27FC236}">
                <a16:creationId xmlns:a16="http://schemas.microsoft.com/office/drawing/2014/main" id="{29F0A76F-24DA-47CA-8C86-5D9B929801F3}"/>
              </a:ext>
            </a:extLst>
          </p:cNvPr>
          <p:cNvSpPr>
            <a:spLocks noGrp="1"/>
          </p:cNvSpPr>
          <p:nvPr>
            <p:ph idx="1"/>
          </p:nvPr>
        </p:nvSpPr>
        <p:spPr/>
        <p:txBody>
          <a:bodyPr>
            <a:normAutofit fontScale="85000" lnSpcReduction="20000"/>
          </a:bodyPr>
          <a:lstStyle/>
          <a:p>
            <a:r>
              <a:rPr lang="en-US" dirty="0"/>
              <a:t>Copy and modify $LAB/SCRIPTS/</a:t>
            </a:r>
            <a:r>
              <a:rPr lang="en-US" dirty="0" err="1"/>
              <a:t>mod_WRF_terrain.ipynb</a:t>
            </a:r>
            <a:endParaRPr lang="en-US" dirty="0"/>
          </a:p>
          <a:p>
            <a:r>
              <a:rPr lang="en-US" dirty="0"/>
              <a:t>After you execute the script, the file geo_em.d01.nc has been modified</a:t>
            </a:r>
          </a:p>
          <a:p>
            <a:r>
              <a:rPr lang="en-US" dirty="0"/>
              <a:t>Try to plot the new terrain with </a:t>
            </a:r>
            <a:r>
              <a:rPr lang="en-US" dirty="0" err="1"/>
              <a:t>plot_WRF_terrain.ipynb</a:t>
            </a:r>
            <a:r>
              <a:rPr lang="en-US" dirty="0"/>
              <a:t>.  Don’t skip this step.</a:t>
            </a:r>
          </a:p>
          <a:p>
            <a:pPr lvl="1"/>
            <a:r>
              <a:rPr lang="en-US" dirty="0"/>
              <a:t>If you get an “HDF error”, your geogrid file may need fixing:</a:t>
            </a:r>
          </a:p>
          <a:p>
            <a:pPr lvl="2"/>
            <a:r>
              <a:rPr lang="en-US" dirty="0"/>
              <a:t>mv geo_em.d01.nc </a:t>
            </a:r>
            <a:r>
              <a:rPr lang="en-US" dirty="0" err="1"/>
              <a:t>broken.nc</a:t>
            </a:r>
            <a:endParaRPr lang="en-US" dirty="0"/>
          </a:p>
          <a:p>
            <a:pPr lvl="2"/>
            <a:r>
              <a:rPr lang="en-US" dirty="0" err="1"/>
              <a:t>ncks</a:t>
            </a:r>
            <a:r>
              <a:rPr lang="en-US" dirty="0"/>
              <a:t> --</a:t>
            </a:r>
            <a:r>
              <a:rPr lang="en-US" dirty="0" err="1"/>
              <a:t>fl_fmt</a:t>
            </a:r>
            <a:r>
              <a:rPr lang="en-US" dirty="0"/>
              <a:t>=netcdf4 </a:t>
            </a:r>
            <a:r>
              <a:rPr lang="en-US" dirty="0" err="1"/>
              <a:t>broken.nc</a:t>
            </a:r>
            <a:r>
              <a:rPr lang="en-US" dirty="0"/>
              <a:t> geo_em.d01.nc</a:t>
            </a:r>
          </a:p>
          <a:p>
            <a:pPr lvl="1"/>
            <a:r>
              <a:rPr lang="en-US" dirty="0"/>
              <a:t>Try plotting again</a:t>
            </a:r>
          </a:p>
          <a:p>
            <a:r>
              <a:rPr lang="en-US" dirty="0"/>
              <a:t>Repeat for any nests</a:t>
            </a:r>
          </a:p>
        </p:txBody>
      </p:sp>
      <p:sp>
        <p:nvSpPr>
          <p:cNvPr id="4" name="Slide Number Placeholder 3">
            <a:extLst>
              <a:ext uri="{FF2B5EF4-FFF2-40B4-BE49-F238E27FC236}">
                <a16:creationId xmlns:a16="http://schemas.microsoft.com/office/drawing/2014/main" id="{3DE4A2BD-8490-A845-889F-4C598753394D}"/>
              </a:ext>
            </a:extLst>
          </p:cNvPr>
          <p:cNvSpPr>
            <a:spLocks noGrp="1"/>
          </p:cNvSpPr>
          <p:nvPr>
            <p:ph type="sldNum" sz="quarter" idx="12"/>
          </p:nvPr>
        </p:nvSpPr>
        <p:spPr/>
        <p:txBody>
          <a:bodyPr/>
          <a:lstStyle/>
          <a:p>
            <a:fld id="{9E637389-0009-4D49-914B-CA8EC15E09D8}" type="slidenum">
              <a:rPr lang="en-US" smtClean="0"/>
              <a:t>44</a:t>
            </a:fld>
            <a:endParaRPr lang="en-US"/>
          </a:p>
        </p:txBody>
      </p:sp>
    </p:spTree>
    <p:extLst>
      <p:ext uri="{BB962C8B-B14F-4D97-AF65-F5344CB8AC3E}">
        <p14:creationId xmlns:p14="http://schemas.microsoft.com/office/powerpoint/2010/main" val="755429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4AF5-1D46-7A20-0B1A-BA393FA29405}"/>
              </a:ext>
            </a:extLst>
          </p:cNvPr>
          <p:cNvSpPr>
            <a:spLocks noGrp="1"/>
          </p:cNvSpPr>
          <p:nvPr>
            <p:ph type="title"/>
          </p:nvPr>
        </p:nvSpPr>
        <p:spPr/>
        <p:txBody>
          <a:bodyPr/>
          <a:lstStyle/>
          <a:p>
            <a:r>
              <a:rPr lang="en-US" dirty="0"/>
              <a:t>NCL script to modify SST</a:t>
            </a:r>
          </a:p>
        </p:txBody>
      </p:sp>
      <p:sp>
        <p:nvSpPr>
          <p:cNvPr id="4" name="Content Placeholder 3">
            <a:extLst>
              <a:ext uri="{FF2B5EF4-FFF2-40B4-BE49-F238E27FC236}">
                <a16:creationId xmlns:a16="http://schemas.microsoft.com/office/drawing/2014/main" id="{BE3469D3-0265-25EB-01AC-C214B935D7E0}"/>
              </a:ext>
            </a:extLst>
          </p:cNvPr>
          <p:cNvSpPr>
            <a:spLocks noGrp="1"/>
          </p:cNvSpPr>
          <p:nvPr>
            <p:ph idx="1"/>
          </p:nvPr>
        </p:nvSpPr>
        <p:spPr/>
        <p:txBody>
          <a:bodyPr>
            <a:normAutofit fontScale="85000" lnSpcReduction="10000"/>
          </a:bodyPr>
          <a:lstStyle/>
          <a:p>
            <a:r>
              <a:rPr lang="en-US" dirty="0"/>
              <a:t>During the WPS steps, sea-surface temperature (SST) and ”skin temperature” (TSK) are read in from the parent model and used to initialize surface temperature over land and ocean</a:t>
            </a:r>
          </a:p>
          <a:p>
            <a:r>
              <a:rPr lang="en-US" dirty="0"/>
              <a:t>Say one wishes to alter surface temperature over the </a:t>
            </a:r>
            <a:r>
              <a:rPr lang="en-US" b="1" dirty="0"/>
              <a:t>ocean</a:t>
            </a:r>
            <a:r>
              <a:rPr lang="en-US" dirty="0"/>
              <a:t> but not the </a:t>
            </a:r>
            <a:r>
              <a:rPr lang="en-US" b="1" dirty="0"/>
              <a:t>land</a:t>
            </a:r>
          </a:p>
          <a:p>
            <a:r>
              <a:rPr lang="en-US" dirty="0"/>
              <a:t>This involves </a:t>
            </a:r>
          </a:p>
          <a:p>
            <a:pPr lvl="1"/>
            <a:r>
              <a:rPr lang="en-US" dirty="0"/>
              <a:t>Reading in a </a:t>
            </a:r>
            <a:r>
              <a:rPr lang="en-US" sz="2400" dirty="0">
                <a:latin typeface="Courier" pitchFamily="2" charset="0"/>
              </a:rPr>
              <a:t>wrfinput_d01</a:t>
            </a:r>
            <a:r>
              <a:rPr lang="en-US" dirty="0"/>
              <a:t> file created by </a:t>
            </a:r>
            <a:r>
              <a:rPr lang="en-US" dirty="0" err="1"/>
              <a:t>real.exe</a:t>
            </a:r>
            <a:endParaRPr lang="en-US" dirty="0"/>
          </a:p>
          <a:p>
            <a:pPr lvl="1"/>
            <a:r>
              <a:rPr lang="en-US" dirty="0"/>
              <a:t>Accessing the TSK and SST variables, and the LANDMASK</a:t>
            </a:r>
          </a:p>
          <a:p>
            <a:pPr lvl="1"/>
            <a:r>
              <a:rPr lang="en-US" dirty="0"/>
              <a:t>Altering TSK and SST where LANDMASK = 0 (ocean)</a:t>
            </a:r>
          </a:p>
          <a:p>
            <a:pPr lvl="1"/>
            <a:r>
              <a:rPr lang="en-US" dirty="0"/>
              <a:t>Writing the modified fields back to </a:t>
            </a:r>
            <a:r>
              <a:rPr lang="en-US" sz="2400" dirty="0">
                <a:latin typeface="Courier" pitchFamily="2" charset="0"/>
              </a:rPr>
              <a:t>wrfinput_d01</a:t>
            </a:r>
            <a:endParaRPr lang="en-US" dirty="0">
              <a:latin typeface="Courier" pitchFamily="2" charset="0"/>
            </a:endParaRPr>
          </a:p>
        </p:txBody>
      </p:sp>
      <p:sp>
        <p:nvSpPr>
          <p:cNvPr id="3" name="Slide Number Placeholder 2">
            <a:extLst>
              <a:ext uri="{FF2B5EF4-FFF2-40B4-BE49-F238E27FC236}">
                <a16:creationId xmlns:a16="http://schemas.microsoft.com/office/drawing/2014/main" id="{6E0A84A2-5D3F-6E2D-6BCB-8515B58F8237}"/>
              </a:ext>
            </a:extLst>
          </p:cNvPr>
          <p:cNvSpPr>
            <a:spLocks noGrp="1"/>
          </p:cNvSpPr>
          <p:nvPr>
            <p:ph type="sldNum" sz="quarter" idx="12"/>
          </p:nvPr>
        </p:nvSpPr>
        <p:spPr/>
        <p:txBody>
          <a:bodyPr/>
          <a:lstStyle/>
          <a:p>
            <a:fld id="{9E637389-0009-4D49-914B-CA8EC15E09D8}" type="slidenum">
              <a:rPr lang="en-US" smtClean="0"/>
              <a:t>45</a:t>
            </a:fld>
            <a:endParaRPr lang="en-US"/>
          </a:p>
        </p:txBody>
      </p:sp>
    </p:spTree>
    <p:extLst>
      <p:ext uri="{BB962C8B-B14F-4D97-AF65-F5344CB8AC3E}">
        <p14:creationId xmlns:p14="http://schemas.microsoft.com/office/powerpoint/2010/main" val="2376374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4AF5-1D46-7A20-0B1A-BA393FA29405}"/>
              </a:ext>
            </a:extLst>
          </p:cNvPr>
          <p:cNvSpPr>
            <a:spLocks noGrp="1"/>
          </p:cNvSpPr>
          <p:nvPr>
            <p:ph type="title"/>
          </p:nvPr>
        </p:nvSpPr>
        <p:spPr/>
        <p:txBody>
          <a:bodyPr/>
          <a:lstStyle/>
          <a:p>
            <a:r>
              <a:rPr lang="en-US" dirty="0"/>
              <a:t>NCL script to modify SST</a:t>
            </a:r>
          </a:p>
        </p:txBody>
      </p:sp>
      <p:sp>
        <p:nvSpPr>
          <p:cNvPr id="3" name="Slide Number Placeholder 2">
            <a:extLst>
              <a:ext uri="{FF2B5EF4-FFF2-40B4-BE49-F238E27FC236}">
                <a16:creationId xmlns:a16="http://schemas.microsoft.com/office/drawing/2014/main" id="{6E0A84A2-5D3F-6E2D-6BCB-8515B58F8237}"/>
              </a:ext>
            </a:extLst>
          </p:cNvPr>
          <p:cNvSpPr>
            <a:spLocks noGrp="1"/>
          </p:cNvSpPr>
          <p:nvPr>
            <p:ph type="sldNum" sz="quarter" idx="12"/>
          </p:nvPr>
        </p:nvSpPr>
        <p:spPr/>
        <p:txBody>
          <a:bodyPr/>
          <a:lstStyle/>
          <a:p>
            <a:fld id="{9E637389-0009-4D49-914B-CA8EC15E09D8}" type="slidenum">
              <a:rPr lang="en-US" smtClean="0"/>
              <a:t>46</a:t>
            </a:fld>
            <a:endParaRPr lang="en-US"/>
          </a:p>
        </p:txBody>
      </p:sp>
      <p:sp>
        <p:nvSpPr>
          <p:cNvPr id="7" name="TextBox 6">
            <a:extLst>
              <a:ext uri="{FF2B5EF4-FFF2-40B4-BE49-F238E27FC236}">
                <a16:creationId xmlns:a16="http://schemas.microsoft.com/office/drawing/2014/main" id="{3718F991-55B4-2D9E-297E-4C98E9B639CE}"/>
              </a:ext>
            </a:extLst>
          </p:cNvPr>
          <p:cNvSpPr txBox="1"/>
          <p:nvPr/>
        </p:nvSpPr>
        <p:spPr>
          <a:xfrm>
            <a:off x="55419" y="1389928"/>
            <a:ext cx="6199133" cy="4678204"/>
          </a:xfrm>
          <a:prstGeom prst="rect">
            <a:avLst/>
          </a:prstGeom>
          <a:noFill/>
        </p:spPr>
        <p:txBody>
          <a:bodyPr wrap="none" rtlCol="0">
            <a:spAutoFit/>
          </a:bodyPr>
          <a:lstStyle/>
          <a:p>
            <a:r>
              <a:rPr lang="en-US" sz="1600" b="1" dirty="0"/>
              <a:t>$LAB/SCRIPTS/</a:t>
            </a:r>
            <a:r>
              <a:rPr lang="en-US" sz="1600" b="1" dirty="0" err="1"/>
              <a:t>sst.ncl</a:t>
            </a:r>
            <a:endParaRPr lang="en-US" sz="1600" b="1" dirty="0"/>
          </a:p>
          <a:p>
            <a:endParaRPr lang="en-US" sz="1600" dirty="0"/>
          </a:p>
          <a:p>
            <a:r>
              <a:rPr lang="en-US" sz="1400" dirty="0">
                <a:latin typeface="Courier New" panose="02070309020205020404" pitchFamily="49" charset="0"/>
                <a:cs typeface="Courier New" panose="02070309020205020404" pitchFamily="49" charset="0"/>
              </a:rPr>
              <a:t>; change SST and TSK by fixed amount but only over OCEAN</a:t>
            </a:r>
          </a:p>
          <a:p>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 = </a:t>
            </a:r>
            <a:r>
              <a:rPr lang="en-US" sz="1400" dirty="0" err="1">
                <a:latin typeface="Courier New" panose="02070309020205020404" pitchFamily="49" charset="0"/>
                <a:cs typeface="Courier New" panose="02070309020205020404" pitchFamily="49" charset="0"/>
              </a:rPr>
              <a:t>addfile</a:t>
            </a:r>
            <a:r>
              <a:rPr lang="en-US" sz="1400" dirty="0">
                <a:latin typeface="Courier New" panose="02070309020205020404" pitchFamily="49" charset="0"/>
                <a:cs typeface="Courier New" panose="02070309020205020404" pitchFamily="49" charset="0"/>
              </a:rPr>
              <a:t>("</a:t>
            </a:r>
            <a:r>
              <a:rPr lang="en-US" sz="1400" b="1" dirty="0">
                <a:solidFill>
                  <a:schemeClr val="bg1">
                    <a:lumMod val="50000"/>
                  </a:schemeClr>
                </a:solidFill>
                <a:latin typeface="Courier New" panose="02070309020205020404" pitchFamily="49" charset="0"/>
                <a:cs typeface="Courier New" panose="02070309020205020404" pitchFamily="49" charset="0"/>
              </a:rPr>
              <a:t>wrfinput_d01</a:t>
            </a:r>
            <a:r>
              <a:rPr lang="en-US" sz="1400" dirty="0">
                <a:latin typeface="Courier New" panose="02070309020205020404" pitchFamily="49" charset="0"/>
                <a:cs typeface="Courier New" panose="02070309020205020404" pitchFamily="49" charset="0"/>
              </a:rPr>
              <a:t>","w")  ; Open a file</a:t>
            </a:r>
          </a:p>
          <a:p>
            <a:r>
              <a:rPr lang="en-US" sz="1400" dirty="0">
                <a:latin typeface="Courier New" panose="02070309020205020404" pitchFamily="49" charset="0"/>
                <a:cs typeface="Courier New" panose="02070309020205020404" pitchFamily="49" charset="0"/>
              </a:rPr>
              <a:t>  f = </a:t>
            </a:r>
            <a:r>
              <a:rPr lang="en-US" sz="1400" dirty="0" err="1">
                <a:latin typeface="Courier New" panose="02070309020205020404" pitchFamily="49" charset="0"/>
                <a:cs typeface="Courier New" panose="02070309020205020404" pitchFamily="49" charset="0"/>
              </a:rPr>
              <a:t>wrf_user_getvar</a:t>
            </a:r>
            <a:r>
              <a:rPr lang="en-US" sz="1400" dirty="0">
                <a:latin typeface="Courier New" panose="02070309020205020404" pitchFamily="49" charset="0"/>
                <a:cs typeface="Courier New" panose="02070309020205020404" pitchFamily="49" charset="0"/>
              </a:rPr>
              <a:t>(a,"F",-1)</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sst</a:t>
            </a:r>
            <a:r>
              <a:rPr lang="en-US" sz="1400" dirty="0">
                <a:latin typeface="Courier New" panose="02070309020205020404" pitchFamily="49" charset="0"/>
                <a:cs typeface="Courier New" panose="02070309020205020404" pitchFamily="49" charset="0"/>
              </a:rPr>
              <a:t> = a-&gt;SST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landmask</a:t>
            </a:r>
            <a:r>
              <a:rPr lang="en-US" sz="1400" dirty="0">
                <a:latin typeface="Courier New" panose="02070309020205020404" pitchFamily="49" charset="0"/>
                <a:cs typeface="Courier New" panose="02070309020205020404" pitchFamily="49" charset="0"/>
              </a:rPr>
              <a:t> = a-&gt;LANDMASK</a:t>
            </a:r>
          </a:p>
          <a:p>
            <a:r>
              <a:rPr lang="en-US" sz="1400" dirty="0">
                <a:latin typeface="Courier New" panose="02070309020205020404" pitchFamily="49" charset="0"/>
                <a:cs typeface="Courier New" panose="02070309020205020404" pitchFamily="49" charset="0"/>
              </a:rPr>
              <a:t>  tsk = a-&gt;TSK</a:t>
            </a:r>
          </a:p>
          <a:p>
            <a:r>
              <a:rPr lang="en-US" sz="1400" dirty="0">
                <a:latin typeface="Courier New" panose="02070309020205020404" pitchFamily="49" charset="0"/>
                <a:cs typeface="Courier New" panose="02070309020205020404" pitchFamily="49" charset="0"/>
              </a:rPr>
              <a:t>do j=</a:t>
            </a:r>
            <a:r>
              <a:rPr lang="en-US" sz="1400" b="1" dirty="0">
                <a:solidFill>
                  <a:srgbClr val="00B050"/>
                </a:solidFill>
                <a:latin typeface="Courier New" panose="02070309020205020404" pitchFamily="49" charset="0"/>
                <a:cs typeface="Courier New" panose="02070309020205020404" pitchFamily="49" charset="0"/>
              </a:rPr>
              <a:t>0,538</a:t>
            </a:r>
          </a:p>
          <a:p>
            <a:r>
              <a:rPr lang="en-US" sz="1400" dirty="0">
                <a:latin typeface="Courier New" panose="02070309020205020404" pitchFamily="49" charset="0"/>
                <a:cs typeface="Courier New" panose="02070309020205020404" pitchFamily="49" charset="0"/>
              </a:rPr>
              <a:t>   do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a:t>
            </a:r>
            <a:r>
              <a:rPr lang="en-US" sz="1400" b="1" dirty="0">
                <a:solidFill>
                  <a:srgbClr val="00B050"/>
                </a:solidFill>
                <a:latin typeface="Courier New" panose="02070309020205020404" pitchFamily="49" charset="0"/>
                <a:cs typeface="Courier New" panose="02070309020205020404" pitchFamily="49" charset="0"/>
              </a:rPr>
              <a:t>0,718</a:t>
            </a:r>
          </a:p>
          <a:p>
            <a:r>
              <a:rPr lang="en-US" sz="1400" dirty="0">
                <a:latin typeface="Courier New" panose="02070309020205020404" pitchFamily="49" charset="0"/>
                <a:cs typeface="Courier New" panose="02070309020205020404" pitchFamily="49" charset="0"/>
              </a:rPr>
              <a:t>    if(</a:t>
            </a:r>
            <a:r>
              <a:rPr lang="en-US" sz="1400" dirty="0" err="1">
                <a:solidFill>
                  <a:srgbClr val="FF0000"/>
                </a:solidFill>
                <a:latin typeface="Courier New" panose="02070309020205020404" pitchFamily="49" charset="0"/>
                <a:cs typeface="Courier New" panose="02070309020205020404" pitchFamily="49" charset="0"/>
              </a:rPr>
              <a:t>landmask</a:t>
            </a:r>
            <a:r>
              <a:rPr lang="en-US" sz="1400" dirty="0">
                <a:solidFill>
                  <a:srgbClr val="FF0000"/>
                </a:solidFill>
                <a:latin typeface="Courier New" panose="02070309020205020404" pitchFamily="49" charset="0"/>
                <a:cs typeface="Courier New" panose="02070309020205020404" pitchFamily="49" charset="0"/>
              </a:rPr>
              <a:t>(0,j,i).eq.0</a:t>
            </a:r>
            <a:r>
              <a:rPr lang="en-US" sz="1400" dirty="0">
                <a:latin typeface="Courier New" panose="02070309020205020404" pitchFamily="49" charset="0"/>
                <a:cs typeface="Courier New" panose="02070309020205020404" pitchFamily="49" charset="0"/>
              </a:rPr>
              <a:t>) then</a:t>
            </a:r>
          </a:p>
          <a:p>
            <a:r>
              <a:rPr lang="en-US" sz="1400" b="1" dirty="0">
                <a:solidFill>
                  <a:srgbClr val="FF0000"/>
                </a:solidFill>
                <a:latin typeface="Courier New" panose="02070309020205020404" pitchFamily="49" charset="0"/>
                <a:cs typeface="Courier New" panose="02070309020205020404" pitchFamily="49" charset="0"/>
              </a:rPr>
              <a:t>     tsk(0,j,i)=tsk(0,j,i)+3</a:t>
            </a:r>
          </a:p>
          <a:p>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sst</a:t>
            </a:r>
            <a:r>
              <a:rPr lang="en-US" sz="1400" b="1" dirty="0">
                <a:solidFill>
                  <a:srgbClr val="FF0000"/>
                </a:solidFill>
                <a:latin typeface="Courier New" panose="02070309020205020404" pitchFamily="49" charset="0"/>
                <a:cs typeface="Courier New" panose="02070309020205020404" pitchFamily="49" charset="0"/>
              </a:rPr>
              <a:t>(0,j,i)=</a:t>
            </a:r>
            <a:r>
              <a:rPr lang="en-US" sz="1400" b="1" dirty="0" err="1">
                <a:solidFill>
                  <a:srgbClr val="FF0000"/>
                </a:solidFill>
                <a:latin typeface="Courier New" panose="02070309020205020404" pitchFamily="49" charset="0"/>
                <a:cs typeface="Courier New" panose="02070309020205020404" pitchFamily="49" charset="0"/>
              </a:rPr>
              <a:t>sst</a:t>
            </a:r>
            <a:r>
              <a:rPr lang="en-US" sz="1400" b="1" dirty="0">
                <a:solidFill>
                  <a:srgbClr val="FF0000"/>
                </a:solidFill>
                <a:latin typeface="Courier New" panose="02070309020205020404" pitchFamily="49" charset="0"/>
                <a:cs typeface="Courier New" panose="02070309020205020404" pitchFamily="49" charset="0"/>
              </a:rPr>
              <a:t>(0,j,i)+3</a:t>
            </a:r>
          </a:p>
          <a:p>
            <a:r>
              <a:rPr lang="en-US" sz="1400" dirty="0">
                <a:latin typeface="Courier New" panose="02070309020205020404" pitchFamily="49" charset="0"/>
                <a:cs typeface="Courier New" panose="02070309020205020404" pitchFamily="49" charset="0"/>
              </a:rPr>
              <a:t>    end if</a:t>
            </a:r>
          </a:p>
          <a:p>
            <a:r>
              <a:rPr lang="en-US" sz="1400" dirty="0">
                <a:latin typeface="Courier New" panose="02070309020205020404" pitchFamily="49" charset="0"/>
                <a:cs typeface="Courier New" panose="02070309020205020404" pitchFamily="49" charset="0"/>
              </a:rPr>
              <a:t>    end do</a:t>
            </a:r>
          </a:p>
          <a:p>
            <a:r>
              <a:rPr lang="en-US" sz="1400" dirty="0">
                <a:latin typeface="Courier New" panose="02070309020205020404" pitchFamily="49" charset="0"/>
                <a:cs typeface="Courier New" panose="02070309020205020404" pitchFamily="49" charset="0"/>
              </a:rPr>
              <a:t>   end do</a:t>
            </a:r>
          </a:p>
          <a:p>
            <a:r>
              <a:rPr lang="en-US" sz="1400" dirty="0">
                <a:solidFill>
                  <a:srgbClr val="0070C0"/>
                </a:solidFill>
                <a:latin typeface="Courier New" panose="02070309020205020404" pitchFamily="49" charset="0"/>
                <a:cs typeface="Courier New" panose="02070309020205020404" pitchFamily="49" charset="0"/>
              </a:rPr>
              <a:t>  a-&gt;SST = </a:t>
            </a:r>
            <a:r>
              <a:rPr lang="en-US" sz="1400" dirty="0" err="1">
                <a:solidFill>
                  <a:srgbClr val="0070C0"/>
                </a:solidFill>
                <a:latin typeface="Courier New" panose="02070309020205020404" pitchFamily="49" charset="0"/>
                <a:cs typeface="Courier New" panose="02070309020205020404" pitchFamily="49" charset="0"/>
              </a:rPr>
              <a:t>sst</a:t>
            </a:r>
            <a:endParaRPr lang="en-US" sz="1400" dirty="0">
              <a:solidFill>
                <a:srgbClr val="0070C0"/>
              </a:solidFill>
              <a:latin typeface="Courier New" panose="02070309020205020404" pitchFamily="49" charset="0"/>
              <a:cs typeface="Courier New" panose="02070309020205020404" pitchFamily="49" charset="0"/>
            </a:endParaRPr>
          </a:p>
          <a:p>
            <a:r>
              <a:rPr lang="en-US" sz="1400" dirty="0">
                <a:solidFill>
                  <a:srgbClr val="0070C0"/>
                </a:solidFill>
                <a:latin typeface="Courier New" panose="02070309020205020404" pitchFamily="49" charset="0"/>
                <a:cs typeface="Courier New" panose="02070309020205020404" pitchFamily="49" charset="0"/>
              </a:rPr>
              <a:t>  a-&gt;TSK = tsk</a:t>
            </a:r>
          </a:p>
        </p:txBody>
      </p:sp>
      <p:sp>
        <p:nvSpPr>
          <p:cNvPr id="8" name="TextBox 7">
            <a:extLst>
              <a:ext uri="{FF2B5EF4-FFF2-40B4-BE49-F238E27FC236}">
                <a16:creationId xmlns:a16="http://schemas.microsoft.com/office/drawing/2014/main" id="{E7D3B12D-764E-677F-7D3A-FF917B637CFC}"/>
              </a:ext>
            </a:extLst>
          </p:cNvPr>
          <p:cNvSpPr txBox="1"/>
          <p:nvPr/>
        </p:nvSpPr>
        <p:spPr>
          <a:xfrm>
            <a:off x="3834395" y="2964662"/>
            <a:ext cx="5006563" cy="2862322"/>
          </a:xfrm>
          <a:prstGeom prst="rect">
            <a:avLst/>
          </a:prstGeom>
          <a:noFill/>
          <a:ln w="38100">
            <a:solidFill>
              <a:srgbClr val="FF0000"/>
            </a:solidFill>
          </a:ln>
        </p:spPr>
        <p:txBody>
          <a:bodyPr wrap="none" rtlCol="0">
            <a:spAutoFit/>
          </a:bodyPr>
          <a:lstStyle/>
          <a:p>
            <a:r>
              <a:rPr lang="en-US" dirty="0"/>
              <a:t>This script</a:t>
            </a:r>
          </a:p>
          <a:p>
            <a:r>
              <a:rPr lang="en-US" dirty="0"/>
              <a:t>• </a:t>
            </a:r>
            <a:r>
              <a:rPr lang="en-US" dirty="0">
                <a:solidFill>
                  <a:schemeClr val="bg1">
                    <a:lumMod val="50000"/>
                  </a:schemeClr>
                </a:solidFill>
              </a:rPr>
              <a:t>opens wrfinput_d01 </a:t>
            </a:r>
            <a:r>
              <a:rPr lang="en-US" dirty="0"/>
              <a:t>[AND WILL MODIFY IT</a:t>
            </a:r>
          </a:p>
          <a:p>
            <a:r>
              <a:rPr lang="en-US" dirty="0"/>
              <a:t>	SO KEEP A PRISTINE COPY]</a:t>
            </a:r>
          </a:p>
          <a:p>
            <a:r>
              <a:rPr lang="en-US" dirty="0"/>
              <a:t>• </a:t>
            </a:r>
            <a:r>
              <a:rPr lang="en-US" dirty="0">
                <a:solidFill>
                  <a:srgbClr val="00B050"/>
                </a:solidFill>
              </a:rPr>
              <a:t>loops over the entire domain </a:t>
            </a:r>
            <a:r>
              <a:rPr lang="en-US" dirty="0"/>
              <a:t>[NEED TO CHANGE</a:t>
            </a:r>
          </a:p>
          <a:p>
            <a:r>
              <a:rPr lang="en-US" dirty="0"/>
              <a:t>	TO YOUR DIMENSIONS.  J IS NORTH-SOUTH </a:t>
            </a:r>
          </a:p>
          <a:p>
            <a:r>
              <a:rPr lang="en-US" dirty="0"/>
              <a:t>	AND I IS WEST-EAST]</a:t>
            </a:r>
          </a:p>
          <a:p>
            <a:r>
              <a:rPr lang="en-US" dirty="0"/>
              <a:t>• </a:t>
            </a:r>
            <a:r>
              <a:rPr lang="en-US" dirty="0">
                <a:solidFill>
                  <a:srgbClr val="FF0000"/>
                </a:solidFill>
              </a:rPr>
              <a:t>adds 3 K to both SST and TSK, but only over</a:t>
            </a:r>
          </a:p>
          <a:p>
            <a:r>
              <a:rPr lang="en-US" dirty="0">
                <a:solidFill>
                  <a:srgbClr val="FF0000"/>
                </a:solidFill>
              </a:rPr>
              <a:t>	ocean, where LANDMASK = 0</a:t>
            </a:r>
          </a:p>
          <a:p>
            <a:r>
              <a:rPr lang="en-US" dirty="0"/>
              <a:t>• </a:t>
            </a:r>
            <a:r>
              <a:rPr lang="en-US" dirty="0">
                <a:solidFill>
                  <a:srgbClr val="0070C0"/>
                </a:solidFill>
              </a:rPr>
              <a:t>writes modified fields back to same wrfinput_d01</a:t>
            </a:r>
          </a:p>
          <a:p>
            <a:r>
              <a:rPr lang="en-US" dirty="0">
                <a:solidFill>
                  <a:srgbClr val="0070C0"/>
                </a:solidFill>
              </a:rPr>
              <a:t>	file</a:t>
            </a:r>
          </a:p>
        </p:txBody>
      </p:sp>
    </p:spTree>
    <p:extLst>
      <p:ext uri="{BB962C8B-B14F-4D97-AF65-F5344CB8AC3E}">
        <p14:creationId xmlns:p14="http://schemas.microsoft.com/office/powerpoint/2010/main" val="751580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C3B6E-669A-57F9-6539-38EB664CA5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933D0D-6EB5-16EB-8676-F17326D9E68E}"/>
              </a:ext>
            </a:extLst>
          </p:cNvPr>
          <p:cNvSpPr>
            <a:spLocks noGrp="1"/>
          </p:cNvSpPr>
          <p:nvPr>
            <p:ph type="title"/>
          </p:nvPr>
        </p:nvSpPr>
        <p:spPr/>
        <p:txBody>
          <a:bodyPr/>
          <a:lstStyle/>
          <a:p>
            <a:r>
              <a:rPr lang="en-US" dirty="0"/>
              <a:t>SST modification recipe</a:t>
            </a:r>
          </a:p>
        </p:txBody>
      </p:sp>
      <p:sp>
        <p:nvSpPr>
          <p:cNvPr id="5" name="Content Placeholder 4">
            <a:extLst>
              <a:ext uri="{FF2B5EF4-FFF2-40B4-BE49-F238E27FC236}">
                <a16:creationId xmlns:a16="http://schemas.microsoft.com/office/drawing/2014/main" id="{235AC4FB-798B-9A41-971B-E4E958AFD911}"/>
              </a:ext>
            </a:extLst>
          </p:cNvPr>
          <p:cNvSpPr>
            <a:spLocks noGrp="1"/>
          </p:cNvSpPr>
          <p:nvPr>
            <p:ph idx="1"/>
          </p:nvPr>
        </p:nvSpPr>
        <p:spPr/>
        <p:txBody>
          <a:bodyPr>
            <a:normAutofit fontScale="85000" lnSpcReduction="10000"/>
          </a:bodyPr>
          <a:lstStyle/>
          <a:p>
            <a:r>
              <a:rPr lang="en-US" dirty="0"/>
              <a:t>Make sure to </a:t>
            </a:r>
            <a:r>
              <a:rPr lang="en-US" sz="3000" dirty="0">
                <a:latin typeface="Courier New" panose="02070309020205020404" pitchFamily="49" charset="0"/>
                <a:cs typeface="Courier New" panose="02070309020205020404" pitchFamily="49" charset="0"/>
              </a:rPr>
              <a:t>source </a:t>
            </a:r>
            <a:r>
              <a:rPr lang="en-US" sz="3000" dirty="0" err="1">
                <a:latin typeface="Courier New" panose="02070309020205020404" pitchFamily="49" charset="0"/>
                <a:cs typeface="Courier New" panose="02070309020205020404" pitchFamily="49" charset="0"/>
              </a:rPr>
              <a:t>doncl.sh</a:t>
            </a:r>
            <a:r>
              <a:rPr lang="en-US" sz="3000" dirty="0">
                <a:latin typeface="Courier New" panose="02070309020205020404" pitchFamily="49" charset="0"/>
                <a:cs typeface="Courier New" panose="02070309020205020404" pitchFamily="49" charset="0"/>
              </a:rPr>
              <a:t> </a:t>
            </a:r>
            <a:r>
              <a:rPr lang="en-US" dirty="0"/>
              <a:t>first</a:t>
            </a:r>
          </a:p>
          <a:p>
            <a:r>
              <a:rPr lang="en-US" dirty="0"/>
              <a:t>Copy </a:t>
            </a:r>
            <a:r>
              <a:rPr lang="en-US" sz="2800" dirty="0">
                <a:latin typeface="Courier New" panose="02070309020205020404" pitchFamily="49" charset="0"/>
                <a:cs typeface="Courier New" panose="02070309020205020404" pitchFamily="49" charset="0"/>
              </a:rPr>
              <a:t>$LAB/SCRIPTS/</a:t>
            </a:r>
            <a:r>
              <a:rPr lang="en-US" sz="2800" dirty="0" err="1">
                <a:latin typeface="Courier New" panose="02070309020205020404" pitchFamily="49" charset="0"/>
                <a:cs typeface="Courier New" panose="02070309020205020404" pitchFamily="49" charset="0"/>
              </a:rPr>
              <a:t>sst.ncl</a:t>
            </a:r>
            <a:r>
              <a:rPr lang="en-US" sz="2800" dirty="0">
                <a:latin typeface="Courier New" panose="02070309020205020404" pitchFamily="49" charset="0"/>
                <a:cs typeface="Courier New" panose="02070309020205020404" pitchFamily="49" charset="0"/>
              </a:rPr>
              <a:t> </a:t>
            </a:r>
            <a:r>
              <a:rPr lang="en-US" dirty="0"/>
              <a:t>and edit as needed</a:t>
            </a:r>
          </a:p>
          <a:p>
            <a:r>
              <a:rPr lang="en-US" dirty="0"/>
              <a:t>Run </a:t>
            </a:r>
            <a:r>
              <a:rPr lang="en-US" sz="2800" dirty="0" err="1">
                <a:latin typeface="Courier New" panose="02070309020205020404" pitchFamily="49" charset="0"/>
                <a:cs typeface="Courier New" panose="02070309020205020404" pitchFamily="49" charset="0"/>
              </a:rPr>
              <a:t>real.exe</a:t>
            </a:r>
            <a:endParaRPr lang="en-US" dirty="0">
              <a:latin typeface="Courier New" panose="02070309020205020404" pitchFamily="49" charset="0"/>
              <a:cs typeface="Courier New" panose="02070309020205020404" pitchFamily="49" charset="0"/>
            </a:endParaRPr>
          </a:p>
          <a:p>
            <a:r>
              <a:rPr lang="en-US" sz="2800" dirty="0" err="1">
                <a:latin typeface="Courier New" panose="02070309020205020404" pitchFamily="49" charset="0"/>
                <a:cs typeface="Courier New" panose="02070309020205020404" pitchFamily="49" charset="0"/>
              </a:rPr>
              <a:t>ncl</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sst.ncl</a:t>
            </a:r>
            <a:r>
              <a:rPr lang="en-US" sz="2800" dirty="0">
                <a:latin typeface="Courier New" panose="02070309020205020404" pitchFamily="49" charset="0"/>
                <a:cs typeface="Courier New" panose="02070309020205020404" pitchFamily="49" charset="0"/>
              </a:rPr>
              <a:t> </a:t>
            </a:r>
          </a:p>
          <a:p>
            <a:pPr lvl="1"/>
            <a:r>
              <a:rPr lang="en-US" dirty="0"/>
              <a:t>Modifies </a:t>
            </a:r>
            <a:r>
              <a:rPr lang="en-US" sz="2400" dirty="0">
                <a:latin typeface="Courier New" panose="02070309020205020404" pitchFamily="49" charset="0"/>
                <a:cs typeface="Courier New" panose="02070309020205020404" pitchFamily="49" charset="0"/>
              </a:rPr>
              <a:t>wrfinput_d01</a:t>
            </a:r>
            <a:endParaRPr lang="en-US" dirty="0">
              <a:latin typeface="Courier New" panose="02070309020205020404" pitchFamily="49" charset="0"/>
              <a:cs typeface="Courier New" panose="02070309020205020404" pitchFamily="49" charset="0"/>
            </a:endParaRPr>
          </a:p>
          <a:p>
            <a:r>
              <a:rPr lang="en-US" dirty="0">
                <a:solidFill>
                  <a:srgbClr val="FF0000"/>
                </a:solidFill>
              </a:rPr>
              <a:t>If you have multiple domains, edit NCL script for geogrid output file name (e.g., </a:t>
            </a:r>
            <a:r>
              <a:rPr lang="en-US" sz="2800" dirty="0">
                <a:solidFill>
                  <a:srgbClr val="FF0000"/>
                </a:solidFill>
                <a:latin typeface="Courier New" panose="02070309020205020404" pitchFamily="49" charset="0"/>
                <a:cs typeface="Courier New" panose="02070309020205020404" pitchFamily="49" charset="0"/>
              </a:rPr>
              <a:t>wrfinput_d02</a:t>
            </a:r>
            <a:r>
              <a:rPr lang="en-US" dirty="0">
                <a:solidFill>
                  <a:srgbClr val="FF0000"/>
                </a:solidFill>
              </a:rPr>
              <a:t>, etc.) and run for each domain</a:t>
            </a:r>
          </a:p>
          <a:p>
            <a:r>
              <a:rPr lang="en-US" dirty="0"/>
              <a:t>If you run </a:t>
            </a:r>
            <a:r>
              <a:rPr lang="en-US" sz="2800" dirty="0" err="1">
                <a:latin typeface="Courier New" panose="02070309020205020404" pitchFamily="49" charset="0"/>
                <a:cs typeface="Courier New" panose="02070309020205020404" pitchFamily="49" charset="0"/>
              </a:rPr>
              <a:t>real.exe</a:t>
            </a:r>
            <a:r>
              <a:rPr lang="en-US" sz="2800" dirty="0">
                <a:latin typeface="Courier New" panose="02070309020205020404" pitchFamily="49" charset="0"/>
                <a:cs typeface="Courier New" panose="02070309020205020404" pitchFamily="49" charset="0"/>
              </a:rPr>
              <a:t> </a:t>
            </a:r>
            <a:r>
              <a:rPr lang="en-US" dirty="0"/>
              <a:t>again, these changes are destroyed</a:t>
            </a:r>
          </a:p>
        </p:txBody>
      </p:sp>
      <p:sp>
        <p:nvSpPr>
          <p:cNvPr id="3" name="Slide Number Placeholder 2">
            <a:extLst>
              <a:ext uri="{FF2B5EF4-FFF2-40B4-BE49-F238E27FC236}">
                <a16:creationId xmlns:a16="http://schemas.microsoft.com/office/drawing/2014/main" id="{632BE09C-D0BD-3968-833F-FCF1DB45C0DD}"/>
              </a:ext>
            </a:extLst>
          </p:cNvPr>
          <p:cNvSpPr>
            <a:spLocks noGrp="1"/>
          </p:cNvSpPr>
          <p:nvPr>
            <p:ph type="sldNum" sz="quarter" idx="12"/>
          </p:nvPr>
        </p:nvSpPr>
        <p:spPr/>
        <p:txBody>
          <a:bodyPr/>
          <a:lstStyle/>
          <a:p>
            <a:fld id="{9E637389-0009-4D49-914B-CA8EC15E09D8}" type="slidenum">
              <a:rPr lang="en-US" smtClean="0"/>
              <a:t>47</a:t>
            </a:fld>
            <a:endParaRPr lang="en-US"/>
          </a:p>
        </p:txBody>
      </p:sp>
    </p:spTree>
    <p:extLst>
      <p:ext uri="{BB962C8B-B14F-4D97-AF65-F5344CB8AC3E}">
        <p14:creationId xmlns:p14="http://schemas.microsoft.com/office/powerpoint/2010/main" val="1691601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Input data sources</a:t>
            </a:r>
          </a:p>
        </p:txBody>
      </p:sp>
      <p:sp>
        <p:nvSpPr>
          <p:cNvPr id="5" name="Subtitle 4"/>
          <p:cNvSpPr>
            <a:spLocks noGrp="1"/>
          </p:cNvSpPr>
          <p:nvPr>
            <p:ph type="subTitle" idx="1"/>
          </p:nvPr>
        </p:nvSpPr>
        <p:spPr/>
        <p:txBody>
          <a:bodyPr>
            <a:normAutofit fontScale="92500" lnSpcReduction="20000"/>
          </a:bodyPr>
          <a:lstStyle/>
          <a:p>
            <a:r>
              <a:rPr lang="en-US" b="1" dirty="0"/>
              <a:t>Get GRIB1 or GRIB2 data for use in </a:t>
            </a:r>
            <a:r>
              <a:rPr lang="en-US" b="1" dirty="0" err="1"/>
              <a:t>ungrib</a:t>
            </a:r>
            <a:endParaRPr lang="en-US" b="1" dirty="0"/>
          </a:p>
          <a:p>
            <a:r>
              <a:rPr lang="en-US" dirty="0"/>
              <a:t>Make sure you have the correct </a:t>
            </a:r>
            <a:r>
              <a:rPr lang="en-US" dirty="0" err="1"/>
              <a:t>Vtable</a:t>
            </a:r>
            <a:r>
              <a:rPr lang="en-US" dirty="0"/>
              <a:t>(s)</a:t>
            </a:r>
          </a:p>
        </p:txBody>
      </p:sp>
      <p:sp>
        <p:nvSpPr>
          <p:cNvPr id="3" name="Slide Number Placeholder 2"/>
          <p:cNvSpPr>
            <a:spLocks noGrp="1"/>
          </p:cNvSpPr>
          <p:nvPr>
            <p:ph type="sldNum" sz="quarter" idx="12"/>
          </p:nvPr>
        </p:nvSpPr>
        <p:spPr/>
        <p:txBody>
          <a:bodyPr/>
          <a:lstStyle/>
          <a:p>
            <a:fld id="{9E637389-0009-4D49-914B-CA8EC15E09D8}" type="slidenum">
              <a:rPr lang="en-US" smtClean="0"/>
              <a:t>48</a:t>
            </a:fld>
            <a:endParaRPr lang="en-US"/>
          </a:p>
        </p:txBody>
      </p:sp>
    </p:spTree>
    <p:extLst>
      <p:ext uri="{BB962C8B-B14F-4D97-AF65-F5344CB8AC3E}">
        <p14:creationId xmlns:p14="http://schemas.microsoft.com/office/powerpoint/2010/main" val="1527428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sources for initialization data</a:t>
            </a:r>
          </a:p>
        </p:txBody>
      </p:sp>
      <p:sp>
        <p:nvSpPr>
          <p:cNvPr id="3" name="Content Placeholder 2"/>
          <p:cNvSpPr>
            <a:spLocks noGrp="1"/>
          </p:cNvSpPr>
          <p:nvPr>
            <p:ph idx="1"/>
          </p:nvPr>
        </p:nvSpPr>
        <p:spPr/>
        <p:txBody>
          <a:bodyPr>
            <a:normAutofit fontScale="62500" lnSpcReduction="20000"/>
          </a:bodyPr>
          <a:lstStyle/>
          <a:p>
            <a:r>
              <a:rPr lang="en-US" dirty="0"/>
              <a:t>NCAR RDA </a:t>
            </a:r>
          </a:p>
          <a:p>
            <a:pPr lvl="1"/>
            <a:r>
              <a:rPr lang="en-US" dirty="0">
                <a:hlinkClick r:id="rId2"/>
              </a:rPr>
              <a:t>http://rda.ucar.edu</a:t>
            </a:r>
            <a:endParaRPr lang="en-US" dirty="0"/>
          </a:p>
          <a:p>
            <a:r>
              <a:rPr lang="en-US" dirty="0"/>
              <a:t>NCEP NOMADS server (for recent data)</a:t>
            </a:r>
          </a:p>
          <a:p>
            <a:pPr lvl="1"/>
            <a:r>
              <a:rPr lang="en-US" dirty="0">
                <a:hlinkClick r:id="rId3"/>
              </a:rPr>
              <a:t>http://nomads.ncep.noaa.gov</a:t>
            </a:r>
            <a:endParaRPr lang="en-US" dirty="0"/>
          </a:p>
          <a:p>
            <a:pPr lvl="1"/>
            <a:r>
              <a:rPr lang="en-US" dirty="0"/>
              <a:t>The </a:t>
            </a:r>
            <a:r>
              <a:rPr lang="en-US" sz="2600" dirty="0" err="1">
                <a:latin typeface="Courier"/>
                <a:cs typeface="Courier"/>
              </a:rPr>
              <a:t>get_gfs.csh</a:t>
            </a:r>
            <a:r>
              <a:rPr lang="en-US" sz="2600" dirty="0"/>
              <a:t> </a:t>
            </a:r>
            <a:r>
              <a:rPr lang="en-US" dirty="0"/>
              <a:t>script in </a:t>
            </a:r>
            <a:r>
              <a:rPr lang="en-US" sz="2600" dirty="0">
                <a:latin typeface="Courier"/>
                <a:cs typeface="Courier"/>
              </a:rPr>
              <a:t>$LAB/SCRIPTS</a:t>
            </a:r>
            <a:r>
              <a:rPr lang="en-US" dirty="0"/>
              <a:t> is configured to fetch the most recent 00Z GFS 0.25˚ grids via FTP.  It can be modified to fetch different datasets.  You should seriously consider using AWS (below) instead.</a:t>
            </a:r>
          </a:p>
          <a:p>
            <a:r>
              <a:rPr lang="en-US" dirty="0"/>
              <a:t>NCDC NOMADS server (for older data)</a:t>
            </a:r>
          </a:p>
          <a:p>
            <a:pPr lvl="1"/>
            <a:r>
              <a:rPr lang="en-US" dirty="0">
                <a:hlinkClick r:id="rId4"/>
              </a:rPr>
              <a:t>https://www.ncei.noaa.gov/products/weather-climate-models/numerical-weather-prediction</a:t>
            </a:r>
            <a:endParaRPr lang="en-US" dirty="0"/>
          </a:p>
          <a:p>
            <a:r>
              <a:rPr lang="en-US" dirty="0"/>
              <a:t>HRRR archives at U. Utah (obviated by AWS)</a:t>
            </a:r>
          </a:p>
          <a:p>
            <a:pPr lvl="1"/>
            <a:r>
              <a:rPr lang="en-US" dirty="0">
                <a:hlinkClick r:id="rId5"/>
              </a:rPr>
              <a:t>http://hrrr.chpc.utah.edu</a:t>
            </a:r>
            <a:endParaRPr lang="en-US" dirty="0"/>
          </a:p>
          <a:p>
            <a:r>
              <a:rPr lang="en-US" dirty="0">
                <a:hlinkClick r:id="rId6"/>
              </a:rPr>
              <a:t>ERA5 reanalysis data from Copernicus</a:t>
            </a:r>
            <a:r>
              <a:rPr lang="en-US" dirty="0"/>
              <a:t> </a:t>
            </a:r>
          </a:p>
          <a:p>
            <a:r>
              <a:rPr lang="en-US" dirty="0"/>
              <a:t>Amazon Web Services (AWS) [or Google Cloud] for archived NOAA model data (see upcoming slide)</a:t>
            </a:r>
          </a:p>
        </p:txBody>
      </p:sp>
      <p:sp>
        <p:nvSpPr>
          <p:cNvPr id="4" name="Slide Number Placeholder 3"/>
          <p:cNvSpPr>
            <a:spLocks noGrp="1"/>
          </p:cNvSpPr>
          <p:nvPr>
            <p:ph type="sldNum" sz="quarter" idx="12"/>
          </p:nvPr>
        </p:nvSpPr>
        <p:spPr/>
        <p:txBody>
          <a:bodyPr/>
          <a:lstStyle/>
          <a:p>
            <a:fld id="{9E637389-0009-4D49-914B-CA8EC15E09D8}" type="slidenum">
              <a:rPr lang="en-US" smtClean="0"/>
              <a:t>49</a:t>
            </a:fld>
            <a:endParaRPr lang="en-US"/>
          </a:p>
        </p:txBody>
      </p:sp>
    </p:spTree>
    <p:extLst>
      <p:ext uri="{BB962C8B-B14F-4D97-AF65-F5344CB8AC3E}">
        <p14:creationId xmlns:p14="http://schemas.microsoft.com/office/powerpoint/2010/main" val="263839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E5DDAE-1CCC-601E-C756-30CE7EF37B24}"/>
              </a:ext>
            </a:extLst>
          </p:cNvPr>
          <p:cNvSpPr>
            <a:spLocks noGrp="1"/>
          </p:cNvSpPr>
          <p:nvPr>
            <p:ph type="sldNum" sz="quarter" idx="12"/>
          </p:nvPr>
        </p:nvSpPr>
        <p:spPr/>
        <p:txBody>
          <a:bodyPr/>
          <a:lstStyle/>
          <a:p>
            <a:fld id="{9E637389-0009-4D49-914B-CA8EC15E09D8}" type="slidenum">
              <a:rPr lang="en-US" smtClean="0"/>
              <a:t>5</a:t>
            </a:fld>
            <a:endParaRPr lang="en-US"/>
          </a:p>
        </p:txBody>
      </p:sp>
      <p:sp>
        <p:nvSpPr>
          <p:cNvPr id="6" name="TextBox 5">
            <a:extLst>
              <a:ext uri="{FF2B5EF4-FFF2-40B4-BE49-F238E27FC236}">
                <a16:creationId xmlns:a16="http://schemas.microsoft.com/office/drawing/2014/main" id="{69DC33B7-175E-98F9-6EEA-024313E53215}"/>
              </a:ext>
            </a:extLst>
          </p:cNvPr>
          <p:cNvSpPr txBox="1"/>
          <p:nvPr/>
        </p:nvSpPr>
        <p:spPr>
          <a:xfrm>
            <a:off x="71252" y="0"/>
            <a:ext cx="4572000" cy="6771084"/>
          </a:xfrm>
          <a:prstGeom prst="rect">
            <a:avLst/>
          </a:prstGeom>
          <a:noFill/>
        </p:spPr>
        <p:txBody>
          <a:bodyPr wrap="square">
            <a:spAutoFit/>
          </a:bodyPr>
          <a:lstStyle/>
          <a:p>
            <a:r>
              <a:rPr lang="en-US" sz="700" dirty="0"/>
              <a:t>#------------------------------------------------------------------------</a:t>
            </a:r>
          </a:p>
          <a:p>
            <a:r>
              <a:rPr lang="en-US" sz="700" dirty="0"/>
              <a:t># Animate max column vertical velocity. Click on 'play' control to start</a:t>
            </a:r>
          </a:p>
          <a:p>
            <a:r>
              <a:rPr lang="en-US" sz="700" dirty="0"/>
              <a:t># from ATM419 </a:t>
            </a:r>
            <a:r>
              <a:rPr lang="en-US" sz="700" dirty="0" err="1"/>
              <a:t>plot_SUPERCELL.ipynb</a:t>
            </a:r>
            <a:endParaRPr lang="en-US" sz="700" dirty="0"/>
          </a:p>
          <a:p>
            <a:r>
              <a:rPr lang="en-US" sz="700" dirty="0"/>
              <a:t># NOT map projected</a:t>
            </a:r>
          </a:p>
          <a:p>
            <a:r>
              <a:rPr lang="en-US" sz="700" dirty="0"/>
              <a:t>#------------------------------------------------------------------------</a:t>
            </a:r>
          </a:p>
          <a:p>
            <a:r>
              <a:rPr lang="en-US" sz="700" dirty="0"/>
              <a:t>import </a:t>
            </a:r>
            <a:r>
              <a:rPr lang="en-US" sz="700" dirty="0" err="1"/>
              <a:t>matplotlib.animation</a:t>
            </a:r>
            <a:endParaRPr lang="en-US" sz="700" dirty="0"/>
          </a:p>
          <a:p>
            <a:r>
              <a:rPr lang="en-US" sz="700" dirty="0"/>
              <a:t>import </a:t>
            </a:r>
            <a:r>
              <a:rPr lang="en-US" sz="700" dirty="0" err="1"/>
              <a:t>matplotlib.pyplot</a:t>
            </a:r>
            <a:r>
              <a:rPr lang="en-US" sz="700" dirty="0"/>
              <a:t> as </a:t>
            </a:r>
            <a:r>
              <a:rPr lang="en-US" sz="700" dirty="0" err="1"/>
              <a:t>plt</a:t>
            </a:r>
            <a:endParaRPr lang="en-US" sz="700" dirty="0"/>
          </a:p>
          <a:p>
            <a:r>
              <a:rPr lang="en-US" sz="700" dirty="0"/>
              <a:t>import </a:t>
            </a:r>
            <a:r>
              <a:rPr lang="en-US" sz="700" dirty="0" err="1"/>
              <a:t>numpy</a:t>
            </a:r>
            <a:r>
              <a:rPr lang="en-US" sz="700" dirty="0"/>
              <a:t> as np</a:t>
            </a:r>
          </a:p>
          <a:p>
            <a:r>
              <a:rPr lang="en-US" sz="700" dirty="0" err="1"/>
              <a:t>plt.rcParams</a:t>
            </a:r>
            <a:r>
              <a:rPr lang="en-US" sz="700" dirty="0"/>
              <a:t>["</a:t>
            </a:r>
            <a:r>
              <a:rPr lang="en-US" sz="700" dirty="0" err="1"/>
              <a:t>animation.html</a:t>
            </a:r>
            <a:r>
              <a:rPr lang="en-US" sz="700" dirty="0"/>
              <a:t>"] = "</a:t>
            </a:r>
            <a:r>
              <a:rPr lang="en-US" sz="700" dirty="0" err="1"/>
              <a:t>jshtml</a:t>
            </a:r>
            <a:r>
              <a:rPr lang="en-US" sz="700" dirty="0"/>
              <a:t>"</a:t>
            </a:r>
          </a:p>
          <a:p>
            <a:r>
              <a:rPr lang="en-US" sz="700" dirty="0" err="1"/>
              <a:t>plt.rcParams</a:t>
            </a:r>
            <a:r>
              <a:rPr lang="en-US" sz="700" dirty="0"/>
              <a:t>['</a:t>
            </a:r>
            <a:r>
              <a:rPr lang="en-US" sz="700" dirty="0" err="1"/>
              <a:t>figure.dpi</a:t>
            </a:r>
            <a:r>
              <a:rPr lang="en-US" sz="700" dirty="0"/>
              <a:t>'] = 150</a:t>
            </a:r>
          </a:p>
          <a:p>
            <a:r>
              <a:rPr lang="en-US" sz="700" dirty="0" err="1"/>
              <a:t>plt.ioff</a:t>
            </a:r>
            <a:r>
              <a:rPr lang="en-US" sz="700" dirty="0"/>
              <a:t>()</a:t>
            </a:r>
          </a:p>
          <a:p>
            <a:endParaRPr lang="en-US" sz="700" dirty="0"/>
          </a:p>
          <a:p>
            <a:endParaRPr lang="en-US" sz="700" dirty="0"/>
          </a:p>
          <a:p>
            <a:r>
              <a:rPr lang="en-US" sz="700" dirty="0"/>
              <a:t>norm = </a:t>
            </a:r>
            <a:r>
              <a:rPr lang="en-US" sz="700" dirty="0" err="1"/>
              <a:t>plt.Normalize</a:t>
            </a:r>
            <a:r>
              <a:rPr lang="en-US" sz="700" dirty="0"/>
              <a:t>(0, 50)</a:t>
            </a:r>
          </a:p>
          <a:p>
            <a:r>
              <a:rPr lang="en-US" sz="700" dirty="0" err="1"/>
              <a:t>cmap</a:t>
            </a:r>
            <a:r>
              <a:rPr lang="en-US" sz="700" dirty="0"/>
              <a:t>=</a:t>
            </a:r>
            <a:r>
              <a:rPr lang="en-US" sz="700" dirty="0" err="1"/>
              <a:t>plt.cm.jet</a:t>
            </a:r>
            <a:endParaRPr lang="en-US" sz="700" dirty="0"/>
          </a:p>
          <a:p>
            <a:endParaRPr lang="en-US" sz="700" dirty="0"/>
          </a:p>
          <a:p>
            <a:r>
              <a:rPr lang="en-US" sz="700" dirty="0"/>
              <a:t># select model level</a:t>
            </a:r>
          </a:p>
          <a:p>
            <a:r>
              <a:rPr lang="en-US" sz="700" dirty="0" err="1"/>
              <a:t>mlevel</a:t>
            </a:r>
            <a:r>
              <a:rPr lang="en-US" sz="700" dirty="0"/>
              <a:t>=1</a:t>
            </a:r>
          </a:p>
          <a:p>
            <a:endParaRPr lang="en-US" sz="700" dirty="0"/>
          </a:p>
          <a:p>
            <a:r>
              <a:rPr lang="en-US" sz="700" dirty="0"/>
              <a:t># construct x and y axes</a:t>
            </a:r>
          </a:p>
          <a:p>
            <a:r>
              <a:rPr lang="en-US" sz="700" dirty="0"/>
              <a:t>x=</a:t>
            </a:r>
            <a:r>
              <a:rPr lang="en-US" sz="700" dirty="0" err="1"/>
              <a:t>np.arange</a:t>
            </a:r>
            <a:r>
              <a:rPr lang="en-US" sz="700" dirty="0"/>
              <a:t>(0,np.shape(</a:t>
            </a:r>
            <a:r>
              <a:rPr lang="en-US" sz="700" dirty="0" err="1"/>
              <a:t>wspd</a:t>
            </a:r>
            <a:r>
              <a:rPr lang="en-US" sz="700" dirty="0"/>
              <a:t>)[3])</a:t>
            </a:r>
          </a:p>
          <a:p>
            <a:r>
              <a:rPr lang="en-US" sz="700" dirty="0"/>
              <a:t>y=</a:t>
            </a:r>
            <a:r>
              <a:rPr lang="en-US" sz="700" dirty="0" err="1"/>
              <a:t>np.arange</a:t>
            </a:r>
            <a:r>
              <a:rPr lang="en-US" sz="700" dirty="0"/>
              <a:t>(0,np.shape(</a:t>
            </a:r>
            <a:r>
              <a:rPr lang="en-US" sz="700" dirty="0" err="1"/>
              <a:t>wspd</a:t>
            </a:r>
            <a:r>
              <a:rPr lang="en-US" sz="700" dirty="0"/>
              <a:t>)[2])</a:t>
            </a:r>
          </a:p>
          <a:p>
            <a:endParaRPr lang="en-US" sz="700" dirty="0"/>
          </a:p>
          <a:p>
            <a:r>
              <a:rPr lang="en-US" sz="700" dirty="0"/>
              <a:t>fig, ax = </a:t>
            </a:r>
            <a:r>
              <a:rPr lang="en-US" sz="700" dirty="0" err="1"/>
              <a:t>plt.subplots</a:t>
            </a:r>
            <a:r>
              <a:rPr lang="en-US" sz="700" dirty="0"/>
              <a:t>()</a:t>
            </a:r>
          </a:p>
          <a:p>
            <a:endParaRPr lang="en-US" sz="700" dirty="0"/>
          </a:p>
          <a:p>
            <a:r>
              <a:rPr lang="en-US" sz="700" dirty="0"/>
              <a:t>def animate(t):</a:t>
            </a:r>
          </a:p>
          <a:p>
            <a:r>
              <a:rPr lang="en-US" sz="700" dirty="0"/>
              <a:t>    </a:t>
            </a:r>
            <a:r>
              <a:rPr lang="en-US" sz="700" dirty="0" err="1"/>
              <a:t>plt.cla</a:t>
            </a:r>
            <a:r>
              <a:rPr lang="en-US" sz="700" dirty="0"/>
              <a:t>()</a:t>
            </a:r>
          </a:p>
          <a:p>
            <a:r>
              <a:rPr lang="en-US" sz="700" dirty="0"/>
              <a:t>    </a:t>
            </a:r>
            <a:r>
              <a:rPr lang="en-US" sz="700" dirty="0" err="1"/>
              <a:t>mtime</a:t>
            </a:r>
            <a:r>
              <a:rPr lang="en-US" sz="700" dirty="0"/>
              <a:t>=</a:t>
            </a:r>
            <a:r>
              <a:rPr lang="en-US" sz="700" dirty="0" err="1"/>
              <a:t>np.copy</a:t>
            </a:r>
            <a:r>
              <a:rPr lang="en-US" sz="700" dirty="0"/>
              <a:t>(t)</a:t>
            </a:r>
          </a:p>
          <a:p>
            <a:r>
              <a:rPr lang="en-US" sz="700" dirty="0"/>
              <a:t>    </a:t>
            </a:r>
          </a:p>
          <a:p>
            <a:r>
              <a:rPr lang="en-US" sz="700" dirty="0"/>
              <a:t>    # extract fields at selected time and level</a:t>
            </a:r>
          </a:p>
          <a:p>
            <a:r>
              <a:rPr lang="en-US" sz="700" dirty="0"/>
              <a:t>    </a:t>
            </a:r>
            <a:r>
              <a:rPr lang="en-US" sz="700" dirty="0" err="1"/>
              <a:t>wspd_level</a:t>
            </a:r>
            <a:r>
              <a:rPr lang="en-US" sz="700" dirty="0"/>
              <a:t> = </a:t>
            </a:r>
            <a:r>
              <a:rPr lang="en-US" sz="700" dirty="0" err="1"/>
              <a:t>wspd</a:t>
            </a:r>
            <a:r>
              <a:rPr lang="en-US" sz="700" dirty="0"/>
              <a:t>[mtime-1,mlevel-1,:,:]</a:t>
            </a:r>
          </a:p>
          <a:p>
            <a:r>
              <a:rPr lang="en-US" sz="700" dirty="0"/>
              <a:t>    </a:t>
            </a:r>
            <a:r>
              <a:rPr lang="en-US" sz="700" dirty="0" err="1"/>
              <a:t>qr_level</a:t>
            </a:r>
            <a:r>
              <a:rPr lang="en-US" sz="700" dirty="0"/>
              <a:t>   = </a:t>
            </a:r>
            <a:r>
              <a:rPr lang="en-US" sz="700" dirty="0" err="1"/>
              <a:t>qr</a:t>
            </a:r>
            <a:r>
              <a:rPr lang="en-US" sz="700" dirty="0"/>
              <a:t>[mtime-1,mlevel-1,:,:]*1000. # g/kg</a:t>
            </a:r>
          </a:p>
          <a:p>
            <a:r>
              <a:rPr lang="en-US" sz="700" dirty="0"/>
              <a:t>    </a:t>
            </a:r>
            <a:r>
              <a:rPr lang="en-US" sz="700" dirty="0" err="1"/>
              <a:t>ua_level</a:t>
            </a:r>
            <a:r>
              <a:rPr lang="en-US" sz="700" dirty="0"/>
              <a:t>   = </a:t>
            </a:r>
            <a:r>
              <a:rPr lang="en-US" sz="700" dirty="0" err="1"/>
              <a:t>ua</a:t>
            </a:r>
            <a:r>
              <a:rPr lang="en-US" sz="700" dirty="0"/>
              <a:t>[mtime-1,mlevel-1,:,:]</a:t>
            </a:r>
          </a:p>
          <a:p>
            <a:r>
              <a:rPr lang="en-US" sz="700" dirty="0"/>
              <a:t>    </a:t>
            </a:r>
            <a:r>
              <a:rPr lang="en-US" sz="700" dirty="0" err="1"/>
              <a:t>va_level</a:t>
            </a:r>
            <a:r>
              <a:rPr lang="en-US" sz="700" dirty="0"/>
              <a:t>   = </a:t>
            </a:r>
            <a:r>
              <a:rPr lang="en-US" sz="700" dirty="0" err="1"/>
              <a:t>va</a:t>
            </a:r>
            <a:r>
              <a:rPr lang="en-US" sz="700" dirty="0"/>
              <a:t>[mtime-1,mlevel-1,:,:]</a:t>
            </a:r>
          </a:p>
          <a:p>
            <a:r>
              <a:rPr lang="en-US" sz="700" dirty="0"/>
              <a:t>    </a:t>
            </a:r>
            <a:r>
              <a:rPr lang="en-US" sz="700" dirty="0" err="1"/>
              <a:t>wa_level</a:t>
            </a:r>
            <a:r>
              <a:rPr lang="en-US" sz="700" dirty="0"/>
              <a:t>   = </a:t>
            </a:r>
            <a:r>
              <a:rPr lang="en-US" sz="700" dirty="0" err="1"/>
              <a:t>wa</a:t>
            </a:r>
            <a:r>
              <a:rPr lang="en-US" sz="700" dirty="0"/>
              <a:t>[mtime-1,mlevel-1,:,:]</a:t>
            </a:r>
          </a:p>
          <a:p>
            <a:r>
              <a:rPr lang="en-US" sz="700" dirty="0"/>
              <a:t>    </a:t>
            </a:r>
            <a:r>
              <a:rPr lang="en-US" sz="700" dirty="0" err="1"/>
              <a:t>wa_time</a:t>
            </a:r>
            <a:r>
              <a:rPr lang="en-US" sz="700" dirty="0"/>
              <a:t>    = </a:t>
            </a:r>
            <a:r>
              <a:rPr lang="en-US" sz="700" dirty="0" err="1"/>
              <a:t>wa</a:t>
            </a:r>
            <a:r>
              <a:rPr lang="en-US" sz="700" dirty="0"/>
              <a:t>[mtime-1,:,:,:]</a:t>
            </a:r>
          </a:p>
          <a:p>
            <a:r>
              <a:rPr lang="en-US" sz="700" dirty="0"/>
              <a:t>    </a:t>
            </a:r>
            <a:r>
              <a:rPr lang="en-US" sz="700" dirty="0" err="1"/>
              <a:t>wmax</a:t>
            </a:r>
            <a:r>
              <a:rPr lang="en-US" sz="700" dirty="0"/>
              <a:t>       = </a:t>
            </a:r>
            <a:r>
              <a:rPr lang="en-US" sz="700" dirty="0" err="1"/>
              <a:t>np.max</a:t>
            </a:r>
            <a:r>
              <a:rPr lang="en-US" sz="700" dirty="0"/>
              <a:t>(</a:t>
            </a:r>
            <a:r>
              <a:rPr lang="en-US" sz="700" dirty="0" err="1"/>
              <a:t>wa_time.values,axis</a:t>
            </a:r>
            <a:r>
              <a:rPr lang="en-US" sz="700" dirty="0"/>
              <a:t>=0)</a:t>
            </a:r>
          </a:p>
          <a:p>
            <a:r>
              <a:rPr lang="en-US" sz="700" dirty="0"/>
              <a:t>    </a:t>
            </a:r>
            <a:r>
              <a:rPr lang="en-US" sz="700" dirty="0" err="1"/>
              <a:t>current_time</a:t>
            </a:r>
            <a:r>
              <a:rPr lang="en-US" sz="700" dirty="0"/>
              <a:t>=</a:t>
            </a:r>
            <a:r>
              <a:rPr lang="en-US" sz="700" dirty="0" err="1"/>
              <a:t>xtimes</a:t>
            </a:r>
            <a:r>
              <a:rPr lang="en-US" sz="700" dirty="0"/>
              <a:t>[mtime-1].values</a:t>
            </a:r>
          </a:p>
          <a:p>
            <a:r>
              <a:rPr lang="en-US" sz="700" dirty="0"/>
              <a:t>    #print(" we're looking at model level ",</a:t>
            </a:r>
            <a:r>
              <a:rPr lang="en-US" sz="700" dirty="0" err="1"/>
              <a:t>mlevel</a:t>
            </a:r>
            <a:r>
              <a:rPr lang="en-US" sz="700" dirty="0"/>
              <a:t>," at time ",</a:t>
            </a:r>
            <a:r>
              <a:rPr lang="en-US" sz="700" dirty="0" err="1"/>
              <a:t>current_time</a:t>
            </a:r>
            <a:r>
              <a:rPr lang="en-US" sz="700" dirty="0"/>
              <a:t>)</a:t>
            </a:r>
          </a:p>
          <a:p>
            <a:r>
              <a:rPr lang="en-US" sz="700" dirty="0"/>
              <a:t>    </a:t>
            </a:r>
          </a:p>
          <a:p>
            <a:r>
              <a:rPr lang="en-US" sz="700" dirty="0"/>
              <a:t>    # </a:t>
            </a:r>
            <a:r>
              <a:rPr lang="en-US" sz="700" dirty="0" err="1"/>
              <a:t>wspd</a:t>
            </a:r>
            <a:r>
              <a:rPr lang="en-US" sz="700" dirty="0"/>
              <a:t> as </a:t>
            </a:r>
            <a:r>
              <a:rPr lang="en-US" sz="700" dirty="0" err="1"/>
              <a:t>colormesh</a:t>
            </a:r>
            <a:endParaRPr lang="en-US" sz="700" dirty="0"/>
          </a:p>
          <a:p>
            <a:r>
              <a:rPr lang="en-US" sz="700" dirty="0"/>
              <a:t>    cm = </a:t>
            </a:r>
            <a:r>
              <a:rPr lang="en-US" sz="700" dirty="0" err="1"/>
              <a:t>ax.pcolormesh</a:t>
            </a:r>
            <a:r>
              <a:rPr lang="en-US" sz="700" dirty="0"/>
              <a:t>(</a:t>
            </a:r>
            <a:r>
              <a:rPr lang="en-US" sz="700" dirty="0" err="1"/>
              <a:t>x,y,wmax,shading</a:t>
            </a:r>
            <a:r>
              <a:rPr lang="en-US" sz="700" dirty="0"/>
              <a:t>='auto',</a:t>
            </a:r>
            <a:r>
              <a:rPr lang="en-US" sz="700" dirty="0" err="1"/>
              <a:t>cmap</a:t>
            </a:r>
            <a:r>
              <a:rPr lang="en-US" sz="700" dirty="0"/>
              <a:t>=</a:t>
            </a:r>
            <a:r>
              <a:rPr lang="en-US" sz="700" dirty="0" err="1"/>
              <a:t>cmap</a:t>
            </a:r>
            <a:r>
              <a:rPr lang="en-US" sz="700" dirty="0"/>
              <a:t>, norm=norm)</a:t>
            </a:r>
          </a:p>
          <a:p>
            <a:r>
              <a:rPr lang="en-US" sz="700" dirty="0"/>
              <a:t>    # add a </a:t>
            </a:r>
            <a:r>
              <a:rPr lang="en-US" sz="700" dirty="0" err="1"/>
              <a:t>colorbar</a:t>
            </a:r>
            <a:r>
              <a:rPr lang="en-US" sz="700" dirty="0"/>
              <a:t>.  This takes our 'cm' object, and asks for a certain orientation and size. DID NOT WORK WELL</a:t>
            </a:r>
          </a:p>
          <a:p>
            <a:r>
              <a:rPr lang="en-US" sz="700" dirty="0"/>
              <a:t>    #</a:t>
            </a:r>
            <a:r>
              <a:rPr lang="en-US" sz="700" dirty="0" err="1"/>
              <a:t>plt.colorbar</a:t>
            </a:r>
            <a:r>
              <a:rPr lang="en-US" sz="700" dirty="0"/>
              <a:t>(cm, orientation="</a:t>
            </a:r>
            <a:r>
              <a:rPr lang="en-US" sz="700" dirty="0" err="1"/>
              <a:t>vertical",shrink</a:t>
            </a:r>
            <a:r>
              <a:rPr lang="en-US" sz="700" dirty="0"/>
              <a:t>=0.5,label="</a:t>
            </a:r>
            <a:r>
              <a:rPr lang="en-US" sz="700" dirty="0" err="1"/>
              <a:t>wspd</a:t>
            </a:r>
            <a:r>
              <a:rPr lang="en-US" sz="700" dirty="0"/>
              <a:t> (m/s)") </a:t>
            </a:r>
          </a:p>
          <a:p>
            <a:r>
              <a:rPr lang="en-US" sz="700" dirty="0"/>
              <a:t>    </a:t>
            </a:r>
          </a:p>
          <a:p>
            <a:r>
              <a:rPr lang="en-US" sz="700" dirty="0"/>
              <a:t>    # plot wind barbs, at interval q</a:t>
            </a:r>
          </a:p>
          <a:p>
            <a:r>
              <a:rPr lang="en-US" sz="700" dirty="0"/>
              <a:t>    q = 4</a:t>
            </a:r>
          </a:p>
          <a:p>
            <a:r>
              <a:rPr lang="en-US" sz="700" dirty="0"/>
              <a:t>    #</a:t>
            </a:r>
            <a:r>
              <a:rPr lang="en-US" sz="700" dirty="0" err="1"/>
              <a:t>plt.barbs</a:t>
            </a:r>
            <a:r>
              <a:rPr lang="en-US" sz="700" dirty="0"/>
              <a:t>(x[::q],y[::q],</a:t>
            </a:r>
            <a:r>
              <a:rPr lang="en-US" sz="700" dirty="0" err="1"/>
              <a:t>ua_level</a:t>
            </a:r>
            <a:r>
              <a:rPr lang="en-US" sz="700" dirty="0"/>
              <a:t>[::q,::q],</a:t>
            </a:r>
            <a:r>
              <a:rPr lang="en-US" sz="700" dirty="0" err="1"/>
              <a:t>va_level</a:t>
            </a:r>
            <a:r>
              <a:rPr lang="en-US" sz="700" dirty="0"/>
              <a:t>[::q,::q],length=6, color='k',</a:t>
            </a:r>
            <a:r>
              <a:rPr lang="en-US" sz="700" dirty="0" err="1"/>
              <a:t>lw</a:t>
            </a:r>
            <a:r>
              <a:rPr lang="en-US" sz="700" dirty="0"/>
              <a:t>=0.75) # BARBS</a:t>
            </a:r>
          </a:p>
          <a:p>
            <a:endParaRPr lang="en-US" sz="700" dirty="0"/>
          </a:p>
          <a:p>
            <a:r>
              <a:rPr lang="en-US" sz="700" dirty="0"/>
              <a:t>    # and add a title</a:t>
            </a:r>
          </a:p>
          <a:p>
            <a:r>
              <a:rPr lang="en-US" sz="700" dirty="0"/>
              <a:t>    </a:t>
            </a:r>
            <a:r>
              <a:rPr lang="en-US" sz="700" dirty="0" err="1"/>
              <a:t>plt.title</a:t>
            </a:r>
            <a:r>
              <a:rPr lang="en-US" sz="700" dirty="0"/>
              <a:t>(" Max vertical velocity (m/s) at t="+str(</a:t>
            </a:r>
            <a:r>
              <a:rPr lang="en-US" sz="700" dirty="0" err="1"/>
              <a:t>current_time</a:t>
            </a:r>
            <a:r>
              <a:rPr lang="en-US" sz="700" dirty="0"/>
              <a:t>)[0:19]); # semicolon suppresses unwanted text printed to screen</a:t>
            </a:r>
          </a:p>
          <a:p>
            <a:r>
              <a:rPr lang="en-US" sz="700" dirty="0"/>
              <a:t>    # add axis labels</a:t>
            </a:r>
          </a:p>
          <a:p>
            <a:r>
              <a:rPr lang="en-US" sz="700" dirty="0"/>
              <a:t>    </a:t>
            </a:r>
            <a:r>
              <a:rPr lang="en-US" sz="700" dirty="0" err="1"/>
              <a:t>plt.xlabel</a:t>
            </a:r>
            <a:r>
              <a:rPr lang="en-US" sz="700" dirty="0"/>
              <a:t>("X")</a:t>
            </a:r>
          </a:p>
          <a:p>
            <a:r>
              <a:rPr lang="en-US" sz="700" dirty="0"/>
              <a:t>    </a:t>
            </a:r>
            <a:r>
              <a:rPr lang="en-US" sz="700" dirty="0" err="1"/>
              <a:t>plt.ylabel</a:t>
            </a:r>
            <a:r>
              <a:rPr lang="en-US" sz="700" dirty="0"/>
              <a:t>("Y")</a:t>
            </a:r>
          </a:p>
          <a:p>
            <a:endParaRPr lang="en-US" sz="700" dirty="0"/>
          </a:p>
          <a:p>
            <a:r>
              <a:rPr lang="en-US" sz="700" dirty="0"/>
              <a:t>    # make sure plot is square - appropriate as we have square domain and no map projection</a:t>
            </a:r>
          </a:p>
          <a:p>
            <a:r>
              <a:rPr lang="en-US" sz="700" dirty="0"/>
              <a:t>    </a:t>
            </a:r>
            <a:r>
              <a:rPr lang="en-US" sz="700" dirty="0" err="1"/>
              <a:t>plt.axis</a:t>
            </a:r>
            <a:r>
              <a:rPr lang="en-US" sz="700" dirty="0"/>
              <a:t>('square')</a:t>
            </a:r>
          </a:p>
          <a:p>
            <a:r>
              <a:rPr lang="en-US" sz="700" dirty="0"/>
              <a:t>    #</a:t>
            </a:r>
          </a:p>
          <a:p>
            <a:r>
              <a:rPr lang="en-US" sz="700" dirty="0"/>
              <a:t>#</a:t>
            </a:r>
          </a:p>
          <a:p>
            <a:r>
              <a:rPr lang="en-US" sz="700" dirty="0" err="1"/>
              <a:t>matplotlib.animation.FuncAnimation</a:t>
            </a:r>
            <a:r>
              <a:rPr lang="en-US" sz="700" dirty="0"/>
              <a:t>(fig, animate, frames=13) # I knew I had 13 times</a:t>
            </a:r>
          </a:p>
        </p:txBody>
      </p:sp>
      <p:sp>
        <p:nvSpPr>
          <p:cNvPr id="7" name="TextBox 6">
            <a:extLst>
              <a:ext uri="{FF2B5EF4-FFF2-40B4-BE49-F238E27FC236}">
                <a16:creationId xmlns:a16="http://schemas.microsoft.com/office/drawing/2014/main" id="{04052FA8-9C2A-5B2D-F3BF-D1BB98D6A226}"/>
              </a:ext>
            </a:extLst>
          </p:cNvPr>
          <p:cNvSpPr txBox="1"/>
          <p:nvPr/>
        </p:nvSpPr>
        <p:spPr>
          <a:xfrm>
            <a:off x="4234812" y="1056904"/>
            <a:ext cx="4451988" cy="1477328"/>
          </a:xfrm>
          <a:prstGeom prst="rect">
            <a:avLst/>
          </a:prstGeom>
          <a:noFill/>
        </p:spPr>
        <p:txBody>
          <a:bodyPr wrap="none" rtlCol="0">
            <a:spAutoFit/>
          </a:bodyPr>
          <a:lstStyle/>
          <a:p>
            <a:r>
              <a:rPr lang="en-US" dirty="0"/>
              <a:t>Matplotlib animation</a:t>
            </a:r>
          </a:p>
          <a:p>
            <a:r>
              <a:rPr lang="en-US" dirty="0"/>
              <a:t>Example from </a:t>
            </a:r>
            <a:r>
              <a:rPr lang="en-US" dirty="0" err="1"/>
              <a:t>plot_SUPERCELL.ipynb</a:t>
            </a:r>
            <a:endParaRPr lang="en-US" dirty="0"/>
          </a:p>
          <a:p>
            <a:r>
              <a:rPr lang="en-US" dirty="0"/>
              <a:t>• idealized simulation, no map projection</a:t>
            </a:r>
          </a:p>
          <a:p>
            <a:r>
              <a:rPr lang="en-US" dirty="0"/>
              <a:t>• (version using map projection on next slide)</a:t>
            </a:r>
          </a:p>
          <a:p>
            <a:r>
              <a:rPr lang="en-US" dirty="0"/>
              <a:t>• </a:t>
            </a:r>
            <a:r>
              <a:rPr lang="en-US" dirty="0" err="1"/>
              <a:t>colorbars</a:t>
            </a:r>
            <a:r>
              <a:rPr lang="en-US" dirty="0"/>
              <a:t> mess up the animations…</a:t>
            </a:r>
          </a:p>
        </p:txBody>
      </p:sp>
    </p:spTree>
    <p:extLst>
      <p:ext uri="{BB962C8B-B14F-4D97-AF65-F5344CB8AC3E}">
        <p14:creationId xmlns:p14="http://schemas.microsoft.com/office/powerpoint/2010/main" val="2111372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637389-0009-4D49-914B-CA8EC15E09D8}" type="slidenum">
              <a:rPr lang="en-US" smtClean="0"/>
              <a:t>50</a:t>
            </a:fld>
            <a:endParaRPr lang="en-US"/>
          </a:p>
        </p:txBody>
      </p:sp>
      <p:pic>
        <p:nvPicPr>
          <p:cNvPr id="5" name="Picture 4" descr="Screen Shot 2017-04-24 at 9.51.05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 y="92619"/>
            <a:ext cx="9144000" cy="6462346"/>
          </a:xfrm>
          <a:prstGeom prst="rect">
            <a:avLst/>
          </a:prstGeom>
        </p:spPr>
      </p:pic>
      <p:sp>
        <p:nvSpPr>
          <p:cNvPr id="8" name="TextBox 7"/>
          <p:cNvSpPr txBox="1"/>
          <p:nvPr/>
        </p:nvSpPr>
        <p:spPr>
          <a:xfrm>
            <a:off x="0" y="6532748"/>
            <a:ext cx="2504875" cy="307777"/>
          </a:xfrm>
          <a:prstGeom prst="rect">
            <a:avLst/>
          </a:prstGeom>
          <a:noFill/>
        </p:spPr>
        <p:txBody>
          <a:bodyPr wrap="none" rtlCol="0">
            <a:spAutoFit/>
          </a:bodyPr>
          <a:lstStyle/>
          <a:p>
            <a:r>
              <a:rPr lang="en-US" sz="1400" dirty="0"/>
              <a:t>From WRF tutorial presentation</a:t>
            </a:r>
          </a:p>
        </p:txBody>
      </p:sp>
      <p:sp>
        <p:nvSpPr>
          <p:cNvPr id="2" name="TextBox 1"/>
          <p:cNvSpPr txBox="1"/>
          <p:nvPr/>
        </p:nvSpPr>
        <p:spPr>
          <a:xfrm>
            <a:off x="983196" y="3714032"/>
            <a:ext cx="863976" cy="307777"/>
          </a:xfrm>
          <a:prstGeom prst="rect">
            <a:avLst/>
          </a:prstGeom>
          <a:noFill/>
        </p:spPr>
        <p:txBody>
          <a:bodyPr wrap="none" rtlCol="0">
            <a:spAutoFit/>
          </a:bodyPr>
          <a:lstStyle/>
          <a:p>
            <a:r>
              <a:rPr lang="en-US" sz="1400" dirty="0"/>
              <a:t>(analysis)</a:t>
            </a:r>
          </a:p>
        </p:txBody>
      </p:sp>
      <p:sp>
        <p:nvSpPr>
          <p:cNvPr id="9" name="TextBox 8"/>
          <p:cNvSpPr txBox="1"/>
          <p:nvPr/>
        </p:nvSpPr>
        <p:spPr>
          <a:xfrm>
            <a:off x="983196" y="5122652"/>
            <a:ext cx="863976" cy="307777"/>
          </a:xfrm>
          <a:prstGeom prst="rect">
            <a:avLst/>
          </a:prstGeom>
          <a:noFill/>
        </p:spPr>
        <p:txBody>
          <a:bodyPr wrap="none" rtlCol="0">
            <a:spAutoFit/>
          </a:bodyPr>
          <a:lstStyle/>
          <a:p>
            <a:r>
              <a:rPr lang="en-US" sz="1400" dirty="0"/>
              <a:t>(analysis)</a:t>
            </a:r>
          </a:p>
        </p:txBody>
      </p:sp>
      <p:sp>
        <p:nvSpPr>
          <p:cNvPr id="10" name="TextBox 9"/>
          <p:cNvSpPr txBox="1"/>
          <p:nvPr/>
        </p:nvSpPr>
        <p:spPr>
          <a:xfrm>
            <a:off x="751131" y="5626366"/>
            <a:ext cx="1019831" cy="307777"/>
          </a:xfrm>
          <a:prstGeom prst="rect">
            <a:avLst/>
          </a:prstGeom>
          <a:noFill/>
        </p:spPr>
        <p:txBody>
          <a:bodyPr wrap="none" rtlCol="0">
            <a:spAutoFit/>
          </a:bodyPr>
          <a:lstStyle/>
          <a:p>
            <a:r>
              <a:rPr lang="en-US" sz="1400" i="1" dirty="0">
                <a:solidFill>
                  <a:srgbClr val="FF0000"/>
                </a:solidFill>
              </a:rPr>
              <a:t>see slide 53</a:t>
            </a:r>
          </a:p>
        </p:txBody>
      </p:sp>
      <p:cxnSp>
        <p:nvCxnSpPr>
          <p:cNvPr id="11" name="Straight Connector 10"/>
          <p:cNvCxnSpPr>
            <a:endCxn id="2" idx="1"/>
          </p:cNvCxnSpPr>
          <p:nvPr/>
        </p:nvCxnSpPr>
        <p:spPr>
          <a:xfrm>
            <a:off x="208518" y="3867400"/>
            <a:ext cx="774678" cy="5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05991" y="5274316"/>
            <a:ext cx="774678" cy="5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5934143"/>
            <a:ext cx="7279183" cy="598605"/>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343876" y="5430429"/>
            <a:ext cx="652643" cy="369332"/>
          </a:xfrm>
          <a:prstGeom prst="rect">
            <a:avLst/>
          </a:prstGeom>
          <a:solidFill>
            <a:schemeClr val="bg1"/>
          </a:solidFill>
        </p:spPr>
        <p:txBody>
          <a:bodyPr wrap="none" rtlCol="0">
            <a:spAutoFit/>
          </a:bodyPr>
          <a:lstStyle/>
          <a:p>
            <a:r>
              <a:rPr lang="en-US" dirty="0"/>
              <a:t>2015</a:t>
            </a:r>
          </a:p>
        </p:txBody>
      </p:sp>
      <p:sp>
        <p:nvSpPr>
          <p:cNvPr id="14" name="TextBox 13">
            <a:extLst>
              <a:ext uri="{FF2B5EF4-FFF2-40B4-BE49-F238E27FC236}">
                <a16:creationId xmlns:a16="http://schemas.microsoft.com/office/drawing/2014/main" id="{B2728A54-C103-12BF-FA9F-98DA162A2EC2}"/>
              </a:ext>
            </a:extLst>
          </p:cNvPr>
          <p:cNvSpPr txBox="1"/>
          <p:nvPr/>
        </p:nvSpPr>
        <p:spPr>
          <a:xfrm>
            <a:off x="110989" y="2713601"/>
            <a:ext cx="1552220" cy="276999"/>
          </a:xfrm>
          <a:prstGeom prst="rect">
            <a:avLst/>
          </a:prstGeom>
          <a:noFill/>
        </p:spPr>
        <p:txBody>
          <a:bodyPr wrap="none" rtlCol="0">
            <a:spAutoFit/>
          </a:bodyPr>
          <a:lstStyle/>
          <a:p>
            <a:r>
              <a:rPr lang="en-US" sz="1200" dirty="0">
                <a:solidFill>
                  <a:srgbClr val="FF0000"/>
                </a:solidFill>
              </a:rPr>
              <a:t>[</a:t>
            </a:r>
            <a:r>
              <a:rPr lang="en-US" sz="1200" dirty="0" err="1">
                <a:solidFill>
                  <a:srgbClr val="FF0000"/>
                </a:solidFill>
              </a:rPr>
              <a:t>superceded</a:t>
            </a:r>
            <a:r>
              <a:rPr lang="en-US" sz="1200" dirty="0">
                <a:solidFill>
                  <a:srgbClr val="FF0000"/>
                </a:solidFill>
              </a:rPr>
              <a:t> by ERA5]</a:t>
            </a:r>
          </a:p>
        </p:txBody>
      </p:sp>
    </p:spTree>
    <p:extLst>
      <p:ext uri="{BB962C8B-B14F-4D97-AF65-F5344CB8AC3E}">
        <p14:creationId xmlns:p14="http://schemas.microsoft.com/office/powerpoint/2010/main" val="317256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37389-0009-4D49-914B-CA8EC15E09D8}" type="slidenum">
              <a:rPr lang="en-US" smtClean="0"/>
              <a:t>51</a:t>
            </a:fld>
            <a:endParaRPr lang="en-US"/>
          </a:p>
        </p:txBody>
      </p:sp>
      <p:sp>
        <p:nvSpPr>
          <p:cNvPr id="4" name="TextBox 3"/>
          <p:cNvSpPr txBox="1"/>
          <p:nvPr/>
        </p:nvSpPr>
        <p:spPr>
          <a:xfrm>
            <a:off x="0" y="6532748"/>
            <a:ext cx="2504875" cy="307777"/>
          </a:xfrm>
          <a:prstGeom prst="rect">
            <a:avLst/>
          </a:prstGeom>
          <a:noFill/>
        </p:spPr>
        <p:txBody>
          <a:bodyPr wrap="none" rtlCol="0">
            <a:spAutoFit/>
          </a:bodyPr>
          <a:lstStyle/>
          <a:p>
            <a:r>
              <a:rPr lang="en-US" sz="1400" dirty="0"/>
              <a:t>From WRF tutorial presentation</a:t>
            </a:r>
          </a:p>
        </p:txBody>
      </p:sp>
      <p:pic>
        <p:nvPicPr>
          <p:cNvPr id="5" name="Picture 4" descr="Screen Shot 2018-04-30 at 10.31.43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27" y="921306"/>
            <a:ext cx="8686800" cy="5295900"/>
          </a:xfrm>
          <a:prstGeom prst="rect">
            <a:avLst/>
          </a:prstGeom>
        </p:spPr>
      </p:pic>
    </p:spTree>
    <p:extLst>
      <p:ext uri="{BB962C8B-B14F-4D97-AF65-F5344CB8AC3E}">
        <p14:creationId xmlns:p14="http://schemas.microsoft.com/office/powerpoint/2010/main" val="2387878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37389-0009-4D49-914B-CA8EC15E09D8}" type="slidenum">
              <a:rPr lang="en-US" smtClean="0"/>
              <a:t>52</a:t>
            </a:fld>
            <a:endParaRPr lang="en-US"/>
          </a:p>
        </p:txBody>
      </p:sp>
      <p:pic>
        <p:nvPicPr>
          <p:cNvPr id="3" name="Picture 2" descr="Screen Shot 2018-04-30 at 10.29.54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4245"/>
          </a:xfrm>
          <a:prstGeom prst="rect">
            <a:avLst/>
          </a:prstGeom>
        </p:spPr>
      </p:pic>
    </p:spTree>
    <p:extLst>
      <p:ext uri="{BB962C8B-B14F-4D97-AF65-F5344CB8AC3E}">
        <p14:creationId xmlns:p14="http://schemas.microsoft.com/office/powerpoint/2010/main" val="3086147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t>Unidata</a:t>
            </a:r>
            <a:r>
              <a:rPr lang="en-US" dirty="0"/>
              <a:t> Internet Data Distribution (IDD) archive at </a:t>
            </a:r>
            <a:r>
              <a:rPr lang="en-US" dirty="0" err="1"/>
              <a:t>rda.ucar.edu</a:t>
            </a:r>
            <a:endParaRPr lang="en-US" dirty="0"/>
          </a:p>
        </p:txBody>
      </p:sp>
      <p:sp>
        <p:nvSpPr>
          <p:cNvPr id="2" name="Slide Number Placeholder 1"/>
          <p:cNvSpPr>
            <a:spLocks noGrp="1"/>
          </p:cNvSpPr>
          <p:nvPr>
            <p:ph type="sldNum" sz="quarter" idx="12"/>
          </p:nvPr>
        </p:nvSpPr>
        <p:spPr/>
        <p:txBody>
          <a:bodyPr/>
          <a:lstStyle/>
          <a:p>
            <a:fld id="{9E637389-0009-4D49-914B-CA8EC15E09D8}" type="slidenum">
              <a:rPr lang="en-US" smtClean="0"/>
              <a:t>53</a:t>
            </a:fld>
            <a:endParaRPr lang="en-US"/>
          </a:p>
        </p:txBody>
      </p:sp>
      <p:pic>
        <p:nvPicPr>
          <p:cNvPr id="6" name="Picture 5" descr="Screen Shot 2017-05-01 at 9.42.40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62" y="1577976"/>
            <a:ext cx="4165337" cy="5143499"/>
          </a:xfrm>
          <a:prstGeom prst="rect">
            <a:avLst/>
          </a:prstGeom>
        </p:spPr>
      </p:pic>
      <p:sp>
        <p:nvSpPr>
          <p:cNvPr id="7" name="TextBox 6"/>
          <p:cNvSpPr txBox="1"/>
          <p:nvPr/>
        </p:nvSpPr>
        <p:spPr>
          <a:xfrm>
            <a:off x="4402863" y="1701800"/>
            <a:ext cx="922473" cy="369332"/>
          </a:xfrm>
          <a:prstGeom prst="rect">
            <a:avLst/>
          </a:prstGeom>
          <a:noFill/>
        </p:spPr>
        <p:txBody>
          <a:bodyPr wrap="none" rtlCol="0">
            <a:spAutoFit/>
          </a:bodyPr>
          <a:lstStyle/>
          <a:p>
            <a:r>
              <a:rPr lang="en-US" b="1" dirty="0">
                <a:solidFill>
                  <a:srgbClr val="FF0000"/>
                </a:solidFill>
              </a:rPr>
              <a:t>ds335.0</a:t>
            </a:r>
          </a:p>
        </p:txBody>
      </p:sp>
      <p:sp>
        <p:nvSpPr>
          <p:cNvPr id="8" name="TextBox 7"/>
          <p:cNvSpPr txBox="1"/>
          <p:nvPr/>
        </p:nvSpPr>
        <p:spPr>
          <a:xfrm>
            <a:off x="4364763" y="2253734"/>
            <a:ext cx="4826674" cy="3416320"/>
          </a:xfrm>
          <a:prstGeom prst="rect">
            <a:avLst/>
          </a:prstGeom>
          <a:noFill/>
        </p:spPr>
        <p:txBody>
          <a:bodyPr wrap="none" rtlCol="0">
            <a:spAutoFit/>
          </a:bodyPr>
          <a:lstStyle/>
          <a:p>
            <a:r>
              <a:rPr lang="en-US" dirty="0"/>
              <a:t>• GFS 0.5˚ data are usable as-is in WPS</a:t>
            </a:r>
          </a:p>
          <a:p>
            <a:r>
              <a:rPr lang="en-US" dirty="0"/>
              <a:t>	(</a:t>
            </a:r>
            <a:r>
              <a:rPr lang="en-US" dirty="0" err="1"/>
              <a:t>tho</a:t>
            </a:r>
            <a:r>
              <a:rPr lang="en-US" dirty="0"/>
              <a:t> they are 6-h analyses, not forecasts)</a:t>
            </a:r>
          </a:p>
          <a:p>
            <a:r>
              <a:rPr lang="en-US" dirty="0"/>
              <a:t>	[see </a:t>
            </a:r>
            <a:r>
              <a:rPr lang="en-US" b="1" dirty="0"/>
              <a:t>ds084.1</a:t>
            </a:r>
            <a:r>
              <a:rPr lang="en-US" dirty="0"/>
              <a:t> for 0.25˚ files for 2015-present]</a:t>
            </a:r>
          </a:p>
          <a:p>
            <a:endParaRPr lang="en-US" dirty="0"/>
          </a:p>
          <a:p>
            <a:r>
              <a:rPr lang="en-US" dirty="0"/>
              <a:t>• NAM 12km files need a lot of work</a:t>
            </a:r>
          </a:p>
          <a:p>
            <a:r>
              <a:rPr lang="en-US" dirty="0"/>
              <a:t>	- </a:t>
            </a:r>
            <a:r>
              <a:rPr lang="en-US" dirty="0">
                <a:solidFill>
                  <a:srgbClr val="FF0000"/>
                </a:solidFill>
              </a:rPr>
              <a:t>analyses + forecasts combined</a:t>
            </a:r>
          </a:p>
          <a:p>
            <a:r>
              <a:rPr lang="en-US" dirty="0"/>
              <a:t>	- </a:t>
            </a:r>
            <a:r>
              <a:rPr lang="en-US" dirty="0">
                <a:solidFill>
                  <a:srgbClr val="FF0000"/>
                </a:solidFill>
              </a:rPr>
              <a:t>soil information is missing</a:t>
            </a:r>
          </a:p>
          <a:p>
            <a:r>
              <a:rPr lang="en-US" dirty="0"/>
              <a:t>	- ds609.0 is alternative, but analyses only</a:t>
            </a:r>
          </a:p>
          <a:p>
            <a:endParaRPr lang="en-US" dirty="0"/>
          </a:p>
          <a:p>
            <a:r>
              <a:rPr lang="en-US" dirty="0"/>
              <a:t>• RAP 20km are also problematic</a:t>
            </a:r>
          </a:p>
          <a:p>
            <a:r>
              <a:rPr lang="en-US" dirty="0"/>
              <a:t>	- </a:t>
            </a:r>
            <a:r>
              <a:rPr lang="en-US" dirty="0">
                <a:solidFill>
                  <a:srgbClr val="FF0000"/>
                </a:solidFill>
              </a:rPr>
              <a:t>analyses + forecasts combined</a:t>
            </a:r>
          </a:p>
          <a:p>
            <a:r>
              <a:rPr lang="en-US" dirty="0"/>
              <a:t>	- </a:t>
            </a:r>
            <a:r>
              <a:rPr lang="en-US" dirty="0">
                <a:solidFill>
                  <a:srgbClr val="FF0000"/>
                </a:solidFill>
              </a:rPr>
              <a:t>soil information is missing</a:t>
            </a:r>
          </a:p>
        </p:txBody>
      </p:sp>
    </p:spTree>
    <p:extLst>
      <p:ext uri="{BB962C8B-B14F-4D97-AF65-F5344CB8AC3E}">
        <p14:creationId xmlns:p14="http://schemas.microsoft.com/office/powerpoint/2010/main" val="2633770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Another catalogue of RDA links</a:t>
            </a:r>
          </a:p>
        </p:txBody>
      </p:sp>
      <p:sp>
        <p:nvSpPr>
          <p:cNvPr id="4" name="Content Placeholder 3"/>
          <p:cNvSpPr>
            <a:spLocks noGrp="1"/>
          </p:cNvSpPr>
          <p:nvPr>
            <p:ph idx="1"/>
          </p:nvPr>
        </p:nvSpPr>
        <p:spPr/>
        <p:txBody>
          <a:bodyPr/>
          <a:lstStyle/>
          <a:p>
            <a:r>
              <a:rPr lang="en-US" dirty="0">
                <a:hlinkClick r:id="rId2"/>
              </a:rPr>
              <a:t>http://www2.mmm.ucar.edu/wrf/users/download/free_data.html</a:t>
            </a:r>
            <a:endParaRPr lang="en-US" dirty="0"/>
          </a:p>
          <a:p>
            <a:pPr lvl="1"/>
            <a:r>
              <a:rPr lang="en-US" dirty="0"/>
              <a:t>Links to datasets and </a:t>
            </a:r>
            <a:r>
              <a:rPr lang="en-US" b="1" dirty="0" err="1"/>
              <a:t>Vtables</a:t>
            </a:r>
            <a:endParaRPr lang="en-US" b="1" dirty="0"/>
          </a:p>
        </p:txBody>
      </p:sp>
      <p:sp>
        <p:nvSpPr>
          <p:cNvPr id="2" name="Slide Number Placeholder 1"/>
          <p:cNvSpPr>
            <a:spLocks noGrp="1"/>
          </p:cNvSpPr>
          <p:nvPr>
            <p:ph type="sldNum" sz="quarter" idx="12"/>
          </p:nvPr>
        </p:nvSpPr>
        <p:spPr/>
        <p:txBody>
          <a:bodyPr/>
          <a:lstStyle/>
          <a:p>
            <a:fld id="{9E637389-0009-4D49-914B-CA8EC15E09D8}" type="slidenum">
              <a:rPr lang="en-US" smtClean="0"/>
              <a:t>54</a:t>
            </a:fld>
            <a:endParaRPr lang="en-US"/>
          </a:p>
        </p:txBody>
      </p:sp>
    </p:spTree>
    <p:extLst>
      <p:ext uri="{BB962C8B-B14F-4D97-AF65-F5344CB8AC3E}">
        <p14:creationId xmlns:p14="http://schemas.microsoft.com/office/powerpoint/2010/main" val="2677019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37389-0009-4D49-914B-CA8EC15E09D8}" type="slidenum">
              <a:rPr lang="en-US" smtClean="0"/>
              <a:t>55</a:t>
            </a:fld>
            <a:endParaRPr lang="en-US"/>
          </a:p>
        </p:txBody>
      </p:sp>
      <p:pic>
        <p:nvPicPr>
          <p:cNvPr id="4" name="Picture 3" descr="Screen Shot 2018-04-30 at 10.34.02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12" y="228600"/>
            <a:ext cx="8521700" cy="6629400"/>
          </a:xfrm>
          <a:prstGeom prst="rect">
            <a:avLst/>
          </a:prstGeom>
        </p:spPr>
      </p:pic>
    </p:spTree>
    <p:extLst>
      <p:ext uri="{BB962C8B-B14F-4D97-AF65-F5344CB8AC3E}">
        <p14:creationId xmlns:p14="http://schemas.microsoft.com/office/powerpoint/2010/main" val="1212005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European Center datasets </a:t>
            </a:r>
            <a:br>
              <a:rPr lang="en-US" dirty="0"/>
            </a:br>
            <a:r>
              <a:rPr lang="en-US" strike="sngStrike" dirty="0"/>
              <a:t>(require permissions)</a:t>
            </a:r>
          </a:p>
        </p:txBody>
      </p:sp>
      <p:sp>
        <p:nvSpPr>
          <p:cNvPr id="4" name="Content Placeholder 3"/>
          <p:cNvSpPr>
            <a:spLocks noGrp="1"/>
          </p:cNvSpPr>
          <p:nvPr>
            <p:ph idx="1"/>
          </p:nvPr>
        </p:nvSpPr>
        <p:spPr/>
        <p:txBody>
          <a:bodyPr>
            <a:normAutofit fontScale="92500"/>
          </a:bodyPr>
          <a:lstStyle/>
          <a:p>
            <a:r>
              <a:rPr lang="en-US" dirty="0"/>
              <a:t>ECMWF operational model analyses (since 2011)</a:t>
            </a:r>
          </a:p>
          <a:p>
            <a:pPr lvl="1"/>
            <a:r>
              <a:rPr lang="en-US" dirty="0">
                <a:hlinkClick r:id="rId3"/>
              </a:rPr>
              <a:t>https://rda.ucar.edu/datasets/ds113.0/</a:t>
            </a:r>
            <a:endParaRPr lang="en-US" dirty="0"/>
          </a:p>
          <a:p>
            <a:r>
              <a:rPr lang="en-US" dirty="0">
                <a:solidFill>
                  <a:schemeClr val="bg1">
                    <a:lumMod val="65000"/>
                  </a:schemeClr>
                </a:solidFill>
              </a:rPr>
              <a:t>ERA-Interim Reanalysis (1979-2019)</a:t>
            </a:r>
          </a:p>
          <a:p>
            <a:pPr lvl="1"/>
            <a:r>
              <a:rPr lang="en-US" dirty="0">
                <a:solidFill>
                  <a:schemeClr val="bg1">
                    <a:lumMod val="65000"/>
                  </a:schemeClr>
                </a:solidFill>
                <a:hlinkClick r:id="rId4">
                  <a:extLst>
                    <a:ext uri="{A12FA001-AC4F-418D-AE19-62706E023703}">
                      <ahyp:hlinkClr xmlns:ahyp="http://schemas.microsoft.com/office/drawing/2018/hyperlinkcolor" val="tx"/>
                    </a:ext>
                  </a:extLst>
                </a:hlinkClick>
              </a:rPr>
              <a:t>https://rda.ucar.edu/datasets/ds627.0/</a:t>
            </a:r>
            <a:endParaRPr lang="en-US" dirty="0">
              <a:solidFill>
                <a:schemeClr val="bg1">
                  <a:lumMod val="65000"/>
                </a:schemeClr>
              </a:solidFill>
            </a:endParaRPr>
          </a:p>
          <a:p>
            <a:r>
              <a:rPr lang="en-US" dirty="0"/>
              <a:t>ERA5 Reanalysis (</a:t>
            </a:r>
            <a:r>
              <a:rPr lang="en-US" dirty="0">
                <a:solidFill>
                  <a:srgbClr val="FF0000"/>
                </a:solidFill>
              </a:rPr>
              <a:t>GRIB format no longer available</a:t>
            </a:r>
            <a:r>
              <a:rPr lang="en-US" dirty="0"/>
              <a:t>)</a:t>
            </a:r>
          </a:p>
          <a:p>
            <a:pPr lvl="1"/>
            <a:r>
              <a:rPr lang="en-US" dirty="0">
                <a:hlinkClick r:id="rId5"/>
              </a:rPr>
              <a:t>https://rda.ucar.edu/datasets/ds633.0/</a:t>
            </a:r>
            <a:endParaRPr lang="en-US" dirty="0"/>
          </a:p>
          <a:p>
            <a:r>
              <a:rPr lang="en-US" dirty="0"/>
              <a:t>ERA 20</a:t>
            </a:r>
            <a:r>
              <a:rPr lang="en-US" baseline="30000" dirty="0"/>
              <a:t>th</a:t>
            </a:r>
            <a:r>
              <a:rPr lang="en-US" dirty="0"/>
              <a:t> Century Reanalysis (1900-2011)</a:t>
            </a:r>
          </a:p>
          <a:p>
            <a:pPr lvl="1"/>
            <a:r>
              <a:rPr lang="en-US" dirty="0">
                <a:hlinkClick r:id="rId6"/>
              </a:rPr>
              <a:t>https://</a:t>
            </a:r>
            <a:r>
              <a:rPr lang="en-US" dirty="0" err="1">
                <a:hlinkClick r:id="rId6"/>
              </a:rPr>
              <a:t>rda.ucar.edu</a:t>
            </a:r>
            <a:r>
              <a:rPr lang="en-US" dirty="0">
                <a:hlinkClick r:id="rId6"/>
              </a:rPr>
              <a:t>/datasets/ds626.0/</a:t>
            </a:r>
            <a:endParaRPr lang="en-US" dirty="0"/>
          </a:p>
        </p:txBody>
      </p:sp>
      <p:sp>
        <p:nvSpPr>
          <p:cNvPr id="2" name="Slide Number Placeholder 1"/>
          <p:cNvSpPr>
            <a:spLocks noGrp="1"/>
          </p:cNvSpPr>
          <p:nvPr>
            <p:ph type="sldNum" sz="quarter" idx="12"/>
          </p:nvPr>
        </p:nvSpPr>
        <p:spPr/>
        <p:txBody>
          <a:bodyPr/>
          <a:lstStyle/>
          <a:p>
            <a:fld id="{9E637389-0009-4D49-914B-CA8EC15E09D8}" type="slidenum">
              <a:rPr lang="en-US" smtClean="0"/>
              <a:t>56</a:t>
            </a:fld>
            <a:endParaRPr lang="en-US"/>
          </a:p>
        </p:txBody>
      </p:sp>
      <p:sp>
        <p:nvSpPr>
          <p:cNvPr id="5" name="TextBox 4"/>
          <p:cNvSpPr txBox="1"/>
          <p:nvPr/>
        </p:nvSpPr>
        <p:spPr>
          <a:xfrm>
            <a:off x="303299" y="6075144"/>
            <a:ext cx="6824142" cy="646331"/>
          </a:xfrm>
          <a:prstGeom prst="rect">
            <a:avLst/>
          </a:prstGeom>
          <a:noFill/>
        </p:spPr>
        <p:txBody>
          <a:bodyPr wrap="none" rtlCol="0">
            <a:spAutoFit/>
          </a:bodyPr>
          <a:lstStyle/>
          <a:p>
            <a:r>
              <a:rPr lang="en-US" dirty="0"/>
              <a:t>See </a:t>
            </a:r>
            <a:r>
              <a:rPr lang="en-US" dirty="0">
                <a:hlinkClick r:id="rId7"/>
              </a:rPr>
              <a:t>http://www2.mmm.ucar.edu/wrf/users/download/free_data.html</a:t>
            </a:r>
            <a:endParaRPr lang="en-US" dirty="0"/>
          </a:p>
          <a:p>
            <a:r>
              <a:rPr lang="en-US" dirty="0"/>
              <a:t> for </a:t>
            </a:r>
            <a:r>
              <a:rPr lang="en-US" dirty="0" err="1"/>
              <a:t>Vtables</a:t>
            </a:r>
            <a:endParaRPr lang="en-US" dirty="0"/>
          </a:p>
        </p:txBody>
      </p:sp>
    </p:spTree>
    <p:extLst>
      <p:ext uri="{BB962C8B-B14F-4D97-AF65-F5344CB8AC3E}">
        <p14:creationId xmlns:p14="http://schemas.microsoft.com/office/powerpoint/2010/main" val="2590789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F3C8-627F-2A14-FEB4-812F20C1121B}"/>
              </a:ext>
            </a:extLst>
          </p:cNvPr>
          <p:cNvSpPr>
            <a:spLocks noGrp="1"/>
          </p:cNvSpPr>
          <p:nvPr>
            <p:ph type="title"/>
          </p:nvPr>
        </p:nvSpPr>
        <p:spPr/>
        <p:txBody>
          <a:bodyPr/>
          <a:lstStyle/>
          <a:p>
            <a:r>
              <a:rPr lang="en-US" dirty="0"/>
              <a:t>Amazon Web Services</a:t>
            </a:r>
          </a:p>
        </p:txBody>
      </p:sp>
      <p:sp>
        <p:nvSpPr>
          <p:cNvPr id="3" name="Content Placeholder 2">
            <a:extLst>
              <a:ext uri="{FF2B5EF4-FFF2-40B4-BE49-F238E27FC236}">
                <a16:creationId xmlns:a16="http://schemas.microsoft.com/office/drawing/2014/main" id="{349F8FC3-ABC9-64F9-6EC8-D674745EA2E2}"/>
              </a:ext>
            </a:extLst>
          </p:cNvPr>
          <p:cNvSpPr>
            <a:spLocks noGrp="1"/>
          </p:cNvSpPr>
          <p:nvPr>
            <p:ph idx="1"/>
          </p:nvPr>
        </p:nvSpPr>
        <p:spPr/>
        <p:txBody>
          <a:bodyPr>
            <a:normAutofit fontScale="85000" lnSpcReduction="20000"/>
          </a:bodyPr>
          <a:lstStyle/>
          <a:p>
            <a:r>
              <a:rPr lang="en-US" dirty="0"/>
              <a:t>NOAA Big Data Program at AWS: </a:t>
            </a:r>
            <a:r>
              <a:rPr lang="en-US" dirty="0">
                <a:hlinkClick r:id="rId3"/>
              </a:rPr>
              <a:t>https://registry.opendata.aws/collab/noaa/</a:t>
            </a:r>
            <a:endParaRPr lang="en-US" dirty="0"/>
          </a:p>
          <a:p>
            <a:r>
              <a:rPr lang="en-US" dirty="0"/>
              <a:t>Model data available include</a:t>
            </a:r>
          </a:p>
          <a:p>
            <a:pPr lvl="1"/>
            <a:r>
              <a:rPr lang="en-US" dirty="0"/>
              <a:t>HRRR (from 7/30/2014)</a:t>
            </a:r>
          </a:p>
          <a:p>
            <a:pPr lvl="1"/>
            <a:r>
              <a:rPr lang="en-US" dirty="0"/>
              <a:t>NAM (from 9/16/2021)</a:t>
            </a:r>
          </a:p>
          <a:p>
            <a:pPr lvl="1"/>
            <a:r>
              <a:rPr lang="en-US" dirty="0"/>
              <a:t>GFS (from 2/26/2021)</a:t>
            </a:r>
          </a:p>
          <a:p>
            <a:pPr lvl="1"/>
            <a:r>
              <a:rPr lang="en-US" dirty="0"/>
              <a:t>RAP (from 2/22/2021)</a:t>
            </a:r>
          </a:p>
          <a:p>
            <a:pPr lvl="1"/>
            <a:r>
              <a:rPr lang="en-US" dirty="0"/>
              <a:t>GEFS (from 1/1/2017)</a:t>
            </a:r>
          </a:p>
          <a:p>
            <a:pPr lvl="1"/>
            <a:r>
              <a:rPr lang="en-US" dirty="0">
                <a:solidFill>
                  <a:srgbClr val="FF0000"/>
                </a:solidFill>
              </a:rPr>
              <a:t>ERA5 reanalysis no longer available</a:t>
            </a:r>
          </a:p>
          <a:p>
            <a:r>
              <a:rPr lang="en-US" dirty="0"/>
              <a:t>See example downloading scripts </a:t>
            </a:r>
            <a:r>
              <a:rPr lang="en-US" sz="3000" dirty="0">
                <a:latin typeface="Courier" pitchFamily="2" charset="0"/>
              </a:rPr>
              <a:t>$LAB/SCRIPTS/</a:t>
            </a:r>
            <a:r>
              <a:rPr lang="en-US" sz="3000" dirty="0" err="1">
                <a:latin typeface="Courier" pitchFamily="2" charset="0"/>
              </a:rPr>
              <a:t>aws_hrrr_new.sh</a:t>
            </a:r>
            <a:r>
              <a:rPr lang="en-US" dirty="0"/>
              <a:t>  and </a:t>
            </a:r>
            <a:r>
              <a:rPr lang="en-US" sz="3000" dirty="0" err="1">
                <a:latin typeface="Courier" pitchFamily="2" charset="0"/>
              </a:rPr>
              <a:t>aws_gfs_new.sh</a:t>
            </a:r>
            <a:r>
              <a:rPr lang="en-US" dirty="0"/>
              <a:t>.  Edit.  Execute </a:t>
            </a:r>
            <a:r>
              <a:rPr lang="en-US" sz="3000" dirty="0" err="1">
                <a:latin typeface="Courier" pitchFamily="2" charset="0"/>
              </a:rPr>
              <a:t>dopython</a:t>
            </a:r>
            <a:r>
              <a:rPr lang="en-US" dirty="0"/>
              <a:t> first.</a:t>
            </a:r>
          </a:p>
        </p:txBody>
      </p:sp>
      <p:sp>
        <p:nvSpPr>
          <p:cNvPr id="4" name="Slide Number Placeholder 3">
            <a:extLst>
              <a:ext uri="{FF2B5EF4-FFF2-40B4-BE49-F238E27FC236}">
                <a16:creationId xmlns:a16="http://schemas.microsoft.com/office/drawing/2014/main" id="{150A8FE8-5764-568F-E07B-092CCE764D51}"/>
              </a:ext>
            </a:extLst>
          </p:cNvPr>
          <p:cNvSpPr>
            <a:spLocks noGrp="1"/>
          </p:cNvSpPr>
          <p:nvPr>
            <p:ph type="sldNum" sz="quarter" idx="12"/>
          </p:nvPr>
        </p:nvSpPr>
        <p:spPr/>
        <p:txBody>
          <a:bodyPr/>
          <a:lstStyle/>
          <a:p>
            <a:fld id="{9E637389-0009-4D49-914B-CA8EC15E09D8}" type="slidenum">
              <a:rPr lang="en-US" smtClean="0"/>
              <a:t>57</a:t>
            </a:fld>
            <a:endParaRPr lang="en-US"/>
          </a:p>
        </p:txBody>
      </p:sp>
    </p:spTree>
    <p:extLst>
      <p:ext uri="{BB962C8B-B14F-4D97-AF65-F5344CB8AC3E}">
        <p14:creationId xmlns:p14="http://schemas.microsoft.com/office/powerpoint/2010/main" val="3785669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1045D-71DE-3045-800D-8D74C58E50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9F7770-DD00-9E10-41C9-DD361FCD344B}"/>
              </a:ext>
            </a:extLst>
          </p:cNvPr>
          <p:cNvSpPr>
            <a:spLocks noGrp="1"/>
          </p:cNvSpPr>
          <p:nvPr>
            <p:ph type="ctrTitle"/>
          </p:nvPr>
        </p:nvSpPr>
        <p:spPr/>
        <p:txBody>
          <a:bodyPr/>
          <a:lstStyle/>
          <a:p>
            <a:r>
              <a:rPr lang="en-US" dirty="0"/>
              <a:t>Initializing WRF with </a:t>
            </a:r>
            <a:r>
              <a:rPr lang="en-US" dirty="0" err="1"/>
              <a:t>NetCDF</a:t>
            </a:r>
            <a:r>
              <a:rPr lang="en-US" dirty="0"/>
              <a:t> source model files</a:t>
            </a:r>
          </a:p>
        </p:txBody>
      </p:sp>
      <p:sp>
        <p:nvSpPr>
          <p:cNvPr id="6" name="Subtitle 5">
            <a:extLst>
              <a:ext uri="{FF2B5EF4-FFF2-40B4-BE49-F238E27FC236}">
                <a16:creationId xmlns:a16="http://schemas.microsoft.com/office/drawing/2014/main" id="{4BB94F91-36D5-2208-1929-B07A1DE41D88}"/>
              </a:ext>
            </a:extLst>
          </p:cNvPr>
          <p:cNvSpPr>
            <a:spLocks noGrp="1"/>
          </p:cNvSpPr>
          <p:nvPr>
            <p:ph type="subTitle" idx="1"/>
          </p:nvPr>
        </p:nvSpPr>
        <p:spPr/>
        <p:txBody>
          <a:bodyPr/>
          <a:lstStyle/>
          <a:p>
            <a:r>
              <a:rPr lang="en-US" dirty="0"/>
              <a:t>Specifically, ERA5 reanalyses in </a:t>
            </a:r>
            <a:r>
              <a:rPr lang="en-US" dirty="0" err="1"/>
              <a:t>NetCDF</a:t>
            </a:r>
            <a:r>
              <a:rPr lang="en-US" dirty="0"/>
              <a:t> format</a:t>
            </a:r>
          </a:p>
          <a:p>
            <a:r>
              <a:rPr lang="en-US" dirty="0"/>
              <a:t>Sayonara, </a:t>
            </a:r>
            <a:r>
              <a:rPr lang="en-US" dirty="0" err="1"/>
              <a:t>ungrib.exe</a:t>
            </a:r>
            <a:r>
              <a:rPr lang="en-US" dirty="0"/>
              <a:t>!</a:t>
            </a:r>
          </a:p>
        </p:txBody>
      </p:sp>
      <p:sp>
        <p:nvSpPr>
          <p:cNvPr id="4" name="Slide Number Placeholder 3">
            <a:extLst>
              <a:ext uri="{FF2B5EF4-FFF2-40B4-BE49-F238E27FC236}">
                <a16:creationId xmlns:a16="http://schemas.microsoft.com/office/drawing/2014/main" id="{530CA1C4-C431-8BBA-FBD0-A7275F35E44D}"/>
              </a:ext>
            </a:extLst>
          </p:cNvPr>
          <p:cNvSpPr>
            <a:spLocks noGrp="1"/>
          </p:cNvSpPr>
          <p:nvPr>
            <p:ph type="sldNum" sz="quarter" idx="12"/>
          </p:nvPr>
        </p:nvSpPr>
        <p:spPr/>
        <p:txBody>
          <a:bodyPr/>
          <a:lstStyle/>
          <a:p>
            <a:fld id="{9E637389-0009-4D49-914B-CA8EC15E09D8}" type="slidenum">
              <a:rPr lang="en-US" smtClean="0"/>
              <a:t>58</a:t>
            </a:fld>
            <a:endParaRPr lang="en-US"/>
          </a:p>
        </p:txBody>
      </p:sp>
      <p:sp>
        <p:nvSpPr>
          <p:cNvPr id="2" name="TextBox 1">
            <a:extLst>
              <a:ext uri="{FF2B5EF4-FFF2-40B4-BE49-F238E27FC236}">
                <a16:creationId xmlns:a16="http://schemas.microsoft.com/office/drawing/2014/main" id="{F9ED8572-CE37-D5CF-B775-4606994C9065}"/>
              </a:ext>
            </a:extLst>
          </p:cNvPr>
          <p:cNvSpPr txBox="1"/>
          <p:nvPr/>
        </p:nvSpPr>
        <p:spPr>
          <a:xfrm>
            <a:off x="249382" y="403761"/>
            <a:ext cx="4330096" cy="369332"/>
          </a:xfrm>
          <a:prstGeom prst="rect">
            <a:avLst/>
          </a:prstGeom>
          <a:noFill/>
        </p:spPr>
        <p:txBody>
          <a:bodyPr wrap="none" rtlCol="0">
            <a:spAutoFit/>
          </a:bodyPr>
          <a:lstStyle/>
          <a:p>
            <a:r>
              <a:rPr lang="en-US" dirty="0">
                <a:solidFill>
                  <a:srgbClr val="FF0000"/>
                </a:solidFill>
              </a:rPr>
              <a:t>[NEW.  Feedback and bug reports welcome.]</a:t>
            </a:r>
          </a:p>
        </p:txBody>
      </p:sp>
    </p:spTree>
    <p:extLst>
      <p:ext uri="{BB962C8B-B14F-4D97-AF65-F5344CB8AC3E}">
        <p14:creationId xmlns:p14="http://schemas.microsoft.com/office/powerpoint/2010/main" val="2066561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7DCAD-6F08-309E-9653-96987C11B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4DDF0-49B8-BA73-010D-9A7CEEC03294}"/>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5517E9F9-C8FE-FD72-B01C-DE166C560F4A}"/>
              </a:ext>
            </a:extLst>
          </p:cNvPr>
          <p:cNvSpPr>
            <a:spLocks noGrp="1"/>
          </p:cNvSpPr>
          <p:nvPr>
            <p:ph idx="1"/>
          </p:nvPr>
        </p:nvSpPr>
        <p:spPr/>
        <p:txBody>
          <a:bodyPr>
            <a:normAutofit fontScale="85000" lnSpcReduction="10000"/>
          </a:bodyPr>
          <a:lstStyle/>
          <a:p>
            <a:r>
              <a:rPr lang="en-US" dirty="0"/>
              <a:t>The </a:t>
            </a:r>
            <a:r>
              <a:rPr lang="en-US" sz="2800" dirty="0" err="1">
                <a:latin typeface="Courier New" panose="02070309020205020404" pitchFamily="49" charset="0"/>
                <a:cs typeface="Courier New" panose="02070309020205020404" pitchFamily="49" charset="0"/>
              </a:rPr>
              <a:t>ungrib.exe</a:t>
            </a:r>
            <a:r>
              <a:rPr lang="en-US" dirty="0"/>
              <a:t> program is used to read in GRIB1 or GRIB2 format files and produce outputs in an </a:t>
            </a:r>
            <a:r>
              <a:rPr lang="en-US" dirty="0">
                <a:solidFill>
                  <a:srgbClr val="FF0000"/>
                </a:solidFill>
              </a:rPr>
              <a:t>“intermediate format” </a:t>
            </a:r>
            <a:r>
              <a:rPr lang="en-US" dirty="0"/>
              <a:t>for use by </a:t>
            </a:r>
            <a:r>
              <a:rPr lang="en-US" sz="2800" dirty="0" err="1">
                <a:latin typeface="Courier New" panose="02070309020205020404" pitchFamily="49" charset="0"/>
                <a:cs typeface="Courier New" panose="02070309020205020404" pitchFamily="49" charset="0"/>
              </a:rPr>
              <a:t>metgrid.exe</a:t>
            </a:r>
            <a:endParaRPr lang="en-US" dirty="0">
              <a:latin typeface="Courier New" panose="02070309020205020404" pitchFamily="49" charset="0"/>
              <a:cs typeface="Courier New" panose="02070309020205020404" pitchFamily="49" charset="0"/>
            </a:endParaRPr>
          </a:p>
          <a:p>
            <a:r>
              <a:rPr lang="en-US" dirty="0"/>
              <a:t>The NCAR RDA (</a:t>
            </a:r>
            <a:r>
              <a:rPr lang="en-US" dirty="0" err="1"/>
              <a:t>rda.ucar.edu</a:t>
            </a:r>
            <a:r>
              <a:rPr lang="en-US" dirty="0"/>
              <a:t>) has discontinued hosting GRIB-formatted ERA5 reanalysis files, in favor of </a:t>
            </a:r>
            <a:r>
              <a:rPr lang="en-US" dirty="0" err="1"/>
              <a:t>NetCDF</a:t>
            </a:r>
            <a:r>
              <a:rPr lang="en-US" dirty="0"/>
              <a:t> format.  AWS has also discontinued hosting ERA5.  </a:t>
            </a:r>
          </a:p>
          <a:p>
            <a:r>
              <a:rPr lang="en-US" dirty="0"/>
              <a:t>ERA5 GRIB files can be downloaded from Copernicus but access can be very slow.</a:t>
            </a:r>
          </a:p>
          <a:p>
            <a:r>
              <a:rPr lang="en-US" dirty="0"/>
              <a:t>A method is needed to create intermediate format files directly from </a:t>
            </a:r>
            <a:r>
              <a:rPr lang="en-US" dirty="0" err="1"/>
              <a:t>NetCDF</a:t>
            </a:r>
            <a:r>
              <a:rPr lang="en-US" dirty="0"/>
              <a:t> files is needed, bypassing </a:t>
            </a:r>
            <a:r>
              <a:rPr lang="en-US" dirty="0" err="1"/>
              <a:t>ungrib</a:t>
            </a:r>
            <a:endParaRPr lang="en-US" dirty="0"/>
          </a:p>
        </p:txBody>
      </p:sp>
      <p:sp>
        <p:nvSpPr>
          <p:cNvPr id="4" name="Slide Number Placeholder 3">
            <a:extLst>
              <a:ext uri="{FF2B5EF4-FFF2-40B4-BE49-F238E27FC236}">
                <a16:creationId xmlns:a16="http://schemas.microsoft.com/office/drawing/2014/main" id="{B1AF9C36-0DBA-11CF-EA8E-4D94DDFB4FAA}"/>
              </a:ext>
            </a:extLst>
          </p:cNvPr>
          <p:cNvSpPr>
            <a:spLocks noGrp="1"/>
          </p:cNvSpPr>
          <p:nvPr>
            <p:ph type="sldNum" sz="quarter" idx="12"/>
          </p:nvPr>
        </p:nvSpPr>
        <p:spPr/>
        <p:txBody>
          <a:bodyPr/>
          <a:lstStyle/>
          <a:p>
            <a:fld id="{9E637389-0009-4D49-914B-CA8EC15E09D8}" type="slidenum">
              <a:rPr lang="en-US" smtClean="0"/>
              <a:t>59</a:t>
            </a:fld>
            <a:endParaRPr lang="en-US"/>
          </a:p>
        </p:txBody>
      </p:sp>
    </p:spTree>
    <p:extLst>
      <p:ext uri="{BB962C8B-B14F-4D97-AF65-F5344CB8AC3E}">
        <p14:creationId xmlns:p14="http://schemas.microsoft.com/office/powerpoint/2010/main" val="78735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5AEAA9-D1CC-B7FA-739C-26213805E4A1}"/>
              </a:ext>
            </a:extLst>
          </p:cNvPr>
          <p:cNvSpPr>
            <a:spLocks noGrp="1"/>
          </p:cNvSpPr>
          <p:nvPr>
            <p:ph type="sldNum" sz="quarter" idx="12"/>
          </p:nvPr>
        </p:nvSpPr>
        <p:spPr/>
        <p:txBody>
          <a:bodyPr/>
          <a:lstStyle/>
          <a:p>
            <a:fld id="{9E637389-0009-4D49-914B-CA8EC15E09D8}" type="slidenum">
              <a:rPr lang="en-US" smtClean="0"/>
              <a:t>6</a:t>
            </a:fld>
            <a:endParaRPr lang="en-US"/>
          </a:p>
        </p:txBody>
      </p:sp>
      <p:sp>
        <p:nvSpPr>
          <p:cNvPr id="3" name="TextBox 2">
            <a:extLst>
              <a:ext uri="{FF2B5EF4-FFF2-40B4-BE49-F238E27FC236}">
                <a16:creationId xmlns:a16="http://schemas.microsoft.com/office/drawing/2014/main" id="{EED76862-4560-D5DB-48FE-89D28882317D}"/>
              </a:ext>
            </a:extLst>
          </p:cNvPr>
          <p:cNvSpPr txBox="1"/>
          <p:nvPr/>
        </p:nvSpPr>
        <p:spPr>
          <a:xfrm>
            <a:off x="0" y="0"/>
            <a:ext cx="6572633" cy="6232475"/>
          </a:xfrm>
          <a:prstGeom prst="rect">
            <a:avLst/>
          </a:prstGeom>
          <a:noFill/>
        </p:spPr>
        <p:txBody>
          <a:bodyPr wrap="none" rtlCol="0">
            <a:spAutoFit/>
          </a:bodyPr>
          <a:lstStyle/>
          <a:p>
            <a:r>
              <a:rPr lang="en-US" sz="700" dirty="0"/>
              <a:t># projected version</a:t>
            </a:r>
          </a:p>
          <a:p>
            <a:r>
              <a:rPr lang="en-US" sz="700" dirty="0"/>
              <a:t>#---------------------------------------------------------------------------</a:t>
            </a:r>
          </a:p>
          <a:p>
            <a:r>
              <a:rPr lang="en-US" sz="700" dirty="0"/>
              <a:t># Animate SLP. </a:t>
            </a:r>
            <a:r>
              <a:rPr lang="en-US" sz="700" dirty="0" err="1"/>
              <a:t>Cartopy</a:t>
            </a:r>
            <a:r>
              <a:rPr lang="en-US" sz="700" dirty="0"/>
              <a:t> projected version.  Click on 'play' control to start</a:t>
            </a:r>
          </a:p>
          <a:p>
            <a:r>
              <a:rPr lang="en-US" sz="700" dirty="0"/>
              <a:t># Helps to do these cell last</a:t>
            </a:r>
          </a:p>
          <a:p>
            <a:r>
              <a:rPr lang="en-US" sz="700" dirty="0"/>
              <a:t>#---------------------------------------------------------------------------</a:t>
            </a:r>
          </a:p>
          <a:p>
            <a:r>
              <a:rPr lang="en-US" sz="700" dirty="0"/>
              <a:t>import </a:t>
            </a:r>
            <a:r>
              <a:rPr lang="en-US" sz="700" dirty="0" err="1"/>
              <a:t>matplotlib.animation</a:t>
            </a:r>
            <a:endParaRPr lang="en-US" sz="700" dirty="0"/>
          </a:p>
          <a:p>
            <a:r>
              <a:rPr lang="en-US" sz="700" dirty="0"/>
              <a:t>import </a:t>
            </a:r>
            <a:r>
              <a:rPr lang="en-US" sz="700" dirty="0" err="1"/>
              <a:t>matplotlib.pyplot</a:t>
            </a:r>
            <a:r>
              <a:rPr lang="en-US" sz="700" dirty="0"/>
              <a:t> as </a:t>
            </a:r>
            <a:r>
              <a:rPr lang="en-US" sz="700" dirty="0" err="1"/>
              <a:t>plt</a:t>
            </a:r>
            <a:endParaRPr lang="en-US" sz="700" dirty="0"/>
          </a:p>
          <a:p>
            <a:r>
              <a:rPr lang="en-US" sz="700" dirty="0"/>
              <a:t>import </a:t>
            </a:r>
            <a:r>
              <a:rPr lang="en-US" sz="700" dirty="0" err="1"/>
              <a:t>numpy</a:t>
            </a:r>
            <a:r>
              <a:rPr lang="en-US" sz="700" dirty="0"/>
              <a:t> as np</a:t>
            </a:r>
          </a:p>
          <a:p>
            <a:r>
              <a:rPr lang="en-US" sz="700" dirty="0" err="1"/>
              <a:t>plt.rcParams</a:t>
            </a:r>
            <a:r>
              <a:rPr lang="en-US" sz="700" dirty="0"/>
              <a:t>["</a:t>
            </a:r>
            <a:r>
              <a:rPr lang="en-US" sz="700" dirty="0" err="1"/>
              <a:t>animation.html</a:t>
            </a:r>
            <a:r>
              <a:rPr lang="en-US" sz="700" dirty="0"/>
              <a:t>"] = "</a:t>
            </a:r>
            <a:r>
              <a:rPr lang="en-US" sz="700" dirty="0" err="1"/>
              <a:t>jshtml</a:t>
            </a:r>
            <a:r>
              <a:rPr lang="en-US" sz="700" dirty="0"/>
              <a:t>"</a:t>
            </a:r>
          </a:p>
          <a:p>
            <a:r>
              <a:rPr lang="en-US" sz="700" dirty="0" err="1"/>
              <a:t>plt.rcParams</a:t>
            </a:r>
            <a:r>
              <a:rPr lang="en-US" sz="700" dirty="0"/>
              <a:t>['</a:t>
            </a:r>
            <a:r>
              <a:rPr lang="en-US" sz="700" dirty="0" err="1"/>
              <a:t>figure.dpi</a:t>
            </a:r>
            <a:r>
              <a:rPr lang="en-US" sz="700" dirty="0"/>
              <a:t>'] = 150</a:t>
            </a:r>
          </a:p>
          <a:p>
            <a:r>
              <a:rPr lang="en-US" sz="700" dirty="0" err="1"/>
              <a:t>plt.ioff</a:t>
            </a:r>
            <a:r>
              <a:rPr lang="en-US" sz="700" dirty="0"/>
              <a:t>()</a:t>
            </a:r>
          </a:p>
          <a:p>
            <a:endParaRPr lang="en-US" sz="700" dirty="0"/>
          </a:p>
          <a:p>
            <a:r>
              <a:rPr lang="en-US" sz="700" dirty="0"/>
              <a:t>norm = </a:t>
            </a:r>
            <a:r>
              <a:rPr lang="en-US" sz="700" dirty="0" err="1"/>
              <a:t>plt.Normalize</a:t>
            </a:r>
            <a:r>
              <a:rPr lang="en-US" sz="700" dirty="0"/>
              <a:t>(960, 1020)</a:t>
            </a:r>
          </a:p>
          <a:p>
            <a:r>
              <a:rPr lang="en-US" sz="700" dirty="0"/>
              <a:t>levels = </a:t>
            </a:r>
            <a:r>
              <a:rPr lang="en-US" sz="700" dirty="0" err="1"/>
              <a:t>np.arange</a:t>
            </a:r>
            <a:r>
              <a:rPr lang="en-US" sz="700" dirty="0"/>
              <a:t>(960,1024,4)</a:t>
            </a:r>
          </a:p>
          <a:p>
            <a:r>
              <a:rPr lang="en-US" sz="700" dirty="0" err="1"/>
              <a:t>cmap</a:t>
            </a:r>
            <a:r>
              <a:rPr lang="en-US" sz="700" dirty="0"/>
              <a:t>=</a:t>
            </a:r>
            <a:r>
              <a:rPr lang="en-US" sz="700" dirty="0" err="1"/>
              <a:t>plt.cm.jet</a:t>
            </a:r>
            <a:endParaRPr lang="en-US" sz="700" dirty="0"/>
          </a:p>
          <a:p>
            <a:r>
              <a:rPr lang="en-US" sz="700" dirty="0" err="1"/>
              <a:t>land_levels</a:t>
            </a:r>
            <a:r>
              <a:rPr lang="en-US" sz="700" dirty="0"/>
              <a:t>=</a:t>
            </a:r>
            <a:r>
              <a:rPr lang="en-US" sz="700" dirty="0" err="1"/>
              <a:t>np.arange</a:t>
            </a:r>
            <a:r>
              <a:rPr lang="en-US" sz="700" dirty="0"/>
              <a:t>(0,1)</a:t>
            </a:r>
          </a:p>
          <a:p>
            <a:endParaRPr lang="en-US" sz="700" dirty="0"/>
          </a:p>
          <a:p>
            <a:r>
              <a:rPr lang="en-US" sz="700" dirty="0"/>
              <a:t># construct times</a:t>
            </a:r>
          </a:p>
          <a:p>
            <a:r>
              <a:rPr lang="en-US" sz="700" dirty="0"/>
              <a:t>print(</a:t>
            </a:r>
            <a:r>
              <a:rPr lang="en-US" sz="700" dirty="0" err="1"/>
              <a:t>np.shape</a:t>
            </a:r>
            <a:r>
              <a:rPr lang="en-US" sz="700" dirty="0"/>
              <a:t>(</a:t>
            </a:r>
            <a:r>
              <a:rPr lang="en-US" sz="700" dirty="0" err="1"/>
              <a:t>slp</a:t>
            </a:r>
            <a:r>
              <a:rPr lang="en-US" sz="700" dirty="0"/>
              <a:t>))</a:t>
            </a:r>
          </a:p>
          <a:p>
            <a:r>
              <a:rPr lang="en-US" sz="700" dirty="0" err="1"/>
              <a:t>ntimes</a:t>
            </a:r>
            <a:r>
              <a:rPr lang="en-US" sz="700" dirty="0"/>
              <a:t>=</a:t>
            </a:r>
            <a:r>
              <a:rPr lang="en-US" sz="700" dirty="0" err="1"/>
              <a:t>np.shape</a:t>
            </a:r>
            <a:r>
              <a:rPr lang="en-US" sz="700" dirty="0"/>
              <a:t>(</a:t>
            </a:r>
            <a:r>
              <a:rPr lang="en-US" sz="700" dirty="0" err="1"/>
              <a:t>slp</a:t>
            </a:r>
            <a:r>
              <a:rPr lang="en-US" sz="700" dirty="0"/>
              <a:t>)[0]</a:t>
            </a:r>
          </a:p>
          <a:p>
            <a:endParaRPr lang="en-US" sz="700" dirty="0"/>
          </a:p>
          <a:p>
            <a:endParaRPr lang="en-US" sz="700" dirty="0"/>
          </a:p>
          <a:p>
            <a:r>
              <a:rPr lang="en-US" sz="700" dirty="0"/>
              <a:t>fig, ax = </a:t>
            </a:r>
            <a:r>
              <a:rPr lang="en-US" sz="700" dirty="0" err="1"/>
              <a:t>plt.subplots</a:t>
            </a:r>
            <a:r>
              <a:rPr lang="en-US" sz="700" dirty="0">
                <a:solidFill>
                  <a:srgbClr val="FF0000"/>
                </a:solidFill>
              </a:rPr>
              <a:t>(</a:t>
            </a:r>
            <a:r>
              <a:rPr lang="en-US" sz="700" dirty="0" err="1">
                <a:solidFill>
                  <a:srgbClr val="FF0000"/>
                </a:solidFill>
              </a:rPr>
              <a:t>subplot_kw</a:t>
            </a:r>
            <a:r>
              <a:rPr lang="en-US" sz="700" dirty="0">
                <a:solidFill>
                  <a:srgbClr val="FF0000"/>
                </a:solidFill>
              </a:rPr>
              <a:t>={'projection': </a:t>
            </a:r>
            <a:r>
              <a:rPr lang="en-US" sz="700" dirty="0" err="1">
                <a:solidFill>
                  <a:srgbClr val="FF0000"/>
                </a:solidFill>
              </a:rPr>
              <a:t>proj</a:t>
            </a:r>
            <a:r>
              <a:rPr lang="en-US" sz="700" dirty="0"/>
              <a:t>}) # </a:t>
            </a:r>
            <a:r>
              <a:rPr lang="en-US" sz="700" dirty="0" err="1"/>
              <a:t>proj</a:t>
            </a:r>
            <a:r>
              <a:rPr lang="en-US" sz="700" dirty="0"/>
              <a:t> previously defined</a:t>
            </a:r>
          </a:p>
          <a:p>
            <a:endParaRPr lang="en-US" sz="700" dirty="0"/>
          </a:p>
          <a:p>
            <a:r>
              <a:rPr lang="en-US" sz="700" dirty="0"/>
              <a:t>def animate(t):</a:t>
            </a:r>
          </a:p>
          <a:p>
            <a:r>
              <a:rPr lang="en-US" sz="700" dirty="0"/>
              <a:t>    </a:t>
            </a:r>
            <a:r>
              <a:rPr lang="en-US" sz="700" dirty="0" err="1"/>
              <a:t>plt.cla</a:t>
            </a:r>
            <a:r>
              <a:rPr lang="en-US" sz="700" dirty="0"/>
              <a:t>()</a:t>
            </a:r>
          </a:p>
          <a:p>
            <a:r>
              <a:rPr lang="en-US" sz="700" dirty="0"/>
              <a:t>    </a:t>
            </a:r>
            <a:r>
              <a:rPr lang="en-US" sz="700" dirty="0" err="1"/>
              <a:t>mtime</a:t>
            </a:r>
            <a:r>
              <a:rPr lang="en-US" sz="700" dirty="0"/>
              <a:t>=</a:t>
            </a:r>
            <a:r>
              <a:rPr lang="en-US" sz="700" dirty="0" err="1"/>
              <a:t>np.copy</a:t>
            </a:r>
            <a:r>
              <a:rPr lang="en-US" sz="700" dirty="0"/>
              <a:t>(t)</a:t>
            </a:r>
          </a:p>
          <a:p>
            <a:r>
              <a:rPr lang="en-US" sz="700" dirty="0"/>
              <a:t>    </a:t>
            </a:r>
          </a:p>
          <a:p>
            <a:r>
              <a:rPr lang="en-US" sz="700" dirty="0"/>
              <a:t>    # extract field to be animated</a:t>
            </a:r>
          </a:p>
          <a:p>
            <a:r>
              <a:rPr lang="en-US" sz="700" dirty="0"/>
              <a:t>    </a:t>
            </a:r>
            <a:r>
              <a:rPr lang="en-US" sz="700" dirty="0" err="1"/>
              <a:t>slp_time</a:t>
            </a:r>
            <a:r>
              <a:rPr lang="en-US" sz="700" dirty="0"/>
              <a:t> = </a:t>
            </a:r>
            <a:r>
              <a:rPr lang="en-US" sz="700" dirty="0" err="1"/>
              <a:t>slp</a:t>
            </a:r>
            <a:r>
              <a:rPr lang="en-US" sz="700" dirty="0"/>
              <a:t>[</a:t>
            </a:r>
            <a:r>
              <a:rPr lang="en-US" sz="700" dirty="0" err="1"/>
              <a:t>mtime</a:t>
            </a:r>
            <a:r>
              <a:rPr lang="en-US" sz="700" dirty="0"/>
              <a:t>,:,:]</a:t>
            </a:r>
          </a:p>
          <a:p>
            <a:r>
              <a:rPr lang="en-US" sz="700" dirty="0"/>
              <a:t>    u10m_time = u10m[</a:t>
            </a:r>
            <a:r>
              <a:rPr lang="en-US" sz="700" dirty="0" err="1"/>
              <a:t>mtime</a:t>
            </a:r>
            <a:r>
              <a:rPr lang="en-US" sz="700" dirty="0"/>
              <a:t>,:,:]</a:t>
            </a:r>
          </a:p>
          <a:p>
            <a:r>
              <a:rPr lang="en-US" sz="700" dirty="0"/>
              <a:t>    v10m_time = v10m[</a:t>
            </a:r>
            <a:r>
              <a:rPr lang="en-US" sz="700" dirty="0" err="1"/>
              <a:t>mtime</a:t>
            </a:r>
            <a:r>
              <a:rPr lang="en-US" sz="700" dirty="0"/>
              <a:t>,:,:]</a:t>
            </a:r>
          </a:p>
          <a:p>
            <a:r>
              <a:rPr lang="en-US" sz="700" dirty="0"/>
              <a:t>    </a:t>
            </a:r>
            <a:r>
              <a:rPr lang="en-US" sz="700" dirty="0" err="1"/>
              <a:t>current_time</a:t>
            </a:r>
            <a:r>
              <a:rPr lang="en-US" sz="700" dirty="0"/>
              <a:t>=times[</a:t>
            </a:r>
            <a:r>
              <a:rPr lang="en-US" sz="700" dirty="0" err="1"/>
              <a:t>mtime</a:t>
            </a:r>
            <a:r>
              <a:rPr lang="en-US" sz="700" dirty="0"/>
              <a:t>].values</a:t>
            </a:r>
          </a:p>
          <a:p>
            <a:r>
              <a:rPr lang="en-US" sz="700" dirty="0"/>
              <a:t>    #print(" we're looking at time ",</a:t>
            </a:r>
            <a:r>
              <a:rPr lang="en-US" sz="700" dirty="0" err="1"/>
              <a:t>current_time,np.min</a:t>
            </a:r>
            <a:r>
              <a:rPr lang="en-US" sz="700" dirty="0"/>
              <a:t>(</a:t>
            </a:r>
            <a:r>
              <a:rPr lang="en-US" sz="700" dirty="0" err="1"/>
              <a:t>slp_time</a:t>
            </a:r>
            <a:r>
              <a:rPr lang="en-US" sz="700" dirty="0"/>
              <a:t>),</a:t>
            </a:r>
            <a:r>
              <a:rPr lang="en-US" sz="700" dirty="0" err="1"/>
              <a:t>np.max</a:t>
            </a:r>
            <a:r>
              <a:rPr lang="en-US" sz="700" dirty="0"/>
              <a:t>(</a:t>
            </a:r>
            <a:r>
              <a:rPr lang="en-US" sz="700" dirty="0" err="1"/>
              <a:t>slp_time</a:t>
            </a:r>
            <a:r>
              <a:rPr lang="en-US" sz="700" dirty="0"/>
              <a:t>))</a:t>
            </a:r>
          </a:p>
          <a:p>
            <a:r>
              <a:rPr lang="en-US" sz="700" dirty="0"/>
              <a:t>    </a:t>
            </a:r>
          </a:p>
          <a:p>
            <a:r>
              <a:rPr lang="en-US" sz="700" dirty="0"/>
              <a:t>    # </a:t>
            </a:r>
            <a:r>
              <a:rPr lang="en-US" sz="700" dirty="0" err="1"/>
              <a:t>wspd</a:t>
            </a:r>
            <a:r>
              <a:rPr lang="en-US" sz="700" dirty="0"/>
              <a:t> as </a:t>
            </a:r>
            <a:r>
              <a:rPr lang="en-US" sz="700" dirty="0" err="1"/>
              <a:t>colormesh</a:t>
            </a:r>
            <a:endParaRPr lang="en-US" sz="700" dirty="0"/>
          </a:p>
          <a:p>
            <a:r>
              <a:rPr lang="en-US" sz="700" dirty="0"/>
              <a:t>    cm = </a:t>
            </a:r>
            <a:r>
              <a:rPr lang="en-US" sz="700" dirty="0" err="1"/>
              <a:t>ax.pcolormesh</a:t>
            </a:r>
            <a:r>
              <a:rPr lang="en-US" sz="700" dirty="0"/>
              <a:t>(</a:t>
            </a:r>
            <a:r>
              <a:rPr lang="en-US" sz="700" dirty="0" err="1"/>
              <a:t>lonwrf,latwrf,slp_time,shading</a:t>
            </a:r>
            <a:r>
              <a:rPr lang="en-US" sz="700" dirty="0"/>
              <a:t>='auto',</a:t>
            </a:r>
            <a:r>
              <a:rPr lang="en-US" sz="700" dirty="0" err="1"/>
              <a:t>cmap</a:t>
            </a:r>
            <a:r>
              <a:rPr lang="en-US" sz="700" dirty="0"/>
              <a:t>=</a:t>
            </a:r>
            <a:r>
              <a:rPr lang="en-US" sz="700" dirty="0" err="1"/>
              <a:t>cmap</a:t>
            </a:r>
            <a:r>
              <a:rPr lang="en-US" sz="700" dirty="0"/>
              <a:t>, norm=norm, transform=</a:t>
            </a:r>
            <a:r>
              <a:rPr lang="en-US" sz="700" dirty="0" err="1"/>
              <a:t>ccrs.PlateCarree</a:t>
            </a:r>
            <a:r>
              <a:rPr lang="en-US" sz="700" dirty="0"/>
              <a:t>())</a:t>
            </a:r>
          </a:p>
          <a:p>
            <a:r>
              <a:rPr lang="en-US" sz="700" dirty="0"/>
              <a:t>    # add a </a:t>
            </a:r>
            <a:r>
              <a:rPr lang="en-US" sz="700" dirty="0" err="1"/>
              <a:t>colorbar</a:t>
            </a:r>
            <a:r>
              <a:rPr lang="en-US" sz="700" dirty="0"/>
              <a:t>.  This takes our 'cm' object, and asks for a certain orientation and size</a:t>
            </a:r>
          </a:p>
          <a:p>
            <a:r>
              <a:rPr lang="en-US" sz="700" dirty="0"/>
              <a:t>    #</a:t>
            </a:r>
            <a:r>
              <a:rPr lang="en-US" sz="700" dirty="0" err="1"/>
              <a:t>plt.colorbar</a:t>
            </a:r>
            <a:r>
              <a:rPr lang="en-US" sz="700" dirty="0"/>
              <a:t>(cm, orientation="</a:t>
            </a:r>
            <a:r>
              <a:rPr lang="en-US" sz="700" dirty="0" err="1"/>
              <a:t>vertical",shrink</a:t>
            </a:r>
            <a:r>
              <a:rPr lang="en-US" sz="700" dirty="0"/>
              <a:t>=0.5,label="</a:t>
            </a:r>
            <a:r>
              <a:rPr lang="en-US" sz="700" dirty="0" err="1"/>
              <a:t>wspd</a:t>
            </a:r>
            <a:r>
              <a:rPr lang="en-US" sz="700" dirty="0"/>
              <a:t> (m/s)") </a:t>
            </a:r>
          </a:p>
          <a:p>
            <a:r>
              <a:rPr lang="en-US" sz="700" dirty="0"/>
              <a:t>    cs = </a:t>
            </a:r>
            <a:r>
              <a:rPr lang="en-US" sz="700" dirty="0" err="1"/>
              <a:t>ax.contour</a:t>
            </a:r>
            <a:r>
              <a:rPr lang="en-US" sz="700" dirty="0"/>
              <a:t>(</a:t>
            </a:r>
            <a:r>
              <a:rPr lang="en-US" sz="700" dirty="0" err="1"/>
              <a:t>lonwrf,latwrf,slp_time,colors</a:t>
            </a:r>
            <a:r>
              <a:rPr lang="en-US" sz="700" dirty="0"/>
              <a:t>='grey', levels=levels, linewidths=1, </a:t>
            </a:r>
            <a:r>
              <a:rPr lang="en-US" sz="700" dirty="0" err="1"/>
              <a:t>linestyles</a:t>
            </a:r>
            <a:r>
              <a:rPr lang="en-US" sz="700" dirty="0"/>
              <a:t>=':',transform=</a:t>
            </a:r>
            <a:r>
              <a:rPr lang="en-US" sz="700" dirty="0" err="1"/>
              <a:t>ccrs.PlateCarree</a:t>
            </a:r>
            <a:r>
              <a:rPr lang="en-US" sz="700" dirty="0"/>
              <a:t>()) </a:t>
            </a:r>
          </a:p>
          <a:p>
            <a:r>
              <a:rPr lang="en-US" sz="700" dirty="0"/>
              <a:t>    </a:t>
            </a:r>
            <a:r>
              <a:rPr lang="en-US" sz="700" dirty="0" err="1"/>
              <a:t>ax.contour</a:t>
            </a:r>
            <a:r>
              <a:rPr lang="en-US" sz="700" dirty="0"/>
              <a:t>(</a:t>
            </a:r>
            <a:r>
              <a:rPr lang="en-US" sz="700" dirty="0" err="1"/>
              <a:t>lonwrf,latwrf,landmask,colors</a:t>
            </a:r>
            <a:r>
              <a:rPr lang="en-US" sz="700" dirty="0"/>
              <a:t>='k', levels=</a:t>
            </a:r>
            <a:r>
              <a:rPr lang="en-US" sz="700" dirty="0" err="1"/>
              <a:t>land_levels</a:t>
            </a:r>
            <a:r>
              <a:rPr lang="en-US" sz="700" dirty="0"/>
              <a:t>, linewidths=2,transform=</a:t>
            </a:r>
            <a:r>
              <a:rPr lang="en-US" sz="700" dirty="0" err="1"/>
              <a:t>ccrs.PlateCarree</a:t>
            </a:r>
            <a:r>
              <a:rPr lang="en-US" sz="700" dirty="0"/>
              <a:t>()) </a:t>
            </a:r>
          </a:p>
          <a:p>
            <a:r>
              <a:rPr lang="en-US" sz="700" dirty="0"/>
              <a:t>    </a:t>
            </a:r>
          </a:p>
          <a:p>
            <a:r>
              <a:rPr lang="en-US" sz="700" dirty="0"/>
              <a:t>    # plot wind barbs, at interval q. these need to be </a:t>
            </a:r>
            <a:r>
              <a:rPr lang="en-US" sz="700" dirty="0" err="1"/>
              <a:t>numpy</a:t>
            </a:r>
            <a:r>
              <a:rPr lang="en-US" sz="700" dirty="0"/>
              <a:t> arrays or get '</a:t>
            </a:r>
            <a:r>
              <a:rPr lang="en-US" sz="700" dirty="0" err="1"/>
              <a:t>DataArray</a:t>
            </a:r>
            <a:r>
              <a:rPr lang="en-US" sz="700" dirty="0"/>
              <a:t>' object has no attribute 'flatten' error</a:t>
            </a:r>
          </a:p>
          <a:p>
            <a:r>
              <a:rPr lang="en-US" sz="700" dirty="0"/>
              <a:t>    q = 2</a:t>
            </a:r>
          </a:p>
          <a:p>
            <a:r>
              <a:rPr lang="en-US" sz="700" dirty="0"/>
              <a:t>    </a:t>
            </a:r>
            <a:r>
              <a:rPr lang="en-US" sz="700" dirty="0" err="1"/>
              <a:t>plt.barbs</a:t>
            </a:r>
            <a:r>
              <a:rPr lang="en-US" sz="700" dirty="0"/>
              <a:t>(</a:t>
            </a:r>
            <a:r>
              <a:rPr lang="en-US" sz="700" dirty="0" err="1"/>
              <a:t>to_np</a:t>
            </a:r>
            <a:r>
              <a:rPr lang="en-US" sz="700" dirty="0"/>
              <a:t>(</a:t>
            </a:r>
            <a:r>
              <a:rPr lang="en-US" sz="700" dirty="0" err="1"/>
              <a:t>lonwrf</a:t>
            </a:r>
            <a:r>
              <a:rPr lang="en-US" sz="700" dirty="0"/>
              <a:t>[::q,::q]),</a:t>
            </a:r>
            <a:r>
              <a:rPr lang="en-US" sz="700" dirty="0" err="1"/>
              <a:t>to_np</a:t>
            </a:r>
            <a:r>
              <a:rPr lang="en-US" sz="700" dirty="0"/>
              <a:t>(</a:t>
            </a:r>
            <a:r>
              <a:rPr lang="en-US" sz="700" dirty="0" err="1"/>
              <a:t>latwrf</a:t>
            </a:r>
            <a:r>
              <a:rPr lang="en-US" sz="700" dirty="0"/>
              <a:t>[::q,::q]),</a:t>
            </a:r>
            <a:r>
              <a:rPr lang="en-US" sz="700" dirty="0" err="1"/>
              <a:t>to_np</a:t>
            </a:r>
            <a:r>
              <a:rPr lang="en-US" sz="700" dirty="0"/>
              <a:t>(u10m_time[::q,::q]),</a:t>
            </a:r>
            <a:r>
              <a:rPr lang="en-US" sz="700" dirty="0" err="1"/>
              <a:t>to_np</a:t>
            </a:r>
            <a:r>
              <a:rPr lang="en-US" sz="700" dirty="0"/>
              <a:t>(v10m_time[::q,::q]),length=6, color='k',</a:t>
            </a:r>
            <a:r>
              <a:rPr lang="en-US" sz="700" dirty="0" err="1"/>
              <a:t>lw</a:t>
            </a:r>
            <a:r>
              <a:rPr lang="en-US" sz="700" dirty="0"/>
              <a:t>=0.75,transform=</a:t>
            </a:r>
            <a:r>
              <a:rPr lang="en-US" sz="700" dirty="0" err="1"/>
              <a:t>ccrs.PlateCarree</a:t>
            </a:r>
            <a:r>
              <a:rPr lang="en-US" sz="700" dirty="0"/>
              <a:t>()) # BARBS</a:t>
            </a:r>
          </a:p>
          <a:p>
            <a:endParaRPr lang="en-US" sz="700" dirty="0"/>
          </a:p>
          <a:p>
            <a:r>
              <a:rPr lang="en-US" sz="700" dirty="0"/>
              <a:t>    # and add a title</a:t>
            </a:r>
          </a:p>
          <a:p>
            <a:r>
              <a:rPr lang="en-US" sz="700" dirty="0"/>
              <a:t>    </a:t>
            </a:r>
            <a:r>
              <a:rPr lang="en-US" sz="700" dirty="0" err="1"/>
              <a:t>plt.title</a:t>
            </a:r>
            <a:r>
              <a:rPr lang="en-US" sz="700" dirty="0"/>
              <a:t>(" SLP (mb) at t="+str(</a:t>
            </a:r>
            <a:r>
              <a:rPr lang="en-US" sz="700" dirty="0" err="1"/>
              <a:t>current_time</a:t>
            </a:r>
            <a:r>
              <a:rPr lang="en-US" sz="700" dirty="0"/>
              <a:t>)[0:19]); # semicolon suppresses unwanted text printed to screen</a:t>
            </a:r>
          </a:p>
          <a:p>
            <a:r>
              <a:rPr lang="en-US" sz="700" dirty="0"/>
              <a:t>    # add axis labels</a:t>
            </a:r>
          </a:p>
          <a:p>
            <a:r>
              <a:rPr lang="en-US" sz="700" dirty="0"/>
              <a:t>    #</a:t>
            </a:r>
            <a:r>
              <a:rPr lang="en-US" sz="700" dirty="0" err="1"/>
              <a:t>plt.xlabel</a:t>
            </a:r>
            <a:r>
              <a:rPr lang="en-US" sz="700" dirty="0"/>
              <a:t>("</a:t>
            </a:r>
            <a:r>
              <a:rPr lang="en-US" sz="700" dirty="0" err="1"/>
              <a:t>longtitude</a:t>
            </a:r>
            <a:r>
              <a:rPr lang="en-US" sz="700" dirty="0"/>
              <a:t>")</a:t>
            </a:r>
          </a:p>
          <a:p>
            <a:r>
              <a:rPr lang="en-US" sz="700" dirty="0"/>
              <a:t>    #</a:t>
            </a:r>
            <a:r>
              <a:rPr lang="en-US" sz="700" dirty="0" err="1"/>
              <a:t>plt.ylabel</a:t>
            </a:r>
            <a:r>
              <a:rPr lang="en-US" sz="700" dirty="0"/>
              <a:t>("latitude")</a:t>
            </a:r>
          </a:p>
          <a:p>
            <a:r>
              <a:rPr lang="en-US" sz="700" dirty="0"/>
              <a:t>    </a:t>
            </a:r>
          </a:p>
          <a:p>
            <a:endParaRPr lang="en-US" sz="700" dirty="0"/>
          </a:p>
          <a:p>
            <a:r>
              <a:rPr lang="en-US" sz="700" dirty="0"/>
              <a:t>#</a:t>
            </a:r>
          </a:p>
          <a:p>
            <a:r>
              <a:rPr lang="en-US" sz="700" dirty="0" err="1"/>
              <a:t>matplotlib.animation.FuncAnimation</a:t>
            </a:r>
            <a:r>
              <a:rPr lang="en-US" sz="700" dirty="0"/>
              <a:t>(fig, animate, frames=</a:t>
            </a:r>
            <a:r>
              <a:rPr lang="en-US" sz="700" dirty="0" err="1"/>
              <a:t>ntimes</a:t>
            </a:r>
            <a:r>
              <a:rPr lang="en-US" sz="700" dirty="0"/>
              <a:t>)</a:t>
            </a:r>
          </a:p>
        </p:txBody>
      </p:sp>
      <p:sp>
        <p:nvSpPr>
          <p:cNvPr id="4" name="TextBox 3">
            <a:extLst>
              <a:ext uri="{FF2B5EF4-FFF2-40B4-BE49-F238E27FC236}">
                <a16:creationId xmlns:a16="http://schemas.microsoft.com/office/drawing/2014/main" id="{52D93999-9C60-1781-5DE2-4433883EA389}"/>
              </a:ext>
            </a:extLst>
          </p:cNvPr>
          <p:cNvSpPr txBox="1"/>
          <p:nvPr/>
        </p:nvSpPr>
        <p:spPr>
          <a:xfrm>
            <a:off x="4750130" y="1009403"/>
            <a:ext cx="3904915" cy="2308324"/>
          </a:xfrm>
          <a:prstGeom prst="rect">
            <a:avLst/>
          </a:prstGeom>
          <a:noFill/>
        </p:spPr>
        <p:txBody>
          <a:bodyPr wrap="none" rtlCol="0">
            <a:spAutoFit/>
          </a:bodyPr>
          <a:lstStyle/>
          <a:p>
            <a:r>
              <a:rPr lang="en-US" dirty="0"/>
              <a:t>Matplotlib animation</a:t>
            </a:r>
          </a:p>
          <a:p>
            <a:r>
              <a:rPr lang="en-US" dirty="0"/>
              <a:t>This version is for a real-data simulation</a:t>
            </a:r>
          </a:p>
          <a:p>
            <a:r>
              <a:rPr lang="en-US" dirty="0"/>
              <a:t> that uses a map projection</a:t>
            </a:r>
          </a:p>
          <a:p>
            <a:endParaRPr lang="en-US" dirty="0"/>
          </a:p>
          <a:p>
            <a:r>
              <a:rPr lang="en-US" dirty="0"/>
              <a:t>• The secret appears to be coding the</a:t>
            </a:r>
          </a:p>
          <a:p>
            <a:r>
              <a:rPr lang="en-US" dirty="0"/>
              <a:t> projection in the keyword arguments</a:t>
            </a:r>
          </a:p>
          <a:p>
            <a:endParaRPr lang="en-US" dirty="0"/>
          </a:p>
          <a:p>
            <a:r>
              <a:rPr lang="en-US" dirty="0"/>
              <a:t>• Define ‘</a:t>
            </a:r>
            <a:r>
              <a:rPr lang="en-US" dirty="0" err="1"/>
              <a:t>proj</a:t>
            </a:r>
            <a:r>
              <a:rPr lang="en-US" dirty="0"/>
              <a:t>’ before this code block</a:t>
            </a:r>
          </a:p>
        </p:txBody>
      </p:sp>
    </p:spTree>
    <p:extLst>
      <p:ext uri="{BB962C8B-B14F-4D97-AF65-F5344CB8AC3E}">
        <p14:creationId xmlns:p14="http://schemas.microsoft.com/office/powerpoint/2010/main" val="2425584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7CA9D-FBBE-FC97-81D7-C2E7A56F4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59E43-94EC-8B64-F911-524F92F85154}"/>
              </a:ext>
            </a:extLst>
          </p:cNvPr>
          <p:cNvSpPr>
            <a:spLocks noGrp="1"/>
          </p:cNvSpPr>
          <p:nvPr>
            <p:ph type="title"/>
          </p:nvPr>
        </p:nvSpPr>
        <p:spPr/>
        <p:txBody>
          <a:bodyPr/>
          <a:lstStyle/>
          <a:p>
            <a:r>
              <a:rPr lang="en-US" dirty="0"/>
              <a:t>WPS_ERA5_PREPROCESSOR.ipynb</a:t>
            </a:r>
          </a:p>
        </p:txBody>
      </p:sp>
      <p:sp>
        <p:nvSpPr>
          <p:cNvPr id="3" name="Content Placeholder 2">
            <a:extLst>
              <a:ext uri="{FF2B5EF4-FFF2-40B4-BE49-F238E27FC236}">
                <a16:creationId xmlns:a16="http://schemas.microsoft.com/office/drawing/2014/main" id="{42210C97-AC60-5236-1436-82A54AA2BF4F}"/>
              </a:ext>
            </a:extLst>
          </p:cNvPr>
          <p:cNvSpPr>
            <a:spLocks noGrp="1"/>
          </p:cNvSpPr>
          <p:nvPr>
            <p:ph idx="1"/>
          </p:nvPr>
        </p:nvSpPr>
        <p:spPr/>
        <p:txBody>
          <a:bodyPr>
            <a:normAutofit fontScale="92500" lnSpcReduction="10000"/>
          </a:bodyPr>
          <a:lstStyle/>
          <a:p>
            <a:r>
              <a:rPr lang="en-US" sz="2600" dirty="0">
                <a:latin typeface="Courier New" panose="02070309020205020404" pitchFamily="49" charset="0"/>
                <a:cs typeface="Courier New" panose="02070309020205020404" pitchFamily="49" charset="0"/>
              </a:rPr>
              <a:t>$LAB/SCRIPTS/WPS_ERA5_PREPROCESSOR.ipynb </a:t>
            </a:r>
            <a:r>
              <a:rPr lang="en-US" dirty="0"/>
              <a:t>is a notebook-based replacement for </a:t>
            </a:r>
            <a:r>
              <a:rPr lang="en-US" dirty="0" err="1"/>
              <a:t>ungrib</a:t>
            </a:r>
            <a:endParaRPr lang="en-US" dirty="0"/>
          </a:p>
          <a:p>
            <a:r>
              <a:rPr lang="en-US" dirty="0"/>
              <a:t>It is based on Luke </a:t>
            </a:r>
            <a:r>
              <a:rPr lang="en-US" dirty="0" err="1"/>
              <a:t>Madaus</a:t>
            </a:r>
            <a:r>
              <a:rPr lang="en-US" dirty="0"/>
              <a:t>’ </a:t>
            </a:r>
            <a:r>
              <a:rPr lang="en-US" dirty="0" err="1"/>
              <a:t>wrf</a:t>
            </a:r>
            <a:r>
              <a:rPr lang="en-US" dirty="0"/>
              <a:t>-</a:t>
            </a:r>
            <a:r>
              <a:rPr lang="en-US" dirty="0" err="1"/>
              <a:t>preproc</a:t>
            </a:r>
            <a:r>
              <a:rPr lang="en-US" dirty="0"/>
              <a:t>-intermediate-writer </a:t>
            </a:r>
            <a:r>
              <a:rPr lang="en-US" dirty="0">
                <a:hlinkClick r:id="rId3"/>
              </a:rPr>
              <a:t>program</a:t>
            </a:r>
            <a:r>
              <a:rPr lang="en-US" dirty="0"/>
              <a:t> with substantial modifications to work for ERA5 and can be run on ARCC </a:t>
            </a:r>
            <a:r>
              <a:rPr lang="en-US" dirty="0" err="1"/>
              <a:t>Jupyterlab</a:t>
            </a:r>
            <a:endParaRPr lang="en-US" dirty="0"/>
          </a:p>
          <a:p>
            <a:r>
              <a:rPr lang="en-US" dirty="0">
                <a:solidFill>
                  <a:srgbClr val="FF0000"/>
                </a:solidFill>
              </a:rPr>
              <a:t>Substantial preparation of the </a:t>
            </a:r>
            <a:r>
              <a:rPr lang="en-US" dirty="0" err="1">
                <a:solidFill>
                  <a:srgbClr val="FF0000"/>
                </a:solidFill>
              </a:rPr>
              <a:t>NetCDF</a:t>
            </a:r>
            <a:r>
              <a:rPr lang="en-US" dirty="0">
                <a:solidFill>
                  <a:srgbClr val="FF0000"/>
                </a:solidFill>
              </a:rPr>
              <a:t> files is needed </a:t>
            </a:r>
            <a:r>
              <a:rPr lang="en-US" dirty="0"/>
              <a:t>prior to running the notebook.  Part of that preparation involves editing and running </a:t>
            </a:r>
            <a:r>
              <a:rPr lang="en-US" sz="2600" dirty="0">
                <a:latin typeface="Courier New" panose="02070309020205020404" pitchFamily="49" charset="0"/>
                <a:cs typeface="Courier New" panose="02070309020205020404" pitchFamily="49" charset="0"/>
              </a:rPr>
              <a:t>ERA5_RH2m_computer.ipynb</a:t>
            </a:r>
            <a:endParaRPr lang="en-US" dirty="0">
              <a:latin typeface="Courier New" panose="02070309020205020404" pitchFamily="49" charset="0"/>
              <a:cs typeface="Courier New" panose="02070309020205020404" pitchFamily="49" charset="0"/>
            </a:endParaRPr>
          </a:p>
          <a:p>
            <a:endParaRPr lang="en-US" dirty="0"/>
          </a:p>
        </p:txBody>
      </p:sp>
      <p:sp>
        <p:nvSpPr>
          <p:cNvPr id="4" name="Slide Number Placeholder 3">
            <a:extLst>
              <a:ext uri="{FF2B5EF4-FFF2-40B4-BE49-F238E27FC236}">
                <a16:creationId xmlns:a16="http://schemas.microsoft.com/office/drawing/2014/main" id="{E0CCC9A4-24BF-9031-3E58-1969FEA7B6D8}"/>
              </a:ext>
            </a:extLst>
          </p:cNvPr>
          <p:cNvSpPr>
            <a:spLocks noGrp="1"/>
          </p:cNvSpPr>
          <p:nvPr>
            <p:ph type="sldNum" sz="quarter" idx="12"/>
          </p:nvPr>
        </p:nvSpPr>
        <p:spPr/>
        <p:txBody>
          <a:bodyPr/>
          <a:lstStyle/>
          <a:p>
            <a:fld id="{9E637389-0009-4D49-914B-CA8EC15E09D8}" type="slidenum">
              <a:rPr lang="en-US" smtClean="0"/>
              <a:t>60</a:t>
            </a:fld>
            <a:endParaRPr lang="en-US"/>
          </a:p>
        </p:txBody>
      </p:sp>
    </p:spTree>
    <p:extLst>
      <p:ext uri="{BB962C8B-B14F-4D97-AF65-F5344CB8AC3E}">
        <p14:creationId xmlns:p14="http://schemas.microsoft.com/office/powerpoint/2010/main" val="3660883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1424-C121-4EC9-F36F-4D615D11A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CF569-82BE-E8B3-4E20-369D5D46CDC3}"/>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a16="http://schemas.microsoft.com/office/drawing/2014/main" id="{2B3E51C5-3ED2-8A05-F72E-C425453E2D0B}"/>
              </a:ext>
            </a:extLst>
          </p:cNvPr>
          <p:cNvSpPr>
            <a:spLocks noGrp="1"/>
          </p:cNvSpPr>
          <p:nvPr>
            <p:ph idx="1"/>
          </p:nvPr>
        </p:nvSpPr>
        <p:spPr/>
        <p:txBody>
          <a:bodyPr/>
          <a:lstStyle/>
          <a:p>
            <a:r>
              <a:rPr lang="en-US" dirty="0"/>
              <a:t>Download ERA5 files from NCAR RDA in </a:t>
            </a:r>
            <a:r>
              <a:rPr lang="en-US" dirty="0" err="1"/>
              <a:t>NetCDF</a:t>
            </a:r>
            <a:r>
              <a:rPr lang="en-US" dirty="0"/>
              <a:t> format.</a:t>
            </a:r>
          </a:p>
          <a:p>
            <a:pPr marL="914400" lvl="1" indent="-514350"/>
            <a:r>
              <a:rPr lang="en-US" dirty="0"/>
              <a:t>  Isobaric level fields needed: z, t, u, v, r.  (q is not needed)</a:t>
            </a:r>
          </a:p>
          <a:p>
            <a:pPr marL="914400" lvl="1" indent="-514350"/>
            <a:r>
              <a:rPr lang="en-US" dirty="0"/>
              <a:t>  Surface fields needed: msl, </a:t>
            </a:r>
            <a:r>
              <a:rPr lang="en-US" dirty="0" err="1"/>
              <a:t>sp</a:t>
            </a:r>
            <a:r>
              <a:rPr lang="en-US" dirty="0"/>
              <a:t>, 2t, </a:t>
            </a:r>
            <a:r>
              <a:rPr lang="en-US" dirty="0" err="1"/>
              <a:t>sstk</a:t>
            </a:r>
            <a:r>
              <a:rPr lang="en-US" dirty="0"/>
              <a:t>, </a:t>
            </a:r>
            <a:r>
              <a:rPr lang="en-US" dirty="0" err="1"/>
              <a:t>skt</a:t>
            </a:r>
            <a:r>
              <a:rPr lang="en-US" dirty="0"/>
              <a:t>, 10u, 10v, 2d</a:t>
            </a:r>
          </a:p>
          <a:p>
            <a:pPr marL="914400" lvl="1" indent="-514350"/>
            <a:r>
              <a:rPr lang="en-US" dirty="0"/>
              <a:t>  Subsurface fields needed: stl1, stl2, stl3, stl4, swvl1, swvl2, swvl3, swvl4</a:t>
            </a:r>
          </a:p>
        </p:txBody>
      </p:sp>
      <p:sp>
        <p:nvSpPr>
          <p:cNvPr id="4" name="Slide Number Placeholder 3">
            <a:extLst>
              <a:ext uri="{FF2B5EF4-FFF2-40B4-BE49-F238E27FC236}">
                <a16:creationId xmlns:a16="http://schemas.microsoft.com/office/drawing/2014/main" id="{02DB99B7-0615-BC82-014B-37B3EDA69950}"/>
              </a:ext>
            </a:extLst>
          </p:cNvPr>
          <p:cNvSpPr>
            <a:spLocks noGrp="1"/>
          </p:cNvSpPr>
          <p:nvPr>
            <p:ph type="sldNum" sz="quarter" idx="12"/>
          </p:nvPr>
        </p:nvSpPr>
        <p:spPr/>
        <p:txBody>
          <a:bodyPr/>
          <a:lstStyle/>
          <a:p>
            <a:fld id="{9E637389-0009-4D49-914B-CA8EC15E09D8}" type="slidenum">
              <a:rPr lang="en-US" smtClean="0"/>
              <a:t>61</a:t>
            </a:fld>
            <a:endParaRPr lang="en-US"/>
          </a:p>
        </p:txBody>
      </p:sp>
    </p:spTree>
    <p:extLst>
      <p:ext uri="{BB962C8B-B14F-4D97-AF65-F5344CB8AC3E}">
        <p14:creationId xmlns:p14="http://schemas.microsoft.com/office/powerpoint/2010/main" val="2185666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F4A90-6943-FA4D-4AA4-9EB4087B7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39E65-1A11-51E6-03D0-B3B72A1ED001}"/>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096CAF46-C87D-63CF-0B33-A765CA72AB2C}"/>
              </a:ext>
            </a:extLst>
          </p:cNvPr>
          <p:cNvSpPr>
            <a:spLocks noGrp="1"/>
          </p:cNvSpPr>
          <p:nvPr>
            <p:ph idx="1"/>
          </p:nvPr>
        </p:nvSpPr>
        <p:spPr/>
        <p:txBody>
          <a:bodyPr>
            <a:normAutofit fontScale="85000" lnSpcReduction="10000"/>
          </a:bodyPr>
          <a:lstStyle/>
          <a:p>
            <a:r>
              <a:rPr lang="en-US" dirty="0"/>
              <a:t>For multiple day runs, combine </a:t>
            </a:r>
            <a:r>
              <a:rPr lang="en-US" b="1" dirty="0"/>
              <a:t>isobaric level</a:t>
            </a:r>
            <a:r>
              <a:rPr lang="en-US" dirty="0"/>
              <a:t> files by field.  This can take a lot of time.</a:t>
            </a:r>
          </a:p>
          <a:p>
            <a:pPr lvl="1"/>
            <a:r>
              <a:rPr lang="en-US" sz="2600" dirty="0" err="1">
                <a:latin typeface="Courier New" panose="02070309020205020404" pitchFamily="49" charset="0"/>
                <a:cs typeface="Courier New" panose="02070309020205020404" pitchFamily="49" charset="0"/>
              </a:rPr>
              <a:t>ncrcat</a:t>
            </a:r>
            <a:r>
              <a:rPr lang="en-US" sz="2600" dirty="0">
                <a:latin typeface="Courier New" panose="02070309020205020404" pitchFamily="49" charset="0"/>
                <a:cs typeface="Courier New" panose="02070309020205020404" pitchFamily="49" charset="0"/>
              </a:rPr>
              <a:t> e5.oper.an.pl.128_129_z* era5_z.nc</a:t>
            </a:r>
          </a:p>
          <a:p>
            <a:pPr lvl="1"/>
            <a:r>
              <a:rPr lang="en-US" sz="2600" dirty="0" err="1">
                <a:latin typeface="Courier New" panose="02070309020205020404" pitchFamily="49" charset="0"/>
                <a:cs typeface="Courier New" panose="02070309020205020404" pitchFamily="49" charset="0"/>
              </a:rPr>
              <a:t>ncrcat</a:t>
            </a:r>
            <a:r>
              <a:rPr lang="en-US" sz="2600" dirty="0">
                <a:latin typeface="Courier New" panose="02070309020205020404" pitchFamily="49" charset="0"/>
                <a:cs typeface="Courier New" panose="02070309020205020404" pitchFamily="49" charset="0"/>
              </a:rPr>
              <a:t> e5.oper.an.pl.128_130_t* era5_t.nc</a:t>
            </a:r>
          </a:p>
          <a:p>
            <a:pPr lvl="1"/>
            <a:r>
              <a:rPr lang="en-US" sz="2600" dirty="0" err="1">
                <a:latin typeface="Courier New" panose="02070309020205020404" pitchFamily="49" charset="0"/>
                <a:cs typeface="Courier New" panose="02070309020205020404" pitchFamily="49" charset="0"/>
              </a:rPr>
              <a:t>ncrcat</a:t>
            </a:r>
            <a:r>
              <a:rPr lang="en-US" sz="2600" dirty="0">
                <a:latin typeface="Courier New" panose="02070309020205020404" pitchFamily="49" charset="0"/>
                <a:cs typeface="Courier New" panose="02070309020205020404" pitchFamily="49" charset="0"/>
              </a:rPr>
              <a:t> e5.oper.an.pl.128_131_u* era5_u.nc</a:t>
            </a:r>
          </a:p>
          <a:p>
            <a:pPr lvl="1"/>
            <a:r>
              <a:rPr lang="en-US" sz="2600" dirty="0" err="1">
                <a:latin typeface="Courier New" panose="02070309020205020404" pitchFamily="49" charset="0"/>
                <a:cs typeface="Courier New" panose="02070309020205020404" pitchFamily="49" charset="0"/>
              </a:rPr>
              <a:t>ncrcat</a:t>
            </a:r>
            <a:r>
              <a:rPr lang="en-US" sz="2600" dirty="0">
                <a:latin typeface="Courier New" panose="02070309020205020404" pitchFamily="49" charset="0"/>
                <a:cs typeface="Courier New" panose="02070309020205020404" pitchFamily="49" charset="0"/>
              </a:rPr>
              <a:t> e5.oper.an.pl.128_132_v* era5_v.nc</a:t>
            </a:r>
          </a:p>
          <a:p>
            <a:pPr lvl="1"/>
            <a:r>
              <a:rPr lang="en-US" sz="2600" dirty="0" err="1">
                <a:latin typeface="Courier New" panose="02070309020205020404" pitchFamily="49" charset="0"/>
                <a:cs typeface="Courier New" panose="02070309020205020404" pitchFamily="49" charset="0"/>
              </a:rPr>
              <a:t>ncrcat</a:t>
            </a:r>
            <a:r>
              <a:rPr lang="en-US" sz="2600" dirty="0">
                <a:latin typeface="Courier New" panose="02070309020205020404" pitchFamily="49" charset="0"/>
                <a:cs typeface="Courier New" panose="02070309020205020404" pitchFamily="49" charset="0"/>
              </a:rPr>
              <a:t> e5.oper.an.pl.128_157_r* era5_r.nc</a:t>
            </a:r>
          </a:p>
          <a:p>
            <a:r>
              <a:rPr lang="en-US" dirty="0"/>
              <a:t>The </a:t>
            </a:r>
            <a:r>
              <a:rPr lang="en-US" b="1" dirty="0"/>
              <a:t>surface fields </a:t>
            </a:r>
            <a:r>
              <a:rPr lang="en-US" dirty="0"/>
              <a:t>each encompass an entire month.  For runs crossing months, you may need to combine surface files or run this notebook and do the following steps more than once</a:t>
            </a:r>
          </a:p>
        </p:txBody>
      </p:sp>
      <p:sp>
        <p:nvSpPr>
          <p:cNvPr id="4" name="Slide Number Placeholder 3">
            <a:extLst>
              <a:ext uri="{FF2B5EF4-FFF2-40B4-BE49-F238E27FC236}">
                <a16:creationId xmlns:a16="http://schemas.microsoft.com/office/drawing/2014/main" id="{BD628188-D018-A936-9FAC-30535DC1FCBF}"/>
              </a:ext>
            </a:extLst>
          </p:cNvPr>
          <p:cNvSpPr>
            <a:spLocks noGrp="1"/>
          </p:cNvSpPr>
          <p:nvPr>
            <p:ph type="sldNum" sz="quarter" idx="12"/>
          </p:nvPr>
        </p:nvSpPr>
        <p:spPr/>
        <p:txBody>
          <a:bodyPr/>
          <a:lstStyle/>
          <a:p>
            <a:fld id="{9E637389-0009-4D49-914B-CA8EC15E09D8}" type="slidenum">
              <a:rPr lang="en-US" smtClean="0"/>
              <a:t>62</a:t>
            </a:fld>
            <a:endParaRPr lang="en-US"/>
          </a:p>
        </p:txBody>
      </p:sp>
    </p:spTree>
    <p:extLst>
      <p:ext uri="{BB962C8B-B14F-4D97-AF65-F5344CB8AC3E}">
        <p14:creationId xmlns:p14="http://schemas.microsoft.com/office/powerpoint/2010/main" val="4204856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103B-62B5-23A1-D27E-4C57FADB3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2973E-26F2-8E3B-C5EF-C2DDF43C708C}"/>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4D338E71-C16A-0C08-EA00-3E75192FA965}"/>
              </a:ext>
            </a:extLst>
          </p:cNvPr>
          <p:cNvSpPr>
            <a:spLocks noGrp="1"/>
          </p:cNvSpPr>
          <p:nvPr>
            <p:ph idx="1"/>
          </p:nvPr>
        </p:nvSpPr>
        <p:spPr/>
        <p:txBody>
          <a:bodyPr>
            <a:normAutofit fontScale="92500" lnSpcReduction="20000"/>
          </a:bodyPr>
          <a:lstStyle/>
          <a:p>
            <a:r>
              <a:rPr lang="en-US" dirty="0"/>
              <a:t>ERA5 does not supply 2 m RH.  </a:t>
            </a:r>
            <a:r>
              <a:rPr lang="en-US" dirty="0">
                <a:solidFill>
                  <a:schemeClr val="accent6"/>
                </a:solidFill>
              </a:rPr>
              <a:t>Not having 2 m RH can also cause </a:t>
            </a:r>
            <a:r>
              <a:rPr lang="en-US" sz="2800" dirty="0" err="1">
                <a:solidFill>
                  <a:schemeClr val="accent6"/>
                </a:solidFill>
                <a:latin typeface="Courier New" panose="02070309020205020404" pitchFamily="49" charset="0"/>
                <a:cs typeface="Courier New" panose="02070309020205020404" pitchFamily="49" charset="0"/>
              </a:rPr>
              <a:t>real.exe</a:t>
            </a:r>
            <a:r>
              <a:rPr lang="en-US" sz="2800" dirty="0">
                <a:solidFill>
                  <a:schemeClr val="accent6"/>
                </a:solidFill>
                <a:latin typeface="Courier New" panose="02070309020205020404" pitchFamily="49" charset="0"/>
                <a:cs typeface="Courier New" panose="02070309020205020404" pitchFamily="49" charset="0"/>
              </a:rPr>
              <a:t> </a:t>
            </a:r>
            <a:r>
              <a:rPr lang="en-US" dirty="0">
                <a:solidFill>
                  <a:schemeClr val="accent6"/>
                </a:solidFill>
              </a:rPr>
              <a:t>to also ignore U10 and V10 information, changing fields near the surface, because it forces </a:t>
            </a:r>
            <a:r>
              <a:rPr lang="en-US" dirty="0" err="1">
                <a:solidFill>
                  <a:schemeClr val="accent6"/>
                </a:solidFill>
              </a:rPr>
              <a:t>use_surface</a:t>
            </a:r>
            <a:r>
              <a:rPr lang="en-US" dirty="0">
                <a:solidFill>
                  <a:schemeClr val="accent6"/>
                </a:solidFill>
              </a:rPr>
              <a:t> to be set to False </a:t>
            </a:r>
          </a:p>
          <a:p>
            <a:pPr lvl="1"/>
            <a:r>
              <a:rPr lang="en-US" dirty="0"/>
              <a:t>    Run notebook </a:t>
            </a:r>
            <a:r>
              <a:rPr lang="en-US" sz="2600" dirty="0">
                <a:solidFill>
                  <a:srgbClr val="FF0000"/>
                </a:solidFill>
                <a:latin typeface="Courier New" panose="02070309020205020404" pitchFamily="49" charset="0"/>
                <a:cs typeface="Courier New" panose="02070309020205020404" pitchFamily="49" charset="0"/>
              </a:rPr>
              <a:t>ERA5_RH2m_computer.ipynb </a:t>
            </a:r>
            <a:r>
              <a:rPr lang="en-US" dirty="0"/>
              <a:t>to read in 2t, 2d files, computing 2m RH via </a:t>
            </a:r>
            <a:r>
              <a:rPr lang="en-US" dirty="0" err="1"/>
              <a:t>MetPy</a:t>
            </a:r>
            <a:endParaRPr lang="en-US" dirty="0"/>
          </a:p>
          <a:p>
            <a:pPr lvl="1"/>
            <a:r>
              <a:rPr lang="en-US" dirty="0"/>
              <a:t>    This generates a new </a:t>
            </a:r>
            <a:r>
              <a:rPr lang="en-US" dirty="0" err="1"/>
              <a:t>NetCDF</a:t>
            </a:r>
            <a:r>
              <a:rPr lang="en-US" dirty="0"/>
              <a:t> file called </a:t>
            </a:r>
            <a:r>
              <a:rPr lang="en-US" sz="2400" dirty="0" err="1">
                <a:latin typeface="Courier New" panose="02070309020205020404" pitchFamily="49" charset="0"/>
                <a:cs typeface="Courier New" panose="02070309020205020404" pitchFamily="49" charset="0"/>
              </a:rPr>
              <a:t>output_file.nc</a:t>
            </a:r>
            <a:r>
              <a:rPr lang="en-US" dirty="0"/>
              <a:t>, which clones the file containing 2d</a:t>
            </a:r>
          </a:p>
          <a:p>
            <a:pPr lvl="1"/>
            <a:r>
              <a:rPr lang="en-US" dirty="0"/>
              <a:t>    Then change name of variable in output file: </a:t>
            </a:r>
          </a:p>
          <a:p>
            <a:pPr lvl="2"/>
            <a:r>
              <a:rPr lang="en-US" sz="2200" dirty="0" err="1">
                <a:latin typeface="Courier New" panose="02070309020205020404" pitchFamily="49" charset="0"/>
                <a:cs typeface="Courier New" panose="02070309020205020404" pitchFamily="49" charset="0"/>
              </a:rPr>
              <a:t>ncrename</a:t>
            </a:r>
            <a:r>
              <a:rPr lang="en-US" sz="2200" dirty="0">
                <a:latin typeface="Courier New" panose="02070309020205020404" pitchFamily="49" charset="0"/>
                <a:cs typeface="Courier New" panose="02070309020205020404" pitchFamily="49" charset="0"/>
              </a:rPr>
              <a:t> -v VAR_2D,VAR_2RH </a:t>
            </a:r>
            <a:r>
              <a:rPr lang="en-US" sz="2200" dirty="0" err="1">
                <a:latin typeface="Courier New" panose="02070309020205020404" pitchFamily="49" charset="0"/>
                <a:cs typeface="Courier New" panose="02070309020205020404" pitchFamily="49" charset="0"/>
              </a:rPr>
              <a:t>output_file.nc</a:t>
            </a:r>
            <a:endParaRPr lang="en-US" sz="2200" dirty="0">
              <a:latin typeface="Courier New" panose="02070309020205020404" pitchFamily="49" charset="0"/>
              <a:cs typeface="Courier New" panose="02070309020205020404" pitchFamily="49" charset="0"/>
            </a:endParaRPr>
          </a:p>
          <a:p>
            <a:pPr lvl="1"/>
            <a:r>
              <a:rPr lang="en-US" dirty="0"/>
              <a:t>    Change name of </a:t>
            </a:r>
            <a:r>
              <a:rPr lang="en-US" sz="2600" dirty="0" err="1">
                <a:latin typeface="Courier New" panose="02070309020205020404" pitchFamily="49" charset="0"/>
                <a:cs typeface="Courier New" panose="02070309020205020404" pitchFamily="49" charset="0"/>
              </a:rPr>
              <a:t>output_file.nc</a:t>
            </a:r>
            <a:r>
              <a:rPr lang="en-US" dirty="0"/>
              <a:t> if needed:      </a:t>
            </a:r>
          </a:p>
          <a:p>
            <a:pPr lvl="2"/>
            <a:r>
              <a:rPr lang="en-US" sz="2200" dirty="0">
                <a:latin typeface="Courier New" panose="02070309020205020404" pitchFamily="49" charset="0"/>
                <a:cs typeface="Courier New" panose="02070309020205020404" pitchFamily="49" charset="0"/>
              </a:rPr>
              <a:t>mv </a:t>
            </a:r>
            <a:r>
              <a:rPr lang="en-US" sz="2200" dirty="0" err="1">
                <a:latin typeface="Courier New" panose="02070309020205020404" pitchFamily="49" charset="0"/>
                <a:cs typeface="Courier New" panose="02070309020205020404" pitchFamily="49" charset="0"/>
              </a:rPr>
              <a:t>output_file.nc</a:t>
            </a:r>
            <a:r>
              <a:rPr lang="en-US" sz="2200" dirty="0">
                <a:latin typeface="Courier New" panose="02070309020205020404" pitchFamily="49" charset="0"/>
                <a:cs typeface="Courier New" panose="02070309020205020404" pitchFamily="49" charset="0"/>
              </a:rPr>
              <a:t> era5_rh2m_aug2019.nc</a:t>
            </a:r>
          </a:p>
        </p:txBody>
      </p:sp>
      <p:sp>
        <p:nvSpPr>
          <p:cNvPr id="4" name="Slide Number Placeholder 3">
            <a:extLst>
              <a:ext uri="{FF2B5EF4-FFF2-40B4-BE49-F238E27FC236}">
                <a16:creationId xmlns:a16="http://schemas.microsoft.com/office/drawing/2014/main" id="{8FD306E1-3E89-9F70-DF98-0F40E78257AC}"/>
              </a:ext>
            </a:extLst>
          </p:cNvPr>
          <p:cNvSpPr>
            <a:spLocks noGrp="1"/>
          </p:cNvSpPr>
          <p:nvPr>
            <p:ph type="sldNum" sz="quarter" idx="12"/>
          </p:nvPr>
        </p:nvSpPr>
        <p:spPr/>
        <p:txBody>
          <a:bodyPr/>
          <a:lstStyle/>
          <a:p>
            <a:fld id="{9E637389-0009-4D49-914B-CA8EC15E09D8}" type="slidenum">
              <a:rPr lang="en-US" smtClean="0"/>
              <a:t>63</a:t>
            </a:fld>
            <a:endParaRPr lang="en-US"/>
          </a:p>
        </p:txBody>
      </p:sp>
      <p:sp>
        <p:nvSpPr>
          <p:cNvPr id="5" name="TextBox 4">
            <a:extLst>
              <a:ext uri="{FF2B5EF4-FFF2-40B4-BE49-F238E27FC236}">
                <a16:creationId xmlns:a16="http://schemas.microsoft.com/office/drawing/2014/main" id="{A71B7BBB-A0A7-A308-4278-F46983BD275B}"/>
              </a:ext>
            </a:extLst>
          </p:cNvPr>
          <p:cNvSpPr txBox="1"/>
          <p:nvPr/>
        </p:nvSpPr>
        <p:spPr>
          <a:xfrm>
            <a:off x="0" y="6150788"/>
            <a:ext cx="1269386" cy="646331"/>
          </a:xfrm>
          <a:prstGeom prst="rect">
            <a:avLst/>
          </a:prstGeom>
          <a:noFill/>
        </p:spPr>
        <p:txBody>
          <a:bodyPr wrap="none" rtlCol="0">
            <a:spAutoFit/>
          </a:bodyPr>
          <a:lstStyle/>
          <a:p>
            <a:r>
              <a:rPr lang="en-US" dirty="0"/>
              <a:t>2t = 2 m T</a:t>
            </a:r>
          </a:p>
          <a:p>
            <a:r>
              <a:rPr lang="en-US" dirty="0"/>
              <a:t>2d = 2 m Td</a:t>
            </a:r>
          </a:p>
        </p:txBody>
      </p:sp>
    </p:spTree>
    <p:extLst>
      <p:ext uri="{BB962C8B-B14F-4D97-AF65-F5344CB8AC3E}">
        <p14:creationId xmlns:p14="http://schemas.microsoft.com/office/powerpoint/2010/main" val="2991929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03EC5-42BB-2558-60F3-1F263990F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073AE-1C73-7EDA-6850-5DD45C8BEE34}"/>
              </a:ext>
            </a:extLst>
          </p:cNvPr>
          <p:cNvSpPr>
            <a:spLocks noGrp="1"/>
          </p:cNvSpPr>
          <p:nvPr>
            <p:ph type="title"/>
          </p:nvPr>
        </p:nvSpPr>
        <p:spPr/>
        <p:txBody>
          <a:bodyPr/>
          <a:lstStyle/>
          <a:p>
            <a:r>
              <a:rPr lang="en-US" dirty="0"/>
              <a:t>Step #4</a:t>
            </a:r>
          </a:p>
        </p:txBody>
      </p:sp>
      <p:sp>
        <p:nvSpPr>
          <p:cNvPr id="3" name="Content Placeholder 2">
            <a:extLst>
              <a:ext uri="{FF2B5EF4-FFF2-40B4-BE49-F238E27FC236}">
                <a16:creationId xmlns:a16="http://schemas.microsoft.com/office/drawing/2014/main" id="{6C62B81A-2F72-E05D-BFAA-F77DA41F35F1}"/>
              </a:ext>
            </a:extLst>
          </p:cNvPr>
          <p:cNvSpPr>
            <a:spLocks noGrp="1"/>
          </p:cNvSpPr>
          <p:nvPr>
            <p:ph idx="1"/>
          </p:nvPr>
        </p:nvSpPr>
        <p:spPr/>
        <p:txBody>
          <a:bodyPr>
            <a:normAutofit/>
          </a:bodyPr>
          <a:lstStyle/>
          <a:p>
            <a:r>
              <a:rPr lang="en-US" dirty="0"/>
              <a:t>Have the invariant field SOILHGT available and expressed in meters (not surface geopotential in m2/s2).</a:t>
            </a:r>
          </a:p>
          <a:p>
            <a:pPr lvl="1"/>
            <a:r>
              <a:rPr lang="en-US" dirty="0"/>
              <a:t> The file </a:t>
            </a:r>
            <a:r>
              <a:rPr lang="en-US" sz="1800" dirty="0">
                <a:latin typeface="Courier New" panose="02070309020205020404" pitchFamily="49" charset="0"/>
                <a:cs typeface="Courier New" panose="02070309020205020404" pitchFamily="49" charset="0"/>
              </a:rPr>
              <a:t>/network/</a:t>
            </a:r>
            <a:r>
              <a:rPr lang="en-US" sz="1800" dirty="0" err="1">
                <a:latin typeface="Courier New" panose="02070309020205020404" pitchFamily="49" charset="0"/>
                <a:cs typeface="Courier New" panose="02070309020205020404" pitchFamily="49" charset="0"/>
              </a:rPr>
              <a:t>rit</a:t>
            </a:r>
            <a:r>
              <a:rPr lang="en-US" sz="1800" dirty="0">
                <a:latin typeface="Courier New" panose="02070309020205020404" pitchFamily="49" charset="0"/>
                <a:cs typeface="Courier New" panose="02070309020205020404" pitchFamily="49" charset="0"/>
              </a:rPr>
              <a:t>/lab/atm419lab/DATA/ERA5/era5_SOILHGT.nc </a:t>
            </a:r>
            <a:r>
              <a:rPr lang="en-US" dirty="0"/>
              <a:t>is ready for use</a:t>
            </a:r>
          </a:p>
          <a:p>
            <a:r>
              <a:rPr lang="en-US" dirty="0"/>
              <a:t>Modify Cell #2 in </a:t>
            </a:r>
            <a:r>
              <a:rPr lang="en-US" sz="2800" dirty="0">
                <a:latin typeface="Courier New" panose="02070309020205020404" pitchFamily="49" charset="0"/>
                <a:cs typeface="Courier New" panose="02070309020205020404" pitchFamily="49" charset="0"/>
              </a:rPr>
              <a:t>WPS_ERA5_PREPROCESSOR.ipynb </a:t>
            </a:r>
            <a:r>
              <a:rPr lang="en-US" dirty="0"/>
              <a:t>for locations, names of files</a:t>
            </a:r>
          </a:p>
        </p:txBody>
      </p:sp>
      <p:sp>
        <p:nvSpPr>
          <p:cNvPr id="4" name="Slide Number Placeholder 3">
            <a:extLst>
              <a:ext uri="{FF2B5EF4-FFF2-40B4-BE49-F238E27FC236}">
                <a16:creationId xmlns:a16="http://schemas.microsoft.com/office/drawing/2014/main" id="{E32D2066-4FBC-18A7-8B52-1D9617BB8DF8}"/>
              </a:ext>
            </a:extLst>
          </p:cNvPr>
          <p:cNvSpPr>
            <a:spLocks noGrp="1"/>
          </p:cNvSpPr>
          <p:nvPr>
            <p:ph type="sldNum" sz="quarter" idx="12"/>
          </p:nvPr>
        </p:nvSpPr>
        <p:spPr/>
        <p:txBody>
          <a:bodyPr/>
          <a:lstStyle/>
          <a:p>
            <a:fld id="{9E637389-0009-4D49-914B-CA8EC15E09D8}" type="slidenum">
              <a:rPr lang="en-US" smtClean="0"/>
              <a:t>64</a:t>
            </a:fld>
            <a:endParaRPr lang="en-US"/>
          </a:p>
        </p:txBody>
      </p:sp>
    </p:spTree>
    <p:extLst>
      <p:ext uri="{BB962C8B-B14F-4D97-AF65-F5344CB8AC3E}">
        <p14:creationId xmlns:p14="http://schemas.microsoft.com/office/powerpoint/2010/main" val="659011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8ACCA-D7BA-E4CA-2CDA-02C9C63F7C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CEB8F8-CCE9-705C-0896-A4BAB79ADEFB}"/>
              </a:ext>
            </a:extLst>
          </p:cNvPr>
          <p:cNvSpPr>
            <a:spLocks noGrp="1"/>
          </p:cNvSpPr>
          <p:nvPr>
            <p:ph type="title"/>
          </p:nvPr>
        </p:nvSpPr>
        <p:spPr/>
        <p:txBody>
          <a:bodyPr>
            <a:normAutofit fontScale="90000"/>
          </a:bodyPr>
          <a:lstStyle/>
          <a:p>
            <a:r>
              <a:rPr lang="en-US" dirty="0"/>
              <a:t>Part of Cell #2: Declaring file locations</a:t>
            </a:r>
          </a:p>
        </p:txBody>
      </p:sp>
      <p:sp>
        <p:nvSpPr>
          <p:cNvPr id="4" name="Slide Number Placeholder 3">
            <a:extLst>
              <a:ext uri="{FF2B5EF4-FFF2-40B4-BE49-F238E27FC236}">
                <a16:creationId xmlns:a16="http://schemas.microsoft.com/office/drawing/2014/main" id="{45D69275-0F5C-C5D9-4CB8-E820C588E0A0}"/>
              </a:ext>
            </a:extLst>
          </p:cNvPr>
          <p:cNvSpPr>
            <a:spLocks noGrp="1"/>
          </p:cNvSpPr>
          <p:nvPr>
            <p:ph type="sldNum" sz="quarter" idx="12"/>
          </p:nvPr>
        </p:nvSpPr>
        <p:spPr/>
        <p:txBody>
          <a:bodyPr/>
          <a:lstStyle/>
          <a:p>
            <a:fld id="{9E637389-0009-4D49-914B-CA8EC15E09D8}" type="slidenum">
              <a:rPr lang="en-US" smtClean="0"/>
              <a:t>65</a:t>
            </a:fld>
            <a:endParaRPr lang="en-US"/>
          </a:p>
        </p:txBody>
      </p:sp>
      <p:sp>
        <p:nvSpPr>
          <p:cNvPr id="6" name="TextBox 5">
            <a:extLst>
              <a:ext uri="{FF2B5EF4-FFF2-40B4-BE49-F238E27FC236}">
                <a16:creationId xmlns:a16="http://schemas.microsoft.com/office/drawing/2014/main" id="{1962B18F-6BFF-1563-1A04-82A074243E66}"/>
              </a:ext>
            </a:extLst>
          </p:cNvPr>
          <p:cNvSpPr txBox="1"/>
          <p:nvPr/>
        </p:nvSpPr>
        <p:spPr>
          <a:xfrm>
            <a:off x="118754" y="1212275"/>
            <a:ext cx="8473795" cy="5509200"/>
          </a:xfrm>
          <a:prstGeom prst="rect">
            <a:avLst/>
          </a:prstGeom>
          <a:noFill/>
        </p:spPr>
        <p:txBody>
          <a:bodyPr wrap="none" rtlCol="0">
            <a:spAutoFit/>
          </a:bodyPr>
          <a:lstStyle/>
          <a:p>
            <a:r>
              <a:rPr lang="en-US" sz="1100" dirty="0" err="1"/>
              <a:t>variable_paths</a:t>
            </a:r>
            <a:r>
              <a:rPr lang="en-US" sz="1100" dirty="0"/>
              <a:t> = {</a:t>
            </a:r>
          </a:p>
          <a:p>
            <a:r>
              <a:rPr lang="en-US" sz="1100" dirty="0"/>
              <a:t>    </a:t>
            </a:r>
          </a:p>
          <a:p>
            <a:r>
              <a:rPr lang="en-US" sz="1100" dirty="0"/>
              <a:t>    # Invariant</a:t>
            </a:r>
          </a:p>
          <a:p>
            <a:r>
              <a:rPr lang="en-US" sz="1100" dirty="0"/>
              <a:t>    'SOILHGT' : '/network/</a:t>
            </a:r>
            <a:r>
              <a:rPr lang="en-US" sz="1100" dirty="0" err="1"/>
              <a:t>rit</a:t>
            </a:r>
            <a:r>
              <a:rPr lang="en-US" sz="1100" dirty="0"/>
              <a:t>/lab/atm419lab/DATA/ERA5/era5_SOILHGT.nc',</a:t>
            </a:r>
          </a:p>
          <a:p>
            <a:r>
              <a:rPr lang="en-US" sz="1100" dirty="0"/>
              <a:t>    </a:t>
            </a:r>
          </a:p>
          <a:p>
            <a:r>
              <a:rPr lang="en-US" sz="1100" dirty="0"/>
              <a:t>    # Surface variables. VAR_2RH file created with ERA5_RH2m_computer.ipynb</a:t>
            </a:r>
          </a:p>
          <a:p>
            <a:r>
              <a:rPr lang="en-US" sz="1100" dirty="0"/>
              <a:t>    'MSL' : '/network/</a:t>
            </a:r>
            <a:r>
              <a:rPr lang="en-US" sz="1100" dirty="0" err="1"/>
              <a:t>rit</a:t>
            </a:r>
            <a:r>
              <a:rPr lang="en-US" sz="1100" dirty="0"/>
              <a:t>/lab/atm419lab/DATA/ERA5_AUG2019_NETCDF/e5.oper.an.sfc.128_151_msl.ll025sc.2019080100_2019083123.nc',</a:t>
            </a:r>
          </a:p>
          <a:p>
            <a:r>
              <a:rPr lang="en-US" sz="1100" dirty="0"/>
              <a:t>    'SP' : '/network/</a:t>
            </a:r>
            <a:r>
              <a:rPr lang="en-US" sz="1100" dirty="0" err="1"/>
              <a:t>rit</a:t>
            </a:r>
            <a:r>
              <a:rPr lang="en-US" sz="1100" dirty="0"/>
              <a:t>/lab/atm419lab/DATA/ERA5_AUG2019_NETCDF/e5.oper.an.sfc.128_134_sp.ll025sc.2019080100_2019083123.nc',</a:t>
            </a:r>
          </a:p>
          <a:p>
            <a:r>
              <a:rPr lang="en-US" sz="1100" dirty="0"/>
              <a:t>    'VAR_2T' : '/network/</a:t>
            </a:r>
            <a:r>
              <a:rPr lang="en-US" sz="1100" dirty="0" err="1"/>
              <a:t>rit</a:t>
            </a:r>
            <a:r>
              <a:rPr lang="en-US" sz="1100" dirty="0"/>
              <a:t>/lab/atm419lab/DATA/ERA5_AUG2019_NETCDF/e5.oper.an.sfc.128_167_2t.ll025sc.2019080100_2019083123.nc',</a:t>
            </a:r>
          </a:p>
          <a:p>
            <a:r>
              <a:rPr lang="en-US" sz="1100" dirty="0"/>
              <a:t>    'SSTK' : '/network/</a:t>
            </a:r>
            <a:r>
              <a:rPr lang="en-US" sz="1100" dirty="0" err="1"/>
              <a:t>rit</a:t>
            </a:r>
            <a:r>
              <a:rPr lang="en-US" sz="1100" dirty="0"/>
              <a:t>/lab/atm419lab/DATA/ERA5_AUG2019_NETCDF/e5.oper.an.sfc.128_034_sstk.ll025sc.2019080100_2019083123.nc',</a:t>
            </a:r>
          </a:p>
          <a:p>
            <a:r>
              <a:rPr lang="en-US" sz="1100" dirty="0"/>
              <a:t>    'SKT' : '/network/</a:t>
            </a:r>
            <a:r>
              <a:rPr lang="en-US" sz="1100" dirty="0" err="1"/>
              <a:t>rit</a:t>
            </a:r>
            <a:r>
              <a:rPr lang="en-US" sz="1100" dirty="0"/>
              <a:t>/lab/atm419lab/DATA/ERA5_AUG2019_NETCDF/e5.oper.an.sfc.128_235_skt.ll025sc.2019080100_2019083123.nc',</a:t>
            </a:r>
          </a:p>
          <a:p>
            <a:r>
              <a:rPr lang="en-US" sz="1100" dirty="0"/>
              <a:t>    'VAR_10U' : '/network/</a:t>
            </a:r>
            <a:r>
              <a:rPr lang="en-US" sz="1100" dirty="0" err="1"/>
              <a:t>rit</a:t>
            </a:r>
            <a:r>
              <a:rPr lang="en-US" sz="1100" dirty="0"/>
              <a:t>/lab/atm419lab/DATA/ERA5_AUG2019_NETCDF/e5.oper.an.sfc.128_165_10u.ll025sc.2019080100_2019083123.nc',</a:t>
            </a:r>
          </a:p>
          <a:p>
            <a:r>
              <a:rPr lang="en-US" sz="1100" dirty="0"/>
              <a:t>    'VAR_10V' : '/network/</a:t>
            </a:r>
            <a:r>
              <a:rPr lang="en-US" sz="1100" dirty="0" err="1"/>
              <a:t>rit</a:t>
            </a:r>
            <a:r>
              <a:rPr lang="en-US" sz="1100" dirty="0"/>
              <a:t>/lab/atm419lab/DATA/ERA5_AUG2019_NETCDF/e5.oper.an.sfc.128_166_10v.ll025sc.2019080100_2019083123.nc',</a:t>
            </a:r>
          </a:p>
          <a:p>
            <a:r>
              <a:rPr lang="en-US" sz="1100" dirty="0"/>
              <a:t>    'VAR_2RH' : '/network/</a:t>
            </a:r>
            <a:r>
              <a:rPr lang="en-US" sz="1100" dirty="0" err="1"/>
              <a:t>rit</a:t>
            </a:r>
            <a:r>
              <a:rPr lang="en-US" sz="1100" dirty="0"/>
              <a:t>/lab/atm419lab/DATA/ERA5_AUG2019_NETCDF/era5_rh2m_aug2019.nc',</a:t>
            </a:r>
          </a:p>
          <a:p>
            <a:r>
              <a:rPr lang="en-US" sz="1100" dirty="0"/>
              <a:t>    </a:t>
            </a:r>
          </a:p>
          <a:p>
            <a:r>
              <a:rPr lang="en-US" sz="1100" dirty="0"/>
              <a:t>    # Upper air variables. Z is geopotential, not geopotential height</a:t>
            </a:r>
          </a:p>
          <a:p>
            <a:r>
              <a:rPr lang="en-US" sz="1100" dirty="0"/>
              <a:t>    'T' : '/network/</a:t>
            </a:r>
            <a:r>
              <a:rPr lang="en-US" sz="1100" dirty="0" err="1"/>
              <a:t>rit</a:t>
            </a:r>
            <a:r>
              <a:rPr lang="en-US" sz="1100" dirty="0"/>
              <a:t>/lab/atm419lab/DATA/ERA5_AUG2019_NETCDF/era5_t.nc',</a:t>
            </a:r>
          </a:p>
          <a:p>
            <a:r>
              <a:rPr lang="en-US" sz="1100" dirty="0"/>
              <a:t>    'R' : '/network/</a:t>
            </a:r>
            <a:r>
              <a:rPr lang="en-US" sz="1100" dirty="0" err="1"/>
              <a:t>rit</a:t>
            </a:r>
            <a:r>
              <a:rPr lang="en-US" sz="1100" dirty="0"/>
              <a:t>/lab/atm419lab/DATA/ERA5_AUG2019_NETCDF/era5_r.nc',</a:t>
            </a:r>
          </a:p>
          <a:p>
            <a:r>
              <a:rPr lang="en-US" sz="1100" dirty="0"/>
              <a:t>    'U' : '/network/</a:t>
            </a:r>
            <a:r>
              <a:rPr lang="en-US" sz="1100" dirty="0" err="1"/>
              <a:t>rit</a:t>
            </a:r>
            <a:r>
              <a:rPr lang="en-US" sz="1100" dirty="0"/>
              <a:t>/lab/atm419lab/DATA/ERA5_AUG2019_NETCDF/era5_u.nc',</a:t>
            </a:r>
          </a:p>
          <a:p>
            <a:r>
              <a:rPr lang="en-US" sz="1100" dirty="0"/>
              <a:t>    'V' : '/network/</a:t>
            </a:r>
            <a:r>
              <a:rPr lang="en-US" sz="1100" dirty="0" err="1"/>
              <a:t>rit</a:t>
            </a:r>
            <a:r>
              <a:rPr lang="en-US" sz="1100" dirty="0"/>
              <a:t>/lab/atm419lab/DATA/ERA5_AUG2019_NETCDF/era5_v.nc',</a:t>
            </a:r>
          </a:p>
          <a:p>
            <a:r>
              <a:rPr lang="en-US" sz="1100" dirty="0"/>
              <a:t>    'Z' : '/network/</a:t>
            </a:r>
            <a:r>
              <a:rPr lang="en-US" sz="1100" dirty="0" err="1"/>
              <a:t>rit</a:t>
            </a:r>
            <a:r>
              <a:rPr lang="en-US" sz="1100" dirty="0"/>
              <a:t>/lab/atm419lab/DATA/ERA5_AUG2019_NETCDF/era5_z.nc',</a:t>
            </a:r>
          </a:p>
          <a:p>
            <a:r>
              <a:rPr lang="en-US" sz="1100" dirty="0"/>
              <a:t>   </a:t>
            </a:r>
          </a:p>
          <a:p>
            <a:r>
              <a:rPr lang="en-US" sz="1100" dirty="0"/>
              <a:t>    # Soil variables</a:t>
            </a:r>
          </a:p>
          <a:p>
            <a:r>
              <a:rPr lang="en-US" sz="1100" dirty="0"/>
              <a:t>    'STL1'   : '/network/</a:t>
            </a:r>
            <a:r>
              <a:rPr lang="en-US" sz="1100" dirty="0" err="1"/>
              <a:t>rit</a:t>
            </a:r>
            <a:r>
              <a:rPr lang="en-US" sz="1100" dirty="0"/>
              <a:t>/lab/atm419lab/DATA/ERA5_AUG2019_NETCDF/e5.oper.an.sfc.128_139_stl1.ll025sc.2019080100_2019083123.nc',</a:t>
            </a:r>
          </a:p>
          <a:p>
            <a:r>
              <a:rPr lang="en-US" sz="1100" dirty="0"/>
              <a:t>    'STL2'   : '/network/</a:t>
            </a:r>
            <a:r>
              <a:rPr lang="en-US" sz="1100" dirty="0" err="1"/>
              <a:t>rit</a:t>
            </a:r>
            <a:r>
              <a:rPr lang="en-US" sz="1100" dirty="0"/>
              <a:t>/lab/atm419lab/DATA/ERA5_AUG2019_NETCDF/e5.oper.an.sfc.128_170_stl2.ll025sc.2019080100_2019083123.nc',</a:t>
            </a:r>
          </a:p>
          <a:p>
            <a:r>
              <a:rPr lang="en-US" sz="1100" dirty="0"/>
              <a:t>    'STL3'   : '/network/</a:t>
            </a:r>
            <a:r>
              <a:rPr lang="en-US" sz="1100" dirty="0" err="1"/>
              <a:t>rit</a:t>
            </a:r>
            <a:r>
              <a:rPr lang="en-US" sz="1100" dirty="0"/>
              <a:t>/lab/atm419lab/DATA/ERA5_AUG2019_NETCDF/e5.oper.an.sfc.128_183_stl3.ll025sc.2019080100_2019083123.nc',</a:t>
            </a:r>
          </a:p>
          <a:p>
            <a:r>
              <a:rPr lang="en-US" sz="1100" dirty="0"/>
              <a:t>    'STL4'   : '/network/</a:t>
            </a:r>
            <a:r>
              <a:rPr lang="en-US" sz="1100" dirty="0" err="1"/>
              <a:t>rit</a:t>
            </a:r>
            <a:r>
              <a:rPr lang="en-US" sz="1100" dirty="0"/>
              <a:t>/lab/atm419lab/DATA/ERA5_AUG2019_NETCDF/e5.oper.an.sfc.128_236_stl4.ll025sc.2019080100_2019083123.nc',</a:t>
            </a:r>
          </a:p>
          <a:p>
            <a:r>
              <a:rPr lang="en-US" sz="1100" dirty="0"/>
              <a:t>    'SWVL1'   : '/network/</a:t>
            </a:r>
            <a:r>
              <a:rPr lang="en-US" sz="1100" dirty="0" err="1"/>
              <a:t>rit</a:t>
            </a:r>
            <a:r>
              <a:rPr lang="en-US" sz="1100" dirty="0"/>
              <a:t>/lab/atm419lab/DATA/ERA5_AUG2019_NETCDF/e5.oper.an.sfc.128_039_swvl1.ll025sc.2019080100_2019083123.nc',</a:t>
            </a:r>
          </a:p>
          <a:p>
            <a:r>
              <a:rPr lang="en-US" sz="1100" dirty="0"/>
              <a:t>    'SWVL2'   : '/network/</a:t>
            </a:r>
            <a:r>
              <a:rPr lang="en-US" sz="1100" dirty="0" err="1"/>
              <a:t>rit</a:t>
            </a:r>
            <a:r>
              <a:rPr lang="en-US" sz="1100" dirty="0"/>
              <a:t>/lab/atm419lab/DATA/ERA5_AUG2019_NETCDF/e5.oper.an.sfc.128_040_swvl2.ll025sc.2019080100_2019083123.nc',</a:t>
            </a:r>
          </a:p>
          <a:p>
            <a:r>
              <a:rPr lang="en-US" sz="1100" dirty="0"/>
              <a:t>    'SWVL3'   : '/network/</a:t>
            </a:r>
            <a:r>
              <a:rPr lang="en-US" sz="1100" dirty="0" err="1"/>
              <a:t>rit</a:t>
            </a:r>
            <a:r>
              <a:rPr lang="en-US" sz="1100" dirty="0"/>
              <a:t>/lab/atm419lab/DATA/ERA5_AUG2019_NETCDF/e5.oper.an.sfc.128_041_swvl3.ll025sc.2019080100_2019083123.nc',</a:t>
            </a:r>
          </a:p>
          <a:p>
            <a:r>
              <a:rPr lang="en-US" sz="1100" dirty="0"/>
              <a:t>    'SWVL4'   : '/network/</a:t>
            </a:r>
            <a:r>
              <a:rPr lang="en-US" sz="1100" dirty="0" err="1"/>
              <a:t>rit</a:t>
            </a:r>
            <a:r>
              <a:rPr lang="en-US" sz="1100" dirty="0"/>
              <a:t>/lab/atm419lab/DATA/ERA5_AUG2019_NETCDF/e5.oper.an.sfc.128_042_swvl4.ll025sc.2019080100_2019083123.nc',</a:t>
            </a:r>
          </a:p>
          <a:p>
            <a:r>
              <a:rPr lang="en-US" sz="1100" dirty="0"/>
              <a:t>}</a:t>
            </a:r>
          </a:p>
        </p:txBody>
      </p:sp>
    </p:spTree>
    <p:extLst>
      <p:ext uri="{BB962C8B-B14F-4D97-AF65-F5344CB8AC3E}">
        <p14:creationId xmlns:p14="http://schemas.microsoft.com/office/powerpoint/2010/main" val="1132288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5CC24-6345-131F-D797-6C1BD872E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9F78D-9408-1C7B-4868-9C62807C96C0}"/>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0353AFF6-26BE-8466-66EB-54248DA5755D}"/>
              </a:ext>
            </a:extLst>
          </p:cNvPr>
          <p:cNvSpPr>
            <a:spLocks noGrp="1"/>
          </p:cNvSpPr>
          <p:nvPr>
            <p:ph idx="1"/>
          </p:nvPr>
        </p:nvSpPr>
        <p:spPr/>
        <p:txBody>
          <a:bodyPr>
            <a:normAutofit fontScale="85000" lnSpcReduction="20000"/>
          </a:bodyPr>
          <a:lstStyle/>
          <a:p>
            <a:r>
              <a:rPr lang="en-US" dirty="0"/>
              <a:t>In Cell #3, set the time range.  Example:</a:t>
            </a:r>
          </a:p>
          <a:p>
            <a:pPr lvl="1"/>
            <a:r>
              <a:rPr lang="en-US" dirty="0"/>
              <a:t>'</a:t>
            </a:r>
            <a:r>
              <a:rPr lang="en-US" dirty="0" err="1"/>
              <a:t>time_range</a:t>
            </a:r>
            <a:r>
              <a:rPr lang="en-US" dirty="0"/>
              <a:t>' : (datetime(2019,8,26,12), datetime(2019,8,27,0)),</a:t>
            </a:r>
          </a:p>
          <a:p>
            <a:r>
              <a:rPr lang="en-US" dirty="0"/>
              <a:t>In Cell #3, set the time interval (</a:t>
            </a:r>
            <a:r>
              <a:rPr lang="en-US" dirty="0" err="1"/>
              <a:t>interval_seconds</a:t>
            </a:r>
            <a:r>
              <a:rPr lang="en-US" dirty="0"/>
              <a:t>, but expressed in </a:t>
            </a:r>
            <a:r>
              <a:rPr lang="en-US" b="1" dirty="0"/>
              <a:t>hours</a:t>
            </a:r>
            <a:r>
              <a:rPr lang="en-US" dirty="0"/>
              <a:t>).  Example:</a:t>
            </a:r>
          </a:p>
          <a:p>
            <a:pPr lvl="1"/>
            <a:r>
              <a:rPr lang="en-US" dirty="0"/>
              <a:t>'</a:t>
            </a:r>
            <a:r>
              <a:rPr lang="en-US" dirty="0" err="1"/>
              <a:t>time_freq</a:t>
            </a:r>
            <a:r>
              <a:rPr lang="en-US" dirty="0"/>
              <a:t>' : '3h',</a:t>
            </a:r>
          </a:p>
          <a:p>
            <a:r>
              <a:rPr lang="en-US" dirty="0"/>
              <a:t>Run the notebook, creating </a:t>
            </a:r>
            <a:r>
              <a:rPr lang="en-US" dirty="0" err="1"/>
              <a:t>ungrib</a:t>
            </a:r>
            <a:r>
              <a:rPr lang="en-US" dirty="0"/>
              <a:t>-like outputs (e.g., named FILE:YYYY-MM-DD_HH:MM:SS)</a:t>
            </a:r>
          </a:p>
          <a:p>
            <a:pPr lvl="1"/>
            <a:r>
              <a:rPr lang="en-US" dirty="0"/>
              <a:t>Existing files with these names are overwritten</a:t>
            </a:r>
          </a:p>
          <a:p>
            <a:r>
              <a:rPr lang="en-US" dirty="0">
                <a:solidFill>
                  <a:srgbClr val="FF0000"/>
                </a:solidFill>
              </a:rPr>
              <a:t>In the </a:t>
            </a:r>
            <a:r>
              <a:rPr lang="en-US" dirty="0" err="1">
                <a:solidFill>
                  <a:srgbClr val="FF0000"/>
                </a:solidFill>
              </a:rPr>
              <a:t>metgrid</a:t>
            </a:r>
            <a:r>
              <a:rPr lang="en-US" dirty="0">
                <a:solidFill>
                  <a:srgbClr val="FF0000"/>
                </a:solidFill>
              </a:rPr>
              <a:t> step, do NOT include the ERA5 invariant file that you would use with GRIB data</a:t>
            </a:r>
          </a:p>
          <a:p>
            <a:pPr lvl="1"/>
            <a:r>
              <a:rPr lang="en-US" dirty="0"/>
              <a:t>This appears to corrupt the soils information.</a:t>
            </a:r>
          </a:p>
        </p:txBody>
      </p:sp>
      <p:sp>
        <p:nvSpPr>
          <p:cNvPr id="4" name="Slide Number Placeholder 3">
            <a:extLst>
              <a:ext uri="{FF2B5EF4-FFF2-40B4-BE49-F238E27FC236}">
                <a16:creationId xmlns:a16="http://schemas.microsoft.com/office/drawing/2014/main" id="{D0F39271-ACB2-2FB4-94F9-7D42C29EF52F}"/>
              </a:ext>
            </a:extLst>
          </p:cNvPr>
          <p:cNvSpPr>
            <a:spLocks noGrp="1"/>
          </p:cNvSpPr>
          <p:nvPr>
            <p:ph type="sldNum" sz="quarter" idx="12"/>
          </p:nvPr>
        </p:nvSpPr>
        <p:spPr/>
        <p:txBody>
          <a:bodyPr/>
          <a:lstStyle/>
          <a:p>
            <a:fld id="{9E637389-0009-4D49-914B-CA8EC15E09D8}" type="slidenum">
              <a:rPr lang="en-US" smtClean="0"/>
              <a:t>66</a:t>
            </a:fld>
            <a:endParaRPr lang="en-US"/>
          </a:p>
        </p:txBody>
      </p:sp>
    </p:spTree>
    <p:extLst>
      <p:ext uri="{BB962C8B-B14F-4D97-AF65-F5344CB8AC3E}">
        <p14:creationId xmlns:p14="http://schemas.microsoft.com/office/powerpoint/2010/main" val="2430361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Adaptive time stepping</a:t>
            </a:r>
          </a:p>
        </p:txBody>
      </p:sp>
      <p:sp>
        <p:nvSpPr>
          <p:cNvPr id="4" name="Subtitle 3"/>
          <p:cNvSpPr>
            <a:spLocks noGrp="1"/>
          </p:cNvSpPr>
          <p:nvPr>
            <p:ph type="subTitle" idx="1"/>
          </p:nvPr>
        </p:nvSpPr>
        <p:spPr/>
        <p:txBody>
          <a:bodyPr/>
          <a:lstStyle/>
          <a:p>
            <a:r>
              <a:rPr lang="en-US" dirty="0"/>
              <a:t>[can save a lot of time, but can also cause problems]</a:t>
            </a:r>
          </a:p>
        </p:txBody>
      </p:sp>
      <p:sp>
        <p:nvSpPr>
          <p:cNvPr id="2" name="Slide Number Placeholder 1"/>
          <p:cNvSpPr>
            <a:spLocks noGrp="1"/>
          </p:cNvSpPr>
          <p:nvPr>
            <p:ph type="sldNum" sz="quarter" idx="12"/>
          </p:nvPr>
        </p:nvSpPr>
        <p:spPr/>
        <p:txBody>
          <a:bodyPr/>
          <a:lstStyle/>
          <a:p>
            <a:fld id="{9E637389-0009-4D49-914B-CA8EC15E09D8}" type="slidenum">
              <a:rPr lang="en-US" smtClean="0"/>
              <a:t>67</a:t>
            </a:fld>
            <a:endParaRPr lang="en-US"/>
          </a:p>
        </p:txBody>
      </p:sp>
    </p:spTree>
    <p:extLst>
      <p:ext uri="{BB962C8B-B14F-4D97-AF65-F5344CB8AC3E}">
        <p14:creationId xmlns:p14="http://schemas.microsoft.com/office/powerpoint/2010/main" val="1402484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Modification to </a:t>
            </a:r>
            <a:r>
              <a:rPr lang="en-US" sz="4000" dirty="0" err="1">
                <a:latin typeface="Courier"/>
                <a:cs typeface="Courier"/>
              </a:rPr>
              <a:t>namelist.input</a:t>
            </a:r>
            <a:r>
              <a:rPr lang="en-US" sz="4000" dirty="0"/>
              <a:t> (</a:t>
            </a:r>
            <a:r>
              <a:rPr lang="en-US" sz="3600" dirty="0">
                <a:latin typeface="Courier"/>
                <a:cs typeface="Courier"/>
              </a:rPr>
              <a:t>&amp;domains </a:t>
            </a:r>
            <a:r>
              <a:rPr lang="en-US" sz="4000" dirty="0"/>
              <a:t>section)</a:t>
            </a:r>
          </a:p>
        </p:txBody>
      </p:sp>
      <p:sp>
        <p:nvSpPr>
          <p:cNvPr id="4" name="Slide Number Placeholder 3"/>
          <p:cNvSpPr>
            <a:spLocks noGrp="1"/>
          </p:cNvSpPr>
          <p:nvPr>
            <p:ph type="sldNum" sz="quarter" idx="12"/>
          </p:nvPr>
        </p:nvSpPr>
        <p:spPr/>
        <p:txBody>
          <a:bodyPr/>
          <a:lstStyle/>
          <a:p>
            <a:fld id="{9E637389-0009-4D49-914B-CA8EC15E09D8}" type="slidenum">
              <a:rPr lang="en-US" smtClean="0"/>
              <a:t>68</a:t>
            </a:fld>
            <a:endParaRPr lang="en-US"/>
          </a:p>
        </p:txBody>
      </p:sp>
      <p:sp>
        <p:nvSpPr>
          <p:cNvPr id="6" name="TextBox 5"/>
          <p:cNvSpPr txBox="1"/>
          <p:nvPr/>
        </p:nvSpPr>
        <p:spPr>
          <a:xfrm>
            <a:off x="173175" y="1976951"/>
            <a:ext cx="5032936" cy="2585323"/>
          </a:xfrm>
          <a:prstGeom prst="rect">
            <a:avLst/>
          </a:prstGeom>
          <a:noFill/>
        </p:spPr>
        <p:txBody>
          <a:bodyPr wrap="none" rtlCol="0">
            <a:spAutoFit/>
          </a:bodyPr>
          <a:lstStyle/>
          <a:p>
            <a:r>
              <a:rPr lang="mr-IN" dirty="0">
                <a:latin typeface="Courier"/>
                <a:cs typeface="Courier"/>
              </a:rPr>
              <a:t>use_adaptive_time_step  = .true.,</a:t>
            </a:r>
          </a:p>
          <a:p>
            <a:r>
              <a:rPr lang="mr-IN" dirty="0">
                <a:latin typeface="Courier"/>
                <a:cs typeface="Courier"/>
              </a:rPr>
              <a:t>step_to_output_time     = .true.,</a:t>
            </a:r>
          </a:p>
          <a:p>
            <a:r>
              <a:rPr lang="mr-IN" dirty="0">
                <a:solidFill>
                  <a:srgbClr val="FF0000"/>
                </a:solidFill>
                <a:latin typeface="Courier"/>
                <a:cs typeface="Courier"/>
              </a:rPr>
              <a:t>target_cfl              = 1.2, 1.2,</a:t>
            </a:r>
          </a:p>
          <a:p>
            <a:r>
              <a:rPr lang="mr-IN" dirty="0">
                <a:solidFill>
                  <a:srgbClr val="FF0000"/>
                </a:solidFill>
                <a:latin typeface="Courier"/>
                <a:cs typeface="Courier"/>
              </a:rPr>
              <a:t>target_hcfl             = .84, .84</a:t>
            </a:r>
            <a:r>
              <a:rPr lang="mr-IN" dirty="0">
                <a:latin typeface="Courier"/>
                <a:cs typeface="Courier"/>
              </a:rPr>
              <a:t>, </a:t>
            </a:r>
          </a:p>
          <a:p>
            <a:r>
              <a:rPr lang="mr-IN" dirty="0">
                <a:latin typeface="Courier"/>
                <a:cs typeface="Courier"/>
              </a:rPr>
              <a:t>max_step_increase_pct   = 5, 51, </a:t>
            </a:r>
          </a:p>
          <a:p>
            <a:r>
              <a:rPr lang="mr-IN" dirty="0">
                <a:latin typeface="Courier"/>
                <a:cs typeface="Courier"/>
              </a:rPr>
              <a:t>starting_time_step      = -1, -1, </a:t>
            </a:r>
          </a:p>
          <a:p>
            <a:r>
              <a:rPr lang="mr-IN" dirty="0">
                <a:latin typeface="Courier"/>
                <a:cs typeface="Courier"/>
              </a:rPr>
              <a:t>max_time_step           = 720, 720, </a:t>
            </a:r>
          </a:p>
          <a:p>
            <a:r>
              <a:rPr lang="mr-IN" dirty="0">
                <a:latin typeface="Courier"/>
                <a:cs typeface="Courier"/>
              </a:rPr>
              <a:t>min_time_step           = 240, 240, </a:t>
            </a:r>
          </a:p>
          <a:p>
            <a:r>
              <a:rPr lang="mr-IN" dirty="0">
                <a:latin typeface="Courier"/>
                <a:cs typeface="Courier"/>
              </a:rPr>
              <a:t>adaptation_domain       = 1,</a:t>
            </a:r>
            <a:endParaRPr lang="en-US" dirty="0">
              <a:latin typeface="Courier"/>
              <a:cs typeface="Courier"/>
            </a:endParaRPr>
          </a:p>
        </p:txBody>
      </p:sp>
      <p:cxnSp>
        <p:nvCxnSpPr>
          <p:cNvPr id="8" name="Straight Arrow Connector 7"/>
          <p:cNvCxnSpPr/>
          <p:nvPr/>
        </p:nvCxnSpPr>
        <p:spPr>
          <a:xfrm flipH="1">
            <a:off x="5036506" y="3564284"/>
            <a:ext cx="447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527173" y="3362264"/>
            <a:ext cx="3116621" cy="369332"/>
          </a:xfrm>
          <a:prstGeom prst="rect">
            <a:avLst/>
          </a:prstGeom>
          <a:noFill/>
        </p:spPr>
        <p:txBody>
          <a:bodyPr wrap="none" rtlCol="0">
            <a:spAutoFit/>
          </a:bodyPr>
          <a:lstStyle/>
          <a:p>
            <a:r>
              <a:rPr lang="en-US" dirty="0"/>
              <a:t>Starts with ∆t = 4∆x   (∆x in km)</a:t>
            </a:r>
          </a:p>
        </p:txBody>
      </p:sp>
      <p:cxnSp>
        <p:nvCxnSpPr>
          <p:cNvPr id="10" name="Straight Arrow Connector 9"/>
          <p:cNvCxnSpPr/>
          <p:nvPr/>
        </p:nvCxnSpPr>
        <p:spPr>
          <a:xfrm flipH="1">
            <a:off x="4993208" y="2461248"/>
            <a:ext cx="447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69444" y="1970628"/>
            <a:ext cx="3365600" cy="646331"/>
          </a:xfrm>
          <a:prstGeom prst="rect">
            <a:avLst/>
          </a:prstGeom>
          <a:noFill/>
        </p:spPr>
        <p:txBody>
          <a:bodyPr wrap="none" rtlCol="0">
            <a:spAutoFit/>
          </a:bodyPr>
          <a:lstStyle/>
          <a:p>
            <a:r>
              <a:rPr lang="en-US" dirty="0"/>
              <a:t>Preserves requested output times</a:t>
            </a:r>
          </a:p>
          <a:p>
            <a:r>
              <a:rPr lang="en-US" dirty="0"/>
              <a:t>(for outermost domain anyway)</a:t>
            </a:r>
          </a:p>
        </p:txBody>
      </p:sp>
      <p:sp>
        <p:nvSpPr>
          <p:cNvPr id="12" name="TextBox 11"/>
          <p:cNvSpPr txBox="1"/>
          <p:nvPr/>
        </p:nvSpPr>
        <p:spPr>
          <a:xfrm>
            <a:off x="245337" y="5122760"/>
            <a:ext cx="8459242" cy="1200329"/>
          </a:xfrm>
          <a:prstGeom prst="rect">
            <a:avLst/>
          </a:prstGeom>
          <a:noFill/>
        </p:spPr>
        <p:txBody>
          <a:bodyPr wrap="none" rtlCol="0">
            <a:spAutoFit/>
          </a:bodyPr>
          <a:lstStyle/>
          <a:p>
            <a:r>
              <a:rPr lang="en-US" dirty="0"/>
              <a:t>• CFL = (fastest wave speed)*∆t/(grid length)</a:t>
            </a:r>
          </a:p>
          <a:p>
            <a:r>
              <a:rPr lang="en-US" dirty="0"/>
              <a:t>• </a:t>
            </a:r>
            <a:r>
              <a:rPr lang="en-US" dirty="0">
                <a:solidFill>
                  <a:srgbClr val="FF0000"/>
                </a:solidFill>
              </a:rPr>
              <a:t>increase time step if vertical CFL &lt; </a:t>
            </a:r>
            <a:r>
              <a:rPr lang="en-US" sz="1600" dirty="0" err="1">
                <a:solidFill>
                  <a:srgbClr val="FF0000"/>
                </a:solidFill>
                <a:latin typeface="Courier"/>
                <a:cs typeface="Courier"/>
              </a:rPr>
              <a:t>target_cfl</a:t>
            </a:r>
            <a:r>
              <a:rPr lang="en-US" sz="1600" dirty="0">
                <a:solidFill>
                  <a:srgbClr val="FF0000"/>
                </a:solidFill>
              </a:rPr>
              <a:t> </a:t>
            </a:r>
            <a:r>
              <a:rPr lang="en-US" dirty="0">
                <a:solidFill>
                  <a:srgbClr val="FF0000"/>
                </a:solidFill>
              </a:rPr>
              <a:t>and horizontal CFL &lt; </a:t>
            </a:r>
            <a:r>
              <a:rPr lang="en-US" sz="1600" dirty="0" err="1">
                <a:solidFill>
                  <a:srgbClr val="FF0000"/>
                </a:solidFill>
                <a:latin typeface="Courier"/>
                <a:cs typeface="Courier"/>
              </a:rPr>
              <a:t>target_hcfl</a:t>
            </a:r>
            <a:endParaRPr lang="en-US" dirty="0">
              <a:solidFill>
                <a:srgbClr val="FF0000"/>
              </a:solidFill>
              <a:latin typeface="Courier"/>
              <a:cs typeface="Courier"/>
            </a:endParaRPr>
          </a:p>
          <a:p>
            <a:r>
              <a:rPr lang="en-US" dirty="0"/>
              <a:t>• when </a:t>
            </a:r>
            <a:r>
              <a:rPr lang="en-US" sz="1600" dirty="0" err="1">
                <a:latin typeface="Courier"/>
                <a:cs typeface="Courier"/>
              </a:rPr>
              <a:t>use_adaptive_time_step</a:t>
            </a:r>
            <a:r>
              <a:rPr lang="en-US" sz="1600" dirty="0">
                <a:latin typeface="Courier"/>
                <a:cs typeface="Courier"/>
              </a:rPr>
              <a:t> = .true.</a:t>
            </a:r>
            <a:r>
              <a:rPr lang="en-US" dirty="0"/>
              <a:t>, </a:t>
            </a:r>
            <a:r>
              <a:rPr lang="en-US" sz="1600" dirty="0" err="1">
                <a:latin typeface="Courier"/>
                <a:cs typeface="Courier"/>
              </a:rPr>
              <a:t>time_step</a:t>
            </a:r>
            <a:r>
              <a:rPr lang="en-US" sz="1600" dirty="0"/>
              <a:t> </a:t>
            </a:r>
            <a:r>
              <a:rPr lang="en-US" dirty="0"/>
              <a:t>is ignored</a:t>
            </a:r>
          </a:p>
          <a:p>
            <a:r>
              <a:rPr lang="en-US" dirty="0"/>
              <a:t>• Typically use a larger </a:t>
            </a:r>
            <a:r>
              <a:rPr lang="en-US" dirty="0" err="1"/>
              <a:t>max_step_increase</a:t>
            </a:r>
            <a:r>
              <a:rPr lang="en-US" dirty="0"/>
              <a:t> in nests than in outer domain (as shown here)</a:t>
            </a:r>
          </a:p>
        </p:txBody>
      </p:sp>
      <p:cxnSp>
        <p:nvCxnSpPr>
          <p:cNvPr id="13" name="Straight Arrow Connector 12"/>
          <p:cNvCxnSpPr/>
          <p:nvPr/>
        </p:nvCxnSpPr>
        <p:spPr>
          <a:xfrm flipH="1">
            <a:off x="5030165" y="4351604"/>
            <a:ext cx="447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520832" y="4149584"/>
            <a:ext cx="2686628" cy="369332"/>
          </a:xfrm>
          <a:prstGeom prst="rect">
            <a:avLst/>
          </a:prstGeom>
          <a:noFill/>
        </p:spPr>
        <p:txBody>
          <a:bodyPr wrap="none" rtlCol="0">
            <a:spAutoFit/>
          </a:bodyPr>
          <a:lstStyle/>
          <a:p>
            <a:r>
              <a:rPr lang="en-US" dirty="0"/>
              <a:t>Domain to use to adjust ∆t</a:t>
            </a:r>
          </a:p>
        </p:txBody>
      </p:sp>
      <p:cxnSp>
        <p:nvCxnSpPr>
          <p:cNvPr id="16" name="Straight Arrow Connector 15"/>
          <p:cNvCxnSpPr/>
          <p:nvPr/>
        </p:nvCxnSpPr>
        <p:spPr>
          <a:xfrm flipH="1">
            <a:off x="5030165" y="3947564"/>
            <a:ext cx="447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20832" y="3745544"/>
            <a:ext cx="3010898" cy="369332"/>
          </a:xfrm>
          <a:prstGeom prst="rect">
            <a:avLst/>
          </a:prstGeom>
          <a:noFill/>
        </p:spPr>
        <p:txBody>
          <a:bodyPr wrap="none" rtlCol="0">
            <a:spAutoFit/>
          </a:bodyPr>
          <a:lstStyle/>
          <a:p>
            <a:r>
              <a:rPr lang="en-US" dirty="0"/>
              <a:t>Often based on 8∆x and 3-4∆x</a:t>
            </a:r>
          </a:p>
        </p:txBody>
      </p:sp>
    </p:spTree>
    <p:extLst>
      <p:ext uri="{BB962C8B-B14F-4D97-AF65-F5344CB8AC3E}">
        <p14:creationId xmlns:p14="http://schemas.microsoft.com/office/powerpoint/2010/main" val="1110160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Adaptive time stepping for SOC case</a:t>
            </a:r>
          </a:p>
        </p:txBody>
      </p:sp>
      <p:sp>
        <p:nvSpPr>
          <p:cNvPr id="4" name="Slide Number Placeholder 3"/>
          <p:cNvSpPr>
            <a:spLocks noGrp="1"/>
          </p:cNvSpPr>
          <p:nvPr>
            <p:ph type="sldNum" sz="quarter" idx="12"/>
          </p:nvPr>
        </p:nvSpPr>
        <p:spPr/>
        <p:txBody>
          <a:bodyPr/>
          <a:lstStyle/>
          <a:p>
            <a:fld id="{9E637389-0009-4D49-914B-CA8EC15E09D8}" type="slidenum">
              <a:rPr lang="en-US" smtClean="0"/>
              <a:t>69</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631950177"/>
              </p:ext>
            </p:extLst>
          </p:nvPr>
        </p:nvGraphicFramePr>
        <p:xfrm>
          <a:off x="1394419" y="1974800"/>
          <a:ext cx="6337300" cy="3860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57200" y="6130895"/>
            <a:ext cx="5548627" cy="646331"/>
          </a:xfrm>
          <a:prstGeom prst="rect">
            <a:avLst/>
          </a:prstGeom>
          <a:noFill/>
        </p:spPr>
        <p:txBody>
          <a:bodyPr wrap="none" rtlCol="0">
            <a:spAutoFit/>
          </a:bodyPr>
          <a:lstStyle/>
          <a:p>
            <a:r>
              <a:rPr lang="en-US" dirty="0"/>
              <a:t>Created from information written to </a:t>
            </a:r>
            <a:r>
              <a:rPr lang="en-US" sz="1600" dirty="0" err="1">
                <a:latin typeface="Courier"/>
                <a:cs typeface="Courier"/>
              </a:rPr>
              <a:t>rsl.out.XXXX</a:t>
            </a:r>
            <a:r>
              <a:rPr lang="en-US" dirty="0"/>
              <a:t> files</a:t>
            </a:r>
          </a:p>
          <a:p>
            <a:r>
              <a:rPr lang="en-US" dirty="0"/>
              <a:t>(Example from WRFV371-based simulation)</a:t>
            </a:r>
          </a:p>
        </p:txBody>
      </p:sp>
      <p:cxnSp>
        <p:nvCxnSpPr>
          <p:cNvPr id="7" name="Straight Connector 6">
            <a:extLst>
              <a:ext uri="{FF2B5EF4-FFF2-40B4-BE49-F238E27FC236}">
                <a16:creationId xmlns:a16="http://schemas.microsoft.com/office/drawing/2014/main" id="{DE368D80-C673-8C4F-ACF0-F7BCE09A3A90}"/>
              </a:ext>
            </a:extLst>
          </p:cNvPr>
          <p:cNvCxnSpPr/>
          <p:nvPr/>
        </p:nvCxnSpPr>
        <p:spPr>
          <a:xfrm>
            <a:off x="2101932" y="4809506"/>
            <a:ext cx="536764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008B74E-DBD3-1515-91DA-E662D521F105}"/>
              </a:ext>
            </a:extLst>
          </p:cNvPr>
          <p:cNvSpPr txBox="1"/>
          <p:nvPr/>
        </p:nvSpPr>
        <p:spPr>
          <a:xfrm>
            <a:off x="7533371" y="4607628"/>
            <a:ext cx="1192442" cy="461665"/>
          </a:xfrm>
          <a:prstGeom prst="rect">
            <a:avLst/>
          </a:prstGeom>
          <a:noFill/>
        </p:spPr>
        <p:txBody>
          <a:bodyPr wrap="none" rtlCol="0">
            <a:spAutoFit/>
          </a:bodyPr>
          <a:lstStyle/>
          <a:p>
            <a:r>
              <a:rPr lang="en-US" sz="1200" dirty="0"/>
              <a:t>SOC experiment</a:t>
            </a:r>
          </a:p>
          <a:p>
            <a:r>
              <a:rPr lang="en-US" sz="1200" dirty="0"/>
              <a:t>time step</a:t>
            </a:r>
          </a:p>
        </p:txBody>
      </p:sp>
    </p:spTree>
    <p:extLst>
      <p:ext uri="{BB962C8B-B14F-4D97-AF65-F5344CB8AC3E}">
        <p14:creationId xmlns:p14="http://schemas.microsoft.com/office/powerpoint/2010/main" val="387431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animated GIFs?</a:t>
            </a:r>
          </a:p>
        </p:txBody>
      </p:sp>
      <p:sp>
        <p:nvSpPr>
          <p:cNvPr id="5" name="Content Placeholder 4"/>
          <p:cNvSpPr>
            <a:spLocks noGrp="1"/>
          </p:cNvSpPr>
          <p:nvPr>
            <p:ph idx="1"/>
          </p:nvPr>
        </p:nvSpPr>
        <p:spPr/>
        <p:txBody>
          <a:bodyPr>
            <a:normAutofit/>
          </a:bodyPr>
          <a:lstStyle/>
          <a:p>
            <a:r>
              <a:rPr lang="en-US" dirty="0"/>
              <a:t>Well-supported format, works in all </a:t>
            </a:r>
            <a:r>
              <a:rPr lang="en-US" dirty="0" err="1"/>
              <a:t>browers</a:t>
            </a:r>
            <a:endParaRPr lang="en-US" dirty="0"/>
          </a:p>
          <a:p>
            <a:r>
              <a:rPr lang="en-US" dirty="0"/>
              <a:t>They work well with PowerPoint</a:t>
            </a:r>
          </a:p>
          <a:p>
            <a:pPr lvl="1"/>
            <a:r>
              <a:rPr lang="en-US" dirty="0"/>
              <a:t>Linking external animations to PowerPoint presentations are prone to glitches, including broken links</a:t>
            </a:r>
          </a:p>
          <a:p>
            <a:pPr lvl="1"/>
            <a:r>
              <a:rPr lang="en-US" dirty="0"/>
              <a:t>Trick: </a:t>
            </a:r>
            <a:r>
              <a:rPr lang="en-US" dirty="0">
                <a:solidFill>
                  <a:srgbClr val="FF0000"/>
                </a:solidFill>
              </a:rPr>
              <a:t>Insert an animated GIF as a “</a:t>
            </a:r>
            <a:r>
              <a:rPr lang="en-US" u="sng" dirty="0">
                <a:solidFill>
                  <a:srgbClr val="FF0000"/>
                </a:solidFill>
              </a:rPr>
              <a:t>photo</a:t>
            </a:r>
            <a:r>
              <a:rPr lang="en-US" dirty="0">
                <a:solidFill>
                  <a:srgbClr val="FF0000"/>
                </a:solidFill>
              </a:rPr>
              <a:t>”, not as a “movie”</a:t>
            </a:r>
            <a:r>
              <a:rPr lang="en-US" dirty="0"/>
              <a:t>.  The animation then becomes incorporated into the presentation.</a:t>
            </a:r>
          </a:p>
        </p:txBody>
      </p:sp>
      <p:sp>
        <p:nvSpPr>
          <p:cNvPr id="3" name="Slide Number Placeholder 2"/>
          <p:cNvSpPr>
            <a:spLocks noGrp="1"/>
          </p:cNvSpPr>
          <p:nvPr>
            <p:ph type="sldNum" sz="quarter" idx="12"/>
          </p:nvPr>
        </p:nvSpPr>
        <p:spPr/>
        <p:txBody>
          <a:bodyPr/>
          <a:lstStyle/>
          <a:p>
            <a:fld id="{9E637389-0009-4D49-914B-CA8EC15E09D8}" type="slidenum">
              <a:rPr lang="en-US" smtClean="0"/>
              <a:t>7</a:t>
            </a:fld>
            <a:endParaRPr lang="en-US"/>
          </a:p>
        </p:txBody>
      </p:sp>
    </p:spTree>
    <p:extLst>
      <p:ext uri="{BB962C8B-B14F-4D97-AF65-F5344CB8AC3E}">
        <p14:creationId xmlns:p14="http://schemas.microsoft.com/office/powerpoint/2010/main" val="597159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NNRP-based SOC runs sensitivity to time stepping</a:t>
            </a:r>
          </a:p>
        </p:txBody>
      </p:sp>
      <p:sp>
        <p:nvSpPr>
          <p:cNvPr id="4" name="Slide Number Placeholder 3"/>
          <p:cNvSpPr>
            <a:spLocks noGrp="1"/>
          </p:cNvSpPr>
          <p:nvPr>
            <p:ph type="sldNum" sz="quarter" idx="12"/>
          </p:nvPr>
        </p:nvSpPr>
        <p:spPr/>
        <p:txBody>
          <a:bodyPr/>
          <a:lstStyle/>
          <a:p>
            <a:fld id="{281B4842-3EED-C347-ACF0-73608E134896}" type="slidenum">
              <a:rPr lang="en-US" smtClean="0"/>
              <a:t>70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15730603"/>
              </p:ext>
            </p:extLst>
          </p:nvPr>
        </p:nvGraphicFramePr>
        <p:xfrm>
          <a:off x="1524000" y="2106905"/>
          <a:ext cx="6096000" cy="2494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Time step</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RMS SLP error (NNRP)</a:t>
                      </a:r>
                    </a:p>
                  </a:txBody>
                  <a:tcPr/>
                </a:tc>
                <a:tc>
                  <a:txBody>
                    <a:bodyPr/>
                    <a:lstStyle/>
                    <a:p>
                      <a:r>
                        <a:rPr lang="en-US" dirty="0"/>
                        <a:t>NESIS</a:t>
                      </a:r>
                    </a:p>
                  </a:txBody>
                  <a:tcPr/>
                </a:tc>
                <a:extLst>
                  <a:ext uri="{0D108BD9-81ED-4DB2-BD59-A6C34878D82A}">
                    <a16:rowId xmlns:a16="http://schemas.microsoft.com/office/drawing/2014/main" val="10000"/>
                  </a:ext>
                </a:extLst>
              </a:tr>
              <a:tr h="370840">
                <a:tc>
                  <a:txBody>
                    <a:bodyPr/>
                    <a:lstStyle/>
                    <a:p>
                      <a:r>
                        <a:rPr lang="en-US" dirty="0"/>
                        <a:t>adaptive</a:t>
                      </a:r>
                    </a:p>
                  </a:txBody>
                  <a:tcPr/>
                </a:tc>
                <a:tc>
                  <a:txBody>
                    <a:bodyPr/>
                    <a:lstStyle/>
                    <a:p>
                      <a:r>
                        <a:rPr lang="en-US" dirty="0"/>
                        <a:t>2.01 </a:t>
                      </a:r>
                      <a:r>
                        <a:rPr lang="en-US" dirty="0" err="1"/>
                        <a:t>mb</a:t>
                      </a:r>
                      <a:r>
                        <a:rPr lang="en-US" dirty="0"/>
                        <a:t>/</a:t>
                      </a:r>
                      <a:r>
                        <a:rPr lang="en-US" dirty="0" err="1"/>
                        <a:t>gridpt</a:t>
                      </a:r>
                      <a:endParaRPr lang="en-US" dirty="0"/>
                    </a:p>
                  </a:txBody>
                  <a:tcPr/>
                </a:tc>
                <a:tc>
                  <a:txBody>
                    <a:bodyPr/>
                    <a:lstStyle/>
                    <a:p>
                      <a:r>
                        <a:rPr lang="en-US" dirty="0"/>
                        <a:t>10.93</a:t>
                      </a:r>
                    </a:p>
                  </a:txBody>
                  <a:tcPr/>
                </a:tc>
                <a:extLst>
                  <a:ext uri="{0D108BD9-81ED-4DB2-BD59-A6C34878D82A}">
                    <a16:rowId xmlns:a16="http://schemas.microsoft.com/office/drawing/2014/main" val="10001"/>
                  </a:ext>
                </a:extLst>
              </a:tr>
              <a:tr h="370840">
                <a:tc>
                  <a:txBody>
                    <a:bodyPr/>
                    <a:lstStyle/>
                    <a:p>
                      <a:r>
                        <a:rPr lang="en-US" dirty="0"/>
                        <a:t>∆t = 720 sec</a:t>
                      </a:r>
                    </a:p>
                  </a:txBody>
                  <a:tcPr/>
                </a:tc>
                <a:tc>
                  <a:txBody>
                    <a:bodyPr/>
                    <a:lstStyle/>
                    <a:p>
                      <a:r>
                        <a:rPr lang="en-US" dirty="0"/>
                        <a:t>2.04</a:t>
                      </a:r>
                    </a:p>
                  </a:txBody>
                  <a:tcPr/>
                </a:tc>
                <a:tc>
                  <a:txBody>
                    <a:bodyPr/>
                    <a:lstStyle/>
                    <a:p>
                      <a:r>
                        <a:rPr lang="en-US" dirty="0"/>
                        <a:t>11.09</a:t>
                      </a:r>
                    </a:p>
                  </a:txBody>
                  <a:tcPr/>
                </a:tc>
                <a:extLst>
                  <a:ext uri="{0D108BD9-81ED-4DB2-BD59-A6C34878D82A}">
                    <a16:rowId xmlns:a16="http://schemas.microsoft.com/office/drawing/2014/main" val="10002"/>
                  </a:ext>
                </a:extLst>
              </a:tr>
              <a:tr h="370840">
                <a:tc>
                  <a:txBody>
                    <a:bodyPr/>
                    <a:lstStyle/>
                    <a:p>
                      <a:r>
                        <a:rPr lang="en-US" dirty="0"/>
                        <a:t>∆t</a:t>
                      </a:r>
                      <a:r>
                        <a:rPr lang="en-US" baseline="0" dirty="0"/>
                        <a:t> = 540 sec</a:t>
                      </a:r>
                      <a:endParaRPr lang="en-US" dirty="0"/>
                    </a:p>
                  </a:txBody>
                  <a:tcPr/>
                </a:tc>
                <a:tc>
                  <a:txBody>
                    <a:bodyPr/>
                    <a:lstStyle/>
                    <a:p>
                      <a:r>
                        <a:rPr lang="en-US" dirty="0"/>
                        <a:t>2.02</a:t>
                      </a:r>
                    </a:p>
                  </a:txBody>
                  <a:tcPr/>
                </a:tc>
                <a:tc>
                  <a:txBody>
                    <a:bodyPr/>
                    <a:lstStyle/>
                    <a:p>
                      <a:r>
                        <a:rPr lang="en-US" dirty="0"/>
                        <a:t>11.37</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a:t>
                      </a:r>
                      <a:r>
                        <a:rPr lang="en-US" baseline="0" dirty="0"/>
                        <a:t> = 240 sec</a:t>
                      </a:r>
                      <a:endParaRPr lang="en-US" dirty="0"/>
                    </a:p>
                  </a:txBody>
                  <a:tcPr/>
                </a:tc>
                <a:tc>
                  <a:txBody>
                    <a:bodyPr/>
                    <a:lstStyle/>
                    <a:p>
                      <a:r>
                        <a:rPr lang="en-US" dirty="0"/>
                        <a:t>2.00</a:t>
                      </a:r>
                    </a:p>
                  </a:txBody>
                  <a:tcPr/>
                </a:tc>
                <a:tc>
                  <a:txBody>
                    <a:bodyPr/>
                    <a:lstStyle/>
                    <a:p>
                      <a:r>
                        <a:rPr lang="en-US" dirty="0"/>
                        <a:t>11.35</a:t>
                      </a:r>
                    </a:p>
                  </a:txBody>
                  <a:tcPr/>
                </a:tc>
                <a:extLst>
                  <a:ext uri="{0D108BD9-81ED-4DB2-BD59-A6C34878D82A}">
                    <a16:rowId xmlns:a16="http://schemas.microsoft.com/office/drawing/2014/main" val="10004"/>
                  </a:ext>
                </a:extLst>
              </a:tr>
              <a:tr h="370840">
                <a:tc>
                  <a:txBody>
                    <a:bodyPr/>
                    <a:lstStyle/>
                    <a:p>
                      <a:r>
                        <a:rPr lang="en-US" dirty="0"/>
                        <a:t>∆t = 120 sec</a:t>
                      </a:r>
                    </a:p>
                  </a:txBody>
                  <a:tcPr/>
                </a:tc>
                <a:tc>
                  <a:txBody>
                    <a:bodyPr/>
                    <a:lstStyle/>
                    <a:p>
                      <a:r>
                        <a:rPr lang="en-US" dirty="0"/>
                        <a:t>2.02</a:t>
                      </a:r>
                    </a:p>
                  </a:txBody>
                  <a:tcPr/>
                </a:tc>
                <a:tc>
                  <a:txBody>
                    <a:bodyPr/>
                    <a:lstStyle/>
                    <a:p>
                      <a:r>
                        <a:rPr lang="en-US" dirty="0"/>
                        <a:t>11.11</a:t>
                      </a:r>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457200" y="5411362"/>
            <a:ext cx="7391767" cy="923330"/>
          </a:xfrm>
          <a:prstGeom prst="rect">
            <a:avLst/>
          </a:prstGeom>
          <a:noFill/>
        </p:spPr>
        <p:txBody>
          <a:bodyPr wrap="none" rtlCol="0">
            <a:spAutoFit/>
          </a:bodyPr>
          <a:lstStyle/>
          <a:p>
            <a:r>
              <a:rPr lang="en-US" dirty="0"/>
              <a:t>• Microphysics is more sensitive to time step than many other model physics </a:t>
            </a:r>
          </a:p>
          <a:p>
            <a:r>
              <a:rPr lang="en-US" dirty="0"/>
              <a:t>	and </a:t>
            </a:r>
            <a:r>
              <a:rPr lang="en-US" dirty="0" err="1"/>
              <a:t>numerics</a:t>
            </a:r>
            <a:r>
              <a:rPr lang="en-US" dirty="0"/>
              <a:t> (such as advection)</a:t>
            </a:r>
          </a:p>
          <a:p>
            <a:r>
              <a:rPr lang="en-US" dirty="0"/>
              <a:t>• Example from WRFV371-based simulation</a:t>
            </a:r>
          </a:p>
        </p:txBody>
      </p:sp>
    </p:spTree>
    <p:extLst>
      <p:ext uri="{BB962C8B-B14F-4D97-AF65-F5344CB8AC3E}">
        <p14:creationId xmlns:p14="http://schemas.microsoft.com/office/powerpoint/2010/main" val="3578805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Outputting extra fields</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9E637389-0009-4D49-914B-CA8EC15E09D8}" type="slidenum">
              <a:rPr lang="en-US" smtClean="0"/>
              <a:t>71</a:t>
            </a:fld>
            <a:endParaRPr lang="en-US"/>
          </a:p>
        </p:txBody>
      </p:sp>
    </p:spTree>
    <p:extLst>
      <p:ext uri="{BB962C8B-B14F-4D97-AF65-F5344CB8AC3E}">
        <p14:creationId xmlns:p14="http://schemas.microsoft.com/office/powerpoint/2010/main" val="248659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Outputting extra fields</a:t>
            </a:r>
          </a:p>
        </p:txBody>
      </p:sp>
      <p:sp>
        <p:nvSpPr>
          <p:cNvPr id="3" name="Content Placeholder 2"/>
          <p:cNvSpPr>
            <a:spLocks noGrp="1"/>
          </p:cNvSpPr>
          <p:nvPr>
            <p:ph idx="1"/>
          </p:nvPr>
        </p:nvSpPr>
        <p:spPr/>
        <p:txBody>
          <a:bodyPr>
            <a:normAutofit lnSpcReduction="10000"/>
          </a:bodyPr>
          <a:lstStyle/>
          <a:p>
            <a:r>
              <a:rPr lang="en-US" dirty="0"/>
              <a:t>By default, a lot of fields computed or used by WRF are NOT written to the </a:t>
            </a:r>
            <a:r>
              <a:rPr lang="en-US" dirty="0" err="1"/>
              <a:t>wrfout</a:t>
            </a:r>
            <a:r>
              <a:rPr lang="en-US" dirty="0"/>
              <a:t> files</a:t>
            </a:r>
          </a:p>
          <a:p>
            <a:r>
              <a:rPr lang="en-US" dirty="0"/>
              <a:t>These can be added to the </a:t>
            </a:r>
            <a:r>
              <a:rPr lang="en-US" dirty="0" err="1"/>
              <a:t>wrfout</a:t>
            </a:r>
            <a:r>
              <a:rPr lang="en-US" dirty="0"/>
              <a:t> files by</a:t>
            </a:r>
          </a:p>
          <a:p>
            <a:pPr lvl="1"/>
            <a:r>
              <a:rPr lang="en-US" dirty="0"/>
              <a:t>Editing the appropriate WRF Registry (e.g., </a:t>
            </a:r>
            <a:r>
              <a:rPr lang="en-US" sz="2400" dirty="0" err="1">
                <a:latin typeface="Courier"/>
                <a:cs typeface="Courier"/>
              </a:rPr>
              <a:t>Registry.EM_COMMON</a:t>
            </a:r>
            <a:r>
              <a:rPr lang="en-US" dirty="0"/>
              <a:t>) file and recompiling from scratch (after </a:t>
            </a:r>
            <a:r>
              <a:rPr lang="en-US" sz="2600" dirty="0">
                <a:latin typeface="Courier"/>
                <a:cs typeface="Courier"/>
              </a:rPr>
              <a:t>clean </a:t>
            </a:r>
            <a:r>
              <a:rPr lang="mr-IN" sz="2600" dirty="0">
                <a:latin typeface="Courier"/>
                <a:cs typeface="Courier"/>
              </a:rPr>
              <a:t>–</a:t>
            </a:r>
            <a:r>
              <a:rPr lang="en-US" sz="2600" dirty="0">
                <a:latin typeface="Courier"/>
                <a:cs typeface="Courier"/>
              </a:rPr>
              <a:t>a</a:t>
            </a:r>
            <a:r>
              <a:rPr lang="en-US" dirty="0"/>
              <a:t>)</a:t>
            </a:r>
          </a:p>
          <a:p>
            <a:pPr lvl="1"/>
            <a:r>
              <a:rPr lang="en-US" dirty="0"/>
              <a:t>Using the “</a:t>
            </a:r>
            <a:r>
              <a:rPr lang="en-US" dirty="0" err="1">
                <a:solidFill>
                  <a:srgbClr val="FF0000"/>
                </a:solidFill>
              </a:rPr>
              <a:t>iofields</a:t>
            </a:r>
            <a:r>
              <a:rPr lang="en-US" dirty="0"/>
              <a:t>” option in </a:t>
            </a:r>
            <a:r>
              <a:rPr lang="en-US" dirty="0" err="1"/>
              <a:t>namelist.input</a:t>
            </a:r>
            <a:endParaRPr lang="en-US" dirty="0"/>
          </a:p>
          <a:p>
            <a:r>
              <a:rPr lang="en-US" dirty="0"/>
              <a:t>Example: Write out boundary layer tendencies RUBLTEN, RVBLTEN, RTHBLTEN, and RQVBLTEN</a:t>
            </a:r>
          </a:p>
        </p:txBody>
      </p:sp>
      <p:sp>
        <p:nvSpPr>
          <p:cNvPr id="4" name="Slide Number Placeholder 3"/>
          <p:cNvSpPr>
            <a:spLocks noGrp="1"/>
          </p:cNvSpPr>
          <p:nvPr>
            <p:ph type="sldNum" sz="quarter" idx="12"/>
          </p:nvPr>
        </p:nvSpPr>
        <p:spPr/>
        <p:txBody>
          <a:bodyPr/>
          <a:lstStyle/>
          <a:p>
            <a:fld id="{9E637389-0009-4D49-914B-CA8EC15E09D8}" type="slidenum">
              <a:rPr lang="en-US" smtClean="0"/>
              <a:t>72</a:t>
            </a:fld>
            <a:endParaRPr lang="en-US"/>
          </a:p>
        </p:txBody>
      </p:sp>
    </p:spTree>
    <p:extLst>
      <p:ext uri="{BB962C8B-B14F-4D97-AF65-F5344CB8AC3E}">
        <p14:creationId xmlns:p14="http://schemas.microsoft.com/office/powerpoint/2010/main" val="873376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269" y="2371189"/>
            <a:ext cx="8132354" cy="2154436"/>
          </a:xfrm>
          <a:prstGeom prst="rect">
            <a:avLst/>
          </a:prstGeom>
          <a:noFill/>
        </p:spPr>
        <p:txBody>
          <a:bodyPr wrap="none" rtlCol="0">
            <a:spAutoFit/>
          </a:bodyPr>
          <a:lstStyle/>
          <a:p>
            <a:r>
              <a:rPr lang="en-US" sz="1400" dirty="0" err="1">
                <a:latin typeface="Courier"/>
                <a:cs typeface="Courier"/>
              </a:rPr>
              <a:t>iofields_filename</a:t>
            </a:r>
            <a:r>
              <a:rPr lang="en-US" sz="1400" dirty="0">
                <a:latin typeface="Courier"/>
                <a:cs typeface="Courier"/>
              </a:rPr>
              <a:t> = "my_file_d01.txt","my_file_d02.txt","my_file_d03.txt",</a:t>
            </a:r>
          </a:p>
          <a:p>
            <a:r>
              <a:rPr lang="en-US" sz="1400" dirty="0" err="1">
                <a:latin typeface="Courier"/>
                <a:cs typeface="Courier"/>
              </a:rPr>
              <a:t>ignore_iofields_warning</a:t>
            </a:r>
            <a:r>
              <a:rPr lang="en-US" sz="1400" dirty="0">
                <a:latin typeface="Courier"/>
                <a:cs typeface="Courier"/>
              </a:rPr>
              <a:t> = .true.,</a:t>
            </a:r>
            <a:endParaRPr lang="en-US" dirty="0"/>
          </a:p>
          <a:p>
            <a:endParaRPr lang="en-US" dirty="0"/>
          </a:p>
          <a:p>
            <a:endParaRPr lang="en-US" dirty="0"/>
          </a:p>
          <a:p>
            <a:endParaRPr lang="en-US" dirty="0"/>
          </a:p>
          <a:p>
            <a:endParaRPr lang="en-US" dirty="0"/>
          </a:p>
          <a:p>
            <a:endParaRPr lang="en-US" dirty="0"/>
          </a:p>
          <a:p>
            <a:r>
              <a:rPr lang="en-US" sz="1600" dirty="0">
                <a:latin typeface="Courier"/>
                <a:cs typeface="Courier"/>
              </a:rPr>
              <a:t>+:h:0:RUBLTEN,RVBLTEN,RTHBLTEN,RQVBLTEN</a:t>
            </a:r>
          </a:p>
        </p:txBody>
      </p:sp>
      <p:sp>
        <p:nvSpPr>
          <p:cNvPr id="3" name="Content Placeholder 2"/>
          <p:cNvSpPr>
            <a:spLocks noGrp="1"/>
          </p:cNvSpPr>
          <p:nvPr>
            <p:ph idx="1"/>
          </p:nvPr>
        </p:nvSpPr>
        <p:spPr/>
        <p:txBody>
          <a:bodyPr>
            <a:normAutofit/>
          </a:bodyPr>
          <a:lstStyle/>
          <a:p>
            <a:r>
              <a:rPr lang="en-US" dirty="0"/>
              <a:t>Add these lines:</a:t>
            </a:r>
          </a:p>
          <a:p>
            <a:endParaRPr lang="en-US" dirty="0"/>
          </a:p>
          <a:p>
            <a:endParaRPr lang="en-US" dirty="0"/>
          </a:p>
          <a:p>
            <a:r>
              <a:rPr lang="en-US" dirty="0"/>
              <a:t>Contents of “</a:t>
            </a:r>
            <a:r>
              <a:rPr lang="en-US" sz="2800" dirty="0">
                <a:latin typeface="Courier"/>
                <a:cs typeface="Courier"/>
              </a:rPr>
              <a:t>my_file_d01.txt</a:t>
            </a:r>
            <a:r>
              <a:rPr lang="en-US" dirty="0"/>
              <a:t>”:</a:t>
            </a:r>
          </a:p>
          <a:p>
            <a:endParaRPr lang="en-US" dirty="0"/>
          </a:p>
          <a:p>
            <a:r>
              <a:rPr lang="en-US" dirty="0"/>
              <a:t>For multiple domain runs, contents of the ”</a:t>
            </a:r>
            <a:r>
              <a:rPr lang="en-US" dirty="0" err="1"/>
              <a:t>my_file</a:t>
            </a:r>
            <a:r>
              <a:rPr lang="en-US" dirty="0"/>
              <a:t>” files can be the same or different, and you can use same filename for each nest</a:t>
            </a:r>
          </a:p>
          <a:p>
            <a:endParaRPr lang="en-US" dirty="0"/>
          </a:p>
          <a:p>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a:t>Modify </a:t>
            </a:r>
            <a:r>
              <a:rPr lang="en-US" sz="4000" dirty="0" err="1">
                <a:latin typeface="Courier"/>
                <a:cs typeface="Courier"/>
              </a:rPr>
              <a:t>namelist.input</a:t>
            </a:r>
            <a:r>
              <a:rPr lang="en-US" sz="4000" dirty="0"/>
              <a:t> </a:t>
            </a:r>
            <a:br>
              <a:rPr lang="en-US" dirty="0"/>
            </a:br>
            <a:r>
              <a:rPr lang="en-US" sz="4000" dirty="0"/>
              <a:t>(</a:t>
            </a:r>
            <a:r>
              <a:rPr lang="en-US" sz="3600" dirty="0">
                <a:latin typeface="Courier"/>
                <a:cs typeface="Courier"/>
              </a:rPr>
              <a:t>&amp;</a:t>
            </a:r>
            <a:r>
              <a:rPr lang="en-US" sz="3600" dirty="0" err="1">
                <a:latin typeface="Courier"/>
                <a:cs typeface="Courier"/>
              </a:rPr>
              <a:t>time_control</a:t>
            </a:r>
            <a:r>
              <a:rPr lang="en-US" sz="3600" dirty="0">
                <a:latin typeface="Courier"/>
                <a:cs typeface="Courier"/>
              </a:rPr>
              <a:t> </a:t>
            </a:r>
            <a:r>
              <a:rPr lang="en-US" sz="4000" dirty="0"/>
              <a:t>section)</a:t>
            </a:r>
          </a:p>
        </p:txBody>
      </p:sp>
      <p:sp>
        <p:nvSpPr>
          <p:cNvPr id="4" name="Slide Number Placeholder 3"/>
          <p:cNvSpPr>
            <a:spLocks noGrp="1"/>
          </p:cNvSpPr>
          <p:nvPr>
            <p:ph type="sldNum" sz="quarter" idx="12"/>
          </p:nvPr>
        </p:nvSpPr>
        <p:spPr/>
        <p:txBody>
          <a:bodyPr/>
          <a:lstStyle/>
          <a:p>
            <a:fld id="{9E637389-0009-4D49-914B-CA8EC15E09D8}" type="slidenum">
              <a:rPr lang="en-US" smtClean="0"/>
              <a:t>73</a:t>
            </a:fld>
            <a:endParaRPr lang="en-US"/>
          </a:p>
        </p:txBody>
      </p:sp>
      <p:sp>
        <p:nvSpPr>
          <p:cNvPr id="6" name="TextBox 5"/>
          <p:cNvSpPr txBox="1"/>
          <p:nvPr/>
        </p:nvSpPr>
        <p:spPr>
          <a:xfrm>
            <a:off x="5304711" y="1851799"/>
            <a:ext cx="3530934" cy="276999"/>
          </a:xfrm>
          <a:prstGeom prst="rect">
            <a:avLst/>
          </a:prstGeom>
          <a:noFill/>
        </p:spPr>
        <p:txBody>
          <a:bodyPr wrap="none" rtlCol="0">
            <a:spAutoFit/>
          </a:bodyPr>
          <a:lstStyle/>
          <a:p>
            <a:r>
              <a:rPr lang="en-US" sz="1200" i="1" dirty="0">
                <a:solidFill>
                  <a:schemeClr val="bg1">
                    <a:lumMod val="65000"/>
                  </a:schemeClr>
                </a:solidFill>
              </a:rPr>
              <a:t>Presuming 3 domains used. </a:t>
            </a:r>
            <a:r>
              <a:rPr lang="en-US" sz="1200" i="1" u="sng" dirty="0">
                <a:solidFill>
                  <a:schemeClr val="bg1">
                    <a:lumMod val="65000"/>
                  </a:schemeClr>
                </a:solidFill>
              </a:rPr>
              <a:t>One file for each domain.</a:t>
            </a:r>
          </a:p>
        </p:txBody>
      </p:sp>
      <p:sp>
        <p:nvSpPr>
          <p:cNvPr id="7" name="TextBox 6"/>
          <p:cNvSpPr txBox="1"/>
          <p:nvPr/>
        </p:nvSpPr>
        <p:spPr>
          <a:xfrm>
            <a:off x="6691540" y="3412411"/>
            <a:ext cx="1189373" cy="307777"/>
          </a:xfrm>
          <a:prstGeom prst="rect">
            <a:avLst/>
          </a:prstGeom>
          <a:noFill/>
        </p:spPr>
        <p:txBody>
          <a:bodyPr wrap="none" rtlCol="0">
            <a:spAutoFit/>
          </a:bodyPr>
          <a:lstStyle/>
          <a:p>
            <a:r>
              <a:rPr lang="en-US" sz="1400" i="1" dirty="0">
                <a:solidFill>
                  <a:srgbClr val="FF0000"/>
                </a:solidFill>
              </a:rPr>
              <a:t>h:0 = </a:t>
            </a:r>
            <a:r>
              <a:rPr lang="en-US" sz="1400" i="1" dirty="0" err="1">
                <a:solidFill>
                  <a:srgbClr val="FF0000"/>
                </a:solidFill>
              </a:rPr>
              <a:t>wrfouts</a:t>
            </a:r>
            <a:endParaRPr lang="en-US" sz="1400" i="1" dirty="0">
              <a:solidFill>
                <a:srgbClr val="FF0000"/>
              </a:solidFill>
            </a:endParaRPr>
          </a:p>
        </p:txBody>
      </p:sp>
    </p:spTree>
    <p:extLst>
      <p:ext uri="{BB962C8B-B14F-4D97-AF65-F5344CB8AC3E}">
        <p14:creationId xmlns:p14="http://schemas.microsoft.com/office/powerpoint/2010/main" val="4097982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Add two more lines (</a:t>
            </a:r>
            <a:r>
              <a:rPr lang="en-US" dirty="0">
                <a:sym typeface="Wingdings" pitchFamily="2" charset="2"/>
              </a:rPr>
              <a:t> output</a:t>
            </a:r>
            <a:r>
              <a:rPr lang="en-US" dirty="0"/>
              <a:t> stream “24”):</a:t>
            </a:r>
          </a:p>
          <a:p>
            <a:endParaRPr lang="en-US" dirty="0"/>
          </a:p>
          <a:p>
            <a:endParaRPr lang="en-US" dirty="0"/>
          </a:p>
          <a:p>
            <a:r>
              <a:rPr lang="en-US" dirty="0"/>
              <a:t>Alter “</a:t>
            </a:r>
            <a:r>
              <a:rPr lang="en-US" sz="2800" dirty="0">
                <a:latin typeface="Courier"/>
                <a:cs typeface="Courier"/>
              </a:rPr>
              <a:t>my_file_d01.txt</a:t>
            </a:r>
            <a:r>
              <a:rPr lang="en-US" dirty="0"/>
              <a:t>”:</a:t>
            </a:r>
          </a:p>
          <a:p>
            <a:endParaRPr lang="en-US" dirty="0"/>
          </a:p>
          <a:p>
            <a:r>
              <a:rPr lang="en-US" dirty="0"/>
              <a:t>Now these extra fields are written to a file called </a:t>
            </a:r>
            <a:r>
              <a:rPr lang="en-US" sz="3000" dirty="0">
                <a:latin typeface="Courier"/>
                <a:cs typeface="Courier"/>
              </a:rPr>
              <a:t>auxhist24_d01</a:t>
            </a:r>
            <a:r>
              <a:rPr lang="mr-IN" dirty="0"/>
              <a:t>…</a:t>
            </a:r>
            <a:r>
              <a:rPr lang="en-US" dirty="0"/>
              <a:t> instead, and at (possibly) its own history interval (here, 180 min)</a:t>
            </a:r>
          </a:p>
          <a:p>
            <a:endParaRPr lang="en-US" dirty="0"/>
          </a:p>
          <a:p>
            <a:endParaRPr lang="en-US" dirty="0"/>
          </a:p>
          <a:p>
            <a:endParaRPr lang="en-US" dirty="0"/>
          </a:p>
          <a:p>
            <a:endParaRPr lang="en-US" dirty="0"/>
          </a:p>
        </p:txBody>
      </p:sp>
      <p:sp>
        <p:nvSpPr>
          <p:cNvPr id="5" name="TextBox 4"/>
          <p:cNvSpPr txBox="1"/>
          <p:nvPr/>
        </p:nvSpPr>
        <p:spPr>
          <a:xfrm>
            <a:off x="678269" y="2279990"/>
            <a:ext cx="8157376" cy="2031325"/>
          </a:xfrm>
          <a:prstGeom prst="rect">
            <a:avLst/>
          </a:prstGeom>
          <a:noFill/>
        </p:spPr>
        <p:txBody>
          <a:bodyPr wrap="none" rtlCol="0">
            <a:spAutoFit/>
          </a:bodyPr>
          <a:lstStyle/>
          <a:p>
            <a:r>
              <a:rPr lang="en-US" sz="1400" dirty="0" err="1">
                <a:latin typeface="Courier"/>
                <a:cs typeface="Courier"/>
              </a:rPr>
              <a:t>iofields_filename</a:t>
            </a:r>
            <a:r>
              <a:rPr lang="en-US" sz="1400" dirty="0">
                <a:latin typeface="Courier"/>
                <a:cs typeface="Courier"/>
              </a:rPr>
              <a:t> = "my_file_d01.txt","my_file_d02.txt","my_file_d03.txt",</a:t>
            </a:r>
          </a:p>
          <a:p>
            <a:r>
              <a:rPr lang="en-US" sz="1400" dirty="0" err="1">
                <a:latin typeface="Courier"/>
                <a:cs typeface="Courier"/>
              </a:rPr>
              <a:t>ignore_iofields_warning</a:t>
            </a:r>
            <a:r>
              <a:rPr lang="en-US" sz="1400" dirty="0">
                <a:latin typeface="Courier"/>
                <a:cs typeface="Courier"/>
              </a:rPr>
              <a:t> = .true.,</a:t>
            </a:r>
          </a:p>
          <a:p>
            <a:r>
              <a:rPr lang="en-US" sz="1400" b="1" dirty="0">
                <a:solidFill>
                  <a:srgbClr val="FF0000"/>
                </a:solidFill>
                <a:latin typeface="Courier"/>
                <a:cs typeface="Courier"/>
              </a:rPr>
              <a:t>io_form_auxhist24 = 2,</a:t>
            </a:r>
          </a:p>
          <a:p>
            <a:r>
              <a:rPr lang="en-US" sz="1400" b="1" dirty="0">
                <a:solidFill>
                  <a:srgbClr val="FF0000"/>
                </a:solidFill>
                <a:latin typeface="Courier"/>
                <a:cs typeface="Courier"/>
              </a:rPr>
              <a:t>auxhist24_interval = 180,</a:t>
            </a:r>
          </a:p>
          <a:p>
            <a:endParaRPr lang="en-US" dirty="0"/>
          </a:p>
          <a:p>
            <a:endParaRPr lang="en-US" dirty="0"/>
          </a:p>
          <a:p>
            <a:endParaRPr lang="en-US" dirty="0"/>
          </a:p>
          <a:p>
            <a:r>
              <a:rPr lang="en-US" sz="1600" dirty="0">
                <a:latin typeface="Courier"/>
                <a:cs typeface="Courier"/>
              </a:rPr>
              <a:t>+:h:</a:t>
            </a:r>
            <a:r>
              <a:rPr lang="en-US" sz="1600" b="1" dirty="0">
                <a:solidFill>
                  <a:srgbClr val="FF0000"/>
                </a:solidFill>
                <a:latin typeface="Courier"/>
                <a:cs typeface="Courier"/>
              </a:rPr>
              <a:t>24</a:t>
            </a:r>
            <a:r>
              <a:rPr lang="en-US" sz="1600" dirty="0">
                <a:latin typeface="Courier"/>
                <a:cs typeface="Courier"/>
              </a:rPr>
              <a:t>:RUBLTEN,RVBLTEN,RTHBLTEN,RQVBLTEN</a:t>
            </a:r>
          </a:p>
        </p:txBody>
      </p:sp>
      <p:sp>
        <p:nvSpPr>
          <p:cNvPr id="2" name="Title 1"/>
          <p:cNvSpPr>
            <a:spLocks noGrp="1"/>
          </p:cNvSpPr>
          <p:nvPr>
            <p:ph type="title"/>
          </p:nvPr>
        </p:nvSpPr>
        <p:spPr/>
        <p:txBody>
          <a:bodyPr>
            <a:normAutofit fontScale="90000"/>
          </a:bodyPr>
          <a:lstStyle/>
          <a:p>
            <a:r>
              <a:rPr lang="en-US" dirty="0"/>
              <a:t>Extra fields with more frequent outputs </a:t>
            </a:r>
            <a:r>
              <a:rPr lang="en-US" sz="4000" dirty="0"/>
              <a:t>(</a:t>
            </a:r>
            <a:r>
              <a:rPr lang="en-US" sz="3600" dirty="0">
                <a:latin typeface="Courier"/>
                <a:cs typeface="Courier"/>
              </a:rPr>
              <a:t>&amp;</a:t>
            </a:r>
            <a:r>
              <a:rPr lang="en-US" sz="3600" dirty="0" err="1">
                <a:latin typeface="Courier"/>
                <a:cs typeface="Courier"/>
              </a:rPr>
              <a:t>time_control</a:t>
            </a:r>
            <a:r>
              <a:rPr lang="en-US" sz="3600" dirty="0">
                <a:latin typeface="Courier"/>
                <a:cs typeface="Courier"/>
              </a:rPr>
              <a:t> </a:t>
            </a:r>
            <a:r>
              <a:rPr lang="en-US" sz="4000" dirty="0"/>
              <a:t>section)</a:t>
            </a:r>
          </a:p>
        </p:txBody>
      </p:sp>
      <p:sp>
        <p:nvSpPr>
          <p:cNvPr id="4" name="Slide Number Placeholder 3"/>
          <p:cNvSpPr>
            <a:spLocks noGrp="1"/>
          </p:cNvSpPr>
          <p:nvPr>
            <p:ph type="sldNum" sz="quarter" idx="12"/>
          </p:nvPr>
        </p:nvSpPr>
        <p:spPr/>
        <p:txBody>
          <a:bodyPr/>
          <a:lstStyle/>
          <a:p>
            <a:fld id="{9E637389-0009-4D49-914B-CA8EC15E09D8}" type="slidenum">
              <a:rPr lang="en-US" smtClean="0"/>
              <a:t>74</a:t>
            </a:fld>
            <a:endParaRPr lang="en-US"/>
          </a:p>
        </p:txBody>
      </p:sp>
    </p:spTree>
    <p:extLst>
      <p:ext uri="{BB962C8B-B14F-4D97-AF65-F5344CB8AC3E}">
        <p14:creationId xmlns:p14="http://schemas.microsoft.com/office/powerpoint/2010/main" val="40495003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Restarting WRF</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9E637389-0009-4D49-914B-CA8EC15E09D8}" type="slidenum">
              <a:rPr lang="en-US" smtClean="0"/>
              <a:t>75</a:t>
            </a:fld>
            <a:endParaRPr lang="en-US"/>
          </a:p>
        </p:txBody>
      </p:sp>
    </p:spTree>
    <p:extLst>
      <p:ext uri="{BB962C8B-B14F-4D97-AF65-F5344CB8AC3E}">
        <p14:creationId xmlns:p14="http://schemas.microsoft.com/office/powerpoint/2010/main" val="646885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t>
            </a:r>
            <a:r>
              <a:rPr lang="en-US" sz="4000" dirty="0" err="1">
                <a:latin typeface="Courier"/>
                <a:cs typeface="Courier"/>
              </a:rPr>
              <a:t>namelist.input</a:t>
            </a:r>
            <a:endParaRPr lang="en-US" dirty="0">
              <a:latin typeface="Courier"/>
              <a:cs typeface="Courier"/>
            </a:endParaRPr>
          </a:p>
        </p:txBody>
      </p:sp>
      <p:sp>
        <p:nvSpPr>
          <p:cNvPr id="4" name="Content Placeholder 3"/>
          <p:cNvSpPr>
            <a:spLocks noGrp="1"/>
          </p:cNvSpPr>
          <p:nvPr>
            <p:ph idx="1"/>
          </p:nvPr>
        </p:nvSpPr>
        <p:spPr/>
        <p:txBody>
          <a:bodyPr>
            <a:normAutofit fontScale="92500" lnSpcReduction="20000"/>
          </a:bodyPr>
          <a:lstStyle/>
          <a:p>
            <a:r>
              <a:rPr lang="en-US" dirty="0"/>
              <a:t>Our SOC case started on 1993-3-12-12</a:t>
            </a:r>
          </a:p>
          <a:p>
            <a:r>
              <a:rPr lang="en-US" dirty="0"/>
              <a:t>Suppose you had </a:t>
            </a:r>
            <a:r>
              <a:rPr lang="en-US" sz="2800" dirty="0" err="1">
                <a:latin typeface="Courier"/>
                <a:cs typeface="Courier"/>
              </a:rPr>
              <a:t>restart_interval</a:t>
            </a:r>
            <a:r>
              <a:rPr lang="en-US" sz="2800" dirty="0"/>
              <a:t> </a:t>
            </a:r>
            <a:r>
              <a:rPr lang="en-US" dirty="0"/>
              <a:t>= 720.  This would make restart files (called </a:t>
            </a:r>
            <a:r>
              <a:rPr lang="en-US" sz="3000" dirty="0" err="1">
                <a:latin typeface="Courier"/>
                <a:cs typeface="Courier"/>
              </a:rPr>
              <a:t>wrfrst_d</a:t>
            </a:r>
            <a:r>
              <a:rPr lang="mr-IN" dirty="0"/>
              <a:t>…</a:t>
            </a:r>
            <a:r>
              <a:rPr lang="en-US" dirty="0"/>
              <a:t>) every 720 </a:t>
            </a:r>
            <a:r>
              <a:rPr lang="en-US" u="sng" dirty="0"/>
              <a:t>minutes</a:t>
            </a:r>
            <a:r>
              <a:rPr lang="en-US" dirty="0"/>
              <a:t> or 12 h.</a:t>
            </a:r>
          </a:p>
          <a:p>
            <a:r>
              <a:rPr lang="en-US" dirty="0"/>
              <a:t>To restart the model at  1993-3-13-00:</a:t>
            </a:r>
          </a:p>
          <a:p>
            <a:pPr lvl="1"/>
            <a:r>
              <a:rPr lang="en-US" dirty="0"/>
              <a:t>Revise </a:t>
            </a:r>
            <a:r>
              <a:rPr lang="en-US" sz="2400" dirty="0" err="1">
                <a:latin typeface="Courier"/>
                <a:cs typeface="Courier"/>
              </a:rPr>
              <a:t>start_day</a:t>
            </a:r>
            <a:r>
              <a:rPr lang="en-US" dirty="0"/>
              <a:t>, </a:t>
            </a:r>
            <a:r>
              <a:rPr lang="en-US" sz="2400" dirty="0" err="1">
                <a:latin typeface="Courier"/>
                <a:cs typeface="Courier"/>
              </a:rPr>
              <a:t>start_hour</a:t>
            </a:r>
            <a:r>
              <a:rPr lang="en-US" sz="2400" dirty="0"/>
              <a:t> </a:t>
            </a:r>
            <a:r>
              <a:rPr lang="en-US" dirty="0"/>
              <a:t>(to restart time)</a:t>
            </a:r>
          </a:p>
          <a:p>
            <a:pPr lvl="1"/>
            <a:r>
              <a:rPr lang="en-US" dirty="0"/>
              <a:t>Revise </a:t>
            </a:r>
            <a:r>
              <a:rPr lang="en-US" sz="2400" dirty="0" err="1">
                <a:latin typeface="Courier"/>
                <a:cs typeface="Courier"/>
              </a:rPr>
              <a:t>run_days</a:t>
            </a:r>
            <a:r>
              <a:rPr lang="en-US" dirty="0"/>
              <a:t>, </a:t>
            </a:r>
            <a:r>
              <a:rPr lang="en-US" sz="2400" dirty="0" err="1">
                <a:latin typeface="Courier"/>
                <a:cs typeface="Courier"/>
              </a:rPr>
              <a:t>run_hours</a:t>
            </a:r>
            <a:r>
              <a:rPr lang="en-US" sz="2400" dirty="0"/>
              <a:t> </a:t>
            </a:r>
            <a:r>
              <a:rPr lang="en-US" dirty="0"/>
              <a:t>(to be shorter)</a:t>
            </a:r>
          </a:p>
          <a:p>
            <a:pPr lvl="1"/>
            <a:r>
              <a:rPr lang="en-US" dirty="0"/>
              <a:t>Set </a:t>
            </a:r>
            <a:r>
              <a:rPr lang="en-US" sz="2400" dirty="0">
                <a:latin typeface="Courier"/>
                <a:cs typeface="Courier"/>
              </a:rPr>
              <a:t>restart = .true.</a:t>
            </a:r>
          </a:p>
          <a:p>
            <a:r>
              <a:rPr lang="en-US" dirty="0">
                <a:latin typeface="Calibri"/>
                <a:cs typeface="Calibri"/>
              </a:rPr>
              <a:t>Model will NOT write a </a:t>
            </a:r>
            <a:r>
              <a:rPr lang="en-US" dirty="0" err="1">
                <a:latin typeface="Calibri"/>
                <a:cs typeface="Calibri"/>
              </a:rPr>
              <a:t>wrfout</a:t>
            </a:r>
            <a:r>
              <a:rPr lang="en-US" dirty="0">
                <a:latin typeface="Calibri"/>
                <a:cs typeface="Calibri"/>
              </a:rPr>
              <a:t> file at restart time unless you also add this line:</a:t>
            </a:r>
          </a:p>
          <a:p>
            <a:pPr marL="457200" lvl="1" indent="0">
              <a:buNone/>
            </a:pPr>
            <a:r>
              <a:rPr lang="en-US" sz="2600" dirty="0">
                <a:latin typeface="Courier"/>
                <a:cs typeface="Courier"/>
              </a:rPr>
              <a:t>write_hist_at_0h_rst = .true.</a:t>
            </a:r>
          </a:p>
          <a:p>
            <a:endParaRPr lang="en-US" dirty="0"/>
          </a:p>
        </p:txBody>
      </p:sp>
      <p:sp>
        <p:nvSpPr>
          <p:cNvPr id="3" name="Slide Number Placeholder 2"/>
          <p:cNvSpPr>
            <a:spLocks noGrp="1"/>
          </p:cNvSpPr>
          <p:nvPr>
            <p:ph type="sldNum" sz="quarter" idx="12"/>
          </p:nvPr>
        </p:nvSpPr>
        <p:spPr/>
        <p:txBody>
          <a:bodyPr/>
          <a:lstStyle/>
          <a:p>
            <a:fld id="{9E637389-0009-4D49-914B-CA8EC15E09D8}" type="slidenum">
              <a:rPr lang="en-US" smtClean="0"/>
              <a:t>76</a:t>
            </a:fld>
            <a:endParaRPr lang="en-US"/>
          </a:p>
        </p:txBody>
      </p:sp>
    </p:spTree>
    <p:extLst>
      <p:ext uri="{BB962C8B-B14F-4D97-AF65-F5344CB8AC3E}">
        <p14:creationId xmlns:p14="http://schemas.microsoft.com/office/powerpoint/2010/main" val="3272530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9CB440-90EB-93BD-2077-BA63486A8040}"/>
              </a:ext>
            </a:extLst>
          </p:cNvPr>
          <p:cNvSpPr>
            <a:spLocks noGrp="1"/>
          </p:cNvSpPr>
          <p:nvPr>
            <p:ph type="ctrTitle"/>
          </p:nvPr>
        </p:nvSpPr>
        <p:spPr/>
        <p:txBody>
          <a:bodyPr/>
          <a:lstStyle/>
          <a:p>
            <a:r>
              <a:rPr lang="en-US" dirty="0"/>
              <a:t>[end]</a:t>
            </a:r>
          </a:p>
        </p:txBody>
      </p:sp>
      <p:sp>
        <p:nvSpPr>
          <p:cNvPr id="6" name="Subtitle 5">
            <a:extLst>
              <a:ext uri="{FF2B5EF4-FFF2-40B4-BE49-F238E27FC236}">
                <a16:creationId xmlns:a16="http://schemas.microsoft.com/office/drawing/2014/main" id="{2A871C5D-683E-C47F-AA62-A19D5E7DD02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DFF7A0D-B1FA-C3D0-8B06-A8CE923B16BE}"/>
              </a:ext>
            </a:extLst>
          </p:cNvPr>
          <p:cNvSpPr>
            <a:spLocks noGrp="1"/>
          </p:cNvSpPr>
          <p:nvPr>
            <p:ph type="sldNum" sz="quarter" idx="12"/>
          </p:nvPr>
        </p:nvSpPr>
        <p:spPr/>
        <p:txBody>
          <a:bodyPr/>
          <a:lstStyle/>
          <a:p>
            <a:fld id="{9E637389-0009-4D49-914B-CA8EC15E09D8}" type="slidenum">
              <a:rPr lang="en-US" smtClean="0"/>
              <a:t>77</a:t>
            </a:fld>
            <a:endParaRPr lang="en-US"/>
          </a:p>
        </p:txBody>
      </p:sp>
    </p:spTree>
    <p:extLst>
      <p:ext uri="{BB962C8B-B14F-4D97-AF65-F5344CB8AC3E}">
        <p14:creationId xmlns:p14="http://schemas.microsoft.com/office/powerpoint/2010/main" val="225412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Computing domain-averaged and domain-total quantities</a:t>
            </a:r>
          </a:p>
        </p:txBody>
      </p:sp>
      <p:sp>
        <p:nvSpPr>
          <p:cNvPr id="6" name="Subtitle 5"/>
          <p:cNvSpPr>
            <a:spLocks noGrp="1"/>
          </p:cNvSpPr>
          <p:nvPr>
            <p:ph type="subTitle" idx="1"/>
          </p:nvPr>
        </p:nvSpPr>
        <p:spPr/>
        <p:txBody>
          <a:bodyPr/>
          <a:lstStyle/>
          <a:p>
            <a:r>
              <a:rPr lang="en-US" dirty="0"/>
              <a:t>NCL example</a:t>
            </a:r>
          </a:p>
          <a:p>
            <a:r>
              <a:rPr lang="en-US" dirty="0">
                <a:solidFill>
                  <a:srgbClr val="FF0000"/>
                </a:solidFill>
              </a:rPr>
              <a:t>$ source $LAB/SCRIPTS/</a:t>
            </a:r>
            <a:r>
              <a:rPr lang="en-US" dirty="0" err="1">
                <a:solidFill>
                  <a:srgbClr val="FF0000"/>
                </a:solidFill>
              </a:rPr>
              <a:t>doncl.sh</a:t>
            </a:r>
            <a:endParaRPr lang="en-US" dirty="0">
              <a:solidFill>
                <a:srgbClr val="FF0000"/>
              </a:solidFill>
            </a:endParaRPr>
          </a:p>
          <a:p>
            <a:r>
              <a:rPr lang="en-US" dirty="0">
                <a:solidFill>
                  <a:srgbClr val="FF0000"/>
                </a:solidFill>
              </a:rPr>
              <a:t>[execute this command first] </a:t>
            </a:r>
          </a:p>
        </p:txBody>
      </p:sp>
      <p:sp>
        <p:nvSpPr>
          <p:cNvPr id="4" name="Slide Number Placeholder 3"/>
          <p:cNvSpPr>
            <a:spLocks noGrp="1"/>
          </p:cNvSpPr>
          <p:nvPr>
            <p:ph type="sldNum" sz="quarter" idx="12"/>
          </p:nvPr>
        </p:nvSpPr>
        <p:spPr/>
        <p:txBody>
          <a:bodyPr/>
          <a:lstStyle/>
          <a:p>
            <a:fld id="{9E637389-0009-4D49-914B-CA8EC15E09D8}" type="slidenum">
              <a:rPr lang="en-US" smtClean="0"/>
              <a:t>8</a:t>
            </a:fld>
            <a:endParaRPr lang="en-US"/>
          </a:p>
        </p:txBody>
      </p:sp>
    </p:spTree>
    <p:extLst>
      <p:ext uri="{BB962C8B-B14F-4D97-AF65-F5344CB8AC3E}">
        <p14:creationId xmlns:p14="http://schemas.microsoft.com/office/powerpoint/2010/main" val="28473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quantities</a:t>
            </a:r>
          </a:p>
        </p:txBody>
      </p:sp>
      <p:sp>
        <p:nvSpPr>
          <p:cNvPr id="3" name="Content Placeholder 2"/>
          <p:cNvSpPr>
            <a:spLocks noGrp="1"/>
          </p:cNvSpPr>
          <p:nvPr>
            <p:ph idx="1"/>
          </p:nvPr>
        </p:nvSpPr>
        <p:spPr/>
        <p:txBody>
          <a:bodyPr>
            <a:normAutofit lnSpcReduction="10000"/>
          </a:bodyPr>
          <a:lstStyle/>
          <a:p>
            <a:r>
              <a:rPr lang="en-US" dirty="0"/>
              <a:t>Computing domain-averaged or domain-total quantities (e.g., of fields like microphysics or cumulus precipitation) requires some special handling:</a:t>
            </a:r>
          </a:p>
          <a:p>
            <a:pPr lvl="1"/>
            <a:r>
              <a:rPr lang="en-US" dirty="0"/>
              <a:t>NCL can be used to extract fields from </a:t>
            </a:r>
            <a:r>
              <a:rPr lang="en-US" dirty="0" err="1"/>
              <a:t>wrfout</a:t>
            </a:r>
            <a:r>
              <a:rPr lang="en-US" dirty="0"/>
              <a:t> files. These fields are on the original WRF computational grid.  In this case, </a:t>
            </a:r>
            <a:r>
              <a:rPr lang="en-US" b="1" dirty="0"/>
              <a:t>map factors </a:t>
            </a:r>
            <a:r>
              <a:rPr lang="en-US" dirty="0"/>
              <a:t>and </a:t>
            </a:r>
            <a:r>
              <a:rPr lang="en-US" b="1" dirty="0"/>
              <a:t>staggering</a:t>
            </a:r>
            <a:r>
              <a:rPr lang="en-US" dirty="0"/>
              <a:t> need to be considered.  Non-scalars need </a:t>
            </a:r>
            <a:r>
              <a:rPr lang="en-US" dirty="0" err="1"/>
              <a:t>destaggering</a:t>
            </a:r>
            <a:r>
              <a:rPr lang="en-US" dirty="0"/>
              <a:t>.</a:t>
            </a:r>
          </a:p>
          <a:p>
            <a:pPr lvl="1"/>
            <a:r>
              <a:rPr lang="en-US" dirty="0"/>
              <a:t>Same strategy can be implemented in Python</a:t>
            </a:r>
          </a:p>
        </p:txBody>
      </p:sp>
      <p:sp>
        <p:nvSpPr>
          <p:cNvPr id="4" name="Slide Number Placeholder 3"/>
          <p:cNvSpPr>
            <a:spLocks noGrp="1"/>
          </p:cNvSpPr>
          <p:nvPr>
            <p:ph type="sldNum" sz="quarter" idx="12"/>
          </p:nvPr>
        </p:nvSpPr>
        <p:spPr/>
        <p:txBody>
          <a:bodyPr/>
          <a:lstStyle/>
          <a:p>
            <a:fld id="{9E637389-0009-4D49-914B-CA8EC15E09D8}" type="slidenum">
              <a:rPr lang="en-US" smtClean="0"/>
              <a:t>9</a:t>
            </a:fld>
            <a:endParaRPr lang="en-US"/>
          </a:p>
        </p:txBody>
      </p:sp>
    </p:spTree>
    <p:extLst>
      <p:ext uri="{BB962C8B-B14F-4D97-AF65-F5344CB8AC3E}">
        <p14:creationId xmlns:p14="http://schemas.microsoft.com/office/powerpoint/2010/main" val="1928201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33548</TotalTime>
  <Words>8749</Words>
  <Application>Microsoft Macintosh PowerPoint</Application>
  <PresentationFormat>On-screen Show (4:3)</PresentationFormat>
  <Paragraphs>890</Paragraphs>
  <Slides>77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Courier</vt:lpstr>
      <vt:lpstr>Courier New</vt:lpstr>
      <vt:lpstr>Wingdings</vt:lpstr>
      <vt:lpstr>Office Theme</vt:lpstr>
      <vt:lpstr>Potpourri</vt:lpstr>
      <vt:lpstr>Outline</vt:lpstr>
      <vt:lpstr>Making animations from PNG files</vt:lpstr>
      <vt:lpstr>Merging PNG files into animated GIF</vt:lpstr>
      <vt:lpstr>PowerPoint Presentation</vt:lpstr>
      <vt:lpstr>PowerPoint Presentation</vt:lpstr>
      <vt:lpstr>Why animated GIFs?</vt:lpstr>
      <vt:lpstr>Computing domain-averaged and domain-total quantities</vt:lpstr>
      <vt:lpstr>Domain quantities</vt:lpstr>
      <vt:lpstr>NCL (or Python)</vt:lpstr>
      <vt:lpstr>PowerPoint Presentation</vt:lpstr>
      <vt:lpstr>Downloading and processing MADIS surface data</vt:lpstr>
      <vt:lpstr>Scripts</vt:lpstr>
      <vt:lpstr>MADIS_download.sh</vt:lpstr>
      <vt:lpstr>All available MADIS surface stations  for a selected hour</vt:lpstr>
      <vt:lpstr>MADIS_download.sh</vt:lpstr>
      <vt:lpstr>MADIS_download.sh</vt:lpstr>
      <vt:lpstr>MADIS_download.sh</vt:lpstr>
      <vt:lpstr>MADIS quality control codes</vt:lpstr>
      <vt:lpstr>MADIS2ASCII.sh, MADIS2ASCII.pl</vt:lpstr>
      <vt:lpstr>Sequence</vt:lpstr>
      <vt:lpstr>Taylor Diagrams</vt:lpstr>
      <vt:lpstr>Problems with MAE #1</vt:lpstr>
      <vt:lpstr>Problems with MAE #2</vt:lpstr>
      <vt:lpstr>Alternative</vt:lpstr>
      <vt:lpstr>Example: WINDSTORM verification for ASOS stations</vt:lpstr>
      <vt:lpstr>PowerPoint Presentation</vt:lpstr>
      <vt:lpstr>PowerPoint Presentation</vt:lpstr>
      <vt:lpstr>Details #1</vt:lpstr>
      <vt:lpstr>Details #2</vt:lpstr>
      <vt:lpstr>Verifying against radiosonde data</vt:lpstr>
      <vt:lpstr>Upper air data: PREPBUFR archive</vt:lpstr>
      <vt:lpstr>Example: KANSAS01 case</vt:lpstr>
      <vt:lpstr>MET6_run_prepbufr.sh</vt:lpstr>
      <vt:lpstr>PowerPoint Presentation</vt:lpstr>
      <vt:lpstr>2-m temperature averaged over up to 254 ASOS stations </vt:lpstr>
      <vt:lpstr>925 mb temperature (average of 13-14 radiosondes)</vt:lpstr>
      <vt:lpstr>MAE by forecast hour and  pressure level</vt:lpstr>
      <vt:lpstr>Modifying topography and SST</vt:lpstr>
      <vt:lpstr>PowerPoint Presentation</vt:lpstr>
      <vt:lpstr>PowerPoint Presentation</vt:lpstr>
      <vt:lpstr>NCL script for topography modification</vt:lpstr>
      <vt:lpstr>NCL topography modification recipe</vt:lpstr>
      <vt:lpstr>Python notebook for modifying topography</vt:lpstr>
      <vt:lpstr>NCL script to modify SST</vt:lpstr>
      <vt:lpstr>NCL script to modify SST</vt:lpstr>
      <vt:lpstr>SST modification recipe</vt:lpstr>
      <vt:lpstr>Input data sources</vt:lpstr>
      <vt:lpstr>Some sources for initialization data</vt:lpstr>
      <vt:lpstr>PowerPoint Presentation</vt:lpstr>
      <vt:lpstr>PowerPoint Presentation</vt:lpstr>
      <vt:lpstr>PowerPoint Presentation</vt:lpstr>
      <vt:lpstr>Unidata Internet Data Distribution (IDD) archive at rda.ucar.edu</vt:lpstr>
      <vt:lpstr>Another catalogue of RDA links</vt:lpstr>
      <vt:lpstr>PowerPoint Presentation</vt:lpstr>
      <vt:lpstr>European Center datasets  (require permissions)</vt:lpstr>
      <vt:lpstr>Amazon Web Services</vt:lpstr>
      <vt:lpstr>Initializing WRF with NetCDF source model files</vt:lpstr>
      <vt:lpstr>Problem statement</vt:lpstr>
      <vt:lpstr>WPS_ERA5_PREPROCESSOR.ipynb</vt:lpstr>
      <vt:lpstr>Step #1</vt:lpstr>
      <vt:lpstr>Step #2</vt:lpstr>
      <vt:lpstr>Step #3</vt:lpstr>
      <vt:lpstr>Step #4</vt:lpstr>
      <vt:lpstr>Part of Cell #2: Declaring file locations</vt:lpstr>
      <vt:lpstr>Step #5</vt:lpstr>
      <vt:lpstr>Adaptive time stepping</vt:lpstr>
      <vt:lpstr>Modification to namelist.input (&amp;domains section)</vt:lpstr>
      <vt:lpstr>Adaptive time stepping for SOC case</vt:lpstr>
      <vt:lpstr>NNRP-based SOC runs sensitivity to time stepping</vt:lpstr>
      <vt:lpstr>Outputting extra fields</vt:lpstr>
      <vt:lpstr>Outputting extra fields</vt:lpstr>
      <vt:lpstr>Modify namelist.input  (&amp;time_control section)</vt:lpstr>
      <vt:lpstr>Extra fields with more frequent outputs (&amp;time_control section)</vt:lpstr>
      <vt:lpstr>Restarting WRF</vt:lpstr>
      <vt:lpstr>In namelist.input</vt:lpstr>
      <vt:lpstr>[end]</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Miscellaneous</dc:title>
  <dc:creator>Robert Fovell</dc:creator>
  <cp:lastModifiedBy>Fovell, Robert</cp:lastModifiedBy>
  <cp:revision>518</cp:revision>
  <dcterms:created xsi:type="dcterms:W3CDTF">2017-04-23T17:50:28Z</dcterms:created>
  <dcterms:modified xsi:type="dcterms:W3CDTF">2024-12-09T17:49:56Z</dcterms:modified>
</cp:coreProperties>
</file>