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3" r:id="rId3"/>
    <p:sldId id="276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48"/>
  </p:normalViewPr>
  <p:slideViewPr>
    <p:cSldViewPr snapToGrid="0" showGuides="1">
      <p:cViewPr varScale="1">
        <p:scale>
          <a:sx n="112" d="100"/>
          <a:sy n="112" d="100"/>
        </p:scale>
        <p:origin x="3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D71A-31E5-DCFD-630E-501C368B5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CDBBA-1564-006B-A8F1-59332F7B4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A4AF-81CC-307A-4812-FB012F91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273A-B347-39E0-80DE-87C67DD4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9527B-A68D-5D21-C04E-508C8CBD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250B-0D89-0844-84C5-30ABF8CA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8CC0-548C-3F09-E5DC-C6E24713C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F7E43-47DD-DCAD-C508-7B7F7A39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D4CF-49B5-BF4B-5659-3725040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EA9AE-50D1-5609-82DB-8CAFE313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873B0-2B61-E01C-0FBA-3DBD03EFC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636A5-F816-4C41-C309-3BF897E16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8BFF4-CFF4-EFB9-688E-4D10F597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AECD-1364-B31F-345D-E5ED94ED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49EA-141F-D215-1E6A-D5E923BC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6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2CB5-D0E8-1983-98CC-8DC4D43E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949F8-44D0-0D23-DFDA-01071540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B0B4-0913-EB85-8832-C34D2B0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74D4-4925-977A-B34C-160BCEED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8870B-4FDD-FE6E-23A4-B176A041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B6FF-9E99-9DD7-1D8B-22B7157D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F1A04-CA64-BFB7-0816-566A785A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4D44-958B-6D57-89A3-7CFEE9C2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0CEE6-1CDA-1188-DFF5-F3255D55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3590-5D54-54FE-638E-B53E0FC6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9A51-3132-E98F-50EA-903C256F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53D8-F566-DDCC-BE1E-F64982186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32AE-6481-571A-7420-52DF394CF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15F5-F2F9-C6E8-CBC0-23AC0350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08893-DB22-1310-7EDF-FD1CC8E6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DCF46-5DC3-C2EE-9604-9A5261B6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C6F-8558-8336-A0B8-2652D4ED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FBF0B-961E-1619-E30C-5DBD1B09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AE580-BE6F-D23A-A1C9-1445C492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1E076-A1CB-5801-B9A4-F3E3D9A83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4A552-70E9-72D0-481B-C6E9D3EF9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283A2-5B8C-FD69-1388-024325B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52461-F799-58C4-BEF7-96A77317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4D43F-B6EE-6534-A520-DE62F472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6FCA-B193-AA9F-2C25-081F59B7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200E2-4CFD-72BD-F7C0-D5062DB5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99495-FB24-20D3-A4B3-4A87D9D2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17BC4-71D1-0E11-F916-7FCCDF43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F1CAA-E9A2-6E61-8CD2-1F56F997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29E47-DB64-E40B-0FD8-30F4DFC5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DA61-9850-5716-6C47-A69EB19B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1CD7-D0B1-0377-70F8-C53C1432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C265-6F5F-A6DD-3561-CBC5A8535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849D6-E98A-B86C-9717-616A4575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A1513-CDC2-ECB4-919B-33CCBFEA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8BF37-BF5B-DA3F-1B1F-AFE15845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CB39-0D7F-C068-D7C5-6B79DA9B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BF8C-C2BE-2514-719A-B34F70B8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B732F-8EA8-E11C-6E07-9822DACC8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00B4A-44C9-B617-955F-287056053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87A61-4BA9-42EC-7A87-A78D2B07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E5370-042D-EAF3-219E-0590FAB6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D896-5395-1893-D9B6-B624D08C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F5A73-1629-F42A-B61A-39313D11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93D2A-555C-4C8D-ABD9-04615261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5837E-7840-1943-C510-E6CD20B3A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F9263-F60A-1D4E-AC48-8053CDF9B181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3B99-5B8A-2B02-BE53-729381F9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1C09-0596-4A4B-4A98-707E70D9E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4A9E90-70B9-B845-ABF0-D570CDC2E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2FF-79BC-D9B8-B564-D57A70950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#1 </a:t>
            </a:r>
            <a:br>
              <a:rPr lang="en-US" dirty="0"/>
            </a:br>
            <a:r>
              <a:rPr lang="en-US" dirty="0"/>
              <a:t>(Hurricane Harvey)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8BDD2-C240-3E45-E9DF-20F3C400DF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Fovell</a:t>
            </a:r>
          </a:p>
          <a:p>
            <a:r>
              <a:rPr lang="en-US" dirty="0"/>
              <a:t>ATM 419/563</a:t>
            </a:r>
          </a:p>
          <a:p>
            <a:r>
              <a:rPr lang="en-US" dirty="0"/>
              <a:t>Fall 2024</a:t>
            </a:r>
          </a:p>
        </p:txBody>
      </p:sp>
    </p:spTree>
    <p:extLst>
      <p:ext uri="{BB962C8B-B14F-4D97-AF65-F5344CB8AC3E}">
        <p14:creationId xmlns:p14="http://schemas.microsoft.com/office/powerpoint/2010/main" val="3121998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041DA-2A74-F31C-F8C3-6EC021BE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1143000"/>
            <a:ext cx="6096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2FD47-4537-A8E2-C209-80067B48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80" y="11811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AAF3-A232-C07A-42C9-0D68E3B25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#1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08B16-C9CB-93A5-3326-80AAC3174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on or before Sept 25 by start of class</a:t>
            </a:r>
          </a:p>
        </p:txBody>
      </p:sp>
    </p:spTree>
    <p:extLst>
      <p:ext uri="{BB962C8B-B14F-4D97-AF65-F5344CB8AC3E}">
        <p14:creationId xmlns:p14="http://schemas.microsoft.com/office/powerpoint/2010/main" val="146002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5D40-08E6-049B-C1CB-DC11A16C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#1 (see script)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A0AF0-7CD3-79B8-013D-42398A06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Archive your control run</a:t>
            </a:r>
          </a:p>
          <a:p>
            <a:pPr lvl="1"/>
            <a:r>
              <a:rPr lang="en-US" dirty="0"/>
              <a:t>Make a directory called CONTROL</a:t>
            </a:r>
          </a:p>
          <a:p>
            <a:pPr lvl="1"/>
            <a:r>
              <a:rPr lang="en-US" dirty="0"/>
              <a:t>Move your </a:t>
            </a:r>
            <a:r>
              <a:rPr lang="en-US" dirty="0" err="1"/>
              <a:t>wrfout</a:t>
            </a:r>
            <a:r>
              <a:rPr lang="en-US" dirty="0"/>
              <a:t> file into it [$ mv </a:t>
            </a:r>
            <a:r>
              <a:rPr lang="en-US" dirty="0" err="1"/>
              <a:t>wrfout</a:t>
            </a:r>
            <a:r>
              <a:rPr lang="en-US" dirty="0"/>
              <a:t>* CONTROL/.]</a:t>
            </a:r>
          </a:p>
          <a:p>
            <a:pPr lvl="1"/>
            <a:r>
              <a:rPr lang="en-US" dirty="0"/>
              <a:t>Copy your </a:t>
            </a:r>
            <a:r>
              <a:rPr lang="en-US" dirty="0" err="1"/>
              <a:t>namelists</a:t>
            </a:r>
            <a:r>
              <a:rPr lang="en-US" dirty="0"/>
              <a:t> into it [$ cp </a:t>
            </a:r>
            <a:r>
              <a:rPr lang="en-US" dirty="0" err="1"/>
              <a:t>namelist</a:t>
            </a:r>
            <a:r>
              <a:rPr lang="en-US" dirty="0"/>
              <a:t>* CONTROL/.]</a:t>
            </a:r>
          </a:p>
          <a:p>
            <a:r>
              <a:rPr lang="en-US" dirty="0"/>
              <a:t>Simulation MICRO:</a:t>
            </a:r>
          </a:p>
          <a:p>
            <a:pPr lvl="1"/>
            <a:r>
              <a:rPr lang="en-US" dirty="0"/>
              <a:t>Edit </a:t>
            </a:r>
            <a:r>
              <a:rPr lang="en-US" dirty="0" err="1"/>
              <a:t>namelist.input</a:t>
            </a:r>
            <a:r>
              <a:rPr lang="en-US" dirty="0"/>
              <a:t> to set </a:t>
            </a:r>
            <a:r>
              <a:rPr lang="en-US" dirty="0" err="1"/>
              <a:t>cu_physics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Redo real and </a:t>
            </a:r>
            <a:r>
              <a:rPr lang="en-US" dirty="0" err="1"/>
              <a:t>wrf</a:t>
            </a:r>
            <a:endParaRPr lang="en-US" dirty="0"/>
          </a:p>
          <a:p>
            <a:pPr lvl="1"/>
            <a:r>
              <a:rPr lang="en-US" dirty="0"/>
              <a:t>Rerun notebook.  </a:t>
            </a:r>
          </a:p>
          <a:p>
            <a:pPr lvl="2"/>
            <a:r>
              <a:rPr lang="en-US" dirty="0"/>
              <a:t>For cell that makes time series plot of Houston precipitation, change plot title to consist of your last name and “MICRO”</a:t>
            </a:r>
          </a:p>
          <a:p>
            <a:pPr lvl="2"/>
            <a:r>
              <a:rPr lang="en-US" dirty="0"/>
              <a:t>Save/capture this image</a:t>
            </a:r>
          </a:p>
          <a:p>
            <a:pPr lvl="1"/>
            <a:r>
              <a:rPr lang="en-US" dirty="0"/>
              <a:t>Archive this run. Make folder called MICRO, move </a:t>
            </a:r>
            <a:r>
              <a:rPr lang="en-US" dirty="0" err="1"/>
              <a:t>wrfout</a:t>
            </a:r>
            <a:r>
              <a:rPr lang="en-US" dirty="0"/>
              <a:t> into it, copy </a:t>
            </a:r>
            <a:r>
              <a:rPr lang="en-US" dirty="0" err="1"/>
              <a:t>namelists</a:t>
            </a:r>
            <a:r>
              <a:rPr lang="en-US" dirty="0"/>
              <a:t> </a:t>
            </a:r>
          </a:p>
          <a:p>
            <a:r>
              <a:rPr lang="en-US" dirty="0"/>
              <a:t>Simulation CUMULUS:</a:t>
            </a:r>
          </a:p>
          <a:p>
            <a:pPr lvl="1"/>
            <a:r>
              <a:rPr lang="en-US" dirty="0"/>
              <a:t>Edit </a:t>
            </a:r>
            <a:r>
              <a:rPr lang="en-US" dirty="0" err="1"/>
              <a:t>namelist.input</a:t>
            </a:r>
            <a:r>
              <a:rPr lang="en-US" dirty="0"/>
              <a:t> to make </a:t>
            </a:r>
            <a:r>
              <a:rPr lang="en-US" dirty="0" err="1"/>
              <a:t>cu_physics</a:t>
            </a:r>
            <a:r>
              <a:rPr lang="en-US" dirty="0"/>
              <a:t> = 1 again but now </a:t>
            </a:r>
            <a:r>
              <a:rPr lang="en-US" dirty="0" err="1"/>
              <a:t>mp_physics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Redo real and </a:t>
            </a:r>
            <a:r>
              <a:rPr lang="en-US" dirty="0" err="1"/>
              <a:t>wrf</a:t>
            </a:r>
            <a:endParaRPr lang="en-US" dirty="0"/>
          </a:p>
          <a:p>
            <a:pPr lvl="1"/>
            <a:r>
              <a:rPr lang="en-US" dirty="0"/>
              <a:t>Rerun notebook.  </a:t>
            </a:r>
          </a:p>
          <a:p>
            <a:pPr lvl="2"/>
            <a:r>
              <a:rPr lang="en-US" dirty="0"/>
              <a:t>For cell that makes time series plot of Houston precipitation, change plot title to your last name and “CUMULUS”</a:t>
            </a:r>
          </a:p>
          <a:p>
            <a:pPr lvl="2"/>
            <a:r>
              <a:rPr lang="en-US" dirty="0"/>
              <a:t>Save/capture this image</a:t>
            </a:r>
          </a:p>
          <a:p>
            <a:pPr lvl="1"/>
            <a:r>
              <a:rPr lang="en-US" dirty="0"/>
              <a:t>Archive this run. Make folder called CUMULUS, move </a:t>
            </a:r>
            <a:r>
              <a:rPr lang="en-US" dirty="0" err="1"/>
              <a:t>wrfout</a:t>
            </a:r>
            <a:r>
              <a:rPr lang="en-US" dirty="0"/>
              <a:t> into it, copy </a:t>
            </a:r>
            <a:r>
              <a:rPr lang="en-US" dirty="0" err="1"/>
              <a:t>namelists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87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96AB3A-26CE-1686-C165-431F3184B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B42DE6-8B58-7D4B-27FC-D6C7FEC71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7324-6F03-F5BA-D7FA-49561957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23FD-DFCE-9D83-24AD-C026F4ED3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script for experiment configuration</a:t>
            </a:r>
          </a:p>
          <a:p>
            <a:r>
              <a:rPr lang="en-US" dirty="0"/>
              <a:t>Plots shown here were made using the control run outputs and </a:t>
            </a:r>
            <a:r>
              <a:rPr lang="en-US" dirty="0" err="1"/>
              <a:t>WRF_plot_HARVEY.ipynb</a:t>
            </a:r>
            <a:r>
              <a:rPr lang="en-US" dirty="0"/>
              <a:t> notebook from $LAB/SCRIPTS/</a:t>
            </a:r>
          </a:p>
          <a:p>
            <a:r>
              <a:rPr lang="en-US" dirty="0"/>
              <a:t>You may want to reinitialize notebook for each run</a:t>
            </a:r>
          </a:p>
          <a:p>
            <a:pPr lvl="1"/>
            <a:r>
              <a:rPr lang="en-US" dirty="0"/>
              <a:t>Kernel menu &gt; Restart Kernel and Clear All Outputs</a:t>
            </a:r>
          </a:p>
        </p:txBody>
      </p:sp>
    </p:spTree>
    <p:extLst>
      <p:ext uri="{BB962C8B-B14F-4D97-AF65-F5344CB8AC3E}">
        <p14:creationId xmlns:p14="http://schemas.microsoft.com/office/powerpoint/2010/main" val="75095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0A136-F4EC-6DEC-CF04-A6D1BCF1C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 run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BFD66A-903B-23A1-62F3-3628E8AAE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317656-21EA-1866-9ED9-EAFC5EF8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0"/>
            <a:ext cx="862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3AEE0-42C4-1B10-6C83-7AE3369A1B8D}"/>
              </a:ext>
            </a:extLst>
          </p:cNvPr>
          <p:cNvSpPr txBox="1"/>
          <p:nvPr/>
        </p:nvSpPr>
        <p:spPr>
          <a:xfrm>
            <a:off x="125730" y="342900"/>
            <a:ext cx="17983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#6</a:t>
            </a:r>
          </a:p>
          <a:p>
            <a:r>
              <a:rPr lang="en-US" dirty="0"/>
              <a:t>Plots at forecast</a:t>
            </a:r>
          </a:p>
          <a:p>
            <a:r>
              <a:rPr lang="en-US" dirty="0"/>
              <a:t> hour 12</a:t>
            </a:r>
          </a:p>
          <a:p>
            <a:endParaRPr lang="en-US" dirty="0"/>
          </a:p>
          <a:p>
            <a:r>
              <a:rPr lang="en-US" dirty="0"/>
              <a:t>SLP contoured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16BF8-65A0-2F2F-5245-E448E7D61C84}"/>
              </a:ext>
            </a:extLst>
          </p:cNvPr>
          <p:cNvSpPr txBox="1"/>
          <p:nvPr/>
        </p:nvSpPr>
        <p:spPr>
          <a:xfrm>
            <a:off x="125730" y="4697730"/>
            <a:ext cx="159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Position for</a:t>
            </a:r>
          </a:p>
          <a:p>
            <a:r>
              <a:rPr lang="en-US" i="1" dirty="0"/>
              <a:t> cross-section</a:t>
            </a:r>
          </a:p>
          <a:p>
            <a:r>
              <a:rPr lang="en-US" i="1" dirty="0"/>
              <a:t> was set in</a:t>
            </a:r>
          </a:p>
          <a:p>
            <a:r>
              <a:rPr lang="en-US" i="1" dirty="0"/>
              <a:t> Cell #3</a:t>
            </a:r>
          </a:p>
        </p:txBody>
      </p:sp>
    </p:spTree>
    <p:extLst>
      <p:ext uri="{BB962C8B-B14F-4D97-AF65-F5344CB8AC3E}">
        <p14:creationId xmlns:p14="http://schemas.microsoft.com/office/powerpoint/2010/main" val="9221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5A1D69-BF91-DCE8-B575-1770E5A1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1219200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5F306-E9E3-59D0-2239-89CD64B54E0F}"/>
              </a:ext>
            </a:extLst>
          </p:cNvPr>
          <p:cNvSpPr txBox="1"/>
          <p:nvPr/>
        </p:nvSpPr>
        <p:spPr>
          <a:xfrm>
            <a:off x="80010" y="0"/>
            <a:ext cx="666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#7: vertical cross-section along path shown in previous figure</a:t>
            </a:r>
          </a:p>
        </p:txBody>
      </p:sp>
    </p:spTree>
    <p:extLst>
      <p:ext uri="{BB962C8B-B14F-4D97-AF65-F5344CB8AC3E}">
        <p14:creationId xmlns:p14="http://schemas.microsoft.com/office/powerpoint/2010/main" val="115840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E32B5CF-C303-4396-9D37-FD90095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1435100"/>
            <a:ext cx="99314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866E4-1437-EACA-6789-0FEBE35EEE0F}"/>
              </a:ext>
            </a:extLst>
          </p:cNvPr>
          <p:cNvSpPr txBox="1"/>
          <p:nvPr/>
        </p:nvSpPr>
        <p:spPr>
          <a:xfrm>
            <a:off x="320040" y="594360"/>
            <a:ext cx="478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#8: Domain minimum SLP for control run</a:t>
            </a:r>
          </a:p>
        </p:txBody>
      </p:sp>
    </p:spTree>
    <p:extLst>
      <p:ext uri="{BB962C8B-B14F-4D97-AF65-F5344CB8AC3E}">
        <p14:creationId xmlns:p14="http://schemas.microsoft.com/office/powerpoint/2010/main" val="42130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F34163-EA1B-2FDD-525C-E427AB0C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435100"/>
            <a:ext cx="95885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CE9CB8-0455-E547-4E96-B08D7D4DBE32}"/>
              </a:ext>
            </a:extLst>
          </p:cNvPr>
          <p:cNvSpPr txBox="1"/>
          <p:nvPr/>
        </p:nvSpPr>
        <p:spPr>
          <a:xfrm>
            <a:off x="320040" y="594360"/>
            <a:ext cx="1040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#9: Accumulated total precipitation at Houston, and contributions from cumulus and microphysics</a:t>
            </a:r>
          </a:p>
        </p:txBody>
      </p:sp>
    </p:spTree>
    <p:extLst>
      <p:ext uri="{BB962C8B-B14F-4D97-AF65-F5344CB8AC3E}">
        <p14:creationId xmlns:p14="http://schemas.microsoft.com/office/powerpoint/2010/main" val="187338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A617E3F-94E5-6E4A-514F-7172D0EA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0"/>
            <a:ext cx="8596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DA5FA-DBDC-233A-D492-D960D0806CC3}"/>
              </a:ext>
            </a:extLst>
          </p:cNvPr>
          <p:cNvSpPr txBox="1"/>
          <p:nvPr/>
        </p:nvSpPr>
        <p:spPr>
          <a:xfrm>
            <a:off x="125730" y="342900"/>
            <a:ext cx="20344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 #10</a:t>
            </a:r>
          </a:p>
          <a:p>
            <a:r>
              <a:rPr lang="en-US" dirty="0"/>
              <a:t>Total accumulated</a:t>
            </a:r>
          </a:p>
          <a:p>
            <a:r>
              <a:rPr lang="en-US" dirty="0"/>
              <a:t> </a:t>
            </a:r>
            <a:r>
              <a:rPr lang="en-US" dirty="0" err="1"/>
              <a:t>precip</a:t>
            </a:r>
            <a:endParaRPr lang="en-US" dirty="0"/>
          </a:p>
          <a:p>
            <a:endParaRPr lang="en-US" dirty="0"/>
          </a:p>
          <a:p>
            <a:r>
              <a:rPr lang="en-US" dirty="0"/>
              <a:t>RAINC = cumulus</a:t>
            </a:r>
          </a:p>
          <a:p>
            <a:r>
              <a:rPr lang="en-US" dirty="0"/>
              <a:t> [contoured]</a:t>
            </a:r>
          </a:p>
          <a:p>
            <a:r>
              <a:rPr lang="en-US" dirty="0"/>
              <a:t>RAINNC </a:t>
            </a:r>
          </a:p>
          <a:p>
            <a:r>
              <a:rPr lang="en-US" dirty="0"/>
              <a:t> = microphysics</a:t>
            </a:r>
          </a:p>
          <a:p>
            <a:r>
              <a:rPr lang="en-US" dirty="0"/>
              <a:t> [shaded]</a:t>
            </a:r>
          </a:p>
          <a:p>
            <a:endParaRPr lang="en-US" dirty="0"/>
          </a:p>
          <a:p>
            <a:r>
              <a:rPr lang="en-US" dirty="0"/>
              <a:t>Star = Houston</a:t>
            </a:r>
          </a:p>
        </p:txBody>
      </p:sp>
    </p:spTree>
    <p:extLst>
      <p:ext uri="{BB962C8B-B14F-4D97-AF65-F5344CB8AC3E}">
        <p14:creationId xmlns:p14="http://schemas.microsoft.com/office/powerpoint/2010/main" val="210971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9BE2-935E-8B15-AC04-D60BD2993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2350C-5BEE-BC13-3F80-B368CCF23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9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346</Words>
  <Application>Microsoft Macintosh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Experiment #1  (Hurricane Harvey)</vt:lpstr>
      <vt:lpstr>Domain setup</vt:lpstr>
      <vt:lpstr>Control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Animations</vt:lpstr>
      <vt:lpstr>PowerPoint Presentation</vt:lpstr>
      <vt:lpstr>Experiment #1</vt:lpstr>
      <vt:lpstr>Experiment #1 (see script)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Fovell, Robert</dc:creator>
  <cp:lastModifiedBy>Fovell, Robert</cp:lastModifiedBy>
  <cp:revision>14</cp:revision>
  <dcterms:created xsi:type="dcterms:W3CDTF">2024-09-06T12:46:02Z</dcterms:created>
  <dcterms:modified xsi:type="dcterms:W3CDTF">2024-09-18T14:52:51Z</dcterms:modified>
</cp:coreProperties>
</file>