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7" r:id="rId2"/>
    <p:sldId id="295" r:id="rId3"/>
    <p:sldId id="288" r:id="rId4"/>
    <p:sldId id="290" r:id="rId5"/>
    <p:sldId id="310" r:id="rId6"/>
    <p:sldId id="292" r:id="rId7"/>
    <p:sldId id="293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65" r:id="rId18"/>
    <p:sldId id="266" r:id="rId19"/>
    <p:sldId id="267" r:id="rId20"/>
    <p:sldId id="276" r:id="rId21"/>
    <p:sldId id="285" r:id="rId22"/>
    <p:sldId id="304" r:id="rId23"/>
    <p:sldId id="305" r:id="rId24"/>
    <p:sldId id="306" r:id="rId25"/>
    <p:sldId id="309" r:id="rId26"/>
    <p:sldId id="289" r:id="rId27"/>
    <p:sldId id="308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197"/>
  </p:normalViewPr>
  <p:slideViewPr>
    <p:cSldViewPr snapToGrid="0" showGuides="1">
      <p:cViewPr varScale="1">
        <p:scale>
          <a:sx n="115" d="100"/>
          <a:sy n="115" d="100"/>
        </p:scale>
        <p:origin x="2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31AF-D193-5645-B20A-26AB53C3A8B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94C68-C4A9-B548-B3DE-261612CB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</a:t>
            </a:r>
            <a:r>
              <a:rPr lang="en-US" baseline="0" dirty="0"/>
              <a:t> 2019, 2023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C2371-CBC8-6D41-94C3-460DAB8572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– 0.01</a:t>
            </a:r>
            <a:r>
              <a:rPr lang="en-US" baseline="0" dirty="0"/>
              <a:t> cm = very smooth (a problem when windy)</a:t>
            </a:r>
          </a:p>
          <a:p>
            <a:r>
              <a:rPr lang="en-US" baseline="0" dirty="0"/>
              <a:t>Urban area 80 cm (2.6 </a:t>
            </a:r>
            <a:r>
              <a:rPr lang="en-US" baseline="0" dirty="0" err="1"/>
              <a:t>ft</a:t>
            </a:r>
            <a:r>
              <a:rPr lang="en-US" baseline="0" dirty="0"/>
              <a:t>)</a:t>
            </a:r>
          </a:p>
          <a:p>
            <a:r>
              <a:rPr lang="en-US" baseline="0" dirty="0"/>
              <a:t>In between: </a:t>
            </a:r>
            <a:r>
              <a:rPr lang="en-US" baseline="0" dirty="0" err="1"/>
              <a:t>shrubland</a:t>
            </a:r>
            <a:r>
              <a:rPr lang="en-US" baseline="0" dirty="0"/>
              <a:t> (5 cm), grassland (12 cm), cropland (14-20 cm), forest (50 cm).  Density and height of vegetation.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BD5AA-6B57-0847-8378-39B35F65E7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59A9-047A-6AF1-3818-DCEE39D7F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42B0C-1B0C-56BC-DF78-44826765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848EE-635D-7B26-FC00-4755054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C5C53-7730-BCF5-7553-1B8FB9F3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690A8-DC62-648E-E6A8-E1CB310C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2F5C-8A2D-CFE9-AA2E-CF321ED7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54D1E-CC07-7D0E-85DC-9A40A501D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68D33-6CAB-83D9-C5F0-E539E459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FA35-A433-4888-17D2-5F796064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551C-6620-7D48-470A-6B2DF2C5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86FCB-F16E-C686-6ED7-B057F0B4A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D0D2-B0AC-4237-2B75-43E638536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2BF0-16DC-A010-E8C2-B3FEFE63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F06E0-09F9-592E-2A96-5D6F8072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F562-6DBE-AB80-1467-89A973C0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AF81-37F6-9C6B-4132-4EF1BE7A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3F62-F30C-202A-A248-96D73A423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B4637-DCBA-B773-414E-2BC8F80A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09A3-44FE-C0E5-CB32-79F9812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CF28-7752-1974-A6A2-8045FB21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0824-E0E1-FB71-0E2D-52A5CB43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849E9-33F7-59AF-E856-5FCCB011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40124-F55A-AC11-C9E1-021B9516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9AEF-AA39-301A-92B4-E5E212E8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30E4-9113-91C5-D267-62B53D5A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2A87-9916-237C-C4D3-9F4018F6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2AD3-4E12-DB3E-7288-E730E72CB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17B79-1D2B-E51A-DDAE-F0DDA9FC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48CA2-5481-212C-03EF-D919C13B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9B9A-9F9A-9036-FA31-386AA154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CCE1-9118-08C4-1502-B7E4F15A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1BBC-F53E-F81D-8F66-33BE2418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965FD-C77D-58B4-6AC4-7F5088715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780F-BAA4-C11B-CAA9-BBA9FFA4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3523A-E058-D7F0-C096-913EA061A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841F-2C45-E48E-14B8-53AE876C0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49139-27B0-74CB-7DFA-5A155BB9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71260-9A08-C4C0-DF67-42B3F31F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FB7A-D087-5E4F-86E9-A27CB696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02C5-235E-6044-D114-EFD9ABFE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04CE5-273B-A62A-A605-73AACB8E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6DB7A-3A53-A944-1E96-A08941E4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314D8-6BAE-A3A2-8949-9F798A07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E3CEC-98E0-BC9F-8029-B0F03602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0DEE5-BF03-5457-CC66-AD03243D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2CF22-21DB-4A60-6095-B50A4D25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CFAF-C655-184E-F1CF-158B7EBE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AF0E-FA2B-83C8-5418-F74836A5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9DC76-D9C4-41B8-465D-ECCDFA5B5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9B4DB-4795-51F4-C133-0E5E85CF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98851-F591-9E01-DC2A-35C361FB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300F2-CE82-6507-740A-881F47A0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36B4-A797-8769-1160-4425E769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0BCC9-7277-85B0-BBBF-AE222F2A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669B2-2DBD-CB95-4015-2EBF807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D2538-BBF2-AE1C-6965-4730AA33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3BDE1-E635-CE84-A45C-2C500822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2B816-9E13-C108-5BAE-D28098D8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CCACF-BB13-877B-7E5C-998EBDF5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D67E2-119F-1ECE-819A-3150EC5E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3F788-EF23-BE43-8B8C-6309CE100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8814-7868-E74E-80B7-008104FAF99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D55E-0F50-2479-9B46-E55829BA7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46E9-DBA5-3536-9C3F-8F4074D77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5537-1A12-D445-B828-5BF301E4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9461-3EFD-8F3A-A02F-1CE95A798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the PBL with WRF-SCM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3BA3F-67FB-F4FA-4BF4-E57CAD6E8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6E036-D94B-CEAB-C816-2CB820DAAB0B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78B47-037F-1E45-7353-0AA5C285AD4C}"/>
              </a:ext>
            </a:extLst>
          </p:cNvPr>
          <p:cNvSpPr txBox="1"/>
          <p:nvPr/>
        </p:nvSpPr>
        <p:spPr>
          <a:xfrm>
            <a:off x="127322" y="358815"/>
            <a:ext cx="383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 script </a:t>
            </a:r>
            <a:r>
              <a:rPr lang="en-US" b="1" dirty="0" err="1"/>
              <a:t>PBL_demonstration.pdf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2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78BEB-392D-B40C-35C1-29F9B68E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232F-87C2-EC41-81F9-73B35948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#10 –Time-height potential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A3640-75FA-90B8-8CBE-1A68A2A02498}"/>
              </a:ext>
            </a:extLst>
          </p:cNvPr>
          <p:cNvSpPr txBox="1"/>
          <p:nvPr/>
        </p:nvSpPr>
        <p:spPr>
          <a:xfrm>
            <a:off x="838200" y="5664820"/>
            <a:ext cx="43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When is PBL stability largest and smallest?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5BFE1-1FDB-3830-DC0F-3BF8C256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51" y="1956882"/>
            <a:ext cx="7772400" cy="29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DBF7-55EC-8299-7DF1-D1D39086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1B6E-8D54-08CA-0FA5-B645B415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#11 –Add PBL mixing </a:t>
            </a:r>
            <a:r>
              <a:rPr lang="en-US" dirty="0" err="1"/>
              <a:t>K</a:t>
            </a:r>
            <a:r>
              <a:rPr lang="en-US" baseline="-25000" dirty="0" err="1"/>
              <a:t>h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1FF08-2CFD-AF58-A008-D526038727D5}"/>
              </a:ext>
            </a:extLst>
          </p:cNvPr>
          <p:cNvSpPr txBox="1"/>
          <p:nvPr/>
        </p:nvSpPr>
        <p:spPr>
          <a:xfrm>
            <a:off x="838200" y="5664820"/>
            <a:ext cx="5457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When is mixing largest and smallest?</a:t>
            </a:r>
          </a:p>
          <a:p>
            <a:r>
              <a:rPr lang="en-US" dirty="0"/>
              <a:t>• Optionally add Km contours.  They’re slightly different.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87DF1-AD21-F959-904C-1FFA0BDF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51" y="1956882"/>
            <a:ext cx="7772400" cy="295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92DFE-9E74-8F18-6752-A0A76A17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51" y="1960446"/>
            <a:ext cx="7772400" cy="29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F874B-FB21-4001-2997-428B6C280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A0F2-FD23-FB20-711C-3C961135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#12 –Potential temperature and wind speed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E4B38-EA10-B9CF-D5E2-ADDF8B9F6BEC}"/>
              </a:ext>
            </a:extLst>
          </p:cNvPr>
          <p:cNvSpPr txBox="1"/>
          <p:nvPr/>
        </p:nvSpPr>
        <p:spPr>
          <a:xfrm>
            <a:off x="838200" y="5664820"/>
            <a:ext cx="568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Large temporal pendular-like variation in PBL wind speed</a:t>
            </a:r>
          </a:p>
          <a:p>
            <a:r>
              <a:rPr lang="en-US" dirty="0"/>
              <a:t>• When is wind speed fastest and slowest?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2F822-4836-B787-4B8E-59283F16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51" y="1956882"/>
            <a:ext cx="7772400" cy="295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D8839-AE6B-AC85-EB66-FC4D4451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51" y="1960446"/>
            <a:ext cx="7772400" cy="2959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C336B-544D-AB52-C7D1-4CBE4DACB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51" y="1811917"/>
            <a:ext cx="7772400" cy="3240421"/>
          </a:xfrm>
          <a:prstGeom prst="rect">
            <a:avLst/>
          </a:prstGeom>
        </p:spPr>
      </p:pic>
      <p:pic>
        <p:nvPicPr>
          <p:cNvPr id="6" name="Picture 5" descr="gp_00z_12z.png">
            <a:extLst>
              <a:ext uri="{FF2B5EF4-FFF2-40B4-BE49-F238E27FC236}">
                <a16:creationId xmlns:a16="http://schemas.microsoft.com/office/drawing/2014/main" id="{1373970F-E76B-0865-A646-C7BEDF74B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98" y="4783872"/>
            <a:ext cx="2692969" cy="199359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270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E7242-E645-4B1D-D001-EE6ACC115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09FB-BC84-4137-59DF-11F6CAB0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#13 – Vertical profile of potential temperature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3B8ED-038B-971F-32A5-8CF503EB567A}"/>
              </a:ext>
            </a:extLst>
          </p:cNvPr>
          <p:cNvSpPr txBox="1"/>
          <p:nvPr/>
        </p:nvSpPr>
        <p:spPr>
          <a:xfrm>
            <a:off x="838200" y="5664820"/>
            <a:ext cx="727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Note 18Z profile is very nearly neutral through PBL except close to surface</a:t>
            </a:r>
          </a:p>
          <a:p>
            <a:r>
              <a:rPr lang="en-US" dirty="0"/>
              <a:t>• Surface inversions present at other three 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5723-B037-2B7E-D816-0A97E46E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644650"/>
            <a:ext cx="5143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DD23-ECA8-5697-17D7-1A8F747D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3871-DE64-84AE-9016-7B9626C0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#14 – Vertical profile of wind speed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CBBD4-0EF7-5579-2BEB-8E4C59C9F3F0}"/>
              </a:ext>
            </a:extLst>
          </p:cNvPr>
          <p:cNvSpPr txBox="1"/>
          <p:nvPr/>
        </p:nvSpPr>
        <p:spPr>
          <a:xfrm>
            <a:off x="838200" y="5664820"/>
            <a:ext cx="758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Very large amplitude pendular variation from nearly </a:t>
            </a:r>
            <a:r>
              <a:rPr lang="en-US" dirty="0" err="1"/>
              <a:t>shearless</a:t>
            </a:r>
            <a:r>
              <a:rPr lang="en-US" dirty="0"/>
              <a:t> to low-level jet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7B49C-A7A2-7D7F-429E-867DA303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644650"/>
            <a:ext cx="51435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D540E-70DD-FF2A-B3E2-27F80288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48" y="1644650"/>
            <a:ext cx="5092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6EA79-1B1B-84A1-E47E-E68C9F903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234D-AB7B-B71D-9DB7-A619D04B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#15 – Vertical profile of water vapor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D360A-CFB4-72DA-71FD-28410D37342E}"/>
              </a:ext>
            </a:extLst>
          </p:cNvPr>
          <p:cNvSpPr txBox="1"/>
          <p:nvPr/>
        </p:nvSpPr>
        <p:spPr>
          <a:xfrm>
            <a:off x="838200" y="5664820"/>
            <a:ext cx="705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There is a secular trend owing to surface flux source plus a diurnal 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C2B73-C555-07F5-AD16-D427317B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644650"/>
            <a:ext cx="51435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6EAD36-B7FB-3E31-D7E0-EC0D885C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1644650"/>
            <a:ext cx="5092700" cy="356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5906D-AB93-AFFF-2AE8-5E282EAA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096" y="1644650"/>
            <a:ext cx="5054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44A1A-838E-1B13-E8B0-9358ECB9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09EC-4B16-92F1-8E97-A72740B8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#16 – Vertical profile of </a:t>
            </a:r>
            <a:r>
              <a:rPr lang="en-US" dirty="0" err="1"/>
              <a:t>K</a:t>
            </a:r>
            <a:r>
              <a:rPr lang="en-US" baseline="-25000" dirty="0" err="1"/>
              <a:t>h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DEFF9-4208-465B-DDA2-21A162A58BE2}"/>
              </a:ext>
            </a:extLst>
          </p:cNvPr>
          <p:cNvSpPr txBox="1"/>
          <p:nvPr/>
        </p:nvSpPr>
        <p:spPr>
          <a:xfrm>
            <a:off x="838200" y="5664820"/>
            <a:ext cx="481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K</a:t>
            </a:r>
            <a:r>
              <a:rPr lang="en-US" baseline="-25000" dirty="0" err="1"/>
              <a:t>h</a:t>
            </a:r>
            <a:r>
              <a:rPr lang="en-US" dirty="0"/>
              <a:t> nonzero at only one of these 4 times plotted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ED8C6-93EE-E5A7-8212-011B04A1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644650"/>
            <a:ext cx="51435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2A7EC-3A7F-838F-E824-FF8D1C72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0" y="1644650"/>
            <a:ext cx="5092700" cy="356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F66F1-8E74-E8B8-D052-95963B49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0" y="1644650"/>
            <a:ext cx="50546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3FB0DA-37DD-5A4E-EA6F-29E092E85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1644650"/>
            <a:ext cx="5143500" cy="356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4E8CE-5AF1-4045-D29A-0C34B8CC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51" y="5213350"/>
            <a:ext cx="3997248" cy="15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10-m wind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8044" y="1732592"/>
            <a:ext cx="4754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 Very often, </a:t>
            </a:r>
            <a:r>
              <a:rPr lang="en-US" sz="2400" b="1" dirty="0">
                <a:solidFill>
                  <a:srgbClr val="FF0000"/>
                </a:solidFill>
              </a:rPr>
              <a:t>the lowest model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level is about 27 m above ground</a:t>
            </a:r>
          </a:p>
          <a:p>
            <a:r>
              <a:rPr lang="en-US" sz="2400" dirty="0"/>
              <a:t>  level (AGL).  (This is WRF default.)</a:t>
            </a:r>
          </a:p>
          <a:p>
            <a:endParaRPr lang="en-US" sz="2400" dirty="0"/>
          </a:p>
          <a:p>
            <a:r>
              <a:rPr lang="en-US" sz="2400" dirty="0"/>
              <a:t>• Many (not all!) wind observations</a:t>
            </a:r>
          </a:p>
          <a:p>
            <a:r>
              <a:rPr lang="en-US" sz="2400" dirty="0"/>
              <a:t>  are taken at 10 m AGL.</a:t>
            </a:r>
          </a:p>
          <a:p>
            <a:endParaRPr lang="en-US" sz="2400" dirty="0"/>
          </a:p>
          <a:p>
            <a:r>
              <a:rPr lang="en-US" sz="2400" dirty="0"/>
              <a:t>• How do you compare model</a:t>
            </a:r>
          </a:p>
          <a:p>
            <a:r>
              <a:rPr lang="en-US" sz="2400" dirty="0"/>
              <a:t>  winds to observations?</a:t>
            </a:r>
          </a:p>
          <a:p>
            <a:endParaRPr lang="en-US" sz="2400" dirty="0"/>
          </a:p>
          <a:p>
            <a:r>
              <a:rPr lang="en-US" sz="2400" dirty="0"/>
              <a:t>• Standard practice: employ </a:t>
            </a:r>
            <a:r>
              <a:rPr lang="en-US" sz="2400" b="1" dirty="0"/>
              <a:t>log</a:t>
            </a:r>
          </a:p>
          <a:p>
            <a:r>
              <a:rPr lang="en-US" sz="2400" b="1" dirty="0"/>
              <a:t>  wind profile</a:t>
            </a:r>
            <a:r>
              <a:rPr lang="en-US" sz="2400" dirty="0"/>
              <a:t> to estimate 10 m wind</a:t>
            </a:r>
            <a:endParaRPr lang="en-US" sz="2400" b="1" dirty="0"/>
          </a:p>
        </p:txBody>
      </p:sp>
      <p:pic>
        <p:nvPicPr>
          <p:cNvPr id="6" name="Picture 5" descr="10m_wind_reduction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5800"/>
            <a:ext cx="4114800" cy="4902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94" y="1732591"/>
            <a:ext cx="1826598" cy="5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8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10-m wind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8044" y="1284416"/>
            <a:ext cx="45247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 Recall the </a:t>
            </a:r>
            <a:r>
              <a:rPr lang="en-US" sz="2400" b="1" dirty="0"/>
              <a:t>log profile assumes</a:t>
            </a:r>
          </a:p>
          <a:p>
            <a:r>
              <a:rPr lang="en-US" sz="2400" b="1" dirty="0"/>
              <a:t>  neutral conditions</a:t>
            </a:r>
            <a:r>
              <a:rPr lang="en-US" sz="2400" dirty="0"/>
              <a:t>, and requires</a:t>
            </a:r>
          </a:p>
          <a:p>
            <a:r>
              <a:rPr lang="en-US" sz="2400" dirty="0"/>
              <a:t>  adjustment when not neutral</a:t>
            </a:r>
          </a:p>
          <a:p>
            <a:endParaRPr lang="en-US" sz="2400" dirty="0"/>
          </a:p>
          <a:p>
            <a:r>
              <a:rPr lang="en-US" sz="2400" dirty="0"/>
              <a:t>• An </a:t>
            </a:r>
            <a:r>
              <a:rPr lang="en-US" sz="2400" dirty="0">
                <a:solidFill>
                  <a:srgbClr val="FF0000"/>
                </a:solidFill>
              </a:rPr>
              <a:t>unstable surface layer </a:t>
            </a:r>
            <a:r>
              <a:rPr lang="en-US" sz="2400" dirty="0"/>
              <a:t>has</a:t>
            </a:r>
          </a:p>
          <a:p>
            <a:r>
              <a:rPr lang="en-US" sz="2400" dirty="0"/>
              <a:t>  </a:t>
            </a:r>
            <a:r>
              <a:rPr lang="en-US" sz="2400" u="sng" dirty="0"/>
              <a:t>less</a:t>
            </a:r>
            <a:r>
              <a:rPr lang="en-US" sz="2400" dirty="0"/>
              <a:t> vertical shear, so log profile</a:t>
            </a:r>
          </a:p>
          <a:p>
            <a:r>
              <a:rPr lang="en-US" sz="2400" dirty="0"/>
              <a:t>  would underestimate 10-m wind</a:t>
            </a:r>
          </a:p>
          <a:p>
            <a:endParaRPr lang="en-US" sz="2400" dirty="0"/>
          </a:p>
          <a:p>
            <a:r>
              <a:rPr lang="en-US" sz="2400" dirty="0"/>
              <a:t>• A </a:t>
            </a:r>
            <a:r>
              <a:rPr lang="en-US" sz="2400" dirty="0">
                <a:solidFill>
                  <a:srgbClr val="0000FF"/>
                </a:solidFill>
              </a:rPr>
              <a:t>stable layer</a:t>
            </a:r>
            <a:r>
              <a:rPr lang="en-US" sz="2400" dirty="0"/>
              <a:t> has </a:t>
            </a:r>
            <a:r>
              <a:rPr lang="en-US" sz="2400" u="sng" dirty="0"/>
              <a:t>more</a:t>
            </a:r>
            <a:r>
              <a:rPr lang="en-US" sz="2400" dirty="0"/>
              <a:t> shear, so</a:t>
            </a:r>
          </a:p>
          <a:p>
            <a:r>
              <a:rPr lang="en-US" sz="2400" dirty="0"/>
              <a:t>  the unadjusted 10-m wind is too</a:t>
            </a:r>
          </a:p>
          <a:p>
            <a:r>
              <a:rPr lang="en-US" sz="2400" dirty="0"/>
              <a:t>  large</a:t>
            </a:r>
          </a:p>
          <a:p>
            <a:endParaRPr lang="en-US" sz="2400" dirty="0"/>
          </a:p>
          <a:p>
            <a:r>
              <a:rPr lang="en-US" sz="2400" dirty="0"/>
              <a:t>• As wind speed increases, surface</a:t>
            </a:r>
          </a:p>
          <a:p>
            <a:r>
              <a:rPr lang="en-US" sz="2400" dirty="0"/>
              <a:t>  layer often presumed neutral</a:t>
            </a:r>
            <a:endParaRPr lang="en-US" sz="2400" i="1" dirty="0"/>
          </a:p>
        </p:txBody>
      </p:sp>
      <p:pic>
        <p:nvPicPr>
          <p:cNvPr id="6" name="Picture 5" descr="10m_wind_reduction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5800"/>
            <a:ext cx="4114800" cy="4902200"/>
          </a:xfrm>
          <a:prstGeom prst="rect">
            <a:avLst/>
          </a:prstGeom>
        </p:spPr>
      </p:pic>
      <p:pic>
        <p:nvPicPr>
          <p:cNvPr id="3" name="Picture 2" descr="10m_wind_reduction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2" y="1955800"/>
            <a:ext cx="4114800" cy="4902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694" y="1732591"/>
            <a:ext cx="1826598" cy="53869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297695" y="2137587"/>
            <a:ext cx="183799" cy="185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10-m wind speed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79" y="3691272"/>
            <a:ext cx="3962400" cy="134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4541" y="1923415"/>
            <a:ext cx="70932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the log wind profile is valid at both the first model </a:t>
            </a:r>
          </a:p>
          <a:p>
            <a:r>
              <a:rPr lang="en-US" sz="2400" dirty="0"/>
              <a:t>  level (</a:t>
            </a:r>
            <a:r>
              <a:rPr lang="en-US" sz="2400" i="1" dirty="0"/>
              <a:t>z =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a</a:t>
            </a:r>
            <a:r>
              <a:rPr lang="en-US" sz="2400" dirty="0"/>
              <a:t>) and at 10 m, then the 10-m wind (</a:t>
            </a:r>
            <a:r>
              <a:rPr lang="en-US" sz="2400" i="1" dirty="0"/>
              <a:t>V</a:t>
            </a:r>
            <a:r>
              <a:rPr lang="en-US" sz="2400" i="1" baseline="-25000" dirty="0"/>
              <a:t>10</a:t>
            </a:r>
            <a:r>
              <a:rPr lang="en-US" sz="2400" dirty="0"/>
              <a:t>) in</a:t>
            </a:r>
          </a:p>
          <a:p>
            <a:r>
              <a:rPr lang="en-US" sz="2400" dirty="0"/>
              <a:t>  terms of the first model level wind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a</a:t>
            </a:r>
            <a:r>
              <a:rPr lang="en-US" sz="2400" dirty="0"/>
              <a:t> is: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8709" y="3529372"/>
            <a:ext cx="915101" cy="15081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21179" y="4888081"/>
            <a:ext cx="338060" cy="4900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7469" y="5359417"/>
            <a:ext cx="2546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Stability corrections </a:t>
            </a:r>
          </a:p>
          <a:p>
            <a:r>
              <a:rPr lang="en-US" dirty="0">
                <a:solidFill>
                  <a:srgbClr val="008000"/>
                </a:solidFill>
              </a:rPr>
              <a:t> computed at 10m and </a:t>
            </a:r>
            <a:r>
              <a:rPr lang="en-US" dirty="0" err="1">
                <a:solidFill>
                  <a:srgbClr val="008000"/>
                </a:solidFill>
              </a:rPr>
              <a:t>Z</a:t>
            </a:r>
            <a:r>
              <a:rPr lang="en-US" baseline="-25000" dirty="0" err="1">
                <a:solidFill>
                  <a:srgbClr val="008000"/>
                </a:solidFill>
              </a:rPr>
              <a:t>a</a:t>
            </a:r>
            <a:endParaRPr lang="en-US" baseline="-250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(Zero when neutral)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5844940"/>
            <a:ext cx="356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(divided two log wind profiles</a:t>
            </a:r>
          </a:p>
          <a:p>
            <a:r>
              <a:rPr lang="en-US" dirty="0"/>
              <a:t> for first model level and 10-m level)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6FF-047F-5B1C-5117-446E6931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2F2E-500B-49E3-CA09-DA38DEB9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WRF single column model (SCM) is a useful tool for very quickly testing and comparing model physics</a:t>
            </a:r>
          </a:p>
          <a:p>
            <a:r>
              <a:rPr lang="en-US" dirty="0"/>
              <a:t>The environment for the SCM is defined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input_sounding</a:t>
            </a:r>
            <a:r>
              <a:rPr lang="en-US" dirty="0"/>
              <a:t>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input_soil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We will run the notebook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run_WRF_SCM.ipynb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  <a:r>
              <a:rPr lang="en-US" dirty="0"/>
              <a:t> ARCC </a:t>
            </a:r>
            <a:r>
              <a:rPr lang="en-US" dirty="0" err="1"/>
              <a:t>Jupyterlab</a:t>
            </a:r>
            <a:endParaRPr lang="en-US" dirty="0"/>
          </a:p>
          <a:p>
            <a:r>
              <a:rPr lang="en-US" dirty="0"/>
              <a:t>This version runs on batch or burst/burst-</a:t>
            </a:r>
            <a:r>
              <a:rPr lang="en-US" dirty="0" err="1"/>
              <a:t>daes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function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Screen Shot 2016-02-15 at 11.20.03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65" y="1993900"/>
            <a:ext cx="52197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1295" y="6356350"/>
            <a:ext cx="216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Stensrud’s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text, p. 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1665" y="1541761"/>
            <a:ext cx="46858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In WRF, you call </a:t>
            </a:r>
            <a:r>
              <a:rPr lang="en-US" b="1" dirty="0"/>
              <a:t>PBL</a:t>
            </a:r>
            <a:r>
              <a:rPr lang="en-US" dirty="0"/>
              <a:t> &amp; </a:t>
            </a:r>
            <a:r>
              <a:rPr lang="en-US" b="1" dirty="0"/>
              <a:t>surface layer</a:t>
            </a:r>
          </a:p>
          <a:p>
            <a:r>
              <a:rPr lang="en-US" dirty="0"/>
              <a:t>	schemes separately (and a </a:t>
            </a:r>
          </a:p>
          <a:p>
            <a:r>
              <a:rPr lang="en-US" dirty="0"/>
              <a:t>	land surface model as well)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A function similar to this is </a:t>
            </a:r>
          </a:p>
          <a:p>
            <a:r>
              <a:rPr lang="en-US" dirty="0">
                <a:solidFill>
                  <a:srgbClr val="FF0000"/>
                </a:solidFill>
              </a:rPr>
              <a:t>	employed in the surface layer </a:t>
            </a:r>
          </a:p>
          <a:p>
            <a:r>
              <a:rPr lang="en-US" dirty="0">
                <a:solidFill>
                  <a:srgbClr val="FF0000"/>
                </a:solidFill>
              </a:rPr>
              <a:t>	scheme, but </a:t>
            </a:r>
            <a:r>
              <a:rPr lang="en-US" i="1" dirty="0">
                <a:solidFill>
                  <a:srgbClr val="FF0000"/>
                </a:solidFill>
              </a:rPr>
              <a:t>varies among schemes</a:t>
            </a:r>
          </a:p>
          <a:p>
            <a:endParaRPr lang="en-US" dirty="0"/>
          </a:p>
          <a:p>
            <a:r>
              <a:rPr lang="en-US" dirty="0"/>
              <a:t>• A measure of stability is computed.  Then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 is </a:t>
            </a:r>
          </a:p>
          <a:p>
            <a:r>
              <a:rPr lang="en-US" dirty="0"/>
              <a:t>	computed at lowest model U level </a:t>
            </a:r>
            <a:r>
              <a:rPr lang="en-US" i="1" dirty="0"/>
              <a:t>Z</a:t>
            </a:r>
            <a:r>
              <a:rPr lang="en-US" i="1" baseline="-25000" dirty="0"/>
              <a:t>a</a:t>
            </a:r>
            <a:r>
              <a:rPr lang="en-US" dirty="0"/>
              <a:t> </a:t>
            </a:r>
          </a:p>
          <a:p>
            <a:r>
              <a:rPr lang="en-US" dirty="0"/>
              <a:t>	and at the 10 m level</a:t>
            </a:r>
          </a:p>
          <a:p>
            <a:endParaRPr lang="en-US" dirty="0"/>
          </a:p>
          <a:p>
            <a:r>
              <a:rPr lang="en-US" dirty="0"/>
              <a:t>• This is applied to log profile to get</a:t>
            </a:r>
          </a:p>
          <a:p>
            <a:r>
              <a:rPr lang="en-US" dirty="0"/>
              <a:t>	10-m wind from the </a:t>
            </a:r>
            <a:r>
              <a:rPr lang="en-US" i="1" dirty="0" err="1"/>
              <a:t>Z</a:t>
            </a:r>
            <a:r>
              <a:rPr lang="en-US" i="1" baseline="-25000" dirty="0" err="1"/>
              <a:t>a</a:t>
            </a:r>
            <a:r>
              <a:rPr lang="en-US" dirty="0"/>
              <a:t> 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055" y="3285206"/>
            <a:ext cx="6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stable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34269" y="2251087"/>
            <a:ext cx="81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unstable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4C936F-21C7-2D85-A1A9-6BEF2506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86" y="5802185"/>
            <a:ext cx="2032974" cy="69069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0955B02-039A-A0D8-9C81-0BC8F083030B}"/>
              </a:ext>
            </a:extLst>
          </p:cNvPr>
          <p:cNvSpPr/>
          <p:nvPr/>
        </p:nvSpPr>
        <p:spPr>
          <a:xfrm>
            <a:off x="9400492" y="5746429"/>
            <a:ext cx="546397" cy="79386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469" y="1608867"/>
            <a:ext cx="93425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USGS SUMMER</a:t>
            </a:r>
          </a:p>
          <a:p>
            <a:r>
              <a:rPr lang="en-US" sz="1400" dirty="0">
                <a:latin typeface="Courier"/>
                <a:cs typeface="Courier"/>
              </a:rPr>
              <a:t>        ALBD   SLMO   SFEM   SFZ0 THERIN   SCFX   SFHC   ’</a:t>
            </a:r>
          </a:p>
          <a:p>
            <a:r>
              <a:rPr lang="en-US" sz="1400" dirty="0">
                <a:latin typeface="Courier"/>
                <a:cs typeface="Courier"/>
              </a:rPr>
              <a:t>1,      15.,   .10,   .88,   80.,    3.,  1.67, 18.9e5,'Urban and Built-Up Land'</a:t>
            </a:r>
          </a:p>
          <a:p>
            <a:r>
              <a:rPr lang="en-US" sz="1400" dirty="0">
                <a:latin typeface="Courier"/>
                <a:cs typeface="Courier"/>
              </a:rPr>
              <a:t>2,      17.,   .30,  .985,   15.,    4.,  2.71, 25.0e5,'Dryland Cropland &amp; Pasture'</a:t>
            </a:r>
          </a:p>
          <a:p>
            <a:r>
              <a:rPr lang="en-US" sz="1400" dirty="0">
                <a:latin typeface="Courier"/>
                <a:cs typeface="Courier"/>
              </a:rPr>
              <a:t>3,      18.,   .50,  .985,   10.,    4.,  2.20, 25.0e5,'Irrigated Cropland &amp; Pasture'</a:t>
            </a:r>
          </a:p>
          <a:p>
            <a:r>
              <a:rPr lang="en-US" sz="1400" dirty="0">
                <a:latin typeface="Courier"/>
                <a:cs typeface="Courier"/>
              </a:rPr>
              <a:t>4,      18.,   .25,  .985,   15.,    4.,  2.56, 25.0e5,'Mixed </a:t>
            </a:r>
            <a:r>
              <a:rPr lang="en-US" sz="1400" dirty="0" err="1">
                <a:latin typeface="Courier"/>
                <a:cs typeface="Courier"/>
              </a:rPr>
              <a:t>Dryland</a:t>
            </a:r>
            <a:r>
              <a:rPr lang="en-US" sz="1400" dirty="0">
                <a:latin typeface="Courier"/>
                <a:cs typeface="Courier"/>
              </a:rPr>
              <a:t>/Irrigated Crop'</a:t>
            </a:r>
          </a:p>
          <a:p>
            <a:r>
              <a:rPr lang="en-US" sz="1400" dirty="0">
                <a:latin typeface="Courier"/>
                <a:cs typeface="Courier"/>
              </a:rPr>
              <a:t>5,      18.,   .25,   .98,   14.,    4.,  2.56, 25.0e5,'Cropland/Grassland Mosaic'</a:t>
            </a:r>
          </a:p>
          <a:p>
            <a:r>
              <a:rPr lang="en-US" sz="1400" dirty="0">
                <a:latin typeface="Courier"/>
                <a:cs typeface="Courier"/>
              </a:rPr>
              <a:t>6,      16.,   .35,  .985,   20.,    4.,  3.19, 25.0e5,'Cropland/Woodland Mosaic'</a:t>
            </a:r>
          </a:p>
          <a:p>
            <a:r>
              <a:rPr lang="en-US" sz="1400" dirty="0">
                <a:latin typeface="Courier"/>
                <a:cs typeface="Courier"/>
              </a:rPr>
              <a:t>7,      19.,   .15,   .96,   12.,    3.,  2.37, 20.8e5,'Grassland'</a:t>
            </a:r>
          </a:p>
          <a:p>
            <a:r>
              <a:rPr lang="en-US" sz="1400" dirty="0">
                <a:latin typeface="Courier"/>
                <a:cs typeface="Courier"/>
              </a:rPr>
              <a:t>8,      22.,   .10,   .93,    5.,    3.,  1.56, 20.8e5,'Shrubland'</a:t>
            </a:r>
          </a:p>
          <a:p>
            <a:r>
              <a:rPr lang="en-US" sz="1400" dirty="0">
                <a:latin typeface="Courier"/>
                <a:cs typeface="Courier"/>
              </a:rPr>
              <a:t>9,      20.,   .15,   .95,    6.,    3.,  2.14, 20.8e5,'Mixed </a:t>
            </a:r>
            <a:r>
              <a:rPr lang="en-US" sz="1400" dirty="0" err="1">
                <a:latin typeface="Courier"/>
                <a:cs typeface="Courier"/>
              </a:rPr>
              <a:t>Shrubland</a:t>
            </a:r>
            <a:r>
              <a:rPr lang="en-US" sz="1400" dirty="0">
                <a:latin typeface="Courier"/>
                <a:cs typeface="Courier"/>
              </a:rPr>
              <a:t>/Grassland'</a:t>
            </a:r>
          </a:p>
          <a:p>
            <a:r>
              <a:rPr lang="en-US" sz="1400" dirty="0">
                <a:latin typeface="Courier"/>
                <a:cs typeface="Courier"/>
              </a:rPr>
              <a:t>10,     20.,   .15,   .92,   15.,    3.,  2.00, 25.0e5,'Savanna'</a:t>
            </a:r>
          </a:p>
          <a:p>
            <a:r>
              <a:rPr lang="en-US" sz="1400" dirty="0">
                <a:latin typeface="Courier"/>
                <a:cs typeface="Courier"/>
              </a:rPr>
              <a:t>11,     16.,   .30,   .93,   50.,    4.,  2.63, 25.0e5,'Deciduous Broadleaf Forest'</a:t>
            </a:r>
          </a:p>
          <a:p>
            <a:r>
              <a:rPr lang="en-US" sz="1400" dirty="0">
                <a:latin typeface="Courier"/>
                <a:cs typeface="Courier"/>
              </a:rPr>
              <a:t>12,     14.,   .30,   .94,   50.,    4.,  2.86, 25.0e5,'Deciduous </a:t>
            </a:r>
            <a:r>
              <a:rPr lang="en-US" sz="1400" dirty="0" err="1">
                <a:latin typeface="Courier"/>
                <a:cs typeface="Courier"/>
              </a:rPr>
              <a:t>Needleleaf</a:t>
            </a:r>
            <a:r>
              <a:rPr lang="en-US" sz="1400" dirty="0">
                <a:latin typeface="Courier"/>
                <a:cs typeface="Courier"/>
              </a:rPr>
              <a:t> Forest'</a:t>
            </a:r>
          </a:p>
          <a:p>
            <a:r>
              <a:rPr lang="en-US" sz="1400" dirty="0">
                <a:latin typeface="Courier"/>
                <a:cs typeface="Courier"/>
              </a:rPr>
              <a:t>13,     12.,   .50,   .95,   50.,    5.,  1.67, 29.2e5,'Evergreen Broadleaf Forest'</a:t>
            </a:r>
          </a:p>
          <a:p>
            <a:r>
              <a:rPr lang="en-US" sz="1400" dirty="0">
                <a:latin typeface="Courier"/>
                <a:cs typeface="Courier"/>
              </a:rPr>
              <a:t>14,     12.,   .30,   .95,   50.,    4.,  3.33, 29.2e5,'Evergreen </a:t>
            </a:r>
            <a:r>
              <a:rPr lang="en-US" sz="1400" dirty="0" err="1">
                <a:latin typeface="Courier"/>
                <a:cs typeface="Courier"/>
              </a:rPr>
              <a:t>Needleleaf</a:t>
            </a:r>
            <a:r>
              <a:rPr lang="en-US" sz="1400" dirty="0">
                <a:latin typeface="Courier"/>
                <a:cs typeface="Courier"/>
              </a:rPr>
              <a:t> Forest'</a:t>
            </a:r>
          </a:p>
          <a:p>
            <a:r>
              <a:rPr lang="en-US" sz="1400" dirty="0">
                <a:latin typeface="Courier"/>
                <a:cs typeface="Courier"/>
              </a:rPr>
              <a:t>15,     13.,   .30,   .97,   50.,    4.,  2.11, 41.8e5,'Mixed Forest'</a:t>
            </a:r>
          </a:p>
          <a:p>
            <a:r>
              <a:rPr lang="en-US" sz="1400" dirty="0">
                <a:latin typeface="Courier"/>
                <a:cs typeface="Courier"/>
              </a:rPr>
              <a:t>16,      8.,   1.0,   .98,  0.01,    6.,    0., 9.0e25,'Water Bodies'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7015" y="1750259"/>
            <a:ext cx="607954" cy="39732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5770" y="205413"/>
            <a:ext cx="187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/>
                <a:cs typeface="Courier"/>
              </a:rPr>
              <a:t>LANDUSE.TBL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6695" y="123755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Surface roughness 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, in centimeters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5769" y="6370780"/>
            <a:ext cx="5726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Aside: As of WRF v3.9, MODIS landuse database is now the default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93" y="84143"/>
            <a:ext cx="3746500" cy="110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5602" y="448174"/>
            <a:ext cx="172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Log wind profile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15878" y="698893"/>
            <a:ext cx="448212" cy="4901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36267" y="5576604"/>
            <a:ext cx="3079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These z0 are starting points;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Some schemes modify them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(see also </a:t>
            </a:r>
            <a:r>
              <a:rPr lang="en-US" sz="1200" i="1" dirty="0">
                <a:solidFill>
                  <a:srgbClr val="FF0000"/>
                </a:solidFill>
                <a:latin typeface="Courier"/>
                <a:cs typeface="Courier"/>
              </a:rPr>
              <a:t>VEGPARM.TBL,MPTABLE.TBL</a:t>
            </a:r>
            <a:r>
              <a:rPr lang="en-US" sz="1400" i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32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EDB86-A4C4-4CF1-CAC2-1EC24184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6C7B-2FC8-2AD9-B916-BF3A27C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#17 – 10m and lowest level wind speed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180CE-3BB7-AC93-9CC1-9D77114ECE5D}"/>
              </a:ext>
            </a:extLst>
          </p:cNvPr>
          <p:cNvSpPr txBox="1"/>
          <p:nvPr/>
        </p:nvSpPr>
        <p:spPr>
          <a:xfrm>
            <a:off x="838200" y="5664820"/>
            <a:ext cx="808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The </a:t>
            </a:r>
            <a:r>
              <a:rPr lang="en-US" b="1" dirty="0"/>
              <a:t>shear</a:t>
            </a:r>
            <a:r>
              <a:rPr lang="en-US" dirty="0"/>
              <a:t> between the 10m and lowest model levels varies substantially with time</a:t>
            </a:r>
            <a:endParaRPr lang="en-US" i="1" dirty="0"/>
          </a:p>
          <a:p>
            <a:r>
              <a:rPr lang="en-US" dirty="0"/>
              <a:t>• This shear is also affected by surface roughness (expressed through z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78C79-53BE-758F-A01C-9375507D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644650"/>
            <a:ext cx="6197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A172D-0712-BA33-8BB1-F7FB89F2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BE86-65D4-1DDB-835A-298C6E34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#17 – adding 2m and lowest level theta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203B9-47A5-8B47-092B-A6A372BD4AA4}"/>
              </a:ext>
            </a:extLst>
          </p:cNvPr>
          <p:cNvSpPr txBox="1"/>
          <p:nvPr/>
        </p:nvSpPr>
        <p:spPr>
          <a:xfrm>
            <a:off x="838200" y="5664820"/>
            <a:ext cx="784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Stability of the layer between 2m and lowest model level varies with time</a:t>
            </a:r>
          </a:p>
          <a:p>
            <a:r>
              <a:rPr lang="en-US" dirty="0"/>
              <a:t>• Under what conditions is the shear between 10m and the lowest level smallest?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55040-BF7C-77BC-737E-D1384A10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644650"/>
            <a:ext cx="61976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A2DD4B-4BAD-87DB-661D-CB69A68A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73" y="1644650"/>
            <a:ext cx="6705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7D9F-5F5A-42E6-3BFC-9E05B7E3B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05E87-30AB-AF61-FB94-A9817227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1644650"/>
            <a:ext cx="6413500" cy="356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DAEDD-825C-BA16-C68E-D3734B98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#17 – stability vs shear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3A5E4-26EE-83B5-313C-CBE808A7D4E8}"/>
              </a:ext>
            </a:extLst>
          </p:cNvPr>
          <p:cNvSpPr txBox="1"/>
          <p:nvPr/>
        </p:nvSpPr>
        <p:spPr>
          <a:xfrm>
            <a:off x="838200" y="5664820"/>
            <a:ext cx="6439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x-axis: stability (unstable when negative); y-axis: shear</a:t>
            </a:r>
          </a:p>
          <a:p>
            <a:r>
              <a:rPr lang="en-US" dirty="0"/>
              <a:t>• vertical shear largest when most stable</a:t>
            </a:r>
          </a:p>
          <a:p>
            <a:r>
              <a:rPr lang="en-US" dirty="0"/>
              <a:t>• this reveals the impact of the log wind profile’s stability corrector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CADD1-E3BD-40A2-21A3-833AC30280CC}"/>
              </a:ext>
            </a:extLst>
          </p:cNvPr>
          <p:cNvSpPr txBox="1"/>
          <p:nvPr/>
        </p:nvSpPr>
        <p:spPr>
          <a:xfrm>
            <a:off x="3423425" y="3395547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unstable</a:t>
            </a:r>
          </a:p>
          <a:p>
            <a:r>
              <a:rPr lang="en-US" sz="1200" i="1" dirty="0"/>
              <a:t>small shear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7E6CB-0B2C-79E6-7F04-B253CACEA07D}"/>
              </a:ext>
            </a:extLst>
          </p:cNvPr>
          <p:cNvSpPr txBox="1"/>
          <p:nvPr/>
        </p:nvSpPr>
        <p:spPr>
          <a:xfrm>
            <a:off x="7657172" y="331868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stable</a:t>
            </a:r>
          </a:p>
          <a:p>
            <a:r>
              <a:rPr lang="en-US" sz="1200" i="1" dirty="0"/>
              <a:t>large shear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B6DD9-01A4-B891-F049-CEB1BE63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996" y="3126201"/>
            <a:ext cx="1826598" cy="5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BDE9-0233-F7E1-4E3E-BB5C609F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#19 – Plot sounding at desired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649BB-382E-D7EB-5928-E3D4B093ACF0}"/>
              </a:ext>
            </a:extLst>
          </p:cNvPr>
          <p:cNvSpPr txBox="1"/>
          <p:nvPr/>
        </p:nvSpPr>
        <p:spPr>
          <a:xfrm>
            <a:off x="122663" y="6492875"/>
            <a:ext cx="551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timeindex</a:t>
            </a:r>
            <a:r>
              <a:rPr lang="en-US" dirty="0"/>
              <a:t> to valid value to plot sounding at that time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93265B-E0E4-960D-684D-4037E4ED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8" y="1399473"/>
            <a:ext cx="9950605" cy="50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1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949E-A405-C4C6-7A7C-0E77D1F6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E8D7-EF89-B692-504B-B989F4CA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 the stop button at left, and make sure you close and halt your notebook job</a:t>
            </a:r>
          </a:p>
          <a:p>
            <a:r>
              <a:rPr lang="en-US" dirty="0"/>
              <a:t>From the File menu, select Hub Control Panel, and then Stop My Server</a:t>
            </a:r>
          </a:p>
          <a:p>
            <a:pPr lvl="1"/>
            <a:r>
              <a:rPr lang="en-US" dirty="0"/>
              <a:t>This releases finite, shared resources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D340E-1741-C339-EA20-853A03A2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32" y="3432175"/>
            <a:ext cx="4165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C916-AE5F-3A33-EED9-73C65F0F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ensemble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50C5-BAF6-97CC-3DD9-689E352A9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assigned a PBL physics configuration</a:t>
            </a:r>
          </a:p>
          <a:p>
            <a:r>
              <a:rPr lang="en-US" dirty="0"/>
              <a:t>Edit Cell #2 for your surname and experiment name, and re-run the notebook</a:t>
            </a:r>
          </a:p>
          <a:p>
            <a:r>
              <a:rPr lang="en-US" dirty="0"/>
              <a:t>The notebook will create figures named </a:t>
            </a:r>
            <a:r>
              <a:rPr lang="en-US" dirty="0" err="1">
                <a:solidFill>
                  <a:srgbClr val="FF0000"/>
                </a:solidFill>
              </a:rPr>
              <a:t>Surname_Experimentname_description.png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Copy these to $LAB/</a:t>
            </a:r>
            <a:r>
              <a:rPr lang="en-US" dirty="0" err="1"/>
              <a:t>SCM_ensemble</a:t>
            </a:r>
            <a:r>
              <a:rPr lang="en-US" dirty="0"/>
              <a:t> from your SCM directory</a:t>
            </a:r>
          </a:p>
          <a:p>
            <a:pPr marL="457200" lvl="1" indent="0">
              <a:buNone/>
            </a:pPr>
            <a:r>
              <a:rPr lang="en-US" dirty="0"/>
              <a:t>$ cp *.</a:t>
            </a:r>
            <a:r>
              <a:rPr lang="en-US" dirty="0" err="1"/>
              <a:t>png</a:t>
            </a:r>
            <a:r>
              <a:rPr lang="en-US" dirty="0"/>
              <a:t> $LAB/</a:t>
            </a:r>
            <a:r>
              <a:rPr lang="en-US" dirty="0" err="1"/>
              <a:t>SCM_ensemble</a:t>
            </a:r>
            <a:r>
              <a:rPr lang="en-US" dirty="0"/>
              <a:t>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7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C5F90-DB2F-01C6-6CFA-5AD8C869C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343A5B-2759-11F8-4962-A81B01762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9190-C097-C336-EC77-EB276F5A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[</a:t>
            </a:r>
            <a:r>
              <a:rPr lang="en-US" b="1" dirty="0"/>
              <a:t>see script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DCEF-85F1-A865-1034-3074E923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directory in your lab space called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SCM</a:t>
            </a:r>
            <a:r>
              <a:rPr lang="en-US" dirty="0"/>
              <a:t> and move into it</a:t>
            </a:r>
          </a:p>
          <a:p>
            <a:r>
              <a:rPr lang="en-US" dirty="0"/>
              <a:t>Copy the notebook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$LAB/SCM/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run_WRF_SCM.ipynb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 ARCC </a:t>
            </a:r>
            <a:r>
              <a:rPr lang="en-US" dirty="0" err="1"/>
              <a:t>Jupyterlab</a:t>
            </a:r>
            <a:r>
              <a:rPr lang="en-US" dirty="0"/>
              <a:t>, spawn a process on batch or burst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Minimal resources suffice – this run only uses 1 CPU</a:t>
            </a:r>
          </a:p>
          <a:p>
            <a:pPr lvl="1"/>
            <a:r>
              <a:rPr lang="en-US" dirty="0"/>
              <a:t>Move to your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SCM</a:t>
            </a:r>
            <a:r>
              <a:rPr lang="en-US" dirty="0"/>
              <a:t> directory and launch the notebook</a:t>
            </a:r>
          </a:p>
        </p:txBody>
      </p:sp>
    </p:spTree>
    <p:extLst>
      <p:ext uri="{BB962C8B-B14F-4D97-AF65-F5344CB8AC3E}">
        <p14:creationId xmlns:p14="http://schemas.microsoft.com/office/powerpoint/2010/main" val="202830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177D-3D6E-D04D-853B-674CC3D9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#2 – Setting surname and experiment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4D51B-E830-9824-B43B-09882C1B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279649"/>
            <a:ext cx="12077700" cy="229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E3FA0-5680-361E-9217-F128F71E6717}"/>
              </a:ext>
            </a:extLst>
          </p:cNvPr>
          <p:cNvSpPr txBox="1"/>
          <p:nvPr/>
        </p:nvSpPr>
        <p:spPr>
          <a:xfrm>
            <a:off x="701040" y="5013960"/>
            <a:ext cx="9279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For our demo, there is no need to modify this cell</a:t>
            </a:r>
          </a:p>
          <a:p>
            <a:r>
              <a:rPr lang="en-US" dirty="0"/>
              <a:t>• For the </a:t>
            </a:r>
            <a:r>
              <a:rPr lang="en-US" b="1" dirty="0"/>
              <a:t>class ensemble</a:t>
            </a:r>
            <a:r>
              <a:rPr lang="en-US" dirty="0"/>
              <a:t>, you will edit this cell with your </a:t>
            </a:r>
            <a:r>
              <a:rPr lang="en-US" b="1" dirty="0"/>
              <a:t>surname and simulation (scheme) name</a:t>
            </a:r>
          </a:p>
          <a:p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more details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4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7BFA7D-1DB5-72EE-8F54-739B3483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1" y="1392902"/>
            <a:ext cx="7680037" cy="5314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02D38-DEA9-8CC4-B4FC-4E2DD42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#4 – Physics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A3438-1D3C-966F-3BBA-3E27AFE7BD88}"/>
              </a:ext>
            </a:extLst>
          </p:cNvPr>
          <p:cNvSpPr txBox="1"/>
          <p:nvPr/>
        </p:nvSpPr>
        <p:spPr>
          <a:xfrm>
            <a:off x="7162800" y="3931178"/>
            <a:ext cx="4418838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• No editing needed for the demo</a:t>
            </a:r>
          </a:p>
          <a:p>
            <a:endParaRPr lang="en-US" dirty="0"/>
          </a:p>
          <a:p>
            <a:r>
              <a:rPr lang="en-US" dirty="0"/>
              <a:t>• For the </a:t>
            </a:r>
            <a:r>
              <a:rPr lang="en-US" b="1" dirty="0"/>
              <a:t>class ensemble</a:t>
            </a:r>
            <a:r>
              <a:rPr lang="en-US" dirty="0"/>
              <a:t>, you will modify</a:t>
            </a:r>
          </a:p>
          <a:p>
            <a:r>
              <a:rPr lang="en-US" dirty="0"/>
              <a:t> one or more of “</a:t>
            </a:r>
            <a:r>
              <a:rPr lang="en-US" dirty="0" err="1"/>
              <a:t>bl_pbl_physics</a:t>
            </a:r>
            <a:r>
              <a:rPr lang="en-US" dirty="0"/>
              <a:t>”,</a:t>
            </a:r>
          </a:p>
          <a:p>
            <a:r>
              <a:rPr lang="en-US" dirty="0"/>
              <a:t> “</a:t>
            </a:r>
            <a:r>
              <a:rPr lang="en-US" dirty="0" err="1"/>
              <a:t>sf_sfclay_physics</a:t>
            </a:r>
            <a:r>
              <a:rPr lang="en-US" dirty="0"/>
              <a:t>”, “</a:t>
            </a:r>
            <a:r>
              <a:rPr lang="en-US" dirty="0" err="1"/>
              <a:t>bl_mynn_closure</a:t>
            </a:r>
            <a:r>
              <a:rPr lang="en-US" dirty="0"/>
              <a:t>”,</a:t>
            </a:r>
          </a:p>
          <a:p>
            <a:r>
              <a:rPr lang="en-US" dirty="0"/>
              <a:t> “</a:t>
            </a:r>
            <a:r>
              <a:rPr lang="en-US" dirty="0" err="1"/>
              <a:t>bl_mynn_edmf</a:t>
            </a:r>
            <a:r>
              <a:rPr lang="en-US" dirty="0"/>
              <a:t>”, and “</a:t>
            </a:r>
            <a:r>
              <a:rPr lang="en-US" dirty="0" err="1"/>
              <a:t>bl_mynn_mixlength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bl_mynn_closure</a:t>
            </a:r>
            <a:r>
              <a:rPr lang="en-US" dirty="0"/>
              <a:t> is only relevant </a:t>
            </a:r>
          </a:p>
          <a:p>
            <a:r>
              <a:rPr lang="en-US" dirty="0"/>
              <a:t>  if </a:t>
            </a:r>
            <a:r>
              <a:rPr lang="en-US" dirty="0" err="1"/>
              <a:t>bl_pbl_physics</a:t>
            </a:r>
            <a:r>
              <a:rPr lang="en-US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404967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F17B-E9C2-241B-DBDD-F02D5B5F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#8 – Shortwave at surface (SWDOWN)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33BE2-28A7-7531-5D1B-0F255E88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733550"/>
            <a:ext cx="6350000" cy="339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1AA79-DDC8-C2F2-45B9-D846CF8A42CF}"/>
              </a:ext>
            </a:extLst>
          </p:cNvPr>
          <p:cNvSpPr txBox="1"/>
          <p:nvPr/>
        </p:nvSpPr>
        <p:spPr>
          <a:xfrm>
            <a:off x="609600" y="5379720"/>
            <a:ext cx="865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Sunrise is around 12Z</a:t>
            </a:r>
          </a:p>
          <a:p>
            <a:r>
              <a:rPr lang="en-US" dirty="0"/>
              <a:t>Noon is around 18Z [and simulation commenced at 19Z]</a:t>
            </a:r>
          </a:p>
          <a:p>
            <a:r>
              <a:rPr lang="en-US" dirty="0"/>
              <a:t>Sunset is about 00Z</a:t>
            </a:r>
          </a:p>
          <a:p>
            <a:r>
              <a:rPr lang="en-US" dirty="0"/>
              <a:t>• SWDOWN is not provided at first time (model start time), so is erroneously reported as 0</a:t>
            </a:r>
          </a:p>
        </p:txBody>
      </p:sp>
    </p:spTree>
    <p:extLst>
      <p:ext uri="{BB962C8B-B14F-4D97-AF65-F5344CB8AC3E}">
        <p14:creationId xmlns:p14="http://schemas.microsoft.com/office/powerpoint/2010/main" val="12488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D5A9-4A14-E3A0-4531-4FF8EBC4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#9 – Plot of 2m temperature (T)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8C90F-BB5E-A8F2-4A30-2DB3F9FA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44650"/>
            <a:ext cx="6350000" cy="35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0B9E1-1ACD-294D-5C71-7D55D31B4528}"/>
              </a:ext>
            </a:extLst>
          </p:cNvPr>
          <p:cNvSpPr txBox="1"/>
          <p:nvPr/>
        </p:nvSpPr>
        <p:spPr>
          <a:xfrm>
            <a:off x="838200" y="5664820"/>
            <a:ext cx="960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2m T is not computed at the model start time, so it is erroneously treated as absolute zero [ouch!]</a:t>
            </a:r>
          </a:p>
        </p:txBody>
      </p:sp>
    </p:spTree>
    <p:extLst>
      <p:ext uri="{BB962C8B-B14F-4D97-AF65-F5344CB8AC3E}">
        <p14:creationId xmlns:p14="http://schemas.microsoft.com/office/powerpoint/2010/main" val="202093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37812-3C0A-DF06-276A-1C32BE03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6DD3-95FD-C7AA-FD33-1F142FA5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#9 –2m T, </a:t>
            </a:r>
            <a:r>
              <a:rPr lang="en-US" dirty="0">
                <a:solidFill>
                  <a:srgbClr val="FF0000"/>
                </a:solidFill>
              </a:rPr>
              <a:t>SWDOWN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0ACC2-E1D8-5346-1C82-235205EF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44650"/>
            <a:ext cx="6350000" cy="35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54234C-BB81-1DFB-3F09-9BEF089DBE0E}"/>
              </a:ext>
            </a:extLst>
          </p:cNvPr>
          <p:cNvSpPr txBox="1"/>
          <p:nvPr/>
        </p:nvSpPr>
        <p:spPr>
          <a:xfrm>
            <a:off x="838200" y="5664820"/>
            <a:ext cx="819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We skipped the initial time in plotting 2m T </a:t>
            </a:r>
            <a:r>
              <a:rPr lang="en-US" u="sng" dirty="0"/>
              <a:t>and</a:t>
            </a:r>
            <a:r>
              <a:rPr lang="en-US" dirty="0"/>
              <a:t> SWDOWN</a:t>
            </a:r>
          </a:p>
          <a:p>
            <a:r>
              <a:rPr lang="en-US" dirty="0"/>
              <a:t>• Observe the temporal behavior and phasing of these fields – especially 2m T at night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1F7E5-B67F-F0C4-FA0C-9050C3BA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33550"/>
            <a:ext cx="6858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273E6-A059-4A2A-1652-8730E085B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14F6-C5E6-EDC8-634C-C38F5B0E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#9 –2m T, </a:t>
            </a:r>
            <a:r>
              <a:rPr lang="en-US" dirty="0">
                <a:solidFill>
                  <a:srgbClr val="FF0000"/>
                </a:solidFill>
              </a:rPr>
              <a:t>PBL height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74C89-E42C-C6B0-4240-E952EFFB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44650"/>
            <a:ext cx="6350000" cy="35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4356B-E895-0128-411E-8B9EA8033C2C}"/>
              </a:ext>
            </a:extLst>
          </p:cNvPr>
          <p:cNvSpPr txBox="1"/>
          <p:nvPr/>
        </p:nvSpPr>
        <p:spPr>
          <a:xfrm>
            <a:off x="838200" y="5664820"/>
            <a:ext cx="581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We skipped the initial time in plotting 2m T and PBL height</a:t>
            </a:r>
          </a:p>
          <a:p>
            <a:r>
              <a:rPr lang="en-US" dirty="0"/>
              <a:t>• Observe the temporal behavior and phasing of these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73072-4BDA-CDDB-14CC-F95D6F9C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33550"/>
            <a:ext cx="6858000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A5394-611D-145A-D5EF-810A7BFD3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154" y="1733550"/>
            <a:ext cx="6946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5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1637</Words>
  <Application>Microsoft Macintosh PowerPoint</Application>
  <PresentationFormat>Widescreen</PresentationFormat>
  <Paragraphs>179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</vt:lpstr>
      <vt:lpstr>Courier New</vt:lpstr>
      <vt:lpstr>Symbol</vt:lpstr>
      <vt:lpstr>Wingdings</vt:lpstr>
      <vt:lpstr>Office Theme</vt:lpstr>
      <vt:lpstr>Visualizing the PBL with WRF-SCM</vt:lpstr>
      <vt:lpstr>Introduction</vt:lpstr>
      <vt:lpstr>Setup [see script]</vt:lpstr>
      <vt:lpstr>Cell #2 – Setting surname and experiment name</vt:lpstr>
      <vt:lpstr>Cell #4 – Physics selection</vt:lpstr>
      <vt:lpstr>Cell #8 – Shortwave at surface (SWDOWN)</vt:lpstr>
      <vt:lpstr>Cell #9 – Plot of 2m temperature (T)</vt:lpstr>
      <vt:lpstr>Cell #9 –2m T, SWDOWN</vt:lpstr>
      <vt:lpstr>Cell #9 –2m T, PBL height</vt:lpstr>
      <vt:lpstr>Cell #10 –Time-height potential temperature</vt:lpstr>
      <vt:lpstr>Cell #11 –Add PBL mixing Kh</vt:lpstr>
      <vt:lpstr>Cell #12 –Potential temperature and wind speed</vt:lpstr>
      <vt:lpstr>Cell #13 – Vertical profile of potential temperature</vt:lpstr>
      <vt:lpstr>Cell #14 – Vertical profile of wind speed</vt:lpstr>
      <vt:lpstr>Cell #15 – Vertical profile of water vapor</vt:lpstr>
      <vt:lpstr>Cell #16 – Vertical profile of Kh</vt:lpstr>
      <vt:lpstr>Finding the 10-m wind speed</vt:lpstr>
      <vt:lpstr>Finding the 10-m wind speed</vt:lpstr>
      <vt:lpstr>Finding the 10-m wind speed</vt:lpstr>
      <vt:lpstr>Stability function y</vt:lpstr>
      <vt:lpstr>PowerPoint Presentation</vt:lpstr>
      <vt:lpstr>Cell #17 – 10m and lowest level wind speed</vt:lpstr>
      <vt:lpstr>Cell #17 – adding 2m and lowest level theta</vt:lpstr>
      <vt:lpstr>Cell #17 – stability vs shear</vt:lpstr>
      <vt:lpstr>Cell #19 – Plot sounding at desired time</vt:lpstr>
      <vt:lpstr>Finish up</vt:lpstr>
      <vt:lpstr>Class ensemble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PBL with WRF-SCM</dc:title>
  <dc:creator>Fovell, Robert</dc:creator>
  <cp:lastModifiedBy>Fovell, Robert</cp:lastModifiedBy>
  <cp:revision>15</cp:revision>
  <dcterms:created xsi:type="dcterms:W3CDTF">2024-02-16T17:41:30Z</dcterms:created>
  <dcterms:modified xsi:type="dcterms:W3CDTF">2024-09-30T14:26:37Z</dcterms:modified>
</cp:coreProperties>
</file>