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197"/>
  </p:normalViewPr>
  <p:slideViewPr>
    <p:cSldViewPr snapToGrid="0" showGuides="1">
      <p:cViewPr>
        <p:scale>
          <a:sx n="110" d="100"/>
          <a:sy n="110" d="100"/>
        </p:scale>
        <p:origin x="39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27E6-D362-6E67-D7A3-DB18237E5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1B28F-C84A-B417-D179-10D9DB7A5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1BBEC-EC6D-8DD3-DE09-EF4F8A1A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4746-0556-F0AD-4FA9-0DD80757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70A-D86E-7CC9-899B-7ABDFCB7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66AA-2BFF-1558-BAF3-C8EA4AB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C43B3-BFA3-D805-D9F9-7CC06BEA6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AD8B6-1365-1853-242F-7E72AE0C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771D-D6DB-D345-4EE8-65C3E148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C275-A72E-F198-2086-0CF98EDE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CFE08-51B2-50C1-4B9D-6D60BDF4B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1A50E-9B68-AD86-D1E8-29B39EB1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92E11-1798-9244-580D-E0222AB4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BB8C-844B-95A8-1DB0-C25B3107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04D6C-7002-1419-7CB3-5AA19178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6F36-0304-6BD0-5B2E-19D211E7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7A4B-C652-DF8E-45C9-E249F8A92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D4B6-89E3-F2A5-94DD-95788680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7D57-3AAE-B5D4-20FA-E460AE1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B3D7-A702-8095-1129-81F9C7B0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0C8E-1106-E26D-1751-7DA4596E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0C041-ED64-1AEA-7D1C-3AB365CF3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733E1-8FE8-8B94-C778-20073A29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9131-9B79-7890-49E6-97DBDEF1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D818B-F498-EA22-7278-2AE86B1B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CEB0-81C7-B28A-85A5-BBCE0886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FA9B-FD8A-2BF3-CFD3-1C1235335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83D9C-9A58-61A4-9428-27409F97A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462E3-26E9-72B3-B060-8C43A602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F9E71-7BF1-AC68-B536-EE61E3CF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77C99-976A-A3D2-95EB-2E678E78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D6E4-C188-2142-FCE2-5C68168E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E284-3929-5EB9-730A-9F8FB015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06B27-EECA-5520-2D39-4D4DACD8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FF42C-E49F-AC1B-E5EE-7CA65CA3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8C985-7261-2F3D-7609-600355EF6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DCD09-4A00-B817-1E9B-285D5D3D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43640-D669-4585-6D16-7C58618F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A8AD5-CC55-9A84-A4C9-46E767B1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5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0D71-E5F7-B30E-005B-5469A41F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9FEF9-D82F-0184-56CF-3D894687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99344-A455-C457-C48E-460C9BFD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FF54E-4FA3-8D5C-8CE2-0D2B420F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36380-8125-A65E-87D1-AA394925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13BA2-6CD7-6732-DAE3-FF603FBF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04D6B-DF11-EC7B-45FA-5E3752D7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8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DB17-0544-FFD4-8569-711A8B64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F58F-48AD-FACC-E01C-8FCCB48E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E7A63-B266-EAD3-35F4-D2C3F6D8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6707-0333-D8DC-FDF6-B42B67FB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D81D0-0EFE-ABC3-F554-0180EA42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204EF-B2BE-ACE7-9645-47ED2809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4DB3-1A44-ECF2-4A55-A7316978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4080D-2D81-9E43-9681-4DE3F18ED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AC399-C19D-3894-761B-6F96AA6A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189F9-1FF6-AD58-7EE4-2B4E2ED7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87EDC-0696-E3B1-1249-FBBCF922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55388-2528-B228-73C1-17BE99E3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173DD-77FC-4BFC-C875-C8D261F6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C1D6-9A5B-5143-85C0-521C9B695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E1191-E026-8DB1-FB2F-0FD7CA0C0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F40B-1EDF-A14A-AF02-9511ACA9CD99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1DA8-7A99-8B29-8D85-FCE09415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0553-A616-88FD-7190-7391694F8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8575-825A-504C-B203-5B30802E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9461-3EFD-8F3A-A02F-1CE95A798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PBL 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3BA3F-67FB-F4FA-4BF4-E57CAD6E8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6E036-D94B-CEAB-C816-2CB820DAAB0B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2023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78B47-037F-1E45-7353-0AA5C285AD4C}"/>
              </a:ext>
            </a:extLst>
          </p:cNvPr>
          <p:cNvSpPr txBox="1"/>
          <p:nvPr/>
        </p:nvSpPr>
        <p:spPr>
          <a:xfrm>
            <a:off x="127322" y="358815"/>
            <a:ext cx="340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script </a:t>
            </a:r>
            <a:r>
              <a:rPr lang="en-US" b="1" dirty="0" err="1"/>
              <a:t>PBL_demonstration.pdf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92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FEB81-351D-CDFE-0F3D-4B311620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61, 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BE6C3-4F07-BED6-A3F0-FBFDE90A4221}"/>
              </a:ext>
            </a:extLst>
          </p:cNvPr>
          <p:cNvSpPr txBox="1"/>
          <p:nvPr/>
        </p:nvSpPr>
        <p:spPr>
          <a:xfrm>
            <a:off x="4820356" y="4572000"/>
            <a:ext cx="79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thetav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1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66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D0514-B601-F3D7-ED52-C90B0201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66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13349-98E6-E29B-1822-7C2144AC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76-79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AD6A2-F8C2-EFE9-6478-84DE6CBA0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35488-7830-BE19-4A1D-31C1935B5F65}"/>
              </a:ext>
            </a:extLst>
          </p:cNvPr>
          <p:cNvSpPr txBox="1"/>
          <p:nvPr/>
        </p:nvSpPr>
        <p:spPr>
          <a:xfrm>
            <a:off x="293511" y="6122591"/>
            <a:ext cx="4540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YSU uses this criterion to determine first guess</a:t>
            </a:r>
          </a:p>
          <a:p>
            <a:r>
              <a:rPr lang="en-US" dirty="0"/>
              <a:t> of PBL height (which was about 1.1 km)</a:t>
            </a:r>
          </a:p>
        </p:txBody>
      </p:sp>
    </p:spTree>
    <p:extLst>
      <p:ext uri="{BB962C8B-B14F-4D97-AF65-F5344CB8AC3E}">
        <p14:creationId xmlns:p14="http://schemas.microsoft.com/office/powerpoint/2010/main" val="299385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84-87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35488-7830-BE19-4A1D-31C1935B5F65}"/>
              </a:ext>
            </a:extLst>
          </p:cNvPr>
          <p:cNvSpPr txBox="1"/>
          <p:nvPr/>
        </p:nvSpPr>
        <p:spPr>
          <a:xfrm>
            <a:off x="293511" y="6122591"/>
            <a:ext cx="530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sunrise 18Z, sunset 05Z, noon 00Z, midnight 12Z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95972-C3C4-5385-37BE-7D3E75FF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91-96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ED66B-EB85-C17E-C405-08CECB5C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BDEBC-D980-98DC-A39E-6458F0BF6986}"/>
              </a:ext>
            </a:extLst>
          </p:cNvPr>
          <p:cNvSpPr txBox="1"/>
          <p:nvPr/>
        </p:nvSpPr>
        <p:spPr>
          <a:xfrm>
            <a:off x="6524978" y="4752622"/>
            <a:ext cx="11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t=37</a:t>
            </a:r>
          </a:p>
          <a:p>
            <a:r>
              <a:rPr lang="en-US" b="1" dirty="0"/>
              <a:t>(midnight)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D3DD9-9D4D-0F9E-7BE3-2FA75BC643A6}"/>
              </a:ext>
            </a:extLst>
          </p:cNvPr>
          <p:cNvSpPr txBox="1"/>
          <p:nvPr/>
        </p:nvSpPr>
        <p:spPr>
          <a:xfrm>
            <a:off x="3928533" y="2020711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t=49</a:t>
            </a:r>
          </a:p>
          <a:p>
            <a:r>
              <a:rPr lang="en-US" b="1" dirty="0">
                <a:solidFill>
                  <a:srgbClr val="00B050"/>
                </a:solidFill>
              </a:rPr>
              <a:t>(noon)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2ACCC-5034-FC19-5BCC-8C6E9BF3248B}"/>
              </a:ext>
            </a:extLst>
          </p:cNvPr>
          <p:cNvSpPr txBox="1"/>
          <p:nvPr/>
        </p:nvSpPr>
        <p:spPr>
          <a:xfrm>
            <a:off x="5330429" y="575325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initial</a:t>
            </a:r>
          </a:p>
        </p:txBody>
      </p:sp>
    </p:spTree>
    <p:extLst>
      <p:ext uri="{BB962C8B-B14F-4D97-AF65-F5344CB8AC3E}">
        <p14:creationId xmlns:p14="http://schemas.microsoft.com/office/powerpoint/2010/main" val="1415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4F159-70D0-4115-93D0-91992E196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101-105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D3DD9-9D4D-0F9E-7BE3-2FA75BC643A6}"/>
              </a:ext>
            </a:extLst>
          </p:cNvPr>
          <p:cNvSpPr txBox="1"/>
          <p:nvPr/>
        </p:nvSpPr>
        <p:spPr>
          <a:xfrm>
            <a:off x="6669531" y="366885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10m wind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E783A-445E-EA3B-EBD7-6CE50EB1640C}"/>
              </a:ext>
            </a:extLst>
          </p:cNvPr>
          <p:cNvSpPr txBox="1"/>
          <p:nvPr/>
        </p:nvSpPr>
        <p:spPr>
          <a:xfrm>
            <a:off x="9352344" y="1319514"/>
            <a:ext cx="17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About 26 m AGL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1B4CE-DF7A-2028-F43D-F850CB333A58}"/>
              </a:ext>
            </a:extLst>
          </p:cNvPr>
          <p:cNvSpPr txBox="1"/>
          <p:nvPr/>
        </p:nvSpPr>
        <p:spPr>
          <a:xfrm>
            <a:off x="293511" y="6122591"/>
            <a:ext cx="711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 wind is diagnostic, computed using stability-adjusted log wind profile</a:t>
            </a:r>
          </a:p>
        </p:txBody>
      </p:sp>
    </p:spTree>
    <p:extLst>
      <p:ext uri="{BB962C8B-B14F-4D97-AF65-F5344CB8AC3E}">
        <p14:creationId xmlns:p14="http://schemas.microsoft.com/office/powerpoint/2010/main" val="62378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15FED-99C0-1C41-148F-79F9A016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110-113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D3DD9-9D4D-0F9E-7BE3-2FA75BC643A6}"/>
              </a:ext>
            </a:extLst>
          </p:cNvPr>
          <p:cNvSpPr txBox="1"/>
          <p:nvPr/>
        </p:nvSpPr>
        <p:spPr>
          <a:xfrm>
            <a:off x="6877875" y="2129425"/>
            <a:ext cx="201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10m wind (neutral)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5CA1-5959-68FD-0297-F4226EE6BBFE}"/>
              </a:ext>
            </a:extLst>
          </p:cNvPr>
          <p:cNvSpPr txBox="1"/>
          <p:nvPr/>
        </p:nvSpPr>
        <p:spPr>
          <a:xfrm>
            <a:off x="6220047" y="3578189"/>
            <a:ext cx="298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10m wind (stability-adjusted)</a:t>
            </a:r>
          </a:p>
        </p:txBody>
      </p:sp>
    </p:spTree>
    <p:extLst>
      <p:ext uri="{BB962C8B-B14F-4D97-AF65-F5344CB8AC3E}">
        <p14:creationId xmlns:p14="http://schemas.microsoft.com/office/powerpoint/2010/main" val="191959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F5C65-D7E3-9078-0F1D-AB662FF2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119-123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D3DD9-9D4D-0F9E-7BE3-2FA75BC643A6}"/>
              </a:ext>
            </a:extLst>
          </p:cNvPr>
          <p:cNvSpPr txBox="1"/>
          <p:nvPr/>
        </p:nvSpPr>
        <p:spPr>
          <a:xfrm>
            <a:off x="9252614" y="1689587"/>
            <a:ext cx="255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Near-surface stability</a:t>
            </a:r>
          </a:p>
          <a:p>
            <a:r>
              <a:rPr lang="en-US" b="1" dirty="0">
                <a:solidFill>
                  <a:srgbClr val="00B050"/>
                </a:solidFill>
              </a:rPr>
              <a:t>[unstable when positive]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5CA1-5959-68FD-0297-F4226EE6BBFE}"/>
              </a:ext>
            </a:extLst>
          </p:cNvPr>
          <p:cNvSpPr txBox="1"/>
          <p:nvPr/>
        </p:nvSpPr>
        <p:spPr>
          <a:xfrm>
            <a:off x="9252614" y="3855981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Stability adjustment</a:t>
            </a:r>
          </a:p>
        </p:txBody>
      </p:sp>
    </p:spTree>
    <p:extLst>
      <p:ext uri="{BB962C8B-B14F-4D97-AF65-F5344CB8AC3E}">
        <p14:creationId xmlns:p14="http://schemas.microsoft.com/office/powerpoint/2010/main" val="340844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129-132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17555-7214-EE21-9016-9A0FE952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D4C96-EB24-5F75-59EF-934DFF14EEE3}"/>
              </a:ext>
            </a:extLst>
          </p:cNvPr>
          <p:cNvSpPr txBox="1"/>
          <p:nvPr/>
        </p:nvSpPr>
        <p:spPr>
          <a:xfrm>
            <a:off x="7917084" y="1127615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40346-0B79-3711-7E18-2D402E141271}"/>
              </a:ext>
            </a:extLst>
          </p:cNvPr>
          <p:cNvSpPr txBox="1"/>
          <p:nvPr/>
        </p:nvSpPr>
        <p:spPr>
          <a:xfrm>
            <a:off x="7257327" y="3912243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</p:spTree>
    <p:extLst>
      <p:ext uri="{BB962C8B-B14F-4D97-AF65-F5344CB8AC3E}">
        <p14:creationId xmlns:p14="http://schemas.microsoft.com/office/powerpoint/2010/main" val="11533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3FDE8-1B55-AA43-BEA2-A23B9B03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22</a:t>
            </a:r>
          </a:p>
        </p:txBody>
      </p:sp>
    </p:spTree>
    <p:extLst>
      <p:ext uri="{BB962C8B-B14F-4D97-AF65-F5344CB8AC3E}">
        <p14:creationId xmlns:p14="http://schemas.microsoft.com/office/powerpoint/2010/main" val="120189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292F08-F382-E091-F2A2-21AB5659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136-138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D4C96-EB24-5F75-59EF-934DFF14EEE3}"/>
              </a:ext>
            </a:extLst>
          </p:cNvPr>
          <p:cNvSpPr txBox="1"/>
          <p:nvPr/>
        </p:nvSpPr>
        <p:spPr>
          <a:xfrm>
            <a:off x="6319777" y="2739588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40346-0B79-3711-7E18-2D402E141271}"/>
              </a:ext>
            </a:extLst>
          </p:cNvPr>
          <p:cNvSpPr txBox="1"/>
          <p:nvPr/>
        </p:nvSpPr>
        <p:spPr>
          <a:xfrm>
            <a:off x="6771190" y="4431089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</p:spTree>
    <p:extLst>
      <p:ext uri="{BB962C8B-B14F-4D97-AF65-F5344CB8AC3E}">
        <p14:creationId xmlns:p14="http://schemas.microsoft.com/office/powerpoint/2010/main" val="501290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83A0E-3362-DCB4-29F2-41E5D44F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143-144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D4C96-EB24-5F75-59EF-934DFF14EEE3}"/>
              </a:ext>
            </a:extLst>
          </p:cNvPr>
          <p:cNvSpPr txBox="1"/>
          <p:nvPr/>
        </p:nvSpPr>
        <p:spPr>
          <a:xfrm>
            <a:off x="5534821" y="4501595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YSU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40346-0B79-3711-7E18-2D402E141271}"/>
              </a:ext>
            </a:extLst>
          </p:cNvPr>
          <p:cNvSpPr txBox="1"/>
          <p:nvPr/>
        </p:nvSpPr>
        <p:spPr>
          <a:xfrm>
            <a:off x="6979614" y="4870927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MYJ</a:t>
            </a:r>
          </a:p>
        </p:txBody>
      </p:sp>
    </p:spTree>
    <p:extLst>
      <p:ext uri="{BB962C8B-B14F-4D97-AF65-F5344CB8AC3E}">
        <p14:creationId xmlns:p14="http://schemas.microsoft.com/office/powerpoint/2010/main" val="84766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85ECA0-4711-DA08-F532-15A9BC70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148-150</a:t>
            </a:r>
          </a:p>
        </p:txBody>
      </p:sp>
    </p:spTree>
    <p:extLst>
      <p:ext uri="{BB962C8B-B14F-4D97-AF65-F5344CB8AC3E}">
        <p14:creationId xmlns:p14="http://schemas.microsoft.com/office/powerpoint/2010/main" val="242504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154-156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B54C6-55B5-04DA-0836-71137B87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3622876" y="4292722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4641448" y="4477388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D1E79-9E79-54A8-4F28-36FDF96C21F1}"/>
              </a:ext>
            </a:extLst>
          </p:cNvPr>
          <p:cNvSpPr txBox="1"/>
          <p:nvPr/>
        </p:nvSpPr>
        <p:spPr>
          <a:xfrm>
            <a:off x="293511" y="6122591"/>
            <a:ext cx="776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MYJ is </a:t>
            </a:r>
            <a:r>
              <a:rPr lang="en-US" dirty="0" err="1"/>
              <a:t>superadiabatic</a:t>
            </a:r>
            <a:r>
              <a:rPr lang="en-US" dirty="0"/>
              <a:t> over a deep layer</a:t>
            </a:r>
          </a:p>
          <a:p>
            <a:r>
              <a:rPr lang="en-US" dirty="0"/>
              <a:t>YSU is neutral over a deep layer and only </a:t>
            </a:r>
            <a:r>
              <a:rPr lang="en-US" dirty="0" err="1"/>
              <a:t>superadiabatic</a:t>
            </a:r>
            <a:r>
              <a:rPr lang="en-US" dirty="0"/>
              <a:t> very close to the ground</a:t>
            </a:r>
          </a:p>
        </p:txBody>
      </p:sp>
    </p:spTree>
    <p:extLst>
      <p:ext uri="{BB962C8B-B14F-4D97-AF65-F5344CB8AC3E}">
        <p14:creationId xmlns:p14="http://schemas.microsoft.com/office/powerpoint/2010/main" val="413667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1F73F8-6A86-DFDF-B65D-1C770D49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160-162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7083706" y="4153826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5683250" y="4859353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</p:spTree>
    <p:extLst>
      <p:ext uri="{BB962C8B-B14F-4D97-AF65-F5344CB8AC3E}">
        <p14:creationId xmlns:p14="http://schemas.microsoft.com/office/powerpoint/2010/main" val="257669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494B3-626C-8120-3658-67559D99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166-169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6342926" y="942949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4629953" y="4512113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C7DC4-F081-AC42-DD7F-C8D9D07A8564}"/>
              </a:ext>
            </a:extLst>
          </p:cNvPr>
          <p:cNvSpPr txBox="1"/>
          <p:nvPr/>
        </p:nvSpPr>
        <p:spPr>
          <a:xfrm>
            <a:off x="9277190" y="4142781"/>
            <a:ext cx="5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416692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209ED4-34F5-F0DD-7293-3AAE51CD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174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6342926" y="942949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4629953" y="4512113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C7DC4-F081-AC42-DD7F-C8D9D07A8564}"/>
              </a:ext>
            </a:extLst>
          </p:cNvPr>
          <p:cNvSpPr txBox="1"/>
          <p:nvPr/>
        </p:nvSpPr>
        <p:spPr>
          <a:xfrm>
            <a:off x="9277190" y="4142781"/>
            <a:ext cx="5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52BEB-79DE-AFA5-CBC8-7908D0E4B63D}"/>
              </a:ext>
            </a:extLst>
          </p:cNvPr>
          <p:cNvSpPr txBox="1"/>
          <p:nvPr/>
        </p:nvSpPr>
        <p:spPr>
          <a:xfrm>
            <a:off x="293511" y="6122591"/>
            <a:ext cx="4557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TSK-T2 &gt; 0 when surface layer is unstable (day)</a:t>
            </a:r>
          </a:p>
          <a:p>
            <a:r>
              <a:rPr lang="en-US" dirty="0"/>
              <a:t>TSK-T2 &lt; 0 when surface layer is stable (night)</a:t>
            </a:r>
          </a:p>
        </p:txBody>
      </p:sp>
    </p:spTree>
    <p:extLst>
      <p:ext uri="{BB962C8B-B14F-4D97-AF65-F5344CB8AC3E}">
        <p14:creationId xmlns:p14="http://schemas.microsoft.com/office/powerpoint/2010/main" val="231323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B7BAF-80BD-E5A1-B078-3209D2CC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177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6342926" y="942949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4629953" y="4512113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C7DC4-F081-AC42-DD7F-C8D9D07A8564}"/>
              </a:ext>
            </a:extLst>
          </p:cNvPr>
          <p:cNvSpPr txBox="1"/>
          <p:nvPr/>
        </p:nvSpPr>
        <p:spPr>
          <a:xfrm>
            <a:off x="9277190" y="4142781"/>
            <a:ext cx="5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52BEB-79DE-AFA5-CBC8-7908D0E4B63D}"/>
              </a:ext>
            </a:extLst>
          </p:cNvPr>
          <p:cNvSpPr txBox="1"/>
          <p:nvPr/>
        </p:nvSpPr>
        <p:spPr>
          <a:xfrm>
            <a:off x="293511" y="6122591"/>
            <a:ext cx="505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GRDFLX &gt; 0 when soil gives heat to surface (night)</a:t>
            </a:r>
          </a:p>
          <a:p>
            <a:r>
              <a:rPr lang="en-US" dirty="0"/>
              <a:t>GRDFLX &lt; 0 when surface gives heat to soil (day)</a:t>
            </a:r>
          </a:p>
        </p:txBody>
      </p:sp>
    </p:spTree>
    <p:extLst>
      <p:ext uri="{BB962C8B-B14F-4D97-AF65-F5344CB8AC3E}">
        <p14:creationId xmlns:p14="http://schemas.microsoft.com/office/powerpoint/2010/main" val="9165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6B0A5B-63D8-1BD1-2D29-27F1B1D4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181-184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6447178" y="1760357"/>
            <a:ext cx="97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 TSK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6447178" y="1437192"/>
            <a:ext cx="96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 TSK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04F3A-2D41-594E-F7A4-43829762BDBE}"/>
              </a:ext>
            </a:extLst>
          </p:cNvPr>
          <p:cNvSpPr txBox="1"/>
          <p:nvPr/>
        </p:nvSpPr>
        <p:spPr>
          <a:xfrm>
            <a:off x="7259335" y="2924254"/>
            <a:ext cx="85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YSU T2</a:t>
            </a:r>
          </a:p>
          <a:p>
            <a:r>
              <a:rPr lang="en-US" b="1" dirty="0">
                <a:solidFill>
                  <a:srgbClr val="FF0000"/>
                </a:solidFill>
              </a:rPr>
              <a:t>MYJ T2</a:t>
            </a:r>
          </a:p>
        </p:txBody>
      </p:sp>
    </p:spTree>
    <p:extLst>
      <p:ext uri="{BB962C8B-B14F-4D97-AF65-F5344CB8AC3E}">
        <p14:creationId xmlns:p14="http://schemas.microsoft.com/office/powerpoint/2010/main" val="126031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15B3-D41E-DA62-03B3-79C73DF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188-189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2A4-C305-19D9-8F27-784468029F41}"/>
              </a:ext>
            </a:extLst>
          </p:cNvPr>
          <p:cNvSpPr txBox="1"/>
          <p:nvPr/>
        </p:nvSpPr>
        <p:spPr>
          <a:xfrm>
            <a:off x="5347780" y="758283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MYJ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51219-CEF6-EC41-559E-C85D4D6CC8EC}"/>
              </a:ext>
            </a:extLst>
          </p:cNvPr>
          <p:cNvSpPr txBox="1"/>
          <p:nvPr/>
        </p:nvSpPr>
        <p:spPr>
          <a:xfrm>
            <a:off x="6447178" y="1437192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YSU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52BEB-79DE-AFA5-CBC8-7908D0E4B63D}"/>
              </a:ext>
            </a:extLst>
          </p:cNvPr>
          <p:cNvSpPr txBox="1"/>
          <p:nvPr/>
        </p:nvSpPr>
        <p:spPr>
          <a:xfrm>
            <a:off x="293511" y="6122591"/>
            <a:ext cx="500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MYJ produced a more moist PBL near surface</a:t>
            </a:r>
          </a:p>
          <a:p>
            <a:r>
              <a:rPr lang="en-US" dirty="0"/>
              <a:t>Is this why?</a:t>
            </a:r>
          </a:p>
        </p:txBody>
      </p:sp>
    </p:spTree>
    <p:extLst>
      <p:ext uri="{BB962C8B-B14F-4D97-AF65-F5344CB8AC3E}">
        <p14:creationId xmlns:p14="http://schemas.microsoft.com/office/powerpoint/2010/main" val="371742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5CA45-03B4-6BDE-510F-06B83FDB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BB14A-1EFD-3E68-18A3-8D8A1C46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FFF25-D875-CA19-CEB6-FD680DE26C5D}"/>
              </a:ext>
            </a:extLst>
          </p:cNvPr>
          <p:cNvSpPr txBox="1"/>
          <p:nvPr/>
        </p:nvSpPr>
        <p:spPr>
          <a:xfrm>
            <a:off x="178420" y="75828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200</a:t>
            </a:r>
          </a:p>
        </p:txBody>
      </p:sp>
    </p:spTree>
    <p:extLst>
      <p:ext uri="{BB962C8B-B14F-4D97-AF65-F5344CB8AC3E}">
        <p14:creationId xmlns:p14="http://schemas.microsoft.com/office/powerpoint/2010/main" val="386943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C7851-E107-0EC4-733A-9C99CC53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8D59C-54A3-617E-C68F-2ABFCCBE48A3}"/>
              </a:ext>
            </a:extLst>
          </p:cNvPr>
          <p:cNvSpPr txBox="1"/>
          <p:nvPr/>
        </p:nvSpPr>
        <p:spPr>
          <a:xfrm>
            <a:off x="178420" y="75828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Lines 204-205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F5882-041D-D20E-E54A-C62948B817E1}"/>
              </a:ext>
            </a:extLst>
          </p:cNvPr>
          <p:cNvSpPr txBox="1"/>
          <p:nvPr/>
        </p:nvSpPr>
        <p:spPr>
          <a:xfrm>
            <a:off x="293511" y="6122591"/>
            <a:ext cx="407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Differences in vertical moisture advection</a:t>
            </a:r>
          </a:p>
        </p:txBody>
      </p:sp>
    </p:spTree>
    <p:extLst>
      <p:ext uri="{BB962C8B-B14F-4D97-AF65-F5344CB8AC3E}">
        <p14:creationId xmlns:p14="http://schemas.microsoft.com/office/powerpoint/2010/main" val="721408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D834-A892-84BC-64E7-4D9CBC46D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E0708-9372-D7EF-EEF7-88F4A325A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FDFC9-E91F-187E-2EC0-138E31F45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B2FBA-7707-4074-27E7-C346896AF328}"/>
              </a:ext>
            </a:extLst>
          </p:cNvPr>
          <p:cNvSpPr txBox="1"/>
          <p:nvPr/>
        </p:nvSpPr>
        <p:spPr>
          <a:xfrm>
            <a:off x="7393259" y="138275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pblh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4F679-D378-2CEB-6F7A-08C26A17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EF14E-4F62-9102-1C3E-77B6D04F36B3}"/>
              </a:ext>
            </a:extLst>
          </p:cNvPr>
          <p:cNvSpPr txBox="1"/>
          <p:nvPr/>
        </p:nvSpPr>
        <p:spPr>
          <a:xfrm>
            <a:off x="293511" y="6122591"/>
            <a:ext cx="29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is the PBL </a:t>
            </a:r>
            <a:r>
              <a:rPr lang="en-US" i="1" dirty="0"/>
              <a:t>least</a:t>
            </a:r>
            <a:r>
              <a:rPr lang="en-US" dirty="0"/>
              <a:t> stable?</a:t>
            </a:r>
          </a:p>
        </p:txBody>
      </p:sp>
    </p:spTree>
    <p:extLst>
      <p:ext uri="{BB962C8B-B14F-4D97-AF65-F5344CB8AC3E}">
        <p14:creationId xmlns:p14="http://schemas.microsoft.com/office/powerpoint/2010/main" val="21738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38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A3897-075C-D096-0D13-4D7C4529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17FF-52C4-9E22-EFB5-B44AA0B9F5F0}"/>
              </a:ext>
            </a:extLst>
          </p:cNvPr>
          <p:cNvSpPr txBox="1"/>
          <p:nvPr/>
        </p:nvSpPr>
        <p:spPr>
          <a:xfrm>
            <a:off x="6920089" y="3194756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dku3d</a:t>
            </a:r>
          </a:p>
        </p:txBody>
      </p:sp>
    </p:spTree>
    <p:extLst>
      <p:ext uri="{BB962C8B-B14F-4D97-AF65-F5344CB8AC3E}">
        <p14:creationId xmlns:p14="http://schemas.microsoft.com/office/powerpoint/2010/main" val="296664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377E2-901F-C8D7-D2EF-522E3BFF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E17FF-52C4-9E22-EFB5-B44AA0B9F5F0}"/>
              </a:ext>
            </a:extLst>
          </p:cNvPr>
          <p:cNvSpPr txBox="1"/>
          <p:nvPr/>
        </p:nvSpPr>
        <p:spPr>
          <a:xfrm>
            <a:off x="6920089" y="3194756"/>
            <a:ext cx="77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dku3d</a:t>
            </a:r>
          </a:p>
          <a:p>
            <a:r>
              <a:rPr lang="en-US" b="1" dirty="0">
                <a:solidFill>
                  <a:srgbClr val="00B050"/>
                </a:solidFill>
              </a:rPr>
              <a:t>dkt3d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375BC-E69C-49D1-4D9A-240BA48F8F12}"/>
              </a:ext>
            </a:extLst>
          </p:cNvPr>
          <p:cNvSpPr txBox="1"/>
          <p:nvPr/>
        </p:nvSpPr>
        <p:spPr>
          <a:xfrm>
            <a:off x="293511" y="6122591"/>
            <a:ext cx="439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dku3d and dkt3d </a:t>
            </a:r>
            <a:r>
              <a:rPr lang="en-US" dirty="0">
                <a:sym typeface="Wingdings" pitchFamily="2" charset="2"/>
              </a:rPr>
              <a:t> similar but not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0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375BC-E69C-49D1-4D9A-240BA48F8F12}"/>
              </a:ext>
            </a:extLst>
          </p:cNvPr>
          <p:cNvSpPr txBox="1"/>
          <p:nvPr/>
        </p:nvSpPr>
        <p:spPr>
          <a:xfrm>
            <a:off x="293511" y="6122591"/>
            <a:ext cx="621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dkt3d is a little larger (this is determined by the Prandtl number)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099FB-5636-E9C7-8AE4-E5C6E296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5E4F1-C6D0-D68A-505E-AB6861C94C58}"/>
              </a:ext>
            </a:extLst>
          </p:cNvPr>
          <p:cNvSpPr txBox="1"/>
          <p:nvPr/>
        </p:nvSpPr>
        <p:spPr>
          <a:xfrm>
            <a:off x="178420" y="7582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 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375BC-E69C-49D1-4D9A-240BA48F8F12}"/>
              </a:ext>
            </a:extLst>
          </p:cNvPr>
          <p:cNvSpPr txBox="1"/>
          <p:nvPr/>
        </p:nvSpPr>
        <p:spPr>
          <a:xfrm>
            <a:off x="293511" y="6122591"/>
            <a:ext cx="4319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dku3d during daytime.  Note where Km </a:t>
            </a:r>
            <a:r>
              <a:rPr lang="en-US" dirty="0">
                <a:sym typeface="Wingdings" pitchFamily="2" charset="2"/>
              </a:rPr>
              <a:t> 0</a:t>
            </a:r>
          </a:p>
          <a:p>
            <a:r>
              <a:rPr lang="en-US" dirty="0" err="1"/>
              <a:t>pblh</a:t>
            </a:r>
            <a:r>
              <a:rPr lang="en-US" dirty="0"/>
              <a:t> = 1097.76 [</a:t>
            </a:r>
            <a:r>
              <a:rPr lang="en-US" b="1" dirty="0"/>
              <a:t>line 55</a:t>
            </a:r>
            <a:r>
              <a:rPr lang="en-US" dirty="0"/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1617D-3955-71AE-4D72-3595D324E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95250"/>
            <a:ext cx="7772400" cy="60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1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343</Words>
  <Application>Microsoft Macintosh PowerPoint</Application>
  <PresentationFormat>Widescreen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PBL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Fovell, Robert</dc:creator>
  <cp:lastModifiedBy>Fovell, Robert</cp:lastModifiedBy>
  <cp:revision>33</cp:revision>
  <dcterms:created xsi:type="dcterms:W3CDTF">2023-02-16T14:47:19Z</dcterms:created>
  <dcterms:modified xsi:type="dcterms:W3CDTF">2023-02-16T16:40:38Z</dcterms:modified>
</cp:coreProperties>
</file>