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256" r:id="rId2"/>
    <p:sldId id="319" r:id="rId3"/>
    <p:sldId id="318" r:id="rId4"/>
    <p:sldId id="320" r:id="rId5"/>
    <p:sldId id="314" r:id="rId6"/>
    <p:sldId id="316" r:id="rId7"/>
    <p:sldId id="257" r:id="rId8"/>
    <p:sldId id="305" r:id="rId9"/>
    <p:sldId id="258" r:id="rId10"/>
    <p:sldId id="325" r:id="rId11"/>
    <p:sldId id="260" r:id="rId12"/>
    <p:sldId id="309" r:id="rId13"/>
    <p:sldId id="330" r:id="rId14"/>
    <p:sldId id="331" r:id="rId15"/>
    <p:sldId id="332" r:id="rId16"/>
    <p:sldId id="333" r:id="rId17"/>
    <p:sldId id="367" r:id="rId18"/>
    <p:sldId id="335" r:id="rId19"/>
    <p:sldId id="336" r:id="rId20"/>
    <p:sldId id="337" r:id="rId21"/>
    <p:sldId id="368" r:id="rId22"/>
    <p:sldId id="262" r:id="rId23"/>
    <p:sldId id="263" r:id="rId24"/>
    <p:sldId id="267" r:id="rId25"/>
    <p:sldId id="268" r:id="rId26"/>
    <p:sldId id="269" r:id="rId27"/>
    <p:sldId id="272" r:id="rId28"/>
    <p:sldId id="313" r:id="rId29"/>
    <p:sldId id="338" r:id="rId30"/>
    <p:sldId id="271" r:id="rId31"/>
    <p:sldId id="326" r:id="rId32"/>
    <p:sldId id="273" r:id="rId33"/>
    <p:sldId id="270" r:id="rId34"/>
    <p:sldId id="340" r:id="rId35"/>
    <p:sldId id="339" r:id="rId36"/>
    <p:sldId id="341" r:id="rId37"/>
    <p:sldId id="342" r:id="rId38"/>
    <p:sldId id="343" r:id="rId39"/>
    <p:sldId id="274" r:id="rId40"/>
    <p:sldId id="275" r:id="rId41"/>
    <p:sldId id="277" r:id="rId42"/>
    <p:sldId id="276" r:id="rId43"/>
    <p:sldId id="278" r:id="rId44"/>
    <p:sldId id="369" r:id="rId45"/>
    <p:sldId id="279" r:id="rId46"/>
    <p:sldId id="281" r:id="rId47"/>
    <p:sldId id="344" r:id="rId48"/>
    <p:sldId id="360" r:id="rId49"/>
    <p:sldId id="361" r:id="rId50"/>
    <p:sldId id="362" r:id="rId51"/>
    <p:sldId id="345" r:id="rId52"/>
    <p:sldId id="346" r:id="rId53"/>
    <p:sldId id="283" r:id="rId54"/>
    <p:sldId id="284" r:id="rId55"/>
    <p:sldId id="307" r:id="rId56"/>
    <p:sldId id="363" r:id="rId57"/>
    <p:sldId id="349" r:id="rId58"/>
    <p:sldId id="350" r:id="rId59"/>
    <p:sldId id="351" r:id="rId60"/>
    <p:sldId id="352" r:id="rId61"/>
    <p:sldId id="364" r:id="rId62"/>
    <p:sldId id="298" r:id="rId63"/>
    <p:sldId id="322" r:id="rId64"/>
    <p:sldId id="299" r:id="rId65"/>
    <p:sldId id="300" r:id="rId66"/>
    <p:sldId id="324" r:id="rId67"/>
    <p:sldId id="287" r:id="rId68"/>
    <p:sldId id="289" r:id="rId69"/>
    <p:sldId id="327" r:id="rId70"/>
    <p:sldId id="328" r:id="rId71"/>
    <p:sldId id="329" r:id="rId72"/>
    <p:sldId id="311" r:id="rId73"/>
    <p:sldId id="312" r:id="rId74"/>
    <p:sldId id="302" r:id="rId75"/>
    <p:sldId id="321" r:id="rId76"/>
    <p:sldId id="334" r:id="rId77"/>
    <p:sldId id="288" r:id="rId78"/>
    <p:sldId id="290" r:id="rId79"/>
    <p:sldId id="291" r:id="rId80"/>
    <p:sldId id="293" r:id="rId81"/>
    <p:sldId id="365" r:id="rId82"/>
    <p:sldId id="308" r:id="rId83"/>
    <p:sldId id="303" r:id="rId84"/>
    <p:sldId id="366" r:id="rId85"/>
    <p:sldId id="357" r:id="rId86"/>
    <p:sldId id="358" r:id="rId87"/>
    <p:sldId id="359" r:id="rId88"/>
    <p:sldId id="306" r:id="rId89"/>
    <p:sldId id="317"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3"/>
    <p:restoredTop sz="94676"/>
  </p:normalViewPr>
  <p:slideViewPr>
    <p:cSldViewPr snapToGrid="0" snapToObjects="1" showGuides="1">
      <p:cViewPr varScale="1">
        <p:scale>
          <a:sx n="101" d="100"/>
          <a:sy n="101" d="100"/>
        </p:scale>
        <p:origin x="1464" y="192"/>
      </p:cViewPr>
      <p:guideLst>
        <p:guide orient="horz" pos="4319"/>
        <p:guide pos="57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2342D4-3BFA-E14D-A4C1-62AC6ADA13A6}" type="datetimeFigureOut">
              <a:rPr lang="en-US" smtClean="0"/>
              <a:t>9/25/24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C0CCA8-6B38-604C-A22E-31754207DA8B}" type="slidenum">
              <a:rPr lang="en-US" smtClean="0"/>
              <a:t>‹#›</a:t>
            </a:fld>
            <a:endParaRPr lang="en-US"/>
          </a:p>
        </p:txBody>
      </p:sp>
    </p:spTree>
    <p:extLst>
      <p:ext uri="{BB962C8B-B14F-4D97-AF65-F5344CB8AC3E}">
        <p14:creationId xmlns:p14="http://schemas.microsoft.com/office/powerpoint/2010/main" val="1382913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1CD00D-733C-8548-9598-4F85D2CB3B1A}" type="datetimeFigureOut">
              <a:rPr lang="en-US" smtClean="0"/>
              <a:t>9/25/24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FBD5AA-6B57-0847-8378-39B35F65E7ED}" type="slidenum">
              <a:rPr lang="en-US" smtClean="0"/>
              <a:t>‹#›</a:t>
            </a:fld>
            <a:endParaRPr lang="en-US"/>
          </a:p>
        </p:txBody>
      </p:sp>
    </p:spTree>
    <p:extLst>
      <p:ext uri="{BB962C8B-B14F-4D97-AF65-F5344CB8AC3E}">
        <p14:creationId xmlns:p14="http://schemas.microsoft.com/office/powerpoint/2010/main" val="20884573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HIFREQ_July2016_analysis.xlsx</a:t>
            </a:r>
          </a:p>
          <a:p>
            <a:r>
              <a:rPr lang="en-US" dirty="0"/>
              <a:t>Is the mixed layer </a:t>
            </a:r>
            <a:r>
              <a:rPr lang="en-US" dirty="0" err="1"/>
              <a:t>shearless</a:t>
            </a:r>
            <a:r>
              <a:rPr lang="en-US" dirty="0"/>
              <a:t>?  Basically,</a:t>
            </a:r>
            <a:r>
              <a:rPr lang="en-US" baseline="0" dirty="0"/>
              <a:t> yes.  </a:t>
            </a:r>
            <a:r>
              <a:rPr lang="en-US" baseline="0" dirty="0" err="1"/>
              <a:t>Avg</a:t>
            </a:r>
            <a:r>
              <a:rPr lang="en-US" baseline="0" dirty="0"/>
              <a:t> over large area, many days, many </a:t>
            </a:r>
            <a:r>
              <a:rPr lang="en-US" baseline="0" dirty="0" err="1"/>
              <a:t>wx</a:t>
            </a:r>
            <a:r>
              <a:rPr lang="en-US" baseline="0" dirty="0"/>
              <a:t> types, many PBL depths, so a lot of variability about this mean, but the mean stands out cleanly.</a:t>
            </a:r>
          </a:p>
          <a:p>
            <a:r>
              <a:rPr lang="en-US" baseline="0" dirty="0"/>
              <a:t>This is U, not rho*U,</a:t>
            </a:r>
            <a:endParaRPr lang="en-US" dirty="0"/>
          </a:p>
          <a:p>
            <a:endParaRPr lang="en-US" dirty="0"/>
          </a:p>
        </p:txBody>
      </p:sp>
      <p:sp>
        <p:nvSpPr>
          <p:cNvPr id="4" name="Slide Number Placeholder 3"/>
          <p:cNvSpPr>
            <a:spLocks noGrp="1"/>
          </p:cNvSpPr>
          <p:nvPr>
            <p:ph type="sldNum" sz="quarter" idx="10"/>
          </p:nvPr>
        </p:nvSpPr>
        <p:spPr/>
        <p:txBody>
          <a:bodyPr/>
          <a:lstStyle/>
          <a:p>
            <a:fld id="{84AC2371-CBC8-6D41-94C3-460DAB85726C}" type="slidenum">
              <a:rPr lang="en-US" smtClean="0"/>
              <a:t>3</a:t>
            </a:fld>
            <a:endParaRPr lang="en-US"/>
          </a:p>
        </p:txBody>
      </p:sp>
    </p:spTree>
    <p:extLst>
      <p:ext uri="{BB962C8B-B14F-4D97-AF65-F5344CB8AC3E}">
        <p14:creationId xmlns:p14="http://schemas.microsoft.com/office/powerpoint/2010/main" val="177188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C47D-6450-CF87-4134-1191D1E9F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B1590-1C20-D39A-E3CB-127F0B54A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56779-1D07-DE91-080A-38CAA68D454B}"/>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E923D12C-AEF5-32B7-1DBA-AB214EAF1E1E}"/>
              </a:ext>
            </a:extLst>
          </p:cNvPr>
          <p:cNvSpPr>
            <a:spLocks noGrp="1"/>
          </p:cNvSpPr>
          <p:nvPr>
            <p:ph type="sldNum" sz="quarter" idx="10"/>
          </p:nvPr>
        </p:nvSpPr>
        <p:spPr/>
        <p:txBody>
          <a:bodyPr/>
          <a:lstStyle/>
          <a:p>
            <a:fld id="{3BFBD5AA-6B57-0847-8378-39B35F65E7ED}" type="slidenum">
              <a:rPr lang="en-US" smtClean="0"/>
              <a:t>20</a:t>
            </a:fld>
            <a:endParaRPr lang="en-US"/>
          </a:p>
        </p:txBody>
      </p:sp>
    </p:spTree>
    <p:extLst>
      <p:ext uri="{BB962C8B-B14F-4D97-AF65-F5344CB8AC3E}">
        <p14:creationId xmlns:p14="http://schemas.microsoft.com/office/powerpoint/2010/main" val="309719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21</a:t>
            </a:fld>
            <a:endParaRPr lang="en-US"/>
          </a:p>
        </p:txBody>
      </p:sp>
    </p:spTree>
    <p:extLst>
      <p:ext uri="{BB962C8B-B14F-4D97-AF65-F5344CB8AC3E}">
        <p14:creationId xmlns:p14="http://schemas.microsoft.com/office/powerpoint/2010/main" val="61670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Eddy correlation nonzero because</a:t>
            </a:r>
            <a:r>
              <a:rPr lang="en-US" baseline="0" dirty="0"/>
              <a:t> rising parcels are warmer than </a:t>
            </a:r>
            <a:r>
              <a:rPr lang="en-US" baseline="0" dirty="0" err="1"/>
              <a:t>gridbox</a:t>
            </a:r>
            <a:r>
              <a:rPr lang="en-US" baseline="0" dirty="0"/>
              <a:t> </a:t>
            </a:r>
            <a:r>
              <a:rPr lang="en-US" baseline="0" dirty="0" err="1"/>
              <a:t>avg</a:t>
            </a:r>
            <a:r>
              <a:rPr lang="en-US" baseline="0" dirty="0"/>
              <a:t>, and descending parcels are cooler.  As a consequence, the </a:t>
            </a:r>
            <a:r>
              <a:rPr lang="en-US" baseline="0" dirty="0" err="1"/>
              <a:t>gridbox</a:t>
            </a:r>
            <a:r>
              <a:rPr lang="en-US" baseline="0" dirty="0"/>
              <a:t> averages will change over time.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22</a:t>
            </a:fld>
            <a:endParaRPr lang="en-US"/>
          </a:p>
        </p:txBody>
      </p:sp>
    </p:spTree>
    <p:extLst>
      <p:ext uri="{BB962C8B-B14F-4D97-AF65-F5344CB8AC3E}">
        <p14:creationId xmlns:p14="http://schemas.microsoft.com/office/powerpoint/2010/main" val="301883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undergrads know flux form?</a:t>
            </a:r>
          </a:p>
        </p:txBody>
      </p:sp>
      <p:sp>
        <p:nvSpPr>
          <p:cNvPr id="4" name="Slide Number Placeholder 3"/>
          <p:cNvSpPr>
            <a:spLocks noGrp="1"/>
          </p:cNvSpPr>
          <p:nvPr>
            <p:ph type="sldNum" sz="quarter" idx="5"/>
          </p:nvPr>
        </p:nvSpPr>
        <p:spPr/>
        <p:txBody>
          <a:bodyPr/>
          <a:lstStyle/>
          <a:p>
            <a:fld id="{3BFBD5AA-6B57-0847-8378-39B35F65E7ED}" type="slidenum">
              <a:rPr lang="en-US" smtClean="0"/>
              <a:t>24</a:t>
            </a:fld>
            <a:endParaRPr lang="en-US"/>
          </a:p>
        </p:txBody>
      </p:sp>
    </p:spTree>
    <p:extLst>
      <p:ext uri="{BB962C8B-B14F-4D97-AF65-F5344CB8AC3E}">
        <p14:creationId xmlns:p14="http://schemas.microsoft.com/office/powerpoint/2010/main" val="160995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a:t>
            </a:r>
            <a:r>
              <a:rPr lang="en-US" dirty="0" err="1"/>
              <a:t>ubar</a:t>
            </a:r>
            <a:r>
              <a:rPr lang="en-US" dirty="0"/>
              <a:t>)/partial t is NONZERO since that’s how the </a:t>
            </a:r>
            <a:r>
              <a:rPr lang="en-US" dirty="0" err="1"/>
              <a:t>gridvol</a:t>
            </a:r>
            <a:r>
              <a:rPr lang="en-US" dirty="0"/>
              <a:t> avg changes w/ time – diff from pert analysis in ATM 316</a:t>
            </a:r>
          </a:p>
        </p:txBody>
      </p:sp>
      <p:sp>
        <p:nvSpPr>
          <p:cNvPr id="4" name="Slide Number Placeholder 3"/>
          <p:cNvSpPr>
            <a:spLocks noGrp="1"/>
          </p:cNvSpPr>
          <p:nvPr>
            <p:ph type="sldNum" sz="quarter" idx="5"/>
          </p:nvPr>
        </p:nvSpPr>
        <p:spPr/>
        <p:txBody>
          <a:bodyPr/>
          <a:lstStyle/>
          <a:p>
            <a:fld id="{3BFBD5AA-6B57-0847-8378-39B35F65E7ED}" type="slidenum">
              <a:rPr lang="en-US" smtClean="0"/>
              <a:t>25</a:t>
            </a:fld>
            <a:endParaRPr lang="en-US"/>
          </a:p>
        </p:txBody>
      </p:sp>
    </p:spTree>
    <p:extLst>
      <p:ext uri="{BB962C8B-B14F-4D97-AF65-F5344CB8AC3E}">
        <p14:creationId xmlns:p14="http://schemas.microsoft.com/office/powerpoint/2010/main" val="97683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picture</a:t>
            </a:r>
            <a:r>
              <a:rPr lang="en-US" baseline="0" dirty="0"/>
              <a:t> really doesn’t “show” </a:t>
            </a:r>
            <a:r>
              <a:rPr lang="en-US" baseline="0" dirty="0" err="1"/>
              <a:t>horiz</a:t>
            </a:r>
            <a:r>
              <a:rPr lang="en-US" baseline="0" dirty="0"/>
              <a:t> gradients &lt; </a:t>
            </a:r>
            <a:r>
              <a:rPr lang="en-US" baseline="0" dirty="0" err="1"/>
              <a:t>vert</a:t>
            </a:r>
            <a:r>
              <a:rPr lang="en-US" baseline="0" dirty="0"/>
              <a:t> gradients.  But think of convective rolls </a:t>
            </a:r>
            <a:r>
              <a:rPr lang="mr-IN" baseline="0" dirty="0"/>
              <a:t>–</a:t>
            </a:r>
            <a:r>
              <a:rPr lang="en-US" baseline="0" dirty="0"/>
              <a:t> </a:t>
            </a:r>
            <a:r>
              <a:rPr lang="en-US" baseline="0" dirty="0" err="1"/>
              <a:t>horiz</a:t>
            </a:r>
            <a:r>
              <a:rPr lang="en-US" baseline="0" dirty="0"/>
              <a:t> dimension say 10 km, but </a:t>
            </a:r>
            <a:r>
              <a:rPr lang="en-US" baseline="0" dirty="0" err="1"/>
              <a:t>vert</a:t>
            </a:r>
            <a:r>
              <a:rPr lang="en-US" baseline="0" dirty="0"/>
              <a:t> </a:t>
            </a:r>
            <a:r>
              <a:rPr lang="en-US" baseline="0" dirty="0" err="1"/>
              <a:t>dimen</a:t>
            </a:r>
            <a:r>
              <a:rPr lang="en-US" baseline="0" dirty="0"/>
              <a:t> is depth of PBL, so on 1:1 aspect ratio plot, they’d look very squat</a:t>
            </a:r>
          </a:p>
          <a:p>
            <a:r>
              <a:rPr lang="en-US" baseline="0" dirty="0"/>
              <a:t>The one-dimensional approximation</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27</a:t>
            </a:fld>
            <a:endParaRPr lang="en-US"/>
          </a:p>
        </p:txBody>
      </p:sp>
    </p:spTree>
    <p:extLst>
      <p:ext uri="{BB962C8B-B14F-4D97-AF65-F5344CB8AC3E}">
        <p14:creationId xmlns:p14="http://schemas.microsoft.com/office/powerpoint/2010/main" val="426475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have one new, important term to deal with</a:t>
            </a:r>
          </a:p>
        </p:txBody>
      </p:sp>
      <p:sp>
        <p:nvSpPr>
          <p:cNvPr id="4" name="Slide Number Placeholder 3"/>
          <p:cNvSpPr>
            <a:spLocks noGrp="1"/>
          </p:cNvSpPr>
          <p:nvPr>
            <p:ph type="sldNum" sz="quarter" idx="10"/>
          </p:nvPr>
        </p:nvSpPr>
        <p:spPr/>
        <p:txBody>
          <a:bodyPr/>
          <a:lstStyle/>
          <a:p>
            <a:fld id="{3BFBD5AA-6B57-0847-8378-39B35F65E7ED}" type="slidenum">
              <a:rPr lang="en-US" smtClean="0"/>
              <a:t>28</a:t>
            </a:fld>
            <a:endParaRPr lang="en-US"/>
          </a:p>
        </p:txBody>
      </p:sp>
    </p:spTree>
    <p:extLst>
      <p:ext uri="{BB962C8B-B14F-4D97-AF65-F5344CB8AC3E}">
        <p14:creationId xmlns:p14="http://schemas.microsoft.com/office/powerpoint/2010/main" val="421291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2023</a:t>
            </a:r>
          </a:p>
        </p:txBody>
      </p:sp>
      <p:sp>
        <p:nvSpPr>
          <p:cNvPr id="4" name="Slide Number Placeholder 3"/>
          <p:cNvSpPr>
            <a:spLocks noGrp="1"/>
          </p:cNvSpPr>
          <p:nvPr>
            <p:ph type="sldNum" sz="quarter" idx="5"/>
          </p:nvPr>
        </p:nvSpPr>
        <p:spPr/>
        <p:txBody>
          <a:bodyPr/>
          <a:lstStyle/>
          <a:p>
            <a:fld id="{3BFBD5AA-6B57-0847-8378-39B35F65E7ED}" type="slidenum">
              <a:rPr lang="en-US" smtClean="0"/>
              <a:t>30</a:t>
            </a:fld>
            <a:endParaRPr lang="en-US"/>
          </a:p>
        </p:txBody>
      </p:sp>
    </p:spTree>
    <p:extLst>
      <p:ext uri="{BB962C8B-B14F-4D97-AF65-F5344CB8AC3E}">
        <p14:creationId xmlns:p14="http://schemas.microsoft.com/office/powerpoint/2010/main" val="340128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kinematic viscosity.  Dynamic (absolute) viscosity is kinematic viscosity divided by density.</a:t>
            </a:r>
          </a:p>
        </p:txBody>
      </p:sp>
      <p:sp>
        <p:nvSpPr>
          <p:cNvPr id="4" name="Slide Number Placeholder 3"/>
          <p:cNvSpPr>
            <a:spLocks noGrp="1"/>
          </p:cNvSpPr>
          <p:nvPr>
            <p:ph type="sldNum" sz="quarter" idx="5"/>
          </p:nvPr>
        </p:nvSpPr>
        <p:spPr/>
        <p:txBody>
          <a:bodyPr/>
          <a:lstStyle/>
          <a:p>
            <a:fld id="{3BFBD5AA-6B57-0847-8378-39B35F65E7ED}" type="slidenum">
              <a:rPr lang="en-US" smtClean="0"/>
              <a:t>31</a:t>
            </a:fld>
            <a:endParaRPr lang="en-US"/>
          </a:p>
        </p:txBody>
      </p:sp>
    </p:spTree>
    <p:extLst>
      <p:ext uri="{BB962C8B-B14F-4D97-AF65-F5344CB8AC3E}">
        <p14:creationId xmlns:p14="http://schemas.microsoft.com/office/powerpoint/2010/main" val="317596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
            </a:r>
            <a:r>
              <a:rPr lang="en-US" dirty="0" err="1"/>
              <a:t>dubar</a:t>
            </a:r>
            <a:r>
              <a:rPr lang="en-US" dirty="0"/>
              <a:t>/dz.  Need Km.</a:t>
            </a:r>
          </a:p>
        </p:txBody>
      </p:sp>
      <p:sp>
        <p:nvSpPr>
          <p:cNvPr id="4" name="Slide Number Placeholder 3"/>
          <p:cNvSpPr>
            <a:spLocks noGrp="1"/>
          </p:cNvSpPr>
          <p:nvPr>
            <p:ph type="sldNum" sz="quarter" idx="10"/>
          </p:nvPr>
        </p:nvSpPr>
        <p:spPr/>
        <p:txBody>
          <a:bodyPr/>
          <a:lstStyle/>
          <a:p>
            <a:fld id="{958DF35C-DFFE-F446-844B-FEF628D72EDE}" type="slidenum">
              <a:rPr lang="en-US" smtClean="0"/>
              <a:t>33</a:t>
            </a:fld>
            <a:endParaRPr lang="en-US"/>
          </a:p>
        </p:txBody>
      </p:sp>
    </p:spTree>
    <p:extLst>
      <p:ext uri="{BB962C8B-B14F-4D97-AF65-F5344CB8AC3E}">
        <p14:creationId xmlns:p14="http://schemas.microsoft.com/office/powerpoint/2010/main" val="15783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HIFREQ_July2016_analysis.xlsx. LLJ.  Implications for storm initiation, organization, longevity, intensity, moisture transport.</a:t>
            </a:r>
          </a:p>
          <a:p>
            <a:r>
              <a:rPr lang="en-US" dirty="0"/>
              <a:t>Again,</a:t>
            </a:r>
            <a:r>
              <a:rPr lang="en-US" baseline="0" dirty="0"/>
              <a:t> lots of variability but this really sticks out. These are features our PBL scheme better be able to develop</a:t>
            </a:r>
          </a:p>
          <a:p>
            <a:r>
              <a:rPr lang="en-US" baseline="0" dirty="0"/>
              <a:t>Wind speed closest to </a:t>
            </a:r>
            <a:r>
              <a:rPr lang="en-US" baseline="0" dirty="0" err="1"/>
              <a:t>sfc</a:t>
            </a:r>
            <a:r>
              <a:rPr lang="en-US" baseline="0" dirty="0"/>
              <a:t> actually lower but not far above, speeds higher at NIGHT</a:t>
            </a:r>
            <a:endParaRPr lang="en-US" dirty="0"/>
          </a:p>
        </p:txBody>
      </p:sp>
      <p:sp>
        <p:nvSpPr>
          <p:cNvPr id="4" name="Slide Number Placeholder 3"/>
          <p:cNvSpPr>
            <a:spLocks noGrp="1"/>
          </p:cNvSpPr>
          <p:nvPr>
            <p:ph type="sldNum" sz="quarter" idx="10"/>
          </p:nvPr>
        </p:nvSpPr>
        <p:spPr/>
        <p:txBody>
          <a:bodyPr/>
          <a:lstStyle/>
          <a:p>
            <a:fld id="{84AC2371-CBC8-6D41-94C3-460DAB85726C}" type="slidenum">
              <a:rPr lang="en-US" smtClean="0"/>
              <a:t>4</a:t>
            </a:fld>
            <a:endParaRPr lang="en-US"/>
          </a:p>
        </p:txBody>
      </p:sp>
    </p:spTree>
    <p:extLst>
      <p:ext uri="{BB962C8B-B14F-4D97-AF65-F5344CB8AC3E}">
        <p14:creationId xmlns:p14="http://schemas.microsoft.com/office/powerpoint/2010/main" val="177188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BD5AA-6B57-0847-8378-39B35F65E7ED}" type="slidenum">
              <a:rPr lang="en-US" smtClean="0"/>
              <a:t>38</a:t>
            </a:fld>
            <a:endParaRPr lang="en-US"/>
          </a:p>
        </p:txBody>
      </p:sp>
    </p:spTree>
    <p:extLst>
      <p:ext uri="{BB962C8B-B14F-4D97-AF65-F5344CB8AC3E}">
        <p14:creationId xmlns:p14="http://schemas.microsoft.com/office/powerpoint/2010/main" val="4045752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Got to here 2022</a:t>
            </a:r>
          </a:p>
          <a:p>
            <a:r>
              <a:rPr lang="en-US" dirty="0"/>
              <a:t>This is how we will quantify</a:t>
            </a:r>
            <a:r>
              <a:rPr lang="en-US" baseline="0" dirty="0"/>
              <a:t> Km.  The perturbation you get depends on how far you displace and how U varies with height.</a:t>
            </a:r>
            <a:endParaRPr lang="en-US" dirty="0"/>
          </a:p>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39</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and prop to u’ but absolute value needed… so w’ &gt; 0 when z’ &gt; 0.</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40</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p>
          <a:p>
            <a:r>
              <a:rPr lang="en-US" baseline="0" dirty="0"/>
              <a:t>Identify \bar{z’}^2 as squared vertical mixing length </a:t>
            </a:r>
            <a:r>
              <a:rPr lang="en-US" baseline="0" dirty="0" err="1"/>
              <a:t>l_v</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41</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p>
          <a:p>
            <a:r>
              <a:rPr lang="en-US" baseline="0" dirty="0"/>
              <a:t>Identify \bar{z’}^2 as squared vertical mixing length </a:t>
            </a:r>
            <a:r>
              <a:rPr lang="en-US" baseline="0" dirty="0" err="1"/>
              <a:t>l_v</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42</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conveys the idea that Km is driven by shear.  Shear results in mixing.  When shear disappears, no more mixing?  That’s a FLAW</a:t>
            </a:r>
            <a:r>
              <a:rPr lang="en-US" baseline="0" dirty="0"/>
              <a:t> in K-theory.</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43</a:t>
            </a:fld>
            <a:endParaRPr lang="en-US"/>
          </a:p>
        </p:txBody>
      </p:sp>
    </p:spTree>
    <p:extLst>
      <p:ext uri="{BB962C8B-B14F-4D97-AF65-F5344CB8AC3E}">
        <p14:creationId xmlns:p14="http://schemas.microsoft.com/office/powerpoint/2010/main" val="3265121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conveys the idea that Km is driven by shear.  Shear results in mixing.  When shear disappears, no more mixing?  That’s a FLAW</a:t>
            </a:r>
            <a:r>
              <a:rPr lang="en-US" baseline="0" dirty="0"/>
              <a:t> in K-theory.</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44</a:t>
            </a:fld>
            <a:endParaRPr lang="en-US"/>
          </a:p>
        </p:txBody>
      </p:sp>
    </p:spTree>
    <p:extLst>
      <p:ext uri="{BB962C8B-B14F-4D97-AF65-F5344CB8AC3E}">
        <p14:creationId xmlns:p14="http://schemas.microsoft.com/office/powerpoint/2010/main" val="1826883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a:t>
            </a:r>
            <a:r>
              <a:rPr lang="en-US" baseline="0" dirty="0"/>
              <a:t> actually show eddies as being even more “squat” </a:t>
            </a:r>
            <a:r>
              <a:rPr lang="mr-IN" baseline="0" dirty="0"/>
              <a:t>–</a:t>
            </a:r>
            <a:r>
              <a:rPr lang="en-US" baseline="0" dirty="0"/>
              <a:t> think convective rolls.</a:t>
            </a:r>
            <a:endParaRPr lang="en-US" dirty="0"/>
          </a:p>
          <a:p>
            <a:r>
              <a:rPr lang="en-US" dirty="0"/>
              <a:t>Got to here 2018</a:t>
            </a:r>
          </a:p>
        </p:txBody>
      </p:sp>
      <p:sp>
        <p:nvSpPr>
          <p:cNvPr id="4" name="Slide Number Placeholder 3"/>
          <p:cNvSpPr>
            <a:spLocks noGrp="1"/>
          </p:cNvSpPr>
          <p:nvPr>
            <p:ph type="sldNum" sz="quarter" idx="10"/>
          </p:nvPr>
        </p:nvSpPr>
        <p:spPr/>
        <p:txBody>
          <a:bodyPr/>
          <a:lstStyle/>
          <a:p>
            <a:fld id="{3BFBD5AA-6B57-0847-8378-39B35F65E7ED}" type="slidenum">
              <a:rPr lang="en-US" smtClean="0"/>
              <a:t>45</a:t>
            </a:fld>
            <a:endParaRPr lang="en-US"/>
          </a:p>
        </p:txBody>
      </p:sp>
    </p:spTree>
    <p:extLst>
      <p:ext uri="{BB962C8B-B14F-4D97-AF65-F5344CB8AC3E}">
        <p14:creationId xmlns:p14="http://schemas.microsoft.com/office/powerpoint/2010/main" val="3381320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Lv</a:t>
            </a:r>
            <a:r>
              <a:rPr lang="en-US" dirty="0"/>
              <a:t>=</a:t>
            </a:r>
            <a:r>
              <a:rPr lang="en-US" dirty="0" err="1"/>
              <a:t>kz</a:t>
            </a:r>
            <a:r>
              <a:rPr lang="en-US" dirty="0"/>
              <a:t> would have value of 40 m by z=100, so this profile is very very different</a:t>
            </a:r>
          </a:p>
        </p:txBody>
      </p:sp>
      <p:sp>
        <p:nvSpPr>
          <p:cNvPr id="4" name="Slide Number Placeholder 3"/>
          <p:cNvSpPr>
            <a:spLocks noGrp="1"/>
          </p:cNvSpPr>
          <p:nvPr>
            <p:ph type="sldNum" sz="quarter" idx="5"/>
          </p:nvPr>
        </p:nvSpPr>
        <p:spPr/>
        <p:txBody>
          <a:bodyPr/>
          <a:lstStyle/>
          <a:p>
            <a:fld id="{3BFBD5AA-6B57-0847-8378-39B35F65E7ED}" type="slidenum">
              <a:rPr lang="en-US" smtClean="0"/>
              <a:t>47</a:t>
            </a:fld>
            <a:endParaRPr lang="en-US"/>
          </a:p>
        </p:txBody>
      </p:sp>
    </p:spTree>
    <p:extLst>
      <p:ext uri="{BB962C8B-B14F-4D97-AF65-F5344CB8AC3E}">
        <p14:creationId xmlns:p14="http://schemas.microsoft.com/office/powerpoint/2010/main" val="169971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4DF1-40AA-C777-BB44-44215E464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9D3E8-5E81-C5A7-6A66-3D045EA45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8D39E-7876-A1BF-24A1-62E4BAF2E11C}"/>
              </a:ext>
            </a:extLst>
          </p:cNvPr>
          <p:cNvSpPr>
            <a:spLocks noGrp="1"/>
          </p:cNvSpPr>
          <p:nvPr>
            <p:ph type="body" idx="1"/>
          </p:nvPr>
        </p:nvSpPr>
        <p:spPr/>
        <p:txBody>
          <a:bodyPr/>
          <a:lstStyle/>
          <a:p>
            <a:r>
              <a:rPr lang="en-US" dirty="0" err="1"/>
              <a:t>Lv</a:t>
            </a:r>
            <a:r>
              <a:rPr lang="en-US" dirty="0"/>
              <a:t>=</a:t>
            </a:r>
            <a:r>
              <a:rPr lang="en-US" dirty="0" err="1"/>
              <a:t>kz</a:t>
            </a:r>
            <a:r>
              <a:rPr lang="en-US" dirty="0"/>
              <a:t> would have value of 40 m by z=100, so this profile is very very different</a:t>
            </a:r>
          </a:p>
        </p:txBody>
      </p:sp>
      <p:sp>
        <p:nvSpPr>
          <p:cNvPr id="4" name="Slide Number Placeholder 3">
            <a:extLst>
              <a:ext uri="{FF2B5EF4-FFF2-40B4-BE49-F238E27FC236}">
                <a16:creationId xmlns:a16="http://schemas.microsoft.com/office/drawing/2014/main" id="{EC2E5B17-7A18-E31B-5D1E-100772712247}"/>
              </a:ext>
            </a:extLst>
          </p:cNvPr>
          <p:cNvSpPr>
            <a:spLocks noGrp="1"/>
          </p:cNvSpPr>
          <p:nvPr>
            <p:ph type="sldNum" sz="quarter" idx="5"/>
          </p:nvPr>
        </p:nvSpPr>
        <p:spPr/>
        <p:txBody>
          <a:bodyPr/>
          <a:lstStyle/>
          <a:p>
            <a:fld id="{3BFBD5AA-6B57-0847-8378-39B35F65E7ED}" type="slidenum">
              <a:rPr lang="en-US" smtClean="0"/>
              <a:t>48</a:t>
            </a:fld>
            <a:endParaRPr lang="en-US"/>
          </a:p>
        </p:txBody>
      </p:sp>
    </p:spTree>
    <p:extLst>
      <p:ext uri="{BB962C8B-B14F-4D97-AF65-F5344CB8AC3E}">
        <p14:creationId xmlns:p14="http://schemas.microsoft.com/office/powerpoint/2010/main" val="366553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13 PBL schemes in WRF.  They often help generate different forecasts.  Not only cannot all be right, it is very likely all are wrong.  Sometimes different schemes produce the same wrong forecast.  In those cases, it may be that the schemes are all making the same poor assumptions.</a:t>
            </a:r>
          </a:p>
          <a:p>
            <a:r>
              <a:rPr lang="en-US" dirty="0"/>
              <a:t>FERMI PROBLEM,</a:t>
            </a:r>
            <a:r>
              <a:rPr lang="en-US" baseline="0" dirty="0"/>
              <a:t> analogy to NWP </a:t>
            </a:r>
            <a:r>
              <a:rPr lang="mr-IN" baseline="0" dirty="0"/>
              <a:t>–</a:t>
            </a:r>
            <a:r>
              <a:rPr lang="en-US" baseline="0" dirty="0"/>
              <a:t> a chain of reasonable guesses.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a:t>
            </a:fld>
            <a:endParaRPr lang="en-US"/>
          </a:p>
        </p:txBody>
      </p:sp>
    </p:spTree>
    <p:extLst>
      <p:ext uri="{BB962C8B-B14F-4D97-AF65-F5344CB8AC3E}">
        <p14:creationId xmlns:p14="http://schemas.microsoft.com/office/powerpoint/2010/main" val="1380538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50</a:t>
            </a:fld>
            <a:endParaRPr lang="en-US"/>
          </a:p>
        </p:txBody>
      </p:sp>
    </p:spTree>
    <p:extLst>
      <p:ext uri="{BB962C8B-B14F-4D97-AF65-F5344CB8AC3E}">
        <p14:creationId xmlns:p14="http://schemas.microsoft.com/office/powerpoint/2010/main" val="137639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C554-E7C0-2C9B-9C67-A82F30183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E5175-712C-A00A-E410-2E39D0459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3AF3C-6B1C-E7E8-6C04-9090FDB92E73}"/>
              </a:ext>
            </a:extLst>
          </p:cNvPr>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a:extLst>
              <a:ext uri="{FF2B5EF4-FFF2-40B4-BE49-F238E27FC236}">
                <a16:creationId xmlns:a16="http://schemas.microsoft.com/office/drawing/2014/main" id="{CADC8A2F-AADB-55FB-1C9C-8372EAA575B8}"/>
              </a:ext>
            </a:extLst>
          </p:cNvPr>
          <p:cNvSpPr>
            <a:spLocks noGrp="1"/>
          </p:cNvSpPr>
          <p:nvPr>
            <p:ph type="sldNum" sz="quarter" idx="10"/>
          </p:nvPr>
        </p:nvSpPr>
        <p:spPr/>
        <p:txBody>
          <a:bodyPr/>
          <a:lstStyle/>
          <a:p>
            <a:fld id="{3BFBD5AA-6B57-0847-8378-39B35F65E7ED}" type="slidenum">
              <a:rPr lang="en-US" smtClean="0"/>
              <a:t>51</a:t>
            </a:fld>
            <a:endParaRPr lang="en-US"/>
          </a:p>
        </p:txBody>
      </p:sp>
    </p:spTree>
    <p:extLst>
      <p:ext uri="{BB962C8B-B14F-4D97-AF65-F5344CB8AC3E}">
        <p14:creationId xmlns:p14="http://schemas.microsoft.com/office/powerpoint/2010/main" val="1032194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1FF6-08C6-4AF1-5E8A-D93514E71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D4FC5-8EF0-E2EB-A974-74725CB5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84A9E-3B68-6884-1150-ED8291AE0114}"/>
              </a:ext>
            </a:extLst>
          </p:cNvPr>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a:extLst>
              <a:ext uri="{FF2B5EF4-FFF2-40B4-BE49-F238E27FC236}">
                <a16:creationId xmlns:a16="http://schemas.microsoft.com/office/drawing/2014/main" id="{EDA9FEFD-3E58-3C74-3621-3E80383B25CD}"/>
              </a:ext>
            </a:extLst>
          </p:cNvPr>
          <p:cNvSpPr>
            <a:spLocks noGrp="1"/>
          </p:cNvSpPr>
          <p:nvPr>
            <p:ph type="sldNum" sz="quarter" idx="10"/>
          </p:nvPr>
        </p:nvSpPr>
        <p:spPr/>
        <p:txBody>
          <a:bodyPr/>
          <a:lstStyle/>
          <a:p>
            <a:fld id="{3BFBD5AA-6B57-0847-8378-39B35F65E7ED}" type="slidenum">
              <a:rPr lang="en-US" smtClean="0"/>
              <a:t>52</a:t>
            </a:fld>
            <a:endParaRPr lang="en-US"/>
          </a:p>
        </p:txBody>
      </p:sp>
    </p:spTree>
    <p:extLst>
      <p:ext uri="{BB962C8B-B14F-4D97-AF65-F5344CB8AC3E}">
        <p14:creationId xmlns:p14="http://schemas.microsoft.com/office/powerpoint/2010/main" val="133464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really also says u* is something</a:t>
            </a:r>
            <a:r>
              <a:rPr lang="en-US" baseline="0" dirty="0"/>
              <a:t> we can quantify, measure or estimate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53</a:t>
            </a:fld>
            <a:endParaRPr lang="en-US"/>
          </a:p>
        </p:txBody>
      </p:sp>
    </p:spTree>
    <p:extLst>
      <p:ext uri="{BB962C8B-B14F-4D97-AF65-F5344CB8AC3E}">
        <p14:creationId xmlns:p14="http://schemas.microsoft.com/office/powerpoint/2010/main" val="125699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sheets of paper skipping across the ground… winds have to get very close to </a:t>
            </a:r>
            <a:r>
              <a:rPr lang="en-US" dirty="0" err="1"/>
              <a:t>sfc</a:t>
            </a:r>
            <a:endParaRPr lang="en-US" dirty="0"/>
          </a:p>
        </p:txBody>
      </p:sp>
      <p:sp>
        <p:nvSpPr>
          <p:cNvPr id="4" name="Slide Number Placeholder 3"/>
          <p:cNvSpPr>
            <a:spLocks noGrp="1"/>
          </p:cNvSpPr>
          <p:nvPr>
            <p:ph type="sldNum" sz="quarter" idx="5"/>
          </p:nvPr>
        </p:nvSpPr>
        <p:spPr/>
        <p:txBody>
          <a:bodyPr/>
          <a:lstStyle/>
          <a:p>
            <a:fld id="{3BFBD5AA-6B57-0847-8378-39B35F65E7ED}" type="slidenum">
              <a:rPr lang="en-US" smtClean="0"/>
              <a:t>54</a:t>
            </a:fld>
            <a:endParaRPr lang="en-US"/>
          </a:p>
        </p:txBody>
      </p:sp>
    </p:spTree>
    <p:extLst>
      <p:ext uri="{BB962C8B-B14F-4D97-AF65-F5344CB8AC3E}">
        <p14:creationId xmlns:p14="http://schemas.microsoft.com/office/powerpoint/2010/main" val="1833283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 0.01</a:t>
            </a:r>
            <a:r>
              <a:rPr lang="en-US" baseline="0" dirty="0"/>
              <a:t> cm = very smooth (a problem when windy, but this is why wind can get to the surface and kick up waves)</a:t>
            </a:r>
          </a:p>
          <a:p>
            <a:r>
              <a:rPr lang="en-US" baseline="0" dirty="0"/>
              <a:t>Urban area 80 cm (2.6 </a:t>
            </a:r>
            <a:r>
              <a:rPr lang="en-US" baseline="0" dirty="0" err="1"/>
              <a:t>ft</a:t>
            </a:r>
            <a:r>
              <a:rPr lang="en-US" baseline="0" dirty="0"/>
              <a:t>).  </a:t>
            </a:r>
            <a:r>
              <a:rPr lang="en-US" baseline="0" dirty="0" err="1"/>
              <a:t>Dryland</a:t>
            </a:r>
            <a:r>
              <a:rPr lang="en-US" baseline="0" dirty="0"/>
              <a:t> 15 cm = 6 inches</a:t>
            </a:r>
          </a:p>
          <a:p>
            <a:r>
              <a:rPr lang="en-US" baseline="0" dirty="0"/>
              <a:t>In between: </a:t>
            </a:r>
            <a:r>
              <a:rPr lang="en-US" baseline="0" dirty="0" err="1"/>
              <a:t>shrubland</a:t>
            </a:r>
            <a:r>
              <a:rPr lang="en-US" baseline="0" dirty="0"/>
              <a:t> (5 cm), grassland (12 cm), cropland (14-20 cm), forest (50 cm).  Density and height of vegetation.</a:t>
            </a:r>
          </a:p>
          <a:p>
            <a:r>
              <a:rPr lang="en-US" baseline="0" dirty="0"/>
              <a:t>This isn’t just an attempt to properly capture a true physical process </a:t>
            </a:r>
            <a:r>
              <a:rPr lang="mr-IN" baseline="0" dirty="0"/>
              <a:t>–</a:t>
            </a:r>
            <a:r>
              <a:rPr lang="en-US" baseline="0" dirty="0"/>
              <a:t> it also has to compensate for other errors and omissions!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55</a:t>
            </a:fld>
            <a:endParaRPr lang="en-US"/>
          </a:p>
        </p:txBody>
      </p:sp>
    </p:spTree>
    <p:extLst>
      <p:ext uri="{BB962C8B-B14F-4D97-AF65-F5344CB8AC3E}">
        <p14:creationId xmlns:p14="http://schemas.microsoft.com/office/powerpoint/2010/main" val="1116638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ot</a:t>
            </a:r>
            <a:r>
              <a:rPr lang="en-US"/>
              <a:t> to here 2020</a:t>
            </a:r>
          </a:p>
          <a:p>
            <a:r>
              <a:rPr lang="en-US" dirty="0"/>
              <a:t>Expect less shear, as vertical mixin</a:t>
            </a:r>
            <a:r>
              <a:rPr lang="en-US" baseline="0" dirty="0"/>
              <a:t>g will be more vigorous.</a:t>
            </a:r>
          </a:p>
          <a:p>
            <a:r>
              <a:rPr lang="en-US" baseline="0" dirty="0"/>
              <a:t>When stable, mixing is inhibited, so shear should be larger.</a:t>
            </a:r>
          </a:p>
          <a:p>
            <a:r>
              <a:rPr lang="en-US" baseline="0" dirty="0"/>
              <a:t>This implies a change in slope of the log wind profile.</a:t>
            </a:r>
          </a:p>
          <a:p>
            <a:r>
              <a:rPr lang="en-US" baseline="0" dirty="0"/>
              <a:t>Wind speed, not velocity</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61</a:t>
            </a:fld>
            <a:endParaRPr lang="en-US"/>
          </a:p>
        </p:txBody>
      </p:sp>
    </p:spTree>
    <p:extLst>
      <p:ext uri="{BB962C8B-B14F-4D97-AF65-F5344CB8AC3E}">
        <p14:creationId xmlns:p14="http://schemas.microsoft.com/office/powerpoint/2010/main" val="2730444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says don’t start presuming the log profile until above</a:t>
            </a:r>
            <a:r>
              <a:rPr lang="en-US" baseline="0" dirty="0"/>
              <a:t> a higher height</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62</a:t>
            </a:fld>
            <a:endParaRPr lang="en-US"/>
          </a:p>
        </p:txBody>
      </p:sp>
    </p:spTree>
    <p:extLst>
      <p:ext uri="{BB962C8B-B14F-4D97-AF65-F5344CB8AC3E}">
        <p14:creationId xmlns:p14="http://schemas.microsoft.com/office/powerpoint/2010/main" val="3230278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height, so not straight line.</a:t>
            </a:r>
          </a:p>
          <a:p>
            <a:r>
              <a:rPr lang="en-US" dirty="0"/>
              <a:t>Start from right to left: low roughness </a:t>
            </a:r>
            <a:r>
              <a:rPr lang="en-US" dirty="0" err="1"/>
              <a:t>sfc</a:t>
            </a:r>
            <a:r>
              <a:rPr lang="en-US" dirty="0"/>
              <a:t>, more rough </a:t>
            </a:r>
            <a:r>
              <a:rPr lang="en-US" dirty="0" err="1"/>
              <a:t>sfc</a:t>
            </a:r>
            <a:r>
              <a:rPr lang="en-US" dirty="0"/>
              <a:t>, high roughness + significant obstacles</a:t>
            </a:r>
          </a:p>
          <a:p>
            <a:r>
              <a:rPr lang="en-US" dirty="0"/>
              <a:t>Left: zero-wind level displaced upwards  by 10m</a:t>
            </a:r>
          </a:p>
        </p:txBody>
      </p:sp>
      <p:sp>
        <p:nvSpPr>
          <p:cNvPr id="4" name="Slide Number Placeholder 3"/>
          <p:cNvSpPr>
            <a:spLocks noGrp="1"/>
          </p:cNvSpPr>
          <p:nvPr>
            <p:ph type="sldNum" sz="quarter" idx="10"/>
          </p:nvPr>
        </p:nvSpPr>
        <p:spPr/>
        <p:txBody>
          <a:bodyPr/>
          <a:lstStyle/>
          <a:p>
            <a:fld id="{3BFBD5AA-6B57-0847-8378-39B35F65E7ED}" type="slidenum">
              <a:rPr lang="en-US" smtClean="0"/>
              <a:t>64</a:t>
            </a:fld>
            <a:endParaRPr lang="en-US"/>
          </a:p>
        </p:txBody>
      </p:sp>
    </p:spTree>
    <p:extLst>
      <p:ext uri="{BB962C8B-B14F-4D97-AF65-F5344CB8AC3E}">
        <p14:creationId xmlns:p14="http://schemas.microsoft.com/office/powerpoint/2010/main" val="3194890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Got here Fall 2024</a:t>
            </a:r>
          </a:p>
          <a:p>
            <a:r>
              <a:rPr lang="en-US" baseline="0" dirty="0"/>
              <a:t>When stable, mixing is inhibited, so shear should be larger.</a:t>
            </a:r>
          </a:p>
          <a:p>
            <a:r>
              <a:rPr lang="en-US" baseline="0" dirty="0"/>
              <a:t>This implies a change in slope of the log wind profile.</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65</a:t>
            </a:fld>
            <a:endParaRPr lang="en-US"/>
          </a:p>
        </p:txBody>
      </p:sp>
    </p:spTree>
    <p:extLst>
      <p:ext uri="{BB962C8B-B14F-4D97-AF65-F5344CB8AC3E}">
        <p14:creationId xmlns:p14="http://schemas.microsoft.com/office/powerpoint/2010/main" val="225618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Instead of representing a base state that is usually fixed with time, NOW mean represents time/space </a:t>
            </a:r>
            <a:r>
              <a:rPr lang="en-US" dirty="0" err="1"/>
              <a:t>avg</a:t>
            </a:r>
            <a:r>
              <a:rPr lang="en-US" dirty="0"/>
              <a:t> that</a:t>
            </a:r>
            <a:r>
              <a:rPr lang="en-US" baseline="0" dirty="0"/>
              <a:t> varies in space and time</a:t>
            </a:r>
          </a:p>
          <a:p>
            <a:r>
              <a:rPr lang="en-US" baseline="0" dirty="0"/>
              <a:t>Especially one GRID VOLUME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9</a:t>
            </a:fld>
            <a:endParaRPr lang="en-US"/>
          </a:p>
        </p:txBody>
      </p:sp>
    </p:spTree>
    <p:extLst>
      <p:ext uri="{BB962C8B-B14F-4D97-AF65-F5344CB8AC3E}">
        <p14:creationId xmlns:p14="http://schemas.microsoft.com/office/powerpoint/2010/main" val="3888148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When stable, mixing is inhibited, so shear should be larger.</a:t>
            </a:r>
          </a:p>
          <a:p>
            <a:r>
              <a:rPr lang="en-US" baseline="0" dirty="0"/>
              <a:t>This implies a change in slope of the log wind profile.</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66</a:t>
            </a:fld>
            <a:endParaRPr lang="en-US"/>
          </a:p>
        </p:txBody>
      </p:sp>
    </p:spTree>
    <p:extLst>
      <p:ext uri="{BB962C8B-B14F-4D97-AF65-F5344CB8AC3E}">
        <p14:creationId xmlns:p14="http://schemas.microsoft.com/office/powerpoint/2010/main" val="415113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2021</a:t>
            </a:r>
          </a:p>
          <a:p>
            <a:r>
              <a:rPr lang="en-US" dirty="0"/>
              <a:t>But before we do that,</a:t>
            </a:r>
            <a:r>
              <a:rPr lang="en-US" baseline="0" dirty="0"/>
              <a:t> need to introduce another concept</a:t>
            </a:r>
          </a:p>
          <a:p>
            <a:r>
              <a:rPr lang="en-US" baseline="0" dirty="0"/>
              <a:t>Shear production is large near surface when stable because of friction caused shear</a:t>
            </a:r>
          </a:p>
          <a:p>
            <a:r>
              <a:rPr lang="en-US" baseline="0" dirty="0"/>
              <a:t>When atmosphere is unstable, L &lt; 0</a:t>
            </a:r>
          </a:p>
          <a:p>
            <a:r>
              <a:rPr lang="en-US" baseline="0" dirty="0"/>
              <a:t>Ugliest equation in atmospheric science.</a:t>
            </a:r>
          </a:p>
          <a:p>
            <a:r>
              <a:rPr lang="en-US" baseline="0" dirty="0"/>
              <a:t>My grandfather used to dismantle and reassemble his Ford Model T or A on a Sunday afternoon.  We’re disassembling and reassembling PBL concepts.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68</a:t>
            </a:fld>
            <a:endParaRPr lang="en-US"/>
          </a:p>
        </p:txBody>
      </p:sp>
    </p:spTree>
    <p:extLst>
      <p:ext uri="{BB962C8B-B14F-4D97-AF65-F5344CB8AC3E}">
        <p14:creationId xmlns:p14="http://schemas.microsoft.com/office/powerpoint/2010/main" val="2958689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2021</a:t>
            </a:r>
          </a:p>
          <a:p>
            <a:r>
              <a:rPr lang="en-US" dirty="0"/>
              <a:t>But before we do that,</a:t>
            </a:r>
            <a:r>
              <a:rPr lang="en-US" baseline="0" dirty="0"/>
              <a:t> need to introduce another concept</a:t>
            </a:r>
          </a:p>
          <a:p>
            <a:r>
              <a:rPr lang="en-US" baseline="0" dirty="0"/>
              <a:t>Shear production is large near surface when stable because of friction caused shear</a:t>
            </a:r>
          </a:p>
          <a:p>
            <a:r>
              <a:rPr lang="en-US" baseline="0" dirty="0"/>
              <a:t>When atmosphere is unstable, L &lt; 0</a:t>
            </a:r>
          </a:p>
          <a:p>
            <a:r>
              <a:rPr lang="en-US" baseline="0" dirty="0"/>
              <a:t>Ugliest equation in atmospheric science.</a:t>
            </a:r>
          </a:p>
          <a:p>
            <a:r>
              <a:rPr lang="en-US" baseline="0" dirty="0"/>
              <a:t>My grandfather used to dismantle and reassemble his Ford Model T or A on a Sunday afternoon.  We’re disassembling and reassembling PBL concepts.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69</a:t>
            </a:fld>
            <a:endParaRPr lang="en-US"/>
          </a:p>
        </p:txBody>
      </p:sp>
    </p:spTree>
    <p:extLst>
      <p:ext uri="{BB962C8B-B14F-4D97-AF65-F5344CB8AC3E}">
        <p14:creationId xmlns:p14="http://schemas.microsoft.com/office/powerpoint/2010/main" val="1046613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2021</a:t>
            </a:r>
          </a:p>
          <a:p>
            <a:r>
              <a:rPr lang="en-US" dirty="0"/>
              <a:t>But before we do that,</a:t>
            </a:r>
            <a:r>
              <a:rPr lang="en-US" baseline="0" dirty="0"/>
              <a:t> need to introduce another concept</a:t>
            </a:r>
          </a:p>
          <a:p>
            <a:r>
              <a:rPr lang="en-US" baseline="0" dirty="0"/>
              <a:t>Shear production is large near surface when stable because of friction caused shear</a:t>
            </a:r>
          </a:p>
          <a:p>
            <a:r>
              <a:rPr lang="en-US" baseline="0" dirty="0"/>
              <a:t>When atmosphere is unstable, L &lt; 0</a:t>
            </a:r>
          </a:p>
          <a:p>
            <a:r>
              <a:rPr lang="en-US" baseline="0" dirty="0"/>
              <a:t>Ugliest equation in atmospheric science.</a:t>
            </a:r>
          </a:p>
          <a:p>
            <a:r>
              <a:rPr lang="en-US" baseline="0" dirty="0"/>
              <a:t>My grandfather used to dismantle and reassemble his Ford Model T or A on a Sunday afternoon.  We’re disassembling and reassembling PBL concepts.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70</a:t>
            </a:fld>
            <a:endParaRPr lang="en-US"/>
          </a:p>
        </p:txBody>
      </p:sp>
    </p:spTree>
    <p:extLst>
      <p:ext uri="{BB962C8B-B14F-4D97-AF65-F5344CB8AC3E}">
        <p14:creationId xmlns:p14="http://schemas.microsoft.com/office/powerpoint/2010/main" val="48487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2021</a:t>
            </a:r>
          </a:p>
          <a:p>
            <a:r>
              <a:rPr lang="en-US" dirty="0"/>
              <a:t>But before we do that,</a:t>
            </a:r>
            <a:r>
              <a:rPr lang="en-US" baseline="0" dirty="0"/>
              <a:t> need to introduce another concept</a:t>
            </a:r>
          </a:p>
          <a:p>
            <a:r>
              <a:rPr lang="en-US" baseline="0" dirty="0"/>
              <a:t>Shear production is large near surface when stable because of friction caused shear</a:t>
            </a:r>
          </a:p>
          <a:p>
            <a:r>
              <a:rPr lang="en-US" baseline="0" dirty="0"/>
              <a:t>When atmosphere is unstable, L &lt; 0</a:t>
            </a:r>
          </a:p>
          <a:p>
            <a:r>
              <a:rPr lang="en-US" baseline="0" dirty="0"/>
              <a:t>Ugliest equation in atmospheric science.</a:t>
            </a:r>
          </a:p>
          <a:p>
            <a:r>
              <a:rPr lang="en-US" baseline="0" dirty="0"/>
              <a:t>My grandfather used to dismantle and reassemble his Ford Model T or A on a Sunday afternoon.  We’re disassembling and reassembling PBL concepts.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71</a:t>
            </a:fld>
            <a:endParaRPr lang="en-US"/>
          </a:p>
        </p:txBody>
      </p:sp>
    </p:spTree>
    <p:extLst>
      <p:ext uri="{BB962C8B-B14F-4D97-AF65-F5344CB8AC3E}">
        <p14:creationId xmlns:p14="http://schemas.microsoft.com/office/powerpoint/2010/main" val="1375863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height at which shear</a:t>
            </a:r>
            <a:r>
              <a:rPr lang="en-US" baseline="0" dirty="0"/>
              <a:t> is more important is “below the ground”</a:t>
            </a:r>
          </a:p>
          <a:p>
            <a:r>
              <a:rPr lang="en-US" baseline="0" dirty="0"/>
              <a:t>GOT HERE 2019</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72</a:t>
            </a:fld>
            <a:endParaRPr lang="en-US"/>
          </a:p>
        </p:txBody>
      </p:sp>
    </p:spTree>
    <p:extLst>
      <p:ext uri="{BB962C8B-B14F-4D97-AF65-F5344CB8AC3E}">
        <p14:creationId xmlns:p14="http://schemas.microsoft.com/office/powerpoint/2010/main" val="3408737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Zeta becomes a nondimensional</a:t>
            </a:r>
            <a:r>
              <a:rPr lang="en-US" baseline="0" dirty="0"/>
              <a:t> height, scaled by L.</a:t>
            </a:r>
          </a:p>
          <a:p>
            <a:r>
              <a:rPr lang="en-US" baseline="0" dirty="0"/>
              <a:t>When stable, magnitude of \</a:t>
            </a:r>
            <a:r>
              <a:rPr lang="en-US" baseline="0" dirty="0" err="1"/>
              <a:t>phi_m</a:t>
            </a:r>
            <a:r>
              <a:rPr lang="en-US" baseline="0" dirty="0"/>
              <a:t> larger.  Very stable means a large </a:t>
            </a:r>
            <a:r>
              <a:rPr lang="en-US" baseline="0" dirty="0" err="1"/>
              <a:t>amt</a:t>
            </a:r>
            <a:r>
              <a:rPr lang="en-US" baseline="0" dirty="0"/>
              <a:t> of shear is supportable and expected.</a:t>
            </a:r>
          </a:p>
          <a:p>
            <a:r>
              <a:rPr lang="en-US" baseline="0" dirty="0"/>
              <a:t>As heat flux becomes more </a:t>
            </a:r>
            <a:r>
              <a:rPr lang="en-US" baseline="0" dirty="0" err="1"/>
              <a:t>neg</a:t>
            </a:r>
            <a:r>
              <a:rPr lang="en-US" baseline="0" dirty="0"/>
              <a:t> (stable), L becomes smaller, and zeta becomes larger, so \</a:t>
            </a:r>
            <a:r>
              <a:rPr lang="en-US" baseline="0" dirty="0" err="1"/>
              <a:t>phi_m</a:t>
            </a:r>
            <a:r>
              <a:rPr lang="en-US" baseline="0" dirty="0"/>
              <a:t> becomes BIG.  Very stable, supports lots of shear.</a:t>
            </a:r>
          </a:p>
          <a:p>
            <a:r>
              <a:rPr lang="en-US" baseline="0" dirty="0"/>
              <a:t>For a given stable situation, </a:t>
            </a:r>
            <a:r>
              <a:rPr lang="en-US" baseline="0" dirty="0" err="1"/>
              <a:t>tho</a:t>
            </a:r>
            <a:r>
              <a:rPr lang="en-US" baseline="0" dirty="0"/>
              <a:t>, MORE shear (u* larger) means L larger, which means zeta SMALLER, and \</a:t>
            </a:r>
            <a:r>
              <a:rPr lang="en-US" baseline="0" dirty="0" err="1"/>
              <a:t>phi_m</a:t>
            </a:r>
            <a:r>
              <a:rPr lang="en-US" baseline="0" dirty="0"/>
              <a:t> SMALLER.  Reason is likely: lots of shear induces mixing which works to REDUCE the shear!</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74</a:t>
            </a:fld>
            <a:endParaRPr lang="en-US"/>
          </a:p>
        </p:txBody>
      </p:sp>
    </p:spTree>
    <p:extLst>
      <p:ext uri="{BB962C8B-B14F-4D97-AF65-F5344CB8AC3E}">
        <p14:creationId xmlns:p14="http://schemas.microsoft.com/office/powerpoint/2010/main" val="2057385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2023</a:t>
            </a:r>
          </a:p>
          <a:p>
            <a:r>
              <a:rPr lang="en-US" dirty="0"/>
              <a:t>Zeta becomes a nondimensional</a:t>
            </a:r>
            <a:r>
              <a:rPr lang="en-US" baseline="0" dirty="0"/>
              <a:t> height, scaled by L.</a:t>
            </a:r>
          </a:p>
          <a:p>
            <a:r>
              <a:rPr lang="en-US" baseline="0" dirty="0"/>
              <a:t>When stable, magnitude of \</a:t>
            </a:r>
            <a:r>
              <a:rPr lang="en-US" baseline="0" dirty="0" err="1"/>
              <a:t>phi_m</a:t>
            </a:r>
            <a:r>
              <a:rPr lang="en-US" baseline="0" dirty="0"/>
              <a:t> larger.  Very stable means a large amt of shear is supportable and expected.  For unstable not very </a:t>
            </a:r>
            <a:r>
              <a:rPr lang="en-US" baseline="0" dirty="0" err="1"/>
              <a:t>sens</a:t>
            </a:r>
            <a:r>
              <a:rPr lang="en-US" baseline="0" dirty="0"/>
              <a:t> to mag of instability. Mixing is mixing.</a:t>
            </a:r>
          </a:p>
          <a:p>
            <a:r>
              <a:rPr lang="en-US" baseline="0" dirty="0"/>
              <a:t>As heat flux becomes more </a:t>
            </a:r>
            <a:r>
              <a:rPr lang="en-US" baseline="0" dirty="0" err="1"/>
              <a:t>neg</a:t>
            </a:r>
            <a:r>
              <a:rPr lang="en-US" baseline="0" dirty="0"/>
              <a:t> (stable), L becomes smaller, and zeta becomes larger, so \</a:t>
            </a:r>
            <a:r>
              <a:rPr lang="en-US" baseline="0" dirty="0" err="1"/>
              <a:t>phi_m</a:t>
            </a:r>
            <a:r>
              <a:rPr lang="en-US" baseline="0" dirty="0"/>
              <a:t> becomes BIG.  Very stable, supports lots of shear.</a:t>
            </a:r>
          </a:p>
          <a:p>
            <a:r>
              <a:rPr lang="en-US" baseline="0" dirty="0"/>
              <a:t>For a given stable situation, </a:t>
            </a:r>
            <a:r>
              <a:rPr lang="en-US" baseline="0" dirty="0" err="1"/>
              <a:t>tho</a:t>
            </a:r>
            <a:r>
              <a:rPr lang="en-US" baseline="0" dirty="0"/>
              <a:t>, MORE shear (u* larger) means L larger, which means zeta SMALLER, and \</a:t>
            </a:r>
            <a:r>
              <a:rPr lang="en-US" baseline="0" dirty="0" err="1"/>
              <a:t>phi_m</a:t>
            </a:r>
            <a:r>
              <a:rPr lang="en-US" baseline="0" dirty="0"/>
              <a:t> SMALLER.  Reason is likely: lots of shear induces mixing which works to REDUCE the shear!</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75</a:t>
            </a:fld>
            <a:endParaRPr lang="en-US"/>
          </a:p>
        </p:txBody>
      </p:sp>
    </p:spTree>
    <p:extLst>
      <p:ext uri="{BB962C8B-B14F-4D97-AF65-F5344CB8AC3E}">
        <p14:creationId xmlns:p14="http://schemas.microsoft.com/office/powerpoint/2010/main" val="2908024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2023</a:t>
            </a:r>
          </a:p>
          <a:p>
            <a:r>
              <a:rPr lang="en-US" dirty="0"/>
              <a:t>Zeta becomes a nondimensional</a:t>
            </a:r>
            <a:r>
              <a:rPr lang="en-US" baseline="0" dirty="0"/>
              <a:t> height, scaled by L.</a:t>
            </a:r>
          </a:p>
          <a:p>
            <a:r>
              <a:rPr lang="en-US" baseline="0" dirty="0"/>
              <a:t>When stable, magnitude of \</a:t>
            </a:r>
            <a:r>
              <a:rPr lang="en-US" baseline="0" dirty="0" err="1"/>
              <a:t>phi_m</a:t>
            </a:r>
            <a:r>
              <a:rPr lang="en-US" baseline="0" dirty="0"/>
              <a:t> larger.  Very stable means a large amt of shear is supportable and expected.  For unstable not very </a:t>
            </a:r>
            <a:r>
              <a:rPr lang="en-US" baseline="0" dirty="0" err="1"/>
              <a:t>sens</a:t>
            </a:r>
            <a:r>
              <a:rPr lang="en-US" baseline="0" dirty="0"/>
              <a:t> to mag of instability. Mixing is mixing.</a:t>
            </a:r>
          </a:p>
          <a:p>
            <a:r>
              <a:rPr lang="en-US" baseline="0" dirty="0"/>
              <a:t>As heat flux becomes more </a:t>
            </a:r>
            <a:r>
              <a:rPr lang="en-US" baseline="0" dirty="0" err="1"/>
              <a:t>neg</a:t>
            </a:r>
            <a:r>
              <a:rPr lang="en-US" baseline="0" dirty="0"/>
              <a:t> (stable), L becomes smaller, and zeta becomes larger, so \</a:t>
            </a:r>
            <a:r>
              <a:rPr lang="en-US" baseline="0" dirty="0" err="1"/>
              <a:t>phi_m</a:t>
            </a:r>
            <a:r>
              <a:rPr lang="en-US" baseline="0" dirty="0"/>
              <a:t> becomes BIG.  Very stable, supports lots of shear.</a:t>
            </a:r>
          </a:p>
          <a:p>
            <a:r>
              <a:rPr lang="en-US" baseline="0" dirty="0"/>
              <a:t>For a given stable situation, </a:t>
            </a:r>
            <a:r>
              <a:rPr lang="en-US" baseline="0" dirty="0" err="1"/>
              <a:t>tho</a:t>
            </a:r>
            <a:r>
              <a:rPr lang="en-US" baseline="0" dirty="0"/>
              <a:t>, MORE shear (u* larger) means L larger, which means zeta SMALLER, and \</a:t>
            </a:r>
            <a:r>
              <a:rPr lang="en-US" baseline="0" dirty="0" err="1"/>
              <a:t>phi_m</a:t>
            </a:r>
            <a:r>
              <a:rPr lang="en-US" baseline="0" dirty="0"/>
              <a:t> SMALLER.  Reason is likely: lots of shear induces mixing which works to REDUCE the shear!</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76</a:t>
            </a:fld>
            <a:endParaRPr lang="en-US"/>
          </a:p>
        </p:txBody>
      </p:sp>
    </p:spTree>
    <p:extLst>
      <p:ext uri="{BB962C8B-B14F-4D97-AF65-F5344CB8AC3E}">
        <p14:creationId xmlns:p14="http://schemas.microsoft.com/office/powerpoint/2010/main" val="2852142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Integrating is a little nasty, but redefining \</a:t>
            </a:r>
            <a:r>
              <a:rPr lang="en-US" dirty="0" err="1"/>
              <a:t>phi_m</a:t>
            </a:r>
            <a:r>
              <a:rPr lang="en-US" baseline="0" dirty="0"/>
              <a:t> into a new function \</a:t>
            </a:r>
            <a:r>
              <a:rPr lang="en-US" baseline="0" dirty="0" err="1"/>
              <a:t>psi_m</a:t>
            </a:r>
            <a:r>
              <a:rPr lang="en-US" baseline="0" dirty="0"/>
              <a:t> will make it easier to understand</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79</a:t>
            </a:fld>
            <a:endParaRPr lang="en-US"/>
          </a:p>
        </p:txBody>
      </p:sp>
    </p:spTree>
    <p:extLst>
      <p:ext uri="{BB962C8B-B14F-4D97-AF65-F5344CB8AC3E}">
        <p14:creationId xmlns:p14="http://schemas.microsoft.com/office/powerpoint/2010/main" val="52900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that influence the mean vertical profile of U?  (next slide)</a:t>
            </a:r>
          </a:p>
        </p:txBody>
      </p:sp>
      <p:sp>
        <p:nvSpPr>
          <p:cNvPr id="4" name="Slide Number Placeholder 3"/>
          <p:cNvSpPr>
            <a:spLocks noGrp="1"/>
          </p:cNvSpPr>
          <p:nvPr>
            <p:ph type="sldNum" sz="quarter" idx="10"/>
          </p:nvPr>
        </p:nvSpPr>
        <p:spPr/>
        <p:txBody>
          <a:bodyPr/>
          <a:lstStyle/>
          <a:p>
            <a:fld id="{3BFBD5AA-6B57-0847-8378-39B35F65E7ED}" type="slidenum">
              <a:rPr lang="en-US" smtClean="0"/>
              <a:t>11</a:t>
            </a:fld>
            <a:endParaRPr lang="en-US"/>
          </a:p>
        </p:txBody>
      </p:sp>
    </p:spTree>
    <p:extLst>
      <p:ext uri="{BB962C8B-B14F-4D97-AF65-F5344CB8AC3E}">
        <p14:creationId xmlns:p14="http://schemas.microsoft.com/office/powerpoint/2010/main" val="2329134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Psi_m</a:t>
            </a:r>
            <a:r>
              <a:rPr lang="en-US" dirty="0"/>
              <a:t> empirical because derived</a:t>
            </a:r>
            <a:r>
              <a:rPr lang="en-US" baseline="0" dirty="0"/>
              <a:t> from </a:t>
            </a:r>
            <a:r>
              <a:rPr lang="en-US" baseline="0" dirty="0" err="1"/>
              <a:t>phi_m</a:t>
            </a:r>
            <a:r>
              <a:rPr lang="en-US" baseline="0" dirty="0"/>
              <a:t>.</a:t>
            </a:r>
          </a:p>
          <a:p>
            <a:r>
              <a:rPr lang="en-US" baseline="0" dirty="0"/>
              <a:t>I am emphasizing ‘empirical’ to demonstrate the function has no theoretical, known value(s).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80</a:t>
            </a:fld>
            <a:endParaRPr lang="en-US"/>
          </a:p>
        </p:txBody>
      </p:sp>
    </p:spTree>
    <p:extLst>
      <p:ext uri="{BB962C8B-B14F-4D97-AF65-F5344CB8AC3E}">
        <p14:creationId xmlns:p14="http://schemas.microsoft.com/office/powerpoint/2010/main" val="3108863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a:t>
            </a:r>
            <a:r>
              <a:rPr lang="en-US" baseline="0" dirty="0"/>
              <a:t> WRF uses the log wind profile to compute u</a:t>
            </a:r>
            <a:r>
              <a:rPr lang="en-US" baseline="0"/>
              <a:t>* … !</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81</a:t>
            </a:fld>
            <a:endParaRPr lang="en-US"/>
          </a:p>
        </p:txBody>
      </p:sp>
    </p:spTree>
    <p:extLst>
      <p:ext uri="{BB962C8B-B14F-4D97-AF65-F5344CB8AC3E}">
        <p14:creationId xmlns:p14="http://schemas.microsoft.com/office/powerpoint/2010/main" val="2859983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ARLFRD_EBR_tower.xlsx</a:t>
            </a:r>
            <a:endParaRPr lang="en-US" dirty="0"/>
          </a:p>
          <a:p>
            <a:r>
              <a:rPr lang="en-US" dirty="0"/>
              <a:t>When is vertical shear smallest?  Around hour 12… midday.  These aren’t isobars or </a:t>
            </a:r>
            <a:r>
              <a:rPr lang="en-US" dirty="0" err="1"/>
              <a:t>isoheights</a:t>
            </a:r>
            <a:r>
              <a:rPr lang="en-US" dirty="0"/>
              <a:t>!</a:t>
            </a:r>
          </a:p>
          <a:p>
            <a:r>
              <a:rPr lang="en-US" dirty="0"/>
              <a:t>Shear largest around 0000 </a:t>
            </a:r>
            <a:r>
              <a:rPr lang="mr-IN" dirty="0"/>
              <a:t>–</a:t>
            </a:r>
            <a:r>
              <a:rPr lang="en-US" dirty="0"/>
              <a:t> stable</a:t>
            </a:r>
            <a:r>
              <a:rPr lang="en-US" baseline="0" dirty="0"/>
              <a:t> </a:t>
            </a:r>
            <a:r>
              <a:rPr lang="mr-IN" baseline="0" dirty="0"/>
              <a:t>–</a:t>
            </a:r>
            <a:r>
              <a:rPr lang="en-US" baseline="0" dirty="0"/>
              <a:t> resistance to mixing</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83</a:t>
            </a:fld>
            <a:endParaRPr lang="en-US"/>
          </a:p>
        </p:txBody>
      </p:sp>
    </p:spTree>
    <p:extLst>
      <p:ext uri="{BB962C8B-B14F-4D97-AF65-F5344CB8AC3E}">
        <p14:creationId xmlns:p14="http://schemas.microsoft.com/office/powerpoint/2010/main" val="763865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Plotted against </a:t>
            </a:r>
            <a:r>
              <a:rPr lang="en-US" dirty="0" err="1"/>
              <a:t>ln</a:t>
            </a:r>
            <a:r>
              <a:rPr lang="en-US" dirty="0"/>
              <a:t>(z).</a:t>
            </a:r>
            <a:r>
              <a:rPr lang="en-US" baseline="0" dirty="0"/>
              <a:t>  Straight lines expected and roughly obtained.  Shear larger when more stable.</a:t>
            </a:r>
          </a:p>
          <a:p>
            <a:r>
              <a:rPr lang="en-US" baseline="0" dirty="0"/>
              <a:t>Windspeed varies through day.  We focus on the SLOPE (i.e., vert shear) by normalizing by wind at the lowest level (here 2m)</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84</a:t>
            </a:fld>
            <a:endParaRPr lang="en-US"/>
          </a:p>
        </p:txBody>
      </p:sp>
    </p:spTree>
    <p:extLst>
      <p:ext uri="{BB962C8B-B14F-4D97-AF65-F5344CB8AC3E}">
        <p14:creationId xmlns:p14="http://schemas.microsoft.com/office/powerpoint/2010/main" val="2924025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D882-6C7D-9881-1D56-DDD5FB19D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7A007-A5D7-B983-B243-A8277282B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9CE05-2DF0-985E-D506-4D5FA5218D0E}"/>
              </a:ext>
            </a:extLst>
          </p:cNvPr>
          <p:cNvSpPr>
            <a:spLocks noGrp="1"/>
          </p:cNvSpPr>
          <p:nvPr>
            <p:ph type="body" idx="1"/>
          </p:nvPr>
        </p:nvSpPr>
        <p:spPr/>
        <p:txBody>
          <a:bodyPr/>
          <a:lstStyle/>
          <a:p>
            <a:r>
              <a:rPr lang="en-US" dirty="0"/>
              <a:t>Plotted against </a:t>
            </a:r>
            <a:r>
              <a:rPr lang="en-US" dirty="0" err="1"/>
              <a:t>ln</a:t>
            </a:r>
            <a:r>
              <a:rPr lang="en-US" dirty="0"/>
              <a:t>(z).</a:t>
            </a:r>
            <a:r>
              <a:rPr lang="en-US" baseline="0" dirty="0"/>
              <a:t>  Straight lines expected and roughly obtained.  Shear larger when more stable.</a:t>
            </a:r>
          </a:p>
          <a:p>
            <a:r>
              <a:rPr lang="en-US" baseline="0" dirty="0"/>
              <a:t>Windspeed varies through day.  We focus on the SLOPE (i.e., vert shear) by normalizing by wind at the lowest level (here 2m)</a:t>
            </a:r>
          </a:p>
          <a:p>
            <a:endParaRPr lang="en-US" dirty="0"/>
          </a:p>
        </p:txBody>
      </p:sp>
      <p:sp>
        <p:nvSpPr>
          <p:cNvPr id="4" name="Slide Number Placeholder 3">
            <a:extLst>
              <a:ext uri="{FF2B5EF4-FFF2-40B4-BE49-F238E27FC236}">
                <a16:creationId xmlns:a16="http://schemas.microsoft.com/office/drawing/2014/main" id="{1B1DB3ED-9CE5-30E7-337C-D75CB09BFFE9}"/>
              </a:ext>
            </a:extLst>
          </p:cNvPr>
          <p:cNvSpPr>
            <a:spLocks noGrp="1"/>
          </p:cNvSpPr>
          <p:nvPr>
            <p:ph type="sldNum" sz="quarter" idx="10"/>
          </p:nvPr>
        </p:nvSpPr>
        <p:spPr/>
        <p:txBody>
          <a:bodyPr/>
          <a:lstStyle/>
          <a:p>
            <a:fld id="{3BFBD5AA-6B57-0847-8378-39B35F65E7ED}" type="slidenum">
              <a:rPr lang="en-US" smtClean="0"/>
              <a:t>85</a:t>
            </a:fld>
            <a:endParaRPr lang="en-US"/>
          </a:p>
        </p:txBody>
      </p:sp>
    </p:spTree>
    <p:extLst>
      <p:ext uri="{BB962C8B-B14F-4D97-AF65-F5344CB8AC3E}">
        <p14:creationId xmlns:p14="http://schemas.microsoft.com/office/powerpoint/2010/main" val="183062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often say “parameterize” is Latin for “to make things up”.  That is not true.</a:t>
            </a:r>
            <a:r>
              <a:rPr lang="en-US" baseline="0" dirty="0"/>
              <a:t>  But it should be.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12</a:t>
            </a:fld>
            <a:endParaRPr lang="en-US"/>
          </a:p>
        </p:txBody>
      </p:sp>
    </p:spTree>
    <p:extLst>
      <p:ext uri="{BB962C8B-B14F-4D97-AF65-F5344CB8AC3E}">
        <p14:creationId xmlns:p14="http://schemas.microsoft.com/office/powerpoint/2010/main" val="27497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17</a:t>
            </a:fld>
            <a:endParaRPr lang="en-US"/>
          </a:p>
        </p:txBody>
      </p:sp>
    </p:spTree>
    <p:extLst>
      <p:ext uri="{BB962C8B-B14F-4D97-AF65-F5344CB8AC3E}">
        <p14:creationId xmlns:p14="http://schemas.microsoft.com/office/powerpoint/2010/main" val="161858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AA61-2C4D-A1D3-38CA-A518A030F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172C8-0CDC-EDB9-9445-BC83FFEE7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4B86A-876E-A4DE-D808-75F4F54113FF}"/>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00860A89-4E53-8E44-4DC2-8ABE423C8969}"/>
              </a:ext>
            </a:extLst>
          </p:cNvPr>
          <p:cNvSpPr>
            <a:spLocks noGrp="1"/>
          </p:cNvSpPr>
          <p:nvPr>
            <p:ph type="sldNum" sz="quarter" idx="10"/>
          </p:nvPr>
        </p:nvSpPr>
        <p:spPr/>
        <p:txBody>
          <a:bodyPr/>
          <a:lstStyle/>
          <a:p>
            <a:fld id="{3BFBD5AA-6B57-0847-8378-39B35F65E7ED}" type="slidenum">
              <a:rPr lang="en-US" smtClean="0"/>
              <a:t>18</a:t>
            </a:fld>
            <a:endParaRPr lang="en-US"/>
          </a:p>
        </p:txBody>
      </p:sp>
    </p:spTree>
    <p:extLst>
      <p:ext uri="{BB962C8B-B14F-4D97-AF65-F5344CB8AC3E}">
        <p14:creationId xmlns:p14="http://schemas.microsoft.com/office/powerpoint/2010/main" val="232773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8CB8-1EDD-0F07-AE49-BE51F65DB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21E26-5626-C3BD-5B64-2B45C5E07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385DE-0FDA-5679-B615-3DC16F98B092}"/>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CED183AC-4E30-C3D8-13FB-90F7F7CD8ED5}"/>
              </a:ext>
            </a:extLst>
          </p:cNvPr>
          <p:cNvSpPr>
            <a:spLocks noGrp="1"/>
          </p:cNvSpPr>
          <p:nvPr>
            <p:ph type="sldNum" sz="quarter" idx="10"/>
          </p:nvPr>
        </p:nvSpPr>
        <p:spPr/>
        <p:txBody>
          <a:bodyPr/>
          <a:lstStyle/>
          <a:p>
            <a:fld id="{3BFBD5AA-6B57-0847-8378-39B35F65E7ED}" type="slidenum">
              <a:rPr lang="en-US" smtClean="0"/>
              <a:t>19</a:t>
            </a:fld>
            <a:endParaRPr lang="en-US"/>
          </a:p>
        </p:txBody>
      </p:sp>
    </p:spTree>
    <p:extLst>
      <p:ext uri="{BB962C8B-B14F-4D97-AF65-F5344CB8AC3E}">
        <p14:creationId xmlns:p14="http://schemas.microsoft.com/office/powerpoint/2010/main" val="343729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48621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70866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75484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31994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028938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74904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207685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248037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59753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40542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19928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B27A5-291A-F64B-BF25-7DF0870CD8E2}" type="slidenum">
              <a:rPr lang="en-US" smtClean="0"/>
              <a:t>‹#›</a:t>
            </a:fld>
            <a:endParaRPr lang="en-US"/>
          </a:p>
        </p:txBody>
      </p:sp>
    </p:spTree>
    <p:extLst>
      <p:ext uri="{BB962C8B-B14F-4D97-AF65-F5344CB8AC3E}">
        <p14:creationId xmlns:p14="http://schemas.microsoft.com/office/powerpoint/2010/main" val="95015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4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38.emf"/></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6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7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5.emf"/><Relationship Id="rId1" Type="http://schemas.openxmlformats.org/officeDocument/2006/relationships/slideLayout" Target="../slideLayouts/slideLayout6.xml"/><Relationship Id="rId5" Type="http://schemas.openxmlformats.org/officeDocument/2006/relationships/image" Target="../media/image61.emf"/><Relationship Id="rId4" Type="http://schemas.openxmlformats.org/officeDocument/2006/relationships/image" Target="../media/image60.emf"/></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86.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PBL, Part 1:</a:t>
            </a:r>
            <a:br>
              <a:rPr lang="en-US" dirty="0"/>
            </a:br>
            <a:r>
              <a:rPr lang="en-US" dirty="0"/>
              <a:t>Overview, tools and concepts</a:t>
            </a:r>
          </a:p>
        </p:txBody>
      </p:sp>
      <p:sp>
        <p:nvSpPr>
          <p:cNvPr id="3" name="Subtitle 2"/>
          <p:cNvSpPr>
            <a:spLocks noGrp="1"/>
          </p:cNvSpPr>
          <p:nvPr>
            <p:ph type="subTitle" idx="1"/>
          </p:nvPr>
        </p:nvSpPr>
        <p:spPr/>
        <p:txBody>
          <a:bodyPr/>
          <a:lstStyle/>
          <a:p>
            <a:pPr>
              <a:defRPr/>
            </a:pPr>
            <a:r>
              <a:rPr lang="en-US" dirty="0">
                <a:solidFill>
                  <a:schemeClr val="bg1">
                    <a:lumMod val="50000"/>
                  </a:schemeClr>
                </a:solidFill>
                <a:latin typeface="Arial" charset="0"/>
              </a:rPr>
              <a:t>ATM 419/563</a:t>
            </a:r>
          </a:p>
          <a:p>
            <a:pPr>
              <a:defRPr/>
            </a:pPr>
            <a:r>
              <a:rPr lang="en-US" dirty="0">
                <a:solidFill>
                  <a:schemeClr val="bg1">
                    <a:lumMod val="50000"/>
                  </a:schemeClr>
                </a:solidFill>
                <a:latin typeface="Arial" charset="0"/>
              </a:rPr>
              <a:t>Fall 2024</a:t>
            </a:r>
          </a:p>
          <a:p>
            <a:pPr>
              <a:defRPr/>
            </a:pPr>
            <a:r>
              <a:rPr lang="en-US" dirty="0">
                <a:solidFill>
                  <a:schemeClr val="bg1">
                    <a:lumMod val="50000"/>
                  </a:schemeClr>
                </a:solidFill>
                <a:latin typeface="Arial" charset="0"/>
              </a:rPr>
              <a:t>Fovell</a:t>
            </a:r>
          </a:p>
          <a:p>
            <a:endParaRPr lang="en-US" dirty="0"/>
          </a:p>
        </p:txBody>
      </p:sp>
      <p:sp>
        <p:nvSpPr>
          <p:cNvPr id="4" name="Slide Number Placeholder 3"/>
          <p:cNvSpPr>
            <a:spLocks noGrp="1"/>
          </p:cNvSpPr>
          <p:nvPr>
            <p:ph type="sldNum" sz="quarter" idx="12"/>
          </p:nvPr>
        </p:nvSpPr>
        <p:spPr/>
        <p:txBody>
          <a:bodyPr/>
          <a:lstStyle/>
          <a:p>
            <a:fld id="{439B27A5-291A-F64B-BF25-7DF0870CD8E2}" type="slidenum">
              <a:rPr lang="en-US" smtClean="0"/>
              <a:t>1</a:t>
            </a:fld>
            <a:endParaRPr lang="en-US"/>
          </a:p>
        </p:txBody>
      </p:sp>
      <p:sp>
        <p:nvSpPr>
          <p:cNvPr id="5" name="TextBox 4">
            <a:extLst>
              <a:ext uri="{FF2B5EF4-FFF2-40B4-BE49-F238E27FC236}">
                <a16:creationId xmlns:a16="http://schemas.microsoft.com/office/drawing/2014/main" id="{59C219EB-FB4A-2745-BD38-5E4D9D416AD1}"/>
              </a:ext>
            </a:extLst>
          </p:cNvPr>
          <p:cNvSpPr txBox="1"/>
          <p:nvPr/>
        </p:nvSpPr>
        <p:spPr>
          <a:xfrm>
            <a:off x="26831" y="6629400"/>
            <a:ext cx="4113627" cy="246221"/>
          </a:xfrm>
          <a:prstGeom prst="rect">
            <a:avLst/>
          </a:prstGeom>
          <a:noFill/>
        </p:spPr>
        <p:txBody>
          <a:bodyPr wrap="none" rtlCol="0">
            <a:spAutoFit/>
          </a:bodyPr>
          <a:lstStyle/>
          <a:p>
            <a:r>
              <a:rPr lang="en-US" sz="1000" dirty="0"/>
              <a:t>© Copyright 2024 Robert Fovell, Univ. at Albany, SUNY, </a:t>
            </a:r>
            <a:r>
              <a:rPr lang="en-US" sz="1000" dirty="0" err="1"/>
              <a:t>rfovell@albany.edu</a:t>
            </a:r>
            <a:endParaRPr lang="en-US" sz="1000" dirty="0"/>
          </a:p>
        </p:txBody>
      </p:sp>
    </p:spTree>
    <p:extLst>
      <p:ext uri="{BB962C8B-B14F-4D97-AF65-F5344CB8AC3E}">
        <p14:creationId xmlns:p14="http://schemas.microsoft.com/office/powerpoint/2010/main" val="342932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C784C2D-4D9C-4502-1736-664C0306C6EE}"/>
              </a:ext>
            </a:extLst>
          </p:cNvPr>
          <p:cNvSpPr>
            <a:spLocks noGrp="1"/>
          </p:cNvSpPr>
          <p:nvPr>
            <p:ph type="title"/>
          </p:nvPr>
        </p:nvSpPr>
        <p:spPr/>
        <p:txBody>
          <a:bodyPr/>
          <a:lstStyle/>
          <a:p>
            <a:r>
              <a:rPr lang="en-US" dirty="0"/>
              <a:t>A single model grid box</a:t>
            </a:r>
          </a:p>
        </p:txBody>
      </p:sp>
      <p:sp>
        <p:nvSpPr>
          <p:cNvPr id="4" name="Slide Number Placeholder 3">
            <a:extLst>
              <a:ext uri="{FF2B5EF4-FFF2-40B4-BE49-F238E27FC236}">
                <a16:creationId xmlns:a16="http://schemas.microsoft.com/office/drawing/2014/main" id="{36B52E73-46A3-FF2B-EB47-D9A4DE9EE240}"/>
              </a:ext>
            </a:extLst>
          </p:cNvPr>
          <p:cNvSpPr>
            <a:spLocks noGrp="1"/>
          </p:cNvSpPr>
          <p:nvPr>
            <p:ph type="sldNum" sz="quarter" idx="12"/>
          </p:nvPr>
        </p:nvSpPr>
        <p:spPr/>
        <p:txBody>
          <a:bodyPr/>
          <a:lstStyle/>
          <a:p>
            <a:fld id="{439B27A5-291A-F64B-BF25-7DF0870CD8E2}" type="slidenum">
              <a:rPr lang="en-US" smtClean="0"/>
              <a:t>10</a:t>
            </a:fld>
            <a:endParaRPr lang="en-US" dirty="0"/>
          </a:p>
        </p:txBody>
      </p:sp>
      <p:pic>
        <p:nvPicPr>
          <p:cNvPr id="6" name="Picture 5">
            <a:extLst>
              <a:ext uri="{FF2B5EF4-FFF2-40B4-BE49-F238E27FC236}">
                <a16:creationId xmlns:a16="http://schemas.microsoft.com/office/drawing/2014/main" id="{5449FE07-2411-FB3F-7BA2-D4AD73BD0470}"/>
              </a:ext>
            </a:extLst>
          </p:cNvPr>
          <p:cNvPicPr>
            <a:picLocks noChangeAspect="1"/>
          </p:cNvPicPr>
          <p:nvPr/>
        </p:nvPicPr>
        <p:blipFill>
          <a:blip r:embed="rId2"/>
          <a:stretch>
            <a:fillRect/>
          </a:stretch>
        </p:blipFill>
        <p:spPr>
          <a:xfrm>
            <a:off x="546100" y="1478280"/>
            <a:ext cx="3901440" cy="3901440"/>
          </a:xfrm>
          <a:prstGeom prst="rect">
            <a:avLst/>
          </a:prstGeom>
        </p:spPr>
      </p:pic>
      <p:sp>
        <p:nvSpPr>
          <p:cNvPr id="8" name="TextBox 7">
            <a:extLst>
              <a:ext uri="{FF2B5EF4-FFF2-40B4-BE49-F238E27FC236}">
                <a16:creationId xmlns:a16="http://schemas.microsoft.com/office/drawing/2014/main" id="{0FE9EE44-BD11-407E-6BBA-5790DFC083F3}"/>
              </a:ext>
            </a:extLst>
          </p:cNvPr>
          <p:cNvSpPr txBox="1"/>
          <p:nvPr/>
        </p:nvSpPr>
        <p:spPr>
          <a:xfrm>
            <a:off x="4741553" y="1327140"/>
            <a:ext cx="4333750" cy="4247317"/>
          </a:xfrm>
          <a:prstGeom prst="rect">
            <a:avLst/>
          </a:prstGeom>
          <a:noFill/>
        </p:spPr>
        <p:txBody>
          <a:bodyPr wrap="none" rtlCol="0">
            <a:spAutoFit/>
          </a:bodyPr>
          <a:lstStyle/>
          <a:p>
            <a:r>
              <a:rPr lang="en-US" dirty="0"/>
              <a:t>• A single grid volume from our model</a:t>
            </a:r>
          </a:p>
          <a:p>
            <a:r>
              <a:rPr lang="en-US" dirty="0"/>
              <a:t>	</a:t>
            </a:r>
            <a:r>
              <a:rPr lang="en-US" dirty="0">
                <a:sym typeface="Wingdings" pitchFamily="2" charset="2"/>
              </a:rPr>
              <a:t> maybe 10 km x 10 km x 500 m</a:t>
            </a:r>
            <a:endParaRPr lang="en-US" dirty="0"/>
          </a:p>
          <a:p>
            <a:r>
              <a:rPr lang="en-US" dirty="0"/>
              <a:t>	</a:t>
            </a:r>
            <a:r>
              <a:rPr lang="en-US" dirty="0">
                <a:sym typeface="Wingdings" pitchFamily="2" charset="2"/>
              </a:rPr>
              <a:t> we’ll have thousands of them</a:t>
            </a:r>
          </a:p>
          <a:p>
            <a:endParaRPr lang="en-US" dirty="0">
              <a:sym typeface="Wingdings" pitchFamily="2" charset="2"/>
            </a:endParaRPr>
          </a:p>
          <a:p>
            <a:r>
              <a:rPr lang="en-US" dirty="0">
                <a:sym typeface="Wingdings" pitchFamily="2" charset="2"/>
              </a:rPr>
              <a:t>• The model is predicting </a:t>
            </a:r>
            <a:r>
              <a:rPr lang="en-US" b="1" dirty="0">
                <a:sym typeface="Wingdings" pitchFamily="2" charset="2"/>
              </a:rPr>
              <a:t>volume mean</a:t>
            </a:r>
          </a:p>
          <a:p>
            <a:r>
              <a:rPr lang="en-US" dirty="0">
                <a:sym typeface="Wingdings" pitchFamily="2" charset="2"/>
              </a:rPr>
              <a:t>	temperature, wind, humidity, …</a:t>
            </a:r>
          </a:p>
          <a:p>
            <a:r>
              <a:rPr lang="en-US" dirty="0">
                <a:sym typeface="Wingdings" pitchFamily="2" charset="2"/>
              </a:rPr>
              <a:t>	 a single number for each field,</a:t>
            </a:r>
          </a:p>
          <a:p>
            <a:r>
              <a:rPr lang="en-US" dirty="0">
                <a:sym typeface="Wingdings" pitchFamily="2" charset="2"/>
              </a:rPr>
              <a:t>		for each grid box and time step</a:t>
            </a:r>
          </a:p>
          <a:p>
            <a:endParaRPr lang="en-US" dirty="0">
              <a:sym typeface="Wingdings" pitchFamily="2" charset="2"/>
            </a:endParaRPr>
          </a:p>
          <a:p>
            <a:r>
              <a:rPr lang="en-US" dirty="0">
                <a:sym typeface="Wingdings" pitchFamily="2" charset="2"/>
              </a:rPr>
              <a:t>• </a:t>
            </a:r>
            <a:r>
              <a:rPr lang="en-US" b="1" dirty="0">
                <a:sym typeface="Wingdings" pitchFamily="2" charset="2"/>
              </a:rPr>
              <a:t>Deviations</a:t>
            </a:r>
            <a:r>
              <a:rPr lang="en-US" dirty="0">
                <a:sym typeface="Wingdings" pitchFamily="2" charset="2"/>
              </a:rPr>
              <a:t> within each that volume from</a:t>
            </a:r>
          </a:p>
          <a:p>
            <a:r>
              <a:rPr lang="en-US" dirty="0">
                <a:sym typeface="Wingdings" pitchFamily="2" charset="2"/>
              </a:rPr>
              <a:t>	 that mean are our perturbations</a:t>
            </a:r>
          </a:p>
          <a:p>
            <a:r>
              <a:rPr lang="en-US" dirty="0">
                <a:sym typeface="Wingdings" pitchFamily="2" charset="2"/>
              </a:rPr>
              <a:t>	 they all average to zero, but…</a:t>
            </a:r>
          </a:p>
          <a:p>
            <a:endParaRPr lang="en-US" dirty="0">
              <a:sym typeface="Wingdings" pitchFamily="2" charset="2"/>
            </a:endParaRPr>
          </a:p>
          <a:p>
            <a:r>
              <a:rPr lang="en-US" dirty="0">
                <a:sym typeface="Wingdings" pitchFamily="2" charset="2"/>
              </a:rPr>
              <a:t>• </a:t>
            </a:r>
            <a:r>
              <a:rPr lang="en-US" b="1" dirty="0">
                <a:solidFill>
                  <a:srgbClr val="FF0000"/>
                </a:solidFill>
                <a:sym typeface="Wingdings" pitchFamily="2" charset="2"/>
              </a:rPr>
              <a:t>The deviations can combine to change</a:t>
            </a:r>
          </a:p>
          <a:p>
            <a:r>
              <a:rPr lang="en-US" b="1" dirty="0">
                <a:solidFill>
                  <a:srgbClr val="FF0000"/>
                </a:solidFill>
                <a:sym typeface="Wingdings" pitchFamily="2" charset="2"/>
              </a:rPr>
              <a:t>	the volume mean</a:t>
            </a:r>
            <a:endParaRPr lang="en-US" b="1" dirty="0">
              <a:solidFill>
                <a:srgbClr val="FF0000"/>
              </a:solidFill>
            </a:endParaRPr>
          </a:p>
        </p:txBody>
      </p:sp>
      <p:pic>
        <p:nvPicPr>
          <p:cNvPr id="9" name="Picture 8">
            <a:extLst>
              <a:ext uri="{FF2B5EF4-FFF2-40B4-BE49-F238E27FC236}">
                <a16:creationId xmlns:a16="http://schemas.microsoft.com/office/drawing/2014/main" id="{FAABDE0E-B2B6-38ED-B7A7-6E1183C01119}"/>
              </a:ext>
            </a:extLst>
          </p:cNvPr>
          <p:cNvPicPr>
            <a:picLocks noChangeAspect="1"/>
          </p:cNvPicPr>
          <p:nvPr/>
        </p:nvPicPr>
        <p:blipFill>
          <a:blip r:embed="rId3"/>
          <a:stretch>
            <a:fillRect/>
          </a:stretch>
        </p:blipFill>
        <p:spPr>
          <a:xfrm>
            <a:off x="1460500" y="5613400"/>
            <a:ext cx="1930400" cy="431800"/>
          </a:xfrm>
          <a:prstGeom prst="rect">
            <a:avLst/>
          </a:prstGeom>
        </p:spPr>
      </p:pic>
    </p:spTree>
    <p:extLst>
      <p:ext uri="{BB962C8B-B14F-4D97-AF65-F5344CB8AC3E}">
        <p14:creationId xmlns:p14="http://schemas.microsoft.com/office/powerpoint/2010/main" val="366590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Eddy covariance</a:t>
            </a:r>
          </a:p>
        </p:txBody>
      </p:sp>
      <p:sp>
        <p:nvSpPr>
          <p:cNvPr id="5" name="TextBox 4"/>
          <p:cNvSpPr txBox="1"/>
          <p:nvPr/>
        </p:nvSpPr>
        <p:spPr>
          <a:xfrm>
            <a:off x="3308831" y="1737731"/>
            <a:ext cx="5100884" cy="1477328"/>
          </a:xfrm>
          <a:prstGeom prst="rect">
            <a:avLst/>
          </a:prstGeom>
          <a:noFill/>
        </p:spPr>
        <p:txBody>
          <a:bodyPr wrap="none" rtlCol="0">
            <a:spAutoFit/>
          </a:bodyPr>
          <a:lstStyle/>
          <a:p>
            <a:r>
              <a:rPr lang="en-US" dirty="0"/>
              <a:t>So, averaged over a </a:t>
            </a:r>
            <a:r>
              <a:rPr lang="en-US" b="1" dirty="0"/>
              <a:t>grid volume</a:t>
            </a:r>
            <a:r>
              <a:rPr lang="en-US" dirty="0"/>
              <a:t>, the mean</a:t>
            </a:r>
          </a:p>
          <a:p>
            <a:r>
              <a:rPr lang="en-US" dirty="0"/>
              <a:t>  perturbations of </a:t>
            </a:r>
            <a:r>
              <a:rPr lang="en-US" i="1" dirty="0"/>
              <a:t>w</a:t>
            </a:r>
            <a:r>
              <a:rPr lang="en-US" dirty="0"/>
              <a:t> and </a:t>
            </a:r>
            <a:r>
              <a:rPr lang="en-US" i="1" dirty="0"/>
              <a:t>u</a:t>
            </a:r>
            <a:r>
              <a:rPr lang="en-US" dirty="0"/>
              <a:t> are zero, </a:t>
            </a:r>
            <a:r>
              <a:rPr lang="en-US" b="1" dirty="0"/>
              <a:t>by definition</a:t>
            </a:r>
            <a:r>
              <a:rPr lang="en-US" dirty="0"/>
              <a:t>.</a:t>
            </a:r>
          </a:p>
          <a:p>
            <a:r>
              <a:rPr lang="en-US" dirty="0"/>
              <a:t>BUT, the multiplication of </a:t>
            </a:r>
            <a:r>
              <a:rPr lang="en-US" i="1" dirty="0"/>
              <a:t>w’</a:t>
            </a:r>
            <a:r>
              <a:rPr lang="en-US" dirty="0"/>
              <a:t> by </a:t>
            </a:r>
            <a:r>
              <a:rPr lang="en-US" i="1" dirty="0"/>
              <a:t>u’</a:t>
            </a:r>
            <a:r>
              <a:rPr lang="en-US" dirty="0"/>
              <a:t> may not be zero</a:t>
            </a:r>
          </a:p>
          <a:p>
            <a:r>
              <a:rPr lang="en-US" dirty="0"/>
              <a:t> when averaged… if the perturbations are correlated </a:t>
            </a:r>
          </a:p>
          <a:p>
            <a:r>
              <a:rPr lang="en-US" dirty="0"/>
              <a:t> (i.e., they covary).</a:t>
            </a:r>
          </a:p>
        </p:txBody>
      </p:sp>
      <p:pic>
        <p:nvPicPr>
          <p:cNvPr id="6" name="Picture 5"/>
          <p:cNvPicPr>
            <a:picLocks noChangeAspect="1"/>
          </p:cNvPicPr>
          <p:nvPr/>
        </p:nvPicPr>
        <p:blipFill>
          <a:blip r:embed="rId3"/>
          <a:stretch>
            <a:fillRect/>
          </a:stretch>
        </p:blipFill>
        <p:spPr>
          <a:xfrm>
            <a:off x="859408" y="1737731"/>
            <a:ext cx="1689100" cy="2667000"/>
          </a:xfrm>
          <a:prstGeom prst="rect">
            <a:avLst/>
          </a:prstGeom>
        </p:spPr>
      </p:pic>
      <p:pic>
        <p:nvPicPr>
          <p:cNvPr id="7" name="Picture 6"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56" y="3312039"/>
            <a:ext cx="3052844" cy="2946526"/>
          </a:xfrm>
          <a:prstGeom prst="rect">
            <a:avLst/>
          </a:prstGeom>
        </p:spPr>
      </p:pic>
      <p:sp>
        <p:nvSpPr>
          <p:cNvPr id="8" name="Slide Number Placeholder 7"/>
          <p:cNvSpPr>
            <a:spLocks noGrp="1"/>
          </p:cNvSpPr>
          <p:nvPr>
            <p:ph type="sldNum" sz="quarter" idx="12"/>
          </p:nvPr>
        </p:nvSpPr>
        <p:spPr/>
        <p:txBody>
          <a:bodyPr/>
          <a:lstStyle/>
          <a:p>
            <a:fld id="{439B27A5-291A-F64B-BF25-7DF0870CD8E2}" type="slidenum">
              <a:rPr lang="en-US" smtClean="0"/>
              <a:t>11</a:t>
            </a:fld>
            <a:endParaRPr lang="en-US"/>
          </a:p>
        </p:txBody>
      </p:sp>
      <p:sp>
        <p:nvSpPr>
          <p:cNvPr id="9" name="TextBox 8"/>
          <p:cNvSpPr txBox="1"/>
          <p:nvPr/>
        </p:nvSpPr>
        <p:spPr>
          <a:xfrm>
            <a:off x="1928730" y="4939013"/>
            <a:ext cx="4017183" cy="1477328"/>
          </a:xfrm>
          <a:prstGeom prst="rect">
            <a:avLst/>
          </a:prstGeom>
          <a:noFill/>
        </p:spPr>
        <p:txBody>
          <a:bodyPr wrap="none" rtlCol="0">
            <a:spAutoFit/>
          </a:bodyPr>
          <a:lstStyle/>
          <a:p>
            <a:r>
              <a:rPr lang="en-US" b="1" dirty="0"/>
              <a:t>Example</a:t>
            </a:r>
            <a:r>
              <a:rPr lang="en-US" dirty="0"/>
              <a:t>: Horizontal wind </a:t>
            </a:r>
            <a:r>
              <a:rPr lang="en-US" i="1" dirty="0"/>
              <a:t>u</a:t>
            </a:r>
            <a:r>
              <a:rPr lang="en-US" dirty="0"/>
              <a:t> has </a:t>
            </a:r>
          </a:p>
          <a:p>
            <a:r>
              <a:rPr lang="en-US" dirty="0"/>
              <a:t>  positive shear.  An eddy updraft</a:t>
            </a:r>
          </a:p>
          <a:p>
            <a:r>
              <a:rPr lang="en-US" dirty="0"/>
              <a:t>  (</a:t>
            </a:r>
            <a:r>
              <a:rPr lang="en-US" i="1" dirty="0"/>
              <a:t>w’</a:t>
            </a:r>
            <a:r>
              <a:rPr lang="en-US" dirty="0"/>
              <a:t> &gt; 0) creates </a:t>
            </a:r>
            <a:r>
              <a:rPr lang="en-US" i="1" dirty="0"/>
              <a:t>u’</a:t>
            </a:r>
            <a:r>
              <a:rPr lang="en-US" dirty="0"/>
              <a:t> &lt; 0, and downdraft</a:t>
            </a:r>
          </a:p>
          <a:p>
            <a:r>
              <a:rPr lang="en-US" dirty="0"/>
              <a:t>  (</a:t>
            </a:r>
            <a:r>
              <a:rPr lang="en-US" i="1" dirty="0"/>
              <a:t>w’</a:t>
            </a:r>
            <a:r>
              <a:rPr lang="en-US" dirty="0"/>
              <a:t> &lt; 0) creates </a:t>
            </a:r>
            <a:r>
              <a:rPr lang="en-US" i="1" dirty="0"/>
              <a:t>u’</a:t>
            </a:r>
            <a:r>
              <a:rPr lang="en-US" dirty="0"/>
              <a:t> &gt; 0, so </a:t>
            </a:r>
            <a:r>
              <a:rPr lang="en-US" b="1" i="1" dirty="0" err="1"/>
              <a:t>w’u</a:t>
            </a:r>
            <a:r>
              <a:rPr lang="en-US" b="1" i="1" dirty="0"/>
              <a:t>’</a:t>
            </a:r>
            <a:r>
              <a:rPr lang="en-US" b="1" dirty="0"/>
              <a:t> &lt; 0</a:t>
            </a:r>
            <a:r>
              <a:rPr lang="en-US" dirty="0"/>
              <a:t>,</a:t>
            </a:r>
          </a:p>
          <a:p>
            <a:r>
              <a:rPr lang="en-US" dirty="0"/>
              <a:t>  even after averaging over time &amp; space.</a:t>
            </a:r>
          </a:p>
        </p:txBody>
      </p:sp>
      <p:pic>
        <p:nvPicPr>
          <p:cNvPr id="4" name="Picture 3">
            <a:extLst>
              <a:ext uri="{FF2B5EF4-FFF2-40B4-BE49-F238E27FC236}">
                <a16:creationId xmlns:a16="http://schemas.microsoft.com/office/drawing/2014/main" id="{512E79EF-DFA4-2594-B11D-6CEC823C6679}"/>
              </a:ext>
            </a:extLst>
          </p:cNvPr>
          <p:cNvPicPr>
            <a:picLocks noChangeAspect="1"/>
          </p:cNvPicPr>
          <p:nvPr/>
        </p:nvPicPr>
        <p:blipFill>
          <a:blip r:embed="rId5"/>
          <a:stretch>
            <a:fillRect/>
          </a:stretch>
        </p:blipFill>
        <p:spPr>
          <a:xfrm>
            <a:off x="5907024" y="3593592"/>
            <a:ext cx="2529840" cy="2529840"/>
          </a:xfrm>
          <a:prstGeom prst="rect">
            <a:avLst/>
          </a:prstGeom>
        </p:spPr>
      </p:pic>
    </p:spTree>
    <p:extLst>
      <p:ext uri="{BB962C8B-B14F-4D97-AF65-F5344CB8AC3E}">
        <p14:creationId xmlns:p14="http://schemas.microsoft.com/office/powerpoint/2010/main" val="228695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Eddy covariance</a:t>
            </a:r>
          </a:p>
        </p:txBody>
      </p:sp>
      <p:pic>
        <p:nvPicPr>
          <p:cNvPr id="6" name="Picture 5"/>
          <p:cNvPicPr>
            <a:picLocks noChangeAspect="1"/>
          </p:cNvPicPr>
          <p:nvPr/>
        </p:nvPicPr>
        <p:blipFill>
          <a:blip r:embed="rId3"/>
          <a:stretch>
            <a:fillRect/>
          </a:stretch>
        </p:blipFill>
        <p:spPr>
          <a:xfrm>
            <a:off x="859408" y="1737731"/>
            <a:ext cx="1689100" cy="2667000"/>
          </a:xfrm>
          <a:prstGeom prst="rect">
            <a:avLst/>
          </a:prstGeom>
        </p:spPr>
      </p:pic>
      <p:pic>
        <p:nvPicPr>
          <p:cNvPr id="7" name="Picture 6"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56" y="3312039"/>
            <a:ext cx="3052844" cy="2946526"/>
          </a:xfrm>
          <a:prstGeom prst="rect">
            <a:avLst/>
          </a:prstGeom>
        </p:spPr>
      </p:pic>
      <p:sp>
        <p:nvSpPr>
          <p:cNvPr id="8" name="Slide Number Placeholder 7"/>
          <p:cNvSpPr>
            <a:spLocks noGrp="1"/>
          </p:cNvSpPr>
          <p:nvPr>
            <p:ph type="sldNum" sz="quarter" idx="12"/>
          </p:nvPr>
        </p:nvSpPr>
        <p:spPr/>
        <p:txBody>
          <a:bodyPr/>
          <a:lstStyle/>
          <a:p>
            <a:fld id="{439B27A5-291A-F64B-BF25-7DF0870CD8E2}" type="slidenum">
              <a:rPr lang="en-US" smtClean="0"/>
              <a:t>12</a:t>
            </a:fld>
            <a:endParaRPr lang="en-US"/>
          </a:p>
        </p:txBody>
      </p:sp>
      <p:sp>
        <p:nvSpPr>
          <p:cNvPr id="9" name="TextBox 8"/>
          <p:cNvSpPr txBox="1"/>
          <p:nvPr/>
        </p:nvSpPr>
        <p:spPr>
          <a:xfrm>
            <a:off x="1928730" y="4939013"/>
            <a:ext cx="3858260" cy="1200329"/>
          </a:xfrm>
          <a:prstGeom prst="rect">
            <a:avLst/>
          </a:prstGeom>
          <a:noFill/>
        </p:spPr>
        <p:txBody>
          <a:bodyPr wrap="none" rtlCol="0">
            <a:spAutoFit/>
          </a:bodyPr>
          <a:lstStyle/>
          <a:p>
            <a:r>
              <a:rPr lang="en-US" b="1" dirty="0">
                <a:solidFill>
                  <a:srgbClr val="FF0000"/>
                </a:solidFill>
              </a:rPr>
              <a:t>Result</a:t>
            </a:r>
            <a:r>
              <a:rPr lang="en-US" dirty="0">
                <a:solidFill>
                  <a:srgbClr val="FF0000"/>
                </a:solidFill>
              </a:rPr>
              <a:t>: reduction of vertical shear</a:t>
            </a:r>
          </a:p>
          <a:p>
            <a:r>
              <a:rPr lang="en-US" dirty="0">
                <a:solidFill>
                  <a:srgbClr val="FF0000"/>
                </a:solidFill>
              </a:rPr>
              <a:t>	where mixing is most effective.</a:t>
            </a:r>
          </a:p>
          <a:p>
            <a:r>
              <a:rPr lang="en-US" i="1" dirty="0">
                <a:solidFill>
                  <a:srgbClr val="FF0000"/>
                </a:solidFill>
              </a:rPr>
              <a:t>This consequence of unresolved eddies</a:t>
            </a:r>
          </a:p>
          <a:p>
            <a:r>
              <a:rPr lang="en-US" i="1" dirty="0">
                <a:solidFill>
                  <a:srgbClr val="FF0000"/>
                </a:solidFill>
              </a:rPr>
              <a:t>	needs to be taken into account.</a:t>
            </a:r>
          </a:p>
        </p:txBody>
      </p:sp>
      <p:pic>
        <p:nvPicPr>
          <p:cNvPr id="10" name="Picture 9">
            <a:extLst>
              <a:ext uri="{FF2B5EF4-FFF2-40B4-BE49-F238E27FC236}">
                <a16:creationId xmlns:a16="http://schemas.microsoft.com/office/drawing/2014/main" id="{7804E64A-8F89-1331-4BED-7E49B446AD60}"/>
              </a:ext>
            </a:extLst>
          </p:cNvPr>
          <p:cNvPicPr>
            <a:picLocks noChangeAspect="1"/>
          </p:cNvPicPr>
          <p:nvPr/>
        </p:nvPicPr>
        <p:blipFill>
          <a:blip r:embed="rId5"/>
          <a:stretch>
            <a:fillRect/>
          </a:stretch>
        </p:blipFill>
        <p:spPr>
          <a:xfrm>
            <a:off x="5908158" y="3592941"/>
            <a:ext cx="2529840" cy="2529840"/>
          </a:xfrm>
          <a:prstGeom prst="rect">
            <a:avLst/>
          </a:prstGeom>
        </p:spPr>
      </p:pic>
      <p:sp>
        <p:nvSpPr>
          <p:cNvPr id="3" name="TextBox 2">
            <a:extLst>
              <a:ext uri="{FF2B5EF4-FFF2-40B4-BE49-F238E27FC236}">
                <a16:creationId xmlns:a16="http://schemas.microsoft.com/office/drawing/2014/main" id="{B8DAD2BF-1285-80B7-37C0-94F0DD6B9248}"/>
              </a:ext>
            </a:extLst>
          </p:cNvPr>
          <p:cNvSpPr txBox="1"/>
          <p:nvPr/>
        </p:nvSpPr>
        <p:spPr>
          <a:xfrm>
            <a:off x="3308831" y="1737731"/>
            <a:ext cx="5100884" cy="1477328"/>
          </a:xfrm>
          <a:prstGeom prst="rect">
            <a:avLst/>
          </a:prstGeom>
          <a:noFill/>
        </p:spPr>
        <p:txBody>
          <a:bodyPr wrap="none" rtlCol="0">
            <a:spAutoFit/>
          </a:bodyPr>
          <a:lstStyle/>
          <a:p>
            <a:r>
              <a:rPr lang="en-US" dirty="0"/>
              <a:t>So, averaged over a </a:t>
            </a:r>
            <a:r>
              <a:rPr lang="en-US" b="1" dirty="0"/>
              <a:t>grid volume</a:t>
            </a:r>
            <a:r>
              <a:rPr lang="en-US" dirty="0"/>
              <a:t>, the mean</a:t>
            </a:r>
          </a:p>
          <a:p>
            <a:r>
              <a:rPr lang="en-US" dirty="0"/>
              <a:t>  perturbations of </a:t>
            </a:r>
            <a:r>
              <a:rPr lang="en-US" i="1" dirty="0"/>
              <a:t>w</a:t>
            </a:r>
            <a:r>
              <a:rPr lang="en-US" dirty="0"/>
              <a:t> and </a:t>
            </a:r>
            <a:r>
              <a:rPr lang="en-US" i="1" dirty="0"/>
              <a:t>u</a:t>
            </a:r>
            <a:r>
              <a:rPr lang="en-US" dirty="0"/>
              <a:t> are zero, </a:t>
            </a:r>
            <a:r>
              <a:rPr lang="en-US" b="1" dirty="0"/>
              <a:t>by definition</a:t>
            </a:r>
            <a:r>
              <a:rPr lang="en-US" dirty="0"/>
              <a:t>.</a:t>
            </a:r>
          </a:p>
          <a:p>
            <a:r>
              <a:rPr lang="en-US" dirty="0"/>
              <a:t>BUT, the multiplication of </a:t>
            </a:r>
            <a:r>
              <a:rPr lang="en-US" i="1" dirty="0"/>
              <a:t>w’</a:t>
            </a:r>
            <a:r>
              <a:rPr lang="en-US" dirty="0"/>
              <a:t> by </a:t>
            </a:r>
            <a:r>
              <a:rPr lang="en-US" i="1" dirty="0"/>
              <a:t>u’</a:t>
            </a:r>
            <a:r>
              <a:rPr lang="en-US" dirty="0"/>
              <a:t> may not be zero</a:t>
            </a:r>
          </a:p>
          <a:p>
            <a:r>
              <a:rPr lang="en-US" dirty="0"/>
              <a:t> when averaged… if the perturbations are correlated </a:t>
            </a:r>
          </a:p>
          <a:p>
            <a:r>
              <a:rPr lang="en-US" dirty="0"/>
              <a:t> (i.e., they covary).</a:t>
            </a:r>
          </a:p>
        </p:txBody>
      </p:sp>
    </p:spTree>
    <p:extLst>
      <p:ext uri="{BB962C8B-B14F-4D97-AF65-F5344CB8AC3E}">
        <p14:creationId xmlns:p14="http://schemas.microsoft.com/office/powerpoint/2010/main" val="106505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13</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0134E8-0629-4EEE-90FE-31323631447E}"/>
              </a:ext>
            </a:extLst>
          </p:cNvPr>
          <p:cNvSpPr txBox="1"/>
          <p:nvPr/>
        </p:nvSpPr>
        <p:spPr>
          <a:xfrm>
            <a:off x="6417141" y="0"/>
            <a:ext cx="2664255" cy="1200329"/>
          </a:xfrm>
          <a:prstGeom prst="rect">
            <a:avLst/>
          </a:prstGeom>
          <a:noFill/>
        </p:spPr>
        <p:txBody>
          <a:bodyPr wrap="none" rtlCol="0">
            <a:spAutoFit/>
          </a:bodyPr>
          <a:lstStyle/>
          <a:p>
            <a:r>
              <a:rPr lang="en-US" dirty="0"/>
              <a:t>• We often see roll clouds </a:t>
            </a:r>
          </a:p>
          <a:p>
            <a:r>
              <a:rPr lang="en-US" dirty="0"/>
              <a:t> in the afternoon on </a:t>
            </a:r>
          </a:p>
          <a:p>
            <a:r>
              <a:rPr lang="en-US" dirty="0"/>
              <a:t> satellite pictures</a:t>
            </a:r>
          </a:p>
          <a:p>
            <a:endParaRPr lang="en-US" dirty="0"/>
          </a:p>
        </p:txBody>
      </p:sp>
    </p:spTree>
    <p:extLst>
      <p:ext uri="{BB962C8B-B14F-4D97-AF65-F5344CB8AC3E}">
        <p14:creationId xmlns:p14="http://schemas.microsoft.com/office/powerpoint/2010/main" val="200690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14</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B70188AB-7AB4-AA7A-088D-302908A3CDD3}"/>
              </a:ext>
            </a:extLst>
          </p:cNvPr>
          <p:cNvSpPr txBox="1"/>
          <p:nvPr/>
        </p:nvSpPr>
        <p:spPr>
          <a:xfrm>
            <a:off x="6417141" y="0"/>
            <a:ext cx="2697662" cy="2862322"/>
          </a:xfrm>
          <a:prstGeom prst="rect">
            <a:avLst/>
          </a:prstGeom>
          <a:noFill/>
        </p:spPr>
        <p:txBody>
          <a:bodyPr wrap="none" rtlCol="0">
            <a:spAutoFit/>
          </a:bodyPr>
          <a:lstStyle/>
          <a:p>
            <a:r>
              <a:rPr lang="en-US" dirty="0"/>
              <a:t>• We often see 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endParaRPr lang="en-US" dirty="0"/>
          </a:p>
        </p:txBody>
      </p:sp>
    </p:spTree>
    <p:extLst>
      <p:ext uri="{BB962C8B-B14F-4D97-AF65-F5344CB8AC3E}">
        <p14:creationId xmlns:p14="http://schemas.microsoft.com/office/powerpoint/2010/main" val="24680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15</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74F58F-26A4-387F-5D4A-A710F2C2198C}"/>
              </a:ext>
            </a:extLst>
          </p:cNvPr>
          <p:cNvSpPr txBox="1"/>
          <p:nvPr/>
        </p:nvSpPr>
        <p:spPr>
          <a:xfrm>
            <a:off x="6417141" y="0"/>
            <a:ext cx="2767168" cy="5078313"/>
          </a:xfrm>
          <a:prstGeom prst="rect">
            <a:avLst/>
          </a:prstGeom>
          <a:noFill/>
        </p:spPr>
        <p:txBody>
          <a:bodyPr wrap="none" rtlCol="0">
            <a:spAutoFit/>
          </a:bodyPr>
          <a:lstStyle/>
          <a:p>
            <a:r>
              <a:rPr lang="en-US" dirty="0"/>
              <a:t>• We often see 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r>
              <a:rPr lang="en-US" sz="1800" dirty="0">
                <a:latin typeface="Calibri" panose="020F0502020204030204" pitchFamily="34" charset="0"/>
                <a:ea typeface="ＭＳ Ｐゴシック" charset="0"/>
                <a:cs typeface="Calibri" panose="020F0502020204030204" pitchFamily="34" charset="0"/>
              </a:rPr>
              <a:t>• The mixing accomplished</a:t>
            </a:r>
          </a:p>
          <a:p>
            <a:r>
              <a:rPr lang="en-US" dirty="0">
                <a:latin typeface="Calibri" panose="020F0502020204030204" pitchFamily="34" charset="0"/>
                <a:ea typeface="ＭＳ Ｐゴシック" charset="0"/>
                <a:cs typeface="Calibri" panose="020F0502020204030204" pitchFamily="34" charset="0"/>
              </a:rPr>
              <a:t> by these rolls is </a:t>
            </a:r>
            <a:r>
              <a:rPr lang="en-US" b="1" dirty="0">
                <a:solidFill>
                  <a:srgbClr val="FF0000"/>
                </a:solidFill>
                <a:latin typeface="Calibri" panose="020F0502020204030204" pitchFamily="34" charset="0"/>
                <a:ea typeface="ＭＳ Ｐゴシック" charset="0"/>
                <a:cs typeface="Calibri" panose="020F0502020204030204" pitchFamily="34" charset="0"/>
              </a:rPr>
              <a:t>changing</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 environment</a:t>
            </a:r>
            <a:r>
              <a:rPr lang="en-US" sz="1800" dirty="0">
                <a:latin typeface="Calibri" panose="020F0502020204030204" pitchFamily="34" charset="0"/>
                <a:ea typeface="ＭＳ Ｐゴシック" charset="0"/>
                <a:cs typeface="Calibri" panose="020F0502020204030204" pitchFamily="34" charset="0"/>
              </a:rPr>
              <a:t>, affecting</a:t>
            </a:r>
          </a:p>
          <a:p>
            <a:r>
              <a:rPr lang="en-US" dirty="0">
                <a:latin typeface="Calibri" panose="020F0502020204030204" pitchFamily="34" charset="0"/>
                <a:ea typeface="ＭＳ Ｐゴシック" charset="0"/>
                <a:cs typeface="Calibri" panose="020F0502020204030204" pitchFamily="34" charset="0"/>
              </a:rPr>
              <a:t> the temperature, wind,</a:t>
            </a:r>
          </a:p>
          <a:p>
            <a:r>
              <a:rPr lang="en-US" sz="1800" dirty="0">
                <a:latin typeface="Calibri" panose="020F0502020204030204" pitchFamily="34" charset="0"/>
                <a:ea typeface="ＭＳ Ｐゴシック" charset="0"/>
                <a:cs typeface="Calibri" panose="020F0502020204030204" pitchFamily="34" charset="0"/>
              </a:rPr>
              <a:t> shear, moisture, stability,</a:t>
            </a:r>
          </a:p>
          <a:p>
            <a:r>
              <a:rPr lang="en-US" dirty="0">
                <a:latin typeface="Calibri" panose="020F0502020204030204" pitchFamily="34" charset="0"/>
                <a:ea typeface="ＭＳ Ｐゴシック" charset="0"/>
                <a:cs typeface="Calibri" panose="020F0502020204030204" pitchFamily="34" charset="0"/>
              </a:rPr>
              <a:t> and creating clouds… but</a:t>
            </a:r>
          </a:p>
          <a:p>
            <a:r>
              <a:rPr lang="en-US" sz="1800" dirty="0">
                <a:latin typeface="Calibri" panose="020F0502020204030204" pitchFamily="34" charset="0"/>
                <a:ea typeface="ＭＳ Ｐゴシック" charset="0"/>
                <a:cs typeface="Calibri" panose="020F0502020204030204" pitchFamily="34" charset="0"/>
              </a:rPr>
              <a:t> fine grid spacing (&lt; 500 m)</a:t>
            </a:r>
          </a:p>
          <a:p>
            <a:r>
              <a:rPr lang="en-US" dirty="0">
                <a:latin typeface="Calibri" panose="020F0502020204030204" pitchFamily="34" charset="0"/>
                <a:ea typeface="ＭＳ Ｐゴシック" charset="0"/>
                <a:cs typeface="Calibri" panose="020F0502020204030204" pitchFamily="34" charset="0"/>
              </a:rPr>
              <a:t> is needed to resolve them</a:t>
            </a:r>
            <a:endParaRPr lang="en-US" sz="1800" dirty="0">
              <a:latin typeface="Calibri" panose="020F0502020204030204" pitchFamily="34" charset="0"/>
              <a:ea typeface="ＭＳ Ｐゴシック"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79039681-4B33-5214-FFD0-EEFB74B9FF5B}"/>
              </a:ext>
            </a:extLst>
          </p:cNvPr>
          <p:cNvPicPr>
            <a:picLocks noChangeAspect="1"/>
          </p:cNvPicPr>
          <p:nvPr/>
        </p:nvPicPr>
        <p:blipFill>
          <a:blip r:embed="rId4"/>
          <a:stretch>
            <a:fillRect/>
          </a:stretch>
        </p:blipFill>
        <p:spPr>
          <a:xfrm>
            <a:off x="4318000" y="4924631"/>
            <a:ext cx="1525381" cy="1525381"/>
          </a:xfrm>
          <a:prstGeom prst="rect">
            <a:avLst/>
          </a:prstGeom>
        </p:spPr>
      </p:pic>
    </p:spTree>
    <p:extLst>
      <p:ext uri="{BB962C8B-B14F-4D97-AF65-F5344CB8AC3E}">
        <p14:creationId xmlns:p14="http://schemas.microsoft.com/office/powerpoint/2010/main" val="30400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16</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E74F58F-26A4-387F-5D4A-A710F2C2198C}"/>
              </a:ext>
            </a:extLst>
          </p:cNvPr>
          <p:cNvSpPr txBox="1"/>
          <p:nvPr/>
        </p:nvSpPr>
        <p:spPr>
          <a:xfrm>
            <a:off x="6417141" y="0"/>
            <a:ext cx="2771400" cy="6463308"/>
          </a:xfrm>
          <a:prstGeom prst="rect">
            <a:avLst/>
          </a:prstGeom>
          <a:noFill/>
        </p:spPr>
        <p:txBody>
          <a:bodyPr wrap="none" rtlCol="0">
            <a:spAutoFit/>
          </a:bodyPr>
          <a:lstStyle/>
          <a:p>
            <a:r>
              <a:rPr lang="en-US" dirty="0"/>
              <a:t>• We often see 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r>
              <a:rPr lang="en-US" sz="1800" dirty="0">
                <a:latin typeface="Calibri" panose="020F0502020204030204" pitchFamily="34" charset="0"/>
                <a:ea typeface="ＭＳ Ｐゴシック" charset="0"/>
                <a:cs typeface="Calibri" panose="020F0502020204030204" pitchFamily="34" charset="0"/>
              </a:rPr>
              <a:t>• The mixing accomplished</a:t>
            </a:r>
          </a:p>
          <a:p>
            <a:r>
              <a:rPr lang="en-US" dirty="0">
                <a:latin typeface="Calibri" panose="020F0502020204030204" pitchFamily="34" charset="0"/>
                <a:ea typeface="ＭＳ Ｐゴシック" charset="0"/>
                <a:cs typeface="Calibri" panose="020F0502020204030204" pitchFamily="34" charset="0"/>
              </a:rPr>
              <a:t> by these rolls is </a:t>
            </a:r>
            <a:r>
              <a:rPr lang="en-US" b="1" dirty="0">
                <a:solidFill>
                  <a:srgbClr val="FF0000"/>
                </a:solidFill>
                <a:latin typeface="Calibri" panose="020F0502020204030204" pitchFamily="34" charset="0"/>
                <a:ea typeface="ＭＳ Ｐゴシック" charset="0"/>
                <a:cs typeface="Calibri" panose="020F0502020204030204" pitchFamily="34" charset="0"/>
              </a:rPr>
              <a:t>changing</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 environment</a:t>
            </a:r>
            <a:r>
              <a:rPr lang="en-US" sz="1800" dirty="0">
                <a:latin typeface="Calibri" panose="020F0502020204030204" pitchFamily="34" charset="0"/>
                <a:ea typeface="ＭＳ Ｐゴシック" charset="0"/>
                <a:cs typeface="Calibri" panose="020F0502020204030204" pitchFamily="34" charset="0"/>
              </a:rPr>
              <a:t>, affecting</a:t>
            </a:r>
          </a:p>
          <a:p>
            <a:r>
              <a:rPr lang="en-US" dirty="0">
                <a:latin typeface="Calibri" panose="020F0502020204030204" pitchFamily="34" charset="0"/>
                <a:ea typeface="ＭＳ Ｐゴシック" charset="0"/>
                <a:cs typeface="Calibri" panose="020F0502020204030204" pitchFamily="34" charset="0"/>
              </a:rPr>
              <a:t> the temperature, wind,</a:t>
            </a:r>
          </a:p>
          <a:p>
            <a:r>
              <a:rPr lang="en-US" sz="1800" dirty="0">
                <a:latin typeface="Calibri" panose="020F0502020204030204" pitchFamily="34" charset="0"/>
                <a:ea typeface="ＭＳ Ｐゴシック" charset="0"/>
                <a:cs typeface="Calibri" panose="020F0502020204030204" pitchFamily="34" charset="0"/>
              </a:rPr>
              <a:t> shear, moisture, stability,</a:t>
            </a:r>
          </a:p>
          <a:p>
            <a:r>
              <a:rPr lang="en-US" dirty="0">
                <a:latin typeface="Calibri" panose="020F0502020204030204" pitchFamily="34" charset="0"/>
                <a:ea typeface="ＭＳ Ｐゴシック" charset="0"/>
                <a:cs typeface="Calibri" panose="020F0502020204030204" pitchFamily="34" charset="0"/>
              </a:rPr>
              <a:t> and creating clouds… but</a:t>
            </a:r>
          </a:p>
          <a:p>
            <a:r>
              <a:rPr lang="en-US" sz="1800" dirty="0">
                <a:latin typeface="Calibri" panose="020F0502020204030204" pitchFamily="34" charset="0"/>
                <a:ea typeface="ＭＳ Ｐゴシック" charset="0"/>
                <a:cs typeface="Calibri" panose="020F0502020204030204" pitchFamily="34" charset="0"/>
              </a:rPr>
              <a:t> fine grid spacing (&lt; 500 m)</a:t>
            </a:r>
          </a:p>
          <a:p>
            <a:r>
              <a:rPr lang="en-US" dirty="0">
                <a:latin typeface="Calibri" panose="020F0502020204030204" pitchFamily="34" charset="0"/>
                <a:ea typeface="ＭＳ Ｐゴシック" charset="0"/>
                <a:cs typeface="Calibri" panose="020F0502020204030204" pitchFamily="34" charset="0"/>
              </a:rPr>
              <a:t> is needed to resolve them</a:t>
            </a:r>
          </a:p>
          <a:p>
            <a:endParaRPr lang="en-US" sz="1800" dirty="0">
              <a:latin typeface="Calibri" panose="020F0502020204030204" pitchFamily="34" charset="0"/>
              <a:ea typeface="ＭＳ Ｐゴシック" charset="0"/>
              <a:cs typeface="Calibri" panose="020F0502020204030204" pitchFamily="34" charset="0"/>
            </a:endParaRPr>
          </a:p>
          <a:p>
            <a:r>
              <a:rPr lang="en-US" dirty="0">
                <a:latin typeface="Calibri" panose="020F0502020204030204" pitchFamily="34" charset="0"/>
                <a:ea typeface="ＭＳ Ｐゴシック" charset="0"/>
                <a:cs typeface="Calibri" panose="020F0502020204030204" pitchFamily="34" charset="0"/>
              </a:rPr>
              <a:t>• </a:t>
            </a:r>
            <a:r>
              <a:rPr lang="en-US" b="1" dirty="0">
                <a:solidFill>
                  <a:srgbClr val="FF0000"/>
                </a:solidFill>
                <a:latin typeface="Calibri" panose="020F0502020204030204" pitchFamily="34" charset="0"/>
                <a:ea typeface="ＭＳ Ｐゴシック" charset="0"/>
                <a:cs typeface="Calibri" panose="020F0502020204030204" pitchFamily="34" charset="0"/>
              </a:rPr>
              <a:t>So we must parameterize</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them – and if we do it</a:t>
            </a:r>
          </a:p>
          <a:p>
            <a:r>
              <a:rPr lang="en-US" b="1" dirty="0">
                <a:solidFill>
                  <a:srgbClr val="FF0000"/>
                </a:solidFill>
                <a:latin typeface="Calibri" panose="020F0502020204030204" pitchFamily="34" charset="0"/>
                <a:ea typeface="ＭＳ Ｐゴシック" charset="0"/>
                <a:cs typeface="Calibri" panose="020F0502020204030204" pitchFamily="34" charset="0"/>
              </a:rPr>
              <a:t> poorly, we get forecast</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error</a:t>
            </a:r>
          </a:p>
          <a:p>
            <a:endParaRPr lang="en-US" dirty="0"/>
          </a:p>
        </p:txBody>
      </p:sp>
      <p:pic>
        <p:nvPicPr>
          <p:cNvPr id="6" name="Picture 5">
            <a:extLst>
              <a:ext uri="{FF2B5EF4-FFF2-40B4-BE49-F238E27FC236}">
                <a16:creationId xmlns:a16="http://schemas.microsoft.com/office/drawing/2014/main" id="{79039681-4B33-5214-FFD0-EEFB74B9FF5B}"/>
              </a:ext>
            </a:extLst>
          </p:cNvPr>
          <p:cNvPicPr>
            <a:picLocks noChangeAspect="1"/>
          </p:cNvPicPr>
          <p:nvPr/>
        </p:nvPicPr>
        <p:blipFill>
          <a:blip r:embed="rId4"/>
          <a:stretch>
            <a:fillRect/>
          </a:stretch>
        </p:blipFill>
        <p:spPr>
          <a:xfrm>
            <a:off x="4318000" y="4924631"/>
            <a:ext cx="1525381" cy="1525381"/>
          </a:xfrm>
          <a:prstGeom prst="rect">
            <a:avLst/>
          </a:prstGeom>
        </p:spPr>
      </p:pic>
    </p:spTree>
    <p:extLst>
      <p:ext uri="{BB962C8B-B14F-4D97-AF65-F5344CB8AC3E}">
        <p14:creationId xmlns:p14="http://schemas.microsoft.com/office/powerpoint/2010/main" val="2373375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187" y="2082800"/>
            <a:ext cx="5791200" cy="2679700"/>
          </a:xfrm>
          <a:prstGeom prst="rect">
            <a:avLst/>
          </a:prstGeom>
        </p:spPr>
      </p:pic>
      <p:sp>
        <p:nvSpPr>
          <p:cNvPr id="2" name="Title 1"/>
          <p:cNvSpPr>
            <a:spLocks noGrp="1"/>
          </p:cNvSpPr>
          <p:nvPr>
            <p:ph type="title"/>
          </p:nvPr>
        </p:nvSpPr>
        <p:spPr/>
        <p:txBody>
          <a:bodyPr/>
          <a:lstStyle/>
          <a:p>
            <a:r>
              <a:rPr lang="en-US" dirty="0"/>
              <a:t>Decomposition</a:t>
            </a:r>
          </a:p>
        </p:txBody>
      </p:sp>
      <p:sp>
        <p:nvSpPr>
          <p:cNvPr id="3" name="Slide Number Placeholder 2"/>
          <p:cNvSpPr>
            <a:spLocks noGrp="1"/>
          </p:cNvSpPr>
          <p:nvPr>
            <p:ph type="sldNum" sz="quarter" idx="12"/>
          </p:nvPr>
        </p:nvSpPr>
        <p:spPr/>
        <p:txBody>
          <a:bodyPr/>
          <a:lstStyle/>
          <a:p>
            <a:fld id="{439B27A5-291A-F64B-BF25-7DF0870CD8E2}" type="slidenum">
              <a:rPr lang="en-US" smtClean="0"/>
              <a:t>17</a:t>
            </a:fld>
            <a:endParaRPr lang="en-US"/>
          </a:p>
        </p:txBody>
      </p:sp>
      <p:sp>
        <p:nvSpPr>
          <p:cNvPr id="5" name="TextBox 4"/>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then average in space</a:t>
            </a:r>
          </a:p>
          <a:p>
            <a:r>
              <a:rPr lang="en-US" dirty="0"/>
              <a:t>  	and time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1EA45C-3EF1-97A5-BE84-DEB0877347F7}"/>
              </a:ext>
            </a:extLst>
          </p:cNvPr>
          <p:cNvSpPr/>
          <p:nvPr/>
        </p:nvSpPr>
        <p:spPr>
          <a:xfrm>
            <a:off x="0" y="2697480"/>
            <a:ext cx="6542951" cy="270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933962-3DC5-B5AA-1414-67A8DBD8AABE}"/>
              </a:ext>
            </a:extLst>
          </p:cNvPr>
          <p:cNvSpPr/>
          <p:nvPr/>
        </p:nvSpPr>
        <p:spPr>
          <a:xfrm>
            <a:off x="6416351" y="2576326"/>
            <a:ext cx="2679405" cy="270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756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E6FF-E281-BC28-D3AB-BF5BA3A8EC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6B9CC7-0F4B-BB5A-4AFC-C5DBC584A60B}"/>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A9765474-2D1D-6147-D048-DC4C8A4BF2A0}"/>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C65A0AAA-7450-D9DE-D452-C8EAAD7C4945}"/>
              </a:ext>
            </a:extLst>
          </p:cNvPr>
          <p:cNvSpPr>
            <a:spLocks noGrp="1"/>
          </p:cNvSpPr>
          <p:nvPr>
            <p:ph type="sldNum" sz="quarter" idx="12"/>
          </p:nvPr>
        </p:nvSpPr>
        <p:spPr/>
        <p:txBody>
          <a:bodyPr/>
          <a:lstStyle/>
          <a:p>
            <a:fld id="{439B27A5-291A-F64B-BF25-7DF0870CD8E2}" type="slidenum">
              <a:rPr lang="en-US" smtClean="0"/>
              <a:t>18</a:t>
            </a:fld>
            <a:endParaRPr lang="en-US"/>
          </a:p>
        </p:txBody>
      </p:sp>
      <p:sp>
        <p:nvSpPr>
          <p:cNvPr id="5" name="TextBox 4">
            <a:extLst>
              <a:ext uri="{FF2B5EF4-FFF2-40B4-BE49-F238E27FC236}">
                <a16:creationId xmlns:a16="http://schemas.microsoft.com/office/drawing/2014/main" id="{50E866D9-26B5-E7FA-A87A-40A772F7FF9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6DABA55D-D7B2-22F0-8B5D-B184FB7A877E}"/>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9D0C7393-C534-ED50-6A34-8D7DCAEB8849}"/>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E70864-315E-F4CB-19A1-AE6CF53D988B}"/>
              </a:ext>
            </a:extLst>
          </p:cNvPr>
          <p:cNvSpPr/>
          <p:nvPr/>
        </p:nvSpPr>
        <p:spPr>
          <a:xfrm>
            <a:off x="0" y="3311610"/>
            <a:ext cx="6542951" cy="2094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98A21C-2C62-EA23-C6BE-A2972CBC7D60}"/>
              </a:ext>
            </a:extLst>
          </p:cNvPr>
          <p:cNvSpPr/>
          <p:nvPr/>
        </p:nvSpPr>
        <p:spPr>
          <a:xfrm>
            <a:off x="6416351" y="3311610"/>
            <a:ext cx="2679405" cy="197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54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A47A-D3E0-E78B-62FB-8F40E1AE4F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B01BEB-5703-E23A-1D15-293656C8AFB4}"/>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DC5C5C0D-F6D6-865C-4DCD-37DCB7687A91}"/>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17150AC2-D886-4A9D-F195-BCB594792057}"/>
              </a:ext>
            </a:extLst>
          </p:cNvPr>
          <p:cNvSpPr>
            <a:spLocks noGrp="1"/>
          </p:cNvSpPr>
          <p:nvPr>
            <p:ph type="sldNum" sz="quarter" idx="12"/>
          </p:nvPr>
        </p:nvSpPr>
        <p:spPr/>
        <p:txBody>
          <a:bodyPr/>
          <a:lstStyle/>
          <a:p>
            <a:fld id="{439B27A5-291A-F64B-BF25-7DF0870CD8E2}" type="slidenum">
              <a:rPr lang="en-US" smtClean="0"/>
              <a:t>19</a:t>
            </a:fld>
            <a:endParaRPr lang="en-US"/>
          </a:p>
        </p:txBody>
      </p:sp>
      <p:sp>
        <p:nvSpPr>
          <p:cNvPr id="5" name="TextBox 4">
            <a:extLst>
              <a:ext uri="{FF2B5EF4-FFF2-40B4-BE49-F238E27FC236}">
                <a16:creationId xmlns:a16="http://schemas.microsoft.com/office/drawing/2014/main" id="{EC4603D7-5C30-F0B5-09AB-91F9D7BB0BA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8C79E98A-E34C-93C4-60AA-BB93BD6EE538}"/>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10E6AFB3-4CAC-09E6-CE27-E32A869E8BB4}"/>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0731DC-6DBF-1C56-7D11-10E7E92A17C8}"/>
              </a:ext>
            </a:extLst>
          </p:cNvPr>
          <p:cNvSpPr/>
          <p:nvPr/>
        </p:nvSpPr>
        <p:spPr>
          <a:xfrm>
            <a:off x="0" y="4015946"/>
            <a:ext cx="6542951" cy="13904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970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6F39C-A0D7-8343-9605-88526882D7B7}"/>
              </a:ext>
            </a:extLst>
          </p:cNvPr>
          <p:cNvSpPr>
            <a:spLocks noGrp="1"/>
          </p:cNvSpPr>
          <p:nvPr>
            <p:ph type="ctrTitle"/>
          </p:nvPr>
        </p:nvSpPr>
        <p:spPr/>
        <p:txBody>
          <a:bodyPr/>
          <a:lstStyle/>
          <a:p>
            <a:r>
              <a:rPr lang="en-US" dirty="0"/>
              <a:t>Motivation</a:t>
            </a:r>
          </a:p>
        </p:txBody>
      </p:sp>
      <p:sp>
        <p:nvSpPr>
          <p:cNvPr id="6" name="Subtitle 5">
            <a:extLst>
              <a:ext uri="{FF2B5EF4-FFF2-40B4-BE49-F238E27FC236}">
                <a16:creationId xmlns:a16="http://schemas.microsoft.com/office/drawing/2014/main" id="{10CBFA5F-FD98-3344-B5A7-E6B49FC047B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0C6E048-C3CB-6E43-9D06-D9BE9A7C7438}"/>
              </a:ext>
            </a:extLst>
          </p:cNvPr>
          <p:cNvSpPr>
            <a:spLocks noGrp="1"/>
          </p:cNvSpPr>
          <p:nvPr>
            <p:ph type="sldNum" sz="quarter" idx="12"/>
          </p:nvPr>
        </p:nvSpPr>
        <p:spPr/>
        <p:txBody>
          <a:bodyPr/>
          <a:lstStyle/>
          <a:p>
            <a:fld id="{439B27A5-291A-F64B-BF25-7DF0870CD8E2}" type="slidenum">
              <a:rPr lang="en-US" smtClean="0"/>
              <a:t>2</a:t>
            </a:fld>
            <a:endParaRPr lang="en-US"/>
          </a:p>
        </p:txBody>
      </p:sp>
    </p:spTree>
    <p:extLst>
      <p:ext uri="{BB962C8B-B14F-4D97-AF65-F5344CB8AC3E}">
        <p14:creationId xmlns:p14="http://schemas.microsoft.com/office/powerpoint/2010/main" val="238812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EBDA-0788-C618-EE18-3F779656D1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823C9C-99FB-B7CB-4FB7-AD4E8594382B}"/>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6E91D286-EE91-CB22-EA26-62CA7218D55D}"/>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5C5A6997-7CBF-9614-0F04-8B5F37F27B5F}"/>
              </a:ext>
            </a:extLst>
          </p:cNvPr>
          <p:cNvSpPr>
            <a:spLocks noGrp="1"/>
          </p:cNvSpPr>
          <p:nvPr>
            <p:ph type="sldNum" sz="quarter" idx="12"/>
          </p:nvPr>
        </p:nvSpPr>
        <p:spPr/>
        <p:txBody>
          <a:bodyPr/>
          <a:lstStyle/>
          <a:p>
            <a:fld id="{439B27A5-291A-F64B-BF25-7DF0870CD8E2}" type="slidenum">
              <a:rPr lang="en-US" smtClean="0"/>
              <a:t>20</a:t>
            </a:fld>
            <a:endParaRPr lang="en-US"/>
          </a:p>
        </p:txBody>
      </p:sp>
      <p:sp>
        <p:nvSpPr>
          <p:cNvPr id="5" name="TextBox 4">
            <a:extLst>
              <a:ext uri="{FF2B5EF4-FFF2-40B4-BE49-F238E27FC236}">
                <a16:creationId xmlns:a16="http://schemas.microsoft.com/office/drawing/2014/main" id="{C4ED6974-2D9D-15AE-07E2-91AA624C735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71678E22-AB65-FA01-6A27-E56E528C9B90}"/>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D3E5C560-E92E-293D-05BA-B11ECFB4F905}"/>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9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187" y="2082800"/>
            <a:ext cx="5791200" cy="2679700"/>
          </a:xfrm>
          <a:prstGeom prst="rect">
            <a:avLst/>
          </a:prstGeom>
        </p:spPr>
      </p:pic>
      <p:sp>
        <p:nvSpPr>
          <p:cNvPr id="2" name="Title 1"/>
          <p:cNvSpPr>
            <a:spLocks noGrp="1"/>
          </p:cNvSpPr>
          <p:nvPr>
            <p:ph type="title"/>
          </p:nvPr>
        </p:nvSpPr>
        <p:spPr/>
        <p:txBody>
          <a:bodyPr/>
          <a:lstStyle/>
          <a:p>
            <a:r>
              <a:rPr lang="en-US" dirty="0"/>
              <a:t>Decomposition</a:t>
            </a:r>
          </a:p>
        </p:txBody>
      </p:sp>
      <p:sp>
        <p:nvSpPr>
          <p:cNvPr id="3" name="Slide Number Placeholder 2"/>
          <p:cNvSpPr>
            <a:spLocks noGrp="1"/>
          </p:cNvSpPr>
          <p:nvPr>
            <p:ph type="sldNum" sz="quarter" idx="12"/>
          </p:nvPr>
        </p:nvSpPr>
        <p:spPr/>
        <p:txBody>
          <a:bodyPr/>
          <a:lstStyle/>
          <a:p>
            <a:fld id="{439B27A5-291A-F64B-BF25-7DF0870CD8E2}" type="slidenum">
              <a:rPr lang="en-US" smtClean="0"/>
              <a:t>21</a:t>
            </a:fld>
            <a:endParaRPr lang="en-US"/>
          </a:p>
        </p:txBody>
      </p:sp>
      <p:sp>
        <p:nvSpPr>
          <p:cNvPr id="8" name="Rectangle 7"/>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FCA455E-0193-B649-F21E-2A237DE06EB3}"/>
              </a:ext>
            </a:extLst>
          </p:cNvPr>
          <p:cNvCxnSpPr/>
          <p:nvPr/>
        </p:nvCxnSpPr>
        <p:spPr>
          <a:xfrm flipH="1">
            <a:off x="674370" y="6446520"/>
            <a:ext cx="6629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4F5DFCA-41DB-4C02-0A04-599118ABD7CD}"/>
              </a:ext>
            </a:extLst>
          </p:cNvPr>
          <p:cNvCxnSpPr/>
          <p:nvPr/>
        </p:nvCxnSpPr>
        <p:spPr>
          <a:xfrm flipV="1">
            <a:off x="662940" y="5052060"/>
            <a:ext cx="0" cy="14058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58B4750-254B-35CF-2B38-D906D83C9971}"/>
              </a:ext>
            </a:extLst>
          </p:cNvPr>
          <p:cNvSpPr txBox="1"/>
          <p:nvPr/>
        </p:nvSpPr>
        <p:spPr>
          <a:xfrm>
            <a:off x="1390650" y="6261854"/>
            <a:ext cx="2877326" cy="369332"/>
          </a:xfrm>
          <a:prstGeom prst="rect">
            <a:avLst/>
          </a:prstGeom>
          <a:noFill/>
        </p:spPr>
        <p:txBody>
          <a:bodyPr wrap="none" rtlCol="0">
            <a:spAutoFit/>
          </a:bodyPr>
          <a:lstStyle/>
          <a:p>
            <a:r>
              <a:rPr lang="en-US" dirty="0">
                <a:solidFill>
                  <a:srgbClr val="FF0000"/>
                </a:solidFill>
              </a:rPr>
              <a:t>Our forecast. What we want.</a:t>
            </a:r>
          </a:p>
        </p:txBody>
      </p:sp>
      <p:cxnSp>
        <p:nvCxnSpPr>
          <p:cNvPr id="18" name="Straight Connector 17">
            <a:extLst>
              <a:ext uri="{FF2B5EF4-FFF2-40B4-BE49-F238E27FC236}">
                <a16:creationId xmlns:a16="http://schemas.microsoft.com/office/drawing/2014/main" id="{FF7621EF-EE92-EE04-17E6-AF18261C4D0D}"/>
              </a:ext>
            </a:extLst>
          </p:cNvPr>
          <p:cNvCxnSpPr/>
          <p:nvPr/>
        </p:nvCxnSpPr>
        <p:spPr>
          <a:xfrm flipH="1">
            <a:off x="1908810" y="6069330"/>
            <a:ext cx="61722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B54C2DD-6C40-30EA-9F47-7D11C5E77DAE}"/>
              </a:ext>
            </a:extLst>
          </p:cNvPr>
          <p:cNvCxnSpPr/>
          <p:nvPr/>
        </p:nvCxnSpPr>
        <p:spPr>
          <a:xfrm flipV="1">
            <a:off x="1897380" y="5052060"/>
            <a:ext cx="0" cy="102870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6783796-AA59-EDAB-E546-112DE32F657E}"/>
              </a:ext>
            </a:extLst>
          </p:cNvPr>
          <p:cNvSpPr txBox="1"/>
          <p:nvPr/>
        </p:nvSpPr>
        <p:spPr>
          <a:xfrm>
            <a:off x="2575809" y="5884664"/>
            <a:ext cx="6325450" cy="369332"/>
          </a:xfrm>
          <a:prstGeom prst="rect">
            <a:avLst/>
          </a:prstGeom>
          <a:noFill/>
        </p:spPr>
        <p:txBody>
          <a:bodyPr wrap="none" rtlCol="0">
            <a:spAutoFit/>
          </a:bodyPr>
          <a:lstStyle/>
          <a:p>
            <a:r>
              <a:rPr lang="en-US" dirty="0">
                <a:solidFill>
                  <a:srgbClr val="0070C0"/>
                </a:solidFill>
              </a:rPr>
              <a:t>What our grid-scale model is giving us (after PGF, advection, etc..)</a:t>
            </a:r>
          </a:p>
        </p:txBody>
      </p:sp>
      <p:cxnSp>
        <p:nvCxnSpPr>
          <p:cNvPr id="23" name="Straight Connector 22">
            <a:extLst>
              <a:ext uri="{FF2B5EF4-FFF2-40B4-BE49-F238E27FC236}">
                <a16:creationId xmlns:a16="http://schemas.microsoft.com/office/drawing/2014/main" id="{3E362AAC-DF3D-5335-F724-1006B483E9FF}"/>
              </a:ext>
            </a:extLst>
          </p:cNvPr>
          <p:cNvCxnSpPr/>
          <p:nvPr/>
        </p:nvCxnSpPr>
        <p:spPr>
          <a:xfrm flipH="1">
            <a:off x="3154680" y="5566410"/>
            <a:ext cx="54864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E8463BC-709D-35A0-858D-D0B8994C32EB}"/>
              </a:ext>
            </a:extLst>
          </p:cNvPr>
          <p:cNvCxnSpPr/>
          <p:nvPr/>
        </p:nvCxnSpPr>
        <p:spPr>
          <a:xfrm flipV="1">
            <a:off x="3166110" y="5052060"/>
            <a:ext cx="0" cy="51435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D5EE356-DA9A-3411-AEC5-E25B71902775}"/>
              </a:ext>
            </a:extLst>
          </p:cNvPr>
          <p:cNvSpPr txBox="1"/>
          <p:nvPr/>
        </p:nvSpPr>
        <p:spPr>
          <a:xfrm>
            <a:off x="3749039" y="5381744"/>
            <a:ext cx="5085495" cy="369332"/>
          </a:xfrm>
          <a:prstGeom prst="rect">
            <a:avLst/>
          </a:prstGeom>
          <a:noFill/>
        </p:spPr>
        <p:txBody>
          <a:bodyPr wrap="none" rtlCol="0">
            <a:spAutoFit/>
          </a:bodyPr>
          <a:lstStyle/>
          <a:p>
            <a:r>
              <a:rPr lang="en-US" dirty="0">
                <a:solidFill>
                  <a:schemeClr val="bg1">
                    <a:lumMod val="50000"/>
                  </a:schemeClr>
                </a:solidFill>
              </a:rPr>
              <a:t>Subgrid activity we need to account for, for accuracy.</a:t>
            </a:r>
          </a:p>
        </p:txBody>
      </p:sp>
    </p:spTree>
    <p:extLst>
      <p:ext uri="{BB962C8B-B14F-4D97-AF65-F5344CB8AC3E}">
        <p14:creationId xmlns:p14="http://schemas.microsoft.com/office/powerpoint/2010/main" val="243852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a:t>
            </a:r>
          </a:p>
        </p:txBody>
      </p:sp>
      <p:sp>
        <p:nvSpPr>
          <p:cNvPr id="3" name="Slide Number Placeholder 2"/>
          <p:cNvSpPr>
            <a:spLocks noGrp="1"/>
          </p:cNvSpPr>
          <p:nvPr>
            <p:ph type="sldNum" sz="quarter" idx="12"/>
          </p:nvPr>
        </p:nvSpPr>
        <p:spPr/>
        <p:txBody>
          <a:bodyPr/>
          <a:lstStyle/>
          <a:p>
            <a:fld id="{439B27A5-291A-F64B-BF25-7DF0870CD8E2}" type="slidenum">
              <a:rPr lang="en-US" smtClean="0"/>
              <a:t>22</a:t>
            </a:fld>
            <a:endParaRPr lang="en-US"/>
          </a:p>
        </p:txBody>
      </p:sp>
      <p:pic>
        <p:nvPicPr>
          <p:cNvPr id="4" name="Picture 3" descr="grid_vol_with_eddi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33" y="971409"/>
            <a:ext cx="4660900" cy="4711700"/>
          </a:xfrm>
          <a:prstGeom prst="rect">
            <a:avLst/>
          </a:prstGeom>
        </p:spPr>
      </p:pic>
      <p:sp>
        <p:nvSpPr>
          <p:cNvPr id="5" name="TextBox 4"/>
          <p:cNvSpPr txBox="1"/>
          <p:nvPr/>
        </p:nvSpPr>
        <p:spPr>
          <a:xfrm>
            <a:off x="4744145" y="1735186"/>
            <a:ext cx="4233210" cy="2862322"/>
          </a:xfrm>
          <a:prstGeom prst="rect">
            <a:avLst/>
          </a:prstGeom>
          <a:noFill/>
        </p:spPr>
        <p:txBody>
          <a:bodyPr wrap="none" rtlCol="0">
            <a:spAutoFit/>
          </a:bodyPr>
          <a:lstStyle/>
          <a:p>
            <a:r>
              <a:rPr lang="en-US" dirty="0"/>
              <a:t>• Given a grid volume.</a:t>
            </a:r>
          </a:p>
          <a:p>
            <a:endParaRPr lang="en-US" dirty="0"/>
          </a:p>
          <a:p>
            <a:r>
              <a:rPr lang="en-US" dirty="0"/>
              <a:t>• We are heating the volume from below,</a:t>
            </a:r>
          </a:p>
          <a:p>
            <a:r>
              <a:rPr lang="en-US" dirty="0"/>
              <a:t>  creating an unstable lapse rate.  </a:t>
            </a:r>
            <a:r>
              <a:rPr lang="en-US" dirty="0">
                <a:solidFill>
                  <a:srgbClr val="FF0000"/>
                </a:solidFill>
              </a:rPr>
              <a:t>Rising</a:t>
            </a:r>
          </a:p>
          <a:p>
            <a:r>
              <a:rPr lang="en-US" dirty="0">
                <a:solidFill>
                  <a:srgbClr val="FF0000"/>
                </a:solidFill>
              </a:rPr>
              <a:t>  parcels carry warmer air upward, and</a:t>
            </a:r>
          </a:p>
          <a:p>
            <a:r>
              <a:rPr lang="en-US" dirty="0">
                <a:solidFill>
                  <a:srgbClr val="FF0000"/>
                </a:solidFill>
              </a:rPr>
              <a:t>  sinking parcels draw cooler air downward</a:t>
            </a:r>
            <a:r>
              <a:rPr lang="en-US" dirty="0"/>
              <a:t>.</a:t>
            </a:r>
          </a:p>
          <a:p>
            <a:endParaRPr lang="en-US" dirty="0"/>
          </a:p>
          <a:p>
            <a:r>
              <a:rPr lang="en-US" dirty="0"/>
              <a:t>• But, say the </a:t>
            </a:r>
            <a:r>
              <a:rPr lang="en-US" b="1" dirty="0"/>
              <a:t>mean</a:t>
            </a:r>
            <a:r>
              <a:rPr lang="en-US" dirty="0"/>
              <a:t> vertical velocity in the</a:t>
            </a:r>
          </a:p>
          <a:p>
            <a:r>
              <a:rPr lang="en-US" dirty="0"/>
              <a:t>  volume is </a:t>
            </a:r>
            <a:r>
              <a:rPr lang="en-US" b="1" dirty="0"/>
              <a:t>zero</a:t>
            </a:r>
            <a:r>
              <a:rPr lang="en-US" dirty="0"/>
              <a:t>.  Even then:</a:t>
            </a:r>
          </a:p>
          <a:p>
            <a:endParaRPr lang="en-US" dirty="0"/>
          </a:p>
        </p:txBody>
      </p:sp>
      <p:pic>
        <p:nvPicPr>
          <p:cNvPr id="6" name="Picture 5"/>
          <p:cNvPicPr>
            <a:picLocks noChangeAspect="1"/>
          </p:cNvPicPr>
          <p:nvPr/>
        </p:nvPicPr>
        <p:blipFill>
          <a:blip r:embed="rId4"/>
          <a:stretch>
            <a:fillRect/>
          </a:stretch>
        </p:blipFill>
        <p:spPr>
          <a:xfrm>
            <a:off x="3793574" y="5009972"/>
            <a:ext cx="4076079" cy="1711503"/>
          </a:xfrm>
          <a:prstGeom prst="rect">
            <a:avLst/>
          </a:prstGeom>
        </p:spPr>
      </p:pic>
      <p:sp>
        <p:nvSpPr>
          <p:cNvPr id="7" name="TextBox 6"/>
          <p:cNvSpPr txBox="1"/>
          <p:nvPr/>
        </p:nvSpPr>
        <p:spPr>
          <a:xfrm>
            <a:off x="226333" y="5885313"/>
            <a:ext cx="2661618" cy="646331"/>
          </a:xfrm>
          <a:prstGeom prst="rect">
            <a:avLst/>
          </a:prstGeom>
          <a:noFill/>
        </p:spPr>
        <p:txBody>
          <a:bodyPr wrap="none" rtlCol="0">
            <a:spAutoFit/>
          </a:bodyPr>
          <a:lstStyle/>
          <a:p>
            <a:r>
              <a:rPr lang="en-US" i="1" dirty="0"/>
              <a:t>There is an upward flux of</a:t>
            </a:r>
          </a:p>
          <a:p>
            <a:r>
              <a:rPr lang="en-US" i="1" dirty="0"/>
              <a:t>  heat due to eddy activity</a:t>
            </a:r>
          </a:p>
        </p:txBody>
      </p:sp>
    </p:spTree>
    <p:extLst>
      <p:ext uri="{BB962C8B-B14F-4D97-AF65-F5344CB8AC3E}">
        <p14:creationId xmlns:p14="http://schemas.microsoft.com/office/powerpoint/2010/main" val="78488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Apply averaging to a model equation</a:t>
            </a:r>
          </a:p>
        </p:txBody>
      </p:sp>
      <p:sp>
        <p:nvSpPr>
          <p:cNvPr id="4" name="Content Placeholder 3"/>
          <p:cNvSpPr>
            <a:spLocks noGrp="1"/>
          </p:cNvSpPr>
          <p:nvPr>
            <p:ph idx="1"/>
          </p:nvPr>
        </p:nvSpPr>
        <p:spPr/>
        <p:txBody>
          <a:bodyPr/>
          <a:lstStyle/>
          <a:p>
            <a:r>
              <a:rPr lang="en-US" dirty="0"/>
              <a:t>Horizontal (</a:t>
            </a:r>
            <a:r>
              <a:rPr lang="en-US" i="1" dirty="0"/>
              <a:t>u</a:t>
            </a:r>
            <a:r>
              <a:rPr lang="en-US" dirty="0"/>
              <a:t>) equation of motion is selected</a:t>
            </a:r>
          </a:p>
          <a:p>
            <a:r>
              <a:rPr lang="en-US" dirty="0"/>
              <a:t>Presume for simplicity: 2D, </a:t>
            </a:r>
            <a:r>
              <a:rPr lang="en-US" dirty="0" err="1"/>
              <a:t>Boussinesq</a:t>
            </a:r>
            <a:r>
              <a:rPr lang="en-US" dirty="0"/>
              <a:t>, constant density </a:t>
            </a:r>
            <a:r>
              <a:rPr lang="en-US" dirty="0">
                <a:latin typeface="Symbol" charset="2"/>
                <a:cs typeface="Symbol" charset="2"/>
              </a:rPr>
              <a:t>r</a:t>
            </a:r>
            <a:r>
              <a:rPr lang="en-US" baseline="-25000" dirty="0"/>
              <a:t>0</a:t>
            </a:r>
            <a:r>
              <a:rPr lang="en-US" dirty="0"/>
              <a:t>, no Coriolis, but keep vertical viscous shear stress (</a:t>
            </a:r>
            <a:r>
              <a:rPr lang="en-US" dirty="0">
                <a:latin typeface="Symbol" charset="2"/>
                <a:cs typeface="Symbol" charset="2"/>
              </a:rPr>
              <a:t>n</a:t>
            </a:r>
            <a:r>
              <a:rPr lang="en-US" dirty="0"/>
              <a:t> = kinematic viscosity)</a:t>
            </a:r>
          </a:p>
          <a:p>
            <a:r>
              <a:rPr lang="en-US" dirty="0"/>
              <a:t>Let</a:t>
            </a:r>
          </a:p>
        </p:txBody>
      </p:sp>
      <p:sp>
        <p:nvSpPr>
          <p:cNvPr id="3" name="Slide Number Placeholder 2"/>
          <p:cNvSpPr>
            <a:spLocks noGrp="1"/>
          </p:cNvSpPr>
          <p:nvPr>
            <p:ph type="sldNum" sz="quarter" idx="12"/>
          </p:nvPr>
        </p:nvSpPr>
        <p:spPr/>
        <p:txBody>
          <a:bodyPr/>
          <a:lstStyle/>
          <a:p>
            <a:fld id="{439B27A5-291A-F64B-BF25-7DF0870CD8E2}" type="slidenum">
              <a:rPr lang="en-US" smtClean="0"/>
              <a:t>23</a:t>
            </a:fld>
            <a:endParaRPr lang="en-US"/>
          </a:p>
        </p:txBody>
      </p:sp>
      <p:pic>
        <p:nvPicPr>
          <p:cNvPr id="5" name="Picture 4"/>
          <p:cNvPicPr>
            <a:picLocks noChangeAspect="1"/>
          </p:cNvPicPr>
          <p:nvPr/>
        </p:nvPicPr>
        <p:blipFill>
          <a:blip r:embed="rId2"/>
          <a:stretch>
            <a:fillRect/>
          </a:stretch>
        </p:blipFill>
        <p:spPr>
          <a:xfrm>
            <a:off x="3429000" y="4160328"/>
            <a:ext cx="2273300" cy="1828800"/>
          </a:xfrm>
          <a:prstGeom prst="rect">
            <a:avLst/>
          </a:prstGeom>
        </p:spPr>
      </p:pic>
      <p:sp>
        <p:nvSpPr>
          <p:cNvPr id="6" name="TextBox 5"/>
          <p:cNvSpPr txBox="1"/>
          <p:nvPr/>
        </p:nvSpPr>
        <p:spPr>
          <a:xfrm>
            <a:off x="457200" y="6356350"/>
            <a:ext cx="6266008" cy="369332"/>
          </a:xfrm>
          <a:prstGeom prst="rect">
            <a:avLst/>
          </a:prstGeom>
          <a:noFill/>
        </p:spPr>
        <p:txBody>
          <a:bodyPr wrap="none" rtlCol="0">
            <a:spAutoFit/>
          </a:bodyPr>
          <a:lstStyle/>
          <a:p>
            <a:r>
              <a:rPr lang="en-US" i="1" dirty="0"/>
              <a:t>Keep in mind quantities with </a:t>
            </a:r>
            <a:r>
              <a:rPr lang="en-US" i="1" dirty="0" err="1"/>
              <a:t>overbars</a:t>
            </a:r>
            <a:r>
              <a:rPr lang="en-US" i="1" dirty="0"/>
              <a:t> are grid-volume averages.</a:t>
            </a:r>
          </a:p>
        </p:txBody>
      </p:sp>
    </p:spTree>
    <p:extLst>
      <p:ext uri="{BB962C8B-B14F-4D97-AF65-F5344CB8AC3E}">
        <p14:creationId xmlns:p14="http://schemas.microsoft.com/office/powerpoint/2010/main" val="3253416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1</a:t>
            </a:r>
          </a:p>
        </p:txBody>
      </p:sp>
      <p:sp>
        <p:nvSpPr>
          <p:cNvPr id="4" name="Slide Number Placeholder 3"/>
          <p:cNvSpPr>
            <a:spLocks noGrp="1"/>
          </p:cNvSpPr>
          <p:nvPr>
            <p:ph type="sldNum" sz="quarter" idx="12"/>
          </p:nvPr>
        </p:nvSpPr>
        <p:spPr/>
        <p:txBody>
          <a:bodyPr/>
          <a:lstStyle/>
          <a:p>
            <a:fld id="{439B27A5-291A-F64B-BF25-7DF0870CD8E2}" type="slidenum">
              <a:rPr lang="en-US" smtClean="0"/>
              <a:t>24</a:t>
            </a:fld>
            <a:endParaRPr lang="en-US"/>
          </a:p>
        </p:txBody>
      </p:sp>
      <p:sp>
        <p:nvSpPr>
          <p:cNvPr id="8" name="Rectangle 7"/>
          <p:cNvSpPr/>
          <p:nvPr/>
        </p:nvSpPr>
        <p:spPr>
          <a:xfrm>
            <a:off x="0" y="2558054"/>
            <a:ext cx="9144000" cy="4292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216219" y="3005266"/>
            <a:ext cx="5779916" cy="954107"/>
          </a:xfrm>
          <a:prstGeom prst="rect">
            <a:avLst/>
          </a:prstGeom>
          <a:noFill/>
        </p:spPr>
        <p:txBody>
          <a:bodyPr wrap="none" rtlCol="0">
            <a:spAutoFit/>
          </a:bodyPr>
          <a:lstStyle/>
          <a:p>
            <a:r>
              <a:rPr lang="en-US" sz="2800" dirty="0"/>
              <a:t>• Start with our equation, in flux form.</a:t>
            </a:r>
          </a:p>
          <a:p>
            <a:r>
              <a:rPr lang="en-US" sz="2800" dirty="0"/>
              <a:t>• Sub in for </a:t>
            </a:r>
            <a:r>
              <a:rPr lang="en-US" sz="2800" i="1" dirty="0"/>
              <a:t>u</a:t>
            </a:r>
            <a:r>
              <a:rPr lang="en-US" sz="2800" dirty="0"/>
              <a:t>, </a:t>
            </a:r>
            <a:r>
              <a:rPr lang="en-US" sz="2800" i="1" dirty="0"/>
              <a:t>w</a:t>
            </a:r>
            <a:r>
              <a:rPr lang="en-US" sz="2800" dirty="0"/>
              <a:t>, </a:t>
            </a:r>
            <a:r>
              <a:rPr lang="en-US" sz="2800" i="1" dirty="0"/>
              <a:t>p</a:t>
            </a:r>
            <a:r>
              <a:rPr lang="en-US" sz="2800" dirty="0"/>
              <a:t>.  Expand.</a:t>
            </a:r>
            <a:endParaRPr lang="en-US" sz="2800" i="1" dirty="0"/>
          </a:p>
        </p:txBody>
      </p:sp>
    </p:spTree>
    <p:extLst>
      <p:ext uri="{BB962C8B-B14F-4D97-AF65-F5344CB8AC3E}">
        <p14:creationId xmlns:p14="http://schemas.microsoft.com/office/powerpoint/2010/main" val="224790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2</a:t>
            </a:r>
          </a:p>
        </p:txBody>
      </p:sp>
      <p:sp>
        <p:nvSpPr>
          <p:cNvPr id="4" name="Slide Number Placeholder 3"/>
          <p:cNvSpPr>
            <a:spLocks noGrp="1"/>
          </p:cNvSpPr>
          <p:nvPr>
            <p:ph type="sldNum" sz="quarter" idx="12"/>
          </p:nvPr>
        </p:nvSpPr>
        <p:spPr/>
        <p:txBody>
          <a:bodyPr/>
          <a:lstStyle/>
          <a:p>
            <a:fld id="{439B27A5-291A-F64B-BF25-7DF0870CD8E2}" type="slidenum">
              <a:rPr lang="en-US" smtClean="0"/>
              <a:t>25</a:t>
            </a:fld>
            <a:endParaRPr lang="en-US"/>
          </a:p>
        </p:txBody>
      </p:sp>
      <p:sp>
        <p:nvSpPr>
          <p:cNvPr id="8" name="Rectangle 7"/>
          <p:cNvSpPr/>
          <p:nvPr/>
        </p:nvSpPr>
        <p:spPr>
          <a:xfrm>
            <a:off x="0" y="4615186"/>
            <a:ext cx="9144000" cy="2234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091017" y="4615186"/>
            <a:ext cx="6877854" cy="2246769"/>
          </a:xfrm>
          <a:prstGeom prst="rect">
            <a:avLst/>
          </a:prstGeom>
          <a:noFill/>
        </p:spPr>
        <p:txBody>
          <a:bodyPr wrap="none" rtlCol="0">
            <a:spAutoFit/>
          </a:bodyPr>
          <a:lstStyle/>
          <a:p>
            <a:r>
              <a:rPr lang="en-US" sz="2800" dirty="0"/>
              <a:t>• Now </a:t>
            </a:r>
            <a:r>
              <a:rPr lang="en-US" sz="2800" u="sng" dirty="0"/>
              <a:t>average</a:t>
            </a:r>
            <a:r>
              <a:rPr lang="en-US" sz="2800" dirty="0"/>
              <a:t> this equation.</a:t>
            </a:r>
          </a:p>
          <a:p>
            <a:r>
              <a:rPr lang="en-US" sz="2800" dirty="0"/>
              <a:t>• Apply what we know: </a:t>
            </a:r>
          </a:p>
          <a:p>
            <a:r>
              <a:rPr lang="en-US" sz="2800" dirty="0"/>
              <a:t>	averages of means = mean itself, </a:t>
            </a:r>
          </a:p>
          <a:p>
            <a:r>
              <a:rPr lang="en-US" sz="2800" dirty="0"/>
              <a:t>	averages of perturbations = 0</a:t>
            </a:r>
          </a:p>
          <a:p>
            <a:r>
              <a:rPr lang="en-US" sz="2800" dirty="0"/>
              <a:t>	(</a:t>
            </a:r>
            <a:r>
              <a:rPr lang="en-US" sz="2800" i="1" dirty="0"/>
              <a:t>except</a:t>
            </a:r>
            <a:r>
              <a:rPr lang="en-US" sz="2800" dirty="0"/>
              <a:t> possibly when multiplied together)</a:t>
            </a:r>
          </a:p>
        </p:txBody>
      </p:sp>
    </p:spTree>
    <p:extLst>
      <p:ext uri="{BB962C8B-B14F-4D97-AF65-F5344CB8AC3E}">
        <p14:creationId xmlns:p14="http://schemas.microsoft.com/office/powerpoint/2010/main" val="2247930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3</a:t>
            </a:r>
          </a:p>
        </p:txBody>
      </p:sp>
      <p:sp>
        <p:nvSpPr>
          <p:cNvPr id="4" name="Slide Number Placeholder 3"/>
          <p:cNvSpPr>
            <a:spLocks noGrp="1"/>
          </p:cNvSpPr>
          <p:nvPr>
            <p:ph type="sldNum" sz="quarter" idx="12"/>
          </p:nvPr>
        </p:nvSpPr>
        <p:spPr/>
        <p:txBody>
          <a:bodyPr/>
          <a:lstStyle/>
          <a:p>
            <a:fld id="{439B27A5-291A-F64B-BF25-7DF0870CD8E2}" type="slidenum">
              <a:rPr lang="en-US" smtClean="0"/>
              <a:t>26</a:t>
            </a:fld>
            <a:endParaRPr lang="en-US"/>
          </a:p>
        </p:txBody>
      </p:sp>
      <p:sp>
        <p:nvSpPr>
          <p:cNvPr id="2" name="Rectangle 1"/>
          <p:cNvSpPr/>
          <p:nvPr/>
        </p:nvSpPr>
        <p:spPr>
          <a:xfrm>
            <a:off x="4131573" y="5581214"/>
            <a:ext cx="4328309" cy="10979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33139" y="6470780"/>
            <a:ext cx="2174093" cy="338554"/>
          </a:xfrm>
          <a:prstGeom prst="rect">
            <a:avLst/>
          </a:prstGeom>
          <a:solidFill>
            <a:srgbClr val="FFFFFF"/>
          </a:solidFill>
        </p:spPr>
        <p:txBody>
          <a:bodyPr wrap="none" rtlCol="0">
            <a:spAutoFit/>
          </a:bodyPr>
          <a:lstStyle/>
          <a:p>
            <a:r>
              <a:rPr lang="en-US" sz="1600" dirty="0">
                <a:solidFill>
                  <a:srgbClr val="FF0000"/>
                </a:solidFill>
              </a:rPr>
              <a:t>Turbulent eddy stresses</a:t>
            </a:r>
          </a:p>
        </p:txBody>
      </p:sp>
    </p:spTree>
    <p:extLst>
      <p:ext uri="{BB962C8B-B14F-4D97-AF65-F5344CB8AC3E}">
        <p14:creationId xmlns:p14="http://schemas.microsoft.com/office/powerpoint/2010/main" val="2139180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Simplification</a:t>
            </a:r>
          </a:p>
        </p:txBody>
      </p:sp>
      <p:sp>
        <p:nvSpPr>
          <p:cNvPr id="8" name="Content Placeholder 7"/>
          <p:cNvSpPr>
            <a:spLocks noGrp="1"/>
          </p:cNvSpPr>
          <p:nvPr>
            <p:ph sz="half" idx="2"/>
          </p:nvPr>
        </p:nvSpPr>
        <p:spPr/>
        <p:txBody>
          <a:bodyPr/>
          <a:lstStyle/>
          <a:p>
            <a:r>
              <a:rPr lang="en-US" dirty="0"/>
              <a:t>In the PBL, |</a:t>
            </a:r>
            <a:r>
              <a:rPr lang="en-US" i="1" dirty="0"/>
              <a:t>u</a:t>
            </a:r>
            <a:r>
              <a:rPr lang="en-US" dirty="0"/>
              <a:t>’| ~ |</a:t>
            </a:r>
            <a:r>
              <a:rPr lang="en-US" i="1" dirty="0"/>
              <a:t>w</a:t>
            </a:r>
            <a:r>
              <a:rPr lang="en-US" dirty="0"/>
              <a:t>’|, </a:t>
            </a:r>
            <a:r>
              <a:rPr lang="en-US" u="sng" dirty="0"/>
              <a:t>but</a:t>
            </a:r>
            <a:r>
              <a:rPr lang="en-US" dirty="0"/>
              <a:t> vertical gradients    &gt; horizontal gradients</a:t>
            </a:r>
          </a:p>
          <a:p>
            <a:endParaRPr lang="en-US" dirty="0"/>
          </a:p>
          <a:p>
            <a:r>
              <a:rPr lang="en-US" dirty="0"/>
              <a:t>So, we generally keep </a:t>
            </a:r>
          </a:p>
          <a:p>
            <a:endParaRPr lang="en-US" dirty="0"/>
          </a:p>
          <a:p>
            <a:endParaRPr lang="en-US" dirty="0"/>
          </a:p>
          <a:p>
            <a:pPr marL="457200" lvl="1" indent="0">
              <a:buNone/>
            </a:pPr>
            <a:r>
              <a:rPr lang="en-US" sz="2800" dirty="0"/>
              <a:t>but not</a:t>
            </a:r>
          </a:p>
        </p:txBody>
      </p:sp>
      <p:sp>
        <p:nvSpPr>
          <p:cNvPr id="3" name="Slide Number Placeholder 2"/>
          <p:cNvSpPr>
            <a:spLocks noGrp="1"/>
          </p:cNvSpPr>
          <p:nvPr>
            <p:ph type="sldNum" sz="quarter" idx="12"/>
          </p:nvPr>
        </p:nvSpPr>
        <p:spPr/>
        <p:txBody>
          <a:bodyPr/>
          <a:lstStyle/>
          <a:p>
            <a:fld id="{439B27A5-291A-F64B-BF25-7DF0870CD8E2}" type="slidenum">
              <a:rPr lang="en-US" smtClean="0"/>
              <a:t>27</a:t>
            </a:fld>
            <a:endParaRPr lang="en-US"/>
          </a:p>
        </p:txBody>
      </p:sp>
      <p:pic>
        <p:nvPicPr>
          <p:cNvPr id="9" name="Content Placeholder 8" descr="grid_vol_with_eddies.pdf"/>
          <p:cNvPicPr>
            <a:picLocks noGrp="1" noChangeAspect="1"/>
          </p:cNvPicPr>
          <p:nvPr>
            <p:ph sz="half" idx="1"/>
          </p:nvPr>
        </p:nvPicPr>
        <p:blipFill>
          <a:blip r:embed="rId3">
            <a:extLst>
              <a:ext uri="{28A0092B-C50C-407E-A947-70E740481C1C}">
                <a14:useLocalDpi xmlns:a14="http://schemas.microsoft.com/office/drawing/2010/main" val="0"/>
              </a:ext>
            </a:extLst>
          </a:blip>
          <a:srcRect l="4898" r="4898"/>
          <a:stretch>
            <a:fillRect/>
          </a:stretch>
        </p:blipFill>
        <p:spPr>
          <a:prstGeom prst="rect">
            <a:avLst/>
          </a:prstGeom>
        </p:spPr>
      </p:pic>
      <p:pic>
        <p:nvPicPr>
          <p:cNvPr id="10" name="Picture 9"/>
          <p:cNvPicPr>
            <a:picLocks noChangeAspect="1"/>
          </p:cNvPicPr>
          <p:nvPr/>
        </p:nvPicPr>
        <p:blipFill>
          <a:blip r:embed="rId4"/>
          <a:stretch>
            <a:fillRect/>
          </a:stretch>
        </p:blipFill>
        <p:spPr>
          <a:xfrm>
            <a:off x="6043900" y="4007011"/>
            <a:ext cx="1778000" cy="977900"/>
          </a:xfrm>
          <a:prstGeom prst="rect">
            <a:avLst/>
          </a:prstGeom>
        </p:spPr>
      </p:pic>
      <p:pic>
        <p:nvPicPr>
          <p:cNvPr id="11" name="Picture 10"/>
          <p:cNvPicPr>
            <a:picLocks noChangeAspect="1"/>
          </p:cNvPicPr>
          <p:nvPr/>
        </p:nvPicPr>
        <p:blipFill>
          <a:blip r:embed="rId5"/>
          <a:stretch>
            <a:fillRect/>
          </a:stretch>
        </p:blipFill>
        <p:spPr>
          <a:xfrm>
            <a:off x="6041042" y="5503666"/>
            <a:ext cx="1727200" cy="977900"/>
          </a:xfrm>
          <a:prstGeom prst="rect">
            <a:avLst/>
          </a:prstGeom>
        </p:spPr>
      </p:pic>
      <p:sp>
        <p:nvSpPr>
          <p:cNvPr id="12" name="TextBox 11"/>
          <p:cNvSpPr txBox="1"/>
          <p:nvPr/>
        </p:nvSpPr>
        <p:spPr>
          <a:xfrm>
            <a:off x="268283" y="6126163"/>
            <a:ext cx="4060025" cy="646331"/>
          </a:xfrm>
          <a:prstGeom prst="rect">
            <a:avLst/>
          </a:prstGeom>
          <a:noFill/>
        </p:spPr>
        <p:txBody>
          <a:bodyPr wrap="square" rtlCol="0">
            <a:spAutoFit/>
          </a:bodyPr>
          <a:lstStyle/>
          <a:p>
            <a:r>
              <a:rPr lang="en-US" dirty="0"/>
              <a:t>Note  		 and</a:t>
            </a:r>
          </a:p>
          <a:p>
            <a:r>
              <a:rPr lang="en-US" dirty="0"/>
              <a:t>are the same thing</a:t>
            </a:r>
          </a:p>
        </p:txBody>
      </p:sp>
      <p:pic>
        <p:nvPicPr>
          <p:cNvPr id="13" name="Picture 12"/>
          <p:cNvPicPr>
            <a:picLocks noChangeAspect="1"/>
          </p:cNvPicPr>
          <p:nvPr/>
        </p:nvPicPr>
        <p:blipFill>
          <a:blip r:embed="rId6"/>
          <a:stretch>
            <a:fillRect/>
          </a:stretch>
        </p:blipFill>
        <p:spPr>
          <a:xfrm>
            <a:off x="850313" y="6127046"/>
            <a:ext cx="853440" cy="373380"/>
          </a:xfrm>
          <a:prstGeom prst="rect">
            <a:avLst/>
          </a:prstGeom>
        </p:spPr>
      </p:pic>
      <p:pic>
        <p:nvPicPr>
          <p:cNvPr id="14" name="Picture 13"/>
          <p:cNvPicPr>
            <a:picLocks noChangeAspect="1"/>
          </p:cNvPicPr>
          <p:nvPr/>
        </p:nvPicPr>
        <p:blipFill>
          <a:blip r:embed="rId7"/>
          <a:stretch>
            <a:fillRect/>
          </a:stretch>
        </p:blipFill>
        <p:spPr>
          <a:xfrm>
            <a:off x="2191728" y="6127046"/>
            <a:ext cx="853440" cy="373380"/>
          </a:xfrm>
          <a:prstGeom prst="rect">
            <a:avLst/>
          </a:prstGeom>
        </p:spPr>
      </p:pic>
      <p:cxnSp>
        <p:nvCxnSpPr>
          <p:cNvPr id="16" name="Straight Connector 15"/>
          <p:cNvCxnSpPr/>
          <p:nvPr/>
        </p:nvCxnSpPr>
        <p:spPr>
          <a:xfrm flipV="1">
            <a:off x="5723384" y="5664658"/>
            <a:ext cx="2289353" cy="6233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5982733"/>
            <a:ext cx="3408636" cy="87526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43900" y="2944426"/>
            <a:ext cx="2919076" cy="307777"/>
          </a:xfrm>
          <a:prstGeom prst="rect">
            <a:avLst/>
          </a:prstGeom>
          <a:noFill/>
        </p:spPr>
        <p:txBody>
          <a:bodyPr wrap="none" rtlCol="0">
            <a:spAutoFit/>
          </a:bodyPr>
          <a:lstStyle/>
          <a:p>
            <a:r>
              <a:rPr lang="en-US" sz="1400" i="1" dirty="0"/>
              <a:t>(Not always a justifiable assumption)</a:t>
            </a:r>
          </a:p>
        </p:txBody>
      </p:sp>
    </p:spTree>
    <p:extLst>
      <p:ext uri="{BB962C8B-B14F-4D97-AF65-F5344CB8AC3E}">
        <p14:creationId xmlns:p14="http://schemas.microsoft.com/office/powerpoint/2010/main" val="2535988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3A</a:t>
            </a:r>
          </a:p>
        </p:txBody>
      </p:sp>
      <p:sp>
        <p:nvSpPr>
          <p:cNvPr id="4" name="Slide Number Placeholder 3"/>
          <p:cNvSpPr>
            <a:spLocks noGrp="1"/>
          </p:cNvSpPr>
          <p:nvPr>
            <p:ph type="sldNum" sz="quarter" idx="12"/>
          </p:nvPr>
        </p:nvSpPr>
        <p:spPr/>
        <p:txBody>
          <a:bodyPr/>
          <a:lstStyle/>
          <a:p>
            <a:fld id="{439B27A5-291A-F64B-BF25-7DF0870CD8E2}" type="slidenum">
              <a:rPr lang="en-US" smtClean="0"/>
              <a:t>28</a:t>
            </a:fld>
            <a:endParaRPr lang="en-US"/>
          </a:p>
        </p:txBody>
      </p:sp>
      <p:sp>
        <p:nvSpPr>
          <p:cNvPr id="2" name="Rectangle 1"/>
          <p:cNvSpPr/>
          <p:nvPr/>
        </p:nvSpPr>
        <p:spPr>
          <a:xfrm>
            <a:off x="6118849" y="5581214"/>
            <a:ext cx="2341033" cy="10979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33139" y="6470780"/>
            <a:ext cx="1992853" cy="338554"/>
          </a:xfrm>
          <a:prstGeom prst="rect">
            <a:avLst/>
          </a:prstGeom>
          <a:solidFill>
            <a:srgbClr val="FFFFFF"/>
          </a:solidFill>
        </p:spPr>
        <p:txBody>
          <a:bodyPr wrap="none" rtlCol="0">
            <a:spAutoFit/>
          </a:bodyPr>
          <a:lstStyle/>
          <a:p>
            <a:r>
              <a:rPr lang="en-US" sz="1600" dirty="0">
                <a:solidFill>
                  <a:srgbClr val="FF0000"/>
                </a:solidFill>
              </a:rPr>
              <a:t>Turbulent eddy stress</a:t>
            </a:r>
          </a:p>
        </p:txBody>
      </p:sp>
      <p:sp>
        <p:nvSpPr>
          <p:cNvPr id="6" name="TextBox 5"/>
          <p:cNvSpPr txBox="1"/>
          <p:nvPr/>
        </p:nvSpPr>
        <p:spPr>
          <a:xfrm>
            <a:off x="4964349" y="5230620"/>
            <a:ext cx="862736" cy="1569660"/>
          </a:xfrm>
          <a:prstGeom prst="rect">
            <a:avLst/>
          </a:prstGeom>
          <a:noFill/>
        </p:spPr>
        <p:txBody>
          <a:bodyPr wrap="none" rtlCol="0">
            <a:spAutoFit/>
          </a:bodyPr>
          <a:lstStyle/>
          <a:p>
            <a:r>
              <a:rPr lang="en-US" sz="9600" b="1" dirty="0">
                <a:solidFill>
                  <a:srgbClr val="FF0000"/>
                </a:solidFill>
              </a:rPr>
              <a:t>X</a:t>
            </a:r>
          </a:p>
        </p:txBody>
      </p:sp>
    </p:spTree>
    <p:extLst>
      <p:ext uri="{BB962C8B-B14F-4D97-AF65-F5344CB8AC3E}">
        <p14:creationId xmlns:p14="http://schemas.microsoft.com/office/powerpoint/2010/main" val="2190527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451EB-05C5-C666-91B4-8A94E4E4C048}"/>
              </a:ext>
            </a:extLst>
          </p:cNvPr>
          <p:cNvSpPr>
            <a:spLocks noGrp="1"/>
          </p:cNvSpPr>
          <p:nvPr>
            <p:ph type="ctrTitle"/>
          </p:nvPr>
        </p:nvSpPr>
        <p:spPr>
          <a:xfrm>
            <a:off x="685800" y="2698838"/>
            <a:ext cx="7772400" cy="1470025"/>
          </a:xfrm>
        </p:spPr>
        <p:txBody>
          <a:bodyPr>
            <a:normAutofit fontScale="90000"/>
          </a:bodyPr>
          <a:lstStyle/>
          <a:p>
            <a:r>
              <a:rPr lang="en-US" dirty="0"/>
              <a:t>Now we have a set of equations possessing eddy stress terms like</a:t>
            </a:r>
            <a:br>
              <a:rPr lang="en-US" dirty="0"/>
            </a:br>
            <a:br>
              <a:rPr lang="en-US" dirty="0"/>
            </a:br>
            <a:br>
              <a:rPr lang="en-US" dirty="0"/>
            </a:br>
            <a:r>
              <a:rPr lang="en-US" dirty="0"/>
              <a:t>How do we deal with them?</a:t>
            </a:r>
          </a:p>
        </p:txBody>
      </p:sp>
      <p:sp>
        <p:nvSpPr>
          <p:cNvPr id="3" name="Slide Number Placeholder 2">
            <a:extLst>
              <a:ext uri="{FF2B5EF4-FFF2-40B4-BE49-F238E27FC236}">
                <a16:creationId xmlns:a16="http://schemas.microsoft.com/office/drawing/2014/main" id="{45433B81-40DB-5964-3870-1BB52236A7D2}"/>
              </a:ext>
            </a:extLst>
          </p:cNvPr>
          <p:cNvSpPr>
            <a:spLocks noGrp="1"/>
          </p:cNvSpPr>
          <p:nvPr>
            <p:ph type="sldNum" sz="quarter" idx="12"/>
          </p:nvPr>
        </p:nvSpPr>
        <p:spPr/>
        <p:txBody>
          <a:bodyPr/>
          <a:lstStyle/>
          <a:p>
            <a:fld id="{439B27A5-291A-F64B-BF25-7DF0870CD8E2}" type="slidenum">
              <a:rPr lang="en-US" smtClean="0"/>
              <a:t>29</a:t>
            </a:fld>
            <a:endParaRPr lang="en-US"/>
          </a:p>
        </p:txBody>
      </p:sp>
      <p:pic>
        <p:nvPicPr>
          <p:cNvPr id="6" name="Picture 5">
            <a:extLst>
              <a:ext uri="{FF2B5EF4-FFF2-40B4-BE49-F238E27FC236}">
                <a16:creationId xmlns:a16="http://schemas.microsoft.com/office/drawing/2014/main" id="{1CF1A7E8-B913-4990-9C6D-0BCB71EAC3B1}"/>
              </a:ext>
            </a:extLst>
          </p:cNvPr>
          <p:cNvPicPr>
            <a:picLocks noChangeAspect="1"/>
          </p:cNvPicPr>
          <p:nvPr/>
        </p:nvPicPr>
        <p:blipFill>
          <a:blip r:embed="rId2"/>
          <a:stretch>
            <a:fillRect/>
          </a:stretch>
        </p:blipFill>
        <p:spPr>
          <a:xfrm>
            <a:off x="3807327" y="3296767"/>
            <a:ext cx="1778000" cy="977900"/>
          </a:xfrm>
          <a:prstGeom prst="rect">
            <a:avLst/>
          </a:prstGeom>
        </p:spPr>
      </p:pic>
    </p:spTree>
    <p:extLst>
      <p:ext uri="{BB962C8B-B14F-4D97-AF65-F5344CB8AC3E}">
        <p14:creationId xmlns:p14="http://schemas.microsoft.com/office/powerpoint/2010/main" val="185751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_00z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38" y="1417638"/>
            <a:ext cx="6184758" cy="4584680"/>
          </a:xfrm>
          <a:prstGeom prst="rect">
            <a:avLst/>
          </a:prstGeom>
          <a:ln w="38100" cmpd="sng">
            <a:solidFill>
              <a:srgbClr val="FF0000"/>
            </a:solidFill>
          </a:ln>
        </p:spPr>
      </p:pic>
      <p:sp>
        <p:nvSpPr>
          <p:cNvPr id="4" name="Title 3"/>
          <p:cNvSpPr>
            <a:spLocks noGrp="1"/>
          </p:cNvSpPr>
          <p:nvPr>
            <p:ph type="title"/>
          </p:nvPr>
        </p:nvSpPr>
        <p:spPr/>
        <p:txBody>
          <a:bodyPr>
            <a:normAutofit fontScale="90000"/>
          </a:bodyPr>
          <a:lstStyle/>
          <a:p>
            <a:r>
              <a:rPr lang="en-US" dirty="0"/>
              <a:t>Composite late afternoon wind profile</a:t>
            </a:r>
          </a:p>
        </p:txBody>
      </p:sp>
      <p:sp>
        <p:nvSpPr>
          <p:cNvPr id="2" name="Slide Number Placeholder 1"/>
          <p:cNvSpPr>
            <a:spLocks noGrp="1"/>
          </p:cNvSpPr>
          <p:nvPr>
            <p:ph type="sldNum" sz="quarter" idx="12"/>
          </p:nvPr>
        </p:nvSpPr>
        <p:spPr/>
        <p:txBody>
          <a:bodyPr/>
          <a:lstStyle/>
          <a:p>
            <a:fld id="{8E3FBBD5-1602-7744-BAB0-075BA59CFE2E}" type="slidenum">
              <a:rPr lang="en-US" smtClean="0"/>
              <a:t>3</a:t>
            </a:fld>
            <a:endParaRPr lang="en-US"/>
          </a:p>
        </p:txBody>
      </p:sp>
      <p:sp>
        <p:nvSpPr>
          <p:cNvPr id="6" name="TextBox 5"/>
          <p:cNvSpPr txBox="1"/>
          <p:nvPr/>
        </p:nvSpPr>
        <p:spPr>
          <a:xfrm>
            <a:off x="457200" y="6356350"/>
            <a:ext cx="4948978" cy="369332"/>
          </a:xfrm>
          <a:prstGeom prst="rect">
            <a:avLst/>
          </a:prstGeom>
          <a:noFill/>
        </p:spPr>
        <p:txBody>
          <a:bodyPr wrap="none" rtlCol="0">
            <a:spAutoFit/>
          </a:bodyPr>
          <a:lstStyle/>
          <a:p>
            <a:r>
              <a:rPr lang="en-US" i="1" dirty="0"/>
              <a:t>Averaged over 11 </a:t>
            </a:r>
            <a:r>
              <a:rPr lang="en-US" i="1" dirty="0" err="1"/>
              <a:t>radiosonde</a:t>
            </a:r>
            <a:r>
              <a:rPr lang="en-US" i="1" dirty="0"/>
              <a:t> stations and 31 days</a:t>
            </a:r>
          </a:p>
        </p:txBody>
      </p:sp>
      <p:sp>
        <p:nvSpPr>
          <p:cNvPr id="5" name="TextBox 4"/>
          <p:cNvSpPr txBox="1"/>
          <p:nvPr/>
        </p:nvSpPr>
        <p:spPr>
          <a:xfrm>
            <a:off x="5821110" y="5991146"/>
            <a:ext cx="1989697" cy="276999"/>
          </a:xfrm>
          <a:prstGeom prst="rect">
            <a:avLst/>
          </a:prstGeom>
          <a:noFill/>
        </p:spPr>
        <p:txBody>
          <a:bodyPr wrap="none" rtlCol="0">
            <a:spAutoFit/>
          </a:bodyPr>
          <a:lstStyle/>
          <a:p>
            <a:r>
              <a:rPr lang="en-US" sz="1200" dirty="0"/>
              <a:t>Wind speed, not momentum</a:t>
            </a:r>
          </a:p>
        </p:txBody>
      </p:sp>
    </p:spTree>
    <p:extLst>
      <p:ext uri="{BB962C8B-B14F-4D97-AF65-F5344CB8AC3E}">
        <p14:creationId xmlns:p14="http://schemas.microsoft.com/office/powerpoint/2010/main" val="24447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1534"/>
            <a:ext cx="8229600" cy="1143000"/>
          </a:xfrm>
        </p:spPr>
        <p:txBody>
          <a:bodyPr>
            <a:normAutofit/>
          </a:bodyPr>
          <a:lstStyle/>
          <a:p>
            <a:r>
              <a:rPr lang="en-US" dirty="0"/>
              <a:t>How to handle eddy stresses?</a:t>
            </a:r>
          </a:p>
        </p:txBody>
      </p:sp>
      <p:sp>
        <p:nvSpPr>
          <p:cNvPr id="5" name="Content Placeholder 4"/>
          <p:cNvSpPr>
            <a:spLocks noGrp="1"/>
          </p:cNvSpPr>
          <p:nvPr>
            <p:ph idx="1"/>
          </p:nvPr>
        </p:nvSpPr>
        <p:spPr>
          <a:xfrm>
            <a:off x="457200" y="1274534"/>
            <a:ext cx="8229600" cy="4851629"/>
          </a:xfrm>
        </p:spPr>
        <p:txBody>
          <a:bodyPr>
            <a:normAutofit fontScale="77500" lnSpcReduction="20000"/>
          </a:bodyPr>
          <a:lstStyle/>
          <a:p>
            <a:r>
              <a:rPr lang="en-US" dirty="0"/>
              <a:t>Vertical shear stress due to the viscous force gave us a term like:</a:t>
            </a:r>
          </a:p>
          <a:p>
            <a:endParaRPr lang="en-US" dirty="0"/>
          </a:p>
          <a:p>
            <a:endParaRPr lang="en-US" dirty="0"/>
          </a:p>
          <a:p>
            <a:r>
              <a:rPr lang="en-US" b="1" dirty="0">
                <a:solidFill>
                  <a:schemeClr val="bg1"/>
                </a:solidFill>
              </a:rPr>
              <a:t>Mimic</a:t>
            </a:r>
            <a:r>
              <a:rPr lang="en-US" dirty="0">
                <a:solidFill>
                  <a:schemeClr val="bg1"/>
                </a:solidFill>
              </a:rPr>
              <a:t> this – presume turbulence behaves in an analogous fashion</a:t>
            </a:r>
          </a:p>
          <a:p>
            <a:endParaRPr lang="en-US" dirty="0">
              <a:solidFill>
                <a:schemeClr val="bg1"/>
              </a:solidFill>
            </a:endParaRPr>
          </a:p>
          <a:p>
            <a:endParaRPr lang="en-US" dirty="0">
              <a:solidFill>
                <a:schemeClr val="bg1"/>
              </a:solidFill>
            </a:endParaRPr>
          </a:p>
          <a:p>
            <a:pPr lvl="1"/>
            <a:endParaRPr lang="en-US" dirty="0">
              <a:solidFill>
                <a:schemeClr val="bg1"/>
              </a:solidFill>
            </a:endParaRPr>
          </a:p>
          <a:p>
            <a:pPr lvl="1"/>
            <a:r>
              <a:rPr lang="en-US" dirty="0">
                <a:solidFill>
                  <a:schemeClr val="bg1"/>
                </a:solidFill>
              </a:rPr>
              <a:t>“</a:t>
            </a:r>
            <a:r>
              <a:rPr lang="en-US" b="1" dirty="0">
                <a:solidFill>
                  <a:schemeClr val="bg1"/>
                </a:solidFill>
              </a:rPr>
              <a:t>flux-gradient theory</a:t>
            </a:r>
            <a:r>
              <a:rPr lang="en-US" dirty="0">
                <a:solidFill>
                  <a:schemeClr val="bg1"/>
                </a:solidFill>
              </a:rPr>
              <a:t>”, “K-theory” or first-order closure</a:t>
            </a:r>
          </a:p>
          <a:p>
            <a:pPr lvl="1"/>
            <a:r>
              <a:rPr lang="en-US" dirty="0">
                <a:solidFill>
                  <a:schemeClr val="bg1"/>
                </a:solidFill>
              </a:rPr>
              <a:t>turbulent eddy transport is related to gradient of the mean property via a mixing coefficient</a:t>
            </a:r>
          </a:p>
          <a:p>
            <a:pPr lvl="1"/>
            <a:r>
              <a:rPr lang="en-US" i="1" dirty="0">
                <a:solidFill>
                  <a:schemeClr val="bg1"/>
                </a:solidFill>
              </a:rPr>
              <a:t>K</a:t>
            </a:r>
            <a:r>
              <a:rPr lang="en-US" i="1" baseline="-25000" dirty="0">
                <a:solidFill>
                  <a:schemeClr val="bg1"/>
                </a:solidFill>
              </a:rPr>
              <a:t>m</a:t>
            </a:r>
            <a:r>
              <a:rPr lang="en-US" dirty="0">
                <a:solidFill>
                  <a:schemeClr val="bg1"/>
                </a:solidFill>
              </a:rPr>
              <a:t> ≥ 0 so </a:t>
            </a:r>
            <a:r>
              <a:rPr lang="en-US" i="1" dirty="0">
                <a:solidFill>
                  <a:schemeClr val="bg1"/>
                </a:solidFill>
              </a:rPr>
              <a:t>minus</a:t>
            </a:r>
            <a:r>
              <a:rPr lang="en-US" dirty="0">
                <a:solidFill>
                  <a:schemeClr val="bg1"/>
                </a:solidFill>
              </a:rPr>
              <a:t> sign required (see next slide)</a:t>
            </a:r>
          </a:p>
          <a:p>
            <a:pPr marL="0" indent="0">
              <a:buNone/>
            </a:pPr>
            <a:endParaRPr lang="en-US" dirty="0"/>
          </a:p>
        </p:txBody>
      </p:sp>
      <p:sp>
        <p:nvSpPr>
          <p:cNvPr id="3" name="Slide Number Placeholder 2"/>
          <p:cNvSpPr>
            <a:spLocks noGrp="1"/>
          </p:cNvSpPr>
          <p:nvPr>
            <p:ph type="sldNum" sz="quarter" idx="12"/>
          </p:nvPr>
        </p:nvSpPr>
        <p:spPr/>
        <p:txBody>
          <a:bodyPr/>
          <a:lstStyle/>
          <a:p>
            <a:fld id="{439B27A5-291A-F64B-BF25-7DF0870CD8E2}" type="slidenum">
              <a:rPr lang="en-US" smtClean="0"/>
              <a:t>30</a:t>
            </a:fld>
            <a:endParaRPr lang="en-US"/>
          </a:p>
        </p:txBody>
      </p:sp>
      <p:pic>
        <p:nvPicPr>
          <p:cNvPr id="6" name="Picture 5"/>
          <p:cNvPicPr>
            <a:picLocks noChangeAspect="1"/>
          </p:cNvPicPr>
          <p:nvPr/>
        </p:nvPicPr>
        <p:blipFill>
          <a:blip r:embed="rId3"/>
          <a:stretch>
            <a:fillRect/>
          </a:stretch>
        </p:blipFill>
        <p:spPr>
          <a:xfrm>
            <a:off x="3018310" y="1725362"/>
            <a:ext cx="1017016" cy="972312"/>
          </a:xfrm>
          <a:prstGeom prst="rect">
            <a:avLst/>
          </a:prstGeom>
        </p:spPr>
      </p:pic>
      <p:sp>
        <p:nvSpPr>
          <p:cNvPr id="2" name="TextBox 1">
            <a:extLst>
              <a:ext uri="{FF2B5EF4-FFF2-40B4-BE49-F238E27FC236}">
                <a16:creationId xmlns:a16="http://schemas.microsoft.com/office/drawing/2014/main" id="{DA9F4400-27FD-E3D9-68EB-BE1CBFF34F7A}"/>
              </a:ext>
            </a:extLst>
          </p:cNvPr>
          <p:cNvSpPr txBox="1"/>
          <p:nvPr/>
        </p:nvSpPr>
        <p:spPr>
          <a:xfrm>
            <a:off x="5007974" y="1833498"/>
            <a:ext cx="3904787" cy="646331"/>
          </a:xfrm>
          <a:prstGeom prst="rect">
            <a:avLst/>
          </a:prstGeom>
          <a:noFill/>
        </p:spPr>
        <p:txBody>
          <a:bodyPr wrap="none" rtlCol="0">
            <a:spAutoFit/>
          </a:bodyPr>
          <a:lstStyle/>
          <a:p>
            <a:r>
              <a:rPr lang="en-US" dirty="0">
                <a:latin typeface="Symbol" charset="2"/>
                <a:cs typeface="Symbol" charset="2"/>
              </a:rPr>
              <a:t>n</a:t>
            </a:r>
            <a:r>
              <a:rPr lang="en-US" dirty="0"/>
              <a:t> = molecular kinematic viscosity (m</a:t>
            </a:r>
            <a:r>
              <a:rPr lang="en-US" baseline="30000" dirty="0"/>
              <a:t>2</a:t>
            </a:r>
            <a:r>
              <a:rPr lang="en-US" dirty="0"/>
              <a:t>/s)</a:t>
            </a:r>
          </a:p>
          <a:p>
            <a:r>
              <a:rPr lang="en-US" dirty="0"/>
              <a:t>	[diffusion by molecular motions]</a:t>
            </a:r>
          </a:p>
        </p:txBody>
      </p:sp>
    </p:spTree>
    <p:extLst>
      <p:ext uri="{BB962C8B-B14F-4D97-AF65-F5344CB8AC3E}">
        <p14:creationId xmlns:p14="http://schemas.microsoft.com/office/powerpoint/2010/main" val="1412055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1534"/>
            <a:ext cx="8229600" cy="1143000"/>
          </a:xfrm>
        </p:spPr>
        <p:txBody>
          <a:bodyPr>
            <a:normAutofit/>
          </a:bodyPr>
          <a:lstStyle/>
          <a:p>
            <a:r>
              <a:rPr lang="en-US" dirty="0"/>
              <a:t>How to handle eddy stresses?</a:t>
            </a:r>
          </a:p>
        </p:txBody>
      </p:sp>
      <p:sp>
        <p:nvSpPr>
          <p:cNvPr id="5" name="Content Placeholder 4"/>
          <p:cNvSpPr>
            <a:spLocks noGrp="1"/>
          </p:cNvSpPr>
          <p:nvPr>
            <p:ph idx="1"/>
          </p:nvPr>
        </p:nvSpPr>
        <p:spPr>
          <a:xfrm>
            <a:off x="457200" y="1274534"/>
            <a:ext cx="8229600" cy="4851629"/>
          </a:xfrm>
        </p:spPr>
        <p:txBody>
          <a:bodyPr>
            <a:normAutofit fontScale="77500" lnSpcReduction="20000"/>
          </a:bodyPr>
          <a:lstStyle/>
          <a:p>
            <a:r>
              <a:rPr lang="en-US" dirty="0"/>
              <a:t>Vertical shear stress due to the viscous force gave us a term like:</a:t>
            </a:r>
          </a:p>
          <a:p>
            <a:endParaRPr lang="en-US" dirty="0"/>
          </a:p>
          <a:p>
            <a:endParaRPr lang="en-US" dirty="0"/>
          </a:p>
          <a:p>
            <a:r>
              <a:rPr lang="en-US" b="1" dirty="0">
                <a:solidFill>
                  <a:srgbClr val="FF0000"/>
                </a:solidFill>
              </a:rPr>
              <a:t>Mimic</a:t>
            </a:r>
            <a:r>
              <a:rPr lang="en-US" dirty="0">
                <a:solidFill>
                  <a:srgbClr val="FF0000"/>
                </a:solidFill>
              </a:rPr>
              <a:t> </a:t>
            </a:r>
            <a:r>
              <a:rPr lang="en-US" dirty="0"/>
              <a:t>this – presume turbulence behaves in an analogous fashion</a:t>
            </a:r>
          </a:p>
          <a:p>
            <a:endParaRPr lang="en-US" dirty="0"/>
          </a:p>
          <a:p>
            <a:endParaRPr lang="en-US" dirty="0"/>
          </a:p>
          <a:p>
            <a:pPr lvl="1"/>
            <a:endParaRPr lang="en-US" dirty="0"/>
          </a:p>
          <a:p>
            <a:pPr lvl="1"/>
            <a:r>
              <a:rPr lang="en-US" dirty="0"/>
              <a:t>“</a:t>
            </a:r>
            <a:r>
              <a:rPr lang="en-US" b="1" dirty="0"/>
              <a:t>flux-gradient theory</a:t>
            </a:r>
            <a:r>
              <a:rPr lang="en-US" dirty="0"/>
              <a:t>”, “K-theory” or first-order closure</a:t>
            </a:r>
          </a:p>
          <a:p>
            <a:pPr lvl="1"/>
            <a:r>
              <a:rPr lang="en-US" dirty="0"/>
              <a:t>turbulent eddy transport is related to gradient of the mean property via a mixing coefficient</a:t>
            </a:r>
          </a:p>
          <a:p>
            <a:pPr lvl="1"/>
            <a:r>
              <a:rPr lang="en-US" i="1" dirty="0"/>
              <a:t>K</a:t>
            </a:r>
            <a:r>
              <a:rPr lang="en-US" i="1" baseline="-25000" dirty="0"/>
              <a:t>m</a:t>
            </a:r>
            <a:r>
              <a:rPr lang="en-US" dirty="0"/>
              <a:t> ≥ 0 so </a:t>
            </a:r>
            <a:r>
              <a:rPr lang="en-US" i="1" dirty="0"/>
              <a:t>minus</a:t>
            </a:r>
            <a:r>
              <a:rPr lang="en-US" dirty="0"/>
              <a:t> sign required (see next slide)</a:t>
            </a:r>
          </a:p>
          <a:p>
            <a:pPr marL="0" indent="0">
              <a:buNone/>
            </a:pPr>
            <a:endParaRPr lang="en-US" dirty="0"/>
          </a:p>
        </p:txBody>
      </p:sp>
      <p:sp>
        <p:nvSpPr>
          <p:cNvPr id="3" name="Slide Number Placeholder 2"/>
          <p:cNvSpPr>
            <a:spLocks noGrp="1"/>
          </p:cNvSpPr>
          <p:nvPr>
            <p:ph type="sldNum" sz="quarter" idx="12"/>
          </p:nvPr>
        </p:nvSpPr>
        <p:spPr/>
        <p:txBody>
          <a:bodyPr/>
          <a:lstStyle/>
          <a:p>
            <a:fld id="{439B27A5-291A-F64B-BF25-7DF0870CD8E2}" type="slidenum">
              <a:rPr lang="en-US" smtClean="0"/>
              <a:t>31</a:t>
            </a:fld>
            <a:endParaRPr lang="en-US"/>
          </a:p>
        </p:txBody>
      </p:sp>
      <p:pic>
        <p:nvPicPr>
          <p:cNvPr id="6" name="Picture 5"/>
          <p:cNvPicPr>
            <a:picLocks noChangeAspect="1"/>
          </p:cNvPicPr>
          <p:nvPr/>
        </p:nvPicPr>
        <p:blipFill>
          <a:blip r:embed="rId3"/>
          <a:stretch>
            <a:fillRect/>
          </a:stretch>
        </p:blipFill>
        <p:spPr>
          <a:xfrm>
            <a:off x="3018310" y="1725362"/>
            <a:ext cx="1017016" cy="972312"/>
          </a:xfrm>
          <a:prstGeom prst="rect">
            <a:avLst/>
          </a:prstGeom>
        </p:spPr>
      </p:pic>
      <p:sp>
        <p:nvSpPr>
          <p:cNvPr id="7" name="TextBox 6"/>
          <p:cNvSpPr txBox="1"/>
          <p:nvPr/>
        </p:nvSpPr>
        <p:spPr>
          <a:xfrm>
            <a:off x="5007974" y="1833498"/>
            <a:ext cx="3904787" cy="646331"/>
          </a:xfrm>
          <a:prstGeom prst="rect">
            <a:avLst/>
          </a:prstGeom>
          <a:noFill/>
        </p:spPr>
        <p:txBody>
          <a:bodyPr wrap="none" rtlCol="0">
            <a:spAutoFit/>
          </a:bodyPr>
          <a:lstStyle/>
          <a:p>
            <a:r>
              <a:rPr lang="en-US" dirty="0">
                <a:latin typeface="Symbol" charset="2"/>
                <a:cs typeface="Symbol" charset="2"/>
              </a:rPr>
              <a:t>n</a:t>
            </a:r>
            <a:r>
              <a:rPr lang="en-US" dirty="0"/>
              <a:t> = molecular kinematic viscosity (m</a:t>
            </a:r>
            <a:r>
              <a:rPr lang="en-US" baseline="30000" dirty="0"/>
              <a:t>2</a:t>
            </a:r>
            <a:r>
              <a:rPr lang="en-US" dirty="0"/>
              <a:t>/s)</a:t>
            </a:r>
          </a:p>
          <a:p>
            <a:r>
              <a:rPr lang="en-US" dirty="0"/>
              <a:t>	[diffusion by molecular motions]</a:t>
            </a:r>
          </a:p>
        </p:txBody>
      </p:sp>
      <p:pic>
        <p:nvPicPr>
          <p:cNvPr id="8" name="Picture 7"/>
          <p:cNvPicPr>
            <a:picLocks noChangeAspect="1"/>
          </p:cNvPicPr>
          <p:nvPr/>
        </p:nvPicPr>
        <p:blipFill>
          <a:blip r:embed="rId4"/>
          <a:stretch>
            <a:fillRect/>
          </a:stretch>
        </p:blipFill>
        <p:spPr>
          <a:xfrm>
            <a:off x="1287760" y="3475188"/>
            <a:ext cx="3277889" cy="917809"/>
          </a:xfrm>
          <a:prstGeom prst="rect">
            <a:avLst/>
          </a:prstGeom>
        </p:spPr>
      </p:pic>
      <p:sp>
        <p:nvSpPr>
          <p:cNvPr id="9" name="TextBox 8"/>
          <p:cNvSpPr txBox="1"/>
          <p:nvPr/>
        </p:nvSpPr>
        <p:spPr>
          <a:xfrm>
            <a:off x="5112954" y="3711258"/>
            <a:ext cx="3216596" cy="646331"/>
          </a:xfrm>
          <a:prstGeom prst="rect">
            <a:avLst/>
          </a:prstGeom>
          <a:noFill/>
        </p:spPr>
        <p:txBody>
          <a:bodyPr wrap="none" rtlCol="0">
            <a:spAutoFit/>
          </a:bodyPr>
          <a:lstStyle/>
          <a:p>
            <a:r>
              <a:rPr lang="en-US" i="1" dirty="0"/>
              <a:t>K</a:t>
            </a:r>
            <a:r>
              <a:rPr lang="en-US" i="1" baseline="-25000" dirty="0"/>
              <a:t>m</a:t>
            </a:r>
            <a:r>
              <a:rPr lang="en-US" dirty="0"/>
              <a:t> = “eddy viscosity” (m</a:t>
            </a:r>
            <a:r>
              <a:rPr lang="en-US" baseline="30000" dirty="0"/>
              <a:t>2</a:t>
            </a:r>
            <a:r>
              <a:rPr lang="en-US" dirty="0"/>
              <a:t>/s)</a:t>
            </a:r>
          </a:p>
          <a:p>
            <a:r>
              <a:rPr lang="en-US" dirty="0"/>
              <a:t>	[diffusion by eddy motions]</a:t>
            </a:r>
          </a:p>
        </p:txBody>
      </p:sp>
      <p:sp>
        <p:nvSpPr>
          <p:cNvPr id="2" name="TextBox 1"/>
          <p:cNvSpPr txBox="1"/>
          <p:nvPr/>
        </p:nvSpPr>
        <p:spPr>
          <a:xfrm>
            <a:off x="707131" y="6356350"/>
            <a:ext cx="5355728" cy="369332"/>
          </a:xfrm>
          <a:prstGeom prst="rect">
            <a:avLst/>
          </a:prstGeom>
          <a:noFill/>
        </p:spPr>
        <p:txBody>
          <a:bodyPr wrap="none" rtlCol="0">
            <a:spAutoFit/>
          </a:bodyPr>
          <a:lstStyle/>
          <a:p>
            <a:r>
              <a:rPr lang="en-US" i="1" dirty="0"/>
              <a:t>Molecular</a:t>
            </a:r>
            <a:r>
              <a:rPr lang="en-US" dirty="0"/>
              <a:t> viscosity is small.  </a:t>
            </a:r>
            <a:r>
              <a:rPr lang="en-US" i="1" dirty="0"/>
              <a:t>Eddy</a:t>
            </a:r>
            <a:r>
              <a:rPr lang="en-US" dirty="0"/>
              <a:t> viscosity may not be.</a:t>
            </a:r>
          </a:p>
        </p:txBody>
      </p:sp>
      <p:sp>
        <p:nvSpPr>
          <p:cNvPr id="10" name="Rectangle 9"/>
          <p:cNvSpPr/>
          <p:nvPr/>
        </p:nvSpPr>
        <p:spPr>
          <a:xfrm>
            <a:off x="707131" y="6356350"/>
            <a:ext cx="5355728" cy="3651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08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90114" y="1305880"/>
            <a:ext cx="6514925" cy="4893647"/>
          </a:xfrm>
          <a:prstGeom prst="rect">
            <a:avLst/>
          </a:prstGeom>
          <a:noFill/>
        </p:spPr>
        <p:txBody>
          <a:bodyPr wrap="none" rtlCol="0">
            <a:spAutoFit/>
          </a:bodyPr>
          <a:lstStyle/>
          <a:p>
            <a:r>
              <a:rPr lang="en-US" sz="2400" dirty="0"/>
              <a:t>• </a:t>
            </a:r>
            <a:r>
              <a:rPr lang="en-US" sz="2400" i="1" dirty="0"/>
              <a:t>K</a:t>
            </a:r>
            <a:r>
              <a:rPr lang="en-US" sz="2400" i="1" baseline="-25000" dirty="0"/>
              <a:t>m</a:t>
            </a:r>
            <a:r>
              <a:rPr lang="en-US" sz="2400" dirty="0"/>
              <a:t> ≥ 0 (diffusion, not confusion!)</a:t>
            </a:r>
          </a:p>
          <a:p>
            <a:endParaRPr lang="en-US" sz="2400" dirty="0"/>
          </a:p>
          <a:p>
            <a:r>
              <a:rPr lang="en-US" sz="2400" dirty="0"/>
              <a:t>• Here shear is </a:t>
            </a:r>
            <a:r>
              <a:rPr lang="en-US" sz="2400" b="1" dirty="0"/>
              <a:t>positive</a:t>
            </a:r>
            <a:r>
              <a:rPr lang="en-US" sz="2400" dirty="0"/>
              <a:t>.  Updrafts create negative</a:t>
            </a:r>
          </a:p>
          <a:p>
            <a:r>
              <a:rPr lang="en-US" sz="2400" dirty="0"/>
              <a:t>  horizontal velocity perturbations, so </a:t>
            </a:r>
            <a:r>
              <a:rPr lang="en-US" sz="2400" i="1" dirty="0" err="1"/>
              <a:t>u’w</a:t>
            </a:r>
            <a:r>
              <a:rPr lang="en-US" sz="2400" i="1" dirty="0"/>
              <a:t>’ </a:t>
            </a:r>
            <a:r>
              <a:rPr lang="en-US" sz="2400" dirty="0"/>
              <a:t>&lt; 0.</a:t>
            </a:r>
          </a:p>
          <a:p>
            <a:r>
              <a:rPr lang="en-US" sz="2400" dirty="0"/>
              <a:t>  See minus sign is needed since </a:t>
            </a:r>
            <a:r>
              <a:rPr lang="en-US" sz="2400" i="1" dirty="0"/>
              <a:t>K</a:t>
            </a:r>
            <a:r>
              <a:rPr lang="en-US" sz="2400" i="1" baseline="-25000" dirty="0"/>
              <a:t>m</a:t>
            </a:r>
            <a:r>
              <a:rPr lang="en-US" sz="2400" dirty="0"/>
              <a:t> ≥ 0.</a:t>
            </a:r>
          </a:p>
          <a:p>
            <a:endParaRPr lang="en-US" sz="2400" dirty="0"/>
          </a:p>
          <a:p>
            <a:endParaRPr lang="en-US" sz="2400" dirty="0"/>
          </a:p>
          <a:p>
            <a:endParaRPr lang="en-US" sz="2400" dirty="0"/>
          </a:p>
          <a:p>
            <a:endParaRPr lang="en-US" sz="2400" dirty="0"/>
          </a:p>
          <a:p>
            <a:endParaRPr lang="en-US" sz="2400" dirty="0"/>
          </a:p>
          <a:p>
            <a:r>
              <a:rPr lang="en-US" sz="2400" dirty="0"/>
              <a:t>• Now shear is </a:t>
            </a:r>
            <a:r>
              <a:rPr lang="en-US" sz="2400" b="1" dirty="0"/>
              <a:t>negative</a:t>
            </a:r>
            <a:r>
              <a:rPr lang="en-US" sz="2400" dirty="0"/>
              <a:t>.  Updrafts create</a:t>
            </a:r>
          </a:p>
          <a:p>
            <a:r>
              <a:rPr lang="en-US" sz="2400" dirty="0"/>
              <a:t>  positive </a:t>
            </a:r>
            <a:r>
              <a:rPr lang="en-US" sz="2400" i="1" dirty="0"/>
              <a:t>u’</a:t>
            </a:r>
            <a:r>
              <a:rPr lang="en-US" sz="2400" dirty="0"/>
              <a:t>, so </a:t>
            </a:r>
            <a:r>
              <a:rPr lang="en-US" sz="2400" i="1" dirty="0" err="1"/>
              <a:t>u’w</a:t>
            </a:r>
            <a:r>
              <a:rPr lang="en-US" sz="2400" i="1" dirty="0"/>
              <a:t>’</a:t>
            </a:r>
            <a:r>
              <a:rPr lang="en-US" sz="2400" dirty="0"/>
              <a:t> &gt; 0.  </a:t>
            </a:r>
            <a:r>
              <a:rPr lang="en-US" sz="2400" u="sng" dirty="0"/>
              <a:t>Still</a:t>
            </a:r>
            <a:r>
              <a:rPr lang="en-US" sz="2400" dirty="0"/>
              <a:t> need minus sign</a:t>
            </a:r>
          </a:p>
          <a:p>
            <a:r>
              <a:rPr lang="en-US" sz="2400" dirty="0"/>
              <a:t>  since </a:t>
            </a:r>
            <a:r>
              <a:rPr lang="en-US" sz="2400" i="1" dirty="0"/>
              <a:t>K</a:t>
            </a:r>
            <a:r>
              <a:rPr lang="en-US" sz="2400" i="1" baseline="-25000" dirty="0"/>
              <a:t>m</a:t>
            </a:r>
            <a:r>
              <a:rPr lang="en-US" sz="2400" dirty="0"/>
              <a:t> is ≥ 0.</a:t>
            </a:r>
          </a:p>
        </p:txBody>
      </p:sp>
      <p:sp>
        <p:nvSpPr>
          <p:cNvPr id="5" name="Title 4"/>
          <p:cNvSpPr>
            <a:spLocks noGrp="1"/>
          </p:cNvSpPr>
          <p:nvPr>
            <p:ph type="title"/>
          </p:nvPr>
        </p:nvSpPr>
        <p:spPr/>
        <p:txBody>
          <a:bodyPr/>
          <a:lstStyle/>
          <a:p>
            <a:r>
              <a:rPr lang="en-US" dirty="0"/>
              <a:t>Sign justification</a:t>
            </a:r>
          </a:p>
        </p:txBody>
      </p:sp>
      <p:sp>
        <p:nvSpPr>
          <p:cNvPr id="4" name="Slide Number Placeholder 3"/>
          <p:cNvSpPr>
            <a:spLocks noGrp="1"/>
          </p:cNvSpPr>
          <p:nvPr>
            <p:ph type="sldNum" sz="quarter" idx="12"/>
          </p:nvPr>
        </p:nvSpPr>
        <p:spPr/>
        <p:txBody>
          <a:bodyPr/>
          <a:lstStyle/>
          <a:p>
            <a:fld id="{439B27A5-291A-F64B-BF25-7DF0870CD8E2}" type="slidenum">
              <a:rPr lang="en-US" smtClean="0"/>
              <a:t>32</a:t>
            </a:fld>
            <a:endParaRPr lang="en-US"/>
          </a:p>
        </p:txBody>
      </p:sp>
      <p:pic>
        <p:nvPicPr>
          <p:cNvPr id="6" name="Picture 5" descr="Km_sign_demonstr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84" y="1224610"/>
            <a:ext cx="2690816" cy="4999181"/>
          </a:xfrm>
          <a:prstGeom prst="rect">
            <a:avLst/>
          </a:prstGeom>
        </p:spPr>
      </p:pic>
      <p:pic>
        <p:nvPicPr>
          <p:cNvPr id="7" name="Picture 6"/>
          <p:cNvPicPr>
            <a:picLocks noChangeAspect="1"/>
          </p:cNvPicPr>
          <p:nvPr/>
        </p:nvPicPr>
        <p:blipFill>
          <a:blip r:embed="rId3"/>
          <a:stretch>
            <a:fillRect/>
          </a:stretch>
        </p:blipFill>
        <p:spPr>
          <a:xfrm>
            <a:off x="3671371" y="3593971"/>
            <a:ext cx="3492500" cy="977900"/>
          </a:xfrm>
          <a:prstGeom prst="rect">
            <a:avLst/>
          </a:prstGeom>
        </p:spPr>
      </p:pic>
    </p:spTree>
    <p:extLst>
      <p:ext uri="{BB962C8B-B14F-4D97-AF65-F5344CB8AC3E}">
        <p14:creationId xmlns:p14="http://schemas.microsoft.com/office/powerpoint/2010/main" val="2057146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1090246" y="3660313"/>
            <a:ext cx="7340600" cy="977900"/>
          </a:xfrm>
          <a:prstGeom prst="rect">
            <a:avLst/>
          </a:prstGeom>
        </p:spPr>
      </p:pic>
      <p:sp>
        <p:nvSpPr>
          <p:cNvPr id="9" name="Title 8"/>
          <p:cNvSpPr>
            <a:spLocks noGrp="1"/>
          </p:cNvSpPr>
          <p:nvPr>
            <p:ph type="title"/>
          </p:nvPr>
        </p:nvSpPr>
        <p:spPr/>
        <p:txBody>
          <a:bodyPr>
            <a:normAutofit fontScale="90000"/>
          </a:bodyPr>
          <a:lstStyle/>
          <a:p>
            <a:r>
              <a:rPr lang="en-US" dirty="0"/>
              <a:t>Return to Reynolds-averaged </a:t>
            </a:r>
            <a:r>
              <a:rPr lang="en-US" i="1" dirty="0"/>
              <a:t>u</a:t>
            </a:r>
            <a:r>
              <a:rPr lang="en-US" dirty="0"/>
              <a:t> equation</a:t>
            </a:r>
          </a:p>
        </p:txBody>
      </p:sp>
      <p:cxnSp>
        <p:nvCxnSpPr>
          <p:cNvPr id="14" name="Straight Connector 13"/>
          <p:cNvCxnSpPr/>
          <p:nvPr/>
        </p:nvCxnSpPr>
        <p:spPr>
          <a:xfrm flipV="1">
            <a:off x="3265465" y="3503144"/>
            <a:ext cx="2037427" cy="138171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1484495" y="2072148"/>
            <a:ext cx="6426200" cy="1054100"/>
          </a:xfrm>
          <a:prstGeom prst="rect">
            <a:avLst/>
          </a:prstGeom>
        </p:spPr>
      </p:pic>
      <p:sp>
        <p:nvSpPr>
          <p:cNvPr id="20" name="Rectangle 19"/>
          <p:cNvSpPr/>
          <p:nvPr/>
        </p:nvSpPr>
        <p:spPr>
          <a:xfrm>
            <a:off x="741512" y="5150041"/>
            <a:ext cx="4019034" cy="13817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010220" y="5362465"/>
            <a:ext cx="3795142" cy="923330"/>
          </a:xfrm>
          <a:prstGeom prst="rect">
            <a:avLst/>
          </a:prstGeom>
          <a:noFill/>
        </p:spPr>
        <p:txBody>
          <a:bodyPr wrap="none" rtlCol="0">
            <a:spAutoFit/>
          </a:bodyPr>
          <a:lstStyle/>
          <a:p>
            <a:r>
              <a:rPr lang="en-US" dirty="0"/>
              <a:t>• for </a:t>
            </a:r>
            <a:r>
              <a:rPr lang="en-US" i="1" dirty="0"/>
              <a:t>K</a:t>
            </a:r>
            <a:r>
              <a:rPr lang="en-US" i="1" baseline="-25000" dirty="0"/>
              <a:t>m</a:t>
            </a:r>
            <a:r>
              <a:rPr lang="en-US" dirty="0"/>
              <a:t> ≥ 0, diffusion is </a:t>
            </a:r>
            <a:r>
              <a:rPr lang="en-US" i="1" dirty="0" err="1"/>
              <a:t>downgradient</a:t>
            </a:r>
            <a:r>
              <a:rPr lang="en-US" i="1" dirty="0"/>
              <a:t> </a:t>
            </a:r>
          </a:p>
          <a:p>
            <a:r>
              <a:rPr lang="en-US" dirty="0"/>
              <a:t>	(from higher to lower values of </a:t>
            </a:r>
            <a:r>
              <a:rPr lang="en-US" i="1" dirty="0"/>
              <a:t>u</a:t>
            </a:r>
            <a:r>
              <a:rPr lang="en-US" dirty="0"/>
              <a:t>)</a:t>
            </a:r>
          </a:p>
          <a:p>
            <a:r>
              <a:rPr lang="en-US" dirty="0"/>
              <a:t>• </a:t>
            </a:r>
            <a:r>
              <a:rPr lang="en-US" b="1" dirty="0">
                <a:solidFill>
                  <a:srgbClr val="FF0000"/>
                </a:solidFill>
              </a:rPr>
              <a:t>We still need to quantify </a:t>
            </a:r>
            <a:r>
              <a:rPr lang="en-US" b="1" i="1" dirty="0">
                <a:solidFill>
                  <a:srgbClr val="FF0000"/>
                </a:solidFill>
              </a:rPr>
              <a:t>K</a:t>
            </a:r>
            <a:r>
              <a:rPr lang="en-US" b="1" i="1" baseline="-25000" dirty="0">
                <a:solidFill>
                  <a:srgbClr val="FF0000"/>
                </a:solidFill>
              </a:rPr>
              <a:t>m</a:t>
            </a:r>
          </a:p>
        </p:txBody>
      </p:sp>
      <p:pic>
        <p:nvPicPr>
          <p:cNvPr id="2" name="Picture 1"/>
          <p:cNvPicPr>
            <a:picLocks noChangeAspect="1"/>
          </p:cNvPicPr>
          <p:nvPr/>
        </p:nvPicPr>
        <p:blipFill>
          <a:blip r:embed="rId5"/>
          <a:stretch>
            <a:fillRect/>
          </a:stretch>
        </p:blipFill>
        <p:spPr>
          <a:xfrm>
            <a:off x="985916" y="5359465"/>
            <a:ext cx="3492500" cy="977900"/>
          </a:xfrm>
          <a:prstGeom prst="rect">
            <a:avLst/>
          </a:prstGeom>
        </p:spPr>
      </p:pic>
      <p:sp>
        <p:nvSpPr>
          <p:cNvPr id="3" name="Slide Number Placeholder 2"/>
          <p:cNvSpPr>
            <a:spLocks noGrp="1"/>
          </p:cNvSpPr>
          <p:nvPr>
            <p:ph type="sldNum" sz="quarter" idx="12"/>
          </p:nvPr>
        </p:nvSpPr>
        <p:spPr/>
        <p:txBody>
          <a:bodyPr/>
          <a:lstStyle/>
          <a:p>
            <a:fld id="{439B27A5-291A-F64B-BF25-7DF0870CD8E2}" type="slidenum">
              <a:rPr lang="en-US" smtClean="0"/>
              <a:t>33</a:t>
            </a:fld>
            <a:endParaRPr lang="en-US"/>
          </a:p>
        </p:txBody>
      </p:sp>
      <p:sp>
        <p:nvSpPr>
          <p:cNvPr id="4" name="TextBox 3"/>
          <p:cNvSpPr txBox="1"/>
          <p:nvPr/>
        </p:nvSpPr>
        <p:spPr>
          <a:xfrm>
            <a:off x="4112906" y="3313993"/>
            <a:ext cx="825867" cy="369332"/>
          </a:xfrm>
          <a:prstGeom prst="rect">
            <a:avLst/>
          </a:prstGeom>
          <a:noFill/>
        </p:spPr>
        <p:txBody>
          <a:bodyPr wrap="none" rtlCol="0">
            <a:spAutoFit/>
          </a:bodyPr>
          <a:lstStyle/>
          <a:p>
            <a:r>
              <a:rPr lang="en-US" dirty="0">
                <a:solidFill>
                  <a:srgbClr val="FF0000"/>
                </a:solidFill>
              </a:rPr>
              <a:t>SMALL</a:t>
            </a:r>
          </a:p>
        </p:txBody>
      </p:sp>
      <p:sp>
        <p:nvSpPr>
          <p:cNvPr id="5" name="TextBox 4">
            <a:extLst>
              <a:ext uri="{FF2B5EF4-FFF2-40B4-BE49-F238E27FC236}">
                <a16:creationId xmlns:a16="http://schemas.microsoft.com/office/drawing/2014/main" id="{3B162E80-9CF8-2FCD-9FCF-395F6EC4F586}"/>
              </a:ext>
            </a:extLst>
          </p:cNvPr>
          <p:cNvSpPr txBox="1"/>
          <p:nvPr/>
        </p:nvSpPr>
        <p:spPr>
          <a:xfrm>
            <a:off x="638642" y="4832786"/>
            <a:ext cx="1128835" cy="369332"/>
          </a:xfrm>
          <a:prstGeom prst="rect">
            <a:avLst/>
          </a:prstGeom>
          <a:noFill/>
        </p:spPr>
        <p:txBody>
          <a:bodyPr wrap="none" rtlCol="0">
            <a:spAutoFit/>
          </a:bodyPr>
          <a:lstStyle/>
          <a:p>
            <a:r>
              <a:rPr lang="en-US" dirty="0">
                <a:solidFill>
                  <a:srgbClr val="FF0000"/>
                </a:solidFill>
              </a:rPr>
              <a:t>ASSUMED</a:t>
            </a:r>
          </a:p>
        </p:txBody>
      </p:sp>
      <p:cxnSp>
        <p:nvCxnSpPr>
          <p:cNvPr id="7" name="Straight Arrow Connector 6">
            <a:extLst>
              <a:ext uri="{FF2B5EF4-FFF2-40B4-BE49-F238E27FC236}">
                <a16:creationId xmlns:a16="http://schemas.microsoft.com/office/drawing/2014/main" id="{DD945530-BAA8-BA4F-7E8E-FEA6BC3E925C}"/>
              </a:ext>
            </a:extLst>
          </p:cNvPr>
          <p:cNvCxnSpPr/>
          <p:nvPr/>
        </p:nvCxnSpPr>
        <p:spPr>
          <a:xfrm>
            <a:off x="7162800" y="3313993"/>
            <a:ext cx="0" cy="3693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3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DB4CB-95ED-D4ED-A11E-5F51B7733D89}"/>
              </a:ext>
            </a:extLst>
          </p:cNvPr>
          <p:cNvSpPr>
            <a:spLocks noGrp="1"/>
          </p:cNvSpPr>
          <p:nvPr>
            <p:ph type="ctrTitle"/>
          </p:nvPr>
        </p:nvSpPr>
        <p:spPr/>
        <p:txBody>
          <a:bodyPr>
            <a:normAutofit fontScale="90000"/>
          </a:bodyPr>
          <a:lstStyle/>
          <a:p>
            <a:r>
              <a:rPr lang="en-US" dirty="0"/>
              <a:t>At this point, it is useful to introduce the concept of the </a:t>
            </a:r>
            <a:r>
              <a:rPr lang="en-US" b="1" dirty="0">
                <a:solidFill>
                  <a:srgbClr val="FF0000"/>
                </a:solidFill>
              </a:rPr>
              <a:t>mixing length</a:t>
            </a:r>
          </a:p>
        </p:txBody>
      </p:sp>
      <p:sp>
        <p:nvSpPr>
          <p:cNvPr id="6" name="Subtitle 5">
            <a:extLst>
              <a:ext uri="{FF2B5EF4-FFF2-40B4-BE49-F238E27FC236}">
                <a16:creationId xmlns:a16="http://schemas.microsoft.com/office/drawing/2014/main" id="{51D16982-CC92-BB87-05F2-9A11E33AC381}"/>
              </a:ext>
            </a:extLst>
          </p:cNvPr>
          <p:cNvSpPr>
            <a:spLocks noGrp="1"/>
          </p:cNvSpPr>
          <p:nvPr>
            <p:ph type="subTitle" idx="1"/>
          </p:nvPr>
        </p:nvSpPr>
        <p:spPr/>
        <p:txBody>
          <a:bodyPr/>
          <a:lstStyle/>
          <a:p>
            <a:r>
              <a:rPr lang="en-US" dirty="0"/>
              <a:t>The distance over which a parcel can travel before losing its original characteristics</a:t>
            </a:r>
          </a:p>
        </p:txBody>
      </p:sp>
      <p:sp>
        <p:nvSpPr>
          <p:cNvPr id="4" name="Slide Number Placeholder 3">
            <a:extLst>
              <a:ext uri="{FF2B5EF4-FFF2-40B4-BE49-F238E27FC236}">
                <a16:creationId xmlns:a16="http://schemas.microsoft.com/office/drawing/2014/main" id="{E6B7ADC8-0FC8-9D31-7A89-0FCD7C95D7EF}"/>
              </a:ext>
            </a:extLst>
          </p:cNvPr>
          <p:cNvSpPr>
            <a:spLocks noGrp="1"/>
          </p:cNvSpPr>
          <p:nvPr>
            <p:ph type="sldNum" sz="quarter" idx="12"/>
          </p:nvPr>
        </p:nvSpPr>
        <p:spPr/>
        <p:txBody>
          <a:bodyPr/>
          <a:lstStyle/>
          <a:p>
            <a:fld id="{439B27A5-291A-F64B-BF25-7DF0870CD8E2}" type="slidenum">
              <a:rPr lang="en-US" smtClean="0"/>
              <a:t>34</a:t>
            </a:fld>
            <a:endParaRPr lang="en-US"/>
          </a:p>
        </p:txBody>
      </p:sp>
    </p:spTree>
    <p:extLst>
      <p:ext uri="{BB962C8B-B14F-4D97-AF65-F5344CB8AC3E}">
        <p14:creationId xmlns:p14="http://schemas.microsoft.com/office/powerpoint/2010/main" val="3483891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08492-A2E8-BC96-DDB8-AB1AF42E9DEC}"/>
              </a:ext>
            </a:extLst>
          </p:cNvPr>
          <p:cNvSpPr>
            <a:spLocks noGrp="1"/>
          </p:cNvSpPr>
          <p:nvPr>
            <p:ph type="sldNum" sz="quarter" idx="12"/>
          </p:nvPr>
        </p:nvSpPr>
        <p:spPr/>
        <p:txBody>
          <a:bodyPr/>
          <a:lstStyle/>
          <a:p>
            <a:fld id="{439B27A5-291A-F64B-BF25-7DF0870CD8E2}" type="slidenum">
              <a:rPr lang="en-US" smtClean="0"/>
              <a:t>35</a:t>
            </a:fld>
            <a:endParaRPr lang="en-US"/>
          </a:p>
        </p:txBody>
      </p:sp>
      <p:pic>
        <p:nvPicPr>
          <p:cNvPr id="1026" name="Picture 2">
            <a:extLst>
              <a:ext uri="{FF2B5EF4-FFF2-40B4-BE49-F238E27FC236}">
                <a16:creationId xmlns:a16="http://schemas.microsoft.com/office/drawing/2014/main" id="{67D52353-3E42-CCD1-2739-266536FC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C508BC-2202-F885-F41B-05685C7E64E1}"/>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6" name="Rectangle 5">
            <a:extLst>
              <a:ext uri="{FF2B5EF4-FFF2-40B4-BE49-F238E27FC236}">
                <a16:creationId xmlns:a16="http://schemas.microsoft.com/office/drawing/2014/main" id="{E23D01AE-3713-2FDF-69DC-8A95DB6702CF}"/>
              </a:ext>
            </a:extLst>
          </p:cNvPr>
          <p:cNvSpPr/>
          <p:nvPr/>
        </p:nvSpPr>
        <p:spPr>
          <a:xfrm>
            <a:off x="2298357" y="98854"/>
            <a:ext cx="3931804" cy="6572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99B3C-7E52-1DCE-C43B-80F9979F738F}"/>
              </a:ext>
            </a:extLst>
          </p:cNvPr>
          <p:cNvSpPr txBox="1"/>
          <p:nvPr/>
        </p:nvSpPr>
        <p:spPr>
          <a:xfrm>
            <a:off x="2388973" y="5150633"/>
            <a:ext cx="3493008" cy="1200329"/>
          </a:xfrm>
          <a:prstGeom prst="rect">
            <a:avLst/>
          </a:prstGeom>
          <a:noFill/>
        </p:spPr>
        <p:txBody>
          <a:bodyPr wrap="none" rtlCol="0">
            <a:spAutoFit/>
          </a:bodyPr>
          <a:lstStyle/>
          <a:p>
            <a:r>
              <a:rPr lang="en-US" dirty="0"/>
              <a:t>Temperature decreases with height</a:t>
            </a:r>
          </a:p>
          <a:p>
            <a:endParaRPr lang="en-US" dirty="0"/>
          </a:p>
          <a:p>
            <a:r>
              <a:rPr lang="en-US" dirty="0"/>
              <a:t>Make a parcel of warm air and </a:t>
            </a:r>
          </a:p>
          <a:p>
            <a:r>
              <a:rPr lang="en-US" dirty="0"/>
              <a:t>	push it upwards</a:t>
            </a:r>
          </a:p>
        </p:txBody>
      </p:sp>
    </p:spTree>
    <p:extLst>
      <p:ext uri="{BB962C8B-B14F-4D97-AF65-F5344CB8AC3E}">
        <p14:creationId xmlns:p14="http://schemas.microsoft.com/office/powerpoint/2010/main" val="1749264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3743-7DE9-523F-AD56-3EC2AD80F0A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5E3DA3-837B-298A-5378-1FAE0B43869C}"/>
              </a:ext>
            </a:extLst>
          </p:cNvPr>
          <p:cNvSpPr>
            <a:spLocks noGrp="1"/>
          </p:cNvSpPr>
          <p:nvPr>
            <p:ph type="sldNum" sz="quarter" idx="12"/>
          </p:nvPr>
        </p:nvSpPr>
        <p:spPr/>
        <p:txBody>
          <a:bodyPr/>
          <a:lstStyle/>
          <a:p>
            <a:fld id="{439B27A5-291A-F64B-BF25-7DF0870CD8E2}" type="slidenum">
              <a:rPr lang="en-US" smtClean="0"/>
              <a:t>36</a:t>
            </a:fld>
            <a:endParaRPr lang="en-US"/>
          </a:p>
        </p:txBody>
      </p:sp>
      <p:pic>
        <p:nvPicPr>
          <p:cNvPr id="1026" name="Picture 2">
            <a:extLst>
              <a:ext uri="{FF2B5EF4-FFF2-40B4-BE49-F238E27FC236}">
                <a16:creationId xmlns:a16="http://schemas.microsoft.com/office/drawing/2014/main" id="{7AEDA5F9-357C-9CE1-27B4-FA8A311FD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8164CC-0436-15A1-4856-8BD8C707B4AB}"/>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6" name="Rectangle 5">
            <a:extLst>
              <a:ext uri="{FF2B5EF4-FFF2-40B4-BE49-F238E27FC236}">
                <a16:creationId xmlns:a16="http://schemas.microsoft.com/office/drawing/2014/main" id="{7AD1A1F1-082A-DD75-4C1F-EF6A706CFD3A}"/>
              </a:ext>
            </a:extLst>
          </p:cNvPr>
          <p:cNvSpPr/>
          <p:nvPr/>
        </p:nvSpPr>
        <p:spPr>
          <a:xfrm>
            <a:off x="4226011" y="98854"/>
            <a:ext cx="2004150" cy="6572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F19B2E-6EFD-EA58-2AD2-634B38F893F4}"/>
              </a:ext>
            </a:extLst>
          </p:cNvPr>
          <p:cNvSpPr txBox="1"/>
          <p:nvPr/>
        </p:nvSpPr>
        <p:spPr>
          <a:xfrm>
            <a:off x="4284728" y="2728709"/>
            <a:ext cx="3553024" cy="1477328"/>
          </a:xfrm>
          <a:prstGeom prst="rect">
            <a:avLst/>
          </a:prstGeom>
          <a:noFill/>
        </p:spPr>
        <p:txBody>
          <a:bodyPr wrap="none" rtlCol="0">
            <a:spAutoFit/>
          </a:bodyPr>
          <a:lstStyle/>
          <a:p>
            <a:r>
              <a:rPr lang="en-US" dirty="0"/>
              <a:t>Our parcel is now surrounded by</a:t>
            </a:r>
          </a:p>
          <a:p>
            <a:r>
              <a:rPr lang="en-US" dirty="0"/>
              <a:t>	cooler air, and some </a:t>
            </a:r>
            <a:r>
              <a:rPr lang="en-US" b="1" dirty="0">
                <a:solidFill>
                  <a:srgbClr val="FF0000"/>
                </a:solidFill>
              </a:rPr>
              <a:t>mixing</a:t>
            </a:r>
          </a:p>
          <a:p>
            <a:r>
              <a:rPr lang="en-US" dirty="0"/>
              <a:t> 	has begun</a:t>
            </a:r>
          </a:p>
          <a:p>
            <a:endParaRPr lang="en-US" dirty="0"/>
          </a:p>
          <a:p>
            <a:r>
              <a:rPr lang="en-US" dirty="0"/>
              <a:t>Its properties have begun to change</a:t>
            </a:r>
          </a:p>
        </p:txBody>
      </p:sp>
    </p:spTree>
    <p:extLst>
      <p:ext uri="{BB962C8B-B14F-4D97-AF65-F5344CB8AC3E}">
        <p14:creationId xmlns:p14="http://schemas.microsoft.com/office/powerpoint/2010/main" val="3451587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3C5F7-7DC1-F92F-EBE6-96D99B758F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8F8B1-4C8A-5649-1104-946ED4FF9B7E}"/>
              </a:ext>
            </a:extLst>
          </p:cNvPr>
          <p:cNvSpPr>
            <a:spLocks noGrp="1"/>
          </p:cNvSpPr>
          <p:nvPr>
            <p:ph type="sldNum" sz="quarter" idx="12"/>
          </p:nvPr>
        </p:nvSpPr>
        <p:spPr/>
        <p:txBody>
          <a:bodyPr/>
          <a:lstStyle/>
          <a:p>
            <a:fld id="{439B27A5-291A-F64B-BF25-7DF0870CD8E2}" type="slidenum">
              <a:rPr lang="en-US" smtClean="0"/>
              <a:t>37</a:t>
            </a:fld>
            <a:endParaRPr lang="en-US"/>
          </a:p>
        </p:txBody>
      </p:sp>
      <p:pic>
        <p:nvPicPr>
          <p:cNvPr id="1026" name="Picture 2">
            <a:extLst>
              <a:ext uri="{FF2B5EF4-FFF2-40B4-BE49-F238E27FC236}">
                <a16:creationId xmlns:a16="http://schemas.microsoft.com/office/drawing/2014/main" id="{36FCAF34-9E6A-82C3-4302-D23FF39DD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2CC8D0-CCF4-8B88-99A0-C2A1E4A0D13D}"/>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7" name="TextBox 6">
            <a:extLst>
              <a:ext uri="{FF2B5EF4-FFF2-40B4-BE49-F238E27FC236}">
                <a16:creationId xmlns:a16="http://schemas.microsoft.com/office/drawing/2014/main" id="{F7274EC0-4854-667F-92C7-D3EFDB0A16BD}"/>
              </a:ext>
            </a:extLst>
          </p:cNvPr>
          <p:cNvSpPr txBox="1"/>
          <p:nvPr/>
        </p:nvSpPr>
        <p:spPr>
          <a:xfrm>
            <a:off x="5905806" y="566276"/>
            <a:ext cx="3238194" cy="1200329"/>
          </a:xfrm>
          <a:prstGeom prst="rect">
            <a:avLst/>
          </a:prstGeom>
          <a:noFill/>
        </p:spPr>
        <p:txBody>
          <a:bodyPr wrap="none" rtlCol="0">
            <a:spAutoFit/>
          </a:bodyPr>
          <a:lstStyle/>
          <a:p>
            <a:r>
              <a:rPr lang="en-US" dirty="0"/>
              <a:t>Our parcel has </a:t>
            </a:r>
            <a:r>
              <a:rPr lang="en-US" b="1" dirty="0">
                <a:solidFill>
                  <a:srgbClr val="FF0000"/>
                </a:solidFill>
              </a:rPr>
              <a:t>lost</a:t>
            </a:r>
            <a:r>
              <a:rPr lang="en-US" dirty="0"/>
              <a:t> its original</a:t>
            </a:r>
          </a:p>
          <a:p>
            <a:r>
              <a:rPr lang="en-US" dirty="0"/>
              <a:t>	characteristics, having</a:t>
            </a:r>
          </a:p>
          <a:p>
            <a:r>
              <a:rPr lang="en-US" dirty="0"/>
              <a:t>	mixed with its surroundings</a:t>
            </a:r>
          </a:p>
          <a:p>
            <a:endParaRPr lang="en-US" dirty="0"/>
          </a:p>
        </p:txBody>
      </p:sp>
    </p:spTree>
    <p:extLst>
      <p:ext uri="{BB962C8B-B14F-4D97-AF65-F5344CB8AC3E}">
        <p14:creationId xmlns:p14="http://schemas.microsoft.com/office/powerpoint/2010/main" val="3929557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AEE6D-C79A-BB94-3CA7-DDC4215513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1F7CD-E0B5-AC14-A58F-C94AD0073146}"/>
              </a:ext>
            </a:extLst>
          </p:cNvPr>
          <p:cNvSpPr>
            <a:spLocks noGrp="1"/>
          </p:cNvSpPr>
          <p:nvPr>
            <p:ph type="sldNum" sz="quarter" idx="12"/>
          </p:nvPr>
        </p:nvSpPr>
        <p:spPr/>
        <p:txBody>
          <a:bodyPr/>
          <a:lstStyle/>
          <a:p>
            <a:fld id="{439B27A5-291A-F64B-BF25-7DF0870CD8E2}" type="slidenum">
              <a:rPr lang="en-US" smtClean="0"/>
              <a:t>38</a:t>
            </a:fld>
            <a:endParaRPr lang="en-US"/>
          </a:p>
        </p:txBody>
      </p:sp>
      <p:pic>
        <p:nvPicPr>
          <p:cNvPr id="1026" name="Picture 2">
            <a:extLst>
              <a:ext uri="{FF2B5EF4-FFF2-40B4-BE49-F238E27FC236}">
                <a16:creationId xmlns:a16="http://schemas.microsoft.com/office/drawing/2014/main" id="{17D5DB45-28FB-8487-63B8-400E13147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A7AC03-FBB3-7EFD-4E76-CD85AB345AF0}"/>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7" name="TextBox 6">
            <a:extLst>
              <a:ext uri="{FF2B5EF4-FFF2-40B4-BE49-F238E27FC236}">
                <a16:creationId xmlns:a16="http://schemas.microsoft.com/office/drawing/2014/main" id="{90E3B01F-F349-A40B-BA45-923BDA2EFF53}"/>
              </a:ext>
            </a:extLst>
          </p:cNvPr>
          <p:cNvSpPr txBox="1"/>
          <p:nvPr/>
        </p:nvSpPr>
        <p:spPr>
          <a:xfrm>
            <a:off x="5905806" y="566276"/>
            <a:ext cx="3238194" cy="3970318"/>
          </a:xfrm>
          <a:prstGeom prst="rect">
            <a:avLst/>
          </a:prstGeom>
          <a:noFill/>
        </p:spPr>
        <p:txBody>
          <a:bodyPr wrap="none" rtlCol="0">
            <a:spAutoFit/>
          </a:bodyPr>
          <a:lstStyle/>
          <a:p>
            <a:r>
              <a:rPr lang="en-US" dirty="0"/>
              <a:t>Our parcel has </a:t>
            </a:r>
            <a:r>
              <a:rPr lang="en-US" b="1" dirty="0">
                <a:solidFill>
                  <a:srgbClr val="FF0000"/>
                </a:solidFill>
              </a:rPr>
              <a:t>lost</a:t>
            </a:r>
            <a:r>
              <a:rPr lang="en-US" dirty="0"/>
              <a:t> its original</a:t>
            </a:r>
          </a:p>
          <a:p>
            <a:r>
              <a:rPr lang="en-US" dirty="0"/>
              <a:t>	characteristics, having</a:t>
            </a:r>
          </a:p>
          <a:p>
            <a:r>
              <a:rPr lang="en-US" dirty="0"/>
              <a:t>	mixed with its surroundings</a:t>
            </a:r>
          </a:p>
          <a:p>
            <a:endParaRPr lang="en-US" dirty="0"/>
          </a:p>
          <a:p>
            <a:r>
              <a:rPr lang="en-US" dirty="0"/>
              <a:t>The vertical distance it took to</a:t>
            </a:r>
          </a:p>
          <a:p>
            <a:r>
              <a:rPr lang="en-US" dirty="0"/>
              <a:t>	accomplish this is the</a:t>
            </a:r>
          </a:p>
          <a:p>
            <a:r>
              <a:rPr lang="en-US" dirty="0"/>
              <a:t>	</a:t>
            </a:r>
            <a:r>
              <a:rPr lang="en-US" b="1" dirty="0">
                <a:solidFill>
                  <a:srgbClr val="FF0000"/>
                </a:solidFill>
              </a:rPr>
              <a:t>vertical</a:t>
            </a:r>
            <a:r>
              <a:rPr lang="en-US" dirty="0"/>
              <a:t> </a:t>
            </a:r>
            <a:r>
              <a:rPr lang="en-US" b="1" dirty="0">
                <a:solidFill>
                  <a:srgbClr val="FF0000"/>
                </a:solidFill>
              </a:rPr>
              <a:t>mixing length </a:t>
            </a:r>
            <a:r>
              <a:rPr lang="en-US" b="1" i="1" dirty="0">
                <a:solidFill>
                  <a:srgbClr val="FF0000"/>
                </a:solidFill>
              </a:rPr>
              <a:t>l</a:t>
            </a:r>
            <a:r>
              <a:rPr lang="en-US" b="1" i="1" baseline="-25000" dirty="0">
                <a:solidFill>
                  <a:srgbClr val="FF0000"/>
                </a:solidFill>
              </a:rPr>
              <a:t>v</a:t>
            </a:r>
          </a:p>
          <a:p>
            <a:endParaRPr lang="en-US" dirty="0"/>
          </a:p>
          <a:p>
            <a:r>
              <a:rPr lang="en-US" dirty="0"/>
              <a:t>Sometimes it will take a longer</a:t>
            </a:r>
          </a:p>
          <a:p>
            <a:r>
              <a:rPr lang="en-US" dirty="0"/>
              <a:t>	distance that this, other</a:t>
            </a:r>
          </a:p>
          <a:p>
            <a:r>
              <a:rPr lang="en-US" dirty="0"/>
              <a:t>	times a shorter distance</a:t>
            </a:r>
          </a:p>
          <a:p>
            <a:endParaRPr lang="en-US" dirty="0"/>
          </a:p>
          <a:p>
            <a:r>
              <a:rPr lang="en-US" dirty="0"/>
              <a:t>We need to define a </a:t>
            </a:r>
            <a:r>
              <a:rPr lang="en-US" b="1" dirty="0"/>
              <a:t>mean</a:t>
            </a:r>
          </a:p>
          <a:p>
            <a:r>
              <a:rPr lang="en-US" dirty="0"/>
              <a:t>	mixing length</a:t>
            </a:r>
          </a:p>
        </p:txBody>
      </p:sp>
      <p:sp>
        <p:nvSpPr>
          <p:cNvPr id="6" name="Rectangle 5">
            <a:extLst>
              <a:ext uri="{FF2B5EF4-FFF2-40B4-BE49-F238E27FC236}">
                <a16:creationId xmlns:a16="http://schemas.microsoft.com/office/drawing/2014/main" id="{BBE0D6CD-E7FD-49B8-764B-64BC4A9EDCDE}"/>
              </a:ext>
            </a:extLst>
          </p:cNvPr>
          <p:cNvSpPr/>
          <p:nvPr/>
        </p:nvSpPr>
        <p:spPr>
          <a:xfrm>
            <a:off x="98854" y="566276"/>
            <a:ext cx="407773" cy="579007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25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7" name="Picture 16"/>
          <p:cNvPicPr>
            <a:picLocks noChangeAspect="1"/>
          </p:cNvPicPr>
          <p:nvPr/>
        </p:nvPicPr>
        <p:blipFill>
          <a:blip r:embed="rId6"/>
          <a:stretch>
            <a:fillRect/>
          </a:stretch>
        </p:blipFill>
        <p:spPr>
          <a:xfrm>
            <a:off x="5342087" y="2640608"/>
            <a:ext cx="2298700" cy="977900"/>
          </a:xfrm>
          <a:prstGeom prst="rect">
            <a:avLst/>
          </a:prstGeom>
        </p:spPr>
      </p:pic>
      <p:sp>
        <p:nvSpPr>
          <p:cNvPr id="2" name="TextBox 1"/>
          <p:cNvSpPr txBox="1"/>
          <p:nvPr/>
        </p:nvSpPr>
        <p:spPr>
          <a:xfrm>
            <a:off x="4417737" y="3972790"/>
            <a:ext cx="4123019" cy="2677656"/>
          </a:xfrm>
          <a:prstGeom prst="rect">
            <a:avLst/>
          </a:prstGeom>
          <a:noFill/>
        </p:spPr>
        <p:txBody>
          <a:bodyPr wrap="none" rtlCol="0">
            <a:spAutoFit/>
          </a:bodyPr>
          <a:lstStyle/>
          <a:p>
            <a:r>
              <a:rPr lang="en-US" sz="2400" i="1" dirty="0"/>
              <a:t>z’</a:t>
            </a:r>
            <a:r>
              <a:rPr lang="en-US" sz="2400" dirty="0"/>
              <a:t> is a vertical displacement.</a:t>
            </a:r>
          </a:p>
          <a:p>
            <a:endParaRPr lang="en-US" sz="2400" dirty="0"/>
          </a:p>
          <a:p>
            <a:r>
              <a:rPr lang="en-US" sz="2400" dirty="0"/>
              <a:t>If </a:t>
            </a:r>
            <a:r>
              <a:rPr lang="en-US" sz="2400" i="1" dirty="0"/>
              <a:t>shear</a:t>
            </a:r>
            <a:r>
              <a:rPr lang="en-US" sz="2400" dirty="0"/>
              <a:t> is positive, an upward </a:t>
            </a:r>
          </a:p>
          <a:p>
            <a:r>
              <a:rPr lang="en-US" sz="2400" dirty="0"/>
              <a:t>  displacement (</a:t>
            </a:r>
            <a:r>
              <a:rPr lang="en-US" sz="2400" i="1" dirty="0"/>
              <a:t>z’</a:t>
            </a:r>
            <a:r>
              <a:rPr lang="en-US" sz="2400" dirty="0"/>
              <a:t> &gt; 0) creates a</a:t>
            </a:r>
          </a:p>
          <a:p>
            <a:r>
              <a:rPr lang="en-US" sz="2400" dirty="0"/>
              <a:t>  negative horizontal velocity </a:t>
            </a:r>
          </a:p>
          <a:p>
            <a:r>
              <a:rPr lang="en-US" sz="2400" dirty="0"/>
              <a:t>  perturbation (</a:t>
            </a:r>
            <a:r>
              <a:rPr lang="en-US" sz="2400" i="1" dirty="0"/>
              <a:t>u’</a:t>
            </a:r>
            <a:r>
              <a:rPr lang="en-US" sz="2400" dirty="0"/>
              <a:t> &lt; 0), so need</a:t>
            </a:r>
          </a:p>
          <a:p>
            <a:r>
              <a:rPr lang="en-US" sz="2400" dirty="0"/>
              <a:t>  minus sign</a:t>
            </a:r>
          </a:p>
        </p:txBody>
      </p:sp>
      <p:sp>
        <p:nvSpPr>
          <p:cNvPr id="5" name="TextBox 4"/>
          <p:cNvSpPr txBox="1"/>
          <p:nvPr/>
        </p:nvSpPr>
        <p:spPr>
          <a:xfrm>
            <a:off x="4461785" y="2236664"/>
            <a:ext cx="1377300" cy="461665"/>
          </a:xfrm>
          <a:prstGeom prst="rect">
            <a:avLst/>
          </a:prstGeom>
          <a:noFill/>
        </p:spPr>
        <p:txBody>
          <a:bodyPr wrap="none" rtlCol="0">
            <a:spAutoFit/>
          </a:bodyPr>
          <a:lstStyle/>
          <a:p>
            <a:r>
              <a:rPr lang="en-US" sz="2400" dirty="0"/>
              <a:t>Assume</a:t>
            </a:r>
            <a:r>
              <a:rPr lang="mr-IN" sz="2400" dirty="0"/>
              <a:t>…</a:t>
            </a:r>
            <a:endParaRPr lang="en-US" sz="2400" dirty="0"/>
          </a:p>
        </p:txBody>
      </p:sp>
      <p:sp>
        <p:nvSpPr>
          <p:cNvPr id="6" name="Slide Number Placeholder 5"/>
          <p:cNvSpPr>
            <a:spLocks noGrp="1"/>
          </p:cNvSpPr>
          <p:nvPr>
            <p:ph type="sldNum" sz="quarter" idx="12"/>
          </p:nvPr>
        </p:nvSpPr>
        <p:spPr/>
        <p:txBody>
          <a:bodyPr/>
          <a:lstStyle/>
          <a:p>
            <a:fld id="{439B27A5-291A-F64B-BF25-7DF0870CD8E2}" type="slidenum">
              <a:rPr lang="en-US" smtClean="0"/>
              <a:t>39</a:t>
            </a:fld>
            <a:endParaRPr lang="en-US"/>
          </a:p>
        </p:txBody>
      </p:sp>
    </p:spTree>
    <p:extLst>
      <p:ext uri="{BB962C8B-B14F-4D97-AF65-F5344CB8AC3E}">
        <p14:creationId xmlns:p14="http://schemas.microsoft.com/office/powerpoint/2010/main" val="73625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…add composite overnight profile</a:t>
            </a:r>
          </a:p>
        </p:txBody>
      </p:sp>
      <p:sp>
        <p:nvSpPr>
          <p:cNvPr id="2" name="Slide Number Placeholder 1"/>
          <p:cNvSpPr>
            <a:spLocks noGrp="1"/>
          </p:cNvSpPr>
          <p:nvPr>
            <p:ph type="sldNum" sz="quarter" idx="12"/>
          </p:nvPr>
        </p:nvSpPr>
        <p:spPr/>
        <p:txBody>
          <a:bodyPr/>
          <a:lstStyle/>
          <a:p>
            <a:fld id="{8E3FBBD5-1602-7744-BAB0-075BA59CFE2E}" type="slidenum">
              <a:rPr lang="en-US" smtClean="0"/>
              <a:t>4</a:t>
            </a:fld>
            <a:endParaRPr lang="en-US"/>
          </a:p>
        </p:txBody>
      </p:sp>
      <p:pic>
        <p:nvPicPr>
          <p:cNvPr id="5" name="Picture 4" descr="gp_00z_12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38" y="1417638"/>
            <a:ext cx="6182353" cy="4576762"/>
          </a:xfrm>
          <a:prstGeom prst="rect">
            <a:avLst/>
          </a:prstGeom>
          <a:ln w="38100" cmpd="sng">
            <a:solidFill>
              <a:srgbClr val="FF0000"/>
            </a:solidFill>
          </a:ln>
        </p:spPr>
      </p:pic>
      <p:sp>
        <p:nvSpPr>
          <p:cNvPr id="6" name="TextBox 5"/>
          <p:cNvSpPr txBox="1"/>
          <p:nvPr/>
        </p:nvSpPr>
        <p:spPr>
          <a:xfrm>
            <a:off x="0" y="6094849"/>
            <a:ext cx="9050939" cy="584775"/>
          </a:xfrm>
          <a:prstGeom prst="rect">
            <a:avLst/>
          </a:prstGeom>
          <a:noFill/>
          <a:ln>
            <a:solidFill>
              <a:srgbClr val="FF0000"/>
            </a:solidFill>
          </a:ln>
        </p:spPr>
        <p:txBody>
          <a:bodyPr wrap="none" rtlCol="0">
            <a:spAutoFit/>
          </a:bodyPr>
          <a:lstStyle/>
          <a:p>
            <a:r>
              <a:rPr lang="en-US" sz="1600" i="1" dirty="0">
                <a:solidFill>
                  <a:srgbClr val="FF0000"/>
                </a:solidFill>
              </a:rPr>
              <a:t>The difference is influenced by </a:t>
            </a:r>
            <a:r>
              <a:rPr lang="en-US" sz="1600" b="1" i="1" dirty="0">
                <a:solidFill>
                  <a:srgbClr val="FF0000"/>
                </a:solidFill>
              </a:rPr>
              <a:t>mixing</a:t>
            </a:r>
            <a:r>
              <a:rPr lang="en-US" sz="1600" i="1" dirty="0">
                <a:solidFill>
                  <a:srgbClr val="FF0000"/>
                </a:solidFill>
              </a:rPr>
              <a:t>, its magnitude, its presence, its absence.  Mixing we cannot resolve.  </a:t>
            </a:r>
          </a:p>
          <a:p>
            <a:r>
              <a:rPr lang="en-US" sz="1600" i="1" dirty="0">
                <a:solidFill>
                  <a:srgbClr val="FF0000"/>
                </a:solidFill>
              </a:rPr>
              <a:t>Mixing we must parameterize. And parameterize it well so the forecasts can be accurate.</a:t>
            </a:r>
          </a:p>
        </p:txBody>
      </p:sp>
      <p:sp>
        <p:nvSpPr>
          <p:cNvPr id="7" name="TextBox 6"/>
          <p:cNvSpPr txBox="1"/>
          <p:nvPr/>
        </p:nvSpPr>
        <p:spPr>
          <a:xfrm>
            <a:off x="7406635" y="4534933"/>
            <a:ext cx="1486905" cy="307777"/>
          </a:xfrm>
          <a:prstGeom prst="rect">
            <a:avLst/>
          </a:prstGeom>
          <a:solidFill>
            <a:schemeClr val="bg1"/>
          </a:solidFill>
          <a:ln>
            <a:solidFill>
              <a:srgbClr val="0070C0"/>
            </a:solidFill>
          </a:ln>
        </p:spPr>
        <p:txBody>
          <a:bodyPr wrap="none" rtlCol="0">
            <a:spAutoFit/>
          </a:bodyPr>
          <a:lstStyle/>
          <a:p>
            <a:r>
              <a:rPr lang="en-US" sz="1400" i="1" dirty="0"/>
              <a:t>about 450 m AGL</a:t>
            </a:r>
            <a:endParaRPr lang="en-US" i="1" dirty="0"/>
          </a:p>
        </p:txBody>
      </p:sp>
      <p:cxnSp>
        <p:nvCxnSpPr>
          <p:cNvPr id="9" name="Straight Arrow Connector 8"/>
          <p:cNvCxnSpPr/>
          <p:nvPr/>
        </p:nvCxnSpPr>
        <p:spPr>
          <a:xfrm flipH="1">
            <a:off x="6553200" y="4722688"/>
            <a:ext cx="853435" cy="171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790A5E5-6EC7-1D44-A277-96CA57BEC315}"/>
              </a:ext>
            </a:extLst>
          </p:cNvPr>
          <p:cNvSpPr txBox="1"/>
          <p:nvPr/>
        </p:nvSpPr>
        <p:spPr>
          <a:xfrm>
            <a:off x="7417758" y="4912"/>
            <a:ext cx="1726242" cy="338554"/>
          </a:xfrm>
          <a:prstGeom prst="rect">
            <a:avLst/>
          </a:prstGeom>
          <a:noFill/>
        </p:spPr>
        <p:txBody>
          <a:bodyPr wrap="none" rtlCol="0">
            <a:spAutoFit/>
          </a:bodyPr>
          <a:lstStyle/>
          <a:p>
            <a:r>
              <a:rPr lang="en-US" sz="1600" i="1" dirty="0"/>
              <a:t>More in PBL Part II</a:t>
            </a:r>
          </a:p>
        </p:txBody>
      </p:sp>
      <p:cxnSp>
        <p:nvCxnSpPr>
          <p:cNvPr id="11" name="Straight Arrow Connector 10">
            <a:extLst>
              <a:ext uri="{FF2B5EF4-FFF2-40B4-BE49-F238E27FC236}">
                <a16:creationId xmlns:a16="http://schemas.microsoft.com/office/drawing/2014/main" id="{0ED61497-BF2F-1940-A3A6-EF792979EC5B}"/>
              </a:ext>
            </a:extLst>
          </p:cNvPr>
          <p:cNvCxnSpPr/>
          <p:nvPr/>
        </p:nvCxnSpPr>
        <p:spPr>
          <a:xfrm>
            <a:off x="3886200" y="4534933"/>
            <a:ext cx="137160" cy="448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66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7" name="Picture 16"/>
          <p:cNvPicPr>
            <a:picLocks noChangeAspect="1"/>
          </p:cNvPicPr>
          <p:nvPr/>
        </p:nvPicPr>
        <p:blipFill>
          <a:blip r:embed="rId6"/>
          <a:stretch>
            <a:fillRect/>
          </a:stretch>
        </p:blipFill>
        <p:spPr>
          <a:xfrm>
            <a:off x="5342087" y="2640608"/>
            <a:ext cx="2298700" cy="977900"/>
          </a:xfrm>
          <a:prstGeom prst="rect">
            <a:avLst/>
          </a:prstGeom>
        </p:spPr>
      </p:pic>
      <p:pic>
        <p:nvPicPr>
          <p:cNvPr id="2" name="Picture 1"/>
          <p:cNvPicPr>
            <a:picLocks noChangeAspect="1"/>
          </p:cNvPicPr>
          <p:nvPr/>
        </p:nvPicPr>
        <p:blipFill>
          <a:blip r:embed="rId7"/>
          <a:stretch>
            <a:fillRect/>
          </a:stretch>
        </p:blipFill>
        <p:spPr>
          <a:xfrm>
            <a:off x="5357297" y="3952566"/>
            <a:ext cx="2311400" cy="977900"/>
          </a:xfrm>
          <a:prstGeom prst="rect">
            <a:avLst/>
          </a:prstGeom>
        </p:spPr>
      </p:pic>
      <p:sp>
        <p:nvSpPr>
          <p:cNvPr id="5" name="TextBox 4"/>
          <p:cNvSpPr txBox="1"/>
          <p:nvPr/>
        </p:nvSpPr>
        <p:spPr>
          <a:xfrm>
            <a:off x="3684410" y="1571465"/>
            <a:ext cx="5404244" cy="4616648"/>
          </a:xfrm>
          <a:prstGeom prst="rect">
            <a:avLst/>
          </a:prstGeom>
          <a:noFill/>
        </p:spPr>
        <p:txBody>
          <a:bodyPr wrap="none" rtlCol="0">
            <a:spAutoFit/>
          </a:bodyPr>
          <a:lstStyle/>
          <a:p>
            <a:r>
              <a:rPr lang="en-US" sz="2400" dirty="0"/>
              <a:t>• In PBL, horizontal and vertical velocity</a:t>
            </a:r>
          </a:p>
          <a:p>
            <a:r>
              <a:rPr lang="en-US" sz="2400" dirty="0"/>
              <a:t>  perturbations are </a:t>
            </a:r>
            <a:r>
              <a:rPr lang="en-US" sz="2400" u="sng" dirty="0"/>
              <a:t>similar</a:t>
            </a:r>
            <a:r>
              <a:rPr lang="en-US" sz="2400" dirty="0"/>
              <a:t> in magnitude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 This more complex expression is needed</a:t>
            </a:r>
          </a:p>
          <a:p>
            <a:r>
              <a:rPr lang="en-US" sz="2400" dirty="0"/>
              <a:t>  to make sure </a:t>
            </a:r>
            <a:r>
              <a:rPr lang="en-US" sz="2400" i="1" dirty="0"/>
              <a:t>w’</a:t>
            </a:r>
            <a:r>
              <a:rPr lang="en-US" sz="2400" dirty="0"/>
              <a:t> &gt; 0 when </a:t>
            </a:r>
            <a:r>
              <a:rPr lang="en-US" sz="2400" i="1" dirty="0"/>
              <a:t>z’</a:t>
            </a:r>
            <a:r>
              <a:rPr lang="en-US" sz="2400" dirty="0"/>
              <a:t> &gt; 0</a:t>
            </a:r>
          </a:p>
        </p:txBody>
      </p:sp>
      <p:sp>
        <p:nvSpPr>
          <p:cNvPr id="6" name="Slide Number Placeholder 5"/>
          <p:cNvSpPr>
            <a:spLocks noGrp="1"/>
          </p:cNvSpPr>
          <p:nvPr>
            <p:ph type="sldNum" sz="quarter" idx="12"/>
          </p:nvPr>
        </p:nvSpPr>
        <p:spPr/>
        <p:txBody>
          <a:bodyPr/>
          <a:lstStyle/>
          <a:p>
            <a:fld id="{439B27A5-291A-F64B-BF25-7DF0870CD8E2}" type="slidenum">
              <a:rPr lang="en-US" smtClean="0"/>
              <a:t>40</a:t>
            </a:fld>
            <a:endParaRPr lang="en-US"/>
          </a:p>
        </p:txBody>
      </p:sp>
    </p:spTree>
    <p:extLst>
      <p:ext uri="{BB962C8B-B14F-4D97-AF65-F5344CB8AC3E}">
        <p14:creationId xmlns:p14="http://schemas.microsoft.com/office/powerpoint/2010/main" val="2475231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44949" y="6231690"/>
            <a:ext cx="1038666" cy="369332"/>
          </a:xfrm>
          <a:prstGeom prst="rect">
            <a:avLst/>
          </a:prstGeom>
          <a:noFill/>
        </p:spPr>
        <p:txBody>
          <a:bodyPr wrap="none" rtlCol="0">
            <a:spAutoFit/>
          </a:bodyPr>
          <a:lstStyle/>
          <a:p>
            <a:r>
              <a:rPr lang="en-US" i="1" dirty="0"/>
              <a:t>S</a:t>
            </a:r>
            <a:r>
              <a:rPr lang="en-US" dirty="0"/>
              <a:t> = shear</a:t>
            </a:r>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6" name="Picture 15"/>
          <p:cNvPicPr>
            <a:picLocks noChangeAspect="1"/>
          </p:cNvPicPr>
          <p:nvPr/>
        </p:nvPicPr>
        <p:blipFill>
          <a:blip r:embed="rId6"/>
          <a:stretch>
            <a:fillRect/>
          </a:stretch>
        </p:blipFill>
        <p:spPr>
          <a:xfrm>
            <a:off x="4573073" y="1487423"/>
            <a:ext cx="4196080" cy="4947920"/>
          </a:xfrm>
          <a:prstGeom prst="rect">
            <a:avLst/>
          </a:prstGeom>
        </p:spPr>
      </p:pic>
      <p:sp>
        <p:nvSpPr>
          <p:cNvPr id="2" name="Rectangle 1"/>
          <p:cNvSpPr/>
          <p:nvPr/>
        </p:nvSpPr>
        <p:spPr>
          <a:xfrm>
            <a:off x="4573073" y="4150129"/>
            <a:ext cx="4196080" cy="24866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440959" y="4109731"/>
            <a:ext cx="4538491" cy="1200328"/>
          </a:xfrm>
          <a:prstGeom prst="rect">
            <a:avLst/>
          </a:prstGeom>
          <a:noFill/>
        </p:spPr>
        <p:txBody>
          <a:bodyPr wrap="none" rtlCol="0">
            <a:spAutoFit/>
          </a:bodyPr>
          <a:lstStyle/>
          <a:p>
            <a:r>
              <a:rPr lang="en-US" sz="2400" dirty="0"/>
              <a:t>• Sub in for </a:t>
            </a:r>
            <a:r>
              <a:rPr lang="en-US" sz="2400" i="1" dirty="0"/>
              <a:t>u’</a:t>
            </a:r>
            <a:r>
              <a:rPr lang="en-US" sz="2400" dirty="0"/>
              <a:t> and rearrange</a:t>
            </a:r>
            <a:endParaRPr lang="en-US" sz="2400" i="1" dirty="0"/>
          </a:p>
          <a:p>
            <a:r>
              <a:rPr lang="en-US" sz="2400" dirty="0"/>
              <a:t>• Sub in for </a:t>
            </a:r>
            <a:r>
              <a:rPr lang="en-US" sz="2400" i="1" dirty="0"/>
              <a:t>w’</a:t>
            </a:r>
          </a:p>
          <a:p>
            <a:r>
              <a:rPr lang="en-US" sz="2400" dirty="0"/>
              <a:t>• Define a </a:t>
            </a:r>
            <a:r>
              <a:rPr lang="en-US" sz="2400" b="1" dirty="0"/>
              <a:t>vertical</a:t>
            </a:r>
            <a:r>
              <a:rPr lang="en-US" sz="2400" dirty="0"/>
              <a:t> </a:t>
            </a:r>
            <a:r>
              <a:rPr lang="en-US" sz="2400" b="1" dirty="0"/>
              <a:t>mixing length </a:t>
            </a:r>
            <a:r>
              <a:rPr lang="en-US" sz="2400" b="1" i="1" dirty="0"/>
              <a:t>l</a:t>
            </a:r>
            <a:r>
              <a:rPr lang="en-US" sz="2400" b="1" i="1" baseline="-25000" dirty="0"/>
              <a:t>v</a:t>
            </a:r>
          </a:p>
        </p:txBody>
      </p:sp>
      <p:sp>
        <p:nvSpPr>
          <p:cNvPr id="7" name="TextBox 6"/>
          <p:cNvSpPr txBox="1"/>
          <p:nvPr/>
        </p:nvSpPr>
        <p:spPr>
          <a:xfrm>
            <a:off x="3796787" y="6170528"/>
            <a:ext cx="4723409" cy="646331"/>
          </a:xfrm>
          <a:prstGeom prst="rect">
            <a:avLst/>
          </a:prstGeom>
          <a:noFill/>
        </p:spPr>
        <p:txBody>
          <a:bodyPr wrap="none" rtlCol="0">
            <a:spAutoFit/>
          </a:bodyPr>
          <a:lstStyle/>
          <a:p>
            <a:r>
              <a:rPr lang="en-US" dirty="0"/>
              <a:t>(root mean square average parcel displacement)</a:t>
            </a:r>
          </a:p>
          <a:p>
            <a:r>
              <a:rPr lang="en-US" dirty="0"/>
              <a:t>(units = meters)</a:t>
            </a:r>
          </a:p>
        </p:txBody>
      </p:sp>
      <p:pic>
        <p:nvPicPr>
          <p:cNvPr id="9" name="Picture 8"/>
          <p:cNvPicPr>
            <a:picLocks noChangeAspect="1"/>
          </p:cNvPicPr>
          <p:nvPr/>
        </p:nvPicPr>
        <p:blipFill>
          <a:blip r:embed="rId7"/>
          <a:stretch>
            <a:fillRect/>
          </a:stretch>
        </p:blipFill>
        <p:spPr>
          <a:xfrm>
            <a:off x="5852868" y="5345028"/>
            <a:ext cx="1968500" cy="825500"/>
          </a:xfrm>
          <a:prstGeom prst="rect">
            <a:avLst/>
          </a:prstGeom>
        </p:spPr>
      </p:pic>
      <p:sp>
        <p:nvSpPr>
          <p:cNvPr id="6" name="Slide Number Placeholder 5"/>
          <p:cNvSpPr>
            <a:spLocks noGrp="1"/>
          </p:cNvSpPr>
          <p:nvPr>
            <p:ph type="sldNum" sz="quarter" idx="12"/>
          </p:nvPr>
        </p:nvSpPr>
        <p:spPr/>
        <p:txBody>
          <a:bodyPr/>
          <a:lstStyle/>
          <a:p>
            <a:fld id="{439B27A5-291A-F64B-BF25-7DF0870CD8E2}" type="slidenum">
              <a:rPr lang="en-US" smtClean="0"/>
              <a:t>41</a:t>
            </a:fld>
            <a:endParaRPr lang="en-US"/>
          </a:p>
        </p:txBody>
      </p:sp>
    </p:spTree>
    <p:extLst>
      <p:ext uri="{BB962C8B-B14F-4D97-AF65-F5344CB8AC3E}">
        <p14:creationId xmlns:p14="http://schemas.microsoft.com/office/powerpoint/2010/main" val="3718932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573073" y="1487423"/>
            <a:ext cx="4196080" cy="4947920"/>
          </a:xfrm>
          <a:prstGeom prst="rect">
            <a:avLst/>
          </a:prstGeom>
        </p:spPr>
      </p:pic>
      <p:pic>
        <p:nvPicPr>
          <p:cNvPr id="3" name="Picture 2"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5"/>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60866" y="6450646"/>
            <a:ext cx="3540906" cy="369332"/>
          </a:xfrm>
          <a:prstGeom prst="rect">
            <a:avLst/>
          </a:prstGeom>
          <a:noFill/>
        </p:spPr>
        <p:txBody>
          <a:bodyPr wrap="none" rtlCol="0">
            <a:spAutoFit/>
          </a:bodyPr>
          <a:lstStyle/>
          <a:p>
            <a:r>
              <a:rPr lang="en-US" i="1" dirty="0"/>
              <a:t>S</a:t>
            </a:r>
            <a:r>
              <a:rPr lang="en-US" dirty="0"/>
              <a:t> = mean shear absolute magnitude</a:t>
            </a:r>
          </a:p>
        </p:txBody>
      </p:sp>
      <p:sp>
        <p:nvSpPr>
          <p:cNvPr id="15" name="Title 14"/>
          <p:cNvSpPr>
            <a:spLocks noGrp="1"/>
          </p:cNvSpPr>
          <p:nvPr>
            <p:ph type="title"/>
          </p:nvPr>
        </p:nvSpPr>
        <p:spPr/>
        <p:txBody>
          <a:bodyPr/>
          <a:lstStyle/>
          <a:p>
            <a:r>
              <a:rPr lang="en-US" dirty="0" err="1"/>
              <a:t>Prandtl’s</a:t>
            </a:r>
            <a:r>
              <a:rPr lang="en-US" dirty="0"/>
              <a:t> mixing length theory</a:t>
            </a:r>
          </a:p>
        </p:txBody>
      </p:sp>
      <p:cxnSp>
        <p:nvCxnSpPr>
          <p:cNvPr id="5" name="Straight Arrow Connector 4"/>
          <p:cNvCxnSpPr/>
          <p:nvPr/>
        </p:nvCxnSpPr>
        <p:spPr>
          <a:xfrm>
            <a:off x="5467427" y="2307944"/>
            <a:ext cx="15488" cy="1703850"/>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439B27A5-291A-F64B-BF25-7DF0870CD8E2}" type="slidenum">
              <a:rPr lang="en-US" smtClean="0"/>
              <a:t>42</a:t>
            </a:fld>
            <a:endParaRPr lang="en-US"/>
          </a:p>
        </p:txBody>
      </p:sp>
      <p:sp>
        <p:nvSpPr>
          <p:cNvPr id="6" name="TextBox 5">
            <a:extLst>
              <a:ext uri="{FF2B5EF4-FFF2-40B4-BE49-F238E27FC236}">
                <a16:creationId xmlns:a16="http://schemas.microsoft.com/office/drawing/2014/main" id="{83207466-2E4C-A235-8D31-84E39029D6A2}"/>
              </a:ext>
            </a:extLst>
          </p:cNvPr>
          <p:cNvSpPr txBox="1"/>
          <p:nvPr/>
        </p:nvSpPr>
        <p:spPr>
          <a:xfrm rot="16200000">
            <a:off x="4327843" y="2964996"/>
            <a:ext cx="1859035" cy="307777"/>
          </a:xfrm>
          <a:prstGeom prst="rect">
            <a:avLst/>
          </a:prstGeom>
          <a:noFill/>
        </p:spPr>
        <p:txBody>
          <a:bodyPr wrap="none" rtlCol="0">
            <a:spAutoFit/>
          </a:bodyPr>
          <a:lstStyle/>
          <a:p>
            <a:r>
              <a:rPr lang="en-US" sz="1400" dirty="0">
                <a:solidFill>
                  <a:srgbClr val="FF0000"/>
                </a:solidFill>
              </a:rPr>
              <a:t>plug in our assumption</a:t>
            </a:r>
          </a:p>
        </p:txBody>
      </p:sp>
    </p:spTree>
    <p:extLst>
      <p:ext uri="{BB962C8B-B14F-4D97-AF65-F5344CB8AC3E}">
        <p14:creationId xmlns:p14="http://schemas.microsoft.com/office/powerpoint/2010/main" val="1666672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fontScale="92500"/>
          </a:bodyPr>
          <a:lstStyle/>
          <a:p>
            <a:r>
              <a:rPr lang="en-US" dirty="0"/>
              <a:t>This expression for eddy diffusion embodies the reasonable idea that larger parcel displacements (</a:t>
            </a:r>
            <a:r>
              <a:rPr lang="en-US" i="1" dirty="0"/>
              <a:t>l</a:t>
            </a:r>
            <a:r>
              <a:rPr lang="en-US" i="1" baseline="-25000" dirty="0"/>
              <a:t>v</a:t>
            </a:r>
            <a:r>
              <a:rPr lang="en-US" dirty="0"/>
              <a:t> ↑) result in more mixing (</a:t>
            </a:r>
            <a:r>
              <a:rPr lang="en-US" i="1" dirty="0"/>
              <a:t>K</a:t>
            </a:r>
            <a:r>
              <a:rPr lang="en-US" i="1" baseline="-25000" dirty="0"/>
              <a:t>m</a:t>
            </a:r>
            <a:r>
              <a:rPr lang="en-US" dirty="0"/>
              <a:t> ↑), but only if there’s something to mix (S ↑) in the first place.</a:t>
            </a:r>
          </a:p>
          <a:p>
            <a:r>
              <a:rPr lang="en-US" dirty="0"/>
              <a:t>But, </a:t>
            </a:r>
            <a:r>
              <a:rPr lang="en-US" b="1" dirty="0"/>
              <a:t>what is a reasonable </a:t>
            </a:r>
            <a:r>
              <a:rPr lang="en-US" b="1" i="1" dirty="0"/>
              <a:t>l</a:t>
            </a:r>
            <a:r>
              <a:rPr lang="en-US" b="1" i="1" baseline="-25000" dirty="0"/>
              <a:t>v</a:t>
            </a:r>
            <a:r>
              <a:rPr lang="en-US" b="1" dirty="0"/>
              <a:t>?</a:t>
            </a:r>
          </a:p>
          <a:p>
            <a:r>
              <a:rPr lang="en-US" dirty="0"/>
              <a:t>In the surface layer, very close to the lower boundary, eddies are </a:t>
            </a:r>
            <a:r>
              <a:rPr lang="en-US" b="1" dirty="0">
                <a:solidFill>
                  <a:srgbClr val="FF0000"/>
                </a:solidFill>
              </a:rPr>
              <a:t>small</a:t>
            </a:r>
            <a:r>
              <a:rPr lang="en-US" dirty="0"/>
              <a:t>, owing to the proximity of the surface.  Farther above, eddies can be larger</a:t>
            </a:r>
            <a:r>
              <a:rPr lang="en-US" b="1" dirty="0"/>
              <a:t>.  So, with </a:t>
            </a:r>
            <a:r>
              <a:rPr lang="en-US" b="1" i="1" dirty="0"/>
              <a:t>l</a:t>
            </a:r>
            <a:r>
              <a:rPr lang="en-US" b="1" i="1" baseline="-25000" dirty="0"/>
              <a:t>v</a:t>
            </a:r>
            <a:r>
              <a:rPr lang="en-US" b="1" dirty="0"/>
              <a:t> ↑ height is expected</a:t>
            </a:r>
            <a:r>
              <a:rPr lang="en-US" dirty="0"/>
              <a:t>.</a:t>
            </a:r>
          </a:p>
        </p:txBody>
      </p:sp>
      <p:sp>
        <p:nvSpPr>
          <p:cNvPr id="3" name="Slide Number Placeholder 2"/>
          <p:cNvSpPr>
            <a:spLocks noGrp="1"/>
          </p:cNvSpPr>
          <p:nvPr>
            <p:ph type="sldNum" sz="quarter" idx="12"/>
          </p:nvPr>
        </p:nvSpPr>
        <p:spPr/>
        <p:txBody>
          <a:bodyPr/>
          <a:lstStyle/>
          <a:p>
            <a:fld id="{439B27A5-291A-F64B-BF25-7DF0870CD8E2}" type="slidenum">
              <a:rPr lang="en-US" smtClean="0"/>
              <a:t>43</a:t>
            </a:fld>
            <a:endParaRPr lang="en-US"/>
          </a:p>
        </p:txBody>
      </p:sp>
      <p:pic>
        <p:nvPicPr>
          <p:cNvPr id="8" name="Picture 7"/>
          <p:cNvPicPr>
            <a:picLocks noChangeAspect="1"/>
          </p:cNvPicPr>
          <p:nvPr/>
        </p:nvPicPr>
        <p:blipFill>
          <a:blip r:embed="rId3"/>
          <a:stretch>
            <a:fillRect/>
          </a:stretch>
        </p:blipFill>
        <p:spPr>
          <a:xfrm>
            <a:off x="2679700" y="434124"/>
            <a:ext cx="3873500" cy="1130300"/>
          </a:xfrm>
          <a:prstGeom prst="rect">
            <a:avLst/>
          </a:prstGeom>
        </p:spPr>
      </p:pic>
      <p:sp>
        <p:nvSpPr>
          <p:cNvPr id="11" name="TextBox 10"/>
          <p:cNvSpPr txBox="1"/>
          <p:nvPr/>
        </p:nvSpPr>
        <p:spPr>
          <a:xfrm>
            <a:off x="7290021" y="434124"/>
            <a:ext cx="1665841" cy="923330"/>
          </a:xfrm>
          <a:prstGeom prst="rect">
            <a:avLst/>
          </a:prstGeom>
          <a:noFill/>
        </p:spPr>
        <p:txBody>
          <a:bodyPr wrap="none" rtlCol="0">
            <a:spAutoFit/>
          </a:bodyPr>
          <a:lstStyle/>
          <a:p>
            <a:r>
              <a:rPr lang="en-US" i="1" dirty="0"/>
              <a:t>S</a:t>
            </a:r>
            <a:r>
              <a:rPr lang="en-US" dirty="0"/>
              <a:t> = mean shear </a:t>
            </a:r>
          </a:p>
          <a:p>
            <a:r>
              <a:rPr lang="en-US" dirty="0"/>
              <a:t>     absolute</a:t>
            </a:r>
          </a:p>
          <a:p>
            <a:r>
              <a:rPr lang="en-US" dirty="0"/>
              <a:t>     magnitude</a:t>
            </a:r>
          </a:p>
        </p:txBody>
      </p:sp>
      <p:sp>
        <p:nvSpPr>
          <p:cNvPr id="13" name="Rectangle 12"/>
          <p:cNvSpPr/>
          <p:nvPr/>
        </p:nvSpPr>
        <p:spPr>
          <a:xfrm>
            <a:off x="2384031" y="250438"/>
            <a:ext cx="4645000" cy="13676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AB1AE1-91E8-4E11-185C-C02085BCC247}"/>
              </a:ext>
            </a:extLst>
          </p:cNvPr>
          <p:cNvSpPr/>
          <p:nvPr/>
        </p:nvSpPr>
        <p:spPr>
          <a:xfrm>
            <a:off x="177800" y="3429000"/>
            <a:ext cx="8597900" cy="2927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3122B2-B047-BAF1-6B02-F7C26748C244}"/>
              </a:ext>
            </a:extLst>
          </p:cNvPr>
          <p:cNvPicPr>
            <a:picLocks noChangeAspect="1"/>
          </p:cNvPicPr>
          <p:nvPr/>
        </p:nvPicPr>
        <p:blipFill>
          <a:blip r:embed="rId4"/>
          <a:stretch>
            <a:fillRect/>
          </a:stretch>
        </p:blipFill>
        <p:spPr>
          <a:xfrm>
            <a:off x="1474711" y="3659981"/>
            <a:ext cx="2529840" cy="2529840"/>
          </a:xfrm>
          <a:prstGeom prst="rect">
            <a:avLst/>
          </a:prstGeom>
        </p:spPr>
      </p:pic>
      <p:pic>
        <p:nvPicPr>
          <p:cNvPr id="5" name="Picture 4">
            <a:extLst>
              <a:ext uri="{FF2B5EF4-FFF2-40B4-BE49-F238E27FC236}">
                <a16:creationId xmlns:a16="http://schemas.microsoft.com/office/drawing/2014/main" id="{C9970BC9-E3D3-E436-D9AB-C3512D11ACD8}"/>
              </a:ext>
            </a:extLst>
          </p:cNvPr>
          <p:cNvPicPr>
            <a:picLocks noChangeAspect="1"/>
          </p:cNvPicPr>
          <p:nvPr/>
        </p:nvPicPr>
        <p:blipFill>
          <a:blip r:embed="rId5"/>
          <a:stretch>
            <a:fillRect/>
          </a:stretch>
        </p:blipFill>
        <p:spPr>
          <a:xfrm>
            <a:off x="5144255" y="3648710"/>
            <a:ext cx="2529840" cy="2529840"/>
          </a:xfrm>
          <a:prstGeom prst="rect">
            <a:avLst/>
          </a:prstGeom>
        </p:spPr>
      </p:pic>
      <p:cxnSp>
        <p:nvCxnSpPr>
          <p:cNvPr id="7" name="Straight Arrow Connector 6">
            <a:extLst>
              <a:ext uri="{FF2B5EF4-FFF2-40B4-BE49-F238E27FC236}">
                <a16:creationId xmlns:a16="http://schemas.microsoft.com/office/drawing/2014/main" id="{B904869C-FF7A-6B80-4C7A-4BC2814AD4C9}"/>
              </a:ext>
            </a:extLst>
          </p:cNvPr>
          <p:cNvCxnSpPr/>
          <p:nvPr/>
        </p:nvCxnSpPr>
        <p:spPr>
          <a:xfrm>
            <a:off x="4241800" y="4737100"/>
            <a:ext cx="787400"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630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fontScale="92500"/>
          </a:bodyPr>
          <a:lstStyle/>
          <a:p>
            <a:r>
              <a:rPr lang="en-US" dirty="0"/>
              <a:t>This expression for eddy diffusion embodies the reasonable idea that larger parcel displacements (</a:t>
            </a:r>
            <a:r>
              <a:rPr lang="en-US" i="1" dirty="0"/>
              <a:t>l</a:t>
            </a:r>
            <a:r>
              <a:rPr lang="en-US" i="1" baseline="-25000" dirty="0"/>
              <a:t>v</a:t>
            </a:r>
            <a:r>
              <a:rPr lang="en-US" dirty="0"/>
              <a:t> ↑) result in more mixing (</a:t>
            </a:r>
            <a:r>
              <a:rPr lang="en-US" i="1" dirty="0"/>
              <a:t>K</a:t>
            </a:r>
            <a:r>
              <a:rPr lang="en-US" i="1" baseline="-25000" dirty="0"/>
              <a:t>m</a:t>
            </a:r>
            <a:r>
              <a:rPr lang="en-US" dirty="0"/>
              <a:t> ↑), but only if there’s something to mix (S ↑) in the first place.</a:t>
            </a:r>
          </a:p>
          <a:p>
            <a:r>
              <a:rPr lang="en-US" dirty="0"/>
              <a:t>But, </a:t>
            </a:r>
            <a:r>
              <a:rPr lang="en-US" b="1" dirty="0"/>
              <a:t>what is a reasonable </a:t>
            </a:r>
            <a:r>
              <a:rPr lang="en-US" b="1" i="1" dirty="0"/>
              <a:t>l</a:t>
            </a:r>
            <a:r>
              <a:rPr lang="en-US" b="1" i="1" baseline="-25000" dirty="0"/>
              <a:t>v</a:t>
            </a:r>
            <a:r>
              <a:rPr lang="en-US" b="1" dirty="0"/>
              <a:t>?</a:t>
            </a:r>
          </a:p>
          <a:p>
            <a:r>
              <a:rPr lang="en-US" dirty="0"/>
              <a:t>In the surface layer, very close to the lower boundary, eddies are </a:t>
            </a:r>
            <a:r>
              <a:rPr lang="en-US" b="1" dirty="0">
                <a:solidFill>
                  <a:srgbClr val="FF0000"/>
                </a:solidFill>
              </a:rPr>
              <a:t>small</a:t>
            </a:r>
            <a:r>
              <a:rPr lang="en-US" dirty="0"/>
              <a:t>, owing to the proximity of the surface.  Farther above, eddies can be larger</a:t>
            </a:r>
            <a:r>
              <a:rPr lang="en-US" b="1" dirty="0"/>
              <a:t>.  So, with </a:t>
            </a:r>
            <a:r>
              <a:rPr lang="en-US" b="1" i="1" dirty="0"/>
              <a:t>l</a:t>
            </a:r>
            <a:r>
              <a:rPr lang="en-US" b="1" i="1" baseline="-25000" dirty="0"/>
              <a:t>v</a:t>
            </a:r>
            <a:r>
              <a:rPr lang="en-US" b="1" dirty="0"/>
              <a:t> ↑ height is expected</a:t>
            </a:r>
            <a:r>
              <a:rPr lang="en-US" dirty="0"/>
              <a:t>.</a:t>
            </a:r>
          </a:p>
        </p:txBody>
      </p:sp>
      <p:sp>
        <p:nvSpPr>
          <p:cNvPr id="3" name="Slide Number Placeholder 2"/>
          <p:cNvSpPr>
            <a:spLocks noGrp="1"/>
          </p:cNvSpPr>
          <p:nvPr>
            <p:ph type="sldNum" sz="quarter" idx="12"/>
          </p:nvPr>
        </p:nvSpPr>
        <p:spPr/>
        <p:txBody>
          <a:bodyPr/>
          <a:lstStyle/>
          <a:p>
            <a:fld id="{439B27A5-291A-F64B-BF25-7DF0870CD8E2}" type="slidenum">
              <a:rPr lang="en-US" smtClean="0"/>
              <a:t>44</a:t>
            </a:fld>
            <a:endParaRPr lang="en-US"/>
          </a:p>
        </p:txBody>
      </p:sp>
      <p:pic>
        <p:nvPicPr>
          <p:cNvPr id="8" name="Picture 7"/>
          <p:cNvPicPr>
            <a:picLocks noChangeAspect="1"/>
          </p:cNvPicPr>
          <p:nvPr/>
        </p:nvPicPr>
        <p:blipFill>
          <a:blip r:embed="rId3"/>
          <a:stretch>
            <a:fillRect/>
          </a:stretch>
        </p:blipFill>
        <p:spPr>
          <a:xfrm>
            <a:off x="2679700" y="434124"/>
            <a:ext cx="3873500" cy="1130300"/>
          </a:xfrm>
          <a:prstGeom prst="rect">
            <a:avLst/>
          </a:prstGeom>
        </p:spPr>
      </p:pic>
      <p:sp>
        <p:nvSpPr>
          <p:cNvPr id="11" name="TextBox 10"/>
          <p:cNvSpPr txBox="1"/>
          <p:nvPr/>
        </p:nvSpPr>
        <p:spPr>
          <a:xfrm>
            <a:off x="7290021" y="434124"/>
            <a:ext cx="1665841" cy="923330"/>
          </a:xfrm>
          <a:prstGeom prst="rect">
            <a:avLst/>
          </a:prstGeom>
          <a:noFill/>
        </p:spPr>
        <p:txBody>
          <a:bodyPr wrap="none" rtlCol="0">
            <a:spAutoFit/>
          </a:bodyPr>
          <a:lstStyle/>
          <a:p>
            <a:r>
              <a:rPr lang="en-US" i="1" dirty="0"/>
              <a:t>S</a:t>
            </a:r>
            <a:r>
              <a:rPr lang="en-US" dirty="0"/>
              <a:t> = mean shear </a:t>
            </a:r>
          </a:p>
          <a:p>
            <a:r>
              <a:rPr lang="en-US" dirty="0"/>
              <a:t>     absolute</a:t>
            </a:r>
          </a:p>
          <a:p>
            <a:r>
              <a:rPr lang="en-US" dirty="0"/>
              <a:t>     magnitude</a:t>
            </a:r>
          </a:p>
        </p:txBody>
      </p:sp>
      <p:sp>
        <p:nvSpPr>
          <p:cNvPr id="13" name="Rectangle 12"/>
          <p:cNvSpPr/>
          <p:nvPr/>
        </p:nvSpPr>
        <p:spPr>
          <a:xfrm>
            <a:off x="2384031" y="250438"/>
            <a:ext cx="4645000" cy="13676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8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xing_length_conce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279" y="53682"/>
            <a:ext cx="6210611" cy="3255705"/>
          </a:xfrm>
          <a:prstGeom prst="rect">
            <a:avLst/>
          </a:prstGeom>
        </p:spPr>
      </p:pic>
      <p:sp>
        <p:nvSpPr>
          <p:cNvPr id="4" name="Slide Number Placeholder 3"/>
          <p:cNvSpPr>
            <a:spLocks noGrp="1"/>
          </p:cNvSpPr>
          <p:nvPr>
            <p:ph type="sldNum" sz="quarter" idx="12"/>
          </p:nvPr>
        </p:nvSpPr>
        <p:spPr/>
        <p:txBody>
          <a:bodyPr/>
          <a:lstStyle/>
          <a:p>
            <a:fld id="{439B27A5-291A-F64B-BF25-7DF0870CD8E2}" type="slidenum">
              <a:rPr lang="en-US" smtClean="0"/>
              <a:t>45</a:t>
            </a:fld>
            <a:endParaRPr lang="en-US"/>
          </a:p>
        </p:txBody>
      </p:sp>
      <p:sp>
        <p:nvSpPr>
          <p:cNvPr id="7" name="TextBox 6"/>
          <p:cNvSpPr txBox="1"/>
          <p:nvPr/>
        </p:nvSpPr>
        <p:spPr>
          <a:xfrm>
            <a:off x="361884" y="3667161"/>
            <a:ext cx="8655190" cy="2677656"/>
          </a:xfrm>
          <a:prstGeom prst="rect">
            <a:avLst/>
          </a:prstGeom>
          <a:noFill/>
        </p:spPr>
        <p:txBody>
          <a:bodyPr wrap="none" rtlCol="0">
            <a:spAutoFit/>
          </a:bodyPr>
          <a:lstStyle/>
          <a:p>
            <a:pPr algn="ctr"/>
            <a:r>
              <a:rPr lang="en-US" sz="2400" dirty="0"/>
              <a:t>This is why </a:t>
            </a:r>
            <a:r>
              <a:rPr lang="en-US" sz="2400" b="1" dirty="0" err="1">
                <a:solidFill>
                  <a:srgbClr val="FF0000"/>
                </a:solidFill>
              </a:rPr>
              <a:t>superadiabatic</a:t>
            </a:r>
            <a:r>
              <a:rPr lang="en-US" sz="2400" dirty="0"/>
              <a:t> layers can form close to the surface</a:t>
            </a:r>
          </a:p>
          <a:p>
            <a:pPr algn="ctr"/>
            <a:r>
              <a:rPr lang="en-US" sz="2400" dirty="0"/>
              <a:t>on days with strong surface heating.  Eddy activity and size are</a:t>
            </a:r>
          </a:p>
          <a:p>
            <a:pPr algn="ctr"/>
            <a:r>
              <a:rPr lang="en-US" sz="2400" dirty="0"/>
              <a:t>both restricted very close to the rigid surface.</a:t>
            </a:r>
          </a:p>
          <a:p>
            <a:pPr algn="ctr"/>
            <a:endParaRPr lang="en-US" sz="2400" dirty="0"/>
          </a:p>
          <a:p>
            <a:pPr algn="ctr"/>
            <a:r>
              <a:rPr lang="en-US" sz="2400" dirty="0"/>
              <a:t>Farther aloft, however, eddies can be larger in size and magnitude, </a:t>
            </a:r>
          </a:p>
          <a:p>
            <a:pPr algn="ctr"/>
            <a:r>
              <a:rPr lang="en-US" sz="2400" dirty="0"/>
              <a:t>and thus more efficient vertical mixing is possible, which can lead to</a:t>
            </a:r>
          </a:p>
          <a:p>
            <a:pPr algn="ctr"/>
            <a:r>
              <a:rPr lang="en-US" sz="2400" dirty="0"/>
              <a:t>a </a:t>
            </a:r>
            <a:r>
              <a:rPr lang="en-US" sz="2400" u="sng" dirty="0"/>
              <a:t>neutral lapse rate</a:t>
            </a:r>
            <a:r>
              <a:rPr lang="en-US" sz="2400" dirty="0"/>
              <a:t>.</a:t>
            </a:r>
          </a:p>
        </p:txBody>
      </p:sp>
    </p:spTree>
    <p:extLst>
      <p:ext uri="{BB962C8B-B14F-4D97-AF65-F5344CB8AC3E}">
        <p14:creationId xmlns:p14="http://schemas.microsoft.com/office/powerpoint/2010/main" val="3623373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9B27A5-291A-F64B-BF25-7DF0870CD8E2}" type="slidenum">
              <a:rPr lang="en-US" smtClean="0"/>
              <a:t>46</a:t>
            </a:fld>
            <a:endParaRPr lang="en-US"/>
          </a:p>
        </p:txBody>
      </p:sp>
      <p:sp>
        <p:nvSpPr>
          <p:cNvPr id="7" name="TextBox 6"/>
          <p:cNvSpPr txBox="1"/>
          <p:nvPr/>
        </p:nvSpPr>
        <p:spPr>
          <a:xfrm>
            <a:off x="427046" y="3166297"/>
            <a:ext cx="8524890" cy="2585323"/>
          </a:xfrm>
          <a:prstGeom prst="rect">
            <a:avLst/>
          </a:prstGeom>
          <a:noFill/>
        </p:spPr>
        <p:txBody>
          <a:bodyPr wrap="none" rtlCol="0">
            <a:spAutoFit/>
          </a:bodyPr>
          <a:lstStyle/>
          <a:p>
            <a:pPr algn="ctr"/>
            <a:r>
              <a:rPr lang="en-US" sz="2400" dirty="0"/>
              <a:t>So we start with the hypothesis that </a:t>
            </a:r>
            <a:r>
              <a:rPr lang="en-US" sz="2400" i="1" dirty="0"/>
              <a:t>l</a:t>
            </a:r>
            <a:r>
              <a:rPr lang="en-US" sz="2400" i="1" baseline="-25000" dirty="0"/>
              <a:t>v</a:t>
            </a:r>
            <a:r>
              <a:rPr lang="en-US" sz="2400" dirty="0"/>
              <a:t> is proportional to height </a:t>
            </a:r>
            <a:r>
              <a:rPr lang="en-US" sz="2400" i="1" dirty="0"/>
              <a:t>z</a:t>
            </a:r>
            <a:r>
              <a:rPr lang="en-US" sz="2400" dirty="0"/>
              <a:t>:</a:t>
            </a:r>
          </a:p>
          <a:p>
            <a:pPr algn="ctr"/>
            <a:endParaRPr lang="en-US" sz="2400" dirty="0"/>
          </a:p>
          <a:p>
            <a:pPr algn="ctr"/>
            <a:r>
              <a:rPr lang="en-US" sz="2400" dirty="0"/>
              <a:t>where </a:t>
            </a:r>
            <a:r>
              <a:rPr lang="en-US" sz="2400" dirty="0">
                <a:latin typeface="Symbol" charset="2"/>
                <a:cs typeface="Symbol" charset="2"/>
              </a:rPr>
              <a:t>k</a:t>
            </a:r>
            <a:r>
              <a:rPr lang="en-US" sz="2400" dirty="0"/>
              <a:t> is an as yet unspecified proportionality*.</a:t>
            </a:r>
          </a:p>
          <a:p>
            <a:pPr algn="ctr"/>
            <a:endParaRPr lang="en-US" sz="2400" dirty="0"/>
          </a:p>
          <a:p>
            <a:pPr algn="ctr"/>
            <a:r>
              <a:rPr lang="en-US" sz="2400" dirty="0"/>
              <a:t>But, it is unreasonable to expect that vertical mixing length</a:t>
            </a:r>
          </a:p>
          <a:p>
            <a:pPr algn="ctr"/>
            <a:r>
              <a:rPr lang="en-US" sz="2400" i="1" dirty="0"/>
              <a:t>continues</a:t>
            </a:r>
            <a:r>
              <a:rPr lang="en-US" sz="2400" dirty="0"/>
              <a:t> to increase with height.  Next expression bounds </a:t>
            </a:r>
            <a:r>
              <a:rPr lang="en-US" sz="2400" i="1" dirty="0"/>
              <a:t>l</a:t>
            </a:r>
            <a:r>
              <a:rPr lang="en-US" sz="2400" i="1" baseline="-25000" dirty="0"/>
              <a:t>v</a:t>
            </a:r>
            <a:r>
              <a:rPr lang="en-US" sz="2400" dirty="0"/>
              <a:t> by </a:t>
            </a:r>
            <a:r>
              <a:rPr lang="en-US" sz="2400" i="1" dirty="0"/>
              <a:t>l</a:t>
            </a:r>
            <a:r>
              <a:rPr lang="en-US" sz="2400" baseline="-25000" dirty="0"/>
              <a:t>∞</a:t>
            </a:r>
            <a:r>
              <a:rPr lang="en-US" sz="2400" dirty="0"/>
              <a:t>:</a:t>
            </a:r>
            <a:endParaRPr lang="en-US" sz="2400" baseline="-25000" dirty="0"/>
          </a:p>
          <a:p>
            <a:pPr algn="ctr"/>
            <a:endParaRPr lang="en-US" dirty="0"/>
          </a:p>
        </p:txBody>
      </p:sp>
      <p:pic>
        <p:nvPicPr>
          <p:cNvPr id="5" name="Picture 4"/>
          <p:cNvPicPr>
            <a:picLocks noChangeAspect="1"/>
          </p:cNvPicPr>
          <p:nvPr/>
        </p:nvPicPr>
        <p:blipFill>
          <a:blip r:embed="rId2"/>
          <a:stretch>
            <a:fillRect/>
          </a:stretch>
        </p:blipFill>
        <p:spPr>
          <a:xfrm>
            <a:off x="3978275" y="3590045"/>
            <a:ext cx="1422400" cy="406400"/>
          </a:xfrm>
          <a:prstGeom prst="rect">
            <a:avLst/>
          </a:prstGeom>
        </p:spPr>
      </p:pic>
      <p:pic>
        <p:nvPicPr>
          <p:cNvPr id="2" name="Picture 1"/>
          <p:cNvPicPr>
            <a:picLocks noChangeAspect="1"/>
          </p:cNvPicPr>
          <p:nvPr/>
        </p:nvPicPr>
        <p:blipFill>
          <a:blip r:embed="rId3"/>
          <a:stretch>
            <a:fillRect/>
          </a:stretch>
        </p:blipFill>
        <p:spPr>
          <a:xfrm>
            <a:off x="3434027" y="5606304"/>
            <a:ext cx="2532431" cy="929332"/>
          </a:xfrm>
          <a:prstGeom prst="rect">
            <a:avLst/>
          </a:prstGeom>
        </p:spPr>
      </p:pic>
      <p:sp>
        <p:nvSpPr>
          <p:cNvPr id="3" name="TextBox 2"/>
          <p:cNvSpPr txBox="1"/>
          <p:nvPr/>
        </p:nvSpPr>
        <p:spPr>
          <a:xfrm>
            <a:off x="220608" y="5825257"/>
            <a:ext cx="2449709" cy="369332"/>
          </a:xfrm>
          <a:prstGeom prst="rect">
            <a:avLst/>
          </a:prstGeom>
          <a:noFill/>
        </p:spPr>
        <p:txBody>
          <a:bodyPr wrap="none" rtlCol="0">
            <a:spAutoFit/>
          </a:bodyPr>
          <a:lstStyle/>
          <a:p>
            <a:r>
              <a:rPr lang="en-US" dirty="0" err="1">
                <a:solidFill>
                  <a:schemeClr val="bg1">
                    <a:lumMod val="75000"/>
                  </a:schemeClr>
                </a:solidFill>
              </a:rPr>
              <a:t>Blackadar</a:t>
            </a:r>
            <a:r>
              <a:rPr lang="en-US" dirty="0">
                <a:solidFill>
                  <a:schemeClr val="bg1">
                    <a:lumMod val="75000"/>
                  </a:schemeClr>
                </a:solidFill>
              </a:rPr>
              <a:t> (1962, eq. 24)</a:t>
            </a:r>
          </a:p>
        </p:txBody>
      </p:sp>
      <p:sp>
        <p:nvSpPr>
          <p:cNvPr id="6" name="TextBox 5"/>
          <p:cNvSpPr txBox="1"/>
          <p:nvPr/>
        </p:nvSpPr>
        <p:spPr>
          <a:xfrm>
            <a:off x="6767827" y="5796972"/>
            <a:ext cx="1078071" cy="369332"/>
          </a:xfrm>
          <a:prstGeom prst="rect">
            <a:avLst/>
          </a:prstGeom>
          <a:noFill/>
        </p:spPr>
        <p:txBody>
          <a:bodyPr wrap="none" rtlCol="0">
            <a:spAutoFit/>
          </a:bodyPr>
          <a:lstStyle/>
          <a:p>
            <a:r>
              <a:rPr lang="en-US" i="1" dirty="0"/>
              <a:t>l</a:t>
            </a:r>
            <a:r>
              <a:rPr lang="en-US" baseline="-25000" dirty="0"/>
              <a:t>∞</a:t>
            </a:r>
            <a:r>
              <a:rPr lang="en-US" dirty="0"/>
              <a:t> ~ 50 m</a:t>
            </a:r>
          </a:p>
        </p:txBody>
      </p:sp>
      <p:pic>
        <p:nvPicPr>
          <p:cNvPr id="10" name="Picture 9" descr="mixing_length_concep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279" y="53682"/>
            <a:ext cx="6210611" cy="3255705"/>
          </a:xfrm>
          <a:prstGeom prst="rect">
            <a:avLst/>
          </a:prstGeom>
        </p:spPr>
      </p:pic>
      <p:sp>
        <p:nvSpPr>
          <p:cNvPr id="8" name="TextBox 7">
            <a:extLst>
              <a:ext uri="{FF2B5EF4-FFF2-40B4-BE49-F238E27FC236}">
                <a16:creationId xmlns:a16="http://schemas.microsoft.com/office/drawing/2014/main" id="{5EAEA9C3-C440-304E-AFEA-51FCDCDA5F93}"/>
              </a:ext>
            </a:extLst>
          </p:cNvPr>
          <p:cNvSpPr txBox="1"/>
          <p:nvPr/>
        </p:nvSpPr>
        <p:spPr>
          <a:xfrm>
            <a:off x="28736" y="6582975"/>
            <a:ext cx="7459478" cy="276999"/>
          </a:xfrm>
          <a:prstGeom prst="rect">
            <a:avLst/>
          </a:prstGeom>
          <a:noFill/>
        </p:spPr>
        <p:txBody>
          <a:bodyPr wrap="none" rtlCol="0">
            <a:spAutoFit/>
          </a:bodyPr>
          <a:lstStyle/>
          <a:p>
            <a:r>
              <a:rPr lang="en-US" sz="1200" dirty="0"/>
              <a:t>*</a:t>
            </a:r>
            <a:r>
              <a:rPr lang="en-US" sz="1200" i="1" dirty="0"/>
              <a:t>von Karman’s constant, empirically determined to be about 0.4 from lab experiments of flow near solid, no-slip walls</a:t>
            </a:r>
          </a:p>
        </p:txBody>
      </p:sp>
    </p:spTree>
    <p:extLst>
      <p:ext uri="{BB962C8B-B14F-4D97-AF65-F5344CB8AC3E}">
        <p14:creationId xmlns:p14="http://schemas.microsoft.com/office/powerpoint/2010/main" val="2814975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33E07C-8591-C10F-21EB-7E40B23E3DE2}"/>
              </a:ext>
            </a:extLst>
          </p:cNvPr>
          <p:cNvPicPr>
            <a:picLocks noChangeAspect="1"/>
          </p:cNvPicPr>
          <p:nvPr/>
        </p:nvPicPr>
        <p:blipFill>
          <a:blip r:embed="rId3"/>
          <a:stretch>
            <a:fillRect/>
          </a:stretch>
        </p:blipFill>
        <p:spPr>
          <a:xfrm>
            <a:off x="1873250" y="1595120"/>
            <a:ext cx="5397500" cy="3759200"/>
          </a:xfrm>
          <a:prstGeom prst="rect">
            <a:avLst/>
          </a:prstGeom>
        </p:spPr>
      </p:pic>
      <p:sp>
        <p:nvSpPr>
          <p:cNvPr id="4" name="Title 3"/>
          <p:cNvSpPr>
            <a:spLocks noGrp="1"/>
          </p:cNvSpPr>
          <p:nvPr>
            <p:ph type="title"/>
          </p:nvPr>
        </p:nvSpPr>
        <p:spPr/>
        <p:txBody>
          <a:bodyPr>
            <a:normAutofit fontScale="90000"/>
          </a:bodyPr>
          <a:lstStyle/>
          <a:p>
            <a:r>
              <a:rPr lang="en-US" dirty="0" err="1"/>
              <a:t>Blackadar</a:t>
            </a:r>
            <a:r>
              <a:rPr lang="en-US" dirty="0"/>
              <a:t> mixing length formula</a:t>
            </a:r>
            <a:br>
              <a:rPr lang="en-US" dirty="0"/>
            </a:br>
            <a:r>
              <a:rPr lang="en-US" dirty="0"/>
              <a:t>(</a:t>
            </a:r>
            <a:r>
              <a:rPr lang="en-US" i="1" dirty="0"/>
              <a:t>l</a:t>
            </a:r>
            <a:r>
              <a:rPr lang="en-US" baseline="-25000" dirty="0"/>
              <a:t>∞</a:t>
            </a:r>
            <a:r>
              <a:rPr lang="en-US" dirty="0"/>
              <a:t> = 42 m, </a:t>
            </a:r>
            <a:r>
              <a:rPr lang="en-US" dirty="0">
                <a:latin typeface="Symbol" pitchFamily="2" charset="2"/>
              </a:rPr>
              <a:t>k</a:t>
            </a:r>
            <a:r>
              <a:rPr lang="en-US" dirty="0"/>
              <a:t> = 0.4)</a:t>
            </a:r>
          </a:p>
        </p:txBody>
      </p:sp>
      <p:sp>
        <p:nvSpPr>
          <p:cNvPr id="2" name="Slide Number Placeholder 1"/>
          <p:cNvSpPr>
            <a:spLocks noGrp="1"/>
          </p:cNvSpPr>
          <p:nvPr>
            <p:ph type="sldNum" sz="quarter" idx="12"/>
          </p:nvPr>
        </p:nvSpPr>
        <p:spPr/>
        <p:txBody>
          <a:bodyPr/>
          <a:lstStyle/>
          <a:p>
            <a:fld id="{439B27A5-291A-F64B-BF25-7DF0870CD8E2}" type="slidenum">
              <a:rPr lang="en-US" smtClean="0"/>
              <a:t>47</a:t>
            </a:fld>
            <a:endParaRPr lang="en-US"/>
          </a:p>
        </p:txBody>
      </p:sp>
      <p:sp>
        <p:nvSpPr>
          <p:cNvPr id="6" name="TextBox 5"/>
          <p:cNvSpPr txBox="1"/>
          <p:nvPr/>
        </p:nvSpPr>
        <p:spPr>
          <a:xfrm>
            <a:off x="457200" y="5509368"/>
            <a:ext cx="6972678" cy="1323439"/>
          </a:xfrm>
          <a:prstGeom prst="rect">
            <a:avLst/>
          </a:prstGeom>
          <a:noFill/>
        </p:spPr>
        <p:txBody>
          <a:bodyPr wrap="none" rtlCol="0">
            <a:spAutoFit/>
          </a:bodyPr>
          <a:lstStyle/>
          <a:p>
            <a:r>
              <a:rPr lang="en-US" sz="1600" dirty="0" err="1"/>
              <a:t>Blackadar</a:t>
            </a:r>
            <a:r>
              <a:rPr lang="en-US" sz="1600" dirty="0"/>
              <a:t> (1962) used this to model </a:t>
            </a:r>
            <a:r>
              <a:rPr lang="en-US" sz="1600" dirty="0" err="1"/>
              <a:t>Lettau’s</a:t>
            </a:r>
            <a:r>
              <a:rPr lang="en-US" sz="1600" dirty="0"/>
              <a:t> (1950) wind data from Leipzig,</a:t>
            </a:r>
          </a:p>
          <a:p>
            <a:r>
              <a:rPr lang="en-US" sz="1600" dirty="0"/>
              <a:t>	and inferred </a:t>
            </a:r>
            <a:r>
              <a:rPr lang="en-US" sz="1600" i="1" dirty="0"/>
              <a:t>l</a:t>
            </a:r>
            <a:r>
              <a:rPr lang="en-US" sz="1600" baseline="-25000" dirty="0"/>
              <a:t>∞</a:t>
            </a:r>
            <a:r>
              <a:rPr lang="en-US" sz="1600" dirty="0"/>
              <a:t> should be a function of geostrophic wind speed and latitude.</a:t>
            </a:r>
          </a:p>
          <a:p>
            <a:r>
              <a:rPr lang="en-US" sz="1600" dirty="0"/>
              <a:t>In many applications, larger </a:t>
            </a:r>
            <a:r>
              <a:rPr lang="en-US" sz="1600" i="1" dirty="0"/>
              <a:t>l</a:t>
            </a:r>
            <a:r>
              <a:rPr lang="en-US" sz="1600" i="1" baseline="-25000" dirty="0"/>
              <a:t>∞</a:t>
            </a:r>
            <a:r>
              <a:rPr lang="en-US" sz="1600" dirty="0"/>
              <a:t> values are used, which results in </a:t>
            </a:r>
            <a:r>
              <a:rPr lang="en-US" sz="1600" i="1" dirty="0"/>
              <a:t>l</a:t>
            </a:r>
            <a:r>
              <a:rPr lang="en-US" sz="1600" i="1" baseline="-25000" dirty="0"/>
              <a:t>v</a:t>
            </a:r>
            <a:r>
              <a:rPr lang="en-US" sz="1600" dirty="0"/>
              <a:t> increasing</a:t>
            </a:r>
          </a:p>
          <a:p>
            <a:r>
              <a:rPr lang="en-US" sz="1600" dirty="0"/>
              <a:t>	with height over a much deeper layer than one might anticipate.</a:t>
            </a:r>
          </a:p>
          <a:p>
            <a:r>
              <a:rPr lang="en-US" sz="1600" dirty="0" err="1"/>
              <a:t>Businger</a:t>
            </a:r>
            <a:r>
              <a:rPr lang="en-US" sz="1600" dirty="0"/>
              <a:t> et al. (1971): </a:t>
            </a:r>
            <a:r>
              <a:rPr lang="en-US" sz="1600" dirty="0">
                <a:latin typeface="Symbol" pitchFamily="2" charset="2"/>
              </a:rPr>
              <a:t>k</a:t>
            </a:r>
            <a:r>
              <a:rPr lang="en-US" sz="1600" dirty="0"/>
              <a:t> may be smaller than 0.4</a:t>
            </a:r>
          </a:p>
        </p:txBody>
      </p:sp>
      <p:pic>
        <p:nvPicPr>
          <p:cNvPr id="9" name="Picture 8">
            <a:extLst>
              <a:ext uri="{FF2B5EF4-FFF2-40B4-BE49-F238E27FC236}">
                <a16:creationId xmlns:a16="http://schemas.microsoft.com/office/drawing/2014/main" id="{1E9A01AC-03A4-B55C-CEA6-56FDF0591526}"/>
              </a:ext>
            </a:extLst>
          </p:cNvPr>
          <p:cNvPicPr>
            <a:picLocks noChangeAspect="1"/>
          </p:cNvPicPr>
          <p:nvPr/>
        </p:nvPicPr>
        <p:blipFill>
          <a:blip r:embed="rId4"/>
          <a:stretch>
            <a:fillRect/>
          </a:stretch>
        </p:blipFill>
        <p:spPr>
          <a:xfrm>
            <a:off x="3456432" y="3063240"/>
            <a:ext cx="1528738" cy="561004"/>
          </a:xfrm>
          <a:prstGeom prst="rect">
            <a:avLst/>
          </a:prstGeom>
        </p:spPr>
      </p:pic>
    </p:spTree>
    <p:extLst>
      <p:ext uri="{BB962C8B-B14F-4D97-AF65-F5344CB8AC3E}">
        <p14:creationId xmlns:p14="http://schemas.microsoft.com/office/powerpoint/2010/main" val="783800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73A5-DD8D-5D39-FEAF-974CF811DC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CC2C47-06C9-8F3C-BFAD-6D0870287501}"/>
              </a:ext>
            </a:extLst>
          </p:cNvPr>
          <p:cNvSpPr>
            <a:spLocks noGrp="1"/>
          </p:cNvSpPr>
          <p:nvPr>
            <p:ph type="title"/>
          </p:nvPr>
        </p:nvSpPr>
        <p:spPr/>
        <p:txBody>
          <a:bodyPr>
            <a:normAutofit fontScale="90000"/>
          </a:bodyPr>
          <a:lstStyle/>
          <a:p>
            <a:r>
              <a:rPr lang="en-US" dirty="0" err="1"/>
              <a:t>Blackadar</a:t>
            </a:r>
            <a:r>
              <a:rPr lang="en-US" dirty="0"/>
              <a:t> mixing length formula</a:t>
            </a:r>
            <a:br>
              <a:rPr lang="en-US" dirty="0"/>
            </a:br>
            <a:r>
              <a:rPr lang="en-US" dirty="0"/>
              <a:t>(</a:t>
            </a:r>
            <a:r>
              <a:rPr lang="en-US" i="1" dirty="0"/>
              <a:t>l</a:t>
            </a:r>
            <a:r>
              <a:rPr lang="en-US" baseline="-25000" dirty="0"/>
              <a:t>∞</a:t>
            </a:r>
            <a:r>
              <a:rPr lang="en-US" dirty="0"/>
              <a:t> = 42 m, </a:t>
            </a:r>
            <a:r>
              <a:rPr lang="en-US" dirty="0">
                <a:latin typeface="Symbol" pitchFamily="2" charset="2"/>
              </a:rPr>
              <a:t>k</a:t>
            </a:r>
            <a:r>
              <a:rPr lang="en-US" dirty="0"/>
              <a:t> = 0.4)</a:t>
            </a:r>
          </a:p>
        </p:txBody>
      </p:sp>
      <p:sp>
        <p:nvSpPr>
          <p:cNvPr id="2" name="Slide Number Placeholder 1">
            <a:extLst>
              <a:ext uri="{FF2B5EF4-FFF2-40B4-BE49-F238E27FC236}">
                <a16:creationId xmlns:a16="http://schemas.microsoft.com/office/drawing/2014/main" id="{9A99869D-90DC-F54F-7614-558B818C1833}"/>
              </a:ext>
            </a:extLst>
          </p:cNvPr>
          <p:cNvSpPr>
            <a:spLocks noGrp="1"/>
          </p:cNvSpPr>
          <p:nvPr>
            <p:ph type="sldNum" sz="quarter" idx="12"/>
          </p:nvPr>
        </p:nvSpPr>
        <p:spPr/>
        <p:txBody>
          <a:bodyPr/>
          <a:lstStyle/>
          <a:p>
            <a:fld id="{439B27A5-291A-F64B-BF25-7DF0870CD8E2}" type="slidenum">
              <a:rPr lang="en-US" smtClean="0"/>
              <a:t>48</a:t>
            </a:fld>
            <a:endParaRPr lang="en-US"/>
          </a:p>
        </p:txBody>
      </p:sp>
      <p:sp>
        <p:nvSpPr>
          <p:cNvPr id="6" name="TextBox 5">
            <a:extLst>
              <a:ext uri="{FF2B5EF4-FFF2-40B4-BE49-F238E27FC236}">
                <a16:creationId xmlns:a16="http://schemas.microsoft.com/office/drawing/2014/main" id="{DF64C2A2-9A54-75F4-C46A-815FB0E316C1}"/>
              </a:ext>
            </a:extLst>
          </p:cNvPr>
          <p:cNvSpPr txBox="1"/>
          <p:nvPr/>
        </p:nvSpPr>
        <p:spPr>
          <a:xfrm>
            <a:off x="457200" y="5509368"/>
            <a:ext cx="6972678" cy="1323439"/>
          </a:xfrm>
          <a:prstGeom prst="rect">
            <a:avLst/>
          </a:prstGeom>
          <a:noFill/>
        </p:spPr>
        <p:txBody>
          <a:bodyPr wrap="none" rtlCol="0">
            <a:spAutoFit/>
          </a:bodyPr>
          <a:lstStyle/>
          <a:p>
            <a:r>
              <a:rPr lang="en-US" sz="1600" dirty="0" err="1"/>
              <a:t>Blackadar</a:t>
            </a:r>
            <a:r>
              <a:rPr lang="en-US" sz="1600" dirty="0"/>
              <a:t> (1962) used this to model </a:t>
            </a:r>
            <a:r>
              <a:rPr lang="en-US" sz="1600" dirty="0" err="1"/>
              <a:t>Lettau’s</a:t>
            </a:r>
            <a:r>
              <a:rPr lang="en-US" sz="1600" dirty="0"/>
              <a:t> (1950) wind data from Leipzig,</a:t>
            </a:r>
          </a:p>
          <a:p>
            <a:r>
              <a:rPr lang="en-US" sz="1600" dirty="0"/>
              <a:t>	and inferred </a:t>
            </a:r>
            <a:r>
              <a:rPr lang="en-US" sz="1600" i="1" dirty="0"/>
              <a:t>l</a:t>
            </a:r>
            <a:r>
              <a:rPr lang="en-US" sz="1600" baseline="-25000" dirty="0"/>
              <a:t>∞</a:t>
            </a:r>
            <a:r>
              <a:rPr lang="en-US" sz="1600" dirty="0"/>
              <a:t> should be a function of geostrophic wind speed and latitude.</a:t>
            </a:r>
          </a:p>
          <a:p>
            <a:r>
              <a:rPr lang="en-US" sz="1600" dirty="0"/>
              <a:t>In many applications, larger </a:t>
            </a:r>
            <a:r>
              <a:rPr lang="en-US" sz="1600" i="1" dirty="0"/>
              <a:t>l</a:t>
            </a:r>
            <a:r>
              <a:rPr lang="en-US" sz="1600" i="1" baseline="-25000" dirty="0"/>
              <a:t>∞</a:t>
            </a:r>
            <a:r>
              <a:rPr lang="en-US" sz="1600" dirty="0"/>
              <a:t> values are used, which results in </a:t>
            </a:r>
            <a:r>
              <a:rPr lang="en-US" sz="1600" i="1" dirty="0"/>
              <a:t>l</a:t>
            </a:r>
            <a:r>
              <a:rPr lang="en-US" sz="1600" i="1" baseline="-25000" dirty="0"/>
              <a:t>v</a:t>
            </a:r>
            <a:r>
              <a:rPr lang="en-US" sz="1600" dirty="0"/>
              <a:t> increasing</a:t>
            </a:r>
          </a:p>
          <a:p>
            <a:r>
              <a:rPr lang="en-US" sz="1600" dirty="0"/>
              <a:t>	with height over a much deeper layer than one might anticipate.</a:t>
            </a:r>
          </a:p>
          <a:p>
            <a:r>
              <a:rPr lang="en-US" sz="1600" dirty="0" err="1"/>
              <a:t>Businger</a:t>
            </a:r>
            <a:r>
              <a:rPr lang="en-US" sz="1600" dirty="0"/>
              <a:t> et al. (1971): </a:t>
            </a:r>
            <a:r>
              <a:rPr lang="en-US" sz="1600" dirty="0">
                <a:latin typeface="Symbol" pitchFamily="2" charset="2"/>
              </a:rPr>
              <a:t>k</a:t>
            </a:r>
            <a:r>
              <a:rPr lang="en-US" sz="1600" dirty="0"/>
              <a:t> may be smaller than 0.4</a:t>
            </a:r>
          </a:p>
        </p:txBody>
      </p:sp>
      <p:pic>
        <p:nvPicPr>
          <p:cNvPr id="7" name="Picture 6">
            <a:extLst>
              <a:ext uri="{FF2B5EF4-FFF2-40B4-BE49-F238E27FC236}">
                <a16:creationId xmlns:a16="http://schemas.microsoft.com/office/drawing/2014/main" id="{5D2C7AD0-0590-D6F6-DA28-CEFEE6D0C325}"/>
              </a:ext>
            </a:extLst>
          </p:cNvPr>
          <p:cNvPicPr>
            <a:picLocks noChangeAspect="1"/>
          </p:cNvPicPr>
          <p:nvPr/>
        </p:nvPicPr>
        <p:blipFill>
          <a:blip r:embed="rId3"/>
          <a:stretch>
            <a:fillRect/>
          </a:stretch>
        </p:blipFill>
        <p:spPr>
          <a:xfrm>
            <a:off x="3306619" y="2912828"/>
            <a:ext cx="1528738" cy="561004"/>
          </a:xfrm>
          <a:prstGeom prst="rect">
            <a:avLst/>
          </a:prstGeom>
        </p:spPr>
      </p:pic>
      <p:pic>
        <p:nvPicPr>
          <p:cNvPr id="8" name="Picture 7">
            <a:extLst>
              <a:ext uri="{FF2B5EF4-FFF2-40B4-BE49-F238E27FC236}">
                <a16:creationId xmlns:a16="http://schemas.microsoft.com/office/drawing/2014/main" id="{06A0D123-D065-52D7-2311-49AFD992E249}"/>
              </a:ext>
            </a:extLst>
          </p:cNvPr>
          <p:cNvPicPr>
            <a:picLocks noChangeAspect="1"/>
          </p:cNvPicPr>
          <p:nvPr/>
        </p:nvPicPr>
        <p:blipFill>
          <a:blip r:embed="rId4"/>
          <a:stretch>
            <a:fillRect/>
          </a:stretch>
        </p:blipFill>
        <p:spPr>
          <a:xfrm>
            <a:off x="1873250" y="1594232"/>
            <a:ext cx="5397500" cy="3759200"/>
          </a:xfrm>
          <a:prstGeom prst="rect">
            <a:avLst/>
          </a:prstGeom>
        </p:spPr>
      </p:pic>
      <p:sp>
        <p:nvSpPr>
          <p:cNvPr id="10" name="TextBox 9">
            <a:extLst>
              <a:ext uri="{FF2B5EF4-FFF2-40B4-BE49-F238E27FC236}">
                <a16:creationId xmlns:a16="http://schemas.microsoft.com/office/drawing/2014/main" id="{4AC07FBE-F4ED-EDAB-080E-AE555B357A2F}"/>
              </a:ext>
            </a:extLst>
          </p:cNvPr>
          <p:cNvSpPr txBox="1"/>
          <p:nvPr/>
        </p:nvSpPr>
        <p:spPr>
          <a:xfrm>
            <a:off x="7270750" y="4024103"/>
            <a:ext cx="1218603" cy="923330"/>
          </a:xfrm>
          <a:prstGeom prst="rect">
            <a:avLst/>
          </a:prstGeom>
          <a:noFill/>
        </p:spPr>
        <p:txBody>
          <a:bodyPr wrap="none" rtlCol="0">
            <a:spAutoFit/>
          </a:bodyPr>
          <a:lstStyle/>
          <a:p>
            <a:r>
              <a:rPr lang="en-US" dirty="0">
                <a:solidFill>
                  <a:srgbClr val="FF0000"/>
                </a:solidFill>
              </a:rPr>
              <a:t>Assuming</a:t>
            </a:r>
          </a:p>
          <a:p>
            <a:r>
              <a:rPr lang="en-US" dirty="0">
                <a:solidFill>
                  <a:srgbClr val="FF0000"/>
                </a:solidFill>
              </a:rPr>
              <a:t> </a:t>
            </a:r>
            <a:r>
              <a:rPr lang="en-US" i="1" dirty="0">
                <a:solidFill>
                  <a:srgbClr val="FF0000"/>
                </a:solidFill>
              </a:rPr>
              <a:t>l</a:t>
            </a:r>
            <a:r>
              <a:rPr lang="en-US" i="1" baseline="-25000" dirty="0">
                <a:solidFill>
                  <a:srgbClr val="FF0000"/>
                </a:solidFill>
              </a:rPr>
              <a:t>v</a:t>
            </a:r>
            <a:r>
              <a:rPr lang="en-US" dirty="0">
                <a:solidFill>
                  <a:srgbClr val="FF0000"/>
                </a:solidFill>
              </a:rPr>
              <a:t> = </a:t>
            </a:r>
            <a:r>
              <a:rPr lang="en-US" dirty="0" err="1">
                <a:solidFill>
                  <a:srgbClr val="FF0000"/>
                </a:solidFill>
                <a:latin typeface="Symbol" pitchFamily="2" charset="2"/>
              </a:rPr>
              <a:t>k</a:t>
            </a:r>
            <a:r>
              <a:rPr lang="en-US" i="1" dirty="0" err="1">
                <a:solidFill>
                  <a:srgbClr val="FF0000"/>
                </a:solidFill>
              </a:rPr>
              <a:t>z</a:t>
            </a:r>
            <a:r>
              <a:rPr lang="en-US" dirty="0">
                <a:solidFill>
                  <a:srgbClr val="FF0000"/>
                </a:solidFill>
              </a:rPr>
              <a:t> and</a:t>
            </a:r>
          </a:p>
          <a:p>
            <a:r>
              <a:rPr lang="en-US" dirty="0">
                <a:solidFill>
                  <a:srgbClr val="FF0000"/>
                </a:solidFill>
              </a:rPr>
              <a:t> constant</a:t>
            </a:r>
          </a:p>
        </p:txBody>
      </p:sp>
      <p:pic>
        <p:nvPicPr>
          <p:cNvPr id="12" name="Picture 11">
            <a:extLst>
              <a:ext uri="{FF2B5EF4-FFF2-40B4-BE49-F238E27FC236}">
                <a16:creationId xmlns:a16="http://schemas.microsoft.com/office/drawing/2014/main" id="{3F2F29E2-59E3-C014-A202-674F5A45ACAB}"/>
              </a:ext>
            </a:extLst>
          </p:cNvPr>
          <p:cNvPicPr>
            <a:picLocks noChangeAspect="1"/>
          </p:cNvPicPr>
          <p:nvPr/>
        </p:nvPicPr>
        <p:blipFill>
          <a:blip r:embed="rId3"/>
          <a:stretch>
            <a:fillRect/>
          </a:stretch>
        </p:blipFill>
        <p:spPr>
          <a:xfrm>
            <a:off x="3446662" y="3065228"/>
            <a:ext cx="1528738" cy="561004"/>
          </a:xfrm>
          <a:prstGeom prst="rect">
            <a:avLst/>
          </a:prstGeom>
        </p:spPr>
      </p:pic>
    </p:spTree>
    <p:extLst>
      <p:ext uri="{BB962C8B-B14F-4D97-AF65-F5344CB8AC3E}">
        <p14:creationId xmlns:p14="http://schemas.microsoft.com/office/powerpoint/2010/main" val="456138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D7D27-B6A9-0694-EC79-43798D33900D}"/>
              </a:ext>
            </a:extLst>
          </p:cNvPr>
          <p:cNvSpPr>
            <a:spLocks noGrp="1"/>
          </p:cNvSpPr>
          <p:nvPr>
            <p:ph type="ctrTitle"/>
          </p:nvPr>
        </p:nvSpPr>
        <p:spPr/>
        <p:txBody>
          <a:bodyPr>
            <a:normAutofit fontScale="90000"/>
          </a:bodyPr>
          <a:lstStyle/>
          <a:p>
            <a:r>
              <a:rPr lang="en-US" dirty="0"/>
              <a:t>Application:</a:t>
            </a:r>
            <a:br>
              <a:rPr lang="en-US" dirty="0"/>
            </a:br>
            <a:r>
              <a:rPr lang="en-US" dirty="0"/>
              <a:t>Horizontal wind speed near the ground</a:t>
            </a:r>
          </a:p>
        </p:txBody>
      </p:sp>
      <p:sp>
        <p:nvSpPr>
          <p:cNvPr id="5" name="Subtitle 4">
            <a:extLst>
              <a:ext uri="{FF2B5EF4-FFF2-40B4-BE49-F238E27FC236}">
                <a16:creationId xmlns:a16="http://schemas.microsoft.com/office/drawing/2014/main" id="{D9ED7866-2B60-67BF-906B-8F68C1DC2C90}"/>
              </a:ext>
            </a:extLst>
          </p:cNvPr>
          <p:cNvSpPr>
            <a:spLocks noGrp="1"/>
          </p:cNvSpPr>
          <p:nvPr>
            <p:ph type="subTitle" idx="1"/>
          </p:nvPr>
        </p:nvSpPr>
        <p:spPr/>
        <p:txBody>
          <a:bodyPr/>
          <a:lstStyle/>
          <a:p>
            <a:r>
              <a:rPr lang="en-US" dirty="0"/>
              <a:t>“Friction velocity” u</a:t>
            </a:r>
            <a:r>
              <a:rPr lang="en-US" baseline="-25000" dirty="0"/>
              <a:t>*</a:t>
            </a:r>
          </a:p>
          <a:p>
            <a:r>
              <a:rPr lang="en-US" dirty="0"/>
              <a:t>Roughness length z</a:t>
            </a:r>
            <a:r>
              <a:rPr lang="en-US" baseline="-25000" dirty="0"/>
              <a:t>0</a:t>
            </a:r>
          </a:p>
          <a:p>
            <a:r>
              <a:rPr lang="en-US" dirty="0"/>
              <a:t>The logarithmic wind profile</a:t>
            </a:r>
          </a:p>
        </p:txBody>
      </p:sp>
      <p:sp>
        <p:nvSpPr>
          <p:cNvPr id="3" name="Slide Number Placeholder 2">
            <a:extLst>
              <a:ext uri="{FF2B5EF4-FFF2-40B4-BE49-F238E27FC236}">
                <a16:creationId xmlns:a16="http://schemas.microsoft.com/office/drawing/2014/main" id="{C311BB43-1238-CFAA-B517-240FE8872281}"/>
              </a:ext>
            </a:extLst>
          </p:cNvPr>
          <p:cNvSpPr>
            <a:spLocks noGrp="1"/>
          </p:cNvSpPr>
          <p:nvPr>
            <p:ph type="sldNum" sz="quarter" idx="12"/>
          </p:nvPr>
        </p:nvSpPr>
        <p:spPr/>
        <p:txBody>
          <a:bodyPr/>
          <a:lstStyle/>
          <a:p>
            <a:fld id="{439B27A5-291A-F64B-BF25-7DF0870CD8E2}" type="slidenum">
              <a:rPr lang="en-US" smtClean="0"/>
              <a:t>49</a:t>
            </a:fld>
            <a:endParaRPr lang="en-US"/>
          </a:p>
        </p:txBody>
      </p:sp>
    </p:spTree>
    <p:extLst>
      <p:ext uri="{BB962C8B-B14F-4D97-AF65-F5344CB8AC3E}">
        <p14:creationId xmlns:p14="http://schemas.microsoft.com/office/powerpoint/2010/main" val="3758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Theme #1</a:t>
            </a:r>
          </a:p>
        </p:txBody>
      </p:sp>
      <p:sp>
        <p:nvSpPr>
          <p:cNvPr id="4" name="Slide Number Placeholder 3"/>
          <p:cNvSpPr>
            <a:spLocks noGrp="1"/>
          </p:cNvSpPr>
          <p:nvPr>
            <p:ph type="sldNum" sz="quarter" idx="12"/>
          </p:nvPr>
        </p:nvSpPr>
        <p:spPr/>
        <p:txBody>
          <a:bodyPr/>
          <a:lstStyle/>
          <a:p>
            <a:fld id="{439B27A5-291A-F64B-BF25-7DF0870CD8E2}" type="slidenum">
              <a:rPr lang="en-US" smtClean="0"/>
              <a:t>5</a:t>
            </a:fld>
            <a:endParaRPr lang="en-US"/>
          </a:p>
        </p:txBody>
      </p:sp>
      <p:pic>
        <p:nvPicPr>
          <p:cNvPr id="6" name="Picture 5" descr="1024px-GeorgeEPBo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12" y="1760866"/>
            <a:ext cx="3121152" cy="4386072"/>
          </a:xfrm>
          <a:prstGeom prst="rect">
            <a:avLst/>
          </a:prstGeom>
          <a:ln w="28575" cmpd="sng">
            <a:solidFill>
              <a:srgbClr val="FF0000"/>
            </a:solidFill>
          </a:ln>
        </p:spPr>
      </p:pic>
      <p:sp>
        <p:nvSpPr>
          <p:cNvPr id="7" name="TextBox 6"/>
          <p:cNvSpPr txBox="1"/>
          <p:nvPr/>
        </p:nvSpPr>
        <p:spPr>
          <a:xfrm>
            <a:off x="4300512" y="2813908"/>
            <a:ext cx="3301693" cy="1200329"/>
          </a:xfrm>
          <a:prstGeom prst="rect">
            <a:avLst/>
          </a:prstGeom>
          <a:noFill/>
        </p:spPr>
        <p:txBody>
          <a:bodyPr wrap="none" rtlCol="0">
            <a:spAutoFit/>
          </a:bodyPr>
          <a:lstStyle/>
          <a:p>
            <a:r>
              <a:rPr lang="en-US" dirty="0"/>
              <a:t>“All models are wrong,</a:t>
            </a:r>
          </a:p>
          <a:p>
            <a:r>
              <a:rPr lang="en-US" dirty="0"/>
              <a:t>	but some are useful.”</a:t>
            </a:r>
          </a:p>
          <a:p>
            <a:r>
              <a:rPr lang="en-US" dirty="0"/>
              <a:t>			-- George E. P. Box</a:t>
            </a:r>
          </a:p>
          <a:p>
            <a:r>
              <a:rPr lang="en-US" dirty="0"/>
              <a:t>				(1919-2013)</a:t>
            </a:r>
          </a:p>
        </p:txBody>
      </p:sp>
      <p:sp>
        <p:nvSpPr>
          <p:cNvPr id="8" name="TextBox 7"/>
          <p:cNvSpPr txBox="1"/>
          <p:nvPr/>
        </p:nvSpPr>
        <p:spPr>
          <a:xfrm>
            <a:off x="486062" y="6157254"/>
            <a:ext cx="1121859" cy="369332"/>
          </a:xfrm>
          <a:prstGeom prst="rect">
            <a:avLst/>
          </a:prstGeom>
          <a:noFill/>
        </p:spPr>
        <p:txBody>
          <a:bodyPr wrap="none" rtlCol="0">
            <a:spAutoFit/>
          </a:bodyPr>
          <a:lstStyle/>
          <a:p>
            <a:r>
              <a:rPr lang="en-US" dirty="0">
                <a:solidFill>
                  <a:schemeClr val="bg1">
                    <a:lumMod val="65000"/>
                  </a:schemeClr>
                </a:solidFill>
              </a:rPr>
              <a:t>Wikipedia</a:t>
            </a:r>
          </a:p>
        </p:txBody>
      </p:sp>
      <p:sp>
        <p:nvSpPr>
          <p:cNvPr id="2" name="TextBox 1">
            <a:extLst>
              <a:ext uri="{FF2B5EF4-FFF2-40B4-BE49-F238E27FC236}">
                <a16:creationId xmlns:a16="http://schemas.microsoft.com/office/drawing/2014/main" id="{8FB4E196-41CD-0A47-A536-C4C41F502DCA}"/>
              </a:ext>
            </a:extLst>
          </p:cNvPr>
          <p:cNvSpPr txBox="1"/>
          <p:nvPr/>
        </p:nvSpPr>
        <p:spPr>
          <a:xfrm>
            <a:off x="4419319" y="5987018"/>
            <a:ext cx="4335739" cy="369332"/>
          </a:xfrm>
          <a:prstGeom prst="rect">
            <a:avLst/>
          </a:prstGeom>
          <a:noFill/>
        </p:spPr>
        <p:txBody>
          <a:bodyPr wrap="none" rtlCol="0">
            <a:spAutoFit/>
          </a:bodyPr>
          <a:lstStyle/>
          <a:p>
            <a:r>
              <a:rPr lang="en-US" i="1" dirty="0"/>
              <a:t>A lot of details… but focus on the </a:t>
            </a:r>
            <a:r>
              <a:rPr lang="en-US" b="1" i="1" dirty="0"/>
              <a:t>big picture</a:t>
            </a:r>
          </a:p>
        </p:txBody>
      </p:sp>
    </p:spTree>
    <p:extLst>
      <p:ext uri="{BB962C8B-B14F-4D97-AF65-F5344CB8AC3E}">
        <p14:creationId xmlns:p14="http://schemas.microsoft.com/office/powerpoint/2010/main" val="3968438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8420" y="2750254"/>
            <a:ext cx="5448300" cy="3670300"/>
          </a:xfrm>
          <a:prstGeom prst="rect">
            <a:avLst/>
          </a:prstGeom>
        </p:spPr>
      </p:pic>
      <p:sp>
        <p:nvSpPr>
          <p:cNvPr id="3" name="Title 2"/>
          <p:cNvSpPr>
            <a:spLocks noGrp="1"/>
          </p:cNvSpPr>
          <p:nvPr>
            <p:ph type="title"/>
          </p:nvPr>
        </p:nvSpPr>
        <p:spPr/>
        <p:txBody>
          <a:bodyPr/>
          <a:lstStyle/>
          <a:p>
            <a:r>
              <a:rPr lang="en-US" dirty="0"/>
              <a:t>“Friction velocity”</a:t>
            </a:r>
          </a:p>
        </p:txBody>
      </p:sp>
      <p:sp>
        <p:nvSpPr>
          <p:cNvPr id="4" name="Content Placeholder 3"/>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p:cNvSpPr>
            <a:spLocks noGrp="1"/>
          </p:cNvSpPr>
          <p:nvPr>
            <p:ph type="sldNum" sz="quarter" idx="12"/>
          </p:nvPr>
        </p:nvSpPr>
        <p:spPr/>
        <p:txBody>
          <a:bodyPr/>
          <a:lstStyle/>
          <a:p>
            <a:fld id="{439B27A5-291A-F64B-BF25-7DF0870CD8E2}" type="slidenum">
              <a:rPr lang="en-US" smtClean="0"/>
              <a:t>50</a:t>
            </a:fld>
            <a:endParaRPr lang="en-US"/>
          </a:p>
        </p:txBody>
      </p:sp>
      <p:pic>
        <p:nvPicPr>
          <p:cNvPr id="5" name="Picture 4"/>
          <p:cNvPicPr>
            <a:picLocks noChangeAspect="1"/>
          </p:cNvPicPr>
          <p:nvPr/>
        </p:nvPicPr>
        <p:blipFill>
          <a:blip r:embed="rId4"/>
          <a:stretch>
            <a:fillRect/>
          </a:stretch>
        </p:blipFill>
        <p:spPr>
          <a:xfrm>
            <a:off x="3208487" y="1615839"/>
            <a:ext cx="1422400" cy="406400"/>
          </a:xfrm>
          <a:prstGeom prst="rect">
            <a:avLst/>
          </a:prstGeom>
        </p:spPr>
      </p:pic>
      <p:sp>
        <p:nvSpPr>
          <p:cNvPr id="6" name="TextBox 5"/>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8" name="Picture 7">
            <a:extLst>
              <a:ext uri="{FF2B5EF4-FFF2-40B4-BE49-F238E27FC236}">
                <a16:creationId xmlns:a16="http://schemas.microsoft.com/office/drawing/2014/main" id="{BB46B82F-84CC-1F49-B0B3-6DDE35054A84}"/>
              </a:ext>
            </a:extLst>
          </p:cNvPr>
          <p:cNvPicPr>
            <a:picLocks noChangeAspect="1"/>
          </p:cNvPicPr>
          <p:nvPr/>
        </p:nvPicPr>
        <p:blipFill>
          <a:blip r:embed="rId5"/>
          <a:stretch>
            <a:fillRect/>
          </a:stretch>
        </p:blipFill>
        <p:spPr>
          <a:xfrm>
            <a:off x="6553200" y="3516532"/>
            <a:ext cx="1586365" cy="698943"/>
          </a:xfrm>
          <a:prstGeom prst="rect">
            <a:avLst/>
          </a:prstGeom>
        </p:spPr>
      </p:pic>
      <p:sp>
        <p:nvSpPr>
          <p:cNvPr id="9" name="TextBox 8">
            <a:extLst>
              <a:ext uri="{FF2B5EF4-FFF2-40B4-BE49-F238E27FC236}">
                <a16:creationId xmlns:a16="http://schemas.microsoft.com/office/drawing/2014/main" id="{7F4C0CE8-A6D1-6143-B7D9-CD221D58EF91}"/>
              </a:ext>
            </a:extLst>
          </p:cNvPr>
          <p:cNvSpPr txBox="1"/>
          <p:nvPr/>
        </p:nvSpPr>
        <p:spPr>
          <a:xfrm>
            <a:off x="6297360" y="3352137"/>
            <a:ext cx="511679" cy="369332"/>
          </a:xfrm>
          <a:prstGeom prst="rect">
            <a:avLst/>
          </a:prstGeom>
          <a:noFill/>
        </p:spPr>
        <p:txBody>
          <a:bodyPr wrap="none" rtlCol="0">
            <a:spAutoFit/>
          </a:bodyPr>
          <a:lstStyle/>
          <a:p>
            <a:r>
              <a:rPr lang="en-US" i="1" dirty="0"/>
              <a:t>use</a:t>
            </a:r>
          </a:p>
        </p:txBody>
      </p:sp>
      <p:pic>
        <p:nvPicPr>
          <p:cNvPr id="10" name="Picture 9">
            <a:extLst>
              <a:ext uri="{FF2B5EF4-FFF2-40B4-BE49-F238E27FC236}">
                <a16:creationId xmlns:a16="http://schemas.microsoft.com/office/drawing/2014/main" id="{D9758DE6-8DBB-F543-BE90-4CBAE25B0345}"/>
              </a:ext>
            </a:extLst>
          </p:cNvPr>
          <p:cNvPicPr>
            <a:picLocks noChangeAspect="1"/>
          </p:cNvPicPr>
          <p:nvPr/>
        </p:nvPicPr>
        <p:blipFill>
          <a:blip r:embed="rId4"/>
          <a:stretch>
            <a:fillRect/>
          </a:stretch>
        </p:blipFill>
        <p:spPr>
          <a:xfrm>
            <a:off x="7223760" y="5179816"/>
            <a:ext cx="1107440" cy="316411"/>
          </a:xfrm>
          <a:prstGeom prst="rect">
            <a:avLst/>
          </a:prstGeom>
        </p:spPr>
      </p:pic>
      <p:sp>
        <p:nvSpPr>
          <p:cNvPr id="11" name="TextBox 10">
            <a:extLst>
              <a:ext uri="{FF2B5EF4-FFF2-40B4-BE49-F238E27FC236}">
                <a16:creationId xmlns:a16="http://schemas.microsoft.com/office/drawing/2014/main" id="{17BA3DC5-F84D-7440-A3E6-573BF9882E55}"/>
              </a:ext>
            </a:extLst>
          </p:cNvPr>
          <p:cNvSpPr txBox="1"/>
          <p:nvPr/>
        </p:nvSpPr>
        <p:spPr>
          <a:xfrm>
            <a:off x="6849110" y="4845731"/>
            <a:ext cx="511679" cy="369332"/>
          </a:xfrm>
          <a:prstGeom prst="rect">
            <a:avLst/>
          </a:prstGeom>
          <a:noFill/>
        </p:spPr>
        <p:txBody>
          <a:bodyPr wrap="none" rtlCol="0">
            <a:spAutoFit/>
          </a:bodyPr>
          <a:lstStyle/>
          <a:p>
            <a:r>
              <a:rPr lang="en-US" i="1" dirty="0"/>
              <a:t>use</a:t>
            </a:r>
          </a:p>
        </p:txBody>
      </p:sp>
    </p:spTree>
    <p:extLst>
      <p:ext uri="{BB962C8B-B14F-4D97-AF65-F5344CB8AC3E}">
        <p14:creationId xmlns:p14="http://schemas.microsoft.com/office/powerpoint/2010/main" val="262449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419B-C25C-9EC3-F228-141800D9AC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5EBC54-4FCF-618C-868C-E3D4E27CBC4F}"/>
              </a:ext>
            </a:extLst>
          </p:cNvPr>
          <p:cNvSpPr>
            <a:spLocks noGrp="1"/>
          </p:cNvSpPr>
          <p:nvPr>
            <p:ph type="title"/>
          </p:nvPr>
        </p:nvSpPr>
        <p:spPr/>
        <p:txBody>
          <a:bodyPr/>
          <a:lstStyle/>
          <a:p>
            <a:r>
              <a:rPr lang="en-US" dirty="0"/>
              <a:t>“Friction velocity”</a:t>
            </a:r>
          </a:p>
        </p:txBody>
      </p:sp>
      <p:sp>
        <p:nvSpPr>
          <p:cNvPr id="4" name="Content Placeholder 3">
            <a:extLst>
              <a:ext uri="{FF2B5EF4-FFF2-40B4-BE49-F238E27FC236}">
                <a16:creationId xmlns:a16="http://schemas.microsoft.com/office/drawing/2014/main" id="{ED7E1D22-D3BB-59F8-FB39-FB1B03BC8D0D}"/>
              </a:ext>
            </a:extLst>
          </p:cNvPr>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a:extLst>
              <a:ext uri="{FF2B5EF4-FFF2-40B4-BE49-F238E27FC236}">
                <a16:creationId xmlns:a16="http://schemas.microsoft.com/office/drawing/2014/main" id="{2E3E93C7-4F3E-B4A1-64F6-CC24544BD312}"/>
              </a:ext>
            </a:extLst>
          </p:cNvPr>
          <p:cNvSpPr>
            <a:spLocks noGrp="1"/>
          </p:cNvSpPr>
          <p:nvPr>
            <p:ph type="sldNum" sz="quarter" idx="12"/>
          </p:nvPr>
        </p:nvSpPr>
        <p:spPr/>
        <p:txBody>
          <a:bodyPr/>
          <a:lstStyle/>
          <a:p>
            <a:fld id="{439B27A5-291A-F64B-BF25-7DF0870CD8E2}" type="slidenum">
              <a:rPr lang="en-US" smtClean="0"/>
              <a:t>51</a:t>
            </a:fld>
            <a:endParaRPr lang="en-US"/>
          </a:p>
        </p:txBody>
      </p:sp>
      <p:pic>
        <p:nvPicPr>
          <p:cNvPr id="5" name="Picture 4">
            <a:extLst>
              <a:ext uri="{FF2B5EF4-FFF2-40B4-BE49-F238E27FC236}">
                <a16:creationId xmlns:a16="http://schemas.microsoft.com/office/drawing/2014/main" id="{68519156-4074-A710-BB17-A80082CAAD40}"/>
              </a:ext>
            </a:extLst>
          </p:cNvPr>
          <p:cNvPicPr>
            <a:picLocks noChangeAspect="1"/>
          </p:cNvPicPr>
          <p:nvPr/>
        </p:nvPicPr>
        <p:blipFill>
          <a:blip r:embed="rId3"/>
          <a:stretch>
            <a:fillRect/>
          </a:stretch>
        </p:blipFill>
        <p:spPr>
          <a:xfrm>
            <a:off x="3208487" y="1615839"/>
            <a:ext cx="1422400" cy="406400"/>
          </a:xfrm>
          <a:prstGeom prst="rect">
            <a:avLst/>
          </a:prstGeom>
        </p:spPr>
      </p:pic>
      <p:sp>
        <p:nvSpPr>
          <p:cNvPr id="6" name="TextBox 5">
            <a:extLst>
              <a:ext uri="{FF2B5EF4-FFF2-40B4-BE49-F238E27FC236}">
                <a16:creationId xmlns:a16="http://schemas.microsoft.com/office/drawing/2014/main" id="{8F571CC6-EBD0-6750-ACFB-F008B82A250E}"/>
              </a:ext>
            </a:extLst>
          </p:cNvPr>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13" name="Picture 12">
            <a:extLst>
              <a:ext uri="{FF2B5EF4-FFF2-40B4-BE49-F238E27FC236}">
                <a16:creationId xmlns:a16="http://schemas.microsoft.com/office/drawing/2014/main" id="{53CBDC5D-7009-C7FA-E1FC-1111D83CC256}"/>
              </a:ext>
            </a:extLst>
          </p:cNvPr>
          <p:cNvPicPr>
            <a:picLocks noChangeAspect="1"/>
          </p:cNvPicPr>
          <p:nvPr/>
        </p:nvPicPr>
        <p:blipFill>
          <a:blip r:embed="rId4"/>
          <a:stretch>
            <a:fillRect/>
          </a:stretch>
        </p:blipFill>
        <p:spPr>
          <a:xfrm>
            <a:off x="576063" y="2746705"/>
            <a:ext cx="4762500" cy="3746500"/>
          </a:xfrm>
          <a:prstGeom prst="rect">
            <a:avLst/>
          </a:prstGeom>
        </p:spPr>
      </p:pic>
      <p:sp>
        <p:nvSpPr>
          <p:cNvPr id="14" name="TextBox 13">
            <a:extLst>
              <a:ext uri="{FF2B5EF4-FFF2-40B4-BE49-F238E27FC236}">
                <a16:creationId xmlns:a16="http://schemas.microsoft.com/office/drawing/2014/main" id="{9B946330-87F8-6278-EC26-A4167CC57540}"/>
              </a:ext>
            </a:extLst>
          </p:cNvPr>
          <p:cNvSpPr txBox="1"/>
          <p:nvPr/>
        </p:nvSpPr>
        <p:spPr>
          <a:xfrm>
            <a:off x="5486258" y="5408747"/>
            <a:ext cx="3339825" cy="923330"/>
          </a:xfrm>
          <a:prstGeom prst="rect">
            <a:avLst/>
          </a:prstGeom>
          <a:noFill/>
        </p:spPr>
        <p:txBody>
          <a:bodyPr wrap="none" rtlCol="0">
            <a:spAutoFit/>
          </a:bodyPr>
          <a:lstStyle/>
          <a:p>
            <a:r>
              <a:rPr lang="en-US" i="1" dirty="0"/>
              <a:t>Take absolute value of each side</a:t>
            </a:r>
          </a:p>
          <a:p>
            <a:r>
              <a:rPr lang="en-US" i="1" dirty="0"/>
              <a:t>LHS is square of “friction velocity”</a:t>
            </a:r>
          </a:p>
          <a:p>
            <a:r>
              <a:rPr lang="en-US" i="1" dirty="0"/>
              <a:t>Units of u</a:t>
            </a:r>
            <a:r>
              <a:rPr lang="en-US" i="1" baseline="-25000" dirty="0"/>
              <a:t>*</a:t>
            </a:r>
            <a:r>
              <a:rPr lang="en-US" i="1" dirty="0"/>
              <a:t> is m/s</a:t>
            </a:r>
          </a:p>
        </p:txBody>
      </p:sp>
    </p:spTree>
    <p:extLst>
      <p:ext uri="{BB962C8B-B14F-4D97-AF65-F5344CB8AC3E}">
        <p14:creationId xmlns:p14="http://schemas.microsoft.com/office/powerpoint/2010/main" val="1135455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B470-F5AF-B9A5-A7F6-B1ECDC3EC7B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360C8D2-C834-FF5F-2C10-269FB3F790CD}"/>
              </a:ext>
            </a:extLst>
          </p:cNvPr>
          <p:cNvSpPr txBox="1"/>
          <p:nvPr/>
        </p:nvSpPr>
        <p:spPr>
          <a:xfrm>
            <a:off x="5495836" y="5140389"/>
            <a:ext cx="3508076" cy="1477328"/>
          </a:xfrm>
          <a:prstGeom prst="rect">
            <a:avLst/>
          </a:prstGeom>
          <a:noFill/>
        </p:spPr>
        <p:txBody>
          <a:bodyPr wrap="none" rtlCol="0">
            <a:spAutoFit/>
          </a:bodyPr>
          <a:lstStyle/>
          <a:p>
            <a:r>
              <a:rPr lang="en-US" i="1" dirty="0"/>
              <a:t>Friction velocity u</a:t>
            </a:r>
            <a:r>
              <a:rPr lang="en-US" i="1" baseline="-25000" dirty="0"/>
              <a:t>*</a:t>
            </a:r>
            <a:r>
              <a:rPr lang="en-US" i="1" baseline="30000" dirty="0"/>
              <a:t>2</a:t>
            </a:r>
            <a:r>
              <a:rPr lang="en-US" i="1" dirty="0"/>
              <a:t> is a function</a:t>
            </a:r>
          </a:p>
          <a:p>
            <a:r>
              <a:rPr lang="en-US" i="1" dirty="0"/>
              <a:t> of </a:t>
            </a:r>
            <a:r>
              <a:rPr lang="en-US" i="1" dirty="0">
                <a:solidFill>
                  <a:srgbClr val="FF0000"/>
                </a:solidFill>
              </a:rPr>
              <a:t>wind shear very near surface</a:t>
            </a:r>
            <a:r>
              <a:rPr lang="en-US" i="1" dirty="0"/>
              <a:t>,</a:t>
            </a:r>
          </a:p>
          <a:p>
            <a:r>
              <a:rPr lang="en-US" i="1" dirty="0"/>
              <a:t> a consequence of our assumptions.</a:t>
            </a:r>
          </a:p>
          <a:p>
            <a:endParaRPr lang="en-US" i="1" dirty="0"/>
          </a:p>
          <a:p>
            <a:r>
              <a:rPr lang="en-US" i="1" dirty="0"/>
              <a:t>Friction velocity is non-negative.</a:t>
            </a:r>
          </a:p>
        </p:txBody>
      </p:sp>
      <p:sp>
        <p:nvSpPr>
          <p:cNvPr id="3" name="Title 2">
            <a:extLst>
              <a:ext uri="{FF2B5EF4-FFF2-40B4-BE49-F238E27FC236}">
                <a16:creationId xmlns:a16="http://schemas.microsoft.com/office/drawing/2014/main" id="{BE8ADAE7-4835-2C24-E434-6B8E2C6AA92A}"/>
              </a:ext>
            </a:extLst>
          </p:cNvPr>
          <p:cNvSpPr>
            <a:spLocks noGrp="1"/>
          </p:cNvSpPr>
          <p:nvPr>
            <p:ph type="title"/>
          </p:nvPr>
        </p:nvSpPr>
        <p:spPr/>
        <p:txBody>
          <a:bodyPr/>
          <a:lstStyle/>
          <a:p>
            <a:r>
              <a:rPr lang="en-US" dirty="0"/>
              <a:t>“Friction velocity”</a:t>
            </a:r>
          </a:p>
        </p:txBody>
      </p:sp>
      <p:sp>
        <p:nvSpPr>
          <p:cNvPr id="4" name="Content Placeholder 3">
            <a:extLst>
              <a:ext uri="{FF2B5EF4-FFF2-40B4-BE49-F238E27FC236}">
                <a16:creationId xmlns:a16="http://schemas.microsoft.com/office/drawing/2014/main" id="{F806CDCC-4C73-C4C1-66C9-5B52A0E0F7C4}"/>
              </a:ext>
            </a:extLst>
          </p:cNvPr>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a:extLst>
              <a:ext uri="{FF2B5EF4-FFF2-40B4-BE49-F238E27FC236}">
                <a16:creationId xmlns:a16="http://schemas.microsoft.com/office/drawing/2014/main" id="{2C08C96D-F31A-09C7-A057-0CCD09777FD0}"/>
              </a:ext>
            </a:extLst>
          </p:cNvPr>
          <p:cNvSpPr>
            <a:spLocks noGrp="1"/>
          </p:cNvSpPr>
          <p:nvPr>
            <p:ph type="sldNum" sz="quarter" idx="12"/>
          </p:nvPr>
        </p:nvSpPr>
        <p:spPr/>
        <p:txBody>
          <a:bodyPr/>
          <a:lstStyle/>
          <a:p>
            <a:fld id="{439B27A5-291A-F64B-BF25-7DF0870CD8E2}" type="slidenum">
              <a:rPr lang="en-US" smtClean="0"/>
              <a:t>52</a:t>
            </a:fld>
            <a:endParaRPr lang="en-US"/>
          </a:p>
        </p:txBody>
      </p:sp>
      <p:pic>
        <p:nvPicPr>
          <p:cNvPr id="5" name="Picture 4">
            <a:extLst>
              <a:ext uri="{FF2B5EF4-FFF2-40B4-BE49-F238E27FC236}">
                <a16:creationId xmlns:a16="http://schemas.microsoft.com/office/drawing/2014/main" id="{623876F4-8569-68DD-5626-801B109B837E}"/>
              </a:ext>
            </a:extLst>
          </p:cNvPr>
          <p:cNvPicPr>
            <a:picLocks noChangeAspect="1"/>
          </p:cNvPicPr>
          <p:nvPr/>
        </p:nvPicPr>
        <p:blipFill>
          <a:blip r:embed="rId3"/>
          <a:stretch>
            <a:fillRect/>
          </a:stretch>
        </p:blipFill>
        <p:spPr>
          <a:xfrm>
            <a:off x="3208487" y="1615839"/>
            <a:ext cx="1422400" cy="406400"/>
          </a:xfrm>
          <a:prstGeom prst="rect">
            <a:avLst/>
          </a:prstGeom>
        </p:spPr>
      </p:pic>
      <p:sp>
        <p:nvSpPr>
          <p:cNvPr id="6" name="TextBox 5">
            <a:extLst>
              <a:ext uri="{FF2B5EF4-FFF2-40B4-BE49-F238E27FC236}">
                <a16:creationId xmlns:a16="http://schemas.microsoft.com/office/drawing/2014/main" id="{E4771F59-B713-55BE-642F-A9C8312D3009}"/>
              </a:ext>
            </a:extLst>
          </p:cNvPr>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13" name="Picture 12">
            <a:extLst>
              <a:ext uri="{FF2B5EF4-FFF2-40B4-BE49-F238E27FC236}">
                <a16:creationId xmlns:a16="http://schemas.microsoft.com/office/drawing/2014/main" id="{4A8D43BB-3F6D-13A5-C1A5-5F6BFE117EBA}"/>
              </a:ext>
            </a:extLst>
          </p:cNvPr>
          <p:cNvPicPr>
            <a:picLocks noChangeAspect="1"/>
          </p:cNvPicPr>
          <p:nvPr/>
        </p:nvPicPr>
        <p:blipFill>
          <a:blip r:embed="rId4"/>
          <a:stretch>
            <a:fillRect/>
          </a:stretch>
        </p:blipFill>
        <p:spPr>
          <a:xfrm>
            <a:off x="576063" y="2746705"/>
            <a:ext cx="4762500" cy="3746500"/>
          </a:xfrm>
          <a:prstGeom prst="rect">
            <a:avLst/>
          </a:prstGeom>
        </p:spPr>
      </p:pic>
      <p:sp>
        <p:nvSpPr>
          <p:cNvPr id="7" name="Rectangle 6">
            <a:extLst>
              <a:ext uri="{FF2B5EF4-FFF2-40B4-BE49-F238E27FC236}">
                <a16:creationId xmlns:a16="http://schemas.microsoft.com/office/drawing/2014/main" id="{99827560-E558-A74E-FD89-C811DABEF89F}"/>
              </a:ext>
            </a:extLst>
          </p:cNvPr>
          <p:cNvSpPr/>
          <p:nvPr/>
        </p:nvSpPr>
        <p:spPr>
          <a:xfrm>
            <a:off x="1136825" y="5226909"/>
            <a:ext cx="4188940" cy="130336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508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Roughness length</a:t>
            </a:r>
          </a:p>
        </p:txBody>
      </p:sp>
      <p:sp>
        <p:nvSpPr>
          <p:cNvPr id="3" name="Content Placeholder 2"/>
          <p:cNvSpPr>
            <a:spLocks noGrp="1"/>
          </p:cNvSpPr>
          <p:nvPr>
            <p:ph idx="1"/>
          </p:nvPr>
        </p:nvSpPr>
        <p:spPr/>
        <p:txBody>
          <a:bodyPr>
            <a:normAutofit fontScale="92500"/>
          </a:bodyPr>
          <a:lstStyle/>
          <a:p>
            <a:r>
              <a:rPr lang="en-US" dirty="0"/>
              <a:t>Solve that last equation for the mean shear, using total derivative now since the only direction we’re interested in is the vertical:</a:t>
            </a:r>
          </a:p>
          <a:p>
            <a:endParaRPr lang="en-US" dirty="0"/>
          </a:p>
          <a:p>
            <a:endParaRPr lang="en-US" dirty="0"/>
          </a:p>
          <a:p>
            <a:r>
              <a:rPr lang="en-US" dirty="0"/>
              <a:t>Next, integrate this expression from </a:t>
            </a:r>
            <a:r>
              <a:rPr lang="en-US" i="1" dirty="0"/>
              <a:t>z</a:t>
            </a:r>
            <a:r>
              <a:rPr lang="en-US" dirty="0"/>
              <a:t> = </a:t>
            </a:r>
            <a:r>
              <a:rPr lang="en-US" i="1" dirty="0"/>
              <a:t>z</a:t>
            </a:r>
            <a:r>
              <a:rPr lang="en-US" i="1" baseline="-25000" dirty="0"/>
              <a:t>0</a:t>
            </a:r>
            <a:r>
              <a:rPr lang="en-US" dirty="0"/>
              <a:t> (where </a:t>
            </a:r>
            <a:r>
              <a:rPr lang="en-US" i="1" dirty="0"/>
              <a:t>u</a:t>
            </a:r>
            <a:r>
              <a:rPr lang="en-US" dirty="0"/>
              <a:t> = 0) to some height </a:t>
            </a:r>
            <a:r>
              <a:rPr lang="en-US" i="1" dirty="0"/>
              <a:t>z</a:t>
            </a:r>
            <a:r>
              <a:rPr lang="en-US" dirty="0"/>
              <a:t>, somewhere in the surface layer (~lowest 100 m or so)</a:t>
            </a:r>
          </a:p>
          <a:p>
            <a:pPr lvl="1"/>
            <a:r>
              <a:rPr lang="en-US" i="1" dirty="0"/>
              <a:t>z</a:t>
            </a:r>
            <a:r>
              <a:rPr lang="en-US" i="1" baseline="-25000" dirty="0"/>
              <a:t>0</a:t>
            </a:r>
            <a:r>
              <a:rPr lang="en-US" dirty="0"/>
              <a:t> is called the </a:t>
            </a:r>
            <a:r>
              <a:rPr lang="en-US" i="1" dirty="0"/>
              <a:t>roughness length </a:t>
            </a:r>
            <a:r>
              <a:rPr lang="en-US" dirty="0"/>
              <a:t>or roughness height</a:t>
            </a:r>
          </a:p>
        </p:txBody>
      </p:sp>
      <p:sp>
        <p:nvSpPr>
          <p:cNvPr id="4" name="Slide Number Placeholder 3"/>
          <p:cNvSpPr>
            <a:spLocks noGrp="1"/>
          </p:cNvSpPr>
          <p:nvPr>
            <p:ph type="sldNum" sz="quarter" idx="12"/>
          </p:nvPr>
        </p:nvSpPr>
        <p:spPr/>
        <p:txBody>
          <a:bodyPr/>
          <a:lstStyle/>
          <a:p>
            <a:fld id="{439B27A5-291A-F64B-BF25-7DF0870CD8E2}" type="slidenum">
              <a:rPr lang="en-US" smtClean="0"/>
              <a:t>53</a:t>
            </a:fld>
            <a:endParaRPr lang="en-US"/>
          </a:p>
        </p:txBody>
      </p:sp>
      <p:pic>
        <p:nvPicPr>
          <p:cNvPr id="6" name="Picture 5"/>
          <p:cNvPicPr>
            <a:picLocks noChangeAspect="1"/>
          </p:cNvPicPr>
          <p:nvPr/>
        </p:nvPicPr>
        <p:blipFill>
          <a:blip r:embed="rId3"/>
          <a:stretch>
            <a:fillRect/>
          </a:stretch>
        </p:blipFill>
        <p:spPr>
          <a:xfrm>
            <a:off x="3832225" y="3143151"/>
            <a:ext cx="1714500" cy="952500"/>
          </a:xfrm>
          <a:prstGeom prst="rect">
            <a:avLst/>
          </a:prstGeom>
        </p:spPr>
      </p:pic>
      <p:sp>
        <p:nvSpPr>
          <p:cNvPr id="5" name="TextBox 4">
            <a:extLst>
              <a:ext uri="{FF2B5EF4-FFF2-40B4-BE49-F238E27FC236}">
                <a16:creationId xmlns:a16="http://schemas.microsoft.com/office/drawing/2014/main" id="{D19443CE-00DC-40E1-1999-3CAD7351D682}"/>
              </a:ext>
            </a:extLst>
          </p:cNvPr>
          <p:cNvSpPr txBox="1"/>
          <p:nvPr/>
        </p:nvSpPr>
        <p:spPr>
          <a:xfrm>
            <a:off x="6553200" y="3319443"/>
            <a:ext cx="1830629" cy="276999"/>
          </a:xfrm>
          <a:prstGeom prst="rect">
            <a:avLst/>
          </a:prstGeom>
          <a:noFill/>
        </p:spPr>
        <p:txBody>
          <a:bodyPr wrap="none" rtlCol="0">
            <a:spAutoFit/>
          </a:bodyPr>
          <a:lstStyle/>
          <a:p>
            <a:r>
              <a:rPr lang="en-US" sz="1200" i="1" dirty="0"/>
              <a:t>Everything is non-negative</a:t>
            </a:r>
          </a:p>
        </p:txBody>
      </p:sp>
    </p:spTree>
    <p:extLst>
      <p:ext uri="{BB962C8B-B14F-4D97-AF65-F5344CB8AC3E}">
        <p14:creationId xmlns:p14="http://schemas.microsoft.com/office/powerpoint/2010/main" val="41740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Roughness length</a:t>
            </a:r>
          </a:p>
        </p:txBody>
      </p:sp>
      <p:sp>
        <p:nvSpPr>
          <p:cNvPr id="3" name="Content Placeholder 2"/>
          <p:cNvSpPr>
            <a:spLocks noGrp="1"/>
          </p:cNvSpPr>
          <p:nvPr>
            <p:ph idx="1"/>
          </p:nvPr>
        </p:nvSpPr>
        <p:spPr/>
        <p:txBody>
          <a:bodyPr>
            <a:normAutofit fontScale="92500" lnSpcReduction="10000"/>
          </a:bodyPr>
          <a:lstStyle/>
          <a:p>
            <a:r>
              <a:rPr lang="en-US" dirty="0"/>
              <a:t>The roughness length is the height above the surface where the </a:t>
            </a:r>
            <a:r>
              <a:rPr lang="en-US" b="1" dirty="0"/>
              <a:t>wind has become calm.</a:t>
            </a:r>
          </a:p>
          <a:p>
            <a:r>
              <a:rPr lang="en-US" dirty="0"/>
              <a:t>Three points regarding </a:t>
            </a:r>
            <a:r>
              <a:rPr lang="en-US" i="1" dirty="0"/>
              <a:t>z</a:t>
            </a:r>
            <a:r>
              <a:rPr lang="en-US" i="1" baseline="-25000" dirty="0"/>
              <a:t>0</a:t>
            </a:r>
            <a:r>
              <a:rPr lang="en-US" dirty="0"/>
              <a:t>:</a:t>
            </a:r>
          </a:p>
          <a:p>
            <a:pPr lvl="1"/>
            <a:r>
              <a:rPr lang="en-US" dirty="0"/>
              <a:t>(1) Roughness length embodies the idea that the wind becomes </a:t>
            </a:r>
            <a:r>
              <a:rPr lang="en-US" b="1" dirty="0"/>
              <a:t>calm</a:t>
            </a:r>
            <a:r>
              <a:rPr lang="en-US" dirty="0"/>
              <a:t> somewhere </a:t>
            </a:r>
            <a:r>
              <a:rPr lang="en-US" b="1" dirty="0"/>
              <a:t>above</a:t>
            </a:r>
            <a:r>
              <a:rPr lang="en-US" dirty="0"/>
              <a:t> the surface owing to surface </a:t>
            </a:r>
            <a:r>
              <a:rPr lang="en-US" b="1" dirty="0"/>
              <a:t>friction</a:t>
            </a:r>
            <a:r>
              <a:rPr lang="en-US" dirty="0"/>
              <a:t> and the drag it produces</a:t>
            </a:r>
          </a:p>
          <a:p>
            <a:pPr lvl="1"/>
            <a:r>
              <a:rPr lang="en-US" dirty="0"/>
              <a:t>(2) This height/distance should depend on how </a:t>
            </a:r>
            <a:r>
              <a:rPr lang="en-US" b="1" dirty="0"/>
              <a:t>rough</a:t>
            </a:r>
            <a:r>
              <a:rPr lang="en-US" dirty="0"/>
              <a:t> the surface is</a:t>
            </a:r>
          </a:p>
          <a:p>
            <a:pPr lvl="1"/>
            <a:r>
              <a:rPr lang="en-US" dirty="0"/>
              <a:t>(3) Still, this height is </a:t>
            </a:r>
            <a:r>
              <a:rPr lang="en-US" i="1" dirty="0"/>
              <a:t>very close to the ground </a:t>
            </a:r>
            <a:r>
              <a:rPr lang="en-US" dirty="0"/>
              <a:t>(a few cm to 1 m or so in the very roughest cases)</a:t>
            </a:r>
          </a:p>
        </p:txBody>
      </p:sp>
      <p:sp>
        <p:nvSpPr>
          <p:cNvPr id="4" name="Slide Number Placeholder 3"/>
          <p:cNvSpPr>
            <a:spLocks noGrp="1"/>
          </p:cNvSpPr>
          <p:nvPr>
            <p:ph type="sldNum" sz="quarter" idx="12"/>
          </p:nvPr>
        </p:nvSpPr>
        <p:spPr/>
        <p:txBody>
          <a:bodyPr/>
          <a:lstStyle/>
          <a:p>
            <a:fld id="{439B27A5-291A-F64B-BF25-7DF0870CD8E2}" type="slidenum">
              <a:rPr lang="en-US" smtClean="0"/>
              <a:t>54</a:t>
            </a:fld>
            <a:endParaRPr lang="en-US"/>
          </a:p>
        </p:txBody>
      </p:sp>
    </p:spTree>
    <p:extLst>
      <p:ext uri="{BB962C8B-B14F-4D97-AF65-F5344CB8AC3E}">
        <p14:creationId xmlns:p14="http://schemas.microsoft.com/office/powerpoint/2010/main" val="40038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32" y="1608867"/>
            <a:ext cx="9342509" cy="3970318"/>
          </a:xfrm>
          <a:prstGeom prst="rect">
            <a:avLst/>
          </a:prstGeom>
          <a:noFill/>
        </p:spPr>
        <p:txBody>
          <a:bodyPr wrap="none" rtlCol="0">
            <a:spAutoFit/>
          </a:bodyPr>
          <a:lstStyle/>
          <a:p>
            <a:r>
              <a:rPr lang="en-US" sz="1400" dirty="0">
                <a:latin typeface="Courier"/>
                <a:cs typeface="Courier"/>
              </a:rPr>
              <a:t>USGS SUMMER</a:t>
            </a:r>
          </a:p>
          <a:p>
            <a:r>
              <a:rPr lang="en-US" sz="1400" dirty="0">
                <a:latin typeface="Courier"/>
                <a:cs typeface="Courier"/>
              </a:rPr>
              <a:t>        ALBD   SLMO   SFEM   SFZ0 THERIN   SCFX   SFHC   </a:t>
            </a:r>
          </a:p>
          <a:p>
            <a:r>
              <a:rPr lang="en-US" sz="1400" dirty="0">
                <a:latin typeface="Courier"/>
                <a:cs typeface="Courier"/>
              </a:rPr>
              <a:t>1,      15.,   .10,   .88,   </a:t>
            </a:r>
            <a:r>
              <a:rPr lang="en-US" sz="1400" b="1" dirty="0">
                <a:latin typeface="Courier"/>
                <a:cs typeface="Courier"/>
              </a:rPr>
              <a:t>80.</a:t>
            </a:r>
            <a:r>
              <a:rPr lang="en-US" sz="1400" dirty="0">
                <a:latin typeface="Courier"/>
                <a:cs typeface="Courier"/>
              </a:rPr>
              <a:t>,    3.,  1.67, 18.9e5,'Urban and Built-Up Land'</a:t>
            </a:r>
          </a:p>
          <a:p>
            <a:r>
              <a:rPr lang="en-US" sz="1400" dirty="0">
                <a:latin typeface="Courier"/>
                <a:cs typeface="Courier"/>
              </a:rPr>
              <a:t>2,      17.,   .30,  .985,   </a:t>
            </a:r>
            <a:r>
              <a:rPr lang="en-US" sz="1400" b="1" dirty="0">
                <a:latin typeface="Courier"/>
                <a:cs typeface="Courier"/>
              </a:rPr>
              <a:t>15.</a:t>
            </a:r>
            <a:r>
              <a:rPr lang="en-US" sz="1400" dirty="0">
                <a:latin typeface="Courier"/>
                <a:cs typeface="Courier"/>
              </a:rPr>
              <a:t>,    4.,  2.71, 25.0e5,'Dryland Cropland &amp; Pasture'</a:t>
            </a:r>
          </a:p>
          <a:p>
            <a:r>
              <a:rPr lang="en-US" sz="1400" dirty="0">
                <a:latin typeface="Courier"/>
                <a:cs typeface="Courier"/>
              </a:rPr>
              <a:t>3,      18.,   .50,  .985,   10.,    4.,  2.20, 25.0e5,'Irrigated Cropland &amp; Pasture'</a:t>
            </a:r>
          </a:p>
          <a:p>
            <a:r>
              <a:rPr lang="en-US" sz="1400" dirty="0">
                <a:latin typeface="Courier"/>
                <a:cs typeface="Courier"/>
              </a:rPr>
              <a:t>4,      18.,   .25,  .985,   15.,    4.,  2.56, 25.0e5,'Mixed </a:t>
            </a:r>
            <a:r>
              <a:rPr lang="en-US" sz="1400" dirty="0" err="1">
                <a:latin typeface="Courier"/>
                <a:cs typeface="Courier"/>
              </a:rPr>
              <a:t>Dryland</a:t>
            </a:r>
            <a:r>
              <a:rPr lang="en-US" sz="1400" dirty="0">
                <a:latin typeface="Courier"/>
                <a:cs typeface="Courier"/>
              </a:rPr>
              <a:t>/Irrigated Crop'</a:t>
            </a:r>
          </a:p>
          <a:p>
            <a:r>
              <a:rPr lang="en-US" sz="1400" dirty="0">
                <a:latin typeface="Courier"/>
                <a:cs typeface="Courier"/>
              </a:rPr>
              <a:t>5,      18.,   .25,   .98,   14.,    4.,  2.56, 25.0e5,'Cropland/Grassland Mosaic'</a:t>
            </a:r>
          </a:p>
          <a:p>
            <a:r>
              <a:rPr lang="en-US" sz="1400" dirty="0">
                <a:latin typeface="Courier"/>
                <a:cs typeface="Courier"/>
              </a:rPr>
              <a:t>6,      16.,   .35,  .985,   20.,    4.,  3.19, 25.0e5,'Cropland/Woodland Mosaic'</a:t>
            </a:r>
          </a:p>
          <a:p>
            <a:r>
              <a:rPr lang="en-US" sz="1400" dirty="0">
                <a:latin typeface="Courier"/>
                <a:cs typeface="Courier"/>
              </a:rPr>
              <a:t>7,      19.,   .15,   .96,   12.,    3.,  2.37, 20.8e5,'Grassland'</a:t>
            </a:r>
          </a:p>
          <a:p>
            <a:r>
              <a:rPr lang="en-US" sz="1400" dirty="0">
                <a:latin typeface="Courier"/>
                <a:cs typeface="Courier"/>
              </a:rPr>
              <a:t>8,      22.,   .10,   .93,    5.,    3.,  1.56, 20.8e5,'Shrubland'</a:t>
            </a:r>
          </a:p>
          <a:p>
            <a:r>
              <a:rPr lang="en-US" sz="1400" dirty="0">
                <a:latin typeface="Courier"/>
                <a:cs typeface="Courier"/>
              </a:rPr>
              <a:t>9,      20.,   .15,   .95,    6.,    3.,  2.14, 20.8e5,'Mixed </a:t>
            </a:r>
            <a:r>
              <a:rPr lang="en-US" sz="1400" dirty="0" err="1">
                <a:latin typeface="Courier"/>
                <a:cs typeface="Courier"/>
              </a:rPr>
              <a:t>Shrubland</a:t>
            </a:r>
            <a:r>
              <a:rPr lang="en-US" sz="1400" dirty="0">
                <a:latin typeface="Courier"/>
                <a:cs typeface="Courier"/>
              </a:rPr>
              <a:t>/Grassland'</a:t>
            </a:r>
          </a:p>
          <a:p>
            <a:r>
              <a:rPr lang="en-US" sz="1400" dirty="0">
                <a:latin typeface="Courier"/>
                <a:cs typeface="Courier"/>
              </a:rPr>
              <a:t>10,     20.,   .15,   .92,   15.,    3.,  2.00, 25.0e5,'Savanna'</a:t>
            </a:r>
          </a:p>
          <a:p>
            <a:r>
              <a:rPr lang="en-US" sz="1400" dirty="0">
                <a:latin typeface="Courier"/>
                <a:cs typeface="Courier"/>
              </a:rPr>
              <a:t>11,     16.,   .30,   .93,   50.,    4.,  2.63, 25.0e5,'Deciduous Broadleaf Forest'</a:t>
            </a:r>
          </a:p>
          <a:p>
            <a:r>
              <a:rPr lang="en-US" sz="1400" dirty="0">
                <a:latin typeface="Courier"/>
                <a:cs typeface="Courier"/>
              </a:rPr>
              <a:t>12,     14.,   .30,   .94,   50.,    4.,  2.86, 25.0e5,'Deciduous </a:t>
            </a:r>
            <a:r>
              <a:rPr lang="en-US" sz="1400" dirty="0" err="1">
                <a:latin typeface="Courier"/>
                <a:cs typeface="Courier"/>
              </a:rPr>
              <a:t>Needleleaf</a:t>
            </a:r>
            <a:r>
              <a:rPr lang="en-US" sz="1400" dirty="0">
                <a:latin typeface="Courier"/>
                <a:cs typeface="Courier"/>
              </a:rPr>
              <a:t> Forest'</a:t>
            </a:r>
          </a:p>
          <a:p>
            <a:r>
              <a:rPr lang="en-US" sz="1400" dirty="0">
                <a:latin typeface="Courier"/>
                <a:cs typeface="Courier"/>
              </a:rPr>
              <a:t>13,     12.,   .50,   .95,   50.,    5.,  1.67, 29.2e5,'Evergreen Broadleaf Forest'</a:t>
            </a:r>
          </a:p>
          <a:p>
            <a:r>
              <a:rPr lang="en-US" sz="1400" dirty="0">
                <a:latin typeface="Courier"/>
                <a:cs typeface="Courier"/>
              </a:rPr>
              <a:t>14,     12.,   .30,   .95,   50.,    4.,  3.33, 29.2e5,'Evergreen </a:t>
            </a:r>
            <a:r>
              <a:rPr lang="en-US" sz="1400" dirty="0" err="1">
                <a:latin typeface="Courier"/>
                <a:cs typeface="Courier"/>
              </a:rPr>
              <a:t>Needleleaf</a:t>
            </a:r>
            <a:r>
              <a:rPr lang="en-US" sz="1400" dirty="0">
                <a:latin typeface="Courier"/>
                <a:cs typeface="Courier"/>
              </a:rPr>
              <a:t> Forest'</a:t>
            </a:r>
          </a:p>
          <a:p>
            <a:r>
              <a:rPr lang="en-US" sz="1400" dirty="0">
                <a:latin typeface="Courier"/>
                <a:cs typeface="Courier"/>
              </a:rPr>
              <a:t>15,     13.,   .30,   .97,   50.,    4.,  2.11, 41.8e5,'Mixed Forest'</a:t>
            </a:r>
          </a:p>
          <a:p>
            <a:r>
              <a:rPr lang="en-US" sz="1400" dirty="0">
                <a:latin typeface="Courier"/>
                <a:cs typeface="Courier"/>
              </a:rPr>
              <a:t>16,      8.,   1.0,   .98,  </a:t>
            </a:r>
            <a:r>
              <a:rPr lang="en-US" sz="1400" b="1" dirty="0">
                <a:latin typeface="Courier"/>
                <a:cs typeface="Courier"/>
              </a:rPr>
              <a:t>0.01</a:t>
            </a:r>
            <a:r>
              <a:rPr lang="en-US" sz="1400" dirty="0">
                <a:latin typeface="Courier"/>
                <a:cs typeface="Courier"/>
              </a:rPr>
              <a:t>,    6.,    0., 9.0e25,'Water Bodies'</a:t>
            </a:r>
          </a:p>
        </p:txBody>
      </p:sp>
      <p:sp>
        <p:nvSpPr>
          <p:cNvPr id="4" name="Rectangle 3"/>
          <p:cNvSpPr/>
          <p:nvPr/>
        </p:nvSpPr>
        <p:spPr>
          <a:xfrm>
            <a:off x="2993015" y="1750259"/>
            <a:ext cx="607954" cy="397322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1769" y="205413"/>
            <a:ext cx="1877713" cy="400110"/>
          </a:xfrm>
          <a:prstGeom prst="rect">
            <a:avLst/>
          </a:prstGeom>
          <a:noFill/>
        </p:spPr>
        <p:txBody>
          <a:bodyPr wrap="none" rtlCol="0">
            <a:spAutoFit/>
          </a:bodyPr>
          <a:lstStyle/>
          <a:p>
            <a:r>
              <a:rPr lang="en-US" sz="2000" dirty="0">
                <a:latin typeface="Courier"/>
                <a:cs typeface="Courier"/>
              </a:rPr>
              <a:t>LANDUSE.TBL</a:t>
            </a:r>
          </a:p>
        </p:txBody>
      </p:sp>
      <p:sp>
        <p:nvSpPr>
          <p:cNvPr id="6" name="TextBox 5"/>
          <p:cNvSpPr txBox="1"/>
          <p:nvPr/>
        </p:nvSpPr>
        <p:spPr>
          <a:xfrm>
            <a:off x="1512695" y="1237557"/>
            <a:ext cx="3634328" cy="369332"/>
          </a:xfrm>
          <a:prstGeom prst="rect">
            <a:avLst/>
          </a:prstGeom>
          <a:noFill/>
        </p:spPr>
        <p:txBody>
          <a:bodyPr wrap="none" rtlCol="0">
            <a:spAutoFit/>
          </a:bodyPr>
          <a:lstStyle/>
          <a:p>
            <a:r>
              <a:rPr lang="en-US" dirty="0">
                <a:solidFill>
                  <a:srgbClr val="FF0000"/>
                </a:solidFill>
              </a:rPr>
              <a:t>Surface roughness z</a:t>
            </a:r>
            <a:r>
              <a:rPr lang="en-US" baseline="-25000" dirty="0">
                <a:solidFill>
                  <a:srgbClr val="FF0000"/>
                </a:solidFill>
              </a:rPr>
              <a:t>0</a:t>
            </a:r>
            <a:r>
              <a:rPr lang="en-US" dirty="0">
                <a:solidFill>
                  <a:srgbClr val="FF0000"/>
                </a:solidFill>
              </a:rPr>
              <a:t>, in centimeters</a:t>
            </a:r>
          </a:p>
        </p:txBody>
      </p:sp>
      <p:sp>
        <p:nvSpPr>
          <p:cNvPr id="10" name="Slide Number Placeholder 9"/>
          <p:cNvSpPr>
            <a:spLocks noGrp="1"/>
          </p:cNvSpPr>
          <p:nvPr>
            <p:ph type="sldNum" sz="quarter" idx="12"/>
          </p:nvPr>
        </p:nvSpPr>
        <p:spPr/>
        <p:txBody>
          <a:bodyPr/>
          <a:lstStyle/>
          <a:p>
            <a:fld id="{8E3FBBD5-1602-7744-BAB0-075BA59CFE2E}" type="slidenum">
              <a:rPr lang="en-US" smtClean="0"/>
              <a:t>55</a:t>
            </a:fld>
            <a:endParaRPr lang="en-US"/>
          </a:p>
        </p:txBody>
      </p:sp>
      <p:sp>
        <p:nvSpPr>
          <p:cNvPr id="2" name="TextBox 1"/>
          <p:cNvSpPr txBox="1"/>
          <p:nvPr/>
        </p:nvSpPr>
        <p:spPr>
          <a:xfrm>
            <a:off x="3252291" y="205413"/>
            <a:ext cx="5275715" cy="646331"/>
          </a:xfrm>
          <a:prstGeom prst="rect">
            <a:avLst/>
          </a:prstGeom>
          <a:noFill/>
        </p:spPr>
        <p:txBody>
          <a:bodyPr wrap="none" rtlCol="0">
            <a:spAutoFit/>
          </a:bodyPr>
          <a:lstStyle/>
          <a:p>
            <a:pPr algn="ctr"/>
            <a:r>
              <a:rPr lang="en-US" b="1" dirty="0"/>
              <a:t>Roughness lengths for various land surface types</a:t>
            </a:r>
          </a:p>
          <a:p>
            <a:pPr algn="ctr"/>
            <a:r>
              <a:rPr lang="en-US" b="1" dirty="0"/>
              <a:t>	as presumed in the WRF model (USGS database)</a:t>
            </a:r>
          </a:p>
        </p:txBody>
      </p:sp>
      <p:sp>
        <p:nvSpPr>
          <p:cNvPr id="7" name="TextBox 6"/>
          <p:cNvSpPr txBox="1"/>
          <p:nvPr/>
        </p:nvSpPr>
        <p:spPr>
          <a:xfrm>
            <a:off x="129691" y="6062188"/>
            <a:ext cx="7059532" cy="584776"/>
          </a:xfrm>
          <a:prstGeom prst="rect">
            <a:avLst/>
          </a:prstGeom>
          <a:noFill/>
        </p:spPr>
        <p:txBody>
          <a:bodyPr wrap="none" rtlCol="0">
            <a:spAutoFit/>
          </a:bodyPr>
          <a:lstStyle/>
          <a:p>
            <a:r>
              <a:rPr lang="en-US" sz="1600" i="1" dirty="0">
                <a:solidFill>
                  <a:srgbClr val="A6A6A6"/>
                </a:solidFill>
              </a:rPr>
              <a:t>Aside: As of WRF v3.9, MODIS landuse database is now the default</a:t>
            </a:r>
          </a:p>
          <a:p>
            <a:r>
              <a:rPr lang="en-US" sz="1600" i="1" dirty="0">
                <a:solidFill>
                  <a:srgbClr val="A6A6A6"/>
                </a:solidFill>
              </a:rPr>
              <a:t>Some land surface models (notably Noah) use contents of </a:t>
            </a:r>
            <a:r>
              <a:rPr lang="en-US" sz="1400" i="1" dirty="0">
                <a:solidFill>
                  <a:srgbClr val="A6A6A6"/>
                </a:solidFill>
                <a:latin typeface="Courier"/>
                <a:cs typeface="Courier"/>
              </a:rPr>
              <a:t>VEGPARM.TBL</a:t>
            </a:r>
            <a:r>
              <a:rPr lang="en-US" sz="1400" i="1" dirty="0">
                <a:solidFill>
                  <a:srgbClr val="A6A6A6"/>
                </a:solidFill>
              </a:rPr>
              <a:t> </a:t>
            </a:r>
            <a:r>
              <a:rPr lang="en-US" sz="1600" i="1" u="sng" dirty="0">
                <a:solidFill>
                  <a:srgbClr val="A6A6A6"/>
                </a:solidFill>
              </a:rPr>
              <a:t>instead</a:t>
            </a:r>
          </a:p>
        </p:txBody>
      </p:sp>
    </p:spTree>
    <p:extLst>
      <p:ext uri="{BB962C8B-B14F-4D97-AF65-F5344CB8AC3E}">
        <p14:creationId xmlns:p14="http://schemas.microsoft.com/office/powerpoint/2010/main" val="960843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 wind profile</a:t>
            </a:r>
          </a:p>
        </p:txBody>
      </p:sp>
      <p:sp>
        <p:nvSpPr>
          <p:cNvPr id="4" name="Slide Number Placeholder 3"/>
          <p:cNvSpPr>
            <a:spLocks noGrp="1"/>
          </p:cNvSpPr>
          <p:nvPr>
            <p:ph type="sldNum" sz="quarter" idx="12"/>
          </p:nvPr>
        </p:nvSpPr>
        <p:spPr/>
        <p:txBody>
          <a:bodyPr/>
          <a:lstStyle/>
          <a:p>
            <a:fld id="{439B27A5-291A-F64B-BF25-7DF0870CD8E2}" type="slidenum">
              <a:rPr lang="en-US" smtClean="0"/>
              <a:t>56</a:t>
            </a:fld>
            <a:endParaRPr lang="en-US"/>
          </a:p>
        </p:txBody>
      </p:sp>
      <p:sp>
        <p:nvSpPr>
          <p:cNvPr id="6" name="TextBox 5"/>
          <p:cNvSpPr txBox="1"/>
          <p:nvPr/>
        </p:nvSpPr>
        <p:spPr>
          <a:xfrm>
            <a:off x="5955900" y="1429927"/>
            <a:ext cx="2810578" cy="3416320"/>
          </a:xfrm>
          <a:prstGeom prst="rect">
            <a:avLst/>
          </a:prstGeom>
          <a:noFill/>
        </p:spPr>
        <p:txBody>
          <a:bodyPr wrap="none" rtlCol="0">
            <a:spAutoFit/>
          </a:bodyPr>
          <a:lstStyle/>
          <a:p>
            <a:r>
              <a:rPr lang="en-US" dirty="0"/>
              <a:t>• Start with friction velocity</a:t>
            </a:r>
          </a:p>
          <a:p>
            <a:r>
              <a:rPr lang="en-US" dirty="0"/>
              <a:t>	equation</a:t>
            </a:r>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773EE330-2043-5925-89D7-33DD894DF082}"/>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17F0CE80-6DFA-B1A3-6FF3-A29AF1558564}"/>
              </a:ext>
            </a:extLst>
          </p:cNvPr>
          <p:cNvSpPr/>
          <p:nvPr/>
        </p:nvSpPr>
        <p:spPr>
          <a:xfrm>
            <a:off x="457200" y="2372497"/>
            <a:ext cx="5251622" cy="342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44FFBF-9F02-608E-A0D5-8BD1D6EC7327}"/>
              </a:ext>
            </a:extLst>
          </p:cNvPr>
          <p:cNvSpPr/>
          <p:nvPr/>
        </p:nvSpPr>
        <p:spPr>
          <a:xfrm>
            <a:off x="5894264" y="2235808"/>
            <a:ext cx="2872214" cy="342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E94949-0CAB-9F28-0DA2-9C3130C8886E}"/>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168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97C7-ED35-4DBC-FE3D-651EF6DBB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6FFC5-C2F9-1236-07AD-FA84B989B5A0}"/>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FA6A578A-0752-2088-FDF1-FBCB6FCB80A8}"/>
              </a:ext>
            </a:extLst>
          </p:cNvPr>
          <p:cNvSpPr>
            <a:spLocks noGrp="1"/>
          </p:cNvSpPr>
          <p:nvPr>
            <p:ph type="sldNum" sz="quarter" idx="12"/>
          </p:nvPr>
        </p:nvSpPr>
        <p:spPr/>
        <p:txBody>
          <a:bodyPr/>
          <a:lstStyle/>
          <a:p>
            <a:fld id="{439B27A5-291A-F64B-BF25-7DF0870CD8E2}" type="slidenum">
              <a:rPr lang="en-US" smtClean="0"/>
              <a:t>57</a:t>
            </a:fld>
            <a:endParaRPr lang="en-US"/>
          </a:p>
        </p:txBody>
      </p:sp>
      <p:sp>
        <p:nvSpPr>
          <p:cNvPr id="6" name="TextBox 5">
            <a:extLst>
              <a:ext uri="{FF2B5EF4-FFF2-40B4-BE49-F238E27FC236}">
                <a16:creationId xmlns:a16="http://schemas.microsoft.com/office/drawing/2014/main" id="{BEB51DF1-04D1-65AB-1B61-5C45B9B04415}"/>
              </a:ext>
            </a:extLst>
          </p:cNvPr>
          <p:cNvSpPr txBox="1"/>
          <p:nvPr/>
        </p:nvSpPr>
        <p:spPr>
          <a:xfrm>
            <a:off x="5955900" y="1429927"/>
            <a:ext cx="2817694" cy="3970318"/>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1F88C5C6-1708-92B8-8C12-1FB2A315858A}"/>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D1070D-42D8-596F-07B5-1F567F5C2532}"/>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7F9E6DD5-57C6-3A16-4291-17B1B6E666D4}"/>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223F49F2-2ED1-EFC6-C67F-48DBF21C1FCE}"/>
              </a:ext>
            </a:extLst>
          </p:cNvPr>
          <p:cNvSpPr/>
          <p:nvPr/>
        </p:nvSpPr>
        <p:spPr>
          <a:xfrm>
            <a:off x="457200" y="3632886"/>
            <a:ext cx="5251622" cy="2160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1E29CC-3DF2-84BF-3A1B-ED80732242DF}"/>
              </a:ext>
            </a:extLst>
          </p:cNvPr>
          <p:cNvSpPr/>
          <p:nvPr/>
        </p:nvSpPr>
        <p:spPr>
          <a:xfrm>
            <a:off x="5894264" y="3429000"/>
            <a:ext cx="2872214" cy="2227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DD516C-B971-51B7-B9F0-8A1B43BB0DD9}"/>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573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3D4B-35C4-0F23-605B-670247075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D70B-F632-AFC3-41A6-632798ED97B7}"/>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57269E4B-49EE-1ABD-E9B4-1435B055C60C}"/>
              </a:ext>
            </a:extLst>
          </p:cNvPr>
          <p:cNvSpPr>
            <a:spLocks noGrp="1"/>
          </p:cNvSpPr>
          <p:nvPr>
            <p:ph type="sldNum" sz="quarter" idx="12"/>
          </p:nvPr>
        </p:nvSpPr>
        <p:spPr/>
        <p:txBody>
          <a:bodyPr/>
          <a:lstStyle/>
          <a:p>
            <a:fld id="{439B27A5-291A-F64B-BF25-7DF0870CD8E2}" type="slidenum">
              <a:rPr lang="en-US" smtClean="0"/>
              <a:t>58</a:t>
            </a:fld>
            <a:endParaRPr lang="en-US"/>
          </a:p>
        </p:txBody>
      </p:sp>
      <p:sp>
        <p:nvSpPr>
          <p:cNvPr id="6" name="TextBox 5">
            <a:extLst>
              <a:ext uri="{FF2B5EF4-FFF2-40B4-BE49-F238E27FC236}">
                <a16:creationId xmlns:a16="http://schemas.microsoft.com/office/drawing/2014/main" id="{0035107C-AFB3-8136-69EA-92C40820159C}"/>
              </a:ext>
            </a:extLst>
          </p:cNvPr>
          <p:cNvSpPr txBox="1"/>
          <p:nvPr/>
        </p:nvSpPr>
        <p:spPr>
          <a:xfrm>
            <a:off x="5955900" y="1429927"/>
            <a:ext cx="2817694" cy="3970318"/>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Assume </a:t>
            </a:r>
            <a:r>
              <a:rPr lang="en-US" dirty="0">
                <a:latin typeface="Symbol" charset="2"/>
                <a:cs typeface="Symbol" charset="2"/>
              </a:rPr>
              <a:t>k</a:t>
            </a:r>
            <a:r>
              <a:rPr lang="en-US" dirty="0"/>
              <a:t> is a constant*</a:t>
            </a:r>
          </a:p>
          <a:p>
            <a:r>
              <a:rPr lang="en-US" dirty="0"/>
              <a:t>• Assume calm at height </a:t>
            </a:r>
            <a:r>
              <a:rPr lang="en-US" i="1" dirty="0"/>
              <a:t>z</a:t>
            </a:r>
            <a:r>
              <a:rPr lang="en-US" i="1" baseline="-25000" dirty="0"/>
              <a:t>0</a:t>
            </a:r>
            <a:endParaRPr lang="en-US" dirty="0"/>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07A223D5-C3EE-1905-D81D-CA5F4987795E}"/>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C4F933-C635-53C4-FE12-B27540CBA36C}"/>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A7A811B5-717B-67AE-44FF-40E979D67BDF}"/>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1B932A78-1C9F-F266-993B-1D5F71D36534}"/>
              </a:ext>
            </a:extLst>
          </p:cNvPr>
          <p:cNvSpPr/>
          <p:nvPr/>
        </p:nvSpPr>
        <p:spPr>
          <a:xfrm>
            <a:off x="457200" y="4611374"/>
            <a:ext cx="5251622" cy="1182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394F7-D83D-2F4C-F29A-A8D4BFED4F68}"/>
              </a:ext>
            </a:extLst>
          </p:cNvPr>
          <p:cNvSpPr/>
          <p:nvPr/>
        </p:nvSpPr>
        <p:spPr>
          <a:xfrm>
            <a:off x="5894264" y="4779211"/>
            <a:ext cx="2872214" cy="923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C8CFB4-1076-EE4C-BC6F-B39480A66C29}"/>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C6AD0D7-3ACC-DDEF-13B3-06961F4DC83E}"/>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E469CC1-A3B7-5930-7D4B-0BE200BF3196}"/>
              </a:ext>
            </a:extLst>
          </p:cNvPr>
          <p:cNvSpPr txBox="1"/>
          <p:nvPr/>
        </p:nvSpPr>
        <p:spPr>
          <a:xfrm>
            <a:off x="0" y="6129400"/>
            <a:ext cx="7831111" cy="646331"/>
          </a:xfrm>
          <a:prstGeom prst="rect">
            <a:avLst/>
          </a:prstGeom>
          <a:noFill/>
        </p:spPr>
        <p:txBody>
          <a:bodyPr wrap="square">
            <a:spAutoFit/>
          </a:bodyPr>
          <a:lstStyle/>
          <a:p>
            <a:r>
              <a:rPr lang="en-US" dirty="0"/>
              <a:t>* </a:t>
            </a:r>
            <a:r>
              <a:rPr lang="en-US" dirty="0">
                <a:latin typeface="Symbol" charset="2"/>
                <a:cs typeface="Symbol" charset="2"/>
              </a:rPr>
              <a:t>k</a:t>
            </a:r>
            <a:r>
              <a:rPr lang="en-US" dirty="0"/>
              <a:t> is von Karman’s constant, empirically determined to be about 0.4 but may be smaller (</a:t>
            </a:r>
            <a:r>
              <a:rPr lang="en-US" dirty="0" err="1"/>
              <a:t>Businger</a:t>
            </a:r>
            <a:r>
              <a:rPr lang="en-US" dirty="0"/>
              <a:t> et al. 1971)</a:t>
            </a:r>
          </a:p>
        </p:txBody>
      </p:sp>
    </p:spTree>
    <p:extLst>
      <p:ext uri="{BB962C8B-B14F-4D97-AF65-F5344CB8AC3E}">
        <p14:creationId xmlns:p14="http://schemas.microsoft.com/office/powerpoint/2010/main" val="1135407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FE9-0018-62E4-43AD-5659903AB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A62B1-C9BD-ED06-3A9B-7A5577F95B36}"/>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286D8298-E966-C26A-0911-3E1475E1596C}"/>
              </a:ext>
            </a:extLst>
          </p:cNvPr>
          <p:cNvSpPr>
            <a:spLocks noGrp="1"/>
          </p:cNvSpPr>
          <p:nvPr>
            <p:ph type="sldNum" sz="quarter" idx="12"/>
          </p:nvPr>
        </p:nvSpPr>
        <p:spPr/>
        <p:txBody>
          <a:bodyPr/>
          <a:lstStyle/>
          <a:p>
            <a:fld id="{439B27A5-291A-F64B-BF25-7DF0870CD8E2}" type="slidenum">
              <a:rPr lang="en-US" smtClean="0"/>
              <a:t>59</a:t>
            </a:fld>
            <a:endParaRPr lang="en-US"/>
          </a:p>
        </p:txBody>
      </p:sp>
      <p:sp>
        <p:nvSpPr>
          <p:cNvPr id="6" name="TextBox 5">
            <a:extLst>
              <a:ext uri="{FF2B5EF4-FFF2-40B4-BE49-F238E27FC236}">
                <a16:creationId xmlns:a16="http://schemas.microsoft.com/office/drawing/2014/main" id="{A8D80DB3-7B24-CFCB-E1A3-D786E777E2E2}"/>
              </a:ext>
            </a:extLst>
          </p:cNvPr>
          <p:cNvSpPr txBox="1"/>
          <p:nvPr/>
        </p:nvSpPr>
        <p:spPr>
          <a:xfrm>
            <a:off x="5955900" y="1429927"/>
            <a:ext cx="2817694" cy="4247317"/>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Assume </a:t>
            </a:r>
            <a:r>
              <a:rPr lang="en-US" dirty="0">
                <a:latin typeface="Symbol" charset="2"/>
                <a:cs typeface="Symbol" charset="2"/>
              </a:rPr>
              <a:t>k</a:t>
            </a:r>
            <a:r>
              <a:rPr lang="en-US" dirty="0"/>
              <a:t> is a constant</a:t>
            </a:r>
          </a:p>
          <a:p>
            <a:r>
              <a:rPr lang="en-US" dirty="0"/>
              <a:t>• Assume calm at height </a:t>
            </a:r>
            <a:r>
              <a:rPr lang="en-US" i="1" dirty="0"/>
              <a:t>z</a:t>
            </a:r>
            <a:r>
              <a:rPr lang="en-US" i="1" baseline="-25000" dirty="0"/>
              <a:t>0</a:t>
            </a:r>
            <a:endParaRPr lang="en-US" dirty="0"/>
          </a:p>
          <a:p>
            <a:endParaRPr lang="en-US" dirty="0"/>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20D86850-0D73-8358-9C75-E637C0A1AF81}"/>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0E20F6-6CF1-E6D2-1B5E-FBE361DB439D}"/>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97F89ABD-F0A9-A0DA-87F6-3D566D9A37D9}"/>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4" name="Rectangle 13">
            <a:extLst>
              <a:ext uri="{FF2B5EF4-FFF2-40B4-BE49-F238E27FC236}">
                <a16:creationId xmlns:a16="http://schemas.microsoft.com/office/drawing/2014/main" id="{E85C5D4B-ADDD-412A-E98D-5EF48F2FBD53}"/>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5B5A681-1DFC-5E35-899A-91AD64B58531}"/>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69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84D0E-9677-CD47-B472-20FABCCC1321}"/>
              </a:ext>
            </a:extLst>
          </p:cNvPr>
          <p:cNvSpPr>
            <a:spLocks noGrp="1"/>
          </p:cNvSpPr>
          <p:nvPr>
            <p:ph type="title"/>
          </p:nvPr>
        </p:nvSpPr>
        <p:spPr/>
        <p:txBody>
          <a:bodyPr/>
          <a:lstStyle/>
          <a:p>
            <a:r>
              <a:rPr lang="en-US" dirty="0"/>
              <a:t>Theme #2</a:t>
            </a:r>
          </a:p>
        </p:txBody>
      </p:sp>
      <p:sp>
        <p:nvSpPr>
          <p:cNvPr id="3" name="Slide Number Placeholder 2">
            <a:extLst>
              <a:ext uri="{FF2B5EF4-FFF2-40B4-BE49-F238E27FC236}">
                <a16:creationId xmlns:a16="http://schemas.microsoft.com/office/drawing/2014/main" id="{4301D5AE-C60F-E549-B705-CB3313CCF64B}"/>
              </a:ext>
            </a:extLst>
          </p:cNvPr>
          <p:cNvSpPr>
            <a:spLocks noGrp="1"/>
          </p:cNvSpPr>
          <p:nvPr>
            <p:ph type="sldNum" sz="quarter" idx="12"/>
          </p:nvPr>
        </p:nvSpPr>
        <p:spPr/>
        <p:txBody>
          <a:bodyPr/>
          <a:lstStyle/>
          <a:p>
            <a:fld id="{439B27A5-291A-F64B-BF25-7DF0870CD8E2}" type="slidenum">
              <a:rPr lang="en-US" smtClean="0"/>
              <a:t>6</a:t>
            </a:fld>
            <a:endParaRPr lang="en-US"/>
          </a:p>
        </p:txBody>
      </p:sp>
      <p:sp>
        <p:nvSpPr>
          <p:cNvPr id="5" name="TextBox 4">
            <a:extLst>
              <a:ext uri="{FF2B5EF4-FFF2-40B4-BE49-F238E27FC236}">
                <a16:creationId xmlns:a16="http://schemas.microsoft.com/office/drawing/2014/main" id="{FC6C32F4-4572-434B-9C99-E3DDBEAFA3A1}"/>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Tree>
    <p:extLst>
      <p:ext uri="{BB962C8B-B14F-4D97-AF65-F5344CB8AC3E}">
        <p14:creationId xmlns:p14="http://schemas.microsoft.com/office/powerpoint/2010/main" val="2312148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1A9F8-0558-6118-7C37-2216E510F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C8160-95E8-AE2A-9AED-375E18A9C56C}"/>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387D0ADD-E8FC-7D04-6358-36ACBC2A2221}"/>
              </a:ext>
            </a:extLst>
          </p:cNvPr>
          <p:cNvSpPr>
            <a:spLocks noGrp="1"/>
          </p:cNvSpPr>
          <p:nvPr>
            <p:ph type="sldNum" sz="quarter" idx="12"/>
          </p:nvPr>
        </p:nvSpPr>
        <p:spPr/>
        <p:txBody>
          <a:bodyPr/>
          <a:lstStyle/>
          <a:p>
            <a:fld id="{439B27A5-291A-F64B-BF25-7DF0870CD8E2}" type="slidenum">
              <a:rPr lang="en-US" smtClean="0"/>
              <a:t>60</a:t>
            </a:fld>
            <a:endParaRPr lang="en-US"/>
          </a:p>
        </p:txBody>
      </p:sp>
      <p:sp>
        <p:nvSpPr>
          <p:cNvPr id="6" name="TextBox 5">
            <a:extLst>
              <a:ext uri="{FF2B5EF4-FFF2-40B4-BE49-F238E27FC236}">
                <a16:creationId xmlns:a16="http://schemas.microsoft.com/office/drawing/2014/main" id="{9E435ED8-2E8D-32D0-0BCC-649E048BCE97}"/>
              </a:ext>
            </a:extLst>
          </p:cNvPr>
          <p:cNvSpPr txBox="1"/>
          <p:nvPr/>
        </p:nvSpPr>
        <p:spPr>
          <a:xfrm>
            <a:off x="5955900" y="1429927"/>
            <a:ext cx="2817694" cy="4247317"/>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Assume </a:t>
            </a:r>
            <a:r>
              <a:rPr lang="en-US" dirty="0">
                <a:latin typeface="Symbol" charset="2"/>
                <a:cs typeface="Symbol" charset="2"/>
              </a:rPr>
              <a:t>k</a:t>
            </a:r>
            <a:r>
              <a:rPr lang="en-US" dirty="0"/>
              <a:t> is a constant</a:t>
            </a:r>
          </a:p>
          <a:p>
            <a:r>
              <a:rPr lang="en-US" dirty="0"/>
              <a:t>• Assume calm at height </a:t>
            </a:r>
            <a:r>
              <a:rPr lang="en-US" i="1" dirty="0"/>
              <a:t>z</a:t>
            </a:r>
            <a:r>
              <a:rPr lang="en-US" i="1" baseline="-25000" dirty="0"/>
              <a:t>0</a:t>
            </a:r>
            <a:endParaRPr lang="en-US" dirty="0"/>
          </a:p>
          <a:p>
            <a:endParaRPr lang="en-US" dirty="0"/>
          </a:p>
          <a:p>
            <a:r>
              <a:rPr lang="en-US" dirty="0"/>
              <a:t>• Yields how </a:t>
            </a:r>
            <a:r>
              <a:rPr lang="en-US" i="1" dirty="0"/>
              <a:t>u</a:t>
            </a:r>
            <a:r>
              <a:rPr lang="en-US" dirty="0"/>
              <a:t> varies with </a:t>
            </a:r>
            <a:r>
              <a:rPr lang="en-US" i="1" dirty="0"/>
              <a:t>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A6815733-311A-5493-FD1D-4B47B511A4D2}"/>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0F9F2F-431B-F0FC-27D0-99A1593CBD42}"/>
              </a:ext>
            </a:extLst>
          </p:cNvPr>
          <p:cNvSpPr txBox="1"/>
          <p:nvPr/>
        </p:nvSpPr>
        <p:spPr>
          <a:xfrm>
            <a:off x="1001597" y="5793510"/>
            <a:ext cx="7356950" cy="923330"/>
          </a:xfrm>
          <a:prstGeom prst="rect">
            <a:avLst/>
          </a:prstGeom>
          <a:noFill/>
        </p:spPr>
        <p:txBody>
          <a:bodyPr wrap="none" rtlCol="0">
            <a:spAutoFit/>
          </a:bodyPr>
          <a:lstStyle/>
          <a:p>
            <a:r>
              <a:rPr lang="en-US" dirty="0"/>
              <a:t>• Within the surface layer, </a:t>
            </a:r>
            <a:r>
              <a:rPr lang="en-US" b="1"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are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0C2933B7-9440-6AA2-A654-09711E324C31}"/>
              </a:ext>
            </a:extLst>
          </p:cNvPr>
          <p:cNvPicPr>
            <a:picLocks noChangeAspect="1"/>
          </p:cNvPicPr>
          <p:nvPr/>
        </p:nvPicPr>
        <p:blipFill>
          <a:blip r:embed="rId2"/>
          <a:stretch>
            <a:fillRect/>
          </a:stretch>
        </p:blipFill>
        <p:spPr>
          <a:xfrm>
            <a:off x="483797" y="1275321"/>
            <a:ext cx="4889500" cy="4381500"/>
          </a:xfrm>
          <a:prstGeom prst="rect">
            <a:avLst/>
          </a:prstGeom>
        </p:spPr>
      </p:pic>
      <p:cxnSp>
        <p:nvCxnSpPr>
          <p:cNvPr id="3" name="Straight Connector 2">
            <a:extLst>
              <a:ext uri="{FF2B5EF4-FFF2-40B4-BE49-F238E27FC236}">
                <a16:creationId xmlns:a16="http://schemas.microsoft.com/office/drawing/2014/main" id="{2C2EC7FA-81C9-4EFE-94E8-003DF8E357F9}"/>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464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 wind profile</a:t>
            </a:r>
          </a:p>
        </p:txBody>
      </p:sp>
      <p:sp>
        <p:nvSpPr>
          <p:cNvPr id="3" name="Slide Number Placeholder 2"/>
          <p:cNvSpPr>
            <a:spLocks noGrp="1"/>
          </p:cNvSpPr>
          <p:nvPr>
            <p:ph type="sldNum" sz="quarter" idx="12"/>
          </p:nvPr>
        </p:nvSpPr>
        <p:spPr/>
        <p:txBody>
          <a:bodyPr/>
          <a:lstStyle/>
          <a:p>
            <a:fld id="{439B27A5-291A-F64B-BF25-7DF0870CD8E2}" type="slidenum">
              <a:rPr lang="en-US" smtClean="0"/>
              <a:t>61</a:t>
            </a:fld>
            <a:endParaRPr lang="en-US"/>
          </a:p>
        </p:txBody>
      </p:sp>
      <p:pic>
        <p:nvPicPr>
          <p:cNvPr id="4" name="Picture 3" descr="log_wind_profi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83" y="1669267"/>
            <a:ext cx="6165725" cy="3232175"/>
          </a:xfrm>
          <a:prstGeom prst="rect">
            <a:avLst/>
          </a:prstGeom>
        </p:spPr>
      </p:pic>
      <p:sp>
        <p:nvSpPr>
          <p:cNvPr id="7" name="TextBox 6"/>
          <p:cNvSpPr txBox="1"/>
          <p:nvPr/>
        </p:nvSpPr>
        <p:spPr>
          <a:xfrm>
            <a:off x="1227515" y="5455971"/>
            <a:ext cx="6985375" cy="461665"/>
          </a:xfrm>
          <a:prstGeom prst="rect">
            <a:avLst/>
          </a:prstGeom>
          <a:noFill/>
        </p:spPr>
        <p:txBody>
          <a:bodyPr wrap="none" rtlCol="0">
            <a:spAutoFit/>
          </a:bodyPr>
          <a:lstStyle/>
          <a:p>
            <a:pPr algn="ctr"/>
            <a:r>
              <a:rPr lang="en-US" sz="2400" dirty="0"/>
              <a:t>However, there are at least </a:t>
            </a:r>
            <a:r>
              <a:rPr lang="en-US" sz="2400" b="1" dirty="0">
                <a:solidFill>
                  <a:srgbClr val="FF0000"/>
                </a:solidFill>
              </a:rPr>
              <a:t>two complicating factors</a:t>
            </a:r>
            <a:r>
              <a:rPr lang="en-US" sz="2400" dirty="0"/>
              <a:t>...</a:t>
            </a:r>
          </a:p>
        </p:txBody>
      </p:sp>
      <p:sp>
        <p:nvSpPr>
          <p:cNvPr id="5" name="TextBox 4"/>
          <p:cNvSpPr txBox="1"/>
          <p:nvPr/>
        </p:nvSpPr>
        <p:spPr>
          <a:xfrm>
            <a:off x="7323898" y="4905406"/>
            <a:ext cx="1399917" cy="369332"/>
          </a:xfrm>
          <a:prstGeom prst="rect">
            <a:avLst/>
          </a:prstGeom>
          <a:noFill/>
        </p:spPr>
        <p:txBody>
          <a:bodyPr wrap="none" rtlCol="0">
            <a:spAutoFit/>
          </a:bodyPr>
          <a:lstStyle/>
          <a:p>
            <a:r>
              <a:rPr lang="en-US" dirty="0"/>
              <a:t>(wind speed)</a:t>
            </a:r>
          </a:p>
        </p:txBody>
      </p:sp>
      <p:pic>
        <p:nvPicPr>
          <p:cNvPr id="6" name="Picture 5">
            <a:extLst>
              <a:ext uri="{FF2B5EF4-FFF2-40B4-BE49-F238E27FC236}">
                <a16:creationId xmlns:a16="http://schemas.microsoft.com/office/drawing/2014/main" id="{F1C1E109-05BB-FD0F-2783-0B5110A10F91}"/>
              </a:ext>
            </a:extLst>
          </p:cNvPr>
          <p:cNvPicPr>
            <a:picLocks noChangeAspect="1"/>
          </p:cNvPicPr>
          <p:nvPr/>
        </p:nvPicPr>
        <p:blipFill>
          <a:blip r:embed="rId4"/>
          <a:stretch>
            <a:fillRect/>
          </a:stretch>
        </p:blipFill>
        <p:spPr>
          <a:xfrm>
            <a:off x="3124200" y="5899150"/>
            <a:ext cx="3048000" cy="914400"/>
          </a:xfrm>
          <a:prstGeom prst="rect">
            <a:avLst/>
          </a:prstGeom>
        </p:spPr>
      </p:pic>
    </p:spTree>
    <p:extLst>
      <p:ext uri="{BB962C8B-B14F-4D97-AF65-F5344CB8AC3E}">
        <p14:creationId xmlns:p14="http://schemas.microsoft.com/office/powerpoint/2010/main" val="2263218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31C2A3-7E05-F84D-B0BD-CE9C7580AEB9}"/>
              </a:ext>
            </a:extLst>
          </p:cNvPr>
          <p:cNvPicPr>
            <a:picLocks noChangeAspect="1"/>
          </p:cNvPicPr>
          <p:nvPr/>
        </p:nvPicPr>
        <p:blipFill>
          <a:blip r:embed="rId3"/>
          <a:stretch>
            <a:fillRect/>
          </a:stretch>
        </p:blipFill>
        <p:spPr>
          <a:xfrm>
            <a:off x="2321242" y="4026951"/>
            <a:ext cx="4178300" cy="1016000"/>
          </a:xfrm>
          <a:prstGeom prst="rect">
            <a:avLst/>
          </a:prstGeom>
        </p:spPr>
      </p:pic>
      <p:sp>
        <p:nvSpPr>
          <p:cNvPr id="2" name="Title 1"/>
          <p:cNvSpPr>
            <a:spLocks noGrp="1"/>
          </p:cNvSpPr>
          <p:nvPr>
            <p:ph type="title"/>
          </p:nvPr>
        </p:nvSpPr>
        <p:spPr/>
        <p:txBody>
          <a:bodyPr/>
          <a:lstStyle/>
          <a:p>
            <a:r>
              <a:rPr lang="en-US" dirty="0"/>
              <a:t>Problem #1: Obstructions</a:t>
            </a:r>
          </a:p>
        </p:txBody>
      </p:sp>
      <p:sp>
        <p:nvSpPr>
          <p:cNvPr id="4" name="Content Placeholder 3"/>
          <p:cNvSpPr>
            <a:spLocks noGrp="1"/>
          </p:cNvSpPr>
          <p:nvPr>
            <p:ph idx="1"/>
          </p:nvPr>
        </p:nvSpPr>
        <p:spPr/>
        <p:txBody>
          <a:bodyPr/>
          <a:lstStyle/>
          <a:p>
            <a:r>
              <a:rPr lang="en-US" dirty="0"/>
              <a:t>Densely packed vegetation and/or significant obstacles act to </a:t>
            </a:r>
            <a:r>
              <a:rPr lang="en-US" i="1" dirty="0"/>
              <a:t>displace</a:t>
            </a:r>
            <a:r>
              <a:rPr lang="en-US" dirty="0"/>
              <a:t> the zero-wind level </a:t>
            </a:r>
            <a:r>
              <a:rPr lang="en-US" i="1" dirty="0"/>
              <a:t>upward</a:t>
            </a:r>
            <a:r>
              <a:rPr lang="en-US" dirty="0"/>
              <a:t>.  This might be treated by correcting height </a:t>
            </a:r>
            <a:r>
              <a:rPr lang="en-US" i="1" dirty="0"/>
              <a:t>z</a:t>
            </a:r>
            <a:r>
              <a:rPr lang="en-US" dirty="0"/>
              <a:t> by a </a:t>
            </a:r>
            <a:r>
              <a:rPr lang="en-US" u="sng" dirty="0"/>
              <a:t>displacement distance</a:t>
            </a:r>
            <a:r>
              <a:rPr lang="en-US" dirty="0"/>
              <a:t> </a:t>
            </a:r>
            <a:r>
              <a:rPr lang="en-US" i="1" dirty="0"/>
              <a:t>d</a:t>
            </a:r>
            <a:r>
              <a:rPr lang="en-US" dirty="0"/>
              <a:t>.</a:t>
            </a:r>
          </a:p>
        </p:txBody>
      </p:sp>
      <p:sp>
        <p:nvSpPr>
          <p:cNvPr id="3" name="Slide Number Placeholder 2"/>
          <p:cNvSpPr>
            <a:spLocks noGrp="1"/>
          </p:cNvSpPr>
          <p:nvPr>
            <p:ph type="sldNum" sz="quarter" idx="12"/>
          </p:nvPr>
        </p:nvSpPr>
        <p:spPr/>
        <p:txBody>
          <a:bodyPr/>
          <a:lstStyle/>
          <a:p>
            <a:fld id="{439B27A5-291A-F64B-BF25-7DF0870CD8E2}" type="slidenum">
              <a:rPr lang="en-US" smtClean="0"/>
              <a:t>62</a:t>
            </a:fld>
            <a:endParaRPr lang="en-US"/>
          </a:p>
        </p:txBody>
      </p:sp>
      <p:sp>
        <p:nvSpPr>
          <p:cNvPr id="6" name="TextBox 5"/>
          <p:cNvSpPr txBox="1"/>
          <p:nvPr/>
        </p:nvSpPr>
        <p:spPr>
          <a:xfrm>
            <a:off x="6239712" y="5723167"/>
            <a:ext cx="2685501" cy="369332"/>
          </a:xfrm>
          <a:prstGeom prst="rect">
            <a:avLst/>
          </a:prstGeom>
          <a:noFill/>
        </p:spPr>
        <p:txBody>
          <a:bodyPr wrap="none" rtlCol="0">
            <a:spAutoFit/>
          </a:bodyPr>
          <a:lstStyle/>
          <a:p>
            <a:r>
              <a:rPr lang="en-US" dirty="0"/>
              <a:t>“zero-plane displacement”</a:t>
            </a:r>
          </a:p>
        </p:txBody>
      </p:sp>
      <p:sp>
        <p:nvSpPr>
          <p:cNvPr id="5" name="TextBox 4"/>
          <p:cNvSpPr txBox="1"/>
          <p:nvPr/>
        </p:nvSpPr>
        <p:spPr>
          <a:xfrm>
            <a:off x="6674345" y="5057720"/>
            <a:ext cx="1003375" cy="369332"/>
          </a:xfrm>
          <a:prstGeom prst="rect">
            <a:avLst/>
          </a:prstGeom>
          <a:noFill/>
        </p:spPr>
        <p:txBody>
          <a:bodyPr wrap="none" rtlCol="0">
            <a:spAutoFit/>
          </a:bodyPr>
          <a:lstStyle/>
          <a:p>
            <a:r>
              <a:rPr lang="en-US" i="1" dirty="0"/>
              <a:t>for z &gt; d</a:t>
            </a:r>
          </a:p>
        </p:txBody>
      </p:sp>
      <p:sp>
        <p:nvSpPr>
          <p:cNvPr id="7" name="TextBox 6">
            <a:extLst>
              <a:ext uri="{FF2B5EF4-FFF2-40B4-BE49-F238E27FC236}">
                <a16:creationId xmlns:a16="http://schemas.microsoft.com/office/drawing/2014/main" id="{29A351A1-AFDC-1637-8C3D-44648E053857}"/>
              </a:ext>
            </a:extLst>
          </p:cNvPr>
          <p:cNvSpPr txBox="1"/>
          <p:nvPr/>
        </p:nvSpPr>
        <p:spPr>
          <a:xfrm>
            <a:off x="125730" y="6204970"/>
            <a:ext cx="5358518" cy="523220"/>
          </a:xfrm>
          <a:prstGeom prst="rect">
            <a:avLst/>
          </a:prstGeom>
          <a:noFill/>
        </p:spPr>
        <p:txBody>
          <a:bodyPr wrap="none" rtlCol="0">
            <a:spAutoFit/>
          </a:bodyPr>
          <a:lstStyle/>
          <a:p>
            <a:r>
              <a:rPr lang="en-US" sz="1400" dirty="0"/>
              <a:t>“[S]</a:t>
            </a:r>
            <a:r>
              <a:rPr lang="en-US" sz="1400" dirty="0" err="1"/>
              <a:t>ome</a:t>
            </a:r>
            <a:r>
              <a:rPr lang="en-US" sz="1400" dirty="0"/>
              <a:t> roughness elements when packed close together, such</a:t>
            </a:r>
          </a:p>
          <a:p>
            <a:r>
              <a:rPr lang="en-US" sz="1400" dirty="0"/>
              <a:t>as forest canopies, act as a displaced ground surface.” – </a:t>
            </a:r>
            <a:r>
              <a:rPr lang="en-US" sz="1400" dirty="0" err="1"/>
              <a:t>Stensrud</a:t>
            </a:r>
            <a:r>
              <a:rPr lang="en-US" sz="1400" dirty="0"/>
              <a:t>, p. 36</a:t>
            </a:r>
          </a:p>
        </p:txBody>
      </p:sp>
    </p:spTree>
    <p:extLst>
      <p:ext uri="{BB962C8B-B14F-4D97-AF65-F5344CB8AC3E}">
        <p14:creationId xmlns:p14="http://schemas.microsoft.com/office/powerpoint/2010/main" val="2760010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DD8A54-EBFC-344D-A5C5-73EEA6EA077B}"/>
              </a:ext>
            </a:extLst>
          </p:cNvPr>
          <p:cNvSpPr>
            <a:spLocks noGrp="1"/>
          </p:cNvSpPr>
          <p:nvPr>
            <p:ph type="sldNum" sz="quarter" idx="12"/>
          </p:nvPr>
        </p:nvSpPr>
        <p:spPr/>
        <p:txBody>
          <a:bodyPr/>
          <a:lstStyle/>
          <a:p>
            <a:fld id="{439B27A5-291A-F64B-BF25-7DF0870CD8E2}" type="slidenum">
              <a:rPr lang="en-US" smtClean="0"/>
              <a:t>63</a:t>
            </a:fld>
            <a:endParaRPr lang="en-US"/>
          </a:p>
        </p:txBody>
      </p:sp>
      <p:pic>
        <p:nvPicPr>
          <p:cNvPr id="6" name="Picture 5">
            <a:extLst>
              <a:ext uri="{FF2B5EF4-FFF2-40B4-BE49-F238E27FC236}">
                <a16:creationId xmlns:a16="http://schemas.microsoft.com/office/drawing/2014/main" id="{1B7CE4B0-60D9-EF43-B35D-ACADD930D823}"/>
              </a:ext>
            </a:extLst>
          </p:cNvPr>
          <p:cNvPicPr>
            <a:picLocks noChangeAspect="1"/>
          </p:cNvPicPr>
          <p:nvPr/>
        </p:nvPicPr>
        <p:blipFill>
          <a:blip r:embed="rId2"/>
          <a:stretch>
            <a:fillRect/>
          </a:stretch>
        </p:blipFill>
        <p:spPr>
          <a:xfrm>
            <a:off x="-1062990" y="-617220"/>
            <a:ext cx="4926330" cy="3831590"/>
          </a:xfrm>
          <a:prstGeom prst="rect">
            <a:avLst/>
          </a:prstGeom>
        </p:spPr>
      </p:pic>
      <p:pic>
        <p:nvPicPr>
          <p:cNvPr id="8" name="Picture 7">
            <a:extLst>
              <a:ext uri="{FF2B5EF4-FFF2-40B4-BE49-F238E27FC236}">
                <a16:creationId xmlns:a16="http://schemas.microsoft.com/office/drawing/2014/main" id="{E12D2577-021C-804B-9552-44D8B7CAD451}"/>
              </a:ext>
            </a:extLst>
          </p:cNvPr>
          <p:cNvPicPr>
            <a:picLocks noChangeAspect="1"/>
          </p:cNvPicPr>
          <p:nvPr/>
        </p:nvPicPr>
        <p:blipFill>
          <a:blip r:embed="rId3"/>
          <a:stretch>
            <a:fillRect/>
          </a:stretch>
        </p:blipFill>
        <p:spPr>
          <a:xfrm>
            <a:off x="3055620" y="239395"/>
            <a:ext cx="2710543" cy="1581150"/>
          </a:xfrm>
          <a:prstGeom prst="rect">
            <a:avLst/>
          </a:prstGeom>
        </p:spPr>
      </p:pic>
      <p:pic>
        <p:nvPicPr>
          <p:cNvPr id="10" name="Picture 9">
            <a:extLst>
              <a:ext uri="{FF2B5EF4-FFF2-40B4-BE49-F238E27FC236}">
                <a16:creationId xmlns:a16="http://schemas.microsoft.com/office/drawing/2014/main" id="{74BF1A90-4B07-E74C-A2F1-DAE0BF34F8C0}"/>
              </a:ext>
            </a:extLst>
          </p:cNvPr>
          <p:cNvPicPr>
            <a:picLocks noChangeAspect="1"/>
          </p:cNvPicPr>
          <p:nvPr/>
        </p:nvPicPr>
        <p:blipFill>
          <a:blip r:embed="rId4"/>
          <a:stretch>
            <a:fillRect/>
          </a:stretch>
        </p:blipFill>
        <p:spPr>
          <a:xfrm>
            <a:off x="457200" y="3239770"/>
            <a:ext cx="4814492" cy="3161030"/>
          </a:xfrm>
          <a:prstGeom prst="rect">
            <a:avLst/>
          </a:prstGeom>
        </p:spPr>
      </p:pic>
      <p:pic>
        <p:nvPicPr>
          <p:cNvPr id="12" name="Picture 11">
            <a:extLst>
              <a:ext uri="{FF2B5EF4-FFF2-40B4-BE49-F238E27FC236}">
                <a16:creationId xmlns:a16="http://schemas.microsoft.com/office/drawing/2014/main" id="{74ECF238-7650-EE43-9BD4-C1F16A44B9A0}"/>
              </a:ext>
            </a:extLst>
          </p:cNvPr>
          <p:cNvPicPr>
            <a:picLocks noChangeAspect="1"/>
          </p:cNvPicPr>
          <p:nvPr/>
        </p:nvPicPr>
        <p:blipFill>
          <a:blip r:embed="rId5"/>
          <a:stretch>
            <a:fillRect/>
          </a:stretch>
        </p:blipFill>
        <p:spPr>
          <a:xfrm>
            <a:off x="5383017" y="1980882"/>
            <a:ext cx="3759396" cy="4443730"/>
          </a:xfrm>
          <a:prstGeom prst="rect">
            <a:avLst/>
          </a:prstGeom>
        </p:spPr>
      </p:pic>
      <p:sp>
        <p:nvSpPr>
          <p:cNvPr id="13" name="TextBox 12">
            <a:extLst>
              <a:ext uri="{FF2B5EF4-FFF2-40B4-BE49-F238E27FC236}">
                <a16:creationId xmlns:a16="http://schemas.microsoft.com/office/drawing/2014/main" id="{B33BFF79-C2C3-9E4D-A4E5-BBCDB2ADDAA6}"/>
              </a:ext>
            </a:extLst>
          </p:cNvPr>
          <p:cNvSpPr txBox="1"/>
          <p:nvPr/>
        </p:nvSpPr>
        <p:spPr>
          <a:xfrm>
            <a:off x="5908797" y="6501050"/>
            <a:ext cx="2209259" cy="369332"/>
          </a:xfrm>
          <a:prstGeom prst="rect">
            <a:avLst/>
          </a:prstGeom>
          <a:noFill/>
        </p:spPr>
        <p:txBody>
          <a:bodyPr wrap="none" rtlCol="0">
            <a:spAutoFit/>
          </a:bodyPr>
          <a:lstStyle/>
          <a:p>
            <a:r>
              <a:rPr lang="en-US" dirty="0">
                <a:solidFill>
                  <a:schemeClr val="bg1">
                    <a:lumMod val="50000"/>
                  </a:schemeClr>
                </a:solidFill>
              </a:rPr>
              <a:t>Cao and Fovell (2016)</a:t>
            </a:r>
          </a:p>
        </p:txBody>
      </p:sp>
      <p:sp>
        <p:nvSpPr>
          <p:cNvPr id="14" name="TextBox 13">
            <a:extLst>
              <a:ext uri="{FF2B5EF4-FFF2-40B4-BE49-F238E27FC236}">
                <a16:creationId xmlns:a16="http://schemas.microsoft.com/office/drawing/2014/main" id="{B37A51EE-5399-6243-BF7A-F465F05DEBCE}"/>
              </a:ext>
            </a:extLst>
          </p:cNvPr>
          <p:cNvSpPr txBox="1"/>
          <p:nvPr/>
        </p:nvSpPr>
        <p:spPr>
          <a:xfrm>
            <a:off x="2962868" y="3415129"/>
            <a:ext cx="1185133" cy="646331"/>
          </a:xfrm>
          <a:prstGeom prst="rect">
            <a:avLst/>
          </a:prstGeom>
          <a:noFill/>
        </p:spPr>
        <p:txBody>
          <a:bodyPr wrap="none" rtlCol="0">
            <a:spAutoFit/>
          </a:bodyPr>
          <a:lstStyle/>
          <a:p>
            <a:r>
              <a:rPr lang="en-US" dirty="0">
                <a:solidFill>
                  <a:schemeClr val="bg1"/>
                </a:solidFill>
              </a:rPr>
              <a:t>GOSSD in </a:t>
            </a:r>
          </a:p>
          <a:p>
            <a:r>
              <a:rPr lang="en-US" dirty="0">
                <a:solidFill>
                  <a:schemeClr val="bg1"/>
                </a:solidFill>
              </a:rPr>
              <a:t> open area</a:t>
            </a:r>
          </a:p>
        </p:txBody>
      </p:sp>
      <p:sp>
        <p:nvSpPr>
          <p:cNvPr id="15" name="TextBox 14">
            <a:extLst>
              <a:ext uri="{FF2B5EF4-FFF2-40B4-BE49-F238E27FC236}">
                <a16:creationId xmlns:a16="http://schemas.microsoft.com/office/drawing/2014/main" id="{E5768A9B-28B1-EA4B-BD4C-EF240A3BB846}"/>
              </a:ext>
            </a:extLst>
          </p:cNvPr>
          <p:cNvSpPr txBox="1"/>
          <p:nvPr/>
        </p:nvSpPr>
        <p:spPr>
          <a:xfrm>
            <a:off x="6332220" y="377190"/>
            <a:ext cx="2450543" cy="369332"/>
          </a:xfrm>
          <a:prstGeom prst="rect">
            <a:avLst/>
          </a:prstGeom>
          <a:noFill/>
        </p:spPr>
        <p:txBody>
          <a:bodyPr wrap="none" rtlCol="0">
            <a:spAutoFit/>
          </a:bodyPr>
          <a:lstStyle/>
          <a:p>
            <a:r>
              <a:rPr lang="en-US" b="1" dirty="0"/>
              <a:t>Obstructions in practice</a:t>
            </a:r>
          </a:p>
        </p:txBody>
      </p:sp>
    </p:spTree>
    <p:extLst>
      <p:ext uri="{BB962C8B-B14F-4D97-AF65-F5344CB8AC3E}">
        <p14:creationId xmlns:p14="http://schemas.microsoft.com/office/powerpoint/2010/main" val="2468220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9B27A5-291A-F64B-BF25-7DF0870CD8E2}" type="slidenum">
              <a:rPr lang="en-US" smtClean="0"/>
              <a:t>64</a:t>
            </a:fld>
            <a:endParaRPr lang="en-US"/>
          </a:p>
        </p:txBody>
      </p:sp>
      <p:pic>
        <p:nvPicPr>
          <p:cNvPr id="6" name="Picture 5" descr="Screen Shot 2017-02-09 at 10.02.38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36" y="213979"/>
            <a:ext cx="8509000" cy="6477000"/>
          </a:xfrm>
          <a:prstGeom prst="rect">
            <a:avLst/>
          </a:prstGeom>
        </p:spPr>
      </p:pic>
      <p:sp>
        <p:nvSpPr>
          <p:cNvPr id="7" name="TextBox 6"/>
          <p:cNvSpPr txBox="1"/>
          <p:nvPr/>
        </p:nvSpPr>
        <p:spPr>
          <a:xfrm>
            <a:off x="7190001" y="149434"/>
            <a:ext cx="1691952" cy="369332"/>
          </a:xfrm>
          <a:prstGeom prst="rect">
            <a:avLst/>
          </a:prstGeom>
          <a:noFill/>
        </p:spPr>
        <p:txBody>
          <a:bodyPr wrap="none" rtlCol="0">
            <a:spAutoFit/>
          </a:bodyPr>
          <a:lstStyle/>
          <a:p>
            <a:r>
              <a:rPr lang="en-US" dirty="0" err="1">
                <a:solidFill>
                  <a:schemeClr val="bg1">
                    <a:lumMod val="75000"/>
                  </a:schemeClr>
                </a:solidFill>
              </a:rPr>
              <a:t>Wieringa</a:t>
            </a:r>
            <a:r>
              <a:rPr lang="en-US" dirty="0">
                <a:solidFill>
                  <a:schemeClr val="bg1">
                    <a:lumMod val="75000"/>
                  </a:schemeClr>
                </a:solidFill>
              </a:rPr>
              <a:t> (1986)</a:t>
            </a:r>
          </a:p>
        </p:txBody>
      </p:sp>
      <p:sp>
        <p:nvSpPr>
          <p:cNvPr id="2" name="TextBox 1"/>
          <p:cNvSpPr txBox="1"/>
          <p:nvPr/>
        </p:nvSpPr>
        <p:spPr>
          <a:xfrm>
            <a:off x="7572314" y="5086112"/>
            <a:ext cx="916312" cy="307777"/>
          </a:xfrm>
          <a:prstGeom prst="rect">
            <a:avLst/>
          </a:prstGeom>
          <a:noFill/>
        </p:spPr>
        <p:txBody>
          <a:bodyPr wrap="none" rtlCol="0">
            <a:spAutoFit/>
          </a:bodyPr>
          <a:lstStyle/>
          <a:p>
            <a:r>
              <a:rPr lang="en-US" sz="1400" dirty="0" err="1">
                <a:solidFill>
                  <a:srgbClr val="FF0000"/>
                </a:solidFill>
              </a:rPr>
              <a:t>shrubland</a:t>
            </a:r>
            <a:endParaRPr lang="en-US" dirty="0">
              <a:solidFill>
                <a:srgbClr val="FF0000"/>
              </a:solidFill>
            </a:endParaRPr>
          </a:p>
        </p:txBody>
      </p:sp>
      <p:sp>
        <p:nvSpPr>
          <p:cNvPr id="8" name="TextBox 7"/>
          <p:cNvSpPr txBox="1"/>
          <p:nvPr/>
        </p:nvSpPr>
        <p:spPr>
          <a:xfrm>
            <a:off x="5451452" y="5084623"/>
            <a:ext cx="828034" cy="307777"/>
          </a:xfrm>
          <a:prstGeom prst="rect">
            <a:avLst/>
          </a:prstGeom>
          <a:noFill/>
        </p:spPr>
        <p:txBody>
          <a:bodyPr wrap="none" rtlCol="0">
            <a:spAutoFit/>
          </a:bodyPr>
          <a:lstStyle/>
          <a:p>
            <a:r>
              <a:rPr lang="en-US" sz="1400" dirty="0">
                <a:solidFill>
                  <a:srgbClr val="FF0000"/>
                </a:solidFill>
              </a:rPr>
              <a:t>cropland</a:t>
            </a:r>
            <a:endParaRPr lang="en-US" dirty="0">
              <a:solidFill>
                <a:srgbClr val="FF0000"/>
              </a:solidFill>
            </a:endParaRPr>
          </a:p>
        </p:txBody>
      </p:sp>
      <p:sp>
        <p:nvSpPr>
          <p:cNvPr id="9" name="TextBox 8"/>
          <p:cNvSpPr txBox="1"/>
          <p:nvPr/>
        </p:nvSpPr>
        <p:spPr>
          <a:xfrm>
            <a:off x="3037091" y="4842477"/>
            <a:ext cx="616237" cy="307777"/>
          </a:xfrm>
          <a:prstGeom prst="rect">
            <a:avLst/>
          </a:prstGeom>
          <a:noFill/>
        </p:spPr>
        <p:txBody>
          <a:bodyPr wrap="none" rtlCol="0">
            <a:spAutoFit/>
          </a:bodyPr>
          <a:lstStyle/>
          <a:p>
            <a:r>
              <a:rPr lang="en-US" sz="1400" dirty="0">
                <a:solidFill>
                  <a:srgbClr val="FF0000"/>
                </a:solidFill>
              </a:rPr>
              <a:t>urban</a:t>
            </a:r>
            <a:endParaRPr lang="en-US" dirty="0">
              <a:solidFill>
                <a:srgbClr val="FF0000"/>
              </a:solidFill>
            </a:endParaRPr>
          </a:p>
        </p:txBody>
      </p:sp>
      <p:cxnSp>
        <p:nvCxnSpPr>
          <p:cNvPr id="5" name="Straight Connector 4"/>
          <p:cNvCxnSpPr/>
          <p:nvPr/>
        </p:nvCxnSpPr>
        <p:spPr>
          <a:xfrm flipV="1">
            <a:off x="5931647" y="6230470"/>
            <a:ext cx="2420471"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6000" y="6431055"/>
            <a:ext cx="70372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C226602-F744-CAB5-4573-DC7C40660637}"/>
              </a:ext>
            </a:extLst>
          </p:cNvPr>
          <p:cNvSpPr txBox="1"/>
          <p:nvPr/>
        </p:nvSpPr>
        <p:spPr>
          <a:xfrm>
            <a:off x="158701" y="6515100"/>
            <a:ext cx="8858965" cy="369332"/>
          </a:xfrm>
          <a:prstGeom prst="rect">
            <a:avLst/>
          </a:prstGeom>
          <a:noFill/>
        </p:spPr>
        <p:txBody>
          <a:bodyPr wrap="none" rtlCol="0">
            <a:spAutoFit/>
          </a:bodyPr>
          <a:lstStyle/>
          <a:p>
            <a:pPr algn="ctr"/>
            <a:r>
              <a:rPr lang="en-US" dirty="0">
                <a:solidFill>
                  <a:srgbClr val="FF0000"/>
                </a:solidFill>
              </a:rPr>
              <a:t>Our model cannot see those houses and trees but we want to forecast wind near the ground!</a:t>
            </a:r>
          </a:p>
        </p:txBody>
      </p:sp>
    </p:spTree>
    <p:extLst>
      <p:ext uri="{BB962C8B-B14F-4D97-AF65-F5344CB8AC3E}">
        <p14:creationId xmlns:p14="http://schemas.microsoft.com/office/powerpoint/2010/main" val="3057917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#2: Non-neutral stability</a:t>
            </a:r>
          </a:p>
        </p:txBody>
      </p:sp>
      <p:sp>
        <p:nvSpPr>
          <p:cNvPr id="4" name="Content Placeholder 3"/>
          <p:cNvSpPr>
            <a:spLocks noGrp="1"/>
          </p:cNvSpPr>
          <p:nvPr>
            <p:ph idx="1"/>
          </p:nvPr>
        </p:nvSpPr>
        <p:spPr/>
        <p:txBody>
          <a:bodyPr/>
          <a:lstStyle/>
          <a:p>
            <a:r>
              <a:rPr lang="en-US" dirty="0"/>
              <a:t>When near-surface atmosphere is </a:t>
            </a:r>
            <a:r>
              <a:rPr lang="en-US" dirty="0">
                <a:solidFill>
                  <a:srgbClr val="FF0000"/>
                </a:solidFill>
              </a:rPr>
              <a:t>not</a:t>
            </a:r>
            <a:r>
              <a:rPr lang="en-US" dirty="0"/>
              <a:t> neutrally stratified, significant deviations from the log profile are found, but can be compensated for by stability adjustments.</a:t>
            </a:r>
          </a:p>
          <a:p>
            <a:r>
              <a:rPr lang="en-US" b="1" dirty="0"/>
              <a:t>Question: Do we expect more or less shear when the atmosphere is unstable?</a:t>
            </a:r>
          </a:p>
          <a:p>
            <a:endParaRPr lang="en-US" dirty="0"/>
          </a:p>
        </p:txBody>
      </p:sp>
      <p:sp>
        <p:nvSpPr>
          <p:cNvPr id="2" name="Slide Number Placeholder 1"/>
          <p:cNvSpPr>
            <a:spLocks noGrp="1"/>
          </p:cNvSpPr>
          <p:nvPr>
            <p:ph type="sldNum" sz="quarter" idx="12"/>
          </p:nvPr>
        </p:nvSpPr>
        <p:spPr/>
        <p:txBody>
          <a:bodyPr/>
          <a:lstStyle/>
          <a:p>
            <a:fld id="{439B27A5-291A-F64B-BF25-7DF0870CD8E2}" type="slidenum">
              <a:rPr lang="en-US" smtClean="0"/>
              <a:t>65</a:t>
            </a:fld>
            <a:endParaRPr lang="en-US"/>
          </a:p>
        </p:txBody>
      </p:sp>
    </p:spTree>
    <p:extLst>
      <p:ext uri="{BB962C8B-B14F-4D97-AF65-F5344CB8AC3E}">
        <p14:creationId xmlns:p14="http://schemas.microsoft.com/office/powerpoint/2010/main" val="2296233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#2: Non-neutral stability</a:t>
            </a:r>
          </a:p>
        </p:txBody>
      </p:sp>
      <p:sp>
        <p:nvSpPr>
          <p:cNvPr id="4" name="Content Placeholder 3"/>
          <p:cNvSpPr>
            <a:spLocks noGrp="1"/>
          </p:cNvSpPr>
          <p:nvPr>
            <p:ph idx="1"/>
          </p:nvPr>
        </p:nvSpPr>
        <p:spPr/>
        <p:txBody>
          <a:bodyPr/>
          <a:lstStyle/>
          <a:p>
            <a:r>
              <a:rPr lang="en-US" dirty="0"/>
              <a:t>When near-surface atmosphere is </a:t>
            </a:r>
            <a:r>
              <a:rPr lang="en-US" dirty="0">
                <a:solidFill>
                  <a:srgbClr val="FF0000"/>
                </a:solidFill>
              </a:rPr>
              <a:t>not</a:t>
            </a:r>
            <a:r>
              <a:rPr lang="en-US" dirty="0"/>
              <a:t> neutrally stratified, significant deviations from the log profile are found, but can be compensated for by stability adjustments.</a:t>
            </a:r>
          </a:p>
          <a:p>
            <a:r>
              <a:rPr lang="en-US" b="1" dirty="0"/>
              <a:t>Question: Do we expect more or less shear when the atmosphere is unstable?</a:t>
            </a:r>
          </a:p>
          <a:p>
            <a:r>
              <a:rPr lang="en-US" b="1" dirty="0">
                <a:solidFill>
                  <a:srgbClr val="FF0000"/>
                </a:solidFill>
              </a:rPr>
              <a:t>Answer: </a:t>
            </a:r>
            <a:r>
              <a:rPr lang="en-US" b="1" u="sng" dirty="0">
                <a:solidFill>
                  <a:srgbClr val="FF0000"/>
                </a:solidFill>
              </a:rPr>
              <a:t>Less shear</a:t>
            </a:r>
            <a:r>
              <a:rPr lang="en-US" b="1" dirty="0">
                <a:solidFill>
                  <a:srgbClr val="FF0000"/>
                </a:solidFill>
              </a:rPr>
              <a:t> when unstable owing to more mixing</a:t>
            </a:r>
          </a:p>
          <a:p>
            <a:endParaRPr lang="en-US" dirty="0"/>
          </a:p>
        </p:txBody>
      </p:sp>
      <p:sp>
        <p:nvSpPr>
          <p:cNvPr id="2" name="Slide Number Placeholder 1"/>
          <p:cNvSpPr>
            <a:spLocks noGrp="1"/>
          </p:cNvSpPr>
          <p:nvPr>
            <p:ph type="sldNum" sz="quarter" idx="12"/>
          </p:nvPr>
        </p:nvSpPr>
        <p:spPr/>
        <p:txBody>
          <a:bodyPr/>
          <a:lstStyle/>
          <a:p>
            <a:fld id="{439B27A5-291A-F64B-BF25-7DF0870CD8E2}" type="slidenum">
              <a:rPr lang="en-US" smtClean="0"/>
              <a:t>66</a:t>
            </a:fld>
            <a:endParaRPr lang="en-US"/>
          </a:p>
        </p:txBody>
      </p:sp>
    </p:spTree>
    <p:extLst>
      <p:ext uri="{BB962C8B-B14F-4D97-AF65-F5344CB8AC3E}">
        <p14:creationId xmlns:p14="http://schemas.microsoft.com/office/powerpoint/2010/main" val="3120862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Adjusting the log wind profile</a:t>
            </a:r>
          </a:p>
        </p:txBody>
      </p:sp>
      <p:sp>
        <p:nvSpPr>
          <p:cNvPr id="4" name="Content Placeholder 3"/>
          <p:cNvSpPr>
            <a:spLocks noGrp="1"/>
          </p:cNvSpPr>
          <p:nvPr>
            <p:ph idx="1"/>
          </p:nvPr>
        </p:nvSpPr>
        <p:spPr/>
        <p:txBody>
          <a:bodyPr>
            <a:normAutofit fontScale="85000" lnSpcReduction="10000"/>
          </a:bodyPr>
          <a:lstStyle/>
          <a:p>
            <a:r>
              <a:rPr lang="en-US" dirty="0"/>
              <a:t>When the near-surface atmosphere is unstable, we anticipate the vertical shear will be </a:t>
            </a:r>
            <a:r>
              <a:rPr lang="en-US" i="1" dirty="0"/>
              <a:t>smaller</a:t>
            </a:r>
            <a:r>
              <a:rPr lang="en-US" dirty="0"/>
              <a:t>… since mixing will be more vigorous and effective</a:t>
            </a:r>
          </a:p>
          <a:p>
            <a:r>
              <a:rPr lang="en-US" dirty="0"/>
              <a:t>When the atmosphere is stable, mixing is inhibited, so larger vertical shear can be supported</a:t>
            </a:r>
          </a:p>
          <a:p>
            <a:r>
              <a:rPr lang="en-US" i="1" dirty="0"/>
              <a:t>Either</a:t>
            </a:r>
            <a:r>
              <a:rPr lang="en-US" dirty="0"/>
              <a:t> will change the slope of the log wind profile</a:t>
            </a:r>
          </a:p>
          <a:p>
            <a:r>
              <a:rPr lang="en-US" i="1" dirty="0"/>
              <a:t>Adjust</a:t>
            </a:r>
            <a:r>
              <a:rPr lang="en-US" dirty="0"/>
              <a:t> the log profile with an </a:t>
            </a:r>
            <a:r>
              <a:rPr lang="en-US" b="1" dirty="0"/>
              <a:t>experimentally-determined stability function </a:t>
            </a:r>
            <a:r>
              <a:rPr lang="en-US" b="1" i="1" dirty="0" err="1">
                <a:latin typeface="Symbol" charset="2"/>
                <a:cs typeface="Symbol" charset="2"/>
              </a:rPr>
              <a:t>f</a:t>
            </a:r>
            <a:r>
              <a:rPr lang="en-US" b="1" i="1" baseline="-25000" dirty="0" err="1"/>
              <a:t>m</a:t>
            </a:r>
            <a:r>
              <a:rPr lang="en-US" b="1" dirty="0"/>
              <a:t> </a:t>
            </a:r>
            <a:r>
              <a:rPr lang="en-US" dirty="0"/>
              <a:t>that is &gt; 1 when stable, &lt; 1 when unstable</a:t>
            </a:r>
          </a:p>
          <a:p>
            <a:r>
              <a:rPr lang="en-US" dirty="0"/>
              <a:t>First, we need to define a new length scale, the </a:t>
            </a:r>
            <a:r>
              <a:rPr lang="en-US" i="1" dirty="0" err="1"/>
              <a:t>Obukhov</a:t>
            </a:r>
            <a:r>
              <a:rPr lang="en-US" i="1" dirty="0"/>
              <a:t> length</a:t>
            </a:r>
            <a:r>
              <a:rPr lang="en-US" dirty="0"/>
              <a:t> </a:t>
            </a:r>
            <a:r>
              <a:rPr lang="en-US" i="1" dirty="0"/>
              <a:t>L…</a:t>
            </a:r>
          </a:p>
        </p:txBody>
      </p:sp>
      <p:sp>
        <p:nvSpPr>
          <p:cNvPr id="3" name="Slide Number Placeholder 2"/>
          <p:cNvSpPr>
            <a:spLocks noGrp="1"/>
          </p:cNvSpPr>
          <p:nvPr>
            <p:ph type="sldNum" sz="quarter" idx="12"/>
          </p:nvPr>
        </p:nvSpPr>
        <p:spPr/>
        <p:txBody>
          <a:bodyPr/>
          <a:lstStyle/>
          <a:p>
            <a:fld id="{439B27A5-291A-F64B-BF25-7DF0870CD8E2}" type="slidenum">
              <a:rPr lang="en-US" smtClean="0"/>
              <a:t>67</a:t>
            </a:fld>
            <a:endParaRPr lang="en-US"/>
          </a:p>
        </p:txBody>
      </p:sp>
    </p:spTree>
    <p:extLst>
      <p:ext uri="{BB962C8B-B14F-4D97-AF65-F5344CB8AC3E}">
        <p14:creationId xmlns:p14="http://schemas.microsoft.com/office/powerpoint/2010/main" val="35261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6"/>
            <a:ext cx="8229600" cy="1143000"/>
          </a:xfrm>
        </p:spPr>
        <p:txBody>
          <a:bodyPr/>
          <a:lstStyle/>
          <a:p>
            <a:r>
              <a:rPr lang="en-US" dirty="0" err="1"/>
              <a:t>Obukhov</a:t>
            </a:r>
            <a:r>
              <a:rPr lang="en-US" dirty="0"/>
              <a:t> length </a:t>
            </a:r>
            <a:r>
              <a:rPr lang="en-US" i="1" dirty="0"/>
              <a:t>L</a:t>
            </a:r>
          </a:p>
        </p:txBody>
      </p:sp>
      <p:sp>
        <p:nvSpPr>
          <p:cNvPr id="4" name="Slide Number Placeholder 3"/>
          <p:cNvSpPr>
            <a:spLocks noGrp="1"/>
          </p:cNvSpPr>
          <p:nvPr>
            <p:ph type="sldNum" sz="quarter" idx="12"/>
          </p:nvPr>
        </p:nvSpPr>
        <p:spPr/>
        <p:txBody>
          <a:bodyPr/>
          <a:lstStyle/>
          <a:p>
            <a:fld id="{439B27A5-291A-F64B-BF25-7DF0870CD8E2}" type="slidenum">
              <a:rPr lang="en-US" smtClean="0"/>
              <a:t>68</a:t>
            </a:fld>
            <a:endParaRPr lang="en-US"/>
          </a:p>
        </p:txBody>
      </p:sp>
      <p:pic>
        <p:nvPicPr>
          <p:cNvPr id="5" name="Picture 4"/>
          <p:cNvPicPr>
            <a:picLocks noChangeAspect="1"/>
          </p:cNvPicPr>
          <p:nvPr/>
        </p:nvPicPr>
        <p:blipFill>
          <a:blip r:embed="rId3"/>
          <a:stretch>
            <a:fillRect/>
          </a:stretch>
        </p:blipFill>
        <p:spPr>
          <a:xfrm>
            <a:off x="3218816" y="1193258"/>
            <a:ext cx="2908300" cy="1231900"/>
          </a:xfrm>
          <a:prstGeom prst="rect">
            <a:avLst/>
          </a:prstGeom>
        </p:spPr>
      </p:pic>
      <p:sp>
        <p:nvSpPr>
          <p:cNvPr id="6" name="TextBox 5"/>
          <p:cNvSpPr txBox="1"/>
          <p:nvPr/>
        </p:nvSpPr>
        <p:spPr>
          <a:xfrm>
            <a:off x="411373" y="2530460"/>
            <a:ext cx="8856436" cy="4154983"/>
          </a:xfrm>
          <a:prstGeom prst="rect">
            <a:avLst/>
          </a:prstGeom>
          <a:noFill/>
        </p:spPr>
        <p:txBody>
          <a:bodyPr wrap="none" rtlCol="0">
            <a:spAutoFit/>
          </a:bodyPr>
          <a:lstStyle/>
          <a:p>
            <a:r>
              <a:rPr lang="en-US" sz="2400" dirty="0"/>
              <a:t>• Formulated by </a:t>
            </a:r>
            <a:r>
              <a:rPr lang="en-US" sz="2400" dirty="0" err="1"/>
              <a:t>Obukhov</a:t>
            </a:r>
            <a:r>
              <a:rPr lang="en-US" sz="2400" dirty="0"/>
              <a:t> (1946) and has units of meters.</a:t>
            </a:r>
          </a:p>
          <a:p>
            <a:r>
              <a:rPr lang="en-US" sz="2400" dirty="0"/>
              <a:t>• Represents the </a:t>
            </a:r>
            <a:r>
              <a:rPr lang="en-US" sz="2400" i="1" dirty="0"/>
              <a:t>height above the surface at which buoyancy </a:t>
            </a:r>
          </a:p>
          <a:p>
            <a:r>
              <a:rPr lang="en-US" sz="2400" i="1" dirty="0"/>
              <a:t>	production of turbulence exceeds shear production.</a:t>
            </a:r>
          </a:p>
          <a:p>
            <a:endParaRPr lang="en-US" sz="2400" dirty="0"/>
          </a:p>
          <a:p>
            <a:r>
              <a:rPr lang="en-US" sz="2400" dirty="0">
                <a:solidFill>
                  <a:schemeClr val="bg1"/>
                </a:solidFill>
              </a:rPr>
              <a:t>•</a:t>
            </a:r>
            <a:r>
              <a:rPr lang="en-US" sz="2400" b="1" dirty="0">
                <a:solidFill>
                  <a:schemeClr val="bg1"/>
                </a:solidFill>
              </a:rPr>
              <a:t> </a:t>
            </a:r>
            <a:r>
              <a:rPr lang="en-US" sz="2400" b="1" i="1" dirty="0">
                <a:solidFill>
                  <a:schemeClr val="bg1"/>
                </a:solidFill>
              </a:rPr>
              <a:t>L</a:t>
            </a:r>
            <a:r>
              <a:rPr lang="en-US" sz="2400" b="1" dirty="0">
                <a:solidFill>
                  <a:schemeClr val="bg1"/>
                </a:solidFill>
              </a:rPr>
              <a:t> &gt; 0 when atmosphere is stable, and </a:t>
            </a:r>
            <a:r>
              <a:rPr lang="en-US" sz="2400" b="1" i="1" dirty="0">
                <a:solidFill>
                  <a:schemeClr val="bg1"/>
                </a:solidFill>
              </a:rPr>
              <a:t>L</a:t>
            </a:r>
            <a:r>
              <a:rPr lang="en-US" sz="2400" b="1" dirty="0">
                <a:solidFill>
                  <a:schemeClr val="bg1"/>
                </a:solidFill>
              </a:rPr>
              <a:t> &lt; 0 when it is unstable</a:t>
            </a:r>
          </a:p>
          <a:p>
            <a:endParaRPr lang="en-US" sz="2400" b="1" dirty="0">
              <a:solidFill>
                <a:schemeClr val="bg1"/>
              </a:solidFill>
            </a:endParaRPr>
          </a:p>
          <a:p>
            <a:r>
              <a:rPr lang="en-US" sz="2400" dirty="0">
                <a:solidFill>
                  <a:schemeClr val="bg1"/>
                </a:solidFill>
              </a:rPr>
              <a:t>• Numerator [with friction velocity cubed, a measure of shear] </a:t>
            </a:r>
          </a:p>
          <a:p>
            <a:r>
              <a:rPr lang="en-US" sz="2400" dirty="0">
                <a:solidFill>
                  <a:schemeClr val="bg1"/>
                </a:solidFill>
              </a:rPr>
              <a:t>	always ≤ 0, since friction velocity and temperature non-negative</a:t>
            </a:r>
          </a:p>
          <a:p>
            <a:r>
              <a:rPr lang="en-US" sz="2400" dirty="0">
                <a:solidFill>
                  <a:schemeClr val="bg1"/>
                </a:solidFill>
              </a:rPr>
              <a:t>• Denominator contains </a:t>
            </a:r>
            <a:r>
              <a:rPr lang="en-US" sz="2400" b="1" dirty="0">
                <a:solidFill>
                  <a:schemeClr val="bg1"/>
                </a:solidFill>
              </a:rPr>
              <a:t>vertical surface heat flux</a:t>
            </a:r>
            <a:r>
              <a:rPr lang="en-US" sz="2400" dirty="0">
                <a:solidFill>
                  <a:schemeClr val="bg1"/>
                </a:solidFill>
              </a:rPr>
              <a:t>, which is negative</a:t>
            </a:r>
          </a:p>
          <a:p>
            <a:r>
              <a:rPr lang="en-US" sz="2400" dirty="0">
                <a:solidFill>
                  <a:schemeClr val="bg1"/>
                </a:solidFill>
              </a:rPr>
              <a:t>	when atmosphere is stable and positive when unstable.</a:t>
            </a:r>
          </a:p>
          <a:p>
            <a:r>
              <a:rPr lang="en-US" sz="2400" dirty="0">
                <a:solidFill>
                  <a:schemeClr val="bg1"/>
                </a:solidFill>
              </a:rPr>
              <a:t>	This sign controls sign of </a:t>
            </a:r>
            <a:r>
              <a:rPr lang="en-US" sz="2400" i="1" dirty="0">
                <a:solidFill>
                  <a:schemeClr val="bg1"/>
                </a:solidFill>
              </a:rPr>
              <a:t>L</a:t>
            </a:r>
            <a:r>
              <a:rPr lang="en-US" sz="2400" dirty="0">
                <a:solidFill>
                  <a:schemeClr val="bg1"/>
                </a:solidFill>
              </a:rPr>
              <a:t>.  </a:t>
            </a:r>
            <a:r>
              <a:rPr lang="en-US" sz="2400" dirty="0">
                <a:solidFill>
                  <a:schemeClr val="bg1"/>
                </a:solidFill>
                <a:latin typeface="Symbol" charset="2"/>
                <a:cs typeface="Symbol" charset="2"/>
              </a:rPr>
              <a:t>q</a:t>
            </a:r>
            <a:r>
              <a:rPr lang="en-US" sz="2400" baseline="-25000" dirty="0">
                <a:solidFill>
                  <a:schemeClr val="bg1"/>
                </a:solidFill>
              </a:rPr>
              <a:t>v</a:t>
            </a:r>
            <a:r>
              <a:rPr lang="en-US" sz="2400" dirty="0">
                <a:solidFill>
                  <a:schemeClr val="bg1"/>
                </a:solidFill>
              </a:rPr>
              <a:t> is virtual potential temperature.</a:t>
            </a:r>
          </a:p>
        </p:txBody>
      </p:sp>
    </p:spTree>
    <p:extLst>
      <p:ext uri="{BB962C8B-B14F-4D97-AF65-F5344CB8AC3E}">
        <p14:creationId xmlns:p14="http://schemas.microsoft.com/office/powerpoint/2010/main" val="3311256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6"/>
            <a:ext cx="8229600" cy="1143000"/>
          </a:xfrm>
        </p:spPr>
        <p:txBody>
          <a:bodyPr/>
          <a:lstStyle/>
          <a:p>
            <a:r>
              <a:rPr lang="en-US" dirty="0" err="1"/>
              <a:t>Obukhov</a:t>
            </a:r>
            <a:r>
              <a:rPr lang="en-US" dirty="0"/>
              <a:t> length </a:t>
            </a:r>
            <a:r>
              <a:rPr lang="en-US" i="1" dirty="0"/>
              <a:t>L</a:t>
            </a:r>
          </a:p>
        </p:txBody>
      </p:sp>
      <p:sp>
        <p:nvSpPr>
          <p:cNvPr id="4" name="Slide Number Placeholder 3"/>
          <p:cNvSpPr>
            <a:spLocks noGrp="1"/>
          </p:cNvSpPr>
          <p:nvPr>
            <p:ph type="sldNum" sz="quarter" idx="12"/>
          </p:nvPr>
        </p:nvSpPr>
        <p:spPr/>
        <p:txBody>
          <a:bodyPr/>
          <a:lstStyle/>
          <a:p>
            <a:fld id="{439B27A5-291A-F64B-BF25-7DF0870CD8E2}" type="slidenum">
              <a:rPr lang="en-US" smtClean="0"/>
              <a:t>69</a:t>
            </a:fld>
            <a:endParaRPr lang="en-US"/>
          </a:p>
        </p:txBody>
      </p:sp>
      <p:pic>
        <p:nvPicPr>
          <p:cNvPr id="5" name="Picture 4"/>
          <p:cNvPicPr>
            <a:picLocks noChangeAspect="1"/>
          </p:cNvPicPr>
          <p:nvPr/>
        </p:nvPicPr>
        <p:blipFill>
          <a:blip r:embed="rId3"/>
          <a:stretch>
            <a:fillRect/>
          </a:stretch>
        </p:blipFill>
        <p:spPr>
          <a:xfrm>
            <a:off x="3218816" y="1193258"/>
            <a:ext cx="2908300" cy="1231900"/>
          </a:xfrm>
          <a:prstGeom prst="rect">
            <a:avLst/>
          </a:prstGeom>
        </p:spPr>
      </p:pic>
      <p:sp>
        <p:nvSpPr>
          <p:cNvPr id="6" name="TextBox 5"/>
          <p:cNvSpPr txBox="1"/>
          <p:nvPr/>
        </p:nvSpPr>
        <p:spPr>
          <a:xfrm>
            <a:off x="411373" y="2530460"/>
            <a:ext cx="8856436" cy="4154983"/>
          </a:xfrm>
          <a:prstGeom prst="rect">
            <a:avLst/>
          </a:prstGeom>
          <a:noFill/>
        </p:spPr>
        <p:txBody>
          <a:bodyPr wrap="none" rtlCol="0">
            <a:spAutoFit/>
          </a:bodyPr>
          <a:lstStyle/>
          <a:p>
            <a:r>
              <a:rPr lang="en-US" sz="2400" dirty="0"/>
              <a:t>• Formulated by </a:t>
            </a:r>
            <a:r>
              <a:rPr lang="en-US" sz="2400" dirty="0" err="1"/>
              <a:t>Obukhov</a:t>
            </a:r>
            <a:r>
              <a:rPr lang="en-US" sz="2400" dirty="0"/>
              <a:t> (1946) and has units of meters.</a:t>
            </a:r>
          </a:p>
          <a:p>
            <a:r>
              <a:rPr lang="en-US" sz="2400" dirty="0"/>
              <a:t>• Represents the </a:t>
            </a:r>
            <a:r>
              <a:rPr lang="en-US" sz="2400" i="1" dirty="0"/>
              <a:t>height above the surface at which buoyancy </a:t>
            </a:r>
          </a:p>
          <a:p>
            <a:r>
              <a:rPr lang="en-US" sz="2400" i="1" dirty="0"/>
              <a:t>	production of turbulence exceeds shear production.</a:t>
            </a:r>
          </a:p>
          <a:p>
            <a:endParaRPr lang="en-US" sz="2400" dirty="0"/>
          </a:p>
          <a:p>
            <a:r>
              <a:rPr lang="en-US" sz="2400" dirty="0"/>
              <a:t>•</a:t>
            </a:r>
            <a:r>
              <a:rPr lang="en-US" sz="2400" b="1" dirty="0"/>
              <a:t> </a:t>
            </a:r>
            <a:r>
              <a:rPr lang="en-US" sz="2400" b="1" i="1" dirty="0"/>
              <a:t>L</a:t>
            </a:r>
            <a:r>
              <a:rPr lang="en-US" sz="2400" b="1" dirty="0"/>
              <a:t> &gt; 0 when atmosphere is stable, and </a:t>
            </a:r>
            <a:r>
              <a:rPr lang="en-US" sz="2400" b="1" i="1" dirty="0"/>
              <a:t>L</a:t>
            </a:r>
            <a:r>
              <a:rPr lang="en-US" sz="2400" b="1" dirty="0"/>
              <a:t> &lt; 0 when it is unstable</a:t>
            </a:r>
          </a:p>
          <a:p>
            <a:endParaRPr lang="en-US" sz="2400" b="1" dirty="0"/>
          </a:p>
          <a:p>
            <a:r>
              <a:rPr lang="en-US" sz="2400" dirty="0">
                <a:solidFill>
                  <a:schemeClr val="bg1"/>
                </a:solidFill>
              </a:rPr>
              <a:t>• Numerator [with friction velocity cubed, a measure of shear] </a:t>
            </a:r>
          </a:p>
          <a:p>
            <a:r>
              <a:rPr lang="en-US" sz="2400" dirty="0">
                <a:solidFill>
                  <a:schemeClr val="bg1"/>
                </a:solidFill>
              </a:rPr>
              <a:t>	always ≤ 0, since friction velocity and temperature non-negative</a:t>
            </a:r>
          </a:p>
          <a:p>
            <a:r>
              <a:rPr lang="en-US" sz="2400" dirty="0">
                <a:solidFill>
                  <a:schemeClr val="bg1"/>
                </a:solidFill>
              </a:rPr>
              <a:t>• Denominator contains </a:t>
            </a:r>
            <a:r>
              <a:rPr lang="en-US" sz="2400" b="1" dirty="0">
                <a:solidFill>
                  <a:schemeClr val="bg1"/>
                </a:solidFill>
              </a:rPr>
              <a:t>vertical surface heat flux</a:t>
            </a:r>
            <a:r>
              <a:rPr lang="en-US" sz="2400" dirty="0">
                <a:solidFill>
                  <a:schemeClr val="bg1"/>
                </a:solidFill>
              </a:rPr>
              <a:t>, which is negative</a:t>
            </a:r>
          </a:p>
          <a:p>
            <a:r>
              <a:rPr lang="en-US" sz="2400" dirty="0">
                <a:solidFill>
                  <a:schemeClr val="bg1"/>
                </a:solidFill>
              </a:rPr>
              <a:t>	when atmosphere is stable and positive when unstable.</a:t>
            </a:r>
          </a:p>
          <a:p>
            <a:r>
              <a:rPr lang="en-US" sz="2400" dirty="0">
                <a:solidFill>
                  <a:schemeClr val="bg1"/>
                </a:solidFill>
              </a:rPr>
              <a:t>	This sign controls sign of </a:t>
            </a:r>
            <a:r>
              <a:rPr lang="en-US" sz="2400" i="1" dirty="0">
                <a:solidFill>
                  <a:schemeClr val="bg1"/>
                </a:solidFill>
              </a:rPr>
              <a:t>L</a:t>
            </a:r>
            <a:r>
              <a:rPr lang="en-US" sz="2400" dirty="0">
                <a:solidFill>
                  <a:schemeClr val="bg1"/>
                </a:solidFill>
              </a:rPr>
              <a:t>.  </a:t>
            </a:r>
            <a:r>
              <a:rPr lang="en-US" sz="2400" dirty="0">
                <a:solidFill>
                  <a:schemeClr val="bg1"/>
                </a:solidFill>
                <a:latin typeface="Symbol" charset="2"/>
                <a:cs typeface="Symbol" charset="2"/>
              </a:rPr>
              <a:t>q</a:t>
            </a:r>
            <a:r>
              <a:rPr lang="en-US" sz="2400" baseline="-25000" dirty="0">
                <a:solidFill>
                  <a:schemeClr val="bg1"/>
                </a:solidFill>
              </a:rPr>
              <a:t>v</a:t>
            </a:r>
            <a:r>
              <a:rPr lang="en-US" sz="2400" dirty="0">
                <a:solidFill>
                  <a:schemeClr val="bg1"/>
                </a:solidFill>
              </a:rPr>
              <a:t> is virtual potential temperature.</a:t>
            </a:r>
          </a:p>
        </p:txBody>
      </p:sp>
    </p:spTree>
    <p:extLst>
      <p:ext uri="{BB962C8B-B14F-4D97-AF65-F5344CB8AC3E}">
        <p14:creationId xmlns:p14="http://schemas.microsoft.com/office/powerpoint/2010/main" val="111082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PBL</a:t>
            </a:r>
          </a:p>
        </p:txBody>
      </p:sp>
      <p:sp>
        <p:nvSpPr>
          <p:cNvPr id="3" name="Content Placeholder 2"/>
          <p:cNvSpPr>
            <a:spLocks noGrp="1"/>
          </p:cNvSpPr>
          <p:nvPr>
            <p:ph idx="1"/>
          </p:nvPr>
        </p:nvSpPr>
        <p:spPr/>
        <p:txBody>
          <a:bodyPr>
            <a:noAutofit/>
          </a:bodyPr>
          <a:lstStyle/>
          <a:p>
            <a:r>
              <a:rPr lang="en-US" sz="2400" dirty="0"/>
              <a:t>The planetary boundary layer (PBL) or atmospheric boundary layer (ABL) is the lowest part of the troposphere, where interactions with the surface are important.</a:t>
            </a:r>
          </a:p>
          <a:p>
            <a:pPr lvl="1"/>
            <a:r>
              <a:rPr lang="en-US" sz="2000" b="1" dirty="0"/>
              <a:t>Turbulence</a:t>
            </a:r>
            <a:r>
              <a:rPr lang="en-US" sz="2000" dirty="0"/>
              <a:t> is important in the PBL and is represented by fluctuations called </a:t>
            </a:r>
            <a:r>
              <a:rPr lang="en-US" sz="2000" b="1" i="1" dirty="0"/>
              <a:t>eddies</a:t>
            </a:r>
            <a:r>
              <a:rPr lang="en-US" sz="2000" dirty="0"/>
              <a:t>.</a:t>
            </a:r>
          </a:p>
          <a:p>
            <a:pPr lvl="1"/>
            <a:r>
              <a:rPr lang="en-US" sz="2000" dirty="0"/>
              <a:t>Turbulence can be generated by </a:t>
            </a:r>
            <a:r>
              <a:rPr lang="en-US" sz="2000" b="1" dirty="0"/>
              <a:t>buoyancy</a:t>
            </a:r>
            <a:r>
              <a:rPr lang="en-US" sz="2000" dirty="0"/>
              <a:t> (convective turbulence) or </a:t>
            </a:r>
            <a:r>
              <a:rPr lang="en-US" sz="2000" b="1" dirty="0"/>
              <a:t>shear</a:t>
            </a:r>
            <a:r>
              <a:rPr lang="en-US" sz="2000" dirty="0"/>
              <a:t> (mechanical turbulence)</a:t>
            </a:r>
          </a:p>
          <a:p>
            <a:pPr lvl="1"/>
            <a:r>
              <a:rPr lang="en-US" sz="2000" dirty="0"/>
              <a:t>PBL depth ranges from a few meters up to several kilometers (especially over strongly heated, dry land).</a:t>
            </a:r>
          </a:p>
          <a:p>
            <a:r>
              <a:rPr lang="en-US" sz="2400" dirty="0"/>
              <a:t>14 PBL schemes in WRF version 4.5</a:t>
            </a:r>
          </a:p>
          <a:p>
            <a:r>
              <a:rPr lang="en-US" sz="2400" dirty="0"/>
              <a:t>Part 1 will concentrate on some basic concepts and tools that will be used.</a:t>
            </a:r>
          </a:p>
        </p:txBody>
      </p:sp>
      <p:sp>
        <p:nvSpPr>
          <p:cNvPr id="4" name="Slide Number Placeholder 3"/>
          <p:cNvSpPr>
            <a:spLocks noGrp="1"/>
          </p:cNvSpPr>
          <p:nvPr>
            <p:ph type="sldNum" sz="quarter" idx="12"/>
          </p:nvPr>
        </p:nvSpPr>
        <p:spPr/>
        <p:txBody>
          <a:bodyPr/>
          <a:lstStyle/>
          <a:p>
            <a:fld id="{439B27A5-291A-F64B-BF25-7DF0870CD8E2}" type="slidenum">
              <a:rPr lang="en-US" smtClean="0"/>
              <a:t>7</a:t>
            </a:fld>
            <a:endParaRPr lang="en-US"/>
          </a:p>
        </p:txBody>
      </p:sp>
    </p:spTree>
    <p:extLst>
      <p:ext uri="{BB962C8B-B14F-4D97-AF65-F5344CB8AC3E}">
        <p14:creationId xmlns:p14="http://schemas.microsoft.com/office/powerpoint/2010/main" val="3070608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6"/>
            <a:ext cx="8229600" cy="1143000"/>
          </a:xfrm>
        </p:spPr>
        <p:txBody>
          <a:bodyPr/>
          <a:lstStyle/>
          <a:p>
            <a:r>
              <a:rPr lang="en-US" dirty="0" err="1"/>
              <a:t>Obukhov</a:t>
            </a:r>
            <a:r>
              <a:rPr lang="en-US" dirty="0"/>
              <a:t> length </a:t>
            </a:r>
            <a:r>
              <a:rPr lang="en-US" i="1" dirty="0"/>
              <a:t>L</a:t>
            </a:r>
          </a:p>
        </p:txBody>
      </p:sp>
      <p:sp>
        <p:nvSpPr>
          <p:cNvPr id="4" name="Slide Number Placeholder 3"/>
          <p:cNvSpPr>
            <a:spLocks noGrp="1"/>
          </p:cNvSpPr>
          <p:nvPr>
            <p:ph type="sldNum" sz="quarter" idx="12"/>
          </p:nvPr>
        </p:nvSpPr>
        <p:spPr/>
        <p:txBody>
          <a:bodyPr/>
          <a:lstStyle/>
          <a:p>
            <a:fld id="{439B27A5-291A-F64B-BF25-7DF0870CD8E2}" type="slidenum">
              <a:rPr lang="en-US" smtClean="0"/>
              <a:t>70</a:t>
            </a:fld>
            <a:endParaRPr lang="en-US"/>
          </a:p>
        </p:txBody>
      </p:sp>
      <p:pic>
        <p:nvPicPr>
          <p:cNvPr id="5" name="Picture 4"/>
          <p:cNvPicPr>
            <a:picLocks noChangeAspect="1"/>
          </p:cNvPicPr>
          <p:nvPr/>
        </p:nvPicPr>
        <p:blipFill>
          <a:blip r:embed="rId3"/>
          <a:stretch>
            <a:fillRect/>
          </a:stretch>
        </p:blipFill>
        <p:spPr>
          <a:xfrm>
            <a:off x="3218816" y="1193258"/>
            <a:ext cx="2908300" cy="1231900"/>
          </a:xfrm>
          <a:prstGeom prst="rect">
            <a:avLst/>
          </a:prstGeom>
        </p:spPr>
      </p:pic>
      <p:sp>
        <p:nvSpPr>
          <p:cNvPr id="6" name="TextBox 5"/>
          <p:cNvSpPr txBox="1"/>
          <p:nvPr/>
        </p:nvSpPr>
        <p:spPr>
          <a:xfrm>
            <a:off x="411373" y="2530460"/>
            <a:ext cx="8856436" cy="4154983"/>
          </a:xfrm>
          <a:prstGeom prst="rect">
            <a:avLst/>
          </a:prstGeom>
          <a:noFill/>
        </p:spPr>
        <p:txBody>
          <a:bodyPr wrap="none" rtlCol="0">
            <a:spAutoFit/>
          </a:bodyPr>
          <a:lstStyle/>
          <a:p>
            <a:r>
              <a:rPr lang="en-US" sz="2400" dirty="0"/>
              <a:t>• Formulated by </a:t>
            </a:r>
            <a:r>
              <a:rPr lang="en-US" sz="2400" dirty="0" err="1"/>
              <a:t>Obukhov</a:t>
            </a:r>
            <a:r>
              <a:rPr lang="en-US" sz="2400" dirty="0"/>
              <a:t> (1946) and has units of meters.</a:t>
            </a:r>
          </a:p>
          <a:p>
            <a:r>
              <a:rPr lang="en-US" sz="2400" dirty="0"/>
              <a:t>• Represents the </a:t>
            </a:r>
            <a:r>
              <a:rPr lang="en-US" sz="2400" i="1" dirty="0"/>
              <a:t>height above the surface at which buoyancy </a:t>
            </a:r>
          </a:p>
          <a:p>
            <a:r>
              <a:rPr lang="en-US" sz="2400" i="1" dirty="0"/>
              <a:t>	production of turbulence exceeds shear production.</a:t>
            </a:r>
          </a:p>
          <a:p>
            <a:endParaRPr lang="en-US" sz="2400" dirty="0"/>
          </a:p>
          <a:p>
            <a:r>
              <a:rPr lang="en-US" sz="2400" dirty="0"/>
              <a:t>•</a:t>
            </a:r>
            <a:r>
              <a:rPr lang="en-US" sz="2400" b="1" dirty="0"/>
              <a:t> </a:t>
            </a:r>
            <a:r>
              <a:rPr lang="en-US" sz="2400" b="1" i="1" dirty="0"/>
              <a:t>L</a:t>
            </a:r>
            <a:r>
              <a:rPr lang="en-US" sz="2400" b="1" dirty="0"/>
              <a:t> &gt; 0 when atmosphere is stable, and </a:t>
            </a:r>
            <a:r>
              <a:rPr lang="en-US" sz="2400" b="1" i="1" dirty="0"/>
              <a:t>L</a:t>
            </a:r>
            <a:r>
              <a:rPr lang="en-US" sz="2400" b="1" dirty="0"/>
              <a:t> &lt; 0 when it is unstable</a:t>
            </a:r>
          </a:p>
          <a:p>
            <a:endParaRPr lang="en-US" sz="2400" b="1" dirty="0"/>
          </a:p>
          <a:p>
            <a:r>
              <a:rPr lang="en-US" sz="2400" dirty="0"/>
              <a:t>• Numerator [with friction velocity cubed, a measure of shear] </a:t>
            </a:r>
          </a:p>
          <a:p>
            <a:r>
              <a:rPr lang="en-US" sz="2400" dirty="0"/>
              <a:t>	always ≤ 0, since friction velocity and temperature non-negative</a:t>
            </a:r>
          </a:p>
          <a:p>
            <a:r>
              <a:rPr lang="en-US" sz="2400" dirty="0">
                <a:solidFill>
                  <a:schemeClr val="bg1"/>
                </a:solidFill>
              </a:rPr>
              <a:t>• Denominator contains </a:t>
            </a:r>
            <a:r>
              <a:rPr lang="en-US" sz="2400" b="1" dirty="0">
                <a:solidFill>
                  <a:schemeClr val="bg1"/>
                </a:solidFill>
              </a:rPr>
              <a:t>vertical surface heat flux</a:t>
            </a:r>
            <a:r>
              <a:rPr lang="en-US" sz="2400" dirty="0">
                <a:solidFill>
                  <a:schemeClr val="bg1"/>
                </a:solidFill>
              </a:rPr>
              <a:t>, which is negative</a:t>
            </a:r>
          </a:p>
          <a:p>
            <a:r>
              <a:rPr lang="en-US" sz="2400" dirty="0">
                <a:solidFill>
                  <a:schemeClr val="bg1"/>
                </a:solidFill>
              </a:rPr>
              <a:t>	when atmosphere is stable and positive when unstable.</a:t>
            </a:r>
          </a:p>
          <a:p>
            <a:r>
              <a:rPr lang="en-US" sz="2400" dirty="0">
                <a:solidFill>
                  <a:schemeClr val="bg1"/>
                </a:solidFill>
              </a:rPr>
              <a:t>	This sign controls sign of </a:t>
            </a:r>
            <a:r>
              <a:rPr lang="en-US" sz="2400" i="1" dirty="0">
                <a:solidFill>
                  <a:schemeClr val="bg1"/>
                </a:solidFill>
              </a:rPr>
              <a:t>L</a:t>
            </a:r>
            <a:r>
              <a:rPr lang="en-US" sz="2400" dirty="0">
                <a:solidFill>
                  <a:schemeClr val="bg1"/>
                </a:solidFill>
              </a:rPr>
              <a:t>.  </a:t>
            </a:r>
            <a:r>
              <a:rPr lang="en-US" sz="2400" dirty="0">
                <a:solidFill>
                  <a:schemeClr val="bg1"/>
                </a:solidFill>
                <a:latin typeface="Symbol" charset="2"/>
                <a:cs typeface="Symbol" charset="2"/>
              </a:rPr>
              <a:t>q</a:t>
            </a:r>
            <a:r>
              <a:rPr lang="en-US" sz="2400" baseline="-25000" dirty="0">
                <a:solidFill>
                  <a:schemeClr val="bg1"/>
                </a:solidFill>
              </a:rPr>
              <a:t>v</a:t>
            </a:r>
            <a:r>
              <a:rPr lang="en-US" sz="2400" dirty="0">
                <a:solidFill>
                  <a:schemeClr val="bg1"/>
                </a:solidFill>
              </a:rPr>
              <a:t> is virtual potential temperature.</a:t>
            </a:r>
          </a:p>
        </p:txBody>
      </p:sp>
    </p:spTree>
    <p:extLst>
      <p:ext uri="{BB962C8B-B14F-4D97-AF65-F5344CB8AC3E}">
        <p14:creationId xmlns:p14="http://schemas.microsoft.com/office/powerpoint/2010/main" val="3728056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6"/>
            <a:ext cx="8229600" cy="1143000"/>
          </a:xfrm>
        </p:spPr>
        <p:txBody>
          <a:bodyPr/>
          <a:lstStyle/>
          <a:p>
            <a:r>
              <a:rPr lang="en-US" dirty="0" err="1"/>
              <a:t>Obukhov</a:t>
            </a:r>
            <a:r>
              <a:rPr lang="en-US" dirty="0"/>
              <a:t> length </a:t>
            </a:r>
            <a:r>
              <a:rPr lang="en-US" i="1" dirty="0"/>
              <a:t>L</a:t>
            </a:r>
          </a:p>
        </p:txBody>
      </p:sp>
      <p:sp>
        <p:nvSpPr>
          <p:cNvPr id="4" name="Slide Number Placeholder 3"/>
          <p:cNvSpPr>
            <a:spLocks noGrp="1"/>
          </p:cNvSpPr>
          <p:nvPr>
            <p:ph type="sldNum" sz="quarter" idx="12"/>
          </p:nvPr>
        </p:nvSpPr>
        <p:spPr/>
        <p:txBody>
          <a:bodyPr/>
          <a:lstStyle/>
          <a:p>
            <a:fld id="{439B27A5-291A-F64B-BF25-7DF0870CD8E2}" type="slidenum">
              <a:rPr lang="en-US" smtClean="0"/>
              <a:t>71</a:t>
            </a:fld>
            <a:endParaRPr lang="en-US"/>
          </a:p>
        </p:txBody>
      </p:sp>
      <p:pic>
        <p:nvPicPr>
          <p:cNvPr id="5" name="Picture 4"/>
          <p:cNvPicPr>
            <a:picLocks noChangeAspect="1"/>
          </p:cNvPicPr>
          <p:nvPr/>
        </p:nvPicPr>
        <p:blipFill>
          <a:blip r:embed="rId3"/>
          <a:stretch>
            <a:fillRect/>
          </a:stretch>
        </p:blipFill>
        <p:spPr>
          <a:xfrm>
            <a:off x="3218816" y="1193258"/>
            <a:ext cx="2908300" cy="1231900"/>
          </a:xfrm>
          <a:prstGeom prst="rect">
            <a:avLst/>
          </a:prstGeom>
        </p:spPr>
      </p:pic>
      <p:sp>
        <p:nvSpPr>
          <p:cNvPr id="6" name="TextBox 5"/>
          <p:cNvSpPr txBox="1"/>
          <p:nvPr/>
        </p:nvSpPr>
        <p:spPr>
          <a:xfrm>
            <a:off x="411373" y="2530460"/>
            <a:ext cx="8856436" cy="4154983"/>
          </a:xfrm>
          <a:prstGeom prst="rect">
            <a:avLst/>
          </a:prstGeom>
          <a:noFill/>
        </p:spPr>
        <p:txBody>
          <a:bodyPr wrap="none" rtlCol="0">
            <a:spAutoFit/>
          </a:bodyPr>
          <a:lstStyle/>
          <a:p>
            <a:r>
              <a:rPr lang="en-US" sz="2400" dirty="0"/>
              <a:t>• Formulated by </a:t>
            </a:r>
            <a:r>
              <a:rPr lang="en-US" sz="2400" dirty="0" err="1"/>
              <a:t>Obukhov</a:t>
            </a:r>
            <a:r>
              <a:rPr lang="en-US" sz="2400" dirty="0"/>
              <a:t> (1946) and has units of meters.</a:t>
            </a:r>
          </a:p>
          <a:p>
            <a:r>
              <a:rPr lang="en-US" sz="2400" dirty="0"/>
              <a:t>• Represents the </a:t>
            </a:r>
            <a:r>
              <a:rPr lang="en-US" sz="2400" i="1" dirty="0"/>
              <a:t>height above the surface at which buoyancy </a:t>
            </a:r>
          </a:p>
          <a:p>
            <a:r>
              <a:rPr lang="en-US" sz="2400" i="1" dirty="0"/>
              <a:t>	production of turbulence exceeds shear production.</a:t>
            </a:r>
          </a:p>
          <a:p>
            <a:endParaRPr lang="en-US" sz="2400" dirty="0"/>
          </a:p>
          <a:p>
            <a:r>
              <a:rPr lang="en-US" sz="2400" dirty="0"/>
              <a:t>•</a:t>
            </a:r>
            <a:r>
              <a:rPr lang="en-US" sz="2400" b="1" dirty="0"/>
              <a:t> </a:t>
            </a:r>
            <a:r>
              <a:rPr lang="en-US" sz="2400" b="1" i="1" dirty="0"/>
              <a:t>L</a:t>
            </a:r>
            <a:r>
              <a:rPr lang="en-US" sz="2400" b="1" dirty="0"/>
              <a:t> &gt; 0 when atmosphere is stable, and </a:t>
            </a:r>
            <a:r>
              <a:rPr lang="en-US" sz="2400" b="1" i="1" dirty="0"/>
              <a:t>L</a:t>
            </a:r>
            <a:r>
              <a:rPr lang="en-US" sz="2400" b="1" dirty="0"/>
              <a:t> &lt; 0 when it is unstable</a:t>
            </a:r>
          </a:p>
          <a:p>
            <a:endParaRPr lang="en-US" sz="2400" b="1" dirty="0"/>
          </a:p>
          <a:p>
            <a:r>
              <a:rPr lang="en-US" sz="2400" dirty="0"/>
              <a:t>• Numerator [with friction velocity cubed, a measure of shear] </a:t>
            </a:r>
          </a:p>
          <a:p>
            <a:r>
              <a:rPr lang="en-US" sz="2400" dirty="0"/>
              <a:t>	always ≤ 0, since friction velocity and temperature non-negative</a:t>
            </a:r>
          </a:p>
          <a:p>
            <a:r>
              <a:rPr lang="en-US" sz="2400" dirty="0"/>
              <a:t>• Denominator contains </a:t>
            </a:r>
            <a:r>
              <a:rPr lang="en-US" sz="2400" b="1" dirty="0"/>
              <a:t>vertical surface heat flux</a:t>
            </a:r>
            <a:r>
              <a:rPr lang="en-US" sz="2400" dirty="0"/>
              <a:t>, which is negative</a:t>
            </a:r>
          </a:p>
          <a:p>
            <a:r>
              <a:rPr lang="en-US" sz="2400" dirty="0"/>
              <a:t>	when atmosphere is stable and positive when unstable.</a:t>
            </a:r>
          </a:p>
          <a:p>
            <a:r>
              <a:rPr lang="en-US" sz="2400" dirty="0"/>
              <a:t>	</a:t>
            </a:r>
            <a:r>
              <a:rPr lang="en-US" sz="2400" dirty="0">
                <a:solidFill>
                  <a:srgbClr val="FF0000"/>
                </a:solidFill>
              </a:rPr>
              <a:t>This sign controls sign of </a:t>
            </a:r>
            <a:r>
              <a:rPr lang="en-US" sz="2400" i="1" dirty="0">
                <a:solidFill>
                  <a:srgbClr val="FF0000"/>
                </a:solidFill>
              </a:rPr>
              <a:t>L</a:t>
            </a:r>
            <a:r>
              <a:rPr lang="en-US" sz="2400" dirty="0">
                <a:solidFill>
                  <a:srgbClr val="FF0000"/>
                </a:solidFill>
              </a:rPr>
              <a:t>.</a:t>
            </a:r>
            <a:r>
              <a:rPr lang="en-US" sz="2400" dirty="0"/>
              <a:t>  </a:t>
            </a:r>
            <a:r>
              <a:rPr lang="en-US" sz="2400" dirty="0">
                <a:latin typeface="Symbol" charset="2"/>
                <a:cs typeface="Symbol" charset="2"/>
              </a:rPr>
              <a:t>q</a:t>
            </a:r>
            <a:r>
              <a:rPr lang="en-US" sz="2400" baseline="-25000" dirty="0"/>
              <a:t>v</a:t>
            </a:r>
            <a:r>
              <a:rPr lang="en-US" sz="2400" dirty="0"/>
              <a:t> is virtual potential temperature.</a:t>
            </a:r>
          </a:p>
        </p:txBody>
      </p:sp>
    </p:spTree>
    <p:extLst>
      <p:ext uri="{BB962C8B-B14F-4D97-AF65-F5344CB8AC3E}">
        <p14:creationId xmlns:p14="http://schemas.microsoft.com/office/powerpoint/2010/main" val="266359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Closer look at </a:t>
            </a:r>
            <a:r>
              <a:rPr lang="en-US" i="1" dirty="0"/>
              <a:t>L</a:t>
            </a:r>
            <a:r>
              <a:rPr lang="en-US" dirty="0"/>
              <a:t> (1)</a:t>
            </a:r>
            <a:endParaRPr lang="en-US" i="1" dirty="0"/>
          </a:p>
        </p:txBody>
      </p:sp>
      <p:sp>
        <p:nvSpPr>
          <p:cNvPr id="3" name="Slide Number Placeholder 2"/>
          <p:cNvSpPr>
            <a:spLocks noGrp="1"/>
          </p:cNvSpPr>
          <p:nvPr>
            <p:ph type="sldNum" sz="quarter" idx="12"/>
          </p:nvPr>
        </p:nvSpPr>
        <p:spPr/>
        <p:txBody>
          <a:bodyPr/>
          <a:lstStyle/>
          <a:p>
            <a:fld id="{439B27A5-291A-F64B-BF25-7DF0870CD8E2}" type="slidenum">
              <a:rPr lang="en-US" smtClean="0"/>
              <a:t>72</a:t>
            </a:fld>
            <a:endParaRPr lang="en-US"/>
          </a:p>
        </p:txBody>
      </p:sp>
      <p:pic>
        <p:nvPicPr>
          <p:cNvPr id="6" name="Picture 5"/>
          <p:cNvPicPr>
            <a:picLocks noChangeAspect="1"/>
          </p:cNvPicPr>
          <p:nvPr/>
        </p:nvPicPr>
        <p:blipFill>
          <a:blip r:embed="rId3"/>
          <a:stretch>
            <a:fillRect/>
          </a:stretch>
        </p:blipFill>
        <p:spPr>
          <a:xfrm>
            <a:off x="457200" y="1498488"/>
            <a:ext cx="2908300" cy="1231900"/>
          </a:xfrm>
          <a:prstGeom prst="rect">
            <a:avLst/>
          </a:prstGeom>
        </p:spPr>
      </p:pic>
      <p:pic>
        <p:nvPicPr>
          <p:cNvPr id="7" name="Picture 6"/>
          <p:cNvPicPr>
            <a:picLocks noChangeAspect="1"/>
          </p:cNvPicPr>
          <p:nvPr/>
        </p:nvPicPr>
        <p:blipFill>
          <a:blip r:embed="rId4"/>
          <a:stretch>
            <a:fillRect/>
          </a:stretch>
        </p:blipFill>
        <p:spPr>
          <a:xfrm>
            <a:off x="7065370" y="5615738"/>
            <a:ext cx="1704975" cy="428625"/>
          </a:xfrm>
          <a:prstGeom prst="rect">
            <a:avLst/>
          </a:prstGeom>
        </p:spPr>
      </p:pic>
      <p:pic>
        <p:nvPicPr>
          <p:cNvPr id="8" name="Picture 7"/>
          <p:cNvPicPr>
            <a:picLocks noChangeAspect="1"/>
          </p:cNvPicPr>
          <p:nvPr/>
        </p:nvPicPr>
        <p:blipFill>
          <a:blip r:embed="rId5"/>
          <a:stretch>
            <a:fillRect/>
          </a:stretch>
        </p:blipFill>
        <p:spPr>
          <a:xfrm>
            <a:off x="4038948" y="5640995"/>
            <a:ext cx="1704975" cy="428625"/>
          </a:xfrm>
          <a:prstGeom prst="rect">
            <a:avLst/>
          </a:prstGeom>
        </p:spPr>
      </p:pic>
      <p:sp>
        <p:nvSpPr>
          <p:cNvPr id="9" name="TextBox 8"/>
          <p:cNvSpPr txBox="1"/>
          <p:nvPr/>
        </p:nvSpPr>
        <p:spPr>
          <a:xfrm>
            <a:off x="116963" y="3125041"/>
            <a:ext cx="4247214" cy="2308324"/>
          </a:xfrm>
          <a:prstGeom prst="rect">
            <a:avLst/>
          </a:prstGeom>
          <a:noFill/>
        </p:spPr>
        <p:txBody>
          <a:bodyPr wrap="none" rtlCol="0">
            <a:spAutoFit/>
          </a:bodyPr>
          <a:lstStyle/>
          <a:p>
            <a:r>
              <a:rPr lang="en-US" dirty="0"/>
              <a:t>• Surface heat flux controls sign of </a:t>
            </a:r>
            <a:r>
              <a:rPr lang="en-US" i="1" dirty="0"/>
              <a:t>L</a:t>
            </a:r>
            <a:r>
              <a:rPr lang="en-US" dirty="0"/>
              <a:t>.</a:t>
            </a:r>
          </a:p>
          <a:p>
            <a:r>
              <a:rPr lang="en-US" dirty="0"/>
              <a:t>	</a:t>
            </a:r>
            <a:r>
              <a:rPr lang="en-US" i="1" dirty="0"/>
              <a:t>L</a:t>
            </a:r>
            <a:r>
              <a:rPr lang="en-US" dirty="0"/>
              <a:t> &lt; 0 when near-surface is </a:t>
            </a:r>
            <a:r>
              <a:rPr lang="en-US" b="1" dirty="0"/>
              <a:t>unstable</a:t>
            </a:r>
            <a:r>
              <a:rPr lang="en-US" dirty="0"/>
              <a:t>.</a:t>
            </a:r>
          </a:p>
          <a:p>
            <a:r>
              <a:rPr lang="en-US" dirty="0"/>
              <a:t>• </a:t>
            </a:r>
            <a:r>
              <a:rPr lang="en-US" i="1" dirty="0"/>
              <a:t>L</a:t>
            </a:r>
            <a:r>
              <a:rPr lang="en-US" dirty="0"/>
              <a:t> represents height above surface where</a:t>
            </a:r>
          </a:p>
          <a:p>
            <a:r>
              <a:rPr lang="en-US" dirty="0"/>
              <a:t>	buoyancy-generated turbulence is</a:t>
            </a:r>
          </a:p>
          <a:p>
            <a:r>
              <a:rPr lang="en-US" dirty="0"/>
              <a:t>	more important than shear-generated</a:t>
            </a:r>
          </a:p>
          <a:p>
            <a:r>
              <a:rPr lang="en-US" dirty="0"/>
              <a:t>	turbulence.</a:t>
            </a:r>
          </a:p>
          <a:p>
            <a:r>
              <a:rPr lang="en-US" dirty="0"/>
              <a:t>• When </a:t>
            </a:r>
            <a:r>
              <a:rPr lang="en-US" i="1" dirty="0"/>
              <a:t>L</a:t>
            </a:r>
            <a:r>
              <a:rPr lang="en-US" dirty="0"/>
              <a:t> &lt; 0, </a:t>
            </a:r>
            <a:r>
              <a:rPr lang="en-US" b="1" dirty="0"/>
              <a:t>buoyancy always more </a:t>
            </a:r>
          </a:p>
          <a:p>
            <a:r>
              <a:rPr lang="en-US" b="1" dirty="0"/>
              <a:t>	important than shear</a:t>
            </a:r>
            <a:r>
              <a:rPr lang="en-US" dirty="0"/>
              <a:t>.</a:t>
            </a:r>
          </a:p>
        </p:txBody>
      </p:sp>
      <p:pic>
        <p:nvPicPr>
          <p:cNvPr id="10" name="Picture 9" descr="heat_flux.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2366" y="2044382"/>
            <a:ext cx="4762500" cy="3771900"/>
          </a:xfrm>
          <a:prstGeom prst="rect">
            <a:avLst/>
          </a:prstGeom>
        </p:spPr>
      </p:pic>
      <p:sp>
        <p:nvSpPr>
          <p:cNvPr id="11" name="Rectangle 10"/>
          <p:cNvSpPr/>
          <p:nvPr/>
        </p:nvSpPr>
        <p:spPr>
          <a:xfrm>
            <a:off x="1904826" y="2061094"/>
            <a:ext cx="1443965" cy="6860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985873" y="1730332"/>
            <a:ext cx="3264385" cy="646331"/>
          </a:xfrm>
          <a:prstGeom prst="rect">
            <a:avLst/>
          </a:prstGeom>
          <a:noFill/>
        </p:spPr>
        <p:txBody>
          <a:bodyPr wrap="none" rtlCol="0">
            <a:spAutoFit/>
          </a:bodyPr>
          <a:lstStyle/>
          <a:p>
            <a:pPr algn="ctr"/>
            <a:r>
              <a:rPr lang="en-US" dirty="0"/>
              <a:t>STABLE                UNSTABLE NEAR</a:t>
            </a:r>
          </a:p>
          <a:p>
            <a:pPr algn="ctr"/>
            <a:r>
              <a:rPr lang="en-US" dirty="0"/>
              <a:t>                             SURFACE</a:t>
            </a:r>
          </a:p>
        </p:txBody>
      </p:sp>
      <p:sp>
        <p:nvSpPr>
          <p:cNvPr id="5" name="TextBox 4"/>
          <p:cNvSpPr txBox="1"/>
          <p:nvPr/>
        </p:nvSpPr>
        <p:spPr>
          <a:xfrm>
            <a:off x="7245888" y="6132884"/>
            <a:ext cx="1136474" cy="276999"/>
          </a:xfrm>
          <a:prstGeom prst="rect">
            <a:avLst/>
          </a:prstGeom>
          <a:noFill/>
        </p:spPr>
        <p:txBody>
          <a:bodyPr wrap="none" rtlCol="0">
            <a:spAutoFit/>
          </a:bodyPr>
          <a:lstStyle/>
          <a:p>
            <a:r>
              <a:rPr lang="en-US" sz="1200" dirty="0"/>
              <a:t>NEAR SURFACE</a:t>
            </a:r>
          </a:p>
        </p:txBody>
      </p:sp>
    </p:spTree>
    <p:extLst>
      <p:ext uri="{BB962C8B-B14F-4D97-AF65-F5344CB8AC3E}">
        <p14:creationId xmlns:p14="http://schemas.microsoft.com/office/powerpoint/2010/main" val="2775175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Closer look at </a:t>
            </a:r>
            <a:r>
              <a:rPr lang="en-US" i="1" dirty="0"/>
              <a:t>L</a:t>
            </a:r>
            <a:r>
              <a:rPr lang="en-US" dirty="0"/>
              <a:t> (2)</a:t>
            </a:r>
            <a:endParaRPr lang="en-US" i="1" dirty="0"/>
          </a:p>
        </p:txBody>
      </p:sp>
      <p:sp>
        <p:nvSpPr>
          <p:cNvPr id="3" name="Slide Number Placeholder 2"/>
          <p:cNvSpPr>
            <a:spLocks noGrp="1"/>
          </p:cNvSpPr>
          <p:nvPr>
            <p:ph type="sldNum" sz="quarter" idx="12"/>
          </p:nvPr>
        </p:nvSpPr>
        <p:spPr/>
        <p:txBody>
          <a:bodyPr/>
          <a:lstStyle/>
          <a:p>
            <a:fld id="{439B27A5-291A-F64B-BF25-7DF0870CD8E2}" type="slidenum">
              <a:rPr lang="en-US" smtClean="0"/>
              <a:t>73</a:t>
            </a:fld>
            <a:endParaRPr lang="en-US"/>
          </a:p>
        </p:txBody>
      </p:sp>
      <p:pic>
        <p:nvPicPr>
          <p:cNvPr id="6" name="Picture 5"/>
          <p:cNvPicPr>
            <a:picLocks noChangeAspect="1"/>
          </p:cNvPicPr>
          <p:nvPr/>
        </p:nvPicPr>
        <p:blipFill>
          <a:blip r:embed="rId2"/>
          <a:stretch>
            <a:fillRect/>
          </a:stretch>
        </p:blipFill>
        <p:spPr>
          <a:xfrm>
            <a:off x="457200" y="1498488"/>
            <a:ext cx="2908300" cy="1231900"/>
          </a:xfrm>
          <a:prstGeom prst="rect">
            <a:avLst/>
          </a:prstGeom>
        </p:spPr>
      </p:pic>
      <p:sp>
        <p:nvSpPr>
          <p:cNvPr id="9" name="TextBox 8"/>
          <p:cNvSpPr txBox="1"/>
          <p:nvPr/>
        </p:nvSpPr>
        <p:spPr>
          <a:xfrm>
            <a:off x="116963" y="3125041"/>
            <a:ext cx="4766177" cy="3139321"/>
          </a:xfrm>
          <a:prstGeom prst="rect">
            <a:avLst/>
          </a:prstGeom>
          <a:noFill/>
        </p:spPr>
        <p:txBody>
          <a:bodyPr wrap="none" rtlCol="0">
            <a:spAutoFit/>
          </a:bodyPr>
          <a:lstStyle/>
          <a:p>
            <a:r>
              <a:rPr lang="en-US" dirty="0"/>
              <a:t>• </a:t>
            </a:r>
            <a:r>
              <a:rPr lang="en-US" i="1" dirty="0"/>
              <a:t>L</a:t>
            </a:r>
            <a:r>
              <a:rPr lang="en-US" dirty="0"/>
              <a:t> represents height above surface where</a:t>
            </a:r>
          </a:p>
          <a:p>
            <a:r>
              <a:rPr lang="en-US" dirty="0"/>
              <a:t>	buoyancy-generated turbulence is</a:t>
            </a:r>
          </a:p>
          <a:p>
            <a:r>
              <a:rPr lang="en-US" dirty="0"/>
              <a:t>	more important than shear-generated</a:t>
            </a:r>
          </a:p>
          <a:p>
            <a:r>
              <a:rPr lang="en-US" dirty="0"/>
              <a:t>	turbulence.</a:t>
            </a:r>
          </a:p>
          <a:p>
            <a:r>
              <a:rPr lang="en-US" dirty="0"/>
              <a:t>• Friction velocity tells us something about</a:t>
            </a:r>
          </a:p>
          <a:p>
            <a:r>
              <a:rPr lang="en-US" dirty="0"/>
              <a:t>	the </a:t>
            </a:r>
            <a:r>
              <a:rPr lang="en-US" b="1" dirty="0"/>
              <a:t>vertical wind shear </a:t>
            </a:r>
            <a:r>
              <a:rPr lang="en-US" dirty="0"/>
              <a:t>close to the surface.</a:t>
            </a:r>
          </a:p>
          <a:p>
            <a:r>
              <a:rPr lang="en-US" dirty="0"/>
              <a:t>• When </a:t>
            </a:r>
            <a:r>
              <a:rPr lang="en-US" i="1" dirty="0"/>
              <a:t>L</a:t>
            </a:r>
            <a:r>
              <a:rPr lang="en-US" dirty="0"/>
              <a:t> &gt; 0, </a:t>
            </a:r>
            <a:r>
              <a:rPr lang="en-US" b="1" dirty="0"/>
              <a:t>the larger the shear is, the greater</a:t>
            </a:r>
          </a:p>
          <a:p>
            <a:r>
              <a:rPr lang="en-US" b="1" dirty="0"/>
              <a:t>	the depth over which shear-generated</a:t>
            </a:r>
          </a:p>
          <a:p>
            <a:r>
              <a:rPr lang="en-US" b="1" dirty="0"/>
              <a:t>	turbulence is dominant</a:t>
            </a:r>
            <a:r>
              <a:rPr lang="en-US" dirty="0"/>
              <a:t>.</a:t>
            </a:r>
          </a:p>
          <a:p>
            <a:r>
              <a:rPr lang="en-US" dirty="0"/>
              <a:t>• We now add adjustment factor </a:t>
            </a:r>
            <a:r>
              <a:rPr lang="en-US" b="1" i="1" dirty="0" err="1">
                <a:latin typeface="Symbol" charset="2"/>
                <a:cs typeface="Symbol" charset="2"/>
              </a:rPr>
              <a:t>f</a:t>
            </a:r>
            <a:r>
              <a:rPr lang="en-US" b="1" i="1" baseline="-25000" dirty="0" err="1"/>
              <a:t>m</a:t>
            </a:r>
            <a:r>
              <a:rPr lang="en-US" dirty="0"/>
              <a:t> to log wind</a:t>
            </a:r>
          </a:p>
          <a:p>
            <a:r>
              <a:rPr lang="en-US" dirty="0"/>
              <a:t>	profile equation </a:t>
            </a:r>
            <a:r>
              <a:rPr lang="en-US" dirty="0">
                <a:sym typeface="Wingdings" pitchFamily="2" charset="2"/>
              </a:rPr>
              <a:t></a:t>
            </a:r>
            <a:endParaRPr lang="en-US" dirty="0"/>
          </a:p>
        </p:txBody>
      </p:sp>
      <p:sp>
        <p:nvSpPr>
          <p:cNvPr id="11" name="Rectangle 10"/>
          <p:cNvSpPr/>
          <p:nvPr/>
        </p:nvSpPr>
        <p:spPr>
          <a:xfrm>
            <a:off x="1721028" y="1426038"/>
            <a:ext cx="902286" cy="6860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5187599" y="1364888"/>
            <a:ext cx="3683000" cy="1206500"/>
          </a:xfrm>
          <a:prstGeom prst="rect">
            <a:avLst/>
          </a:prstGeom>
        </p:spPr>
      </p:pic>
      <p:pic>
        <p:nvPicPr>
          <p:cNvPr id="4" name="Picture 3"/>
          <p:cNvPicPr>
            <a:picLocks noChangeAspect="1"/>
          </p:cNvPicPr>
          <p:nvPr/>
        </p:nvPicPr>
        <p:blipFill>
          <a:blip r:embed="rId4"/>
          <a:stretch>
            <a:fillRect/>
          </a:stretch>
        </p:blipFill>
        <p:spPr>
          <a:xfrm>
            <a:off x="7029359" y="5460134"/>
            <a:ext cx="1193800" cy="838200"/>
          </a:xfrm>
          <a:prstGeom prst="rect">
            <a:avLst/>
          </a:prstGeom>
        </p:spPr>
      </p:pic>
      <p:sp>
        <p:nvSpPr>
          <p:cNvPr id="5" name="Rectangle 4"/>
          <p:cNvSpPr/>
          <p:nvPr/>
        </p:nvSpPr>
        <p:spPr>
          <a:xfrm>
            <a:off x="6635288" y="5361829"/>
            <a:ext cx="1919655" cy="1064555"/>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142780" y="4730243"/>
            <a:ext cx="3585073" cy="646331"/>
          </a:xfrm>
          <a:prstGeom prst="rect">
            <a:avLst/>
          </a:prstGeom>
          <a:noFill/>
        </p:spPr>
        <p:txBody>
          <a:bodyPr wrap="none" rtlCol="0">
            <a:spAutoFit/>
          </a:bodyPr>
          <a:lstStyle/>
          <a:p>
            <a:pPr algn="r"/>
            <a:r>
              <a:rPr lang="en-US" i="1" dirty="0"/>
              <a:t>Also, define new vertical coordinate</a:t>
            </a:r>
          </a:p>
          <a:p>
            <a:pPr algn="r"/>
            <a:r>
              <a:rPr lang="en-US" i="1" dirty="0"/>
              <a:t>(dimensionless)</a:t>
            </a:r>
          </a:p>
        </p:txBody>
      </p:sp>
      <p:sp>
        <p:nvSpPr>
          <p:cNvPr id="7" name="TextBox 6"/>
          <p:cNvSpPr txBox="1"/>
          <p:nvPr/>
        </p:nvSpPr>
        <p:spPr>
          <a:xfrm>
            <a:off x="6486610" y="6424226"/>
            <a:ext cx="1272128" cy="307777"/>
          </a:xfrm>
          <a:prstGeom prst="rect">
            <a:avLst/>
          </a:prstGeom>
          <a:noFill/>
        </p:spPr>
        <p:txBody>
          <a:bodyPr wrap="none" rtlCol="0">
            <a:spAutoFit/>
          </a:bodyPr>
          <a:lstStyle/>
          <a:p>
            <a:r>
              <a:rPr lang="en-US" sz="1400" i="1" dirty="0"/>
              <a:t>[not vorticity!]</a:t>
            </a:r>
          </a:p>
        </p:txBody>
      </p:sp>
      <p:pic>
        <p:nvPicPr>
          <p:cNvPr id="8" name="Picture 7"/>
          <p:cNvPicPr>
            <a:picLocks noChangeAspect="1"/>
          </p:cNvPicPr>
          <p:nvPr/>
        </p:nvPicPr>
        <p:blipFill>
          <a:blip r:embed="rId5"/>
          <a:stretch>
            <a:fillRect/>
          </a:stretch>
        </p:blipFill>
        <p:spPr>
          <a:xfrm>
            <a:off x="6224345" y="2730388"/>
            <a:ext cx="2362200" cy="952500"/>
          </a:xfrm>
          <a:prstGeom prst="rect">
            <a:avLst/>
          </a:prstGeom>
        </p:spPr>
      </p:pic>
      <p:sp>
        <p:nvSpPr>
          <p:cNvPr id="10" name="TextBox 9"/>
          <p:cNvSpPr txBox="1"/>
          <p:nvPr/>
        </p:nvSpPr>
        <p:spPr>
          <a:xfrm>
            <a:off x="5089349" y="2766457"/>
            <a:ext cx="924089" cy="923330"/>
          </a:xfrm>
          <a:prstGeom prst="rect">
            <a:avLst/>
          </a:prstGeom>
          <a:noFill/>
        </p:spPr>
        <p:txBody>
          <a:bodyPr wrap="none" rtlCol="0">
            <a:spAutoFit/>
          </a:bodyPr>
          <a:lstStyle/>
          <a:p>
            <a:pPr algn="ctr"/>
            <a:r>
              <a:rPr lang="en-US" i="1" dirty="0"/>
              <a:t>now</a:t>
            </a:r>
          </a:p>
          <a:p>
            <a:pPr algn="ctr"/>
            <a:r>
              <a:rPr lang="en-US" i="1" dirty="0"/>
              <a:t>rewrite</a:t>
            </a:r>
          </a:p>
          <a:p>
            <a:pPr algn="ctr"/>
            <a:r>
              <a:rPr lang="en-US" i="1" dirty="0"/>
              <a:t>as</a:t>
            </a:r>
            <a:r>
              <a:rPr lang="mr-IN" i="1" dirty="0"/>
              <a:t>…</a:t>
            </a:r>
            <a:endParaRPr lang="en-US" i="1" dirty="0"/>
          </a:p>
        </p:txBody>
      </p:sp>
      <p:sp>
        <p:nvSpPr>
          <p:cNvPr id="15" name="TextBox 14"/>
          <p:cNvSpPr txBox="1"/>
          <p:nvPr/>
        </p:nvSpPr>
        <p:spPr>
          <a:xfrm>
            <a:off x="6622914" y="3817357"/>
            <a:ext cx="2162859" cy="369332"/>
          </a:xfrm>
          <a:prstGeom prst="rect">
            <a:avLst/>
          </a:prstGeom>
          <a:noFill/>
        </p:spPr>
        <p:txBody>
          <a:bodyPr wrap="none" rtlCol="0">
            <a:spAutoFit/>
          </a:bodyPr>
          <a:lstStyle/>
          <a:p>
            <a:r>
              <a:rPr lang="en-US" dirty="0"/>
              <a:t>(no change if </a:t>
            </a:r>
            <a:r>
              <a:rPr lang="en-US" i="1" dirty="0" err="1">
                <a:latin typeface="Symbol" charset="2"/>
                <a:cs typeface="Symbol" charset="2"/>
              </a:rPr>
              <a:t>f</a:t>
            </a:r>
            <a:r>
              <a:rPr lang="en-US" i="1" baseline="-25000" dirty="0" err="1"/>
              <a:t>m</a:t>
            </a:r>
            <a:r>
              <a:rPr lang="en-US" dirty="0"/>
              <a:t> = 1)</a:t>
            </a:r>
          </a:p>
        </p:txBody>
      </p:sp>
      <p:sp>
        <p:nvSpPr>
          <p:cNvPr id="16" name="TextBox 15"/>
          <p:cNvSpPr txBox="1"/>
          <p:nvPr/>
        </p:nvSpPr>
        <p:spPr>
          <a:xfrm>
            <a:off x="4285570" y="1486613"/>
            <a:ext cx="1170441" cy="369332"/>
          </a:xfrm>
          <a:prstGeom prst="rect">
            <a:avLst/>
          </a:prstGeom>
          <a:noFill/>
        </p:spPr>
        <p:txBody>
          <a:bodyPr wrap="none" rtlCol="0">
            <a:spAutoFit/>
          </a:bodyPr>
          <a:lstStyle/>
          <a:p>
            <a:r>
              <a:rPr lang="en-US" i="1" dirty="0"/>
              <a:t>We had</a:t>
            </a:r>
            <a:r>
              <a:rPr lang="mr-IN" i="1" dirty="0"/>
              <a:t>…</a:t>
            </a:r>
            <a:endParaRPr lang="en-US" i="1" dirty="0"/>
          </a:p>
        </p:txBody>
      </p:sp>
      <p:sp>
        <p:nvSpPr>
          <p:cNvPr id="14" name="Rectangle 13">
            <a:extLst>
              <a:ext uri="{FF2B5EF4-FFF2-40B4-BE49-F238E27FC236}">
                <a16:creationId xmlns:a16="http://schemas.microsoft.com/office/drawing/2014/main" id="{C301AEB4-A1AC-B64B-A299-C3300DADF697}"/>
              </a:ext>
            </a:extLst>
          </p:cNvPr>
          <p:cNvSpPr/>
          <p:nvPr/>
        </p:nvSpPr>
        <p:spPr>
          <a:xfrm>
            <a:off x="7943850" y="2880360"/>
            <a:ext cx="754380" cy="68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749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9B27A5-291A-F64B-BF25-7DF0870CD8E2}" type="slidenum">
              <a:rPr lang="en-US" smtClean="0"/>
              <a:t>74</a:t>
            </a:fld>
            <a:endParaRPr lang="en-US"/>
          </a:p>
        </p:txBody>
      </p:sp>
      <p:pic>
        <p:nvPicPr>
          <p:cNvPr id="4" name="Picture 3" descr="hw_fig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63" y="175546"/>
            <a:ext cx="4185224" cy="6545929"/>
          </a:xfrm>
          <a:prstGeom prst="rect">
            <a:avLst/>
          </a:prstGeom>
        </p:spPr>
      </p:pic>
      <p:sp>
        <p:nvSpPr>
          <p:cNvPr id="5" name="TextBox 4"/>
          <p:cNvSpPr txBox="1"/>
          <p:nvPr/>
        </p:nvSpPr>
        <p:spPr>
          <a:xfrm>
            <a:off x="4721787" y="822870"/>
            <a:ext cx="4505460" cy="4893647"/>
          </a:xfrm>
          <a:prstGeom prst="rect">
            <a:avLst/>
          </a:prstGeom>
          <a:noFill/>
        </p:spPr>
        <p:txBody>
          <a:bodyPr wrap="none" rtlCol="0">
            <a:spAutoFit/>
          </a:bodyPr>
          <a:lstStyle/>
          <a:p>
            <a:r>
              <a:rPr lang="en-US" sz="2400" i="1" dirty="0" err="1">
                <a:latin typeface="Symbol" charset="2"/>
                <a:cs typeface="Symbol" charset="2"/>
              </a:rPr>
              <a:t>f</a:t>
            </a:r>
            <a:r>
              <a:rPr lang="en-US" sz="2400" i="1" baseline="-25000" dirty="0" err="1"/>
              <a:t>m</a:t>
            </a:r>
            <a:r>
              <a:rPr lang="en-US" sz="2400" dirty="0"/>
              <a:t> function will help log wind</a:t>
            </a:r>
          </a:p>
          <a:p>
            <a:r>
              <a:rPr lang="en-US" sz="2400" i="1" dirty="0">
                <a:latin typeface="Symbol" charset="2"/>
                <a:cs typeface="Symbol" charset="2"/>
              </a:rPr>
              <a:t>	</a:t>
            </a:r>
            <a:r>
              <a:rPr lang="en-US" sz="2400" dirty="0">
                <a:latin typeface="Calibri"/>
                <a:cs typeface="Calibri"/>
              </a:rPr>
              <a:t>function fit non-neutral </a:t>
            </a:r>
          </a:p>
          <a:p>
            <a:r>
              <a:rPr lang="en-US" sz="2400" dirty="0">
                <a:latin typeface="Calibri"/>
                <a:cs typeface="Calibri"/>
              </a:rPr>
              <a:t>	conditions</a:t>
            </a:r>
          </a:p>
          <a:p>
            <a:endParaRPr lang="en-US" sz="2400" i="1" dirty="0">
              <a:latin typeface="Symbol" charset="2"/>
              <a:cs typeface="Symbol" charset="2"/>
            </a:endParaRPr>
          </a:p>
          <a:p>
            <a:r>
              <a:rPr lang="en-US" sz="2400" i="1" dirty="0" err="1">
                <a:latin typeface="Symbol" charset="2"/>
                <a:cs typeface="Symbol" charset="2"/>
              </a:rPr>
              <a:t>f</a:t>
            </a:r>
            <a:r>
              <a:rPr lang="en-US" sz="2400" i="1" baseline="-25000" dirty="0" err="1"/>
              <a:t>m</a:t>
            </a:r>
            <a:r>
              <a:rPr lang="en-US" sz="2400" dirty="0"/>
              <a:t> function plotted vs. </a:t>
            </a:r>
            <a:r>
              <a:rPr lang="en-US" sz="2400" dirty="0">
                <a:latin typeface="Symbol" charset="2"/>
                <a:cs typeface="Symbol" charset="2"/>
              </a:rPr>
              <a:t>z</a:t>
            </a:r>
            <a:r>
              <a:rPr lang="en-US" sz="2400" dirty="0"/>
              <a:t> = </a:t>
            </a:r>
            <a:r>
              <a:rPr lang="en-US" sz="2400" i="1" dirty="0"/>
              <a:t>z/L</a:t>
            </a:r>
            <a:r>
              <a:rPr lang="en-US" sz="2400" dirty="0"/>
              <a:t>, as </a:t>
            </a:r>
          </a:p>
          <a:p>
            <a:r>
              <a:rPr lang="en-US" sz="2400" dirty="0"/>
              <a:t>	determined from observations</a:t>
            </a:r>
          </a:p>
          <a:p>
            <a:r>
              <a:rPr lang="en-US" sz="2400" dirty="0"/>
              <a:t>	(plotted as dots)</a:t>
            </a:r>
          </a:p>
          <a:p>
            <a:endParaRPr lang="en-US" sz="2400" dirty="0"/>
          </a:p>
          <a:p>
            <a:r>
              <a:rPr lang="en-US" sz="2400" dirty="0">
                <a:latin typeface="Symbol" charset="2"/>
                <a:cs typeface="Symbol" charset="2"/>
              </a:rPr>
              <a:t>z</a:t>
            </a:r>
            <a:r>
              <a:rPr lang="en-US" sz="2400" dirty="0"/>
              <a:t> = </a:t>
            </a:r>
            <a:r>
              <a:rPr lang="en-US" sz="2400" i="1" dirty="0"/>
              <a:t>z/L</a:t>
            </a:r>
            <a:r>
              <a:rPr lang="en-US" sz="2400" dirty="0"/>
              <a:t> &gt; 0 when stable</a:t>
            </a:r>
          </a:p>
          <a:p>
            <a:endParaRPr lang="en-US" sz="2400" dirty="0"/>
          </a:p>
          <a:p>
            <a:r>
              <a:rPr lang="en-US" sz="2400" dirty="0"/>
              <a:t>Modification of log wind profile</a:t>
            </a:r>
          </a:p>
          <a:p>
            <a:r>
              <a:rPr lang="en-US" sz="2400" dirty="0"/>
              <a:t>	is going to be larger when</a:t>
            </a:r>
          </a:p>
          <a:p>
            <a:r>
              <a:rPr lang="en-US" sz="2400" dirty="0"/>
              <a:t>	atmosphere is stable.</a:t>
            </a:r>
          </a:p>
        </p:txBody>
      </p:sp>
      <p:sp>
        <p:nvSpPr>
          <p:cNvPr id="6" name="TextBox 5"/>
          <p:cNvSpPr txBox="1"/>
          <p:nvPr/>
        </p:nvSpPr>
        <p:spPr>
          <a:xfrm>
            <a:off x="3387305" y="4883558"/>
            <a:ext cx="808873" cy="369332"/>
          </a:xfrm>
          <a:prstGeom prst="rect">
            <a:avLst/>
          </a:prstGeom>
          <a:noFill/>
        </p:spPr>
        <p:txBody>
          <a:bodyPr wrap="none" rtlCol="0">
            <a:spAutoFit/>
          </a:bodyPr>
          <a:lstStyle/>
          <a:p>
            <a:r>
              <a:rPr lang="en-US" i="1" dirty="0"/>
              <a:t>stable</a:t>
            </a:r>
          </a:p>
        </p:txBody>
      </p:sp>
      <p:sp>
        <p:nvSpPr>
          <p:cNvPr id="7" name="TextBox 6"/>
          <p:cNvSpPr txBox="1"/>
          <p:nvPr/>
        </p:nvSpPr>
        <p:spPr>
          <a:xfrm>
            <a:off x="1162562" y="2450723"/>
            <a:ext cx="1046242" cy="369332"/>
          </a:xfrm>
          <a:prstGeom prst="rect">
            <a:avLst/>
          </a:prstGeom>
          <a:noFill/>
        </p:spPr>
        <p:txBody>
          <a:bodyPr wrap="none" rtlCol="0">
            <a:spAutoFit/>
          </a:bodyPr>
          <a:lstStyle/>
          <a:p>
            <a:r>
              <a:rPr lang="en-US" i="1" dirty="0"/>
              <a:t>unstable</a:t>
            </a:r>
          </a:p>
        </p:txBody>
      </p:sp>
      <p:sp>
        <p:nvSpPr>
          <p:cNvPr id="8" name="TextBox 7"/>
          <p:cNvSpPr txBox="1"/>
          <p:nvPr/>
        </p:nvSpPr>
        <p:spPr>
          <a:xfrm>
            <a:off x="4864875" y="6171684"/>
            <a:ext cx="2972125" cy="369332"/>
          </a:xfrm>
          <a:prstGeom prst="rect">
            <a:avLst/>
          </a:prstGeom>
          <a:noFill/>
        </p:spPr>
        <p:txBody>
          <a:bodyPr wrap="none" rtlCol="0">
            <a:spAutoFit/>
          </a:bodyPr>
          <a:lstStyle/>
          <a:p>
            <a:r>
              <a:rPr lang="en-US" dirty="0" err="1">
                <a:solidFill>
                  <a:srgbClr val="BFBFBF"/>
                </a:solidFill>
              </a:rPr>
              <a:t>Haltiner</a:t>
            </a:r>
            <a:r>
              <a:rPr lang="en-US" dirty="0">
                <a:solidFill>
                  <a:srgbClr val="BFBFBF"/>
                </a:solidFill>
              </a:rPr>
              <a:t> and Williams (p. 279)</a:t>
            </a:r>
          </a:p>
        </p:txBody>
      </p:sp>
      <p:pic>
        <p:nvPicPr>
          <p:cNvPr id="9" name="Picture 8"/>
          <p:cNvPicPr>
            <a:picLocks noChangeAspect="1"/>
          </p:cNvPicPr>
          <p:nvPr/>
        </p:nvPicPr>
        <p:blipFill>
          <a:blip r:embed="rId4"/>
          <a:stretch>
            <a:fillRect/>
          </a:stretch>
        </p:blipFill>
        <p:spPr>
          <a:xfrm>
            <a:off x="82529" y="346620"/>
            <a:ext cx="2362200" cy="952500"/>
          </a:xfrm>
          <a:prstGeom prst="rect">
            <a:avLst/>
          </a:prstGeom>
          <a:solidFill>
            <a:schemeClr val="bg1"/>
          </a:solidFill>
        </p:spPr>
      </p:pic>
      <p:cxnSp>
        <p:nvCxnSpPr>
          <p:cNvPr id="10" name="Straight Connector 9">
            <a:extLst>
              <a:ext uri="{FF2B5EF4-FFF2-40B4-BE49-F238E27FC236}">
                <a16:creationId xmlns:a16="http://schemas.microsoft.com/office/drawing/2014/main" id="{43F476F1-8F86-091D-805C-E403F6E019B2}"/>
              </a:ext>
            </a:extLst>
          </p:cNvPr>
          <p:cNvCxnSpPr/>
          <p:nvPr/>
        </p:nvCxnSpPr>
        <p:spPr>
          <a:xfrm>
            <a:off x="711200" y="4711700"/>
            <a:ext cx="37465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6885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9B27A5-291A-F64B-BF25-7DF0870CD8E2}" type="slidenum">
              <a:rPr lang="en-US" smtClean="0"/>
              <a:t>75</a:t>
            </a:fld>
            <a:endParaRPr lang="en-US"/>
          </a:p>
        </p:txBody>
      </p:sp>
      <p:pic>
        <p:nvPicPr>
          <p:cNvPr id="4" name="Picture 3" descr="hw_fig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63" y="175546"/>
            <a:ext cx="4185224" cy="6545929"/>
          </a:xfrm>
          <a:prstGeom prst="rect">
            <a:avLst/>
          </a:prstGeom>
        </p:spPr>
      </p:pic>
      <p:sp>
        <p:nvSpPr>
          <p:cNvPr id="5" name="TextBox 4"/>
          <p:cNvSpPr txBox="1"/>
          <p:nvPr/>
        </p:nvSpPr>
        <p:spPr>
          <a:xfrm>
            <a:off x="4721787" y="822870"/>
            <a:ext cx="4484689" cy="1938992"/>
          </a:xfrm>
          <a:prstGeom prst="rect">
            <a:avLst/>
          </a:prstGeom>
          <a:noFill/>
        </p:spPr>
        <p:txBody>
          <a:bodyPr wrap="none" rtlCol="0">
            <a:spAutoFit/>
          </a:bodyPr>
          <a:lstStyle/>
          <a:p>
            <a:r>
              <a:rPr lang="en-US" sz="2400" dirty="0"/>
              <a:t>When </a:t>
            </a:r>
            <a:r>
              <a:rPr lang="en-US" sz="2400" b="1" dirty="0">
                <a:solidFill>
                  <a:srgbClr val="FF0000"/>
                </a:solidFill>
              </a:rPr>
              <a:t>unstable</a:t>
            </a:r>
            <a:r>
              <a:rPr lang="en-US" sz="2400" dirty="0"/>
              <a:t>, </a:t>
            </a:r>
            <a:r>
              <a:rPr lang="en-US" sz="2400" i="1" dirty="0" err="1">
                <a:latin typeface="Symbol" charset="2"/>
                <a:cs typeface="Symbol" charset="2"/>
              </a:rPr>
              <a:t>f</a:t>
            </a:r>
            <a:r>
              <a:rPr lang="en-US" sz="2400" i="1" baseline="-25000" dirty="0" err="1"/>
              <a:t>m</a:t>
            </a:r>
            <a:r>
              <a:rPr lang="en-US" sz="2400" dirty="0"/>
              <a:t> &lt; 1.  For the</a:t>
            </a:r>
          </a:p>
          <a:p>
            <a:r>
              <a:rPr lang="en-US" sz="2400" dirty="0"/>
              <a:t> same conditions, we expect</a:t>
            </a:r>
          </a:p>
          <a:p>
            <a:r>
              <a:rPr lang="en-US" sz="2400" dirty="0"/>
              <a:t> </a:t>
            </a:r>
            <a:r>
              <a:rPr lang="en-US" sz="2400" i="1" dirty="0"/>
              <a:t>less shear</a:t>
            </a:r>
            <a:r>
              <a:rPr lang="en-US" sz="2400" dirty="0"/>
              <a:t>, but the shear decrease</a:t>
            </a:r>
          </a:p>
          <a:p>
            <a:r>
              <a:rPr lang="en-US" sz="2400" i="1" dirty="0"/>
              <a:t> </a:t>
            </a:r>
            <a:r>
              <a:rPr lang="en-US" sz="2400" dirty="0"/>
              <a:t>is not larger when more unstable</a:t>
            </a:r>
            <a:endParaRPr lang="en-US" sz="2400" i="1" dirty="0"/>
          </a:p>
          <a:p>
            <a:endParaRPr lang="en-US" sz="2400" i="1" dirty="0"/>
          </a:p>
        </p:txBody>
      </p:sp>
      <p:sp>
        <p:nvSpPr>
          <p:cNvPr id="6" name="TextBox 5"/>
          <p:cNvSpPr txBox="1"/>
          <p:nvPr/>
        </p:nvSpPr>
        <p:spPr>
          <a:xfrm>
            <a:off x="3387305" y="4883558"/>
            <a:ext cx="808873" cy="369332"/>
          </a:xfrm>
          <a:prstGeom prst="rect">
            <a:avLst/>
          </a:prstGeom>
          <a:noFill/>
        </p:spPr>
        <p:txBody>
          <a:bodyPr wrap="none" rtlCol="0">
            <a:spAutoFit/>
          </a:bodyPr>
          <a:lstStyle/>
          <a:p>
            <a:r>
              <a:rPr lang="en-US" i="1" dirty="0"/>
              <a:t>stable</a:t>
            </a:r>
          </a:p>
        </p:txBody>
      </p:sp>
      <p:sp>
        <p:nvSpPr>
          <p:cNvPr id="7" name="TextBox 6"/>
          <p:cNvSpPr txBox="1"/>
          <p:nvPr/>
        </p:nvSpPr>
        <p:spPr>
          <a:xfrm>
            <a:off x="1162562" y="2450723"/>
            <a:ext cx="1046242" cy="369332"/>
          </a:xfrm>
          <a:prstGeom prst="rect">
            <a:avLst/>
          </a:prstGeom>
          <a:noFill/>
        </p:spPr>
        <p:txBody>
          <a:bodyPr wrap="none" rtlCol="0">
            <a:spAutoFit/>
          </a:bodyPr>
          <a:lstStyle/>
          <a:p>
            <a:r>
              <a:rPr lang="en-US" i="1" dirty="0"/>
              <a:t>unstable</a:t>
            </a:r>
          </a:p>
        </p:txBody>
      </p:sp>
      <p:sp>
        <p:nvSpPr>
          <p:cNvPr id="8" name="TextBox 7"/>
          <p:cNvSpPr txBox="1"/>
          <p:nvPr/>
        </p:nvSpPr>
        <p:spPr>
          <a:xfrm>
            <a:off x="4864875" y="6171684"/>
            <a:ext cx="2972125" cy="369332"/>
          </a:xfrm>
          <a:prstGeom prst="rect">
            <a:avLst/>
          </a:prstGeom>
          <a:noFill/>
        </p:spPr>
        <p:txBody>
          <a:bodyPr wrap="none" rtlCol="0">
            <a:spAutoFit/>
          </a:bodyPr>
          <a:lstStyle/>
          <a:p>
            <a:r>
              <a:rPr lang="en-US" dirty="0" err="1">
                <a:solidFill>
                  <a:srgbClr val="BFBFBF"/>
                </a:solidFill>
              </a:rPr>
              <a:t>Haltiner</a:t>
            </a:r>
            <a:r>
              <a:rPr lang="en-US" dirty="0">
                <a:solidFill>
                  <a:srgbClr val="BFBFBF"/>
                </a:solidFill>
              </a:rPr>
              <a:t> and Williams (p. 279)</a:t>
            </a:r>
          </a:p>
        </p:txBody>
      </p:sp>
      <p:pic>
        <p:nvPicPr>
          <p:cNvPr id="9" name="Picture 8"/>
          <p:cNvPicPr>
            <a:picLocks noChangeAspect="1"/>
          </p:cNvPicPr>
          <p:nvPr/>
        </p:nvPicPr>
        <p:blipFill>
          <a:blip r:embed="rId4"/>
          <a:stretch>
            <a:fillRect/>
          </a:stretch>
        </p:blipFill>
        <p:spPr>
          <a:xfrm>
            <a:off x="82529" y="346620"/>
            <a:ext cx="2362200" cy="952500"/>
          </a:xfrm>
          <a:prstGeom prst="rect">
            <a:avLst/>
          </a:prstGeom>
          <a:solidFill>
            <a:schemeClr val="bg1"/>
          </a:solidFill>
        </p:spPr>
      </p:pic>
      <p:sp>
        <p:nvSpPr>
          <p:cNvPr id="2" name="Oval 1">
            <a:extLst>
              <a:ext uri="{FF2B5EF4-FFF2-40B4-BE49-F238E27FC236}">
                <a16:creationId xmlns:a16="http://schemas.microsoft.com/office/drawing/2014/main" id="{BEA250C8-C5A6-05ED-BF23-93BD5AEFA35E}"/>
              </a:ext>
            </a:extLst>
          </p:cNvPr>
          <p:cNvSpPr/>
          <p:nvPr/>
        </p:nvSpPr>
        <p:spPr>
          <a:xfrm>
            <a:off x="536563" y="4686300"/>
            <a:ext cx="2625737" cy="635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327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9B27A5-291A-F64B-BF25-7DF0870CD8E2}" type="slidenum">
              <a:rPr lang="en-US" smtClean="0"/>
              <a:t>76</a:t>
            </a:fld>
            <a:endParaRPr lang="en-US"/>
          </a:p>
        </p:txBody>
      </p:sp>
      <p:pic>
        <p:nvPicPr>
          <p:cNvPr id="4" name="Picture 3" descr="hw_fig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63" y="175546"/>
            <a:ext cx="4185224" cy="6545929"/>
          </a:xfrm>
          <a:prstGeom prst="rect">
            <a:avLst/>
          </a:prstGeom>
        </p:spPr>
      </p:pic>
      <p:sp>
        <p:nvSpPr>
          <p:cNvPr id="5" name="TextBox 4"/>
          <p:cNvSpPr txBox="1"/>
          <p:nvPr/>
        </p:nvSpPr>
        <p:spPr>
          <a:xfrm>
            <a:off x="4721787" y="822870"/>
            <a:ext cx="4484689" cy="4893647"/>
          </a:xfrm>
          <a:prstGeom prst="rect">
            <a:avLst/>
          </a:prstGeom>
          <a:noFill/>
        </p:spPr>
        <p:txBody>
          <a:bodyPr wrap="none" rtlCol="0">
            <a:spAutoFit/>
          </a:bodyPr>
          <a:lstStyle/>
          <a:p>
            <a:r>
              <a:rPr lang="en-US" sz="2400" dirty="0"/>
              <a:t>When </a:t>
            </a:r>
            <a:r>
              <a:rPr lang="en-US" sz="2400" b="1" dirty="0"/>
              <a:t>unstable</a:t>
            </a:r>
            <a:r>
              <a:rPr lang="en-US" sz="2400" dirty="0"/>
              <a:t>, </a:t>
            </a:r>
            <a:r>
              <a:rPr lang="en-US" sz="2400" i="1" dirty="0" err="1">
                <a:latin typeface="Symbol" charset="2"/>
                <a:cs typeface="Symbol" charset="2"/>
              </a:rPr>
              <a:t>f</a:t>
            </a:r>
            <a:r>
              <a:rPr lang="en-US" sz="2400" i="1" baseline="-25000" dirty="0" err="1"/>
              <a:t>m</a:t>
            </a:r>
            <a:r>
              <a:rPr lang="en-US" sz="2400" dirty="0"/>
              <a:t> &lt; 1.  For the</a:t>
            </a:r>
          </a:p>
          <a:p>
            <a:r>
              <a:rPr lang="en-US" sz="2400" dirty="0"/>
              <a:t> same conditions, we expect</a:t>
            </a:r>
          </a:p>
          <a:p>
            <a:r>
              <a:rPr lang="en-US" sz="2400" dirty="0"/>
              <a:t> </a:t>
            </a:r>
            <a:r>
              <a:rPr lang="en-US" sz="2400" i="1" dirty="0"/>
              <a:t>less shear</a:t>
            </a:r>
            <a:r>
              <a:rPr lang="en-US" sz="2400" dirty="0"/>
              <a:t>, but the shear decrease</a:t>
            </a:r>
          </a:p>
          <a:p>
            <a:r>
              <a:rPr lang="en-US" sz="2400" i="1" dirty="0"/>
              <a:t> </a:t>
            </a:r>
            <a:r>
              <a:rPr lang="en-US" sz="2400" dirty="0"/>
              <a:t>is not larger when more unstable</a:t>
            </a:r>
            <a:endParaRPr lang="en-US" sz="2400" i="1" dirty="0"/>
          </a:p>
          <a:p>
            <a:endParaRPr lang="en-US" sz="2400" i="1" dirty="0"/>
          </a:p>
          <a:p>
            <a:r>
              <a:rPr lang="en-US" sz="2400" dirty="0"/>
              <a:t>When </a:t>
            </a:r>
            <a:r>
              <a:rPr lang="en-US" sz="2400" b="1" dirty="0">
                <a:solidFill>
                  <a:srgbClr val="00B0F0"/>
                </a:solidFill>
              </a:rPr>
              <a:t>stable</a:t>
            </a:r>
            <a:r>
              <a:rPr lang="en-US" sz="2400" dirty="0"/>
              <a:t>, </a:t>
            </a:r>
            <a:r>
              <a:rPr lang="en-US" sz="2400" i="1" dirty="0" err="1">
                <a:latin typeface="Symbol" charset="2"/>
                <a:cs typeface="Symbol" charset="2"/>
              </a:rPr>
              <a:t>f</a:t>
            </a:r>
            <a:r>
              <a:rPr lang="en-US" sz="2400" i="1" baseline="-25000" dirty="0" err="1"/>
              <a:t>m</a:t>
            </a:r>
            <a:r>
              <a:rPr lang="en-US" sz="2400" dirty="0"/>
              <a:t> &gt; 1.  For the</a:t>
            </a:r>
          </a:p>
          <a:p>
            <a:r>
              <a:rPr lang="en-US" sz="2400" dirty="0"/>
              <a:t> same conditions, we expect</a:t>
            </a:r>
          </a:p>
          <a:p>
            <a:r>
              <a:rPr lang="en-US" sz="2400" dirty="0"/>
              <a:t> </a:t>
            </a:r>
            <a:r>
              <a:rPr lang="en-US" sz="2400" i="1" dirty="0"/>
              <a:t>more shear </a:t>
            </a:r>
            <a:r>
              <a:rPr lang="en-US" sz="2400" dirty="0"/>
              <a:t>AND greater </a:t>
            </a:r>
          </a:p>
          <a:p>
            <a:r>
              <a:rPr lang="en-US" sz="2400" dirty="0"/>
              <a:t> sensitivity to stability since </a:t>
            </a:r>
          </a:p>
          <a:p>
            <a:r>
              <a:rPr lang="en-US" sz="2400" dirty="0"/>
              <a:t> making it </a:t>
            </a:r>
            <a:r>
              <a:rPr lang="en-US" sz="2400" u="sng" dirty="0"/>
              <a:t>a little more stable</a:t>
            </a:r>
          </a:p>
          <a:p>
            <a:r>
              <a:rPr lang="en-US" sz="2400" dirty="0"/>
              <a:t> means supporting </a:t>
            </a:r>
            <a:r>
              <a:rPr lang="en-US" sz="2400" u="sng" dirty="0"/>
              <a:t>a lot more</a:t>
            </a:r>
          </a:p>
          <a:p>
            <a:r>
              <a:rPr lang="en-US" sz="2400" u="sng" dirty="0"/>
              <a:t> vertical shear</a:t>
            </a:r>
          </a:p>
          <a:p>
            <a:endParaRPr lang="en-US" sz="2400" i="1" dirty="0"/>
          </a:p>
        </p:txBody>
      </p:sp>
      <p:sp>
        <p:nvSpPr>
          <p:cNvPr id="6" name="TextBox 5"/>
          <p:cNvSpPr txBox="1"/>
          <p:nvPr/>
        </p:nvSpPr>
        <p:spPr>
          <a:xfrm>
            <a:off x="3387305" y="4883558"/>
            <a:ext cx="808873" cy="369332"/>
          </a:xfrm>
          <a:prstGeom prst="rect">
            <a:avLst/>
          </a:prstGeom>
          <a:noFill/>
        </p:spPr>
        <p:txBody>
          <a:bodyPr wrap="none" rtlCol="0">
            <a:spAutoFit/>
          </a:bodyPr>
          <a:lstStyle/>
          <a:p>
            <a:r>
              <a:rPr lang="en-US" i="1" dirty="0"/>
              <a:t>stable</a:t>
            </a:r>
          </a:p>
        </p:txBody>
      </p:sp>
      <p:sp>
        <p:nvSpPr>
          <p:cNvPr id="7" name="TextBox 6"/>
          <p:cNvSpPr txBox="1"/>
          <p:nvPr/>
        </p:nvSpPr>
        <p:spPr>
          <a:xfrm>
            <a:off x="1162562" y="2450723"/>
            <a:ext cx="1046242" cy="369332"/>
          </a:xfrm>
          <a:prstGeom prst="rect">
            <a:avLst/>
          </a:prstGeom>
          <a:noFill/>
        </p:spPr>
        <p:txBody>
          <a:bodyPr wrap="none" rtlCol="0">
            <a:spAutoFit/>
          </a:bodyPr>
          <a:lstStyle/>
          <a:p>
            <a:r>
              <a:rPr lang="en-US" i="1" dirty="0"/>
              <a:t>unstable</a:t>
            </a:r>
          </a:p>
        </p:txBody>
      </p:sp>
      <p:sp>
        <p:nvSpPr>
          <p:cNvPr id="8" name="TextBox 7"/>
          <p:cNvSpPr txBox="1"/>
          <p:nvPr/>
        </p:nvSpPr>
        <p:spPr>
          <a:xfrm>
            <a:off x="4864875" y="6171684"/>
            <a:ext cx="2972125" cy="369332"/>
          </a:xfrm>
          <a:prstGeom prst="rect">
            <a:avLst/>
          </a:prstGeom>
          <a:noFill/>
        </p:spPr>
        <p:txBody>
          <a:bodyPr wrap="none" rtlCol="0">
            <a:spAutoFit/>
          </a:bodyPr>
          <a:lstStyle/>
          <a:p>
            <a:r>
              <a:rPr lang="en-US" dirty="0" err="1">
                <a:solidFill>
                  <a:srgbClr val="BFBFBF"/>
                </a:solidFill>
              </a:rPr>
              <a:t>Haltiner</a:t>
            </a:r>
            <a:r>
              <a:rPr lang="en-US" dirty="0">
                <a:solidFill>
                  <a:srgbClr val="BFBFBF"/>
                </a:solidFill>
              </a:rPr>
              <a:t> and Williams (p. 279)</a:t>
            </a:r>
          </a:p>
        </p:txBody>
      </p:sp>
      <p:pic>
        <p:nvPicPr>
          <p:cNvPr id="9" name="Picture 8"/>
          <p:cNvPicPr>
            <a:picLocks noChangeAspect="1"/>
          </p:cNvPicPr>
          <p:nvPr/>
        </p:nvPicPr>
        <p:blipFill>
          <a:blip r:embed="rId4"/>
          <a:stretch>
            <a:fillRect/>
          </a:stretch>
        </p:blipFill>
        <p:spPr>
          <a:xfrm>
            <a:off x="82529" y="346620"/>
            <a:ext cx="2362200" cy="952500"/>
          </a:xfrm>
          <a:prstGeom prst="rect">
            <a:avLst/>
          </a:prstGeom>
          <a:solidFill>
            <a:schemeClr val="bg1"/>
          </a:solidFill>
        </p:spPr>
      </p:pic>
      <p:sp>
        <p:nvSpPr>
          <p:cNvPr id="2" name="Oval 1">
            <a:extLst>
              <a:ext uri="{FF2B5EF4-FFF2-40B4-BE49-F238E27FC236}">
                <a16:creationId xmlns:a16="http://schemas.microsoft.com/office/drawing/2014/main" id="{E0847B2E-E673-D5EF-6018-77BBEB4F1CD3}"/>
              </a:ext>
            </a:extLst>
          </p:cNvPr>
          <p:cNvSpPr/>
          <p:nvPr/>
        </p:nvSpPr>
        <p:spPr>
          <a:xfrm rot="714462">
            <a:off x="3039902" y="625927"/>
            <a:ext cx="711200" cy="4388258"/>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485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85702" y="1622736"/>
            <a:ext cx="6210300" cy="3492500"/>
          </a:xfrm>
          <a:prstGeom prst="rect">
            <a:avLst/>
          </a:prstGeom>
        </p:spPr>
      </p:pic>
      <p:sp>
        <p:nvSpPr>
          <p:cNvPr id="6" name="Title 5"/>
          <p:cNvSpPr>
            <a:spLocks noGrp="1"/>
          </p:cNvSpPr>
          <p:nvPr>
            <p:ph type="title"/>
          </p:nvPr>
        </p:nvSpPr>
        <p:spPr/>
        <p:txBody>
          <a:bodyPr/>
          <a:lstStyle/>
          <a:p>
            <a:r>
              <a:rPr lang="en-US" dirty="0"/>
              <a:t>Adjusting the log wind profile</a:t>
            </a:r>
          </a:p>
        </p:txBody>
      </p:sp>
      <p:sp>
        <p:nvSpPr>
          <p:cNvPr id="4" name="Slide Number Placeholder 3"/>
          <p:cNvSpPr>
            <a:spLocks noGrp="1"/>
          </p:cNvSpPr>
          <p:nvPr>
            <p:ph type="sldNum" sz="quarter" idx="12"/>
          </p:nvPr>
        </p:nvSpPr>
        <p:spPr/>
        <p:txBody>
          <a:bodyPr/>
          <a:lstStyle/>
          <a:p>
            <a:fld id="{439B27A5-291A-F64B-BF25-7DF0870CD8E2}" type="slidenum">
              <a:rPr lang="en-US" smtClean="0"/>
              <a:t>77</a:t>
            </a:fld>
            <a:endParaRPr lang="en-US"/>
          </a:p>
        </p:txBody>
      </p:sp>
      <p:sp>
        <p:nvSpPr>
          <p:cNvPr id="8" name="Rectangle 7"/>
          <p:cNvSpPr/>
          <p:nvPr/>
        </p:nvSpPr>
        <p:spPr>
          <a:xfrm>
            <a:off x="983707" y="2701163"/>
            <a:ext cx="7368856" cy="2736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5603" y="3005271"/>
            <a:ext cx="8760030" cy="830997"/>
          </a:xfrm>
          <a:prstGeom prst="rect">
            <a:avLst/>
          </a:prstGeom>
          <a:noFill/>
        </p:spPr>
        <p:txBody>
          <a:bodyPr wrap="none" rtlCol="0">
            <a:spAutoFit/>
          </a:bodyPr>
          <a:lstStyle/>
          <a:p>
            <a:r>
              <a:rPr lang="en-US" sz="2400" dirty="0"/>
              <a:t>• We added the empirically-determined </a:t>
            </a:r>
            <a:r>
              <a:rPr lang="en-US" sz="2400" i="1" dirty="0" err="1">
                <a:latin typeface="Symbol" charset="2"/>
                <a:cs typeface="Symbol" charset="2"/>
              </a:rPr>
              <a:t>f</a:t>
            </a:r>
            <a:r>
              <a:rPr lang="en-US" sz="2400" i="1" baseline="-25000" dirty="0" err="1"/>
              <a:t>m</a:t>
            </a:r>
            <a:r>
              <a:rPr lang="en-US" sz="2400" dirty="0"/>
              <a:t> function. It </a:t>
            </a:r>
            <a:r>
              <a:rPr lang="en-US" sz="2400" b="1" dirty="0">
                <a:solidFill>
                  <a:srgbClr val="0000FF"/>
                </a:solidFill>
              </a:rPr>
              <a:t>increases </a:t>
            </a:r>
          </a:p>
          <a:p>
            <a:r>
              <a:rPr lang="en-US" sz="2400" dirty="0"/>
              <a:t>	shear when </a:t>
            </a:r>
            <a:r>
              <a:rPr lang="en-US" sz="2400" b="1" dirty="0">
                <a:solidFill>
                  <a:srgbClr val="0000FF"/>
                </a:solidFill>
              </a:rPr>
              <a:t>stable</a:t>
            </a:r>
            <a:r>
              <a:rPr lang="en-US" sz="2400" dirty="0">
                <a:solidFill>
                  <a:srgbClr val="0000FF"/>
                </a:solidFill>
              </a:rPr>
              <a:t> </a:t>
            </a:r>
            <a:r>
              <a:rPr lang="en-US" sz="2400" dirty="0"/>
              <a:t>(</a:t>
            </a:r>
            <a:r>
              <a:rPr lang="en-US" sz="2400" i="1" dirty="0" err="1">
                <a:latin typeface="Symbol" charset="2"/>
                <a:cs typeface="Symbol" charset="2"/>
              </a:rPr>
              <a:t>f</a:t>
            </a:r>
            <a:r>
              <a:rPr lang="en-US" sz="2400" i="1" baseline="-25000" dirty="0" err="1"/>
              <a:t>m</a:t>
            </a:r>
            <a:r>
              <a:rPr lang="en-US" sz="2400" dirty="0"/>
              <a:t> &gt; 1) and </a:t>
            </a:r>
            <a:r>
              <a:rPr lang="en-US" sz="2400" b="1" dirty="0">
                <a:solidFill>
                  <a:srgbClr val="FF0000"/>
                </a:solidFill>
              </a:rPr>
              <a:t>reduces</a:t>
            </a:r>
            <a:r>
              <a:rPr lang="en-US" sz="2400" dirty="0">
                <a:solidFill>
                  <a:srgbClr val="FF0000"/>
                </a:solidFill>
              </a:rPr>
              <a:t> </a:t>
            </a:r>
            <a:r>
              <a:rPr lang="en-US" sz="2400" dirty="0"/>
              <a:t>it when </a:t>
            </a:r>
            <a:r>
              <a:rPr lang="en-US" sz="2400" b="1" dirty="0">
                <a:solidFill>
                  <a:srgbClr val="FF0000"/>
                </a:solidFill>
              </a:rPr>
              <a:t>unstable</a:t>
            </a:r>
            <a:r>
              <a:rPr lang="en-US" sz="2400" dirty="0">
                <a:solidFill>
                  <a:srgbClr val="FF0000"/>
                </a:solidFill>
              </a:rPr>
              <a:t> </a:t>
            </a:r>
            <a:r>
              <a:rPr lang="en-US" sz="2400" dirty="0"/>
              <a:t>(</a:t>
            </a:r>
            <a:r>
              <a:rPr lang="en-US" sz="2400" i="1" dirty="0" err="1">
                <a:latin typeface="Symbol" charset="2"/>
                <a:cs typeface="Symbol" charset="2"/>
              </a:rPr>
              <a:t>f</a:t>
            </a:r>
            <a:r>
              <a:rPr lang="en-US" sz="2400" i="1" baseline="-25000" dirty="0" err="1"/>
              <a:t>m</a:t>
            </a:r>
            <a:r>
              <a:rPr lang="en-US" sz="2400" dirty="0"/>
              <a:t> &lt; 1) </a:t>
            </a:r>
          </a:p>
        </p:txBody>
      </p:sp>
    </p:spTree>
    <p:extLst>
      <p:ext uri="{BB962C8B-B14F-4D97-AF65-F5344CB8AC3E}">
        <p14:creationId xmlns:p14="http://schemas.microsoft.com/office/powerpoint/2010/main" val="2019756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85702" y="1622736"/>
            <a:ext cx="6210300" cy="3492500"/>
          </a:xfrm>
          <a:prstGeom prst="rect">
            <a:avLst/>
          </a:prstGeom>
        </p:spPr>
      </p:pic>
      <p:sp>
        <p:nvSpPr>
          <p:cNvPr id="6" name="Title 5"/>
          <p:cNvSpPr>
            <a:spLocks noGrp="1"/>
          </p:cNvSpPr>
          <p:nvPr>
            <p:ph type="title"/>
          </p:nvPr>
        </p:nvSpPr>
        <p:spPr/>
        <p:txBody>
          <a:bodyPr/>
          <a:lstStyle/>
          <a:p>
            <a:r>
              <a:rPr lang="en-US" dirty="0"/>
              <a:t>Adjusting the log wind profile</a:t>
            </a:r>
          </a:p>
        </p:txBody>
      </p:sp>
      <p:sp>
        <p:nvSpPr>
          <p:cNvPr id="4" name="Slide Number Placeholder 3"/>
          <p:cNvSpPr>
            <a:spLocks noGrp="1"/>
          </p:cNvSpPr>
          <p:nvPr>
            <p:ph type="sldNum" sz="quarter" idx="12"/>
          </p:nvPr>
        </p:nvSpPr>
        <p:spPr/>
        <p:txBody>
          <a:bodyPr/>
          <a:lstStyle/>
          <a:p>
            <a:fld id="{439B27A5-291A-F64B-BF25-7DF0870CD8E2}" type="slidenum">
              <a:rPr lang="en-US" smtClean="0"/>
              <a:t>78</a:t>
            </a:fld>
            <a:endParaRPr lang="en-US"/>
          </a:p>
        </p:txBody>
      </p:sp>
      <p:sp>
        <p:nvSpPr>
          <p:cNvPr id="8" name="Rectangle 7"/>
          <p:cNvSpPr/>
          <p:nvPr/>
        </p:nvSpPr>
        <p:spPr>
          <a:xfrm>
            <a:off x="983707" y="3961484"/>
            <a:ext cx="7368856" cy="11367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5603" y="4114327"/>
            <a:ext cx="8821045" cy="1569660"/>
          </a:xfrm>
          <a:prstGeom prst="rect">
            <a:avLst/>
          </a:prstGeom>
          <a:solidFill>
            <a:srgbClr val="FFFFFF"/>
          </a:solidFill>
        </p:spPr>
        <p:txBody>
          <a:bodyPr wrap="none" rtlCol="0">
            <a:spAutoFit/>
          </a:bodyPr>
          <a:lstStyle/>
          <a:p>
            <a:r>
              <a:rPr lang="en-US" sz="2400" dirty="0"/>
              <a:t>• This just re-writes the equation and can collapse back to what we</a:t>
            </a:r>
          </a:p>
          <a:p>
            <a:r>
              <a:rPr lang="en-US" sz="2400" dirty="0"/>
              <a:t>	had before.  </a:t>
            </a:r>
            <a:r>
              <a:rPr lang="en-US" sz="2400" i="1" dirty="0"/>
              <a:t>L</a:t>
            </a:r>
            <a:r>
              <a:rPr lang="en-US" sz="2400" dirty="0"/>
              <a:t> is the </a:t>
            </a:r>
            <a:r>
              <a:rPr lang="en-US" sz="2400" dirty="0" err="1"/>
              <a:t>Obukhov</a:t>
            </a:r>
            <a:r>
              <a:rPr lang="en-US" sz="2400" dirty="0"/>
              <a:t> length, positive when atmosphere</a:t>
            </a:r>
          </a:p>
          <a:p>
            <a:r>
              <a:rPr lang="en-US" sz="2400" dirty="0"/>
              <a:t>	is stable, and negative when unstable.</a:t>
            </a:r>
          </a:p>
          <a:p>
            <a:r>
              <a:rPr lang="en-US" sz="2400" dirty="0"/>
              <a:t>• Next, we integrate… again from </a:t>
            </a:r>
            <a:r>
              <a:rPr lang="en-US" sz="2400" i="1" dirty="0"/>
              <a:t>z</a:t>
            </a:r>
            <a:r>
              <a:rPr lang="en-US" sz="2400" i="1" baseline="-25000" dirty="0"/>
              <a:t>0</a:t>
            </a:r>
            <a:r>
              <a:rPr lang="en-US" sz="2400" dirty="0"/>
              <a:t> to </a:t>
            </a:r>
            <a:r>
              <a:rPr lang="en-US" sz="2400" i="1" dirty="0"/>
              <a:t>z</a:t>
            </a:r>
          </a:p>
        </p:txBody>
      </p:sp>
    </p:spTree>
    <p:extLst>
      <p:ext uri="{BB962C8B-B14F-4D97-AF65-F5344CB8AC3E}">
        <p14:creationId xmlns:p14="http://schemas.microsoft.com/office/powerpoint/2010/main" val="2764197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5702" y="1622736"/>
            <a:ext cx="6210300" cy="3492500"/>
          </a:xfrm>
          <a:prstGeom prst="rect">
            <a:avLst/>
          </a:prstGeom>
        </p:spPr>
      </p:pic>
      <p:sp>
        <p:nvSpPr>
          <p:cNvPr id="6" name="Title 5"/>
          <p:cNvSpPr>
            <a:spLocks noGrp="1"/>
          </p:cNvSpPr>
          <p:nvPr>
            <p:ph type="title"/>
          </p:nvPr>
        </p:nvSpPr>
        <p:spPr/>
        <p:txBody>
          <a:bodyPr/>
          <a:lstStyle/>
          <a:p>
            <a:r>
              <a:rPr lang="en-US" dirty="0"/>
              <a:t>Adjusting the log wind profile</a:t>
            </a:r>
          </a:p>
        </p:txBody>
      </p:sp>
      <p:sp>
        <p:nvSpPr>
          <p:cNvPr id="4" name="Slide Number Placeholder 3"/>
          <p:cNvSpPr>
            <a:spLocks noGrp="1"/>
          </p:cNvSpPr>
          <p:nvPr>
            <p:ph type="sldNum" sz="quarter" idx="12"/>
          </p:nvPr>
        </p:nvSpPr>
        <p:spPr/>
        <p:txBody>
          <a:bodyPr/>
          <a:lstStyle/>
          <a:p>
            <a:fld id="{439B27A5-291A-F64B-BF25-7DF0870CD8E2}" type="slidenum">
              <a:rPr lang="en-US" smtClean="0"/>
              <a:t>79</a:t>
            </a:fld>
            <a:endParaRPr lang="en-US"/>
          </a:p>
        </p:txBody>
      </p:sp>
      <p:pic>
        <p:nvPicPr>
          <p:cNvPr id="3" name="Picture 2"/>
          <p:cNvPicPr>
            <a:picLocks noChangeAspect="1"/>
          </p:cNvPicPr>
          <p:nvPr/>
        </p:nvPicPr>
        <p:blipFill>
          <a:blip r:embed="rId4"/>
          <a:stretch>
            <a:fillRect/>
          </a:stretch>
        </p:blipFill>
        <p:spPr>
          <a:xfrm>
            <a:off x="5904316" y="5313036"/>
            <a:ext cx="3017169" cy="638623"/>
          </a:xfrm>
          <a:prstGeom prst="rect">
            <a:avLst/>
          </a:prstGeom>
        </p:spPr>
      </p:pic>
      <p:sp>
        <p:nvSpPr>
          <p:cNvPr id="5" name="TextBox 4"/>
          <p:cNvSpPr txBox="1"/>
          <p:nvPr/>
        </p:nvSpPr>
        <p:spPr>
          <a:xfrm>
            <a:off x="4942046" y="5439223"/>
            <a:ext cx="781133" cy="369332"/>
          </a:xfrm>
          <a:prstGeom prst="rect">
            <a:avLst/>
          </a:prstGeom>
          <a:noFill/>
        </p:spPr>
        <p:txBody>
          <a:bodyPr wrap="none" rtlCol="0">
            <a:spAutoFit/>
          </a:bodyPr>
          <a:lstStyle/>
          <a:p>
            <a:r>
              <a:rPr lang="en-US" dirty="0"/>
              <a:t>where</a:t>
            </a:r>
          </a:p>
        </p:txBody>
      </p:sp>
      <p:sp>
        <p:nvSpPr>
          <p:cNvPr id="10" name="Rectangle 9"/>
          <p:cNvSpPr/>
          <p:nvPr/>
        </p:nvSpPr>
        <p:spPr>
          <a:xfrm>
            <a:off x="1542038" y="3917579"/>
            <a:ext cx="4717913" cy="138106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9589" y="5801179"/>
            <a:ext cx="4585084" cy="707886"/>
          </a:xfrm>
          <a:prstGeom prst="rect">
            <a:avLst/>
          </a:prstGeom>
          <a:noFill/>
          <a:ln w="38100" cmpd="sng">
            <a:solidFill>
              <a:srgbClr val="FF0000"/>
            </a:solidFill>
          </a:ln>
        </p:spPr>
        <p:txBody>
          <a:bodyPr wrap="none" rtlCol="0">
            <a:spAutoFit/>
          </a:bodyPr>
          <a:lstStyle/>
          <a:p>
            <a:r>
              <a:rPr lang="en-US" sz="2000" b="1" dirty="0">
                <a:solidFill>
                  <a:srgbClr val="FF0000"/>
                </a:solidFill>
              </a:rPr>
              <a:t>Stability-adjusted log wind profile</a:t>
            </a:r>
          </a:p>
          <a:p>
            <a:r>
              <a:rPr lang="en-US" sz="2000" b="1" dirty="0">
                <a:solidFill>
                  <a:srgbClr val="FF0000"/>
                </a:solidFill>
              </a:rPr>
              <a:t>	= neutral version + stability corrector</a:t>
            </a:r>
            <a:endParaRPr lang="en-US" b="1" dirty="0">
              <a:solidFill>
                <a:srgbClr val="FF0000"/>
              </a:solidFill>
            </a:endParaRPr>
          </a:p>
        </p:txBody>
      </p:sp>
    </p:spTree>
    <p:extLst>
      <p:ext uri="{BB962C8B-B14F-4D97-AF65-F5344CB8AC3E}">
        <p14:creationId xmlns:p14="http://schemas.microsoft.com/office/powerpoint/2010/main" val="428144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Reynolds averaging and eddy covariance</a:t>
            </a:r>
          </a:p>
          <a:p>
            <a:r>
              <a:rPr lang="en-US" dirty="0" err="1"/>
              <a:t>Prandtl’s</a:t>
            </a:r>
            <a:r>
              <a:rPr lang="en-US" dirty="0"/>
              <a:t> mixing length theory</a:t>
            </a:r>
          </a:p>
          <a:p>
            <a:r>
              <a:rPr lang="en-US" dirty="0"/>
              <a:t>Friction velocity and roughness length</a:t>
            </a:r>
          </a:p>
          <a:p>
            <a:r>
              <a:rPr lang="en-US" dirty="0"/>
              <a:t>The logarithmic wind profile</a:t>
            </a:r>
          </a:p>
          <a:p>
            <a:r>
              <a:rPr lang="en-US" dirty="0"/>
              <a:t>Mixing of heat</a:t>
            </a:r>
          </a:p>
        </p:txBody>
      </p:sp>
      <p:sp>
        <p:nvSpPr>
          <p:cNvPr id="4" name="Slide Number Placeholder 3"/>
          <p:cNvSpPr>
            <a:spLocks noGrp="1"/>
          </p:cNvSpPr>
          <p:nvPr>
            <p:ph type="sldNum" sz="quarter" idx="12"/>
          </p:nvPr>
        </p:nvSpPr>
        <p:spPr/>
        <p:txBody>
          <a:bodyPr/>
          <a:lstStyle/>
          <a:p>
            <a:fld id="{439B27A5-291A-F64B-BF25-7DF0870CD8E2}" type="slidenum">
              <a:rPr lang="en-US" smtClean="0"/>
              <a:t>8</a:t>
            </a:fld>
            <a:endParaRPr lang="en-US"/>
          </a:p>
        </p:txBody>
      </p:sp>
    </p:spTree>
    <p:extLst>
      <p:ext uri="{BB962C8B-B14F-4D97-AF65-F5344CB8AC3E}">
        <p14:creationId xmlns:p14="http://schemas.microsoft.com/office/powerpoint/2010/main" val="2984119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Symbol" charset="2"/>
                <a:cs typeface="Symbol" charset="2"/>
              </a:rPr>
              <a:t>y</a:t>
            </a:r>
            <a:r>
              <a:rPr lang="en-US" baseline="-25000" dirty="0" err="1"/>
              <a:t>m</a:t>
            </a:r>
            <a:r>
              <a:rPr lang="en-US" dirty="0"/>
              <a:t> function</a:t>
            </a:r>
          </a:p>
        </p:txBody>
      </p:sp>
      <p:sp>
        <p:nvSpPr>
          <p:cNvPr id="3" name="Slide Number Placeholder 2"/>
          <p:cNvSpPr>
            <a:spLocks noGrp="1"/>
          </p:cNvSpPr>
          <p:nvPr>
            <p:ph type="sldNum" sz="quarter" idx="12"/>
          </p:nvPr>
        </p:nvSpPr>
        <p:spPr/>
        <p:txBody>
          <a:bodyPr/>
          <a:lstStyle/>
          <a:p>
            <a:fld id="{439B27A5-291A-F64B-BF25-7DF0870CD8E2}" type="slidenum">
              <a:rPr lang="en-US" smtClean="0"/>
              <a:t>80</a:t>
            </a:fld>
            <a:endParaRPr lang="en-US"/>
          </a:p>
        </p:txBody>
      </p:sp>
      <p:pic>
        <p:nvPicPr>
          <p:cNvPr id="4" name="Picture 3" descr="psi_fun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31" y="2796182"/>
            <a:ext cx="5529056" cy="3925293"/>
          </a:xfrm>
          <a:prstGeom prst="rect">
            <a:avLst/>
          </a:prstGeom>
        </p:spPr>
      </p:pic>
      <p:pic>
        <p:nvPicPr>
          <p:cNvPr id="5" name="Picture 4"/>
          <p:cNvPicPr>
            <a:picLocks noChangeAspect="1"/>
          </p:cNvPicPr>
          <p:nvPr/>
        </p:nvPicPr>
        <p:blipFill>
          <a:blip r:embed="rId4"/>
          <a:stretch>
            <a:fillRect/>
          </a:stretch>
        </p:blipFill>
        <p:spPr>
          <a:xfrm>
            <a:off x="423463" y="1399750"/>
            <a:ext cx="3171533" cy="859574"/>
          </a:xfrm>
          <a:prstGeom prst="rect">
            <a:avLst/>
          </a:prstGeom>
        </p:spPr>
      </p:pic>
      <p:sp>
        <p:nvSpPr>
          <p:cNvPr id="6" name="TextBox 5"/>
          <p:cNvSpPr txBox="1"/>
          <p:nvPr/>
        </p:nvSpPr>
        <p:spPr>
          <a:xfrm>
            <a:off x="4507165" y="3363036"/>
            <a:ext cx="808873" cy="369332"/>
          </a:xfrm>
          <a:prstGeom prst="rect">
            <a:avLst/>
          </a:prstGeom>
          <a:noFill/>
        </p:spPr>
        <p:txBody>
          <a:bodyPr wrap="none" rtlCol="0">
            <a:spAutoFit/>
          </a:bodyPr>
          <a:lstStyle/>
          <a:p>
            <a:r>
              <a:rPr lang="en-US" i="1" dirty="0"/>
              <a:t>stable</a:t>
            </a:r>
          </a:p>
        </p:txBody>
      </p:sp>
      <p:sp>
        <p:nvSpPr>
          <p:cNvPr id="7" name="TextBox 6"/>
          <p:cNvSpPr txBox="1"/>
          <p:nvPr/>
        </p:nvSpPr>
        <p:spPr>
          <a:xfrm>
            <a:off x="457200" y="4251680"/>
            <a:ext cx="983707" cy="369332"/>
          </a:xfrm>
          <a:prstGeom prst="rect">
            <a:avLst/>
          </a:prstGeom>
          <a:noFill/>
        </p:spPr>
        <p:txBody>
          <a:bodyPr wrap="square" rtlCol="0">
            <a:spAutoFit/>
          </a:bodyPr>
          <a:lstStyle/>
          <a:p>
            <a:r>
              <a:rPr lang="en-US" i="1" dirty="0"/>
              <a:t>unstable</a:t>
            </a:r>
          </a:p>
        </p:txBody>
      </p:sp>
      <p:sp>
        <p:nvSpPr>
          <p:cNvPr id="8" name="TextBox 7"/>
          <p:cNvSpPr txBox="1"/>
          <p:nvPr/>
        </p:nvSpPr>
        <p:spPr>
          <a:xfrm>
            <a:off x="5700087" y="1291395"/>
            <a:ext cx="3249031" cy="5355312"/>
          </a:xfrm>
          <a:prstGeom prst="rect">
            <a:avLst/>
          </a:prstGeom>
          <a:noFill/>
        </p:spPr>
        <p:txBody>
          <a:bodyPr wrap="none" rtlCol="0">
            <a:spAutoFit/>
          </a:bodyPr>
          <a:lstStyle/>
          <a:p>
            <a:r>
              <a:rPr lang="en-US" dirty="0"/>
              <a:t>• Horizontal axis is </a:t>
            </a:r>
            <a:r>
              <a:rPr lang="en-US" i="1" dirty="0"/>
              <a:t>z/L</a:t>
            </a:r>
            <a:r>
              <a:rPr lang="en-US" dirty="0"/>
              <a:t>, and</a:t>
            </a:r>
          </a:p>
          <a:p>
            <a:r>
              <a:rPr lang="en-US" dirty="0"/>
              <a:t>	</a:t>
            </a:r>
            <a:r>
              <a:rPr lang="en-US" i="1" dirty="0"/>
              <a:t>z/L</a:t>
            </a:r>
            <a:r>
              <a:rPr lang="en-US" dirty="0"/>
              <a:t> &gt; 0 is stable</a:t>
            </a:r>
          </a:p>
          <a:p>
            <a:endParaRPr lang="en-US" dirty="0"/>
          </a:p>
          <a:p>
            <a:r>
              <a:rPr lang="en-US" dirty="0"/>
              <a:t>• When atmosphere is </a:t>
            </a:r>
            <a:r>
              <a:rPr lang="en-US" b="1" dirty="0">
                <a:solidFill>
                  <a:srgbClr val="FF0000"/>
                </a:solidFill>
              </a:rPr>
              <a:t>unstable</a:t>
            </a:r>
            <a:r>
              <a:rPr lang="en-US" dirty="0"/>
              <a:t>,</a:t>
            </a:r>
          </a:p>
          <a:p>
            <a:r>
              <a:rPr lang="en-US" dirty="0"/>
              <a:t>	</a:t>
            </a:r>
            <a:r>
              <a:rPr lang="en-US" i="1" dirty="0" err="1">
                <a:latin typeface="Symbol" charset="2"/>
                <a:cs typeface="Symbol" charset="2"/>
              </a:rPr>
              <a:t>y</a:t>
            </a:r>
            <a:r>
              <a:rPr lang="en-US" i="1" baseline="-25000" dirty="0" err="1"/>
              <a:t>m</a:t>
            </a:r>
            <a:r>
              <a:rPr lang="en-US" dirty="0"/>
              <a:t> &gt; 0, so the corrector is</a:t>
            </a:r>
          </a:p>
          <a:p>
            <a:r>
              <a:rPr lang="en-US" dirty="0"/>
              <a:t>	</a:t>
            </a:r>
            <a:r>
              <a:rPr lang="en-US" i="1" dirty="0"/>
              <a:t>negative</a:t>
            </a:r>
            <a:r>
              <a:rPr lang="en-US" dirty="0"/>
              <a:t>… thus wind speed</a:t>
            </a:r>
          </a:p>
          <a:p>
            <a:r>
              <a:rPr lang="en-US" dirty="0"/>
              <a:t>	increases less quickly with</a:t>
            </a:r>
          </a:p>
          <a:p>
            <a:r>
              <a:rPr lang="en-US" dirty="0"/>
              <a:t>	height (</a:t>
            </a:r>
            <a:r>
              <a:rPr lang="en-US" b="1" dirty="0"/>
              <a:t>less shear</a:t>
            </a:r>
            <a:r>
              <a:rPr lang="en-US" dirty="0"/>
              <a:t>) though</a:t>
            </a:r>
          </a:p>
          <a:p>
            <a:r>
              <a:rPr lang="en-US" dirty="0"/>
              <a:t>	</a:t>
            </a:r>
            <a:r>
              <a:rPr lang="en-US" u="sng" dirty="0"/>
              <a:t>not very sensitive </a:t>
            </a:r>
            <a:r>
              <a:rPr lang="en-US" dirty="0"/>
              <a:t>to degree</a:t>
            </a:r>
          </a:p>
          <a:p>
            <a:r>
              <a:rPr lang="en-US" dirty="0"/>
              <a:t>	of instability</a:t>
            </a:r>
          </a:p>
          <a:p>
            <a:endParaRPr lang="en-US" dirty="0"/>
          </a:p>
          <a:p>
            <a:r>
              <a:rPr lang="en-US" dirty="0"/>
              <a:t>• When atmosphere is </a:t>
            </a:r>
            <a:r>
              <a:rPr lang="en-US" b="1" dirty="0">
                <a:solidFill>
                  <a:srgbClr val="00B0F0"/>
                </a:solidFill>
              </a:rPr>
              <a:t>stable</a:t>
            </a:r>
            <a:r>
              <a:rPr lang="en-US" dirty="0"/>
              <a:t>,</a:t>
            </a:r>
          </a:p>
          <a:p>
            <a:r>
              <a:rPr lang="en-US" dirty="0"/>
              <a:t>	</a:t>
            </a:r>
            <a:r>
              <a:rPr lang="en-US" i="1" dirty="0" err="1">
                <a:latin typeface="Symbol" charset="2"/>
                <a:cs typeface="Symbol" charset="2"/>
              </a:rPr>
              <a:t>y</a:t>
            </a:r>
            <a:r>
              <a:rPr lang="en-US" i="1" baseline="-25000" dirty="0" err="1"/>
              <a:t>m</a:t>
            </a:r>
            <a:r>
              <a:rPr lang="en-US" dirty="0"/>
              <a:t> &lt; 0, so the corrector is</a:t>
            </a:r>
          </a:p>
          <a:p>
            <a:r>
              <a:rPr lang="en-US" dirty="0"/>
              <a:t>	</a:t>
            </a:r>
            <a:r>
              <a:rPr lang="en-US" i="1" dirty="0"/>
              <a:t>positive</a:t>
            </a:r>
            <a:r>
              <a:rPr lang="en-US" dirty="0"/>
              <a:t>… thus wind speed</a:t>
            </a:r>
          </a:p>
          <a:p>
            <a:r>
              <a:rPr lang="en-US" dirty="0"/>
              <a:t>	increases </a:t>
            </a:r>
            <a:r>
              <a:rPr lang="en-US" u="sng" dirty="0"/>
              <a:t>very quickly </a:t>
            </a:r>
            <a:r>
              <a:rPr lang="en-US" dirty="0"/>
              <a:t>with</a:t>
            </a:r>
          </a:p>
          <a:p>
            <a:r>
              <a:rPr lang="en-US" dirty="0"/>
              <a:t>	height (</a:t>
            </a:r>
            <a:r>
              <a:rPr lang="en-US" b="1" dirty="0"/>
              <a:t>more shear</a:t>
            </a:r>
            <a:r>
              <a:rPr lang="en-US" dirty="0"/>
              <a:t>)</a:t>
            </a:r>
          </a:p>
          <a:p>
            <a:endParaRPr lang="en-US" dirty="0"/>
          </a:p>
          <a:p>
            <a:r>
              <a:rPr lang="en-US" dirty="0"/>
              <a:t>• </a:t>
            </a:r>
            <a:r>
              <a:rPr lang="en-US" dirty="0" err="1">
                <a:latin typeface="Symbol" charset="2"/>
                <a:cs typeface="Symbol" charset="2"/>
              </a:rPr>
              <a:t>y</a:t>
            </a:r>
            <a:r>
              <a:rPr lang="en-US" baseline="-25000" dirty="0" err="1"/>
              <a:t>m</a:t>
            </a:r>
            <a:r>
              <a:rPr lang="en-US" baseline="-25000" dirty="0"/>
              <a:t> </a:t>
            </a:r>
            <a:r>
              <a:rPr lang="en-US" dirty="0"/>
              <a:t>is based on </a:t>
            </a:r>
            <a:r>
              <a:rPr lang="en-US" i="1" dirty="0" err="1">
                <a:latin typeface="Symbol" charset="2"/>
                <a:cs typeface="Symbol" charset="2"/>
              </a:rPr>
              <a:t>f</a:t>
            </a:r>
            <a:r>
              <a:rPr lang="en-US" i="1" baseline="-25000" dirty="0" err="1"/>
              <a:t>m</a:t>
            </a:r>
            <a:r>
              <a:rPr lang="en-US" dirty="0"/>
              <a:t> (slide 76)</a:t>
            </a:r>
            <a:endParaRPr lang="en-US" i="1" baseline="-25000" dirty="0"/>
          </a:p>
          <a:p>
            <a:endParaRPr lang="en-US" dirty="0"/>
          </a:p>
        </p:txBody>
      </p:sp>
      <p:sp>
        <p:nvSpPr>
          <p:cNvPr id="9" name="TextBox 8"/>
          <p:cNvSpPr txBox="1"/>
          <p:nvPr/>
        </p:nvSpPr>
        <p:spPr>
          <a:xfrm>
            <a:off x="715418" y="2271847"/>
            <a:ext cx="3652562" cy="369332"/>
          </a:xfrm>
          <a:prstGeom prst="rect">
            <a:avLst/>
          </a:prstGeom>
          <a:noFill/>
        </p:spPr>
        <p:txBody>
          <a:bodyPr wrap="none" rtlCol="0">
            <a:spAutoFit/>
          </a:bodyPr>
          <a:lstStyle/>
          <a:p>
            <a:r>
              <a:rPr lang="en-US" dirty="0"/>
              <a:t>= neutral version + stability corrector</a:t>
            </a:r>
          </a:p>
        </p:txBody>
      </p:sp>
      <p:sp>
        <p:nvSpPr>
          <p:cNvPr id="10" name="TextBox 9"/>
          <p:cNvSpPr txBox="1"/>
          <p:nvPr/>
        </p:nvSpPr>
        <p:spPr>
          <a:xfrm>
            <a:off x="194882" y="5814890"/>
            <a:ext cx="1595309" cy="369332"/>
          </a:xfrm>
          <a:prstGeom prst="rect">
            <a:avLst/>
          </a:prstGeom>
          <a:noFill/>
        </p:spPr>
        <p:txBody>
          <a:bodyPr wrap="none" rtlCol="0">
            <a:spAutoFit/>
          </a:bodyPr>
          <a:lstStyle/>
          <a:p>
            <a:r>
              <a:rPr lang="en-US" dirty="0" err="1">
                <a:solidFill>
                  <a:schemeClr val="bg1">
                    <a:lumMod val="75000"/>
                  </a:schemeClr>
                </a:solidFill>
              </a:rPr>
              <a:t>Stensrud</a:t>
            </a:r>
            <a:r>
              <a:rPr lang="en-US" dirty="0">
                <a:solidFill>
                  <a:schemeClr val="bg1">
                    <a:lumMod val="75000"/>
                  </a:schemeClr>
                </a:solidFill>
              </a:rPr>
              <a:t>, p. 38</a:t>
            </a:r>
          </a:p>
        </p:txBody>
      </p:sp>
    </p:spTree>
    <p:extLst>
      <p:ext uri="{BB962C8B-B14F-4D97-AF65-F5344CB8AC3E}">
        <p14:creationId xmlns:p14="http://schemas.microsoft.com/office/powerpoint/2010/main" val="9824318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br>
              <a:rPr lang="en-US" dirty="0"/>
            </a:br>
            <a:r>
              <a:rPr lang="en-US" dirty="0"/>
              <a:t>That was theory.  </a:t>
            </a:r>
            <a:br>
              <a:rPr lang="en-US" dirty="0"/>
            </a:br>
            <a:r>
              <a:rPr lang="en-US" dirty="0"/>
              <a:t>Does this work in practice?</a:t>
            </a:r>
            <a:br>
              <a:rPr lang="en-US" dirty="0"/>
            </a:br>
            <a:br>
              <a:rPr lang="en-US" dirty="0"/>
            </a:br>
            <a:r>
              <a:rPr lang="en-US" dirty="0">
                <a:solidFill>
                  <a:schemeClr val="bg1">
                    <a:lumMod val="50000"/>
                  </a:schemeClr>
                </a:solidFill>
              </a:rPr>
              <a:t>WRF uses the log wind profile to compute u</a:t>
            </a:r>
            <a:r>
              <a:rPr lang="en-US" baseline="-25000" dirty="0">
                <a:solidFill>
                  <a:schemeClr val="bg1">
                    <a:lumMod val="50000"/>
                  </a:schemeClr>
                </a:solidFill>
              </a:rPr>
              <a:t>*</a:t>
            </a:r>
            <a:r>
              <a:rPr lang="en-US" dirty="0">
                <a:solidFill>
                  <a:schemeClr val="bg1">
                    <a:lumMod val="50000"/>
                  </a:schemeClr>
                </a:solidFill>
              </a:rPr>
              <a:t> and near-surface winds</a:t>
            </a:r>
          </a:p>
        </p:txBody>
      </p:sp>
      <p:sp>
        <p:nvSpPr>
          <p:cNvPr id="3" name="Slide Number Placeholder 2"/>
          <p:cNvSpPr>
            <a:spLocks noGrp="1"/>
          </p:cNvSpPr>
          <p:nvPr>
            <p:ph type="sldNum" sz="quarter" idx="12"/>
          </p:nvPr>
        </p:nvSpPr>
        <p:spPr/>
        <p:txBody>
          <a:bodyPr/>
          <a:lstStyle/>
          <a:p>
            <a:fld id="{439B27A5-291A-F64B-BF25-7DF0870CD8E2}" type="slidenum">
              <a:rPr lang="en-US" smtClean="0"/>
              <a:t>81</a:t>
            </a:fld>
            <a:endParaRPr lang="en-US"/>
          </a:p>
        </p:txBody>
      </p:sp>
      <p:sp>
        <p:nvSpPr>
          <p:cNvPr id="2" name="TextBox 1">
            <a:extLst>
              <a:ext uri="{FF2B5EF4-FFF2-40B4-BE49-F238E27FC236}">
                <a16:creationId xmlns:a16="http://schemas.microsoft.com/office/drawing/2014/main" id="{D51607A5-DAD2-E843-B96A-74C7EEA45AED}"/>
              </a:ext>
            </a:extLst>
          </p:cNvPr>
          <p:cNvSpPr txBox="1"/>
          <p:nvPr/>
        </p:nvSpPr>
        <p:spPr>
          <a:xfrm>
            <a:off x="148590" y="6115050"/>
            <a:ext cx="5991705" cy="646331"/>
          </a:xfrm>
          <a:prstGeom prst="rect">
            <a:avLst/>
          </a:prstGeom>
          <a:noFill/>
        </p:spPr>
        <p:txBody>
          <a:bodyPr wrap="none" rtlCol="0">
            <a:spAutoFit/>
          </a:bodyPr>
          <a:lstStyle/>
          <a:p>
            <a:r>
              <a:rPr lang="en-US" dirty="0"/>
              <a:t>“In theory, there’s no difference between theory and practice,</a:t>
            </a:r>
          </a:p>
          <a:p>
            <a:r>
              <a:rPr lang="en-US" dirty="0"/>
              <a:t>	but, in practice, there is.”</a:t>
            </a:r>
          </a:p>
        </p:txBody>
      </p:sp>
    </p:spTree>
    <p:extLst>
      <p:ext uri="{BB962C8B-B14F-4D97-AF65-F5344CB8AC3E}">
        <p14:creationId xmlns:p14="http://schemas.microsoft.com/office/powerpoint/2010/main" val="1383602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66"/>
            <a:ext cx="8229600" cy="1143000"/>
          </a:xfrm>
        </p:spPr>
        <p:txBody>
          <a:bodyPr/>
          <a:lstStyle/>
          <a:p>
            <a:r>
              <a:rPr lang="en-US" dirty="0"/>
              <a:t>ARLFRD </a:t>
            </a:r>
            <a:r>
              <a:rPr lang="en-US" dirty="0" err="1"/>
              <a:t>mesonet</a:t>
            </a:r>
            <a:r>
              <a:rPr lang="en-US" dirty="0"/>
              <a:t> in SE Idaho</a:t>
            </a:r>
          </a:p>
        </p:txBody>
      </p:sp>
      <p:sp>
        <p:nvSpPr>
          <p:cNvPr id="3" name="Slide Number Placeholder 2"/>
          <p:cNvSpPr>
            <a:spLocks noGrp="1"/>
          </p:cNvSpPr>
          <p:nvPr>
            <p:ph type="sldNum" sz="quarter" idx="12"/>
          </p:nvPr>
        </p:nvSpPr>
        <p:spPr/>
        <p:txBody>
          <a:bodyPr/>
          <a:lstStyle/>
          <a:p>
            <a:fld id="{439B27A5-291A-F64B-BF25-7DF0870CD8E2}" type="slidenum">
              <a:rPr lang="en-US" smtClean="0"/>
              <a:t>82</a:t>
            </a:fld>
            <a:endParaRPr lang="en-US"/>
          </a:p>
        </p:txBody>
      </p:sp>
      <p:pic>
        <p:nvPicPr>
          <p:cNvPr id="4" name="Picture 3" descr="Screen Shot 2017-02-13 at 11.48.41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9336"/>
            <a:ext cx="9144000" cy="5568664"/>
          </a:xfrm>
          <a:prstGeom prst="rect">
            <a:avLst/>
          </a:prstGeom>
        </p:spPr>
      </p:pic>
      <p:sp>
        <p:nvSpPr>
          <p:cNvPr id="5" name="Oval 4"/>
          <p:cNvSpPr/>
          <p:nvPr/>
        </p:nvSpPr>
        <p:spPr>
          <a:xfrm>
            <a:off x="4776485" y="3382406"/>
            <a:ext cx="414146" cy="35894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90631" y="3054491"/>
            <a:ext cx="556563" cy="369332"/>
          </a:xfrm>
          <a:prstGeom prst="rect">
            <a:avLst/>
          </a:prstGeom>
          <a:solidFill>
            <a:srgbClr val="FFFFFF"/>
          </a:solidFill>
          <a:ln>
            <a:solidFill>
              <a:srgbClr val="FF0000"/>
            </a:solidFill>
          </a:ln>
        </p:spPr>
        <p:txBody>
          <a:bodyPr wrap="none" rtlCol="0">
            <a:spAutoFit/>
          </a:bodyPr>
          <a:lstStyle/>
          <a:p>
            <a:r>
              <a:rPr lang="en-US" b="1" dirty="0">
                <a:solidFill>
                  <a:srgbClr val="FF0000"/>
                </a:solidFill>
              </a:rPr>
              <a:t>EBR</a:t>
            </a:r>
          </a:p>
        </p:txBody>
      </p:sp>
    </p:spTree>
    <p:extLst>
      <p:ext uri="{BB962C8B-B14F-4D97-AF65-F5344CB8AC3E}">
        <p14:creationId xmlns:p14="http://schemas.microsoft.com/office/powerpoint/2010/main" val="4060338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9B27A5-291A-F64B-BF25-7DF0870CD8E2}" type="slidenum">
              <a:rPr lang="en-US" smtClean="0"/>
              <a:t>83</a:t>
            </a:fld>
            <a:endParaRPr lang="en-US"/>
          </a:p>
        </p:txBody>
      </p:sp>
      <p:pic>
        <p:nvPicPr>
          <p:cNvPr id="3" name="Picture 2" descr="EBR_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701" y="1106424"/>
            <a:ext cx="6455664" cy="3834384"/>
          </a:xfrm>
          <a:prstGeom prst="rect">
            <a:avLst/>
          </a:prstGeom>
        </p:spPr>
      </p:pic>
      <p:cxnSp>
        <p:nvCxnSpPr>
          <p:cNvPr id="5" name="Straight Connector 4"/>
          <p:cNvCxnSpPr/>
          <p:nvPr/>
        </p:nvCxnSpPr>
        <p:spPr>
          <a:xfrm flipV="1">
            <a:off x="5121606" y="1946609"/>
            <a:ext cx="855902" cy="93879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940437" y="2885399"/>
            <a:ext cx="828292" cy="74551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0589" y="5867275"/>
            <a:ext cx="3682919" cy="830997"/>
          </a:xfrm>
          <a:prstGeom prst="rect">
            <a:avLst/>
          </a:prstGeom>
          <a:noFill/>
        </p:spPr>
        <p:txBody>
          <a:bodyPr wrap="none" rtlCol="0">
            <a:spAutoFit/>
          </a:bodyPr>
          <a:lstStyle/>
          <a:p>
            <a:r>
              <a:rPr lang="en-US" sz="1600" i="1" dirty="0"/>
              <a:t>ARLFRD </a:t>
            </a:r>
            <a:r>
              <a:rPr lang="en-US" sz="1600" i="1" dirty="0" err="1"/>
              <a:t>mesonet</a:t>
            </a:r>
            <a:r>
              <a:rPr lang="en-US" sz="1600" i="1" dirty="0"/>
              <a:t> (SE Idaho).  Tower EBR.</a:t>
            </a:r>
          </a:p>
          <a:p>
            <a:r>
              <a:rPr lang="en-US" sz="1600" i="1" dirty="0"/>
              <a:t>Data averaged over one full year.</a:t>
            </a:r>
          </a:p>
          <a:p>
            <a:r>
              <a:rPr lang="en-US" sz="1600" i="1" dirty="0"/>
              <a:t>Sunrise ~ 06h and sunset ~ 18h local time.</a:t>
            </a:r>
          </a:p>
        </p:txBody>
      </p:sp>
      <p:sp>
        <p:nvSpPr>
          <p:cNvPr id="9" name="TextBox 8"/>
          <p:cNvSpPr txBox="1"/>
          <p:nvPr/>
        </p:nvSpPr>
        <p:spPr>
          <a:xfrm>
            <a:off x="5186562" y="5093432"/>
            <a:ext cx="3140027" cy="1477328"/>
          </a:xfrm>
          <a:prstGeom prst="rect">
            <a:avLst/>
          </a:prstGeom>
          <a:noFill/>
        </p:spPr>
        <p:txBody>
          <a:bodyPr wrap="none" rtlCol="0">
            <a:spAutoFit/>
          </a:bodyPr>
          <a:lstStyle/>
          <a:p>
            <a:r>
              <a:rPr lang="en-US" dirty="0">
                <a:solidFill>
                  <a:srgbClr val="FF0000"/>
                </a:solidFill>
              </a:rPr>
              <a:t>Wind speed increases with </a:t>
            </a:r>
            <a:r>
              <a:rPr lang="en-US" i="1" dirty="0">
                <a:solidFill>
                  <a:srgbClr val="FF0000"/>
                </a:solidFill>
              </a:rPr>
              <a:t>z</a:t>
            </a:r>
            <a:r>
              <a:rPr lang="en-US" dirty="0">
                <a:solidFill>
                  <a:srgbClr val="FF0000"/>
                </a:solidFill>
              </a:rPr>
              <a:t>.</a:t>
            </a:r>
          </a:p>
          <a:p>
            <a:r>
              <a:rPr lang="en-US" dirty="0">
                <a:solidFill>
                  <a:srgbClr val="FF0000"/>
                </a:solidFill>
              </a:rPr>
              <a:t>Wind peaks later with </a:t>
            </a:r>
            <a:r>
              <a:rPr lang="en-US" i="1" dirty="0">
                <a:solidFill>
                  <a:srgbClr val="FF0000"/>
                </a:solidFill>
              </a:rPr>
              <a:t>z</a:t>
            </a:r>
            <a:r>
              <a:rPr lang="en-US" dirty="0">
                <a:solidFill>
                  <a:srgbClr val="FF0000"/>
                </a:solidFill>
              </a:rPr>
              <a:t>.</a:t>
            </a:r>
          </a:p>
          <a:p>
            <a:r>
              <a:rPr lang="en-US" b="1" dirty="0">
                <a:solidFill>
                  <a:srgbClr val="FF0000"/>
                </a:solidFill>
              </a:rPr>
              <a:t>Vertical shear varies with time.</a:t>
            </a:r>
          </a:p>
          <a:p>
            <a:r>
              <a:rPr lang="en-US" b="1" dirty="0">
                <a:solidFill>
                  <a:srgbClr val="FF0000"/>
                </a:solidFill>
              </a:rPr>
              <a:t>When is shear largest?</a:t>
            </a:r>
          </a:p>
          <a:p>
            <a:r>
              <a:rPr lang="en-US" b="1" dirty="0">
                <a:solidFill>
                  <a:srgbClr val="FF0000"/>
                </a:solidFill>
              </a:rPr>
              <a:t>When is shear smallest?</a:t>
            </a:r>
          </a:p>
        </p:txBody>
      </p:sp>
      <p:sp>
        <p:nvSpPr>
          <p:cNvPr id="4" name="TextBox 3">
            <a:extLst>
              <a:ext uri="{FF2B5EF4-FFF2-40B4-BE49-F238E27FC236}">
                <a16:creationId xmlns:a16="http://schemas.microsoft.com/office/drawing/2014/main" id="{F868658C-947B-FAFB-5B0F-734F476ED2A3}"/>
              </a:ext>
            </a:extLst>
          </p:cNvPr>
          <p:cNvSpPr txBox="1"/>
          <p:nvPr/>
        </p:nvSpPr>
        <p:spPr>
          <a:xfrm>
            <a:off x="3768729" y="3337889"/>
            <a:ext cx="538930" cy="369332"/>
          </a:xfrm>
          <a:prstGeom prst="rect">
            <a:avLst/>
          </a:prstGeom>
          <a:noFill/>
        </p:spPr>
        <p:txBody>
          <a:bodyPr wrap="none" rtlCol="0">
            <a:spAutoFit/>
          </a:bodyPr>
          <a:lstStyle/>
          <a:p>
            <a:r>
              <a:rPr lang="en-US" dirty="0"/>
              <a:t>2 m</a:t>
            </a:r>
          </a:p>
        </p:txBody>
      </p:sp>
      <p:sp>
        <p:nvSpPr>
          <p:cNvPr id="6" name="TextBox 5">
            <a:extLst>
              <a:ext uri="{FF2B5EF4-FFF2-40B4-BE49-F238E27FC236}">
                <a16:creationId xmlns:a16="http://schemas.microsoft.com/office/drawing/2014/main" id="{6A73263B-0977-FAA6-80AE-63561EF4C802}"/>
              </a:ext>
            </a:extLst>
          </p:cNvPr>
          <p:cNvSpPr txBox="1"/>
          <p:nvPr/>
        </p:nvSpPr>
        <p:spPr>
          <a:xfrm>
            <a:off x="2694683" y="2237500"/>
            <a:ext cx="655949" cy="369332"/>
          </a:xfrm>
          <a:prstGeom prst="rect">
            <a:avLst/>
          </a:prstGeom>
          <a:noFill/>
        </p:spPr>
        <p:txBody>
          <a:bodyPr wrap="none" rtlCol="0">
            <a:spAutoFit/>
          </a:bodyPr>
          <a:lstStyle/>
          <a:p>
            <a:r>
              <a:rPr lang="en-US" dirty="0"/>
              <a:t>76 m</a:t>
            </a:r>
          </a:p>
        </p:txBody>
      </p:sp>
    </p:spTree>
    <p:extLst>
      <p:ext uri="{BB962C8B-B14F-4D97-AF65-F5344CB8AC3E}">
        <p14:creationId xmlns:p14="http://schemas.microsoft.com/office/powerpoint/2010/main" val="3428994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9B27A5-291A-F64B-BF25-7DF0870CD8E2}" type="slidenum">
              <a:rPr lang="en-US" smtClean="0"/>
              <a:t>84</a:t>
            </a:fld>
            <a:endParaRPr lang="en-US"/>
          </a:p>
        </p:txBody>
      </p:sp>
      <p:pic>
        <p:nvPicPr>
          <p:cNvPr id="3" name="Picture 2" descr="EBR_normalized_pro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 y="704304"/>
            <a:ext cx="6504432" cy="4285488"/>
          </a:xfrm>
          <a:prstGeom prst="rect">
            <a:avLst/>
          </a:prstGeom>
        </p:spPr>
      </p:pic>
      <p:sp>
        <p:nvSpPr>
          <p:cNvPr id="5" name="TextBox 4"/>
          <p:cNvSpPr txBox="1"/>
          <p:nvPr/>
        </p:nvSpPr>
        <p:spPr>
          <a:xfrm>
            <a:off x="812759" y="1413819"/>
            <a:ext cx="1149930" cy="646331"/>
          </a:xfrm>
          <a:prstGeom prst="rect">
            <a:avLst/>
          </a:prstGeom>
          <a:noFill/>
        </p:spPr>
        <p:txBody>
          <a:bodyPr wrap="none" rtlCol="0">
            <a:spAutoFit/>
          </a:bodyPr>
          <a:lstStyle/>
          <a:p>
            <a:r>
              <a:rPr lang="en-US" b="1" dirty="0">
                <a:solidFill>
                  <a:srgbClr val="FF0000"/>
                </a:solidFill>
              </a:rPr>
              <a:t>1200 local</a:t>
            </a:r>
          </a:p>
          <a:p>
            <a:r>
              <a:rPr lang="en-US" b="1" dirty="0">
                <a:solidFill>
                  <a:srgbClr val="FF0000"/>
                </a:solidFill>
              </a:rPr>
              <a:t>[noon]</a:t>
            </a:r>
          </a:p>
        </p:txBody>
      </p:sp>
      <p:sp>
        <p:nvSpPr>
          <p:cNvPr id="6" name="TextBox 5"/>
          <p:cNvSpPr txBox="1"/>
          <p:nvPr/>
        </p:nvSpPr>
        <p:spPr>
          <a:xfrm>
            <a:off x="3849383" y="2297386"/>
            <a:ext cx="1192442" cy="646331"/>
          </a:xfrm>
          <a:prstGeom prst="rect">
            <a:avLst/>
          </a:prstGeom>
          <a:noFill/>
        </p:spPr>
        <p:txBody>
          <a:bodyPr wrap="none" rtlCol="0">
            <a:spAutoFit/>
          </a:bodyPr>
          <a:lstStyle/>
          <a:p>
            <a:r>
              <a:rPr lang="en-US" b="1" dirty="0"/>
              <a:t>0000 local</a:t>
            </a:r>
          </a:p>
          <a:p>
            <a:r>
              <a:rPr lang="en-US" b="1" dirty="0"/>
              <a:t>[midnight]</a:t>
            </a:r>
          </a:p>
        </p:txBody>
      </p:sp>
      <p:pic>
        <p:nvPicPr>
          <p:cNvPr id="8" name="Picture 7"/>
          <p:cNvPicPr>
            <a:picLocks noChangeAspect="1"/>
          </p:cNvPicPr>
          <p:nvPr/>
        </p:nvPicPr>
        <p:blipFill>
          <a:blip r:embed="rId4"/>
          <a:stretch>
            <a:fillRect/>
          </a:stretch>
        </p:blipFill>
        <p:spPr>
          <a:xfrm>
            <a:off x="6096000" y="5394324"/>
            <a:ext cx="2590800" cy="702179"/>
          </a:xfrm>
          <a:prstGeom prst="rect">
            <a:avLst/>
          </a:prstGeom>
        </p:spPr>
      </p:pic>
      <p:sp>
        <p:nvSpPr>
          <p:cNvPr id="7" name="TextBox 6"/>
          <p:cNvSpPr txBox="1"/>
          <p:nvPr/>
        </p:nvSpPr>
        <p:spPr>
          <a:xfrm>
            <a:off x="87919" y="6356350"/>
            <a:ext cx="6357517" cy="369332"/>
          </a:xfrm>
          <a:prstGeom prst="rect">
            <a:avLst/>
          </a:prstGeom>
          <a:noFill/>
        </p:spPr>
        <p:txBody>
          <a:bodyPr wrap="none" rtlCol="0">
            <a:spAutoFit/>
          </a:bodyPr>
          <a:lstStyle/>
          <a:p>
            <a:r>
              <a:rPr lang="en-US" b="1" i="1" dirty="0"/>
              <a:t>We will utilize this information to predict winds near the surface</a:t>
            </a:r>
          </a:p>
        </p:txBody>
      </p:sp>
      <p:sp>
        <p:nvSpPr>
          <p:cNvPr id="9" name="Rectangle 8"/>
          <p:cNvSpPr/>
          <p:nvPr/>
        </p:nvSpPr>
        <p:spPr>
          <a:xfrm>
            <a:off x="5483875" y="4698321"/>
            <a:ext cx="488592" cy="230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1FCDBF8-63EB-1826-2CE3-5C48E3423CF6}"/>
              </a:ext>
            </a:extLst>
          </p:cNvPr>
          <p:cNvCxnSpPr/>
          <p:nvPr/>
        </p:nvCxnSpPr>
        <p:spPr>
          <a:xfrm flipH="1">
            <a:off x="8331200" y="5089846"/>
            <a:ext cx="114300" cy="4332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481F748-E83A-F289-6362-3C01B9FAB95F}"/>
              </a:ext>
            </a:extLst>
          </p:cNvPr>
          <p:cNvSpPr txBox="1"/>
          <p:nvPr/>
        </p:nvSpPr>
        <p:spPr>
          <a:xfrm>
            <a:off x="87919" y="111211"/>
            <a:ext cx="2751010" cy="307777"/>
          </a:xfrm>
          <a:prstGeom prst="rect">
            <a:avLst/>
          </a:prstGeom>
          <a:noFill/>
        </p:spPr>
        <p:txBody>
          <a:bodyPr wrap="none" rtlCol="0">
            <a:spAutoFit/>
          </a:bodyPr>
          <a:lstStyle/>
          <a:p>
            <a:r>
              <a:rPr lang="en-US" sz="1400" i="1" dirty="0">
                <a:solidFill>
                  <a:schemeClr val="bg1">
                    <a:lumMod val="50000"/>
                  </a:schemeClr>
                </a:solidFill>
              </a:rPr>
              <a:t>Wind analysis by Dr. Alex Gallagher</a:t>
            </a:r>
          </a:p>
        </p:txBody>
      </p:sp>
      <p:sp>
        <p:nvSpPr>
          <p:cNvPr id="12" name="TextBox 11">
            <a:extLst>
              <a:ext uri="{FF2B5EF4-FFF2-40B4-BE49-F238E27FC236}">
                <a16:creationId xmlns:a16="http://schemas.microsoft.com/office/drawing/2014/main" id="{99384F50-AA23-50B7-B23B-C791B46A5822}"/>
              </a:ext>
            </a:extLst>
          </p:cNvPr>
          <p:cNvSpPr txBox="1"/>
          <p:nvPr/>
        </p:nvSpPr>
        <p:spPr>
          <a:xfrm>
            <a:off x="6494557" y="719846"/>
            <a:ext cx="2570704" cy="4524315"/>
          </a:xfrm>
          <a:prstGeom prst="rect">
            <a:avLst/>
          </a:prstGeom>
          <a:noFill/>
        </p:spPr>
        <p:txBody>
          <a:bodyPr wrap="none" rtlCol="0">
            <a:spAutoFit/>
          </a:bodyPr>
          <a:lstStyle/>
          <a:p>
            <a:r>
              <a:rPr lang="en-US" dirty="0"/>
              <a:t>• 1 year of observations</a:t>
            </a:r>
          </a:p>
          <a:p>
            <a:r>
              <a:rPr lang="en-US" dirty="0"/>
              <a:t> at 2, 10, 15, 45, 76 m</a:t>
            </a:r>
          </a:p>
          <a:p>
            <a:r>
              <a:rPr lang="en-US" dirty="0"/>
              <a:t> above ground level</a:t>
            </a:r>
          </a:p>
          <a:p>
            <a:endParaRPr lang="en-US" dirty="0"/>
          </a:p>
          <a:p>
            <a:r>
              <a:rPr lang="en-US" dirty="0"/>
              <a:t>• Plotted against log z</a:t>
            </a:r>
          </a:p>
          <a:p>
            <a:endParaRPr lang="en-US" dirty="0"/>
          </a:p>
          <a:p>
            <a:r>
              <a:rPr lang="en-US" dirty="0"/>
              <a:t>• Winds </a:t>
            </a:r>
            <a:r>
              <a:rPr lang="en-US" dirty="0">
                <a:solidFill>
                  <a:srgbClr val="FF0000"/>
                </a:solidFill>
              </a:rPr>
              <a:t>plotted relative</a:t>
            </a:r>
          </a:p>
          <a:p>
            <a:r>
              <a:rPr lang="en-US" dirty="0">
                <a:solidFill>
                  <a:srgbClr val="FF0000"/>
                </a:solidFill>
              </a:rPr>
              <a:t> to 2 m wind speed</a:t>
            </a:r>
          </a:p>
          <a:p>
            <a:r>
              <a:rPr lang="en-US" dirty="0"/>
              <a:t> [which varies with time]</a:t>
            </a:r>
          </a:p>
          <a:p>
            <a:endParaRPr lang="en-US" dirty="0"/>
          </a:p>
          <a:p>
            <a:r>
              <a:rPr lang="en-US" dirty="0"/>
              <a:t>• Wind profiles are</a:t>
            </a:r>
          </a:p>
          <a:p>
            <a:r>
              <a:rPr lang="en-US" dirty="0"/>
              <a:t> roughly logarithmic, BUT</a:t>
            </a:r>
          </a:p>
          <a:p>
            <a:endParaRPr lang="en-US" dirty="0"/>
          </a:p>
          <a:p>
            <a:r>
              <a:rPr lang="en-US" dirty="0"/>
              <a:t>• More shear at </a:t>
            </a:r>
            <a:r>
              <a:rPr lang="en-US" b="1" dirty="0"/>
              <a:t>midnight</a:t>
            </a:r>
          </a:p>
          <a:p>
            <a:r>
              <a:rPr lang="en-US" dirty="0"/>
              <a:t> and less shear at </a:t>
            </a:r>
            <a:r>
              <a:rPr lang="en-US" b="1" dirty="0">
                <a:solidFill>
                  <a:srgbClr val="FF0000"/>
                </a:solidFill>
              </a:rPr>
              <a:t>noon</a:t>
            </a:r>
          </a:p>
          <a:p>
            <a:endParaRPr lang="en-US" dirty="0"/>
          </a:p>
        </p:txBody>
      </p:sp>
      <p:sp>
        <p:nvSpPr>
          <p:cNvPr id="14" name="Rectangle 13">
            <a:extLst>
              <a:ext uri="{FF2B5EF4-FFF2-40B4-BE49-F238E27FC236}">
                <a16:creationId xmlns:a16="http://schemas.microsoft.com/office/drawing/2014/main" id="{E2469680-951B-06CF-124E-BAAF08F782D0}"/>
              </a:ext>
            </a:extLst>
          </p:cNvPr>
          <p:cNvSpPr/>
          <p:nvPr/>
        </p:nvSpPr>
        <p:spPr>
          <a:xfrm>
            <a:off x="6535747" y="3429000"/>
            <a:ext cx="2554228" cy="1611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D9345C-3C40-C9B7-ED18-65FE1189A14F}"/>
              </a:ext>
            </a:extLst>
          </p:cNvPr>
          <p:cNvSpPr/>
          <p:nvPr/>
        </p:nvSpPr>
        <p:spPr>
          <a:xfrm>
            <a:off x="5793448" y="5089846"/>
            <a:ext cx="3091060" cy="1266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1669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F5F7-5DF6-F173-D674-CE0F2BADAA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DFCFD-5584-7A97-2668-E043A8E3DABC}"/>
              </a:ext>
            </a:extLst>
          </p:cNvPr>
          <p:cNvSpPr>
            <a:spLocks noGrp="1"/>
          </p:cNvSpPr>
          <p:nvPr>
            <p:ph type="sldNum" sz="quarter" idx="12"/>
          </p:nvPr>
        </p:nvSpPr>
        <p:spPr/>
        <p:txBody>
          <a:bodyPr/>
          <a:lstStyle/>
          <a:p>
            <a:fld id="{439B27A5-291A-F64B-BF25-7DF0870CD8E2}" type="slidenum">
              <a:rPr lang="en-US" smtClean="0"/>
              <a:t>85</a:t>
            </a:fld>
            <a:endParaRPr lang="en-US"/>
          </a:p>
        </p:txBody>
      </p:sp>
      <p:pic>
        <p:nvPicPr>
          <p:cNvPr id="3" name="Picture 2" descr="EBR_normalized_profile.png">
            <a:extLst>
              <a:ext uri="{FF2B5EF4-FFF2-40B4-BE49-F238E27FC236}">
                <a16:creationId xmlns:a16="http://schemas.microsoft.com/office/drawing/2014/main" id="{79C47347-12FE-EABF-298C-99C62C929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 y="704304"/>
            <a:ext cx="6504432" cy="4285488"/>
          </a:xfrm>
          <a:prstGeom prst="rect">
            <a:avLst/>
          </a:prstGeom>
        </p:spPr>
      </p:pic>
      <p:sp>
        <p:nvSpPr>
          <p:cNvPr id="5" name="TextBox 4">
            <a:extLst>
              <a:ext uri="{FF2B5EF4-FFF2-40B4-BE49-F238E27FC236}">
                <a16:creationId xmlns:a16="http://schemas.microsoft.com/office/drawing/2014/main" id="{4A14C9E9-E353-7317-CADD-02B678D582A5}"/>
              </a:ext>
            </a:extLst>
          </p:cNvPr>
          <p:cNvSpPr txBox="1"/>
          <p:nvPr/>
        </p:nvSpPr>
        <p:spPr>
          <a:xfrm>
            <a:off x="812759" y="1413819"/>
            <a:ext cx="1149930" cy="646331"/>
          </a:xfrm>
          <a:prstGeom prst="rect">
            <a:avLst/>
          </a:prstGeom>
          <a:noFill/>
        </p:spPr>
        <p:txBody>
          <a:bodyPr wrap="none" rtlCol="0">
            <a:spAutoFit/>
          </a:bodyPr>
          <a:lstStyle/>
          <a:p>
            <a:r>
              <a:rPr lang="en-US" b="1" dirty="0">
                <a:solidFill>
                  <a:srgbClr val="FF0000"/>
                </a:solidFill>
              </a:rPr>
              <a:t>1200 local</a:t>
            </a:r>
          </a:p>
          <a:p>
            <a:r>
              <a:rPr lang="en-US" b="1" dirty="0">
                <a:solidFill>
                  <a:srgbClr val="FF0000"/>
                </a:solidFill>
              </a:rPr>
              <a:t>[noon]</a:t>
            </a:r>
          </a:p>
        </p:txBody>
      </p:sp>
      <p:sp>
        <p:nvSpPr>
          <p:cNvPr id="6" name="TextBox 5">
            <a:extLst>
              <a:ext uri="{FF2B5EF4-FFF2-40B4-BE49-F238E27FC236}">
                <a16:creationId xmlns:a16="http://schemas.microsoft.com/office/drawing/2014/main" id="{1E9B2C03-13A5-14CF-7666-9A963315CF5E}"/>
              </a:ext>
            </a:extLst>
          </p:cNvPr>
          <p:cNvSpPr txBox="1"/>
          <p:nvPr/>
        </p:nvSpPr>
        <p:spPr>
          <a:xfrm>
            <a:off x="3849383" y="2297386"/>
            <a:ext cx="1192442" cy="646331"/>
          </a:xfrm>
          <a:prstGeom prst="rect">
            <a:avLst/>
          </a:prstGeom>
          <a:noFill/>
        </p:spPr>
        <p:txBody>
          <a:bodyPr wrap="none" rtlCol="0">
            <a:spAutoFit/>
          </a:bodyPr>
          <a:lstStyle/>
          <a:p>
            <a:r>
              <a:rPr lang="en-US" b="1" dirty="0"/>
              <a:t>0000 local</a:t>
            </a:r>
          </a:p>
          <a:p>
            <a:r>
              <a:rPr lang="en-US" b="1" dirty="0"/>
              <a:t>[midnight]</a:t>
            </a:r>
          </a:p>
        </p:txBody>
      </p:sp>
      <p:pic>
        <p:nvPicPr>
          <p:cNvPr id="8" name="Picture 7">
            <a:extLst>
              <a:ext uri="{FF2B5EF4-FFF2-40B4-BE49-F238E27FC236}">
                <a16:creationId xmlns:a16="http://schemas.microsoft.com/office/drawing/2014/main" id="{6F646472-CB99-03D2-17CF-6294B0E1B468}"/>
              </a:ext>
            </a:extLst>
          </p:cNvPr>
          <p:cNvPicPr>
            <a:picLocks noChangeAspect="1"/>
          </p:cNvPicPr>
          <p:nvPr/>
        </p:nvPicPr>
        <p:blipFill>
          <a:blip r:embed="rId4"/>
          <a:stretch>
            <a:fillRect/>
          </a:stretch>
        </p:blipFill>
        <p:spPr>
          <a:xfrm>
            <a:off x="6096000" y="5394324"/>
            <a:ext cx="2590800" cy="702179"/>
          </a:xfrm>
          <a:prstGeom prst="rect">
            <a:avLst/>
          </a:prstGeom>
        </p:spPr>
      </p:pic>
      <p:sp>
        <p:nvSpPr>
          <p:cNvPr id="7" name="TextBox 6">
            <a:extLst>
              <a:ext uri="{FF2B5EF4-FFF2-40B4-BE49-F238E27FC236}">
                <a16:creationId xmlns:a16="http://schemas.microsoft.com/office/drawing/2014/main" id="{1C806550-1FD4-40A7-EA6F-7621F57CC5EA}"/>
              </a:ext>
            </a:extLst>
          </p:cNvPr>
          <p:cNvSpPr txBox="1"/>
          <p:nvPr/>
        </p:nvSpPr>
        <p:spPr>
          <a:xfrm>
            <a:off x="87919" y="6356350"/>
            <a:ext cx="6357517" cy="369332"/>
          </a:xfrm>
          <a:prstGeom prst="rect">
            <a:avLst/>
          </a:prstGeom>
          <a:noFill/>
        </p:spPr>
        <p:txBody>
          <a:bodyPr wrap="none" rtlCol="0">
            <a:spAutoFit/>
          </a:bodyPr>
          <a:lstStyle/>
          <a:p>
            <a:r>
              <a:rPr lang="en-US" b="1" i="1" dirty="0"/>
              <a:t>We will utilize this information to predict winds near the surface</a:t>
            </a:r>
          </a:p>
        </p:txBody>
      </p:sp>
      <p:sp>
        <p:nvSpPr>
          <p:cNvPr id="9" name="Rectangle 8">
            <a:extLst>
              <a:ext uri="{FF2B5EF4-FFF2-40B4-BE49-F238E27FC236}">
                <a16:creationId xmlns:a16="http://schemas.microsoft.com/office/drawing/2014/main" id="{C84B4910-01D6-FDE7-2DC9-72CFD2A1740F}"/>
              </a:ext>
            </a:extLst>
          </p:cNvPr>
          <p:cNvSpPr/>
          <p:nvPr/>
        </p:nvSpPr>
        <p:spPr>
          <a:xfrm>
            <a:off x="5483875" y="4698321"/>
            <a:ext cx="488592" cy="230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7383039-B77C-7843-4748-AF9F76B08FA8}"/>
              </a:ext>
            </a:extLst>
          </p:cNvPr>
          <p:cNvCxnSpPr/>
          <p:nvPr/>
        </p:nvCxnSpPr>
        <p:spPr>
          <a:xfrm flipH="1">
            <a:off x="8331200" y="5089846"/>
            <a:ext cx="114300" cy="4332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7B55849-8C19-0F16-5321-9A2CCDC7F9AA}"/>
              </a:ext>
            </a:extLst>
          </p:cNvPr>
          <p:cNvSpPr txBox="1"/>
          <p:nvPr/>
        </p:nvSpPr>
        <p:spPr>
          <a:xfrm>
            <a:off x="87919" y="111211"/>
            <a:ext cx="2751010" cy="307777"/>
          </a:xfrm>
          <a:prstGeom prst="rect">
            <a:avLst/>
          </a:prstGeom>
          <a:noFill/>
        </p:spPr>
        <p:txBody>
          <a:bodyPr wrap="none" rtlCol="0">
            <a:spAutoFit/>
          </a:bodyPr>
          <a:lstStyle/>
          <a:p>
            <a:r>
              <a:rPr lang="en-US" sz="1400" i="1" dirty="0">
                <a:solidFill>
                  <a:schemeClr val="bg1">
                    <a:lumMod val="50000"/>
                  </a:schemeClr>
                </a:solidFill>
              </a:rPr>
              <a:t>Wind analysis by Dr. Alex Gallagher</a:t>
            </a:r>
          </a:p>
        </p:txBody>
      </p:sp>
      <p:sp>
        <p:nvSpPr>
          <p:cNvPr id="12" name="TextBox 11">
            <a:extLst>
              <a:ext uri="{FF2B5EF4-FFF2-40B4-BE49-F238E27FC236}">
                <a16:creationId xmlns:a16="http://schemas.microsoft.com/office/drawing/2014/main" id="{986D50A7-1EB0-2C0A-FCCD-0661E1F24EF9}"/>
              </a:ext>
            </a:extLst>
          </p:cNvPr>
          <p:cNvSpPr txBox="1"/>
          <p:nvPr/>
        </p:nvSpPr>
        <p:spPr>
          <a:xfrm>
            <a:off x="6494557" y="719846"/>
            <a:ext cx="2570704" cy="4524315"/>
          </a:xfrm>
          <a:prstGeom prst="rect">
            <a:avLst/>
          </a:prstGeom>
          <a:noFill/>
        </p:spPr>
        <p:txBody>
          <a:bodyPr wrap="none" rtlCol="0">
            <a:spAutoFit/>
          </a:bodyPr>
          <a:lstStyle/>
          <a:p>
            <a:r>
              <a:rPr lang="en-US" dirty="0"/>
              <a:t>• 1 year of observations</a:t>
            </a:r>
          </a:p>
          <a:p>
            <a:r>
              <a:rPr lang="en-US" dirty="0"/>
              <a:t> at 2, 10, 15, 45, 76 m</a:t>
            </a:r>
          </a:p>
          <a:p>
            <a:r>
              <a:rPr lang="en-US" dirty="0"/>
              <a:t> above ground level</a:t>
            </a:r>
          </a:p>
          <a:p>
            <a:endParaRPr lang="en-US" dirty="0"/>
          </a:p>
          <a:p>
            <a:r>
              <a:rPr lang="en-US" dirty="0"/>
              <a:t>• Plotted against log z</a:t>
            </a:r>
          </a:p>
          <a:p>
            <a:endParaRPr lang="en-US" dirty="0"/>
          </a:p>
          <a:p>
            <a:r>
              <a:rPr lang="en-US" dirty="0"/>
              <a:t>• Winds plotted relative</a:t>
            </a:r>
          </a:p>
          <a:p>
            <a:r>
              <a:rPr lang="en-US" dirty="0"/>
              <a:t> to 2 m wind speed</a:t>
            </a:r>
          </a:p>
          <a:p>
            <a:r>
              <a:rPr lang="en-US" dirty="0"/>
              <a:t> [which varies with time]</a:t>
            </a:r>
          </a:p>
          <a:p>
            <a:endParaRPr lang="en-US" dirty="0"/>
          </a:p>
          <a:p>
            <a:r>
              <a:rPr lang="en-US" dirty="0"/>
              <a:t>• </a:t>
            </a:r>
            <a:r>
              <a:rPr lang="en-US" dirty="0">
                <a:solidFill>
                  <a:srgbClr val="0070C0"/>
                </a:solidFill>
              </a:rPr>
              <a:t>Wind profiles are</a:t>
            </a:r>
          </a:p>
          <a:p>
            <a:r>
              <a:rPr lang="en-US" dirty="0">
                <a:solidFill>
                  <a:srgbClr val="0070C0"/>
                </a:solidFill>
              </a:rPr>
              <a:t> roughly logarithmic</a:t>
            </a:r>
            <a:r>
              <a:rPr lang="en-US" dirty="0"/>
              <a:t>, </a:t>
            </a:r>
            <a:r>
              <a:rPr lang="en-US" b="1" dirty="0">
                <a:solidFill>
                  <a:srgbClr val="FF0000"/>
                </a:solidFill>
              </a:rPr>
              <a:t>BUT</a:t>
            </a:r>
          </a:p>
          <a:p>
            <a:endParaRPr lang="en-US" dirty="0"/>
          </a:p>
          <a:p>
            <a:r>
              <a:rPr lang="en-US" dirty="0"/>
              <a:t>• More shear at </a:t>
            </a:r>
            <a:r>
              <a:rPr lang="en-US" b="1" dirty="0"/>
              <a:t>midnight</a:t>
            </a:r>
          </a:p>
          <a:p>
            <a:r>
              <a:rPr lang="en-US" dirty="0"/>
              <a:t> and less shear at </a:t>
            </a:r>
            <a:r>
              <a:rPr lang="en-US" b="1" dirty="0">
                <a:solidFill>
                  <a:srgbClr val="FF0000"/>
                </a:solidFill>
              </a:rPr>
              <a:t>noon</a:t>
            </a:r>
          </a:p>
          <a:p>
            <a:endParaRPr lang="en-US" dirty="0"/>
          </a:p>
        </p:txBody>
      </p:sp>
    </p:spTree>
    <p:extLst>
      <p:ext uri="{BB962C8B-B14F-4D97-AF65-F5344CB8AC3E}">
        <p14:creationId xmlns:p14="http://schemas.microsoft.com/office/powerpoint/2010/main" val="2386082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91C87-E790-23B9-7309-5D3BE5141E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A6DF9-8E51-CDCA-F563-1D5FD7141A53}"/>
              </a:ext>
            </a:extLst>
          </p:cNvPr>
          <p:cNvSpPr>
            <a:spLocks noGrp="1"/>
          </p:cNvSpPr>
          <p:nvPr>
            <p:ph type="title"/>
          </p:nvPr>
        </p:nvSpPr>
        <p:spPr/>
        <p:txBody>
          <a:bodyPr/>
          <a:lstStyle/>
          <a:p>
            <a:r>
              <a:rPr lang="en-US" dirty="0"/>
              <a:t>Recall Theme #2</a:t>
            </a:r>
          </a:p>
        </p:txBody>
      </p:sp>
      <p:sp>
        <p:nvSpPr>
          <p:cNvPr id="3" name="Slide Number Placeholder 2">
            <a:extLst>
              <a:ext uri="{FF2B5EF4-FFF2-40B4-BE49-F238E27FC236}">
                <a16:creationId xmlns:a16="http://schemas.microsoft.com/office/drawing/2014/main" id="{E6F633A9-DFEA-103A-9721-E4090731C124}"/>
              </a:ext>
            </a:extLst>
          </p:cNvPr>
          <p:cNvSpPr>
            <a:spLocks noGrp="1"/>
          </p:cNvSpPr>
          <p:nvPr>
            <p:ph type="sldNum" sz="quarter" idx="12"/>
          </p:nvPr>
        </p:nvSpPr>
        <p:spPr/>
        <p:txBody>
          <a:bodyPr/>
          <a:lstStyle/>
          <a:p>
            <a:fld id="{439B27A5-291A-F64B-BF25-7DF0870CD8E2}" type="slidenum">
              <a:rPr lang="en-US" smtClean="0"/>
              <a:t>86</a:t>
            </a:fld>
            <a:endParaRPr lang="en-US"/>
          </a:p>
        </p:txBody>
      </p:sp>
      <p:sp>
        <p:nvSpPr>
          <p:cNvPr id="5" name="TextBox 4">
            <a:extLst>
              <a:ext uri="{FF2B5EF4-FFF2-40B4-BE49-F238E27FC236}">
                <a16:creationId xmlns:a16="http://schemas.microsoft.com/office/drawing/2014/main" id="{D920B73D-5972-0E2B-1B6D-B1A3A4AB7618}"/>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
        <p:nvSpPr>
          <p:cNvPr id="2" name="TextBox 1">
            <a:extLst>
              <a:ext uri="{FF2B5EF4-FFF2-40B4-BE49-F238E27FC236}">
                <a16:creationId xmlns:a16="http://schemas.microsoft.com/office/drawing/2014/main" id="{2F8702D5-E233-2C0E-4EE5-89B2D94C0F6E}"/>
              </a:ext>
            </a:extLst>
          </p:cNvPr>
          <p:cNvSpPr txBox="1"/>
          <p:nvPr/>
        </p:nvSpPr>
        <p:spPr>
          <a:xfrm>
            <a:off x="457200" y="4238368"/>
            <a:ext cx="5603778" cy="2308324"/>
          </a:xfrm>
          <a:prstGeom prst="rect">
            <a:avLst/>
          </a:prstGeom>
          <a:noFill/>
          <a:ln w="38100">
            <a:solidFill>
              <a:srgbClr val="FF0000"/>
            </a:solidFill>
          </a:ln>
        </p:spPr>
        <p:txBody>
          <a:bodyPr wrap="none" rtlCol="0">
            <a:spAutoFit/>
          </a:bodyPr>
          <a:lstStyle/>
          <a:p>
            <a:r>
              <a:rPr lang="en-US" u="sng" dirty="0"/>
              <a:t>What assumptions have we made?</a:t>
            </a:r>
          </a:p>
          <a:p>
            <a:r>
              <a:rPr lang="en-US" dirty="0"/>
              <a:t>	Reynolds averaging and Reynolds’ assumption</a:t>
            </a:r>
          </a:p>
          <a:p>
            <a:r>
              <a:rPr lang="en-US" dirty="0"/>
              <a:t>	Eddy mixing mimics molecular viscosity</a:t>
            </a:r>
          </a:p>
          <a:p>
            <a:r>
              <a:rPr lang="en-US" dirty="0"/>
              <a:t>	Mixing length assumptions and von Karman constant</a:t>
            </a:r>
          </a:p>
          <a:p>
            <a:r>
              <a:rPr lang="en-US" dirty="0"/>
              <a:t>	Roughness lengths</a:t>
            </a:r>
          </a:p>
          <a:p>
            <a:r>
              <a:rPr lang="en-US" dirty="0"/>
              <a:t>	Absence of obstructions</a:t>
            </a:r>
          </a:p>
          <a:p>
            <a:r>
              <a:rPr lang="en-US" dirty="0"/>
              <a:t>	Empirically-derived stability correctors</a:t>
            </a:r>
          </a:p>
          <a:p>
            <a:r>
              <a:rPr lang="en-US" dirty="0"/>
              <a:t>	</a:t>
            </a:r>
            <a:r>
              <a:rPr lang="en-US" b="1" i="1" dirty="0"/>
              <a:t>And we still need to implement this in the model!</a:t>
            </a:r>
          </a:p>
        </p:txBody>
      </p:sp>
    </p:spTree>
    <p:extLst>
      <p:ext uri="{BB962C8B-B14F-4D97-AF65-F5344CB8AC3E}">
        <p14:creationId xmlns:p14="http://schemas.microsoft.com/office/powerpoint/2010/main" val="2097059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56A2-827C-180F-F07E-73CA6FFD65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4A6C38-0AE0-5E9F-20C3-6F5AB6BADBC1}"/>
              </a:ext>
            </a:extLst>
          </p:cNvPr>
          <p:cNvSpPr>
            <a:spLocks noGrp="1"/>
          </p:cNvSpPr>
          <p:nvPr>
            <p:ph type="title"/>
          </p:nvPr>
        </p:nvSpPr>
        <p:spPr/>
        <p:txBody>
          <a:bodyPr/>
          <a:lstStyle/>
          <a:p>
            <a:r>
              <a:rPr lang="en-US" dirty="0"/>
              <a:t>Recall Theme #2</a:t>
            </a:r>
          </a:p>
        </p:txBody>
      </p:sp>
      <p:sp>
        <p:nvSpPr>
          <p:cNvPr id="3" name="Slide Number Placeholder 2">
            <a:extLst>
              <a:ext uri="{FF2B5EF4-FFF2-40B4-BE49-F238E27FC236}">
                <a16:creationId xmlns:a16="http://schemas.microsoft.com/office/drawing/2014/main" id="{AD51D34A-58C4-DA82-ACEB-86CE367B8115}"/>
              </a:ext>
            </a:extLst>
          </p:cNvPr>
          <p:cNvSpPr>
            <a:spLocks noGrp="1"/>
          </p:cNvSpPr>
          <p:nvPr>
            <p:ph type="sldNum" sz="quarter" idx="12"/>
          </p:nvPr>
        </p:nvSpPr>
        <p:spPr/>
        <p:txBody>
          <a:bodyPr/>
          <a:lstStyle/>
          <a:p>
            <a:fld id="{439B27A5-291A-F64B-BF25-7DF0870CD8E2}" type="slidenum">
              <a:rPr lang="en-US" smtClean="0"/>
              <a:t>87</a:t>
            </a:fld>
            <a:endParaRPr lang="en-US"/>
          </a:p>
        </p:txBody>
      </p:sp>
      <p:sp>
        <p:nvSpPr>
          <p:cNvPr id="5" name="TextBox 4">
            <a:extLst>
              <a:ext uri="{FF2B5EF4-FFF2-40B4-BE49-F238E27FC236}">
                <a16:creationId xmlns:a16="http://schemas.microsoft.com/office/drawing/2014/main" id="{539E6F19-CD6C-422D-7BAB-698CB61F912F}"/>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
        <p:nvSpPr>
          <p:cNvPr id="2" name="TextBox 1">
            <a:extLst>
              <a:ext uri="{FF2B5EF4-FFF2-40B4-BE49-F238E27FC236}">
                <a16:creationId xmlns:a16="http://schemas.microsoft.com/office/drawing/2014/main" id="{E5D8465E-ADDA-F5C7-3D95-AFDCF5B5347A}"/>
              </a:ext>
            </a:extLst>
          </p:cNvPr>
          <p:cNvSpPr txBox="1"/>
          <p:nvPr/>
        </p:nvSpPr>
        <p:spPr>
          <a:xfrm>
            <a:off x="457200" y="4238368"/>
            <a:ext cx="5603778" cy="2308324"/>
          </a:xfrm>
          <a:prstGeom prst="rect">
            <a:avLst/>
          </a:prstGeom>
          <a:noFill/>
          <a:ln w="38100">
            <a:solidFill>
              <a:srgbClr val="FF0000"/>
            </a:solidFill>
          </a:ln>
        </p:spPr>
        <p:txBody>
          <a:bodyPr wrap="none" rtlCol="0">
            <a:spAutoFit/>
          </a:bodyPr>
          <a:lstStyle/>
          <a:p>
            <a:r>
              <a:rPr lang="en-US" u="sng" dirty="0"/>
              <a:t>What assumptions have we made?</a:t>
            </a:r>
          </a:p>
          <a:p>
            <a:r>
              <a:rPr lang="en-US" dirty="0"/>
              <a:t>	Reynolds averaging and Reynolds’ assumption</a:t>
            </a:r>
          </a:p>
          <a:p>
            <a:r>
              <a:rPr lang="en-US" dirty="0"/>
              <a:t>	Eddy mixing mimics molecular viscosity</a:t>
            </a:r>
          </a:p>
          <a:p>
            <a:r>
              <a:rPr lang="en-US" dirty="0"/>
              <a:t>	Mixing length assumptions and von Karman constant</a:t>
            </a:r>
          </a:p>
          <a:p>
            <a:r>
              <a:rPr lang="en-US" dirty="0"/>
              <a:t>	Roughness lengths</a:t>
            </a:r>
          </a:p>
          <a:p>
            <a:r>
              <a:rPr lang="en-US" dirty="0"/>
              <a:t>	Absence of obstructions</a:t>
            </a:r>
          </a:p>
          <a:p>
            <a:r>
              <a:rPr lang="en-US" dirty="0"/>
              <a:t>	Empirically-derived stability correctors</a:t>
            </a:r>
          </a:p>
          <a:p>
            <a:r>
              <a:rPr lang="en-US" dirty="0"/>
              <a:t>	</a:t>
            </a:r>
            <a:r>
              <a:rPr lang="en-US" b="1" i="1" dirty="0"/>
              <a:t>And we still need to implement this in the model!</a:t>
            </a:r>
          </a:p>
        </p:txBody>
      </p:sp>
      <p:sp>
        <p:nvSpPr>
          <p:cNvPr id="6" name="TextBox 5">
            <a:extLst>
              <a:ext uri="{FF2B5EF4-FFF2-40B4-BE49-F238E27FC236}">
                <a16:creationId xmlns:a16="http://schemas.microsoft.com/office/drawing/2014/main" id="{A2219613-069D-4382-889C-C42A5C457148}"/>
              </a:ext>
            </a:extLst>
          </p:cNvPr>
          <p:cNvSpPr txBox="1"/>
          <p:nvPr/>
        </p:nvSpPr>
        <p:spPr>
          <a:xfrm>
            <a:off x="6164730" y="4238368"/>
            <a:ext cx="2910540" cy="1200329"/>
          </a:xfrm>
          <a:prstGeom prst="rect">
            <a:avLst/>
          </a:prstGeom>
          <a:noFill/>
        </p:spPr>
        <p:txBody>
          <a:bodyPr wrap="none" rtlCol="0">
            <a:spAutoFit/>
          </a:bodyPr>
          <a:lstStyle/>
          <a:p>
            <a:r>
              <a:rPr lang="en-US" dirty="0"/>
              <a:t>“A difference is a difference</a:t>
            </a:r>
          </a:p>
          <a:p>
            <a:r>
              <a:rPr lang="en-US" dirty="0"/>
              <a:t> only if it makes a difference”</a:t>
            </a:r>
          </a:p>
          <a:p>
            <a:r>
              <a:rPr lang="en-US" dirty="0"/>
              <a:t>-- Darrell Huff</a:t>
            </a:r>
          </a:p>
          <a:p>
            <a:r>
              <a:rPr lang="en-US" i="1" dirty="0"/>
              <a:t> How to Lie with Statistics</a:t>
            </a:r>
          </a:p>
        </p:txBody>
      </p:sp>
    </p:spTree>
    <p:extLst>
      <p:ext uri="{BB962C8B-B14F-4D97-AF65-F5344CB8AC3E}">
        <p14:creationId xmlns:p14="http://schemas.microsoft.com/office/powerpoint/2010/main" val="2878638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Eddy mixing of heat</a:t>
            </a:r>
          </a:p>
        </p:txBody>
      </p:sp>
      <p:sp>
        <p:nvSpPr>
          <p:cNvPr id="5" name="Content Placeholder 4"/>
          <p:cNvSpPr>
            <a:spLocks noGrp="1"/>
          </p:cNvSpPr>
          <p:nvPr>
            <p:ph idx="1"/>
          </p:nvPr>
        </p:nvSpPr>
        <p:spPr/>
        <p:txBody>
          <a:bodyPr/>
          <a:lstStyle/>
          <a:p>
            <a:r>
              <a:rPr lang="en-US" dirty="0"/>
              <a:t>For </a:t>
            </a:r>
            <a:r>
              <a:rPr lang="en-US" b="1" dirty="0">
                <a:solidFill>
                  <a:srgbClr val="0070C0"/>
                </a:solidFill>
              </a:rPr>
              <a:t>momentum</a:t>
            </a:r>
            <a:r>
              <a:rPr lang="en-US" dirty="0"/>
              <a:t>, we mimicked molecular diffusion to get eddy mixing, and modified the vertical shear by a stability function</a:t>
            </a:r>
          </a:p>
          <a:p>
            <a:pPr marL="0" indent="0">
              <a:buNone/>
            </a:pPr>
            <a:endParaRPr lang="en-US" dirty="0"/>
          </a:p>
          <a:p>
            <a:endParaRPr lang="en-US" dirty="0"/>
          </a:p>
          <a:p>
            <a:r>
              <a:rPr lang="en-US" dirty="0"/>
              <a:t>For </a:t>
            </a:r>
            <a:r>
              <a:rPr lang="en-US" b="1" dirty="0">
                <a:solidFill>
                  <a:srgbClr val="FF0000"/>
                </a:solidFill>
              </a:rPr>
              <a:t>heat</a:t>
            </a:r>
            <a:r>
              <a:rPr lang="en-US" dirty="0"/>
              <a:t>, we do something similar:</a:t>
            </a:r>
          </a:p>
        </p:txBody>
      </p:sp>
      <p:sp>
        <p:nvSpPr>
          <p:cNvPr id="2" name="Slide Number Placeholder 1"/>
          <p:cNvSpPr>
            <a:spLocks noGrp="1"/>
          </p:cNvSpPr>
          <p:nvPr>
            <p:ph type="sldNum" sz="quarter" idx="12"/>
          </p:nvPr>
        </p:nvSpPr>
        <p:spPr/>
        <p:txBody>
          <a:bodyPr/>
          <a:lstStyle/>
          <a:p>
            <a:fld id="{439B27A5-291A-F64B-BF25-7DF0870CD8E2}" type="slidenum">
              <a:rPr lang="en-US" smtClean="0"/>
              <a:t>88</a:t>
            </a:fld>
            <a:endParaRPr lang="en-US"/>
          </a:p>
        </p:txBody>
      </p:sp>
      <p:pic>
        <p:nvPicPr>
          <p:cNvPr id="6" name="Picture 5"/>
          <p:cNvPicPr>
            <a:picLocks noChangeAspect="1"/>
          </p:cNvPicPr>
          <p:nvPr/>
        </p:nvPicPr>
        <p:blipFill>
          <a:blip r:embed="rId2"/>
          <a:stretch>
            <a:fillRect/>
          </a:stretch>
        </p:blipFill>
        <p:spPr>
          <a:xfrm>
            <a:off x="810505" y="3282189"/>
            <a:ext cx="3492500" cy="977900"/>
          </a:xfrm>
          <a:prstGeom prst="rect">
            <a:avLst/>
          </a:prstGeom>
        </p:spPr>
      </p:pic>
      <p:pic>
        <p:nvPicPr>
          <p:cNvPr id="7" name="Picture 6"/>
          <p:cNvPicPr>
            <a:picLocks noChangeAspect="1"/>
          </p:cNvPicPr>
          <p:nvPr/>
        </p:nvPicPr>
        <p:blipFill>
          <a:blip r:embed="rId3"/>
          <a:stretch>
            <a:fillRect/>
          </a:stretch>
        </p:blipFill>
        <p:spPr>
          <a:xfrm>
            <a:off x="5753100" y="3268383"/>
            <a:ext cx="2362200" cy="952500"/>
          </a:xfrm>
          <a:prstGeom prst="rect">
            <a:avLst/>
          </a:prstGeom>
        </p:spPr>
      </p:pic>
      <p:pic>
        <p:nvPicPr>
          <p:cNvPr id="8" name="Picture 7"/>
          <p:cNvPicPr>
            <a:picLocks noChangeAspect="1"/>
          </p:cNvPicPr>
          <p:nvPr/>
        </p:nvPicPr>
        <p:blipFill>
          <a:blip r:embed="rId4"/>
          <a:stretch>
            <a:fillRect/>
          </a:stretch>
        </p:blipFill>
        <p:spPr>
          <a:xfrm>
            <a:off x="5651038" y="5110163"/>
            <a:ext cx="2578100" cy="1016000"/>
          </a:xfrm>
          <a:prstGeom prst="rect">
            <a:avLst/>
          </a:prstGeom>
        </p:spPr>
      </p:pic>
      <p:pic>
        <p:nvPicPr>
          <p:cNvPr id="9" name="Picture 8"/>
          <p:cNvPicPr>
            <a:picLocks noChangeAspect="1"/>
          </p:cNvPicPr>
          <p:nvPr/>
        </p:nvPicPr>
        <p:blipFill>
          <a:blip r:embed="rId5"/>
          <a:stretch>
            <a:fillRect/>
          </a:stretch>
        </p:blipFill>
        <p:spPr>
          <a:xfrm>
            <a:off x="810505" y="5093888"/>
            <a:ext cx="3606800" cy="1028700"/>
          </a:xfrm>
          <a:prstGeom prst="rect">
            <a:avLst/>
          </a:prstGeom>
        </p:spPr>
      </p:pic>
      <p:sp>
        <p:nvSpPr>
          <p:cNvPr id="11" name="TextBox 10"/>
          <p:cNvSpPr txBox="1"/>
          <p:nvPr/>
        </p:nvSpPr>
        <p:spPr>
          <a:xfrm>
            <a:off x="289902" y="6356350"/>
            <a:ext cx="6478081" cy="369332"/>
          </a:xfrm>
          <a:prstGeom prst="rect">
            <a:avLst/>
          </a:prstGeom>
          <a:noFill/>
        </p:spPr>
        <p:txBody>
          <a:bodyPr wrap="none" rtlCol="0">
            <a:spAutoFit/>
          </a:bodyPr>
          <a:lstStyle/>
          <a:p>
            <a:r>
              <a:rPr lang="en-US" dirty="0"/>
              <a:t>Turbulent </a:t>
            </a:r>
            <a:r>
              <a:rPr lang="en-US" dirty="0" err="1"/>
              <a:t>Prandtl</a:t>
            </a:r>
            <a:r>
              <a:rPr lang="en-US" dirty="0"/>
              <a:t> number = </a:t>
            </a:r>
            <a:r>
              <a:rPr lang="en-US" i="1" dirty="0"/>
              <a:t>K</a:t>
            </a:r>
            <a:r>
              <a:rPr lang="en-US" i="1" baseline="-25000" dirty="0"/>
              <a:t>m</a:t>
            </a:r>
            <a:r>
              <a:rPr lang="en-US" dirty="0"/>
              <a:t>/</a:t>
            </a:r>
            <a:r>
              <a:rPr lang="en-US" i="1" dirty="0" err="1"/>
              <a:t>K</a:t>
            </a:r>
            <a:r>
              <a:rPr lang="en-US" i="1" baseline="-25000" dirty="0" err="1"/>
              <a:t>h</a:t>
            </a:r>
            <a:r>
              <a:rPr lang="en-US" baseline="-25000" dirty="0"/>
              <a:t>		 </a:t>
            </a:r>
            <a:r>
              <a:rPr lang="en-US" dirty="0"/>
              <a:t>(but sometimes reversed!!)</a:t>
            </a:r>
            <a:endParaRPr lang="en-US" baseline="-25000" dirty="0"/>
          </a:p>
        </p:txBody>
      </p:sp>
    </p:spTree>
    <p:extLst>
      <p:ext uri="{BB962C8B-B14F-4D97-AF65-F5344CB8AC3E}">
        <p14:creationId xmlns:p14="http://schemas.microsoft.com/office/powerpoint/2010/main" val="1492260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26A7A-9B45-C344-8129-FB189550058E}"/>
              </a:ext>
            </a:extLst>
          </p:cNvPr>
          <p:cNvSpPr>
            <a:spLocks noGrp="1"/>
          </p:cNvSpPr>
          <p:nvPr>
            <p:ph type="ctrTitle"/>
          </p:nvPr>
        </p:nvSpPr>
        <p:spPr/>
        <p:txBody>
          <a:bodyPr/>
          <a:lstStyle/>
          <a:p>
            <a:r>
              <a:rPr lang="en-US" dirty="0"/>
              <a:t>[end of Part 1]</a:t>
            </a:r>
          </a:p>
        </p:txBody>
      </p:sp>
      <p:sp>
        <p:nvSpPr>
          <p:cNvPr id="6" name="Subtitle 5">
            <a:extLst>
              <a:ext uri="{FF2B5EF4-FFF2-40B4-BE49-F238E27FC236}">
                <a16:creationId xmlns:a16="http://schemas.microsoft.com/office/drawing/2014/main" id="{15AB66C0-7AD3-0647-B5C1-A2A491C5B26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00839E7-933B-B740-8B68-B5D00B139F6D}"/>
              </a:ext>
            </a:extLst>
          </p:cNvPr>
          <p:cNvSpPr>
            <a:spLocks noGrp="1"/>
          </p:cNvSpPr>
          <p:nvPr>
            <p:ph type="sldNum" sz="quarter" idx="12"/>
          </p:nvPr>
        </p:nvSpPr>
        <p:spPr/>
        <p:txBody>
          <a:bodyPr/>
          <a:lstStyle/>
          <a:p>
            <a:fld id="{439B27A5-291A-F64B-BF25-7DF0870CD8E2}" type="slidenum">
              <a:rPr lang="en-US" smtClean="0"/>
              <a:t>89</a:t>
            </a:fld>
            <a:endParaRPr lang="en-US"/>
          </a:p>
        </p:txBody>
      </p:sp>
    </p:spTree>
    <p:extLst>
      <p:ext uri="{BB962C8B-B14F-4D97-AF65-F5344CB8AC3E}">
        <p14:creationId xmlns:p14="http://schemas.microsoft.com/office/powerpoint/2010/main" val="362279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Reynolds averaging</a:t>
            </a:r>
          </a:p>
        </p:txBody>
      </p:sp>
      <p:sp>
        <p:nvSpPr>
          <p:cNvPr id="3" name="Content Placeholder 2"/>
          <p:cNvSpPr>
            <a:spLocks noGrp="1"/>
          </p:cNvSpPr>
          <p:nvPr>
            <p:ph idx="1"/>
          </p:nvPr>
        </p:nvSpPr>
        <p:spPr/>
        <p:txBody>
          <a:bodyPr>
            <a:normAutofit fontScale="92500"/>
          </a:bodyPr>
          <a:lstStyle/>
          <a:p>
            <a:r>
              <a:rPr lang="en-US" dirty="0"/>
              <a:t>Take a variable of interest (say, </a:t>
            </a:r>
            <a:r>
              <a:rPr lang="en-US" i="1" dirty="0"/>
              <a:t>u</a:t>
            </a:r>
            <a:r>
              <a:rPr lang="en-US" dirty="0"/>
              <a:t>, </a:t>
            </a:r>
            <a:r>
              <a:rPr lang="en-US" i="1" dirty="0"/>
              <a:t>w</a:t>
            </a:r>
            <a:r>
              <a:rPr lang="en-US" dirty="0"/>
              <a:t>, </a:t>
            </a:r>
            <a:r>
              <a:rPr lang="en-US" dirty="0">
                <a:latin typeface="Symbol" charset="2"/>
                <a:cs typeface="Symbol" charset="2"/>
              </a:rPr>
              <a:t>q</a:t>
            </a:r>
            <a:r>
              <a:rPr lang="en-US" baseline="-25000" dirty="0">
                <a:latin typeface="Calibri"/>
                <a:cs typeface="Calibri"/>
              </a:rPr>
              <a:t>v</a:t>
            </a:r>
            <a:r>
              <a:rPr lang="en-US" dirty="0"/>
              <a:t>, </a:t>
            </a:r>
            <a:r>
              <a:rPr lang="en-US" i="1" dirty="0"/>
              <a:t>T</a:t>
            </a:r>
            <a:r>
              <a:rPr lang="en-US" dirty="0"/>
              <a:t>, </a:t>
            </a:r>
            <a:r>
              <a:rPr lang="en-US" i="1" dirty="0"/>
              <a:t>q</a:t>
            </a:r>
            <a:r>
              <a:rPr lang="en-US" dirty="0"/>
              <a:t>) and partition it into a </a:t>
            </a:r>
            <a:r>
              <a:rPr lang="en-US" dirty="0">
                <a:solidFill>
                  <a:srgbClr val="FF0000"/>
                </a:solidFill>
              </a:rPr>
              <a:t>mean</a:t>
            </a:r>
            <a:r>
              <a:rPr lang="en-US" dirty="0"/>
              <a:t> and </a:t>
            </a:r>
            <a:r>
              <a:rPr lang="en-US" dirty="0">
                <a:solidFill>
                  <a:srgbClr val="FF0000"/>
                </a:solidFill>
              </a:rPr>
              <a:t>perturbation</a:t>
            </a:r>
            <a:r>
              <a:rPr lang="en-US" dirty="0"/>
              <a:t> part</a:t>
            </a:r>
          </a:p>
          <a:p>
            <a:endParaRPr lang="en-US" dirty="0"/>
          </a:p>
          <a:p>
            <a:endParaRPr lang="en-US" dirty="0"/>
          </a:p>
          <a:p>
            <a:pPr lvl="1"/>
            <a:r>
              <a:rPr lang="en-US" dirty="0"/>
              <a:t>The mean represents the average over time and space</a:t>
            </a:r>
          </a:p>
          <a:p>
            <a:pPr lvl="1"/>
            <a:endParaRPr lang="en-US" dirty="0"/>
          </a:p>
          <a:p>
            <a:pPr lvl="1"/>
            <a:endParaRPr lang="en-US" dirty="0"/>
          </a:p>
          <a:p>
            <a:pPr lvl="1"/>
            <a:r>
              <a:rPr lang="en-US" dirty="0"/>
              <a:t>The </a:t>
            </a:r>
            <a:r>
              <a:rPr lang="en-US" b="1" dirty="0"/>
              <a:t>average of perturbations is assumed to be zero </a:t>
            </a:r>
            <a:r>
              <a:rPr lang="en-US" dirty="0"/>
              <a:t>(Reynolds’ assumption)</a:t>
            </a:r>
          </a:p>
        </p:txBody>
      </p:sp>
      <p:pic>
        <p:nvPicPr>
          <p:cNvPr id="20" name="Picture 19"/>
          <p:cNvPicPr>
            <a:picLocks noChangeAspect="1"/>
          </p:cNvPicPr>
          <p:nvPr/>
        </p:nvPicPr>
        <p:blipFill>
          <a:blip r:embed="rId3"/>
          <a:stretch>
            <a:fillRect/>
          </a:stretch>
        </p:blipFill>
        <p:spPr>
          <a:xfrm>
            <a:off x="3949700" y="6126163"/>
            <a:ext cx="1231900" cy="495300"/>
          </a:xfrm>
          <a:prstGeom prst="rect">
            <a:avLst/>
          </a:prstGeom>
        </p:spPr>
      </p:pic>
      <p:pic>
        <p:nvPicPr>
          <p:cNvPr id="21" name="Picture 20"/>
          <p:cNvPicPr>
            <a:picLocks noChangeAspect="1"/>
          </p:cNvPicPr>
          <p:nvPr/>
        </p:nvPicPr>
        <p:blipFill>
          <a:blip r:embed="rId4"/>
          <a:stretch>
            <a:fillRect/>
          </a:stretch>
        </p:blipFill>
        <p:spPr>
          <a:xfrm>
            <a:off x="3530600" y="2906680"/>
            <a:ext cx="2070100" cy="495300"/>
          </a:xfrm>
          <a:prstGeom prst="rect">
            <a:avLst/>
          </a:prstGeom>
        </p:spPr>
      </p:pic>
      <p:pic>
        <p:nvPicPr>
          <p:cNvPr id="22" name="Picture 21"/>
          <p:cNvPicPr>
            <a:picLocks noChangeAspect="1"/>
          </p:cNvPicPr>
          <p:nvPr/>
        </p:nvPicPr>
        <p:blipFill>
          <a:blip r:embed="rId5"/>
          <a:stretch>
            <a:fillRect/>
          </a:stretch>
        </p:blipFill>
        <p:spPr>
          <a:xfrm>
            <a:off x="1873759" y="4335247"/>
            <a:ext cx="5405120" cy="728980"/>
          </a:xfrm>
          <a:prstGeom prst="rect">
            <a:avLst/>
          </a:prstGeom>
        </p:spPr>
      </p:pic>
      <p:sp>
        <p:nvSpPr>
          <p:cNvPr id="23" name="Slide Number Placeholder 22"/>
          <p:cNvSpPr>
            <a:spLocks noGrp="1"/>
          </p:cNvSpPr>
          <p:nvPr>
            <p:ph type="sldNum" sz="quarter" idx="12"/>
          </p:nvPr>
        </p:nvSpPr>
        <p:spPr/>
        <p:txBody>
          <a:bodyPr/>
          <a:lstStyle/>
          <a:p>
            <a:fld id="{439B27A5-291A-F64B-BF25-7DF0870CD8E2}" type="slidenum">
              <a:rPr lang="en-US" smtClean="0"/>
              <a:t>9</a:t>
            </a:fld>
            <a:endParaRPr lang="en-US"/>
          </a:p>
        </p:txBody>
      </p:sp>
      <p:sp>
        <p:nvSpPr>
          <p:cNvPr id="24" name="Rectangle 23"/>
          <p:cNvSpPr/>
          <p:nvPr/>
        </p:nvSpPr>
        <p:spPr>
          <a:xfrm>
            <a:off x="3548486" y="5974755"/>
            <a:ext cx="1942386" cy="7646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24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23169</TotalTime>
  <Words>8171</Words>
  <Application>Microsoft Macintosh PowerPoint</Application>
  <PresentationFormat>On-screen Show (4:3)</PresentationFormat>
  <Paragraphs>1111</Paragraphs>
  <Slides>89</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Calibri</vt:lpstr>
      <vt:lpstr>Courier</vt:lpstr>
      <vt:lpstr>Symbol</vt:lpstr>
      <vt:lpstr>Wingdings</vt:lpstr>
      <vt:lpstr>Office Theme</vt:lpstr>
      <vt:lpstr>The PBL, Part 1: Overview, tools and concepts</vt:lpstr>
      <vt:lpstr>Motivation</vt:lpstr>
      <vt:lpstr>Composite late afternoon wind profile</vt:lpstr>
      <vt:lpstr>…add composite overnight profile</vt:lpstr>
      <vt:lpstr>Theme #1</vt:lpstr>
      <vt:lpstr>Theme #2</vt:lpstr>
      <vt:lpstr>The PBL</vt:lpstr>
      <vt:lpstr>Outline</vt:lpstr>
      <vt:lpstr>Reynolds averaging</vt:lpstr>
      <vt:lpstr>A single model grid box</vt:lpstr>
      <vt:lpstr>Eddy covariance</vt:lpstr>
      <vt:lpstr>Eddy covariance</vt:lpstr>
      <vt:lpstr>PowerPoint Presentation</vt:lpstr>
      <vt:lpstr>PowerPoint Presentation</vt:lpstr>
      <vt:lpstr>PowerPoint Presentation</vt:lpstr>
      <vt:lpstr>PowerPoint Presentation</vt:lpstr>
      <vt:lpstr>Decomposition</vt:lpstr>
      <vt:lpstr>Decomposition</vt:lpstr>
      <vt:lpstr>Decomposition</vt:lpstr>
      <vt:lpstr>Decomposition</vt:lpstr>
      <vt:lpstr>Decomposition</vt:lpstr>
      <vt:lpstr>Another example</vt:lpstr>
      <vt:lpstr>Apply averaging to a model equation</vt:lpstr>
      <vt:lpstr>Step 1</vt:lpstr>
      <vt:lpstr>Step 2</vt:lpstr>
      <vt:lpstr>Step 3</vt:lpstr>
      <vt:lpstr>Simplification</vt:lpstr>
      <vt:lpstr>Step 3A</vt:lpstr>
      <vt:lpstr>Now we have a set of equations possessing eddy stress terms like   How do we deal with them?</vt:lpstr>
      <vt:lpstr>How to handle eddy stresses?</vt:lpstr>
      <vt:lpstr>How to handle eddy stresses?</vt:lpstr>
      <vt:lpstr>Sign justification</vt:lpstr>
      <vt:lpstr>Return to Reynolds-averaged u equation</vt:lpstr>
      <vt:lpstr>At this point, it is useful to introduce the concept of the mixing length</vt:lpstr>
      <vt:lpstr>PowerPoint Presentation</vt:lpstr>
      <vt:lpstr>PowerPoint Presentation</vt:lpstr>
      <vt:lpstr>PowerPoint Presentation</vt:lpstr>
      <vt:lpstr>PowerPoint Presentation</vt:lpstr>
      <vt:lpstr>Prandtl’s mixing length theory</vt:lpstr>
      <vt:lpstr>Prandtl’s mixing length theory</vt:lpstr>
      <vt:lpstr>Prandtl’s mixing length theory</vt:lpstr>
      <vt:lpstr>Prandtl’s mixing length theory</vt:lpstr>
      <vt:lpstr>PowerPoint Presentation</vt:lpstr>
      <vt:lpstr>PowerPoint Presentation</vt:lpstr>
      <vt:lpstr>PowerPoint Presentation</vt:lpstr>
      <vt:lpstr>PowerPoint Presentation</vt:lpstr>
      <vt:lpstr>Blackadar mixing length formula (l∞ = 42 m, k = 0.4)</vt:lpstr>
      <vt:lpstr>Blackadar mixing length formula (l∞ = 42 m, k = 0.4)</vt:lpstr>
      <vt:lpstr>Application: Horizontal wind speed near the ground</vt:lpstr>
      <vt:lpstr>“Friction velocity”</vt:lpstr>
      <vt:lpstr>“Friction velocity”</vt:lpstr>
      <vt:lpstr>“Friction velocity”</vt:lpstr>
      <vt:lpstr>Roughness length</vt:lpstr>
      <vt:lpstr>Roughness length</vt:lpstr>
      <vt:lpstr>PowerPoint Presentation</vt:lpstr>
      <vt:lpstr>The log wind profile</vt:lpstr>
      <vt:lpstr>The log wind profile</vt:lpstr>
      <vt:lpstr>The log wind profile</vt:lpstr>
      <vt:lpstr>The log wind profile</vt:lpstr>
      <vt:lpstr>The log wind profile</vt:lpstr>
      <vt:lpstr>The log wind profile</vt:lpstr>
      <vt:lpstr>Problem #1: Obstructions</vt:lpstr>
      <vt:lpstr>PowerPoint Presentation</vt:lpstr>
      <vt:lpstr>PowerPoint Presentation</vt:lpstr>
      <vt:lpstr>Problem #2: Non-neutral stability</vt:lpstr>
      <vt:lpstr>Problem #2: Non-neutral stability</vt:lpstr>
      <vt:lpstr>Adjusting the log wind profile</vt:lpstr>
      <vt:lpstr>Obukhov length L</vt:lpstr>
      <vt:lpstr>Obukhov length L</vt:lpstr>
      <vt:lpstr>Obukhov length L</vt:lpstr>
      <vt:lpstr>Obukhov length L</vt:lpstr>
      <vt:lpstr>Closer look at L (1)</vt:lpstr>
      <vt:lpstr>Closer look at L (2)</vt:lpstr>
      <vt:lpstr>PowerPoint Presentation</vt:lpstr>
      <vt:lpstr>PowerPoint Presentation</vt:lpstr>
      <vt:lpstr>PowerPoint Presentation</vt:lpstr>
      <vt:lpstr>Adjusting the log wind profile</vt:lpstr>
      <vt:lpstr>Adjusting the log wind profile</vt:lpstr>
      <vt:lpstr>Adjusting the log wind profile</vt:lpstr>
      <vt:lpstr>ym function</vt:lpstr>
      <vt:lpstr> That was theory.   Does this work in practice?  WRF uses the log wind profile to compute u* and near-surface winds</vt:lpstr>
      <vt:lpstr>ARLFRD mesonet in SE Idaho</vt:lpstr>
      <vt:lpstr>PowerPoint Presentation</vt:lpstr>
      <vt:lpstr>PowerPoint Presentation</vt:lpstr>
      <vt:lpstr>PowerPoint Presentation</vt:lpstr>
      <vt:lpstr>Recall Theme #2</vt:lpstr>
      <vt:lpstr>Recall Theme #2</vt:lpstr>
      <vt:lpstr>Eddy mixing of heat</vt:lpstr>
      <vt:lpstr>[end of Part 1]</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look at the PBL (planetary boundary layer)</dc:title>
  <dc:creator>Robert Fovell</dc:creator>
  <cp:lastModifiedBy>Fovell, Robert</cp:lastModifiedBy>
  <cp:revision>379</cp:revision>
  <dcterms:created xsi:type="dcterms:W3CDTF">2017-02-08T14:24:56Z</dcterms:created>
  <dcterms:modified xsi:type="dcterms:W3CDTF">2024-09-25T14:23:35Z</dcterms:modified>
</cp:coreProperties>
</file>