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69" r:id="rId2"/>
    <p:sldId id="279" r:id="rId3"/>
    <p:sldId id="348" r:id="rId4"/>
    <p:sldId id="293" r:id="rId5"/>
    <p:sldId id="294" r:id="rId6"/>
    <p:sldId id="349" r:id="rId7"/>
    <p:sldId id="295" r:id="rId8"/>
    <p:sldId id="296" r:id="rId9"/>
    <p:sldId id="341" r:id="rId10"/>
    <p:sldId id="365" r:id="rId11"/>
    <p:sldId id="378" r:id="rId12"/>
    <p:sldId id="258" r:id="rId13"/>
    <p:sldId id="369" r:id="rId14"/>
    <p:sldId id="370" r:id="rId15"/>
    <p:sldId id="371" r:id="rId16"/>
    <p:sldId id="372" r:id="rId17"/>
    <p:sldId id="373" r:id="rId18"/>
    <p:sldId id="374" r:id="rId19"/>
    <p:sldId id="286" r:id="rId20"/>
    <p:sldId id="375" r:id="rId21"/>
    <p:sldId id="271" r:id="rId22"/>
    <p:sldId id="377" r:id="rId23"/>
    <p:sldId id="350" r:id="rId24"/>
    <p:sldId id="366" r:id="rId25"/>
    <p:sldId id="376" r:id="rId26"/>
    <p:sldId id="261" r:id="rId27"/>
    <p:sldId id="284" r:id="rId28"/>
    <p:sldId id="291" r:id="rId29"/>
    <p:sldId id="281" r:id="rId30"/>
    <p:sldId id="289" r:id="rId31"/>
    <p:sldId id="263" r:id="rId32"/>
    <p:sldId id="280" r:id="rId33"/>
    <p:sldId id="272" r:id="rId34"/>
    <p:sldId id="274" r:id="rId35"/>
    <p:sldId id="275" r:id="rId36"/>
    <p:sldId id="277" r:id="rId37"/>
    <p:sldId id="265" r:id="rId38"/>
    <p:sldId id="266" r:id="rId39"/>
    <p:sldId id="267" r:id="rId40"/>
    <p:sldId id="276" r:id="rId41"/>
    <p:sldId id="285" r:id="rId42"/>
    <p:sldId id="283" r:id="rId43"/>
    <p:sldId id="287" r:id="rId44"/>
    <p:sldId id="282" r:id="rId45"/>
    <p:sldId id="29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0493" autoAdjust="0"/>
  </p:normalViewPr>
  <p:slideViewPr>
    <p:cSldViewPr snapToGrid="0" snapToObjects="1" showGuides="1">
      <p:cViewPr varScale="1">
        <p:scale>
          <a:sx n="107" d="100"/>
          <a:sy n="107" d="100"/>
        </p:scale>
        <p:origin x="1488" y="160"/>
      </p:cViewPr>
      <p:guideLst>
        <p:guide orient="horz"/>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C98EF-A65A-E14F-9448-BFB4CFC258A1}" type="datetimeFigureOut">
              <a:rPr lang="en-US" smtClean="0"/>
              <a:t>9/30/24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21A205-3C9C-C942-B087-24241FF225FA}" type="slidenum">
              <a:rPr lang="en-US" smtClean="0"/>
              <a:t>‹#›</a:t>
            </a:fld>
            <a:endParaRPr lang="en-US"/>
          </a:p>
        </p:txBody>
      </p:sp>
    </p:spTree>
    <p:extLst>
      <p:ext uri="{BB962C8B-B14F-4D97-AF65-F5344CB8AC3E}">
        <p14:creationId xmlns:p14="http://schemas.microsoft.com/office/powerpoint/2010/main" val="2614386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9FAE3-AEBB-4542-9051-7ABB62C06785}" type="datetimeFigureOut">
              <a:rPr lang="en-US" smtClean="0"/>
              <a:t>9/30/24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C2371-CBC8-6D41-94C3-460DAB85726C}" type="slidenum">
              <a:rPr lang="en-US" smtClean="0"/>
              <a:t>‹#›</a:t>
            </a:fld>
            <a:endParaRPr lang="en-US"/>
          </a:p>
        </p:txBody>
      </p:sp>
    </p:spTree>
    <p:extLst>
      <p:ext uri="{BB962C8B-B14F-4D97-AF65-F5344CB8AC3E}">
        <p14:creationId xmlns:p14="http://schemas.microsoft.com/office/powerpoint/2010/main" val="3972827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0748-F0A5-64D9-6ACF-5636588E7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4B90A-37EB-E536-1E48-B27AB2DEF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579A9-33D7-91E5-0946-60C862EE63F6}"/>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E844AEE2-7957-8EA0-3333-2F5FBABA9D84}"/>
              </a:ext>
            </a:extLst>
          </p:cNvPr>
          <p:cNvSpPr>
            <a:spLocks noGrp="1"/>
          </p:cNvSpPr>
          <p:nvPr>
            <p:ph type="sldNum" sz="quarter" idx="10"/>
          </p:nvPr>
        </p:nvSpPr>
        <p:spPr/>
        <p:txBody>
          <a:bodyPr/>
          <a:lstStyle/>
          <a:p>
            <a:fld id="{84AC2371-CBC8-6D41-94C3-460DAB85726C}" type="slidenum">
              <a:rPr lang="en-US" smtClean="0"/>
              <a:t>4</a:t>
            </a:fld>
            <a:endParaRPr lang="en-US"/>
          </a:p>
        </p:txBody>
      </p:sp>
    </p:spTree>
    <p:extLst>
      <p:ext uri="{BB962C8B-B14F-4D97-AF65-F5344CB8AC3E}">
        <p14:creationId xmlns:p14="http://schemas.microsoft.com/office/powerpoint/2010/main" val="94036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C24D8-4593-6C49-A1BD-03580863BBB5}" type="slidenum">
              <a:rPr lang="en-US"/>
              <a:pPr/>
              <a:t>18</a:t>
            </a:fld>
            <a:endParaRPr lang="en-US"/>
          </a:p>
        </p:txBody>
      </p:sp>
      <p:sp>
        <p:nvSpPr>
          <p:cNvPr id="16589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5891" name="Rectangle 1027"/>
          <p:cNvSpPr>
            <a:spLocks noGrp="1" noChangeArrowheads="1"/>
          </p:cNvSpPr>
          <p:nvPr>
            <p:ph type="body" idx="1"/>
          </p:nvPr>
        </p:nvSpPr>
        <p:spPr/>
        <p:txBody>
          <a:bodyPr/>
          <a:lstStyle/>
          <a:p>
            <a:r>
              <a:rPr lang="en-US" dirty="0"/>
              <a:t>Why does Mg increase with z?  If for</a:t>
            </a:r>
            <a:r>
              <a:rPr lang="en-US" baseline="0" dirty="0"/>
              <a:t> no other reason, mean density is decreasing with height, but that’s a pretty small effect over a 1km deep or so PBL.  U itself will have less slope?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HIFREQ_July2016_analysis.xlsx</a:t>
            </a:r>
          </a:p>
          <a:p>
            <a:r>
              <a:rPr lang="en-US" dirty="0"/>
              <a:t>Is the mixed layer </a:t>
            </a:r>
            <a:r>
              <a:rPr lang="en-US" dirty="0" err="1"/>
              <a:t>shearless</a:t>
            </a:r>
            <a:r>
              <a:rPr lang="en-US" dirty="0"/>
              <a:t>?  Basically,</a:t>
            </a:r>
            <a:r>
              <a:rPr lang="en-US" baseline="0" dirty="0"/>
              <a:t> yes.  </a:t>
            </a:r>
            <a:r>
              <a:rPr lang="en-US" baseline="0" dirty="0" err="1"/>
              <a:t>Avg</a:t>
            </a:r>
            <a:r>
              <a:rPr lang="en-US" baseline="0" dirty="0"/>
              <a:t> over large area, many days, many </a:t>
            </a:r>
            <a:r>
              <a:rPr lang="en-US" baseline="0" dirty="0" err="1"/>
              <a:t>wx</a:t>
            </a:r>
            <a:r>
              <a:rPr lang="en-US" baseline="0" dirty="0"/>
              <a:t> types, many PBL depths, so a lot of variability about this mean, but the mean stands out cleanly.</a:t>
            </a:r>
          </a:p>
          <a:p>
            <a:r>
              <a:rPr lang="en-US" baseline="0" dirty="0"/>
              <a:t>This is U, not rho*U,</a:t>
            </a:r>
            <a:endParaRPr lang="en-US" dirty="0"/>
          </a:p>
          <a:p>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19</a:t>
            </a:fld>
            <a:endParaRPr lang="en-US"/>
          </a:p>
        </p:txBody>
      </p:sp>
    </p:spTree>
    <p:extLst>
      <p:ext uri="{BB962C8B-B14F-4D97-AF65-F5344CB8AC3E}">
        <p14:creationId xmlns:p14="http://schemas.microsoft.com/office/powerpoint/2010/main" val="177188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B6417-A1B2-7B4A-B1AB-731BAD28414A}" type="slidenum">
              <a:rPr lang="en-US"/>
              <a:pPr/>
              <a:t>20</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8787" name="Rectangle 3"/>
          <p:cNvSpPr>
            <a:spLocks noGrp="1" noChangeArrowheads="1"/>
          </p:cNvSpPr>
          <p:nvPr>
            <p:ph type="body" idx="1"/>
          </p:nvPr>
        </p:nvSpPr>
        <p:spPr/>
        <p:txBody>
          <a:bodyPr/>
          <a:lstStyle/>
          <a:p>
            <a:r>
              <a:rPr lang="en-US" dirty="0"/>
              <a:t>So when is vertical</a:t>
            </a:r>
            <a:r>
              <a:rPr lang="en-US" baseline="0" dirty="0"/>
              <a:t> shear largest?  Plot can be deceptive.  Largest at MIDNIGHT.</a:t>
            </a:r>
            <a:endParaRPr lang="en-US" dirty="0"/>
          </a:p>
          <a:p>
            <a:r>
              <a:rPr lang="en-US" dirty="0"/>
              <a:t>Actually, convective mixing during the DAY is mixing out the momentum, decreasing the wind at 350m and shear over the sfc-350m layer.  But there</a:t>
            </a:r>
            <a:r>
              <a:rPr lang="ja-JP" altLang="en-US" dirty="0">
                <a:latin typeface="Arial"/>
              </a:rPr>
              <a:t>’</a:t>
            </a:r>
            <a:r>
              <a:rPr lang="en-US" dirty="0"/>
              <a:t>s another factor (next 2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21</a:t>
            </a:fld>
            <a:endParaRPr lang="en-US"/>
          </a:p>
        </p:txBody>
      </p:sp>
    </p:spTree>
    <p:extLst>
      <p:ext uri="{BB962C8B-B14F-4D97-AF65-F5344CB8AC3E}">
        <p14:creationId xmlns:p14="http://schemas.microsoft.com/office/powerpoint/2010/main" val="56470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HIFREQ_July2016_analysis.xlsx</a:t>
            </a:r>
          </a:p>
          <a:p>
            <a:r>
              <a:rPr lang="en-US" dirty="0"/>
              <a:t>Again,</a:t>
            </a:r>
            <a:r>
              <a:rPr lang="en-US" baseline="0" dirty="0"/>
              <a:t> lots of variability but this really sticks out. These are features our PBL scheme better be able to develop</a:t>
            </a:r>
          </a:p>
          <a:p>
            <a:r>
              <a:rPr lang="en-US" baseline="0" dirty="0"/>
              <a:t>Wind speed closest to </a:t>
            </a:r>
            <a:r>
              <a:rPr lang="en-US" baseline="0" dirty="0" err="1"/>
              <a:t>sfc</a:t>
            </a:r>
            <a:r>
              <a:rPr lang="en-US" baseline="0" dirty="0"/>
              <a:t> actually lower but not far above, speeds higher at NIGHT</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25</a:t>
            </a:fld>
            <a:endParaRPr lang="en-US"/>
          </a:p>
        </p:txBody>
      </p:sp>
    </p:spTree>
    <p:extLst>
      <p:ext uri="{BB962C8B-B14F-4D97-AF65-F5344CB8AC3E}">
        <p14:creationId xmlns:p14="http://schemas.microsoft.com/office/powerpoint/2010/main" val="177188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here 2018, 2021, 2024 Fall</a:t>
            </a:r>
          </a:p>
        </p:txBody>
      </p:sp>
      <p:sp>
        <p:nvSpPr>
          <p:cNvPr id="4" name="Slide Number Placeholder 3"/>
          <p:cNvSpPr>
            <a:spLocks noGrp="1"/>
          </p:cNvSpPr>
          <p:nvPr>
            <p:ph type="sldNum" sz="quarter" idx="10"/>
          </p:nvPr>
        </p:nvSpPr>
        <p:spPr/>
        <p:txBody>
          <a:bodyPr/>
          <a:lstStyle/>
          <a:p>
            <a:fld id="{84AC2371-CBC8-6D41-94C3-460DAB85726C}" type="slidenum">
              <a:rPr lang="en-US" smtClean="0"/>
              <a:t>26</a:t>
            </a:fld>
            <a:endParaRPr lang="en-US"/>
          </a:p>
        </p:txBody>
      </p:sp>
    </p:spTree>
    <p:extLst>
      <p:ext uri="{BB962C8B-B14F-4D97-AF65-F5344CB8AC3E}">
        <p14:creationId xmlns:p14="http://schemas.microsoft.com/office/powerpoint/2010/main" val="311394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“local” and TKE and “nonlocal” and KPP</a:t>
            </a:r>
            <a:r>
              <a:rPr lang="en-US" baseline="0" dirty="0"/>
              <a:t> often </a:t>
            </a:r>
            <a:r>
              <a:rPr lang="en-US" baseline="0" dirty="0" err="1"/>
              <a:t>ised</a:t>
            </a:r>
            <a:r>
              <a:rPr lang="en-US" baseline="0" dirty="0"/>
              <a:t> as synonyms.  This is confusing.</a:t>
            </a:r>
          </a:p>
          <a:p>
            <a:r>
              <a:rPr lang="en-US" baseline="0" dirty="0"/>
              <a:t>The K profile parameterization parameterizes local mixing, so the K profile does not make the scheme non-local </a:t>
            </a:r>
            <a:r>
              <a:rPr lang="mr-IN" baseline="0" dirty="0"/>
              <a:t>–</a:t>
            </a:r>
            <a:r>
              <a:rPr lang="en-US" baseline="0" dirty="0"/>
              <a:t> the parameterized nonlocal term does</a:t>
            </a:r>
          </a:p>
          <a:p>
            <a:r>
              <a:rPr lang="en-US" baseline="0" dirty="0"/>
              <a:t>TKE schemes can also parameterize nonlocal </a:t>
            </a:r>
            <a:r>
              <a:rPr lang="en-US" baseline="0" dirty="0" err="1"/>
              <a:t>mixig</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27</a:t>
            </a:fld>
            <a:endParaRPr lang="en-US"/>
          </a:p>
        </p:txBody>
      </p:sp>
    </p:spTree>
    <p:extLst>
      <p:ext uri="{BB962C8B-B14F-4D97-AF65-F5344CB8AC3E}">
        <p14:creationId xmlns:p14="http://schemas.microsoft.com/office/powerpoint/2010/main" val="73670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29</a:t>
            </a:fld>
            <a:endParaRPr lang="en-US"/>
          </a:p>
        </p:txBody>
      </p:sp>
    </p:spTree>
    <p:extLst>
      <p:ext uri="{BB962C8B-B14F-4D97-AF65-F5344CB8AC3E}">
        <p14:creationId xmlns:p14="http://schemas.microsoft.com/office/powerpoint/2010/main" val="121453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very rapid collapse of mixing as sun goes down</a:t>
            </a:r>
          </a:p>
          <a:p>
            <a:r>
              <a:rPr lang="en-US" baseline="0" dirty="0"/>
              <a:t>What’s the big difference between afternoon and overnight?  MIXING.  PBL. SUBGRID MIXING.  Need to param it right to get the forecast right.</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31</a:t>
            </a:fld>
            <a:endParaRPr lang="en-US"/>
          </a:p>
        </p:txBody>
      </p:sp>
    </p:spTree>
    <p:extLst>
      <p:ext uri="{BB962C8B-B14F-4D97-AF65-F5344CB8AC3E}">
        <p14:creationId xmlns:p14="http://schemas.microsoft.com/office/powerpoint/2010/main" val="287063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scheme is </a:t>
            </a:r>
            <a:r>
              <a:rPr lang="en-US" dirty="0" err="1"/>
              <a:t>superadiabatic</a:t>
            </a:r>
            <a:r>
              <a:rPr lang="en-US" dirty="0"/>
              <a:t> through</a:t>
            </a:r>
            <a:r>
              <a:rPr lang="en-US" baseline="0" dirty="0"/>
              <a:t> a much deeper layer</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34</a:t>
            </a:fld>
            <a:endParaRPr lang="en-US"/>
          </a:p>
        </p:txBody>
      </p:sp>
    </p:spTree>
    <p:extLst>
      <p:ext uri="{BB962C8B-B14F-4D97-AF65-F5344CB8AC3E}">
        <p14:creationId xmlns:p14="http://schemas.microsoft.com/office/powerpoint/2010/main" val="16672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11DC-C3E2-145F-782B-3F1DADB3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B81B6-FD3E-6CCC-5F96-B25D5B85F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B6BB9-CBD2-33BA-83A0-508CCF7FBA31}"/>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2D8A2D1B-5CAF-FF8D-46F9-F3F9F6B2B3DB}"/>
              </a:ext>
            </a:extLst>
          </p:cNvPr>
          <p:cNvSpPr>
            <a:spLocks noGrp="1"/>
          </p:cNvSpPr>
          <p:nvPr>
            <p:ph type="sldNum" sz="quarter" idx="10"/>
          </p:nvPr>
        </p:nvSpPr>
        <p:spPr/>
        <p:txBody>
          <a:bodyPr/>
          <a:lstStyle/>
          <a:p>
            <a:fld id="{84AC2371-CBC8-6D41-94C3-460DAB85726C}" type="slidenum">
              <a:rPr lang="en-US" smtClean="0"/>
              <a:t>5</a:t>
            </a:fld>
            <a:endParaRPr lang="en-US"/>
          </a:p>
        </p:txBody>
      </p:sp>
    </p:spTree>
    <p:extLst>
      <p:ext uri="{BB962C8B-B14F-4D97-AF65-F5344CB8AC3E}">
        <p14:creationId xmlns:p14="http://schemas.microsoft.com/office/powerpoint/2010/main" val="26791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here</a:t>
            </a:r>
            <a:r>
              <a:rPr lang="en-US" baseline="0" dirty="0"/>
              <a:t> 2019, 2023</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38</a:t>
            </a:fld>
            <a:endParaRPr lang="en-US"/>
          </a:p>
        </p:txBody>
      </p:sp>
    </p:spTree>
    <p:extLst>
      <p:ext uri="{BB962C8B-B14F-4D97-AF65-F5344CB8AC3E}">
        <p14:creationId xmlns:p14="http://schemas.microsoft.com/office/powerpoint/2010/main" val="3418249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 0.01</a:t>
            </a:r>
            <a:r>
              <a:rPr lang="en-US" baseline="0" dirty="0"/>
              <a:t> cm = very smooth (a problem when windy)</a:t>
            </a:r>
          </a:p>
          <a:p>
            <a:r>
              <a:rPr lang="en-US" baseline="0" dirty="0"/>
              <a:t>Urban area 80 cm (2.6 </a:t>
            </a:r>
            <a:r>
              <a:rPr lang="en-US" baseline="0" dirty="0" err="1"/>
              <a:t>ft</a:t>
            </a:r>
            <a:r>
              <a:rPr lang="en-US" baseline="0" dirty="0"/>
              <a:t>)</a:t>
            </a:r>
          </a:p>
          <a:p>
            <a:r>
              <a:rPr lang="en-US" baseline="0" dirty="0"/>
              <a:t>In between: </a:t>
            </a:r>
            <a:r>
              <a:rPr lang="en-US" baseline="0" dirty="0" err="1"/>
              <a:t>shrubland</a:t>
            </a:r>
            <a:r>
              <a:rPr lang="en-US" baseline="0" dirty="0"/>
              <a:t> (5 cm), grassland (12 cm), cropland (14-20 cm), forest (50 cm).  Density and height of vegetation.</a:t>
            </a:r>
            <a:endParaRPr lang="en-US" dirty="0"/>
          </a:p>
        </p:txBody>
      </p:sp>
      <p:sp>
        <p:nvSpPr>
          <p:cNvPr id="4" name="Slide Number Placeholder 3"/>
          <p:cNvSpPr>
            <a:spLocks noGrp="1"/>
          </p:cNvSpPr>
          <p:nvPr>
            <p:ph type="sldNum" sz="quarter" idx="10"/>
          </p:nvPr>
        </p:nvSpPr>
        <p:spPr/>
        <p:txBody>
          <a:bodyPr/>
          <a:lstStyle/>
          <a:p>
            <a:fld id="{3BFBD5AA-6B57-0847-8378-39B35F65E7ED}" type="slidenum">
              <a:rPr lang="en-US" smtClean="0"/>
              <a:t>41</a:t>
            </a:fld>
            <a:endParaRPr lang="en-US"/>
          </a:p>
        </p:txBody>
      </p:sp>
    </p:spTree>
    <p:extLst>
      <p:ext uri="{BB962C8B-B14F-4D97-AF65-F5344CB8AC3E}">
        <p14:creationId xmlns:p14="http://schemas.microsoft.com/office/powerpoint/2010/main" val="1116638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C2371-CBC8-6D41-94C3-460DAB85726C}" type="slidenum">
              <a:rPr lang="en-US" smtClean="0"/>
              <a:t>42</a:t>
            </a:fld>
            <a:endParaRPr lang="en-US"/>
          </a:p>
        </p:txBody>
      </p:sp>
    </p:spTree>
    <p:extLst>
      <p:ext uri="{BB962C8B-B14F-4D97-AF65-F5344CB8AC3E}">
        <p14:creationId xmlns:p14="http://schemas.microsoft.com/office/powerpoint/2010/main" val="1319574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a:t>
            </a:r>
            <a:r>
              <a:rPr lang="en-US"/>
              <a:t>script line 125</a:t>
            </a:r>
          </a:p>
        </p:txBody>
      </p:sp>
      <p:sp>
        <p:nvSpPr>
          <p:cNvPr id="4" name="Slide Number Placeholder 3"/>
          <p:cNvSpPr>
            <a:spLocks noGrp="1"/>
          </p:cNvSpPr>
          <p:nvPr>
            <p:ph type="sldNum" sz="quarter" idx="5"/>
          </p:nvPr>
        </p:nvSpPr>
        <p:spPr/>
        <p:txBody>
          <a:bodyPr/>
          <a:lstStyle/>
          <a:p>
            <a:fld id="{84AC2371-CBC8-6D41-94C3-460DAB85726C}" type="slidenum">
              <a:rPr lang="en-US" smtClean="0"/>
              <a:t>44</a:t>
            </a:fld>
            <a:endParaRPr lang="en-US"/>
          </a:p>
        </p:txBody>
      </p:sp>
    </p:spTree>
    <p:extLst>
      <p:ext uri="{BB962C8B-B14F-4D97-AF65-F5344CB8AC3E}">
        <p14:creationId xmlns:p14="http://schemas.microsoft.com/office/powerpoint/2010/main" val="257165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6</a:t>
            </a:fld>
            <a:endParaRPr lang="en-US"/>
          </a:p>
        </p:txBody>
      </p:sp>
    </p:spTree>
    <p:extLst>
      <p:ext uri="{BB962C8B-B14F-4D97-AF65-F5344CB8AC3E}">
        <p14:creationId xmlns:p14="http://schemas.microsoft.com/office/powerpoint/2010/main" val="5647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AE29-DDC5-D3E4-DDF9-698CB344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7ED8A-A169-3C11-B40E-2D8F6959A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75B5D-1694-2A20-C98C-E05F2D259BD8}"/>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79D09810-C199-AE71-544F-289C287B70EA}"/>
              </a:ext>
            </a:extLst>
          </p:cNvPr>
          <p:cNvSpPr>
            <a:spLocks noGrp="1"/>
          </p:cNvSpPr>
          <p:nvPr>
            <p:ph type="sldNum" sz="quarter" idx="10"/>
          </p:nvPr>
        </p:nvSpPr>
        <p:spPr/>
        <p:txBody>
          <a:bodyPr/>
          <a:lstStyle/>
          <a:p>
            <a:fld id="{84AC2371-CBC8-6D41-94C3-460DAB85726C}" type="slidenum">
              <a:rPr lang="en-US" smtClean="0"/>
              <a:t>7</a:t>
            </a:fld>
            <a:endParaRPr lang="en-US"/>
          </a:p>
        </p:txBody>
      </p:sp>
    </p:spTree>
    <p:extLst>
      <p:ext uri="{BB962C8B-B14F-4D97-AF65-F5344CB8AC3E}">
        <p14:creationId xmlns:p14="http://schemas.microsoft.com/office/powerpoint/2010/main" val="174180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504F5-0AE1-F502-8608-09A2C1576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38472-2E81-5F94-BE06-E0F48D14C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2AED7-BDB1-70C3-3CA0-534F0EB31DE1}"/>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2323AC85-CF57-695C-E2A3-A0EAA50DE6B3}"/>
              </a:ext>
            </a:extLst>
          </p:cNvPr>
          <p:cNvSpPr>
            <a:spLocks noGrp="1"/>
          </p:cNvSpPr>
          <p:nvPr>
            <p:ph type="sldNum" sz="quarter" idx="10"/>
          </p:nvPr>
        </p:nvSpPr>
        <p:spPr/>
        <p:txBody>
          <a:bodyPr/>
          <a:lstStyle/>
          <a:p>
            <a:fld id="{84AC2371-CBC8-6D41-94C3-460DAB85726C}" type="slidenum">
              <a:rPr lang="en-US" smtClean="0"/>
              <a:t>8</a:t>
            </a:fld>
            <a:endParaRPr lang="en-US"/>
          </a:p>
        </p:txBody>
      </p:sp>
    </p:spTree>
    <p:extLst>
      <p:ext uri="{BB962C8B-B14F-4D97-AF65-F5344CB8AC3E}">
        <p14:creationId xmlns:p14="http://schemas.microsoft.com/office/powerpoint/2010/main" val="30831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086E-E5FC-1053-86BB-D5C2427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292C6-97AB-6702-67CA-B1B3E8A57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4D1C3-A806-5A89-C10D-5998C184FBC3}"/>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EA2187B8-D120-3045-8109-5DA1526EDD42}"/>
              </a:ext>
            </a:extLst>
          </p:cNvPr>
          <p:cNvSpPr>
            <a:spLocks noGrp="1"/>
          </p:cNvSpPr>
          <p:nvPr>
            <p:ph type="sldNum" sz="quarter" idx="10"/>
          </p:nvPr>
        </p:nvSpPr>
        <p:spPr/>
        <p:txBody>
          <a:bodyPr/>
          <a:lstStyle/>
          <a:p>
            <a:fld id="{84AC2371-CBC8-6D41-94C3-460DAB85726C}" type="slidenum">
              <a:rPr lang="en-US" smtClean="0"/>
              <a:t>9</a:t>
            </a:fld>
            <a:endParaRPr lang="en-US"/>
          </a:p>
        </p:txBody>
      </p:sp>
    </p:spTree>
    <p:extLst>
      <p:ext uri="{BB962C8B-B14F-4D97-AF65-F5344CB8AC3E}">
        <p14:creationId xmlns:p14="http://schemas.microsoft.com/office/powerpoint/2010/main" val="184854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397DC-8AAF-4629-514C-D99EAA788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0CA0A-9236-0336-FF6B-716708DAA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12DC5-56FF-73ED-DDD1-6BCE50A20585}"/>
              </a:ext>
            </a:extLst>
          </p:cNvPr>
          <p:cNvSpPr>
            <a:spLocks noGrp="1"/>
          </p:cNvSpPr>
          <p:nvPr>
            <p:ph type="body" idx="1"/>
          </p:nvPr>
        </p:nvSpPr>
        <p:spPr/>
        <p:txBody>
          <a:bodyPr/>
          <a:lstStyle/>
          <a:p>
            <a:r>
              <a:rPr lang="en-US" dirty="0"/>
              <a:t>Emphasize</a:t>
            </a:r>
            <a:r>
              <a:rPr lang="en-US" baseline="0" dirty="0"/>
              <a:t> very rapid collapse of mixing as sun goes down</a:t>
            </a:r>
          </a:p>
          <a:p>
            <a:r>
              <a:rPr lang="en-US" baseline="0" dirty="0"/>
              <a:t>What’s the big difference between afternoon and overnight?  MIXING.  PBL. SUBGRID MIXING.  Need to param it right to get the forecast right.</a:t>
            </a:r>
            <a:endParaRPr lang="en-US" dirty="0"/>
          </a:p>
        </p:txBody>
      </p:sp>
      <p:sp>
        <p:nvSpPr>
          <p:cNvPr id="4" name="Slide Number Placeholder 3">
            <a:extLst>
              <a:ext uri="{FF2B5EF4-FFF2-40B4-BE49-F238E27FC236}">
                <a16:creationId xmlns:a16="http://schemas.microsoft.com/office/drawing/2014/main" id="{D9362511-3B9F-E290-8CBF-D91156AC8A11}"/>
              </a:ext>
            </a:extLst>
          </p:cNvPr>
          <p:cNvSpPr>
            <a:spLocks noGrp="1"/>
          </p:cNvSpPr>
          <p:nvPr>
            <p:ph type="sldNum" sz="quarter" idx="10"/>
          </p:nvPr>
        </p:nvSpPr>
        <p:spPr/>
        <p:txBody>
          <a:bodyPr/>
          <a:lstStyle/>
          <a:p>
            <a:fld id="{84AC2371-CBC8-6D41-94C3-460DAB85726C}" type="slidenum">
              <a:rPr lang="en-US" smtClean="0"/>
              <a:t>10</a:t>
            </a:fld>
            <a:endParaRPr lang="en-US"/>
          </a:p>
        </p:txBody>
      </p:sp>
    </p:spTree>
    <p:extLst>
      <p:ext uri="{BB962C8B-B14F-4D97-AF65-F5344CB8AC3E}">
        <p14:creationId xmlns:p14="http://schemas.microsoft.com/office/powerpoint/2010/main" val="131067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5F3B5-E02A-4B44-BC21-A40B53F806F2}" type="slidenum">
              <a:rPr lang="en-US"/>
              <a:pPr/>
              <a:t>12</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5715" name="Rectangle 3"/>
          <p:cNvSpPr>
            <a:spLocks noGrp="1" noChangeArrowheads="1"/>
          </p:cNvSpPr>
          <p:nvPr>
            <p:ph type="body" idx="1"/>
          </p:nvPr>
        </p:nvSpPr>
        <p:spPr/>
        <p:txBody>
          <a:bodyPr/>
          <a:lstStyle/>
          <a:p>
            <a:r>
              <a:rPr lang="en-US" dirty="0" err="1"/>
              <a:t>Virt</a:t>
            </a:r>
            <a:r>
              <a:rPr lang="en-US" dirty="0"/>
              <a:t> PT because vapor content influences density via gas constant R</a:t>
            </a:r>
          </a:p>
          <a:p>
            <a:r>
              <a:rPr lang="en-US" dirty="0"/>
              <a:t>Surface layer is absolutely unstable but its shallowness and frictional drag makes it hard for eddies to form and </a:t>
            </a:r>
            <a:r>
              <a:rPr lang="ja-JP" altLang="en-US" dirty="0">
                <a:latin typeface="Arial"/>
              </a:rPr>
              <a:t>“</a:t>
            </a:r>
            <a:r>
              <a:rPr lang="en-US" dirty="0"/>
              <a:t>get a grip</a:t>
            </a:r>
            <a:r>
              <a:rPr lang="ja-JP" altLang="en-US" dirty="0">
                <a:latin typeface="Arial"/>
              </a:rPr>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713C0-CF83-934C-B8B0-ABCB85EE8B7E}" type="slidenum">
              <a:rPr lang="en-US"/>
              <a:pPr/>
              <a:t>13</a:t>
            </a:fld>
            <a:endParaRPr lang="en-US"/>
          </a:p>
        </p:txBody>
      </p:sp>
      <p:sp>
        <p:nvSpPr>
          <p:cNvPr id="16486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4867" name="Rectangle 1027"/>
          <p:cNvSpPr>
            <a:spLocks noGrp="1" noChangeArrowheads="1"/>
          </p:cNvSpPr>
          <p:nvPr>
            <p:ph type="body" idx="1"/>
          </p:nvPr>
        </p:nvSpPr>
        <p:spPr/>
        <p:txBody>
          <a:bodyPr/>
          <a:lstStyle/>
          <a:p>
            <a:r>
              <a:rPr lang="en-US" dirty="0"/>
              <a:t>What does the T-z profile look like?</a:t>
            </a:r>
          </a:p>
          <a:p>
            <a:r>
              <a:rPr lang="en-US" dirty="0"/>
              <a:t>Why does q decrease</a:t>
            </a:r>
            <a:r>
              <a:rPr lang="en-US" baseline="0" dirty="0"/>
              <a:t> w/ z in mixed layer?  I think it’s due to entrainment from above, which is larger closer to the free atmosphere (i.e., near PBL top).  In case of potential temp, entrain from above brings high theta down, which helps maintain the neutral profile, but with vapor, it’s dry, so entrain erodes moisture at PBL top.  </a:t>
            </a:r>
          </a:p>
          <a:p>
            <a:r>
              <a:rPr lang="en-US" baseline="0" dirty="0"/>
              <a:t>Also consider the </a:t>
            </a:r>
            <a:r>
              <a:rPr lang="en-US" baseline="0" dirty="0" err="1"/>
              <a:t>countergradient</a:t>
            </a:r>
            <a:r>
              <a:rPr lang="en-US" baseline="0" dirty="0"/>
              <a:t> term and what even theta looks like without it.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6A28D9-C8E0-A84F-8CD1-68A8484399CB}" type="datetime1">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93043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F1FA4-780E-754E-9762-2242744D582F}" type="datetime1">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32909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AA544-71B2-BB45-9CD3-852D836B58D2}" type="datetime1">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57014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FDF24-CB24-2549-95D1-08B71F24D62F}" type="datetime1">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3950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01471-1CC2-0D42-84FA-56C9FE429FAC}" type="datetime1">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58561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8A4BAA-41AB-AD4E-8365-CF46ABD4C15F}" type="datetime1">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62041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0A0C9-307A-F14A-8A04-98778F182F8A}" type="datetime1">
              <a:rPr lang="en-US" smtClean="0"/>
              <a:t>9/30/24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421997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A303E-F864-3D4D-84F4-EB768EE0B0C8}" type="datetime1">
              <a:rPr lang="en-US" smtClean="0"/>
              <a:t>9/30/24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96627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85884-39A3-F148-B716-AA84F25CAC45}" type="datetime1">
              <a:rPr lang="en-US" smtClean="0"/>
              <a:t>9/30/24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4343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7FF0A-5250-7D4B-81E0-55CC79B81154}" type="datetime1">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0432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2A7BD-5D57-0243-85A9-0CAC0E8DD88C}" type="datetime1">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420308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A330D-56B6-9342-957C-7F3C3845D419}" type="datetime1">
              <a:rPr lang="en-US" smtClean="0"/>
              <a:t>9/30/24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FBBD5-1602-7744-BAB0-075BA59CFE2E}" type="slidenum">
              <a:rPr lang="en-US" smtClean="0"/>
              <a:t>‹#›</a:t>
            </a:fld>
            <a:endParaRPr lang="en-US"/>
          </a:p>
        </p:txBody>
      </p:sp>
    </p:spTree>
    <p:extLst>
      <p:ext uri="{BB962C8B-B14F-4D97-AF65-F5344CB8AC3E}">
        <p14:creationId xmlns:p14="http://schemas.microsoft.com/office/powerpoint/2010/main" val="377047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4.gif"/></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585"/>
            <a:ext cx="7772400" cy="1470025"/>
          </a:xfrm>
        </p:spPr>
        <p:txBody>
          <a:bodyPr>
            <a:normAutofit fontScale="90000"/>
          </a:bodyPr>
          <a:lstStyle/>
          <a:p>
            <a:r>
              <a:rPr lang="en-US" dirty="0"/>
              <a:t>The PBL, Part 2: </a:t>
            </a:r>
            <a:br>
              <a:rPr lang="en-US" dirty="0"/>
            </a:br>
            <a:r>
              <a:rPr lang="en-US" dirty="0"/>
              <a:t>Structure as observed and modeled by WRF</a:t>
            </a:r>
            <a:br>
              <a:rPr lang="en-US" dirty="0"/>
            </a:br>
            <a:r>
              <a:rPr lang="en-US" sz="2700" dirty="0"/>
              <a:t>(with in-class demonstration)</a:t>
            </a:r>
          </a:p>
        </p:txBody>
      </p:sp>
      <p:sp>
        <p:nvSpPr>
          <p:cNvPr id="5" name="Subtitle 4"/>
          <p:cNvSpPr>
            <a:spLocks noGrp="1"/>
          </p:cNvSpPr>
          <p:nvPr>
            <p:ph type="subTitle" idx="1"/>
          </p:nvPr>
        </p:nvSpPr>
        <p:spPr/>
        <p:txBody>
          <a:bodyPr/>
          <a:lstStyle/>
          <a:p>
            <a:pPr>
              <a:defRPr/>
            </a:pPr>
            <a:r>
              <a:rPr lang="en-US" dirty="0">
                <a:solidFill>
                  <a:schemeClr val="bg1">
                    <a:lumMod val="50000"/>
                  </a:schemeClr>
                </a:solidFill>
                <a:latin typeface="Arial" charset="0"/>
              </a:rPr>
              <a:t>ATM 419/563</a:t>
            </a:r>
          </a:p>
          <a:p>
            <a:pPr>
              <a:defRPr/>
            </a:pPr>
            <a:r>
              <a:rPr lang="en-US" dirty="0">
                <a:solidFill>
                  <a:schemeClr val="bg1">
                    <a:lumMod val="50000"/>
                  </a:schemeClr>
                </a:solidFill>
                <a:latin typeface="Arial" charset="0"/>
              </a:rPr>
              <a:t>Fall 2024</a:t>
            </a:r>
          </a:p>
          <a:p>
            <a:pPr>
              <a:defRPr/>
            </a:pPr>
            <a:r>
              <a:rPr lang="en-US" dirty="0">
                <a:solidFill>
                  <a:schemeClr val="bg1">
                    <a:lumMod val="50000"/>
                  </a:schemeClr>
                </a:solidFill>
                <a:latin typeface="Arial" charset="0"/>
              </a:rPr>
              <a:t>Fovell</a:t>
            </a:r>
          </a:p>
          <a:p>
            <a:endParaRPr lang="en-US" dirty="0"/>
          </a:p>
        </p:txBody>
      </p:sp>
      <p:sp>
        <p:nvSpPr>
          <p:cNvPr id="6" name="Slide Number Placeholder 5"/>
          <p:cNvSpPr>
            <a:spLocks noGrp="1"/>
          </p:cNvSpPr>
          <p:nvPr>
            <p:ph type="sldNum" sz="quarter" idx="12"/>
          </p:nvPr>
        </p:nvSpPr>
        <p:spPr/>
        <p:txBody>
          <a:bodyPr/>
          <a:lstStyle/>
          <a:p>
            <a:fld id="{8E3FBBD5-1602-7744-BAB0-075BA59CFE2E}" type="slidenum">
              <a:rPr lang="en-US" smtClean="0"/>
              <a:t>1</a:t>
            </a:fld>
            <a:endParaRPr lang="en-US"/>
          </a:p>
        </p:txBody>
      </p:sp>
      <p:sp>
        <p:nvSpPr>
          <p:cNvPr id="7" name="TextBox 6">
            <a:extLst>
              <a:ext uri="{FF2B5EF4-FFF2-40B4-BE49-F238E27FC236}">
                <a16:creationId xmlns:a16="http://schemas.microsoft.com/office/drawing/2014/main" id="{81B6E998-8BDE-7F4A-8383-0F29C6AAA94D}"/>
              </a:ext>
            </a:extLst>
          </p:cNvPr>
          <p:cNvSpPr txBox="1"/>
          <p:nvPr/>
        </p:nvSpPr>
        <p:spPr>
          <a:xfrm>
            <a:off x="26831" y="6629400"/>
            <a:ext cx="4113627" cy="246221"/>
          </a:xfrm>
          <a:prstGeom prst="rect">
            <a:avLst/>
          </a:prstGeom>
          <a:noFill/>
        </p:spPr>
        <p:txBody>
          <a:bodyPr wrap="none" rtlCol="0">
            <a:spAutoFit/>
          </a:bodyPr>
          <a:lstStyle/>
          <a:p>
            <a:r>
              <a:rPr lang="en-US" sz="1000" dirty="0"/>
              <a:t>© Copyright 2024 Robert Fovell, Univ. at Albany, SUNY, </a:t>
            </a:r>
            <a:r>
              <a:rPr lang="en-US" sz="1000" dirty="0" err="1"/>
              <a:t>rfovell@albany.edu</a:t>
            </a:r>
            <a:endParaRPr lang="en-US" sz="1000" dirty="0"/>
          </a:p>
        </p:txBody>
      </p:sp>
    </p:spTree>
    <p:extLst>
      <p:ext uri="{BB962C8B-B14F-4D97-AF65-F5344CB8AC3E}">
        <p14:creationId xmlns:p14="http://schemas.microsoft.com/office/powerpoint/2010/main" val="32912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6BCF-2CEF-042C-74CF-655FC8B43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0502B-0B01-74B7-8121-B5021D9CB502}"/>
              </a:ext>
            </a:extLst>
          </p:cNvPr>
          <p:cNvSpPr>
            <a:spLocks noGrp="1"/>
          </p:cNvSpPr>
          <p:nvPr>
            <p:ph type="title"/>
          </p:nvPr>
        </p:nvSpPr>
        <p:spPr/>
        <p:txBody>
          <a:bodyPr>
            <a:normAutofit/>
          </a:bodyPr>
          <a:lstStyle/>
          <a:p>
            <a:r>
              <a:rPr lang="en-US" dirty="0"/>
              <a:t>Estimates of eddy mixing (</a:t>
            </a:r>
            <a:r>
              <a:rPr lang="en-US" i="1" dirty="0"/>
              <a:t>K</a:t>
            </a:r>
            <a:r>
              <a:rPr lang="en-US" i="1" baseline="-25000" dirty="0"/>
              <a:t>m</a:t>
            </a:r>
            <a:r>
              <a:rPr lang="en-US" dirty="0"/>
              <a:t>)</a:t>
            </a:r>
          </a:p>
        </p:txBody>
      </p:sp>
      <p:pic>
        <p:nvPicPr>
          <p:cNvPr id="3" name="Picture 2" descr="Screen Shot 2016-02-09 at 5.00.16 PM.pdf">
            <a:extLst>
              <a:ext uri="{FF2B5EF4-FFF2-40B4-BE49-F238E27FC236}">
                <a16:creationId xmlns:a16="http://schemas.microsoft.com/office/drawing/2014/main" id="{EBDA2D5C-3DFE-266B-9B64-75EAE1E32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a:extLst>
              <a:ext uri="{FF2B5EF4-FFF2-40B4-BE49-F238E27FC236}">
                <a16:creationId xmlns:a16="http://schemas.microsoft.com/office/drawing/2014/main" id="{A38E93C7-AE39-0269-E6DE-65B2930E332D}"/>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A06A94B3-1FEC-6ECB-60F5-5E29EC7C40BB}"/>
              </a:ext>
            </a:extLst>
          </p:cNvPr>
          <p:cNvSpPr txBox="1"/>
          <p:nvPr/>
        </p:nvSpPr>
        <p:spPr>
          <a:xfrm>
            <a:off x="6389696" y="1777839"/>
            <a:ext cx="2297104" cy="1754326"/>
          </a:xfrm>
          <a:prstGeom prst="rect">
            <a:avLst/>
          </a:prstGeom>
          <a:noFill/>
        </p:spPr>
        <p:txBody>
          <a:bodyPr wrap="none" rtlCol="0">
            <a:spAutoFit/>
          </a:bodyPr>
          <a:lstStyle/>
          <a:p>
            <a:r>
              <a:rPr lang="en-US" dirty="0"/>
              <a:t>Max values ~ 100 m</a:t>
            </a:r>
            <a:r>
              <a:rPr lang="en-US" baseline="30000" dirty="0"/>
              <a:t>2</a:t>
            </a:r>
            <a:r>
              <a:rPr lang="en-US" dirty="0"/>
              <a:t>/s</a:t>
            </a:r>
          </a:p>
          <a:p>
            <a:endParaRPr lang="en-US" dirty="0"/>
          </a:p>
          <a:p>
            <a:r>
              <a:rPr lang="en-US" dirty="0"/>
              <a:t>Max in afternoon</a:t>
            </a:r>
          </a:p>
          <a:p>
            <a:endParaRPr lang="en-US" dirty="0"/>
          </a:p>
          <a:p>
            <a:r>
              <a:rPr lang="en-US" dirty="0"/>
              <a:t>Abrupt disappearance</a:t>
            </a:r>
          </a:p>
          <a:p>
            <a:r>
              <a:rPr lang="en-US" dirty="0"/>
              <a:t>  at night</a:t>
            </a:r>
          </a:p>
        </p:txBody>
      </p:sp>
      <p:pic>
        <p:nvPicPr>
          <p:cNvPr id="6" name="Picture 5" descr="Screen Shot 2016-02-09 at 4.48.06 PM.pdf">
            <a:extLst>
              <a:ext uri="{FF2B5EF4-FFF2-40B4-BE49-F238E27FC236}">
                <a16:creationId xmlns:a16="http://schemas.microsoft.com/office/drawing/2014/main" id="{0E8736C5-6701-DC8E-0711-70A759ED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18" y="3892366"/>
            <a:ext cx="3896178" cy="2984307"/>
          </a:xfrm>
          <a:prstGeom prst="rect">
            <a:avLst/>
          </a:prstGeom>
        </p:spPr>
      </p:pic>
      <p:sp>
        <p:nvSpPr>
          <p:cNvPr id="7" name="Slide Number Placeholder 6">
            <a:extLst>
              <a:ext uri="{FF2B5EF4-FFF2-40B4-BE49-F238E27FC236}">
                <a16:creationId xmlns:a16="http://schemas.microsoft.com/office/drawing/2014/main" id="{683ABBF5-B951-3766-7EAF-126C74193B8D}"/>
              </a:ext>
            </a:extLst>
          </p:cNvPr>
          <p:cNvSpPr>
            <a:spLocks noGrp="1"/>
          </p:cNvSpPr>
          <p:nvPr>
            <p:ph type="sldNum" sz="quarter" idx="12"/>
          </p:nvPr>
        </p:nvSpPr>
        <p:spPr/>
        <p:txBody>
          <a:bodyPr/>
          <a:lstStyle/>
          <a:p>
            <a:fld id="{8E3FBBD5-1602-7744-BAB0-075BA59CFE2E}" type="slidenum">
              <a:rPr lang="en-US" smtClean="0"/>
              <a:t>10</a:t>
            </a:fld>
            <a:endParaRPr lang="en-US"/>
          </a:p>
        </p:txBody>
      </p:sp>
      <p:pic>
        <p:nvPicPr>
          <p:cNvPr id="8" name="Picture 7">
            <a:extLst>
              <a:ext uri="{FF2B5EF4-FFF2-40B4-BE49-F238E27FC236}">
                <a16:creationId xmlns:a16="http://schemas.microsoft.com/office/drawing/2014/main" id="{5581FA4D-6780-CE39-F9DA-3714672DECDB}"/>
              </a:ext>
            </a:extLst>
          </p:cNvPr>
          <p:cNvPicPr>
            <a:picLocks noChangeAspect="1"/>
          </p:cNvPicPr>
          <p:nvPr/>
        </p:nvPicPr>
        <p:blipFill>
          <a:blip r:embed="rId5"/>
          <a:stretch>
            <a:fillRect/>
          </a:stretch>
        </p:blipFill>
        <p:spPr>
          <a:xfrm>
            <a:off x="180510" y="123219"/>
            <a:ext cx="1636415" cy="458196"/>
          </a:xfrm>
          <a:prstGeom prst="rect">
            <a:avLst/>
          </a:prstGeom>
        </p:spPr>
      </p:pic>
      <p:cxnSp>
        <p:nvCxnSpPr>
          <p:cNvPr id="9" name="Straight Connector 8">
            <a:extLst>
              <a:ext uri="{FF2B5EF4-FFF2-40B4-BE49-F238E27FC236}">
                <a16:creationId xmlns:a16="http://schemas.microsoft.com/office/drawing/2014/main" id="{16D68DFD-AA1F-242C-D6DE-078227B5A796}"/>
              </a:ext>
            </a:extLst>
          </p:cNvPr>
          <p:cNvCxnSpPr/>
          <p:nvPr/>
        </p:nvCxnSpPr>
        <p:spPr>
          <a:xfrm>
            <a:off x="3980539" y="1874236"/>
            <a:ext cx="15488" cy="2865568"/>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B18A608-6165-6196-F1BA-B56BF5C7CF2B}"/>
              </a:ext>
            </a:extLst>
          </p:cNvPr>
          <p:cNvCxnSpPr>
            <a:cxnSpLocks/>
          </p:cNvCxnSpPr>
          <p:nvPr/>
        </p:nvCxnSpPr>
        <p:spPr>
          <a:xfrm>
            <a:off x="7519366" y="4037611"/>
            <a:ext cx="0" cy="2221332"/>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62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D9253-7571-94E9-480F-041108665777}"/>
              </a:ext>
            </a:extLst>
          </p:cNvPr>
          <p:cNvSpPr>
            <a:spLocks noGrp="1"/>
          </p:cNvSpPr>
          <p:nvPr>
            <p:ph type="ctrTitle"/>
          </p:nvPr>
        </p:nvSpPr>
        <p:spPr/>
        <p:txBody>
          <a:bodyPr/>
          <a:lstStyle/>
          <a:p>
            <a:r>
              <a:rPr lang="en-US" dirty="0"/>
              <a:t>PBL vertical structure</a:t>
            </a:r>
          </a:p>
        </p:txBody>
      </p:sp>
      <p:sp>
        <p:nvSpPr>
          <p:cNvPr id="5" name="Subtitle 4">
            <a:extLst>
              <a:ext uri="{FF2B5EF4-FFF2-40B4-BE49-F238E27FC236}">
                <a16:creationId xmlns:a16="http://schemas.microsoft.com/office/drawing/2014/main" id="{40243B32-B985-7C87-3EC4-3E0A6A67F00D}"/>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034F692F-CBB6-8BAD-405F-F5575D52C419}"/>
              </a:ext>
            </a:extLst>
          </p:cNvPr>
          <p:cNvSpPr>
            <a:spLocks noGrp="1"/>
          </p:cNvSpPr>
          <p:nvPr>
            <p:ph type="sldNum" sz="quarter" idx="12"/>
          </p:nvPr>
        </p:nvSpPr>
        <p:spPr/>
        <p:txBody>
          <a:bodyPr/>
          <a:lstStyle/>
          <a:p>
            <a:fld id="{8E3FBBD5-1602-7744-BAB0-075BA59CFE2E}" type="slidenum">
              <a:rPr lang="en-US" smtClean="0"/>
              <a:t>11</a:t>
            </a:fld>
            <a:endParaRPr lang="en-US"/>
          </a:p>
        </p:txBody>
      </p:sp>
    </p:spTree>
    <p:extLst>
      <p:ext uri="{BB962C8B-B14F-4D97-AF65-F5344CB8AC3E}">
        <p14:creationId xmlns:p14="http://schemas.microsoft.com/office/powerpoint/2010/main" val="75224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28600"/>
            <a:ext cx="7772400" cy="1143000"/>
          </a:xfrm>
        </p:spPr>
        <p:txBody>
          <a:bodyPr/>
          <a:lstStyle/>
          <a:p>
            <a:r>
              <a:rPr lang="en-US"/>
              <a:t>A strongly-heated afternoon PBL</a:t>
            </a:r>
          </a:p>
        </p:txBody>
      </p:sp>
      <p:pic>
        <p:nvPicPr>
          <p:cNvPr id="91139" name="Picture 3" descr="H Fig 4-6 cropp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633538"/>
            <a:ext cx="3894137" cy="3590925"/>
          </a:xfrm>
          <a:prstGeom prst="rect">
            <a:avLst/>
          </a:prstGeom>
          <a:noFill/>
          <a:extLst>
            <a:ext uri="{909E8E84-426E-40dd-AFC4-6F175D3DCCD1}">
              <a14:hiddenFill xmlns="" xmlns:a14="http://schemas.microsoft.com/office/drawing/2010/main">
                <a:solidFill>
                  <a:srgbClr val="FFFFFF"/>
                </a:solidFill>
              </a14:hiddenFill>
            </a:ext>
          </a:extLst>
        </p:spPr>
      </p:pic>
      <p:sp>
        <p:nvSpPr>
          <p:cNvPr id="91140" name="Text Box 4"/>
          <p:cNvSpPr txBox="1">
            <a:spLocks noChangeArrowheads="1"/>
          </p:cNvSpPr>
          <p:nvPr/>
        </p:nvSpPr>
        <p:spPr bwMode="auto">
          <a:xfrm>
            <a:off x="4419600" y="1203325"/>
            <a:ext cx="4664075" cy="4524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0" dirty="0"/>
              <a:t>• </a:t>
            </a:r>
            <a:r>
              <a:rPr lang="en-US" dirty="0"/>
              <a:t>Temporally averaged v</a:t>
            </a:r>
            <a:r>
              <a:rPr lang="en-US" b="0" dirty="0"/>
              <a:t>ertical profiles of </a:t>
            </a:r>
            <a:r>
              <a:rPr lang="en-US" b="0" i="1" dirty="0"/>
              <a:t>virtual</a:t>
            </a:r>
            <a:r>
              <a:rPr lang="en-US" b="0" dirty="0"/>
              <a:t> potential temperature (</a:t>
            </a:r>
            <a:r>
              <a:rPr lang="en-US" b="0" dirty="0">
                <a:latin typeface="Symbol" charset="0"/>
                <a:sym typeface="Symbol" charset="0"/>
              </a:rPr>
              <a:t></a:t>
            </a:r>
            <a:r>
              <a:rPr lang="en-US" b="0" baseline="-25000" dirty="0"/>
              <a:t>v</a:t>
            </a:r>
            <a:r>
              <a:rPr lang="en-US" b="0" dirty="0"/>
              <a:t>), vapor mixing ratio (</a:t>
            </a:r>
            <a:r>
              <a:rPr lang="en-US" b="0" i="1" dirty="0"/>
              <a:t>q</a:t>
            </a:r>
            <a:r>
              <a:rPr lang="en-US" b="0" dirty="0"/>
              <a:t>) and horizontal momentum (</a:t>
            </a:r>
            <a:r>
              <a:rPr lang="en-US" b="0" i="1" dirty="0"/>
              <a:t>M</a:t>
            </a:r>
            <a:r>
              <a:rPr lang="en-US" b="0" dirty="0"/>
              <a:t>)</a:t>
            </a:r>
          </a:p>
          <a:p>
            <a:endParaRPr lang="en-US" b="0" dirty="0"/>
          </a:p>
          <a:p>
            <a:r>
              <a:rPr lang="en-US" b="0" dirty="0"/>
              <a:t>• Strong surface heating, combined with surface friction that impedes vertical mixing, allows </a:t>
            </a:r>
            <a:r>
              <a:rPr lang="en-US" b="0" dirty="0">
                <a:latin typeface="Symbol" charset="0"/>
                <a:sym typeface="Symbol" charset="0"/>
              </a:rPr>
              <a:t></a:t>
            </a:r>
            <a:r>
              <a:rPr lang="en-US" b="0" baseline="-25000" dirty="0"/>
              <a:t>v</a:t>
            </a:r>
            <a:r>
              <a:rPr lang="en-US" b="0" dirty="0"/>
              <a:t> to decrease with height near the ground in the </a:t>
            </a:r>
            <a:r>
              <a:rPr lang="en-US" b="1" dirty="0"/>
              <a:t>surface layer </a:t>
            </a:r>
            <a:r>
              <a:rPr lang="en-US" dirty="0"/>
              <a:t>(</a:t>
            </a:r>
            <a:r>
              <a:rPr lang="en-US" dirty="0" err="1"/>
              <a:t>superadiabatic</a:t>
            </a:r>
            <a:r>
              <a:rPr lang="en-US" dirty="0"/>
              <a:t>)</a:t>
            </a:r>
            <a:endParaRPr lang="en-US" b="0" dirty="0"/>
          </a:p>
          <a:p>
            <a:endParaRPr lang="en-US" b="0" dirty="0"/>
          </a:p>
          <a:p>
            <a:r>
              <a:rPr lang="en-US" b="0" dirty="0"/>
              <a:t>• Farther above, convective turbulence (eddies) efficiently mixes the atmosphere and its conserved properties in the </a:t>
            </a:r>
            <a:r>
              <a:rPr lang="en-US" b="1" dirty="0"/>
              <a:t>mixed layer</a:t>
            </a:r>
          </a:p>
          <a:p>
            <a:endParaRPr lang="en-US" b="0" dirty="0"/>
          </a:p>
          <a:p>
            <a:r>
              <a:rPr lang="en-US" b="0" dirty="0"/>
              <a:t>• For a dry adiabatic process, </a:t>
            </a:r>
            <a:r>
              <a:rPr lang="en-US" b="0" dirty="0">
                <a:latin typeface="Symbol" charset="0"/>
                <a:sym typeface="Symbol" charset="0"/>
              </a:rPr>
              <a:t></a:t>
            </a:r>
            <a:r>
              <a:rPr lang="en-US" b="0" baseline="-25000" dirty="0"/>
              <a:t>v</a:t>
            </a:r>
            <a:r>
              <a:rPr lang="en-US" b="0" dirty="0"/>
              <a:t> and </a:t>
            </a:r>
            <a:r>
              <a:rPr lang="en-US" b="0" i="1" dirty="0"/>
              <a:t>q</a:t>
            </a:r>
            <a:r>
              <a:rPr lang="en-US" b="0" dirty="0"/>
              <a:t> are conserved.  If </a:t>
            </a:r>
            <a:r>
              <a:rPr lang="en-US" b="0" dirty="0" err="1"/>
              <a:t>inviscid</a:t>
            </a:r>
            <a:r>
              <a:rPr lang="en-US" b="0" dirty="0"/>
              <a:t> and </a:t>
            </a:r>
            <a:r>
              <a:rPr lang="en-US" b="0" dirty="0" err="1"/>
              <a:t>unaccelerated</a:t>
            </a:r>
            <a:r>
              <a:rPr lang="en-US" b="0" dirty="0"/>
              <a:t>, </a:t>
            </a:r>
            <a:r>
              <a:rPr lang="en-US" b="0" i="1" dirty="0"/>
              <a:t>M</a:t>
            </a:r>
            <a:r>
              <a:rPr lang="en-US" b="0" dirty="0"/>
              <a:t> is also conserved.</a:t>
            </a:r>
          </a:p>
        </p:txBody>
      </p:sp>
      <p:sp>
        <p:nvSpPr>
          <p:cNvPr id="91141" name="Text Box 5"/>
          <p:cNvSpPr txBox="1">
            <a:spLocks noChangeArrowheads="1"/>
          </p:cNvSpPr>
          <p:nvPr/>
        </p:nvSpPr>
        <p:spPr bwMode="auto">
          <a:xfrm>
            <a:off x="76200" y="5257800"/>
            <a:ext cx="52578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b="0"/>
              <a:t>Virtual potential temperature contains a moisture influence:</a:t>
            </a:r>
            <a:endParaRPr lang="en-US" sz="1200"/>
          </a:p>
        </p:txBody>
      </p:sp>
      <p:sp>
        <p:nvSpPr>
          <p:cNvPr id="91142" name="Text Box 6"/>
          <p:cNvSpPr txBox="1">
            <a:spLocks noChangeArrowheads="1"/>
          </p:cNvSpPr>
          <p:nvPr/>
        </p:nvSpPr>
        <p:spPr bwMode="auto">
          <a:xfrm>
            <a:off x="152400" y="6248400"/>
            <a:ext cx="662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b="0" i="1"/>
              <a:t>q</a:t>
            </a:r>
            <a:r>
              <a:rPr lang="en-US" sz="1200" b="0"/>
              <a:t> = water vapor mixing ratio (kg of water per kg of air)</a:t>
            </a:r>
            <a:endParaRPr lang="en-US" b="0"/>
          </a:p>
        </p:txBody>
      </p:sp>
      <p:pic>
        <p:nvPicPr>
          <p:cNvPr id="91143" name="Picture 7" descr="theta-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638800"/>
            <a:ext cx="2841625" cy="536575"/>
          </a:xfrm>
          <a:prstGeom prst="rect">
            <a:avLst/>
          </a:prstGeom>
          <a:noFill/>
          <a:extLst>
            <a:ext uri="{909E8E84-426E-40dd-AFC4-6F175D3DCCD1}">
              <a14:hiddenFill xmlns="" xmlns:a14="http://schemas.microsoft.com/office/drawing/2010/main">
                <a:solidFill>
                  <a:srgbClr val="FFFFFF"/>
                </a:solidFill>
              </a14:hiddenFill>
            </a:ext>
          </a:extLst>
        </p:spPr>
      </p:pic>
      <p:sp>
        <p:nvSpPr>
          <p:cNvPr id="91144" name="Line 8"/>
          <p:cNvSpPr>
            <a:spLocks noChangeShapeType="1"/>
          </p:cNvSpPr>
          <p:nvPr/>
        </p:nvSpPr>
        <p:spPr bwMode="auto">
          <a:xfrm flipH="1">
            <a:off x="1066800" y="3429000"/>
            <a:ext cx="3505200" cy="11430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5" name="Line 9"/>
          <p:cNvSpPr>
            <a:spLocks noChangeShapeType="1"/>
          </p:cNvSpPr>
          <p:nvPr/>
        </p:nvSpPr>
        <p:spPr bwMode="auto">
          <a:xfrm flipH="1" flipV="1">
            <a:off x="1178856" y="3604586"/>
            <a:ext cx="3200400" cy="6858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6" name="Text Box 10"/>
          <p:cNvSpPr txBox="1">
            <a:spLocks noChangeArrowheads="1"/>
          </p:cNvSpPr>
          <p:nvPr/>
        </p:nvSpPr>
        <p:spPr bwMode="auto">
          <a:xfrm>
            <a:off x="212725" y="1289050"/>
            <a:ext cx="217739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dirty="0">
                <a:solidFill>
                  <a:srgbClr val="BFBFBF"/>
                </a:solidFill>
              </a:rPr>
              <a:t>Hartmann’s text Fig. 4.6</a:t>
            </a:r>
          </a:p>
        </p:txBody>
      </p:sp>
      <p:sp>
        <p:nvSpPr>
          <p:cNvPr id="2" name="Slide Number Placeholder 1"/>
          <p:cNvSpPr>
            <a:spLocks noGrp="1"/>
          </p:cNvSpPr>
          <p:nvPr>
            <p:ph type="sldNum" sz="quarter" idx="12"/>
          </p:nvPr>
        </p:nvSpPr>
        <p:spPr/>
        <p:txBody>
          <a:bodyPr/>
          <a:lstStyle/>
          <a:p>
            <a:fld id="{8E3FBBD5-1602-7744-BAB0-075BA59CFE2E}" type="slidenum">
              <a:rPr lang="en-US" smtClean="0"/>
              <a:t>12</a:t>
            </a:fld>
            <a:endParaRPr lang="en-US"/>
          </a:p>
        </p:txBody>
      </p:sp>
    </p:spTree>
    <p:extLst>
      <p:ext uri="{BB962C8B-B14F-4D97-AF65-F5344CB8AC3E}">
        <p14:creationId xmlns:p14="http://schemas.microsoft.com/office/powerpoint/2010/main" val="60527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228600"/>
            <a:ext cx="7772400" cy="1143000"/>
          </a:xfrm>
        </p:spPr>
        <p:txBody>
          <a:bodyPr/>
          <a:lstStyle/>
          <a:p>
            <a:r>
              <a:rPr lang="en-US"/>
              <a:t>A strongly-heated afternoon PBL</a:t>
            </a:r>
          </a:p>
        </p:txBody>
      </p:sp>
      <p:pic>
        <p:nvPicPr>
          <p:cNvPr id="93187" name="Picture 3" descr="H Fig 4-6 cropp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633538"/>
            <a:ext cx="3894137" cy="3590925"/>
          </a:xfrm>
          <a:prstGeom prst="rect">
            <a:avLst/>
          </a:prstGeom>
          <a:noFill/>
          <a:extLst>
            <a:ext uri="{909E8E84-426E-40dd-AFC4-6F175D3DCCD1}">
              <a14:hiddenFill xmlns="" xmlns:a14="http://schemas.microsoft.com/office/drawing/2010/main">
                <a:solidFill>
                  <a:srgbClr val="FFFFFF"/>
                </a:solidFill>
              </a14:hiddenFill>
            </a:ext>
          </a:extLst>
        </p:spPr>
      </p:pic>
      <p:sp>
        <p:nvSpPr>
          <p:cNvPr id="93188" name="Text Box 4"/>
          <p:cNvSpPr txBox="1">
            <a:spLocks noChangeArrowheads="1"/>
          </p:cNvSpPr>
          <p:nvPr/>
        </p:nvSpPr>
        <p:spPr bwMode="auto">
          <a:xfrm>
            <a:off x="4419600" y="1203325"/>
            <a:ext cx="4664075" cy="3693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b="0" dirty="0"/>
          </a:p>
          <a:p>
            <a:r>
              <a:rPr lang="en-US" b="0" dirty="0"/>
              <a:t>• The </a:t>
            </a:r>
            <a:r>
              <a:rPr lang="en-US" b="1" dirty="0"/>
              <a:t>entrainment zone </a:t>
            </a:r>
            <a:r>
              <a:rPr lang="en-US" dirty="0"/>
              <a:t>(h</a:t>
            </a:r>
            <a:r>
              <a:rPr lang="en-US" baseline="-25000" dirty="0"/>
              <a:t>0</a:t>
            </a:r>
            <a:r>
              <a:rPr lang="en-US" dirty="0"/>
              <a:t> to h</a:t>
            </a:r>
            <a:r>
              <a:rPr lang="en-US" baseline="-25000" dirty="0"/>
              <a:t>2</a:t>
            </a:r>
            <a:r>
              <a:rPr lang="en-US" dirty="0"/>
              <a:t>)</a:t>
            </a:r>
            <a:r>
              <a:rPr lang="en-US" b="1" dirty="0"/>
              <a:t> </a:t>
            </a:r>
            <a:r>
              <a:rPr lang="en-US" b="0" dirty="0"/>
              <a:t>separates the mixed layer from the free troposphere.  Mixing between the PBL and free troposphere occurs intermittently there.  Note that it is </a:t>
            </a:r>
            <a:r>
              <a:rPr lang="en-US" b="1" i="1" dirty="0">
                <a:solidFill>
                  <a:srgbClr val="0070C0"/>
                </a:solidFill>
              </a:rPr>
              <a:t>more stable </a:t>
            </a:r>
            <a:r>
              <a:rPr lang="en-US" b="0" dirty="0"/>
              <a:t>there than the free troposphere above or the mixed layer below.</a:t>
            </a:r>
          </a:p>
          <a:p>
            <a:r>
              <a:rPr lang="en-US" b="0" dirty="0"/>
              <a:t>[</a:t>
            </a:r>
            <a:r>
              <a:rPr lang="en-US" b="1" dirty="0"/>
              <a:t>entrain</a:t>
            </a:r>
            <a:r>
              <a:rPr lang="en-US" b="0" dirty="0"/>
              <a:t>: French, </a:t>
            </a:r>
            <a:r>
              <a:rPr lang="en-US" b="0" i="1" dirty="0"/>
              <a:t>to drag away</a:t>
            </a:r>
            <a:r>
              <a:rPr lang="en-US" b="0" dirty="0"/>
              <a:t>]</a:t>
            </a:r>
          </a:p>
          <a:p>
            <a:endParaRPr lang="en-US" dirty="0"/>
          </a:p>
          <a:p>
            <a:r>
              <a:rPr lang="en-US" b="0" dirty="0"/>
              <a:t>• The </a:t>
            </a:r>
            <a:r>
              <a:rPr lang="en-US" b="0" i="1" dirty="0"/>
              <a:t>q</a:t>
            </a:r>
            <a:r>
              <a:rPr lang="en-US" b="0" dirty="0"/>
              <a:t> and </a:t>
            </a:r>
            <a:r>
              <a:rPr lang="en-US" b="0" i="1" dirty="0"/>
              <a:t>M</a:t>
            </a:r>
            <a:r>
              <a:rPr lang="en-US" b="0" dirty="0"/>
              <a:t> profiles are not as well mixed as </a:t>
            </a:r>
            <a:r>
              <a:rPr lang="en-US" b="0" dirty="0">
                <a:latin typeface="Symbol" pitchFamily="2" charset="2"/>
              </a:rPr>
              <a:t>q</a:t>
            </a:r>
            <a:r>
              <a:rPr lang="en-US" b="0" baseline="-25000" dirty="0"/>
              <a:t>v</a:t>
            </a:r>
            <a:r>
              <a:rPr lang="en-US" b="0" dirty="0"/>
              <a:t> </a:t>
            </a:r>
            <a:r>
              <a:rPr lang="en-US" dirty="0"/>
              <a:t>due to entrainment of drier and higher momentum air from aloft</a:t>
            </a:r>
            <a:endParaRPr lang="en-US" b="0" dirty="0"/>
          </a:p>
          <a:p>
            <a:endParaRPr lang="en-US" b="0" dirty="0"/>
          </a:p>
        </p:txBody>
      </p:sp>
      <p:sp>
        <p:nvSpPr>
          <p:cNvPr id="93192" name="Line 8"/>
          <p:cNvSpPr>
            <a:spLocks noChangeShapeType="1"/>
          </p:cNvSpPr>
          <p:nvPr/>
        </p:nvSpPr>
        <p:spPr bwMode="auto">
          <a:xfrm flipH="1">
            <a:off x="1400664" y="2078182"/>
            <a:ext cx="3018936" cy="588818"/>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193" name="Line 9"/>
          <p:cNvSpPr>
            <a:spLocks noChangeShapeType="1"/>
          </p:cNvSpPr>
          <p:nvPr/>
        </p:nvSpPr>
        <p:spPr bwMode="auto">
          <a:xfrm flipH="1" flipV="1">
            <a:off x="2529444" y="3111643"/>
            <a:ext cx="1890156" cy="884577"/>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3FBBD5-1602-7744-BAB0-075BA59CFE2E}" type="slidenum">
              <a:rPr lang="en-US" smtClean="0"/>
              <a:t>13</a:t>
            </a:fld>
            <a:endParaRPr lang="en-US"/>
          </a:p>
        </p:txBody>
      </p:sp>
    </p:spTree>
    <p:extLst>
      <p:ext uri="{BB962C8B-B14F-4D97-AF65-F5344CB8AC3E}">
        <p14:creationId xmlns:p14="http://schemas.microsoft.com/office/powerpoint/2010/main" val="251354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D4B6-EFDB-F8F8-1410-760A15153937}"/>
              </a:ext>
            </a:extLst>
          </p:cNvPr>
          <p:cNvSpPr>
            <a:spLocks noGrp="1"/>
          </p:cNvSpPr>
          <p:nvPr>
            <p:ph type="title"/>
          </p:nvPr>
        </p:nvSpPr>
        <p:spPr/>
        <p:txBody>
          <a:bodyPr/>
          <a:lstStyle/>
          <a:p>
            <a:r>
              <a:rPr lang="en-US" dirty="0"/>
              <a:t>Evolution of well-mixed PBL #1</a:t>
            </a:r>
          </a:p>
        </p:txBody>
      </p:sp>
      <p:sp>
        <p:nvSpPr>
          <p:cNvPr id="3" name="Slide Number Placeholder 2">
            <a:extLst>
              <a:ext uri="{FF2B5EF4-FFF2-40B4-BE49-F238E27FC236}">
                <a16:creationId xmlns:a16="http://schemas.microsoft.com/office/drawing/2014/main" id="{9CA2CFFC-D49A-D62B-D699-B1647C5E703C}"/>
              </a:ext>
            </a:extLst>
          </p:cNvPr>
          <p:cNvSpPr>
            <a:spLocks noGrp="1"/>
          </p:cNvSpPr>
          <p:nvPr>
            <p:ph type="sldNum" sz="quarter" idx="12"/>
          </p:nvPr>
        </p:nvSpPr>
        <p:spPr/>
        <p:txBody>
          <a:bodyPr/>
          <a:lstStyle/>
          <a:p>
            <a:fld id="{8E3FBBD5-1602-7744-BAB0-075BA59CFE2E}" type="slidenum">
              <a:rPr lang="en-US" smtClean="0"/>
              <a:t>14</a:t>
            </a:fld>
            <a:endParaRPr lang="en-US"/>
          </a:p>
        </p:txBody>
      </p:sp>
      <p:pic>
        <p:nvPicPr>
          <p:cNvPr id="5" name="Picture 4">
            <a:extLst>
              <a:ext uri="{FF2B5EF4-FFF2-40B4-BE49-F238E27FC236}">
                <a16:creationId xmlns:a16="http://schemas.microsoft.com/office/drawing/2014/main" id="{94DF384F-389B-757E-8805-08C6FA8B3ACE}"/>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93B2698A-7003-8DFF-60DC-A831B3C19FEE}"/>
              </a:ext>
            </a:extLst>
          </p:cNvPr>
          <p:cNvSpPr txBox="1"/>
          <p:nvPr/>
        </p:nvSpPr>
        <p:spPr>
          <a:xfrm>
            <a:off x="2753747" y="5450774"/>
            <a:ext cx="3631250" cy="646331"/>
          </a:xfrm>
          <a:prstGeom prst="rect">
            <a:avLst/>
          </a:prstGeom>
          <a:noFill/>
        </p:spPr>
        <p:txBody>
          <a:bodyPr wrap="none" rtlCol="0">
            <a:spAutoFit/>
          </a:bodyPr>
          <a:lstStyle/>
          <a:p>
            <a:pPr algn="ctr"/>
            <a:r>
              <a:rPr lang="en-US" dirty="0"/>
              <a:t>We start with a stable vertical profile</a:t>
            </a:r>
          </a:p>
          <a:p>
            <a:pPr algn="ctr"/>
            <a:r>
              <a:rPr lang="en-US" dirty="0"/>
              <a:t>of potential temperature </a:t>
            </a:r>
            <a:r>
              <a:rPr lang="en-US" dirty="0">
                <a:latin typeface="Symbol" pitchFamily="2" charset="2"/>
              </a:rPr>
              <a:t>q </a:t>
            </a:r>
            <a:r>
              <a:rPr lang="en-US" dirty="0"/>
              <a:t>or </a:t>
            </a:r>
            <a:r>
              <a:rPr lang="en-US" dirty="0">
                <a:latin typeface="Symbol" pitchFamily="2" charset="2"/>
              </a:rPr>
              <a:t>q</a:t>
            </a:r>
            <a:r>
              <a:rPr lang="en-US" baseline="-25000" dirty="0"/>
              <a:t>v</a:t>
            </a:r>
            <a:endParaRPr lang="en-US" baseline="-25000" dirty="0">
              <a:latin typeface="Symbol" pitchFamily="2" charset="2"/>
            </a:endParaRPr>
          </a:p>
        </p:txBody>
      </p:sp>
      <p:pic>
        <p:nvPicPr>
          <p:cNvPr id="7" name="Picture 6">
            <a:extLst>
              <a:ext uri="{FF2B5EF4-FFF2-40B4-BE49-F238E27FC236}">
                <a16:creationId xmlns:a16="http://schemas.microsoft.com/office/drawing/2014/main" id="{8C4C9EE9-B1C5-573E-CC06-0B53B1626313}"/>
              </a:ext>
            </a:extLst>
          </p:cNvPr>
          <p:cNvPicPr>
            <a:picLocks noChangeAspect="1"/>
          </p:cNvPicPr>
          <p:nvPr/>
        </p:nvPicPr>
        <p:blipFill>
          <a:blip r:embed="rId3"/>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424971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0C1CF-5C73-F690-8B59-9E9BD0614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8F6AF-6C3E-CDD3-35E1-84B4F52C2CDE}"/>
              </a:ext>
            </a:extLst>
          </p:cNvPr>
          <p:cNvSpPr>
            <a:spLocks noGrp="1"/>
          </p:cNvSpPr>
          <p:nvPr>
            <p:ph type="title"/>
          </p:nvPr>
        </p:nvSpPr>
        <p:spPr/>
        <p:txBody>
          <a:bodyPr/>
          <a:lstStyle/>
          <a:p>
            <a:r>
              <a:rPr lang="en-US" dirty="0"/>
              <a:t>Evolution of well-mixed PBL #2</a:t>
            </a:r>
          </a:p>
        </p:txBody>
      </p:sp>
      <p:sp>
        <p:nvSpPr>
          <p:cNvPr id="3" name="Slide Number Placeholder 2">
            <a:extLst>
              <a:ext uri="{FF2B5EF4-FFF2-40B4-BE49-F238E27FC236}">
                <a16:creationId xmlns:a16="http://schemas.microsoft.com/office/drawing/2014/main" id="{36AE3B4B-1F81-A867-FA98-5C55BBEC6C73}"/>
              </a:ext>
            </a:extLst>
          </p:cNvPr>
          <p:cNvSpPr>
            <a:spLocks noGrp="1"/>
          </p:cNvSpPr>
          <p:nvPr>
            <p:ph type="sldNum" sz="quarter" idx="12"/>
          </p:nvPr>
        </p:nvSpPr>
        <p:spPr/>
        <p:txBody>
          <a:bodyPr/>
          <a:lstStyle/>
          <a:p>
            <a:fld id="{8E3FBBD5-1602-7744-BAB0-075BA59CFE2E}" type="slidenum">
              <a:rPr lang="en-US" smtClean="0"/>
              <a:t>15</a:t>
            </a:fld>
            <a:endParaRPr lang="en-US"/>
          </a:p>
        </p:txBody>
      </p:sp>
      <p:pic>
        <p:nvPicPr>
          <p:cNvPr id="5" name="Picture 4">
            <a:extLst>
              <a:ext uri="{FF2B5EF4-FFF2-40B4-BE49-F238E27FC236}">
                <a16:creationId xmlns:a16="http://schemas.microsoft.com/office/drawing/2014/main" id="{42E32C4B-E53F-CB3B-19BB-7D529A6AD989}"/>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F966FB41-14E6-56C9-5C52-AE91B91CB321}"/>
              </a:ext>
            </a:extLst>
          </p:cNvPr>
          <p:cNvSpPr txBox="1"/>
          <p:nvPr/>
        </p:nvSpPr>
        <p:spPr>
          <a:xfrm>
            <a:off x="2064150" y="5450774"/>
            <a:ext cx="5010474" cy="923330"/>
          </a:xfrm>
          <a:prstGeom prst="rect">
            <a:avLst/>
          </a:prstGeom>
          <a:noFill/>
        </p:spPr>
        <p:txBody>
          <a:bodyPr wrap="none" rtlCol="0">
            <a:spAutoFit/>
          </a:bodyPr>
          <a:lstStyle/>
          <a:p>
            <a:pPr algn="ctr"/>
            <a:r>
              <a:rPr lang="en-US" dirty="0"/>
              <a:t>Daytime heating makes the surface layer unstable.  </a:t>
            </a:r>
          </a:p>
          <a:p>
            <a:pPr algn="ctr"/>
            <a:r>
              <a:rPr lang="en-US" dirty="0"/>
              <a:t>Mixing is restricted close to the ground, leaving</a:t>
            </a:r>
          </a:p>
          <a:p>
            <a:pPr algn="ctr"/>
            <a:r>
              <a:rPr lang="en-US" dirty="0"/>
              <a:t>surface layer </a:t>
            </a:r>
            <a:r>
              <a:rPr lang="en-US" dirty="0" err="1"/>
              <a:t>superadiabatic</a:t>
            </a:r>
            <a:r>
              <a:rPr lang="en-US" dirty="0"/>
              <a:t>.</a:t>
            </a:r>
          </a:p>
        </p:txBody>
      </p:sp>
      <p:pic>
        <p:nvPicPr>
          <p:cNvPr id="7" name="Picture 6">
            <a:extLst>
              <a:ext uri="{FF2B5EF4-FFF2-40B4-BE49-F238E27FC236}">
                <a16:creationId xmlns:a16="http://schemas.microsoft.com/office/drawing/2014/main" id="{E8F1B132-CAE5-3279-0596-6D77CACD070E}"/>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4" name="Picture 3">
            <a:extLst>
              <a:ext uri="{FF2B5EF4-FFF2-40B4-BE49-F238E27FC236}">
                <a16:creationId xmlns:a16="http://schemas.microsoft.com/office/drawing/2014/main" id="{EB06AF6F-545F-403C-FF0A-66757CAA612D}"/>
              </a:ext>
            </a:extLst>
          </p:cNvPr>
          <p:cNvPicPr>
            <a:picLocks noChangeAspect="1"/>
          </p:cNvPicPr>
          <p:nvPr/>
        </p:nvPicPr>
        <p:blipFill>
          <a:blip r:embed="rId4"/>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171511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474E-5E92-9DA9-6A01-B67BAD259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10C0C-512C-C5C5-2B8D-819905081CCE}"/>
              </a:ext>
            </a:extLst>
          </p:cNvPr>
          <p:cNvSpPr>
            <a:spLocks noGrp="1"/>
          </p:cNvSpPr>
          <p:nvPr>
            <p:ph type="title"/>
          </p:nvPr>
        </p:nvSpPr>
        <p:spPr/>
        <p:txBody>
          <a:bodyPr/>
          <a:lstStyle/>
          <a:p>
            <a:r>
              <a:rPr lang="en-US" dirty="0"/>
              <a:t>Evolution of well-mixed PBL #3</a:t>
            </a:r>
          </a:p>
        </p:txBody>
      </p:sp>
      <p:sp>
        <p:nvSpPr>
          <p:cNvPr id="3" name="Slide Number Placeholder 2">
            <a:extLst>
              <a:ext uri="{FF2B5EF4-FFF2-40B4-BE49-F238E27FC236}">
                <a16:creationId xmlns:a16="http://schemas.microsoft.com/office/drawing/2014/main" id="{8C7D5E96-3561-9E46-9A88-C86D9773705B}"/>
              </a:ext>
            </a:extLst>
          </p:cNvPr>
          <p:cNvSpPr>
            <a:spLocks noGrp="1"/>
          </p:cNvSpPr>
          <p:nvPr>
            <p:ph type="sldNum" sz="quarter" idx="12"/>
          </p:nvPr>
        </p:nvSpPr>
        <p:spPr/>
        <p:txBody>
          <a:bodyPr/>
          <a:lstStyle/>
          <a:p>
            <a:fld id="{8E3FBBD5-1602-7744-BAB0-075BA59CFE2E}" type="slidenum">
              <a:rPr lang="en-US" smtClean="0"/>
              <a:t>16</a:t>
            </a:fld>
            <a:endParaRPr lang="en-US"/>
          </a:p>
        </p:txBody>
      </p:sp>
      <p:pic>
        <p:nvPicPr>
          <p:cNvPr id="5" name="Picture 4">
            <a:extLst>
              <a:ext uri="{FF2B5EF4-FFF2-40B4-BE49-F238E27FC236}">
                <a16:creationId xmlns:a16="http://schemas.microsoft.com/office/drawing/2014/main" id="{E9EEA345-7F21-9274-0F3B-F0E8F8099648}"/>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D626A657-37A1-6CC8-28B3-2CB2492FFC12}"/>
              </a:ext>
            </a:extLst>
          </p:cNvPr>
          <p:cNvSpPr txBox="1"/>
          <p:nvPr/>
        </p:nvSpPr>
        <p:spPr>
          <a:xfrm>
            <a:off x="1902003" y="5450774"/>
            <a:ext cx="5334795" cy="923330"/>
          </a:xfrm>
          <a:prstGeom prst="rect">
            <a:avLst/>
          </a:prstGeom>
          <a:noFill/>
        </p:spPr>
        <p:txBody>
          <a:bodyPr wrap="none" rtlCol="0">
            <a:spAutoFit/>
          </a:bodyPr>
          <a:lstStyle/>
          <a:p>
            <a:pPr algn="ctr"/>
            <a:r>
              <a:rPr lang="en-US" dirty="0"/>
              <a:t>Above the surface layer, mixing makes </a:t>
            </a:r>
            <a:r>
              <a:rPr lang="en-US" dirty="0">
                <a:latin typeface="Symbol" pitchFamily="2" charset="2"/>
              </a:rPr>
              <a:t>q</a:t>
            </a:r>
            <a:r>
              <a:rPr lang="en-US" dirty="0"/>
              <a:t> profile neutral.</a:t>
            </a:r>
          </a:p>
          <a:p>
            <a:pPr algn="ctr"/>
            <a:r>
              <a:rPr lang="en-US" dirty="0"/>
              <a:t>At top of PBL, air </a:t>
            </a:r>
            <a:r>
              <a:rPr lang="en-US" b="1" dirty="0"/>
              <a:t>pushing from below </a:t>
            </a:r>
            <a:r>
              <a:rPr lang="en-US" dirty="0"/>
              <a:t>establishes</a:t>
            </a:r>
          </a:p>
          <a:p>
            <a:pPr algn="ctr"/>
            <a:r>
              <a:rPr lang="en-US" dirty="0"/>
              <a:t>the </a:t>
            </a:r>
            <a:r>
              <a:rPr lang="en-US" i="1" dirty="0"/>
              <a:t>very stable </a:t>
            </a:r>
            <a:r>
              <a:rPr lang="en-US" dirty="0"/>
              <a:t>PBL-top inversion.</a:t>
            </a:r>
          </a:p>
        </p:txBody>
      </p:sp>
      <p:pic>
        <p:nvPicPr>
          <p:cNvPr id="7" name="Picture 6">
            <a:extLst>
              <a:ext uri="{FF2B5EF4-FFF2-40B4-BE49-F238E27FC236}">
                <a16:creationId xmlns:a16="http://schemas.microsoft.com/office/drawing/2014/main" id="{6A537477-1C86-8CE3-377B-4012179DF1CF}"/>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4" name="Picture 3">
            <a:extLst>
              <a:ext uri="{FF2B5EF4-FFF2-40B4-BE49-F238E27FC236}">
                <a16:creationId xmlns:a16="http://schemas.microsoft.com/office/drawing/2014/main" id="{B3D82E0E-F740-01CC-0C67-593E98B1F57E}"/>
              </a:ext>
            </a:extLst>
          </p:cNvPr>
          <p:cNvPicPr>
            <a:picLocks noChangeAspect="1"/>
          </p:cNvPicPr>
          <p:nvPr/>
        </p:nvPicPr>
        <p:blipFill>
          <a:blip r:embed="rId4"/>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61107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A9FBB-5E89-91CB-071E-D232B2461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1A76C-47A5-34B3-E41A-4957BCA0E0FA}"/>
              </a:ext>
            </a:extLst>
          </p:cNvPr>
          <p:cNvSpPr>
            <a:spLocks noGrp="1"/>
          </p:cNvSpPr>
          <p:nvPr>
            <p:ph type="title"/>
          </p:nvPr>
        </p:nvSpPr>
        <p:spPr/>
        <p:txBody>
          <a:bodyPr/>
          <a:lstStyle/>
          <a:p>
            <a:r>
              <a:rPr lang="en-US" dirty="0"/>
              <a:t>Evolution of well-mixed PBL #4</a:t>
            </a:r>
          </a:p>
        </p:txBody>
      </p:sp>
      <p:sp>
        <p:nvSpPr>
          <p:cNvPr id="3" name="Slide Number Placeholder 2">
            <a:extLst>
              <a:ext uri="{FF2B5EF4-FFF2-40B4-BE49-F238E27FC236}">
                <a16:creationId xmlns:a16="http://schemas.microsoft.com/office/drawing/2014/main" id="{C3C28843-BFE8-53C0-ACB1-844FF9356D21}"/>
              </a:ext>
            </a:extLst>
          </p:cNvPr>
          <p:cNvSpPr>
            <a:spLocks noGrp="1"/>
          </p:cNvSpPr>
          <p:nvPr>
            <p:ph type="sldNum" sz="quarter" idx="12"/>
          </p:nvPr>
        </p:nvSpPr>
        <p:spPr/>
        <p:txBody>
          <a:bodyPr/>
          <a:lstStyle/>
          <a:p>
            <a:fld id="{8E3FBBD5-1602-7744-BAB0-075BA59CFE2E}" type="slidenum">
              <a:rPr lang="en-US" smtClean="0"/>
              <a:t>17</a:t>
            </a:fld>
            <a:endParaRPr lang="en-US"/>
          </a:p>
        </p:txBody>
      </p:sp>
      <p:pic>
        <p:nvPicPr>
          <p:cNvPr id="5" name="Picture 4">
            <a:extLst>
              <a:ext uri="{FF2B5EF4-FFF2-40B4-BE49-F238E27FC236}">
                <a16:creationId xmlns:a16="http://schemas.microsoft.com/office/drawing/2014/main" id="{39E057E1-658E-0EE0-06E1-089B34916078}"/>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52654309-0A7E-A96A-5A89-C64666C38EBB}"/>
              </a:ext>
            </a:extLst>
          </p:cNvPr>
          <p:cNvSpPr txBox="1"/>
          <p:nvPr/>
        </p:nvSpPr>
        <p:spPr>
          <a:xfrm>
            <a:off x="1460355" y="5450774"/>
            <a:ext cx="6218112" cy="646331"/>
          </a:xfrm>
          <a:prstGeom prst="rect">
            <a:avLst/>
          </a:prstGeom>
          <a:noFill/>
        </p:spPr>
        <p:txBody>
          <a:bodyPr wrap="none" rtlCol="0">
            <a:spAutoFit/>
          </a:bodyPr>
          <a:lstStyle/>
          <a:p>
            <a:pPr algn="ctr"/>
            <a:r>
              <a:rPr lang="en-US" dirty="0"/>
              <a:t>As heating continues, the surface temperature becomes warmer</a:t>
            </a:r>
          </a:p>
          <a:p>
            <a:pPr algn="ctr"/>
            <a:r>
              <a:rPr lang="en-US" dirty="0"/>
              <a:t>and the PBL depth grows.  Structure remains about the same.</a:t>
            </a:r>
          </a:p>
        </p:txBody>
      </p:sp>
      <p:pic>
        <p:nvPicPr>
          <p:cNvPr id="7" name="Picture 6">
            <a:extLst>
              <a:ext uri="{FF2B5EF4-FFF2-40B4-BE49-F238E27FC236}">
                <a16:creationId xmlns:a16="http://schemas.microsoft.com/office/drawing/2014/main" id="{6CB90CB7-2752-7540-8CBE-F4BB40663829}"/>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8" name="Picture 7">
            <a:extLst>
              <a:ext uri="{FF2B5EF4-FFF2-40B4-BE49-F238E27FC236}">
                <a16:creationId xmlns:a16="http://schemas.microsoft.com/office/drawing/2014/main" id="{7EB4D533-DD1C-E108-630A-BFD84CB4398B}"/>
              </a:ext>
            </a:extLst>
          </p:cNvPr>
          <p:cNvPicPr>
            <a:picLocks noChangeAspect="1"/>
          </p:cNvPicPr>
          <p:nvPr/>
        </p:nvPicPr>
        <p:blipFill>
          <a:blip r:embed="rId4"/>
          <a:stretch>
            <a:fillRect/>
          </a:stretch>
        </p:blipFill>
        <p:spPr>
          <a:xfrm>
            <a:off x="2501900" y="1689100"/>
            <a:ext cx="4140200" cy="3479800"/>
          </a:xfrm>
          <a:prstGeom prst="rect">
            <a:avLst/>
          </a:prstGeom>
        </p:spPr>
      </p:pic>
      <p:sp>
        <p:nvSpPr>
          <p:cNvPr id="9" name="TextBox 8">
            <a:extLst>
              <a:ext uri="{FF2B5EF4-FFF2-40B4-BE49-F238E27FC236}">
                <a16:creationId xmlns:a16="http://schemas.microsoft.com/office/drawing/2014/main" id="{739D638A-5E95-EFBD-BDAE-6145BC936DC7}"/>
              </a:ext>
            </a:extLst>
          </p:cNvPr>
          <p:cNvSpPr txBox="1"/>
          <p:nvPr/>
        </p:nvSpPr>
        <p:spPr>
          <a:xfrm>
            <a:off x="3716976" y="2090057"/>
            <a:ext cx="1428083" cy="307777"/>
          </a:xfrm>
          <a:prstGeom prst="rect">
            <a:avLst/>
          </a:prstGeom>
          <a:noFill/>
        </p:spPr>
        <p:txBody>
          <a:bodyPr wrap="none" rtlCol="0">
            <a:spAutoFit/>
          </a:bodyPr>
          <a:lstStyle/>
          <a:p>
            <a:r>
              <a:rPr lang="en-US" sz="1400" i="1" dirty="0"/>
              <a:t>PBL top inversion</a:t>
            </a:r>
          </a:p>
        </p:txBody>
      </p:sp>
      <p:pic>
        <p:nvPicPr>
          <p:cNvPr id="4" name="Picture 3">
            <a:extLst>
              <a:ext uri="{FF2B5EF4-FFF2-40B4-BE49-F238E27FC236}">
                <a16:creationId xmlns:a16="http://schemas.microsoft.com/office/drawing/2014/main" id="{B5E6D43E-0A53-826A-049C-96D70F5387A9}"/>
              </a:ext>
            </a:extLst>
          </p:cNvPr>
          <p:cNvPicPr>
            <a:picLocks noChangeAspect="1"/>
          </p:cNvPicPr>
          <p:nvPr/>
        </p:nvPicPr>
        <p:blipFill>
          <a:blip r:embed="rId5"/>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16424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28600"/>
            <a:ext cx="7772400" cy="1143000"/>
          </a:xfrm>
        </p:spPr>
        <p:txBody>
          <a:bodyPr/>
          <a:lstStyle/>
          <a:p>
            <a:r>
              <a:rPr lang="en-US"/>
              <a:t>A strongly-heated afternoon PBL</a:t>
            </a:r>
          </a:p>
        </p:txBody>
      </p:sp>
      <p:pic>
        <p:nvPicPr>
          <p:cNvPr id="117763" name="Picture 3" descr="H Fig 4-6 cropp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633538"/>
            <a:ext cx="3894137" cy="3590925"/>
          </a:xfrm>
          <a:prstGeom prst="rect">
            <a:avLst/>
          </a:prstGeom>
          <a:noFill/>
          <a:extLst>
            <a:ext uri="{909E8E84-426E-40dd-AFC4-6F175D3DCCD1}">
              <a14:hiddenFill xmlns="" xmlns:a14="http://schemas.microsoft.com/office/drawing/2010/main">
                <a:solidFill>
                  <a:srgbClr val="FFFFFF"/>
                </a:solidFill>
              </a14:hiddenFill>
            </a:ext>
          </a:extLst>
        </p:spPr>
      </p:pic>
      <p:sp>
        <p:nvSpPr>
          <p:cNvPr id="117764" name="Text Box 4"/>
          <p:cNvSpPr txBox="1">
            <a:spLocks noChangeArrowheads="1"/>
          </p:cNvSpPr>
          <p:nvPr/>
        </p:nvSpPr>
        <p:spPr bwMode="auto">
          <a:xfrm>
            <a:off x="4419600" y="1203325"/>
            <a:ext cx="4664075"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0" dirty="0"/>
              <a:t>• Here, </a:t>
            </a:r>
            <a:r>
              <a:rPr lang="en-US" b="0" i="1" dirty="0"/>
              <a:t>M</a:t>
            </a:r>
            <a:r>
              <a:rPr lang="en-US" b="0" dirty="0"/>
              <a:t> is being compared to </a:t>
            </a:r>
            <a:r>
              <a:rPr lang="en-US" b="0" i="1" dirty="0"/>
              <a:t>M</a:t>
            </a:r>
            <a:r>
              <a:rPr lang="en-US" b="0" i="1" baseline="-25000" dirty="0"/>
              <a:t>g</a:t>
            </a:r>
            <a:r>
              <a:rPr lang="en-US" b="0" dirty="0"/>
              <a:t>, the </a:t>
            </a:r>
            <a:r>
              <a:rPr lang="en-US" dirty="0"/>
              <a:t>geostrophic momentum</a:t>
            </a:r>
          </a:p>
          <a:p>
            <a:endParaRPr lang="en-US" b="0" dirty="0"/>
          </a:p>
          <a:p>
            <a:r>
              <a:rPr lang="en-US" b="0" dirty="0"/>
              <a:t>• The effect of surface drag can be seen in the </a:t>
            </a:r>
            <a:r>
              <a:rPr lang="en-US" b="0" i="1" dirty="0"/>
              <a:t>M</a:t>
            </a:r>
            <a:r>
              <a:rPr lang="en-US" b="0" dirty="0"/>
              <a:t> profile near the surface</a:t>
            </a:r>
          </a:p>
          <a:p>
            <a:endParaRPr lang="en-US" b="0" dirty="0"/>
          </a:p>
          <a:p>
            <a:r>
              <a:rPr lang="en-US" b="0" dirty="0"/>
              <a:t>• The straight-line large-scale wind comes into </a:t>
            </a:r>
            <a:r>
              <a:rPr lang="en-US" b="1" dirty="0"/>
              <a:t>geostrophic balance</a:t>
            </a:r>
            <a:r>
              <a:rPr lang="en-US" b="0" dirty="0"/>
              <a:t> </a:t>
            </a:r>
          </a:p>
          <a:p>
            <a:r>
              <a:rPr lang="en-US" dirty="0"/>
              <a:t>	</a:t>
            </a:r>
            <a:r>
              <a:rPr lang="en-US" b="0" dirty="0"/>
              <a:t>[</a:t>
            </a:r>
            <a:r>
              <a:rPr lang="en-US" b="1" dirty="0"/>
              <a:t>geostrophic</a:t>
            </a:r>
            <a:r>
              <a:rPr lang="en-US" b="0" dirty="0"/>
              <a:t>: Greek = </a:t>
            </a:r>
            <a:r>
              <a:rPr lang="en-US" b="0" i="1" dirty="0"/>
              <a:t>Earth turns</a:t>
            </a:r>
            <a:r>
              <a:rPr lang="en-US" b="0" dirty="0"/>
              <a:t>]</a:t>
            </a:r>
          </a:p>
          <a:p>
            <a:endParaRPr lang="en-US" b="0" dirty="0"/>
          </a:p>
          <a:p>
            <a:r>
              <a:rPr lang="en-US" b="0" dirty="0"/>
              <a:t>• </a:t>
            </a:r>
            <a:r>
              <a:rPr lang="en-US" dirty="0"/>
              <a:t>However, the near-surface </a:t>
            </a:r>
            <a:r>
              <a:rPr lang="en-US" b="0" dirty="0"/>
              <a:t>wind is slowed by friction.  </a:t>
            </a:r>
            <a:r>
              <a:rPr lang="en-US" dirty="0"/>
              <a:t>Upward mixing of slower air causes the wind to be </a:t>
            </a:r>
            <a:r>
              <a:rPr lang="en-US" i="1" dirty="0" err="1"/>
              <a:t>subgeostrophic</a:t>
            </a:r>
            <a:r>
              <a:rPr lang="en-US" dirty="0"/>
              <a:t> in mixed layer… during the </a:t>
            </a:r>
            <a:r>
              <a:rPr lang="en-US" i="1" dirty="0"/>
              <a:t>day</a:t>
            </a:r>
            <a:r>
              <a:rPr lang="en-US" dirty="0"/>
              <a:t>, anyway….</a:t>
            </a:r>
            <a:endParaRPr lang="en-US" b="0" dirty="0"/>
          </a:p>
        </p:txBody>
      </p:sp>
      <p:sp>
        <p:nvSpPr>
          <p:cNvPr id="117767" name="Rectangle 7"/>
          <p:cNvSpPr>
            <a:spLocks noChangeArrowheads="1"/>
          </p:cNvSpPr>
          <p:nvPr/>
        </p:nvSpPr>
        <p:spPr bwMode="auto">
          <a:xfrm>
            <a:off x="3124200" y="3200400"/>
            <a:ext cx="1143000" cy="457200"/>
          </a:xfrm>
          <a:prstGeom prst="rect">
            <a:avLst/>
          </a:prstGeom>
          <a:noFill/>
          <a:ln w="381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3FBBD5-1602-7744-BAB0-075BA59CFE2E}" type="slidenum">
              <a:rPr lang="en-US" smtClean="0"/>
              <a:t>18</a:t>
            </a:fld>
            <a:endParaRPr lang="en-US"/>
          </a:p>
        </p:txBody>
      </p:sp>
    </p:spTree>
    <p:extLst>
      <p:ext uri="{BB962C8B-B14F-4D97-AF65-F5344CB8AC3E}">
        <p14:creationId xmlns:p14="http://schemas.microsoft.com/office/powerpoint/2010/main" val="92480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p_00z_on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138" y="1417638"/>
            <a:ext cx="6184758" cy="4584680"/>
          </a:xfrm>
          <a:prstGeom prst="rect">
            <a:avLst/>
          </a:prstGeom>
          <a:ln w="38100" cmpd="sng">
            <a:solidFill>
              <a:srgbClr val="FF0000"/>
            </a:solidFill>
          </a:ln>
        </p:spPr>
      </p:pic>
      <p:sp>
        <p:nvSpPr>
          <p:cNvPr id="4" name="Title 3"/>
          <p:cNvSpPr>
            <a:spLocks noGrp="1"/>
          </p:cNvSpPr>
          <p:nvPr>
            <p:ph type="title"/>
          </p:nvPr>
        </p:nvSpPr>
        <p:spPr/>
        <p:txBody>
          <a:bodyPr>
            <a:normAutofit/>
          </a:bodyPr>
          <a:lstStyle/>
          <a:p>
            <a:r>
              <a:rPr lang="en-US" dirty="0"/>
              <a:t>Great Plains wind profile: July 2016</a:t>
            </a:r>
          </a:p>
        </p:txBody>
      </p:sp>
      <p:sp>
        <p:nvSpPr>
          <p:cNvPr id="2" name="Slide Number Placeholder 1"/>
          <p:cNvSpPr>
            <a:spLocks noGrp="1"/>
          </p:cNvSpPr>
          <p:nvPr>
            <p:ph type="sldNum" sz="quarter" idx="12"/>
          </p:nvPr>
        </p:nvSpPr>
        <p:spPr/>
        <p:txBody>
          <a:bodyPr/>
          <a:lstStyle/>
          <a:p>
            <a:fld id="{8E3FBBD5-1602-7744-BAB0-075BA59CFE2E}" type="slidenum">
              <a:rPr lang="en-US" smtClean="0"/>
              <a:t>19</a:t>
            </a:fld>
            <a:endParaRPr lang="en-US"/>
          </a:p>
        </p:txBody>
      </p:sp>
      <p:sp>
        <p:nvSpPr>
          <p:cNvPr id="6" name="TextBox 5"/>
          <p:cNvSpPr txBox="1"/>
          <p:nvPr/>
        </p:nvSpPr>
        <p:spPr>
          <a:xfrm>
            <a:off x="457200" y="6356350"/>
            <a:ext cx="4948978" cy="369332"/>
          </a:xfrm>
          <a:prstGeom prst="rect">
            <a:avLst/>
          </a:prstGeom>
          <a:noFill/>
        </p:spPr>
        <p:txBody>
          <a:bodyPr wrap="none" rtlCol="0">
            <a:spAutoFit/>
          </a:bodyPr>
          <a:lstStyle/>
          <a:p>
            <a:r>
              <a:rPr lang="en-US" i="1" dirty="0"/>
              <a:t>Averaged over 11 </a:t>
            </a:r>
            <a:r>
              <a:rPr lang="en-US" i="1" dirty="0" err="1"/>
              <a:t>radiosonde</a:t>
            </a:r>
            <a:r>
              <a:rPr lang="en-US" i="1" dirty="0"/>
              <a:t> stations and 31 days</a:t>
            </a:r>
          </a:p>
        </p:txBody>
      </p:sp>
      <p:sp>
        <p:nvSpPr>
          <p:cNvPr id="5" name="TextBox 4"/>
          <p:cNvSpPr txBox="1"/>
          <p:nvPr/>
        </p:nvSpPr>
        <p:spPr>
          <a:xfrm>
            <a:off x="5821110" y="5991146"/>
            <a:ext cx="1989697" cy="276999"/>
          </a:xfrm>
          <a:prstGeom prst="rect">
            <a:avLst/>
          </a:prstGeom>
          <a:noFill/>
        </p:spPr>
        <p:txBody>
          <a:bodyPr wrap="none" rtlCol="0">
            <a:spAutoFit/>
          </a:bodyPr>
          <a:lstStyle/>
          <a:p>
            <a:r>
              <a:rPr lang="en-US" sz="1200" dirty="0"/>
              <a:t>Wind speed, not momentum</a:t>
            </a:r>
          </a:p>
        </p:txBody>
      </p:sp>
      <p:sp>
        <p:nvSpPr>
          <p:cNvPr id="7" name="Right Brace 6">
            <a:extLst>
              <a:ext uri="{FF2B5EF4-FFF2-40B4-BE49-F238E27FC236}">
                <a16:creationId xmlns:a16="http://schemas.microsoft.com/office/drawing/2014/main" id="{4B4DD7B9-EED6-4C4A-AC25-44244EA06A2B}"/>
              </a:ext>
            </a:extLst>
          </p:cNvPr>
          <p:cNvSpPr/>
          <p:nvPr/>
        </p:nvSpPr>
        <p:spPr>
          <a:xfrm>
            <a:off x="5308270" y="4667003"/>
            <a:ext cx="97908" cy="3681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F11D17C-42EB-0541-AE85-BB6E963AEF19}"/>
              </a:ext>
            </a:extLst>
          </p:cNvPr>
          <p:cNvSpPr txBox="1"/>
          <p:nvPr/>
        </p:nvSpPr>
        <p:spPr>
          <a:xfrm>
            <a:off x="5435593" y="4667003"/>
            <a:ext cx="1081193" cy="369332"/>
          </a:xfrm>
          <a:prstGeom prst="rect">
            <a:avLst/>
          </a:prstGeom>
          <a:noFill/>
        </p:spPr>
        <p:txBody>
          <a:bodyPr wrap="none" rtlCol="0">
            <a:spAutoFit/>
          </a:bodyPr>
          <a:lstStyle/>
          <a:p>
            <a:r>
              <a:rPr lang="en-US" i="1" dirty="0"/>
              <a:t>next slide</a:t>
            </a:r>
          </a:p>
        </p:txBody>
      </p:sp>
    </p:spTree>
    <p:extLst>
      <p:ext uri="{BB962C8B-B14F-4D97-AF65-F5344CB8AC3E}">
        <p14:creationId xmlns:p14="http://schemas.microsoft.com/office/powerpoint/2010/main" val="24447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a:t>The </a:t>
            </a:r>
            <a:r>
              <a:rPr lang="en-US" dirty="0"/>
              <a:t>PBL diurnal cycle</a:t>
            </a:r>
          </a:p>
          <a:p>
            <a:r>
              <a:rPr lang="en-US" dirty="0"/>
              <a:t>Visualization of diurnal cycle using WRF single-column model simulations</a:t>
            </a:r>
          </a:p>
        </p:txBody>
      </p:sp>
      <p:sp>
        <p:nvSpPr>
          <p:cNvPr id="4" name="Slide Number Placeholder 3"/>
          <p:cNvSpPr>
            <a:spLocks noGrp="1"/>
          </p:cNvSpPr>
          <p:nvPr>
            <p:ph type="sldNum" sz="quarter" idx="12"/>
          </p:nvPr>
        </p:nvSpPr>
        <p:spPr/>
        <p:txBody>
          <a:bodyPr/>
          <a:lstStyle/>
          <a:p>
            <a:fld id="{8E3FBBD5-1602-7744-BAB0-075BA59CFE2E}" type="slidenum">
              <a:rPr lang="en-US" smtClean="0"/>
              <a:t>2</a:t>
            </a:fld>
            <a:endParaRPr lang="en-US"/>
          </a:p>
        </p:txBody>
      </p:sp>
    </p:spTree>
    <p:extLst>
      <p:ext uri="{BB962C8B-B14F-4D97-AF65-F5344CB8AC3E}">
        <p14:creationId xmlns:p14="http://schemas.microsoft.com/office/powerpoint/2010/main" val="287260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6" y="914400"/>
            <a:ext cx="7696200" cy="4232275"/>
          </a:xfrm>
          <a:prstGeom prst="rect">
            <a:avLst/>
          </a:prstGeom>
          <a:noFill/>
          <a:extLst>
            <a:ext uri="{909E8E84-426E-40dd-AFC4-6F175D3DCCD1}">
              <a14:hiddenFill xmlns="" xmlns:a14="http://schemas.microsoft.com/office/drawing/2010/main">
                <a:solidFill>
                  <a:srgbClr val="FFFFFF"/>
                </a:solidFill>
              </a14:hiddenFill>
            </a:ext>
          </a:extLst>
        </p:spPr>
      </p:pic>
      <p:sp>
        <p:nvSpPr>
          <p:cNvPr id="9219" name="Text Box 3"/>
          <p:cNvSpPr txBox="1">
            <a:spLocks noChangeArrowheads="1"/>
          </p:cNvSpPr>
          <p:nvPr/>
        </p:nvSpPr>
        <p:spPr bwMode="auto">
          <a:xfrm>
            <a:off x="533400" y="381000"/>
            <a:ext cx="8077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dirty="0"/>
              <a:t>Diurnal variation of wind speed and shear with height</a:t>
            </a:r>
          </a:p>
        </p:txBody>
      </p:sp>
      <p:sp>
        <p:nvSpPr>
          <p:cNvPr id="9220" name="Text Box 4"/>
          <p:cNvSpPr txBox="1">
            <a:spLocks noChangeArrowheads="1"/>
          </p:cNvSpPr>
          <p:nvPr/>
        </p:nvSpPr>
        <p:spPr bwMode="auto">
          <a:xfrm>
            <a:off x="689023" y="5281613"/>
            <a:ext cx="77724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b="0" dirty="0"/>
              <a:t>Vertical wind shear varies through day owing to diurnally-driven mixing.</a:t>
            </a:r>
          </a:p>
          <a:p>
            <a:pPr algn="ctr"/>
            <a:r>
              <a:rPr lang="en-US" dirty="0"/>
              <a:t>Do you see the vertical shear is </a:t>
            </a:r>
            <a:r>
              <a:rPr lang="en-US" b="1" dirty="0">
                <a:solidFill>
                  <a:srgbClr val="0070C0"/>
                </a:solidFill>
              </a:rPr>
              <a:t>larger at night</a:t>
            </a:r>
            <a:r>
              <a:rPr lang="en-US" dirty="0"/>
              <a:t>, </a:t>
            </a:r>
            <a:r>
              <a:rPr lang="en-US" b="1" dirty="0">
                <a:solidFill>
                  <a:srgbClr val="FF0000"/>
                </a:solidFill>
              </a:rPr>
              <a:t>smaller in afternoon</a:t>
            </a:r>
            <a:r>
              <a:rPr lang="en-US" dirty="0"/>
              <a:t>?</a:t>
            </a:r>
          </a:p>
          <a:p>
            <a:pPr algn="ctr"/>
            <a:r>
              <a:rPr lang="en-US" b="1" dirty="0"/>
              <a:t>THIS IS MIXING WE ARE NOT RESOLVING… AND MUST PARAMETERIZE.</a:t>
            </a:r>
          </a:p>
        </p:txBody>
      </p:sp>
      <p:pic>
        <p:nvPicPr>
          <p:cNvPr id="2" name="Picture 1" descr="day_vs_nigh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201" y="954707"/>
            <a:ext cx="2463800" cy="2971800"/>
          </a:xfrm>
          <a:prstGeom prst="rect">
            <a:avLst/>
          </a:prstGeom>
        </p:spPr>
      </p:pic>
      <p:sp>
        <p:nvSpPr>
          <p:cNvPr id="3" name="TextBox 2"/>
          <p:cNvSpPr txBox="1"/>
          <p:nvPr/>
        </p:nvSpPr>
        <p:spPr>
          <a:xfrm>
            <a:off x="2334440" y="3982529"/>
            <a:ext cx="748923" cy="276999"/>
          </a:xfrm>
          <a:prstGeom prst="rect">
            <a:avLst/>
          </a:prstGeom>
          <a:noFill/>
        </p:spPr>
        <p:txBody>
          <a:bodyPr wrap="none" rtlCol="0">
            <a:spAutoFit/>
          </a:bodyPr>
          <a:lstStyle/>
          <a:p>
            <a:r>
              <a:rPr lang="en-US" sz="1200" dirty="0"/>
              <a:t>midnight</a:t>
            </a:r>
            <a:endParaRPr lang="en-US" dirty="0"/>
          </a:p>
        </p:txBody>
      </p:sp>
      <p:sp>
        <p:nvSpPr>
          <p:cNvPr id="7" name="TextBox 6"/>
          <p:cNvSpPr txBox="1"/>
          <p:nvPr/>
        </p:nvSpPr>
        <p:spPr>
          <a:xfrm>
            <a:off x="4100679" y="3374278"/>
            <a:ext cx="508673" cy="276999"/>
          </a:xfrm>
          <a:prstGeom prst="rect">
            <a:avLst/>
          </a:prstGeom>
          <a:noFill/>
        </p:spPr>
        <p:txBody>
          <a:bodyPr wrap="none" rtlCol="0">
            <a:spAutoFit/>
          </a:bodyPr>
          <a:lstStyle/>
          <a:p>
            <a:r>
              <a:rPr lang="en-US" sz="1200" dirty="0"/>
              <a:t>noon</a:t>
            </a:r>
            <a:endParaRPr lang="en-US" dirty="0"/>
          </a:p>
        </p:txBody>
      </p:sp>
      <p:sp>
        <p:nvSpPr>
          <p:cNvPr id="4" name="Slide Number Placeholder 3"/>
          <p:cNvSpPr>
            <a:spLocks noGrp="1"/>
          </p:cNvSpPr>
          <p:nvPr>
            <p:ph type="sldNum" sz="quarter" idx="12"/>
          </p:nvPr>
        </p:nvSpPr>
        <p:spPr/>
        <p:txBody>
          <a:bodyPr/>
          <a:lstStyle/>
          <a:p>
            <a:fld id="{8E3FBBD5-1602-7744-BAB0-075BA59CFE2E}" type="slidenum">
              <a:rPr lang="en-US" smtClean="0"/>
              <a:t>20</a:t>
            </a:fld>
            <a:endParaRPr lang="en-US"/>
          </a:p>
        </p:txBody>
      </p:sp>
      <p:sp>
        <p:nvSpPr>
          <p:cNvPr id="5" name="TextBox 4"/>
          <p:cNvSpPr txBox="1"/>
          <p:nvPr/>
        </p:nvSpPr>
        <p:spPr>
          <a:xfrm>
            <a:off x="533400" y="6356350"/>
            <a:ext cx="2279403" cy="369332"/>
          </a:xfrm>
          <a:prstGeom prst="rect">
            <a:avLst/>
          </a:prstGeom>
          <a:noFill/>
        </p:spPr>
        <p:txBody>
          <a:bodyPr wrap="none" rtlCol="0">
            <a:spAutoFit/>
          </a:bodyPr>
          <a:lstStyle/>
          <a:p>
            <a:r>
              <a:rPr lang="en-US" dirty="0">
                <a:solidFill>
                  <a:schemeClr val="bg1">
                    <a:lumMod val="75000"/>
                  </a:schemeClr>
                </a:solidFill>
              </a:rPr>
              <a:t>Hartmann’s text, p. 99</a:t>
            </a:r>
          </a:p>
        </p:txBody>
      </p:sp>
    </p:spTree>
    <p:extLst>
      <p:ext uri="{BB962C8B-B14F-4D97-AF65-F5344CB8AC3E}">
        <p14:creationId xmlns:p14="http://schemas.microsoft.com/office/powerpoint/2010/main" val="51057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9 at 4.48.0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9" name="TextBox 8"/>
          <p:cNvSpPr txBox="1"/>
          <p:nvPr/>
        </p:nvSpPr>
        <p:spPr>
          <a:xfrm>
            <a:off x="2669192" y="3777209"/>
            <a:ext cx="2405210" cy="1200329"/>
          </a:xfrm>
          <a:prstGeom prst="rect">
            <a:avLst/>
          </a:prstGeom>
          <a:noFill/>
        </p:spPr>
        <p:txBody>
          <a:bodyPr wrap="none" rtlCol="0">
            <a:spAutoFit/>
          </a:bodyPr>
          <a:lstStyle/>
          <a:p>
            <a:r>
              <a:rPr lang="en-US" dirty="0">
                <a:solidFill>
                  <a:srgbClr val="0000FF"/>
                </a:solidFill>
              </a:rPr>
              <a:t>…collapses into evening</a:t>
            </a:r>
          </a:p>
          <a:p>
            <a:endParaRPr lang="en-US" dirty="0">
              <a:solidFill>
                <a:srgbClr val="0000FF"/>
              </a:solidFill>
            </a:endParaRPr>
          </a:p>
          <a:p>
            <a:endParaRPr lang="en-US" dirty="0">
              <a:solidFill>
                <a:srgbClr val="0000FF"/>
              </a:solidFill>
            </a:endParaRPr>
          </a:p>
          <a:p>
            <a:r>
              <a:rPr lang="en-US" dirty="0">
                <a:solidFill>
                  <a:srgbClr val="0000FF"/>
                </a:solidFill>
              </a:rPr>
              <a:t>surface inversion</a:t>
            </a:r>
          </a:p>
        </p:txBody>
      </p:sp>
      <p:cxnSp>
        <p:nvCxnSpPr>
          <p:cNvPr id="11" name="Straight Arrow Connector 10"/>
          <p:cNvCxnSpPr/>
          <p:nvPr/>
        </p:nvCxnSpPr>
        <p:spPr>
          <a:xfrm>
            <a:off x="3156162" y="4953788"/>
            <a:ext cx="803048" cy="38695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2" name="TextBox 1"/>
          <p:cNvSpPr txBox="1"/>
          <p:nvPr/>
        </p:nvSpPr>
        <p:spPr>
          <a:xfrm>
            <a:off x="6162921" y="3645563"/>
            <a:ext cx="1528408" cy="369332"/>
          </a:xfrm>
          <a:prstGeom prst="rect">
            <a:avLst/>
          </a:prstGeom>
          <a:noFill/>
        </p:spPr>
        <p:txBody>
          <a:bodyPr wrap="none" rtlCol="0">
            <a:spAutoFit/>
          </a:bodyPr>
          <a:lstStyle/>
          <a:p>
            <a:r>
              <a:rPr lang="en-US" b="1" dirty="0"/>
              <a:t>Residual layer</a:t>
            </a:r>
          </a:p>
        </p:txBody>
      </p:sp>
      <p:sp>
        <p:nvSpPr>
          <p:cNvPr id="7" name="Slide Number Placeholder 6"/>
          <p:cNvSpPr>
            <a:spLocks noGrp="1"/>
          </p:cNvSpPr>
          <p:nvPr>
            <p:ph type="sldNum" sz="quarter" idx="12"/>
          </p:nvPr>
        </p:nvSpPr>
        <p:spPr/>
        <p:txBody>
          <a:bodyPr/>
          <a:lstStyle/>
          <a:p>
            <a:fld id="{8E3FBBD5-1602-7744-BAB0-075BA59CFE2E}" type="slidenum">
              <a:rPr lang="en-US" smtClean="0"/>
              <a:t>21</a:t>
            </a:fld>
            <a:endParaRPr lang="en-US"/>
          </a:p>
        </p:txBody>
      </p:sp>
      <p:sp>
        <p:nvSpPr>
          <p:cNvPr id="6" name="TextBox 5"/>
          <p:cNvSpPr txBox="1"/>
          <p:nvPr/>
        </p:nvSpPr>
        <p:spPr>
          <a:xfrm>
            <a:off x="1639779" y="1468508"/>
            <a:ext cx="4113306" cy="369332"/>
          </a:xfrm>
          <a:prstGeom prst="rect">
            <a:avLst/>
          </a:prstGeom>
          <a:solidFill>
            <a:schemeClr val="bg1"/>
          </a:solidFill>
          <a:ln w="38100" cmpd="sng">
            <a:solidFill>
              <a:srgbClr val="0000FF"/>
            </a:solidFill>
          </a:ln>
        </p:spPr>
        <p:txBody>
          <a:bodyPr wrap="none" rtlCol="0">
            <a:spAutoFit/>
          </a:bodyPr>
          <a:lstStyle/>
          <a:p>
            <a:r>
              <a:rPr lang="en-US" dirty="0"/>
              <a:t>Now consider what happens with evening</a:t>
            </a:r>
          </a:p>
        </p:txBody>
      </p:sp>
    </p:spTree>
    <p:extLst>
      <p:ext uri="{BB962C8B-B14F-4D97-AF65-F5344CB8AC3E}">
        <p14:creationId xmlns:p14="http://schemas.microsoft.com/office/powerpoint/2010/main" val="157557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9916-F2BE-8062-E761-02681E4B2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E7ED4-968D-1C7F-4A5F-B8394DF1FBA8}"/>
              </a:ext>
            </a:extLst>
          </p:cNvPr>
          <p:cNvSpPr>
            <a:spLocks noGrp="1"/>
          </p:cNvSpPr>
          <p:nvPr>
            <p:ph type="title"/>
          </p:nvPr>
        </p:nvSpPr>
        <p:spPr/>
        <p:txBody>
          <a:bodyPr>
            <a:normAutofit/>
          </a:bodyPr>
          <a:lstStyle/>
          <a:p>
            <a:r>
              <a:rPr lang="en-US" dirty="0"/>
              <a:t>Before evening…</a:t>
            </a:r>
          </a:p>
        </p:txBody>
      </p:sp>
      <p:sp>
        <p:nvSpPr>
          <p:cNvPr id="3" name="Slide Number Placeholder 2">
            <a:extLst>
              <a:ext uri="{FF2B5EF4-FFF2-40B4-BE49-F238E27FC236}">
                <a16:creationId xmlns:a16="http://schemas.microsoft.com/office/drawing/2014/main" id="{F88BB7F9-DE5E-21E8-98C0-10477A95A46B}"/>
              </a:ext>
            </a:extLst>
          </p:cNvPr>
          <p:cNvSpPr>
            <a:spLocks noGrp="1"/>
          </p:cNvSpPr>
          <p:nvPr>
            <p:ph type="sldNum" sz="quarter" idx="12"/>
          </p:nvPr>
        </p:nvSpPr>
        <p:spPr/>
        <p:txBody>
          <a:bodyPr/>
          <a:lstStyle/>
          <a:p>
            <a:fld id="{8E3FBBD5-1602-7744-BAB0-075BA59CFE2E}" type="slidenum">
              <a:rPr lang="en-US" smtClean="0"/>
              <a:t>22</a:t>
            </a:fld>
            <a:endParaRPr lang="en-US"/>
          </a:p>
        </p:txBody>
      </p:sp>
      <p:pic>
        <p:nvPicPr>
          <p:cNvPr id="5" name="Picture 4">
            <a:extLst>
              <a:ext uri="{FF2B5EF4-FFF2-40B4-BE49-F238E27FC236}">
                <a16:creationId xmlns:a16="http://schemas.microsoft.com/office/drawing/2014/main" id="{F2512803-4F88-84DC-A82C-CB2EE7035AE1}"/>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96ECD603-76AB-7D4B-F4CA-96578AAC245A}"/>
              </a:ext>
            </a:extLst>
          </p:cNvPr>
          <p:cNvSpPr txBox="1"/>
          <p:nvPr/>
        </p:nvSpPr>
        <p:spPr>
          <a:xfrm>
            <a:off x="1460355" y="5450774"/>
            <a:ext cx="6218112" cy="646331"/>
          </a:xfrm>
          <a:prstGeom prst="rect">
            <a:avLst/>
          </a:prstGeom>
          <a:noFill/>
        </p:spPr>
        <p:txBody>
          <a:bodyPr wrap="none" rtlCol="0">
            <a:spAutoFit/>
          </a:bodyPr>
          <a:lstStyle/>
          <a:p>
            <a:pPr algn="ctr"/>
            <a:r>
              <a:rPr lang="en-US" dirty="0"/>
              <a:t>As heating continues, the surface temperature becomes warmer</a:t>
            </a:r>
          </a:p>
          <a:p>
            <a:pPr algn="ctr"/>
            <a:r>
              <a:rPr lang="en-US" dirty="0"/>
              <a:t>and the PBL depth grows</a:t>
            </a:r>
          </a:p>
        </p:txBody>
      </p:sp>
      <p:pic>
        <p:nvPicPr>
          <p:cNvPr id="7" name="Picture 6">
            <a:extLst>
              <a:ext uri="{FF2B5EF4-FFF2-40B4-BE49-F238E27FC236}">
                <a16:creationId xmlns:a16="http://schemas.microsoft.com/office/drawing/2014/main" id="{1D72647D-F377-A181-3FC0-07FDAF714C2C}"/>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8" name="Picture 7">
            <a:extLst>
              <a:ext uri="{FF2B5EF4-FFF2-40B4-BE49-F238E27FC236}">
                <a16:creationId xmlns:a16="http://schemas.microsoft.com/office/drawing/2014/main" id="{40284FA6-C57B-CA4C-0EBE-16E273D61BD3}"/>
              </a:ext>
            </a:extLst>
          </p:cNvPr>
          <p:cNvPicPr>
            <a:picLocks noChangeAspect="1"/>
          </p:cNvPicPr>
          <p:nvPr/>
        </p:nvPicPr>
        <p:blipFill>
          <a:blip r:embed="rId4"/>
          <a:stretch>
            <a:fillRect/>
          </a:stretch>
        </p:blipFill>
        <p:spPr>
          <a:xfrm>
            <a:off x="2501900" y="1689100"/>
            <a:ext cx="4140200" cy="3479800"/>
          </a:xfrm>
          <a:prstGeom prst="rect">
            <a:avLst/>
          </a:prstGeom>
        </p:spPr>
      </p:pic>
      <p:sp>
        <p:nvSpPr>
          <p:cNvPr id="9" name="TextBox 8">
            <a:extLst>
              <a:ext uri="{FF2B5EF4-FFF2-40B4-BE49-F238E27FC236}">
                <a16:creationId xmlns:a16="http://schemas.microsoft.com/office/drawing/2014/main" id="{C512E35F-4BCE-5346-28E4-43F29296E41A}"/>
              </a:ext>
            </a:extLst>
          </p:cNvPr>
          <p:cNvSpPr txBox="1"/>
          <p:nvPr/>
        </p:nvSpPr>
        <p:spPr>
          <a:xfrm>
            <a:off x="3716976" y="2090057"/>
            <a:ext cx="1428083" cy="307777"/>
          </a:xfrm>
          <a:prstGeom prst="rect">
            <a:avLst/>
          </a:prstGeom>
          <a:noFill/>
        </p:spPr>
        <p:txBody>
          <a:bodyPr wrap="none" rtlCol="0">
            <a:spAutoFit/>
          </a:bodyPr>
          <a:lstStyle/>
          <a:p>
            <a:r>
              <a:rPr lang="en-US" sz="1400" i="1" dirty="0"/>
              <a:t>PBL top inversion</a:t>
            </a:r>
          </a:p>
        </p:txBody>
      </p:sp>
      <p:sp>
        <p:nvSpPr>
          <p:cNvPr id="4" name="TextBox 3">
            <a:extLst>
              <a:ext uri="{FF2B5EF4-FFF2-40B4-BE49-F238E27FC236}">
                <a16:creationId xmlns:a16="http://schemas.microsoft.com/office/drawing/2014/main" id="{F2147CD4-161D-4CFD-83F4-A6E212969CD8}"/>
              </a:ext>
            </a:extLst>
          </p:cNvPr>
          <p:cNvSpPr txBox="1"/>
          <p:nvPr/>
        </p:nvSpPr>
        <p:spPr>
          <a:xfrm>
            <a:off x="5032649" y="3229369"/>
            <a:ext cx="1326902" cy="369332"/>
          </a:xfrm>
          <a:prstGeom prst="rect">
            <a:avLst/>
          </a:prstGeom>
          <a:solidFill>
            <a:schemeClr val="bg1"/>
          </a:solidFill>
        </p:spPr>
        <p:txBody>
          <a:bodyPr wrap="none" rtlCol="0">
            <a:spAutoFit/>
          </a:bodyPr>
          <a:lstStyle/>
          <a:p>
            <a:r>
              <a:rPr lang="en-US" dirty="0"/>
              <a:t>Mixing layer</a:t>
            </a:r>
          </a:p>
        </p:txBody>
      </p:sp>
    </p:spTree>
    <p:extLst>
      <p:ext uri="{BB962C8B-B14F-4D97-AF65-F5344CB8AC3E}">
        <p14:creationId xmlns:p14="http://schemas.microsoft.com/office/powerpoint/2010/main" val="325429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BA4D-3A58-C807-5139-C29337885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529BB-4FC9-A02E-69EB-AF4B84A06EBD}"/>
              </a:ext>
            </a:extLst>
          </p:cNvPr>
          <p:cNvSpPr>
            <a:spLocks noGrp="1"/>
          </p:cNvSpPr>
          <p:nvPr>
            <p:ph type="title"/>
          </p:nvPr>
        </p:nvSpPr>
        <p:spPr/>
        <p:txBody>
          <a:bodyPr/>
          <a:lstStyle/>
          <a:p>
            <a:r>
              <a:rPr lang="en-US" dirty="0"/>
              <a:t>…the overnight residual layer</a:t>
            </a:r>
          </a:p>
        </p:txBody>
      </p:sp>
      <p:sp>
        <p:nvSpPr>
          <p:cNvPr id="3" name="Slide Number Placeholder 2">
            <a:extLst>
              <a:ext uri="{FF2B5EF4-FFF2-40B4-BE49-F238E27FC236}">
                <a16:creationId xmlns:a16="http://schemas.microsoft.com/office/drawing/2014/main" id="{099B05F8-ECCC-DC54-A263-1B56FEABE302}"/>
              </a:ext>
            </a:extLst>
          </p:cNvPr>
          <p:cNvSpPr>
            <a:spLocks noGrp="1"/>
          </p:cNvSpPr>
          <p:nvPr>
            <p:ph type="sldNum" sz="quarter" idx="12"/>
          </p:nvPr>
        </p:nvSpPr>
        <p:spPr/>
        <p:txBody>
          <a:bodyPr/>
          <a:lstStyle/>
          <a:p>
            <a:fld id="{8E3FBBD5-1602-7744-BAB0-075BA59CFE2E}" type="slidenum">
              <a:rPr lang="en-US" smtClean="0"/>
              <a:t>23</a:t>
            </a:fld>
            <a:endParaRPr lang="en-US"/>
          </a:p>
        </p:txBody>
      </p:sp>
      <p:pic>
        <p:nvPicPr>
          <p:cNvPr id="5" name="Picture 4">
            <a:extLst>
              <a:ext uri="{FF2B5EF4-FFF2-40B4-BE49-F238E27FC236}">
                <a16:creationId xmlns:a16="http://schemas.microsoft.com/office/drawing/2014/main" id="{B12B75A6-893F-794F-5315-92148C317041}"/>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2604FCE0-8663-4CCC-CA29-215661AA86BA}"/>
              </a:ext>
            </a:extLst>
          </p:cNvPr>
          <p:cNvSpPr txBox="1"/>
          <p:nvPr/>
        </p:nvSpPr>
        <p:spPr>
          <a:xfrm>
            <a:off x="2000188" y="5450774"/>
            <a:ext cx="5138458" cy="923330"/>
          </a:xfrm>
          <a:prstGeom prst="rect">
            <a:avLst/>
          </a:prstGeom>
          <a:noFill/>
        </p:spPr>
        <p:txBody>
          <a:bodyPr wrap="none" rtlCol="0">
            <a:spAutoFit/>
          </a:bodyPr>
          <a:lstStyle/>
          <a:p>
            <a:pPr algn="ctr"/>
            <a:r>
              <a:rPr lang="en-US" dirty="0"/>
              <a:t>Approaching evening, the surface layer stabilizes and</a:t>
            </a:r>
          </a:p>
          <a:p>
            <a:pPr algn="ctr"/>
            <a:r>
              <a:rPr lang="en-US" dirty="0"/>
              <a:t>the </a:t>
            </a:r>
            <a:r>
              <a:rPr lang="en-US" b="1" dirty="0">
                <a:solidFill>
                  <a:srgbClr val="0070C0"/>
                </a:solidFill>
              </a:rPr>
              <a:t>surface inversion </a:t>
            </a:r>
            <a:r>
              <a:rPr lang="en-US" dirty="0"/>
              <a:t>forms.  Mixing vanishes but</a:t>
            </a:r>
          </a:p>
          <a:p>
            <a:pPr algn="ctr"/>
            <a:r>
              <a:rPr lang="en-US" dirty="0"/>
              <a:t>the neutral residual layer remains.</a:t>
            </a:r>
          </a:p>
        </p:txBody>
      </p:sp>
      <p:pic>
        <p:nvPicPr>
          <p:cNvPr id="7" name="Picture 6">
            <a:extLst>
              <a:ext uri="{FF2B5EF4-FFF2-40B4-BE49-F238E27FC236}">
                <a16:creationId xmlns:a16="http://schemas.microsoft.com/office/drawing/2014/main" id="{16A4D15D-9AF3-1159-5FBE-4CC822DF195D}"/>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8" name="Picture 7">
            <a:extLst>
              <a:ext uri="{FF2B5EF4-FFF2-40B4-BE49-F238E27FC236}">
                <a16:creationId xmlns:a16="http://schemas.microsoft.com/office/drawing/2014/main" id="{6E74618B-A2AF-C354-80E0-64495BD51880}"/>
              </a:ext>
            </a:extLst>
          </p:cNvPr>
          <p:cNvPicPr>
            <a:picLocks noChangeAspect="1"/>
          </p:cNvPicPr>
          <p:nvPr/>
        </p:nvPicPr>
        <p:blipFill>
          <a:blip r:embed="rId4"/>
          <a:stretch>
            <a:fillRect/>
          </a:stretch>
        </p:blipFill>
        <p:spPr>
          <a:xfrm>
            <a:off x="2501900" y="1689100"/>
            <a:ext cx="4140200" cy="3479800"/>
          </a:xfrm>
          <a:prstGeom prst="rect">
            <a:avLst/>
          </a:prstGeom>
        </p:spPr>
      </p:pic>
      <p:pic>
        <p:nvPicPr>
          <p:cNvPr id="9" name="Picture 8">
            <a:extLst>
              <a:ext uri="{FF2B5EF4-FFF2-40B4-BE49-F238E27FC236}">
                <a16:creationId xmlns:a16="http://schemas.microsoft.com/office/drawing/2014/main" id="{738FD7B7-0F72-6EDB-0389-A88FEBFBD47C}"/>
              </a:ext>
            </a:extLst>
          </p:cNvPr>
          <p:cNvPicPr>
            <a:picLocks noChangeAspect="1"/>
          </p:cNvPicPr>
          <p:nvPr/>
        </p:nvPicPr>
        <p:blipFill>
          <a:blip r:embed="rId5"/>
          <a:stretch>
            <a:fillRect/>
          </a:stretch>
        </p:blipFill>
        <p:spPr>
          <a:xfrm>
            <a:off x="2501900" y="1689100"/>
            <a:ext cx="4140200" cy="3479800"/>
          </a:xfrm>
          <a:prstGeom prst="rect">
            <a:avLst/>
          </a:prstGeom>
        </p:spPr>
      </p:pic>
      <p:sp>
        <p:nvSpPr>
          <p:cNvPr id="10" name="TextBox 9">
            <a:extLst>
              <a:ext uri="{FF2B5EF4-FFF2-40B4-BE49-F238E27FC236}">
                <a16:creationId xmlns:a16="http://schemas.microsoft.com/office/drawing/2014/main" id="{94ECA14A-7B5E-D60D-328F-D92668339A26}"/>
              </a:ext>
            </a:extLst>
          </p:cNvPr>
          <p:cNvSpPr txBox="1"/>
          <p:nvPr/>
        </p:nvSpPr>
        <p:spPr>
          <a:xfrm>
            <a:off x="3716976" y="2090057"/>
            <a:ext cx="1428083" cy="307777"/>
          </a:xfrm>
          <a:prstGeom prst="rect">
            <a:avLst/>
          </a:prstGeom>
          <a:noFill/>
        </p:spPr>
        <p:txBody>
          <a:bodyPr wrap="none" rtlCol="0">
            <a:spAutoFit/>
          </a:bodyPr>
          <a:lstStyle/>
          <a:p>
            <a:r>
              <a:rPr lang="en-US" sz="1400" i="1" dirty="0"/>
              <a:t>PBL top inversion</a:t>
            </a:r>
          </a:p>
        </p:txBody>
      </p:sp>
      <p:sp>
        <p:nvSpPr>
          <p:cNvPr id="11" name="TextBox 10">
            <a:extLst>
              <a:ext uri="{FF2B5EF4-FFF2-40B4-BE49-F238E27FC236}">
                <a16:creationId xmlns:a16="http://schemas.microsoft.com/office/drawing/2014/main" id="{C994804C-56D9-CAA7-C255-95C905A72904}"/>
              </a:ext>
            </a:extLst>
          </p:cNvPr>
          <p:cNvSpPr txBox="1"/>
          <p:nvPr/>
        </p:nvSpPr>
        <p:spPr>
          <a:xfrm>
            <a:off x="4950031" y="4306278"/>
            <a:ext cx="1407693" cy="307777"/>
          </a:xfrm>
          <a:prstGeom prst="rect">
            <a:avLst/>
          </a:prstGeom>
          <a:noFill/>
        </p:spPr>
        <p:txBody>
          <a:bodyPr wrap="none" rtlCol="0">
            <a:spAutoFit/>
          </a:bodyPr>
          <a:lstStyle/>
          <a:p>
            <a:r>
              <a:rPr lang="en-US" sz="1400" i="1" dirty="0"/>
              <a:t>Surface inversion</a:t>
            </a:r>
          </a:p>
        </p:txBody>
      </p:sp>
      <p:sp>
        <p:nvSpPr>
          <p:cNvPr id="4" name="TextBox 3">
            <a:extLst>
              <a:ext uri="{FF2B5EF4-FFF2-40B4-BE49-F238E27FC236}">
                <a16:creationId xmlns:a16="http://schemas.microsoft.com/office/drawing/2014/main" id="{4C464396-330B-4364-CA82-FE0814D0AE0C}"/>
              </a:ext>
            </a:extLst>
          </p:cNvPr>
          <p:cNvSpPr txBox="1"/>
          <p:nvPr/>
        </p:nvSpPr>
        <p:spPr>
          <a:xfrm>
            <a:off x="5020773" y="3229369"/>
            <a:ext cx="1479957" cy="369332"/>
          </a:xfrm>
          <a:prstGeom prst="rect">
            <a:avLst/>
          </a:prstGeom>
          <a:noFill/>
        </p:spPr>
        <p:txBody>
          <a:bodyPr wrap="none" rtlCol="0">
            <a:spAutoFit/>
          </a:bodyPr>
          <a:lstStyle/>
          <a:p>
            <a:r>
              <a:rPr lang="en-US" dirty="0"/>
              <a:t>Residual layer</a:t>
            </a:r>
          </a:p>
        </p:txBody>
      </p:sp>
    </p:spTree>
    <p:extLst>
      <p:ext uri="{BB962C8B-B14F-4D97-AF65-F5344CB8AC3E}">
        <p14:creationId xmlns:p14="http://schemas.microsoft.com/office/powerpoint/2010/main" val="272065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8200-AB2E-4EFD-8F02-7F8D517419CC}"/>
              </a:ext>
            </a:extLst>
          </p:cNvPr>
          <p:cNvSpPr>
            <a:spLocks noGrp="1"/>
          </p:cNvSpPr>
          <p:nvPr>
            <p:ph type="title"/>
          </p:nvPr>
        </p:nvSpPr>
        <p:spPr/>
        <p:txBody>
          <a:bodyPr/>
          <a:lstStyle/>
          <a:p>
            <a:r>
              <a:rPr lang="en-US" dirty="0"/>
              <a:t>Momentum: day vs. night</a:t>
            </a:r>
          </a:p>
        </p:txBody>
      </p:sp>
      <p:sp>
        <p:nvSpPr>
          <p:cNvPr id="3" name="Slide Number Placeholder 2">
            <a:extLst>
              <a:ext uri="{FF2B5EF4-FFF2-40B4-BE49-F238E27FC236}">
                <a16:creationId xmlns:a16="http://schemas.microsoft.com/office/drawing/2014/main" id="{9B1500A7-6E46-CB51-D92E-0B9FEB90A66E}"/>
              </a:ext>
            </a:extLst>
          </p:cNvPr>
          <p:cNvSpPr>
            <a:spLocks noGrp="1"/>
          </p:cNvSpPr>
          <p:nvPr>
            <p:ph type="sldNum" sz="quarter" idx="12"/>
          </p:nvPr>
        </p:nvSpPr>
        <p:spPr/>
        <p:txBody>
          <a:bodyPr/>
          <a:lstStyle/>
          <a:p>
            <a:fld id="{8E3FBBD5-1602-7744-BAB0-075BA59CFE2E}" type="slidenum">
              <a:rPr lang="en-US" smtClean="0"/>
              <a:t>24</a:t>
            </a:fld>
            <a:endParaRPr lang="en-US" dirty="0"/>
          </a:p>
        </p:txBody>
      </p:sp>
      <p:pic>
        <p:nvPicPr>
          <p:cNvPr id="5" name="Picture 4">
            <a:extLst>
              <a:ext uri="{FF2B5EF4-FFF2-40B4-BE49-F238E27FC236}">
                <a16:creationId xmlns:a16="http://schemas.microsoft.com/office/drawing/2014/main" id="{4BF2FB00-51E9-7135-7D0A-3A4A9C7D62B2}"/>
              </a:ext>
            </a:extLst>
          </p:cNvPr>
          <p:cNvPicPr>
            <a:picLocks noChangeAspect="1"/>
          </p:cNvPicPr>
          <p:nvPr/>
        </p:nvPicPr>
        <p:blipFill>
          <a:blip r:embed="rId2"/>
          <a:stretch>
            <a:fillRect/>
          </a:stretch>
        </p:blipFill>
        <p:spPr>
          <a:xfrm>
            <a:off x="1157927" y="1457029"/>
            <a:ext cx="1430894" cy="5126333"/>
          </a:xfrm>
          <a:prstGeom prst="rect">
            <a:avLst/>
          </a:prstGeom>
        </p:spPr>
      </p:pic>
      <p:sp>
        <p:nvSpPr>
          <p:cNvPr id="6" name="TextBox 5">
            <a:extLst>
              <a:ext uri="{FF2B5EF4-FFF2-40B4-BE49-F238E27FC236}">
                <a16:creationId xmlns:a16="http://schemas.microsoft.com/office/drawing/2014/main" id="{DCB59CB5-D408-5726-A682-BF65D455D32F}"/>
              </a:ext>
            </a:extLst>
          </p:cNvPr>
          <p:cNvSpPr txBox="1"/>
          <p:nvPr/>
        </p:nvSpPr>
        <p:spPr>
          <a:xfrm>
            <a:off x="58159" y="50581"/>
            <a:ext cx="1257075" cy="369332"/>
          </a:xfrm>
          <a:prstGeom prst="rect">
            <a:avLst/>
          </a:prstGeom>
          <a:noFill/>
        </p:spPr>
        <p:txBody>
          <a:bodyPr wrap="none" rtlCol="0">
            <a:spAutoFit/>
          </a:bodyPr>
          <a:lstStyle/>
          <a:p>
            <a:r>
              <a:rPr lang="en-US" dirty="0">
                <a:solidFill>
                  <a:srgbClr val="BFBFBF"/>
                </a:solidFill>
              </a:rPr>
              <a:t>Stull (2000)</a:t>
            </a:r>
          </a:p>
        </p:txBody>
      </p:sp>
      <p:sp>
        <p:nvSpPr>
          <p:cNvPr id="7" name="TextBox 6">
            <a:extLst>
              <a:ext uri="{FF2B5EF4-FFF2-40B4-BE49-F238E27FC236}">
                <a16:creationId xmlns:a16="http://schemas.microsoft.com/office/drawing/2014/main" id="{D4BB0846-CBA5-9E03-D2AB-C140F306375C}"/>
              </a:ext>
            </a:extLst>
          </p:cNvPr>
          <p:cNvSpPr txBox="1"/>
          <p:nvPr/>
        </p:nvSpPr>
        <p:spPr>
          <a:xfrm>
            <a:off x="2885704" y="2178834"/>
            <a:ext cx="4962320" cy="3416320"/>
          </a:xfrm>
          <a:prstGeom prst="rect">
            <a:avLst/>
          </a:prstGeom>
          <a:noFill/>
        </p:spPr>
        <p:txBody>
          <a:bodyPr wrap="none" rtlCol="0">
            <a:spAutoFit/>
          </a:bodyPr>
          <a:lstStyle/>
          <a:p>
            <a:r>
              <a:rPr lang="en-US" dirty="0"/>
              <a:t>• Momentum (M) during day is </a:t>
            </a:r>
            <a:r>
              <a:rPr lang="en-US" b="1" dirty="0" err="1">
                <a:solidFill>
                  <a:srgbClr val="0070C0"/>
                </a:solidFill>
              </a:rPr>
              <a:t>subgeostrophic</a:t>
            </a:r>
            <a:endParaRPr lang="en-US" b="1" dirty="0">
              <a:solidFill>
                <a:srgbClr val="0070C0"/>
              </a:solidFill>
            </a:endParaRPr>
          </a:p>
          <a:p>
            <a:r>
              <a:rPr lang="en-US" dirty="0"/>
              <a:t>	(M &lt; G) owing to vertical mixing.  Parcels are</a:t>
            </a:r>
          </a:p>
          <a:p>
            <a:r>
              <a:rPr lang="en-US" dirty="0"/>
              <a:t>	brought down to the surface to get slowed by</a:t>
            </a:r>
          </a:p>
          <a:p>
            <a:r>
              <a:rPr lang="en-US" dirty="0"/>
              <a:t>	friction</a:t>
            </a:r>
          </a:p>
          <a:p>
            <a:endParaRPr lang="en-US" dirty="0"/>
          </a:p>
          <a:p>
            <a:endParaRPr lang="en-US" dirty="0"/>
          </a:p>
          <a:p>
            <a:endParaRPr lang="en-US" dirty="0"/>
          </a:p>
          <a:p>
            <a:endParaRPr lang="en-US" dirty="0"/>
          </a:p>
          <a:p>
            <a:endParaRPr lang="en-US" dirty="0"/>
          </a:p>
          <a:p>
            <a:r>
              <a:rPr lang="en-US" dirty="0"/>
              <a:t>• Momentum at night is </a:t>
            </a:r>
            <a:r>
              <a:rPr lang="en-US" b="1" dirty="0" err="1">
                <a:solidFill>
                  <a:srgbClr val="FF0000"/>
                </a:solidFill>
              </a:rPr>
              <a:t>supergeostrophic</a:t>
            </a:r>
            <a:r>
              <a:rPr lang="en-US" dirty="0"/>
              <a:t> (M &gt; G)</a:t>
            </a:r>
            <a:r>
              <a:rPr lang="en-US" b="1" dirty="0">
                <a:solidFill>
                  <a:srgbClr val="FF0000"/>
                </a:solidFill>
              </a:rPr>
              <a:t>.</a:t>
            </a:r>
            <a:endParaRPr lang="en-US" dirty="0"/>
          </a:p>
          <a:p>
            <a:r>
              <a:rPr lang="en-US" dirty="0"/>
              <a:t>	The temporal variation of mixing influences a </a:t>
            </a:r>
          </a:p>
          <a:p>
            <a:r>
              <a:rPr lang="en-US" i="1" dirty="0"/>
              <a:t>	pendulum-like effect</a:t>
            </a:r>
            <a:r>
              <a:rPr lang="en-US" dirty="0"/>
              <a:t> on wind speed.</a:t>
            </a:r>
          </a:p>
        </p:txBody>
      </p:sp>
    </p:spTree>
    <p:extLst>
      <p:ext uri="{BB962C8B-B14F-4D97-AF65-F5344CB8AC3E}">
        <p14:creationId xmlns:p14="http://schemas.microsoft.com/office/powerpoint/2010/main" val="331508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Great Plains wind profiles: July 2016</a:t>
            </a:r>
          </a:p>
        </p:txBody>
      </p:sp>
      <p:sp>
        <p:nvSpPr>
          <p:cNvPr id="2" name="Slide Number Placeholder 1"/>
          <p:cNvSpPr>
            <a:spLocks noGrp="1"/>
          </p:cNvSpPr>
          <p:nvPr>
            <p:ph type="sldNum" sz="quarter" idx="12"/>
          </p:nvPr>
        </p:nvSpPr>
        <p:spPr/>
        <p:txBody>
          <a:bodyPr/>
          <a:lstStyle/>
          <a:p>
            <a:fld id="{8E3FBBD5-1602-7744-BAB0-075BA59CFE2E}" type="slidenum">
              <a:rPr lang="en-US" smtClean="0"/>
              <a:t>25</a:t>
            </a:fld>
            <a:endParaRPr lang="en-US"/>
          </a:p>
        </p:txBody>
      </p:sp>
      <p:pic>
        <p:nvPicPr>
          <p:cNvPr id="5" name="Picture 4" descr="gp_00z_12z.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138" y="1417638"/>
            <a:ext cx="6182353" cy="4576762"/>
          </a:xfrm>
          <a:prstGeom prst="rect">
            <a:avLst/>
          </a:prstGeom>
          <a:ln w="38100" cmpd="sng">
            <a:solidFill>
              <a:srgbClr val="FF0000"/>
            </a:solidFill>
          </a:ln>
        </p:spPr>
      </p:pic>
      <p:sp>
        <p:nvSpPr>
          <p:cNvPr id="6" name="TextBox 5"/>
          <p:cNvSpPr txBox="1"/>
          <p:nvPr/>
        </p:nvSpPr>
        <p:spPr>
          <a:xfrm>
            <a:off x="457200" y="6356350"/>
            <a:ext cx="4948978" cy="369332"/>
          </a:xfrm>
          <a:prstGeom prst="rect">
            <a:avLst/>
          </a:prstGeom>
          <a:noFill/>
        </p:spPr>
        <p:txBody>
          <a:bodyPr wrap="none" rtlCol="0">
            <a:spAutoFit/>
          </a:bodyPr>
          <a:lstStyle/>
          <a:p>
            <a:r>
              <a:rPr lang="en-US" i="1" dirty="0"/>
              <a:t>Averaged over 11 </a:t>
            </a:r>
            <a:r>
              <a:rPr lang="en-US" i="1" dirty="0" err="1"/>
              <a:t>radiosonde</a:t>
            </a:r>
            <a:r>
              <a:rPr lang="en-US" i="1" dirty="0"/>
              <a:t> stations and 31 days</a:t>
            </a:r>
          </a:p>
        </p:txBody>
      </p:sp>
      <p:sp>
        <p:nvSpPr>
          <p:cNvPr id="7" name="TextBox 6"/>
          <p:cNvSpPr txBox="1"/>
          <p:nvPr/>
        </p:nvSpPr>
        <p:spPr>
          <a:xfrm>
            <a:off x="7406635" y="4534933"/>
            <a:ext cx="1486905" cy="307777"/>
          </a:xfrm>
          <a:prstGeom prst="rect">
            <a:avLst/>
          </a:prstGeom>
          <a:solidFill>
            <a:schemeClr val="bg1"/>
          </a:solidFill>
          <a:ln>
            <a:solidFill>
              <a:srgbClr val="0070C0"/>
            </a:solidFill>
          </a:ln>
        </p:spPr>
        <p:txBody>
          <a:bodyPr wrap="none" rtlCol="0">
            <a:spAutoFit/>
          </a:bodyPr>
          <a:lstStyle/>
          <a:p>
            <a:r>
              <a:rPr lang="en-US" sz="1400" i="1" dirty="0"/>
              <a:t>about 450 m AGL</a:t>
            </a:r>
            <a:endParaRPr lang="en-US" i="1" dirty="0"/>
          </a:p>
        </p:txBody>
      </p:sp>
      <p:cxnSp>
        <p:nvCxnSpPr>
          <p:cNvPr id="9" name="Straight Arrow Connector 8"/>
          <p:cNvCxnSpPr/>
          <p:nvPr/>
        </p:nvCxnSpPr>
        <p:spPr>
          <a:xfrm flipH="1">
            <a:off x="6553200" y="4722688"/>
            <a:ext cx="853435" cy="171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15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Visualizing the PBL diurnal cycle</a:t>
            </a:r>
          </a:p>
        </p:txBody>
      </p:sp>
      <p:sp>
        <p:nvSpPr>
          <p:cNvPr id="3" name="Subtitle 2"/>
          <p:cNvSpPr>
            <a:spLocks noGrp="1"/>
          </p:cNvSpPr>
          <p:nvPr>
            <p:ph type="subTitle" idx="1"/>
          </p:nvPr>
        </p:nvSpPr>
        <p:spPr/>
        <p:txBody>
          <a:bodyPr/>
          <a:lstStyle/>
          <a:p>
            <a:pPr>
              <a:lnSpc>
                <a:spcPct val="80000"/>
              </a:lnSpc>
            </a:pPr>
            <a:r>
              <a:rPr lang="en-US" dirty="0"/>
              <a:t>Demonstration with </a:t>
            </a:r>
          </a:p>
          <a:p>
            <a:pPr>
              <a:lnSpc>
                <a:spcPct val="80000"/>
              </a:lnSpc>
            </a:pPr>
            <a:r>
              <a:rPr lang="en-US" dirty="0"/>
              <a:t>WRF single-column model (SCM)</a:t>
            </a:r>
          </a:p>
        </p:txBody>
      </p:sp>
      <p:sp>
        <p:nvSpPr>
          <p:cNvPr id="4" name="Slide Number Placeholder 3"/>
          <p:cNvSpPr>
            <a:spLocks noGrp="1"/>
          </p:cNvSpPr>
          <p:nvPr>
            <p:ph type="sldNum" sz="quarter" idx="12"/>
          </p:nvPr>
        </p:nvSpPr>
        <p:spPr/>
        <p:txBody>
          <a:bodyPr/>
          <a:lstStyle/>
          <a:p>
            <a:fld id="{8E3FBBD5-1602-7744-BAB0-075BA59CFE2E}" type="slidenum">
              <a:rPr lang="en-US" smtClean="0"/>
              <a:t>26</a:t>
            </a:fld>
            <a:endParaRPr lang="en-US"/>
          </a:p>
        </p:txBody>
      </p:sp>
    </p:spTree>
    <p:extLst>
      <p:ext uri="{BB962C8B-B14F-4D97-AF65-F5344CB8AC3E}">
        <p14:creationId xmlns:p14="http://schemas.microsoft.com/office/powerpoint/2010/main" val="328909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WRF SCM</a:t>
            </a:r>
          </a:p>
        </p:txBody>
      </p:sp>
      <p:sp>
        <p:nvSpPr>
          <p:cNvPr id="3" name="Content Placeholder 2"/>
          <p:cNvSpPr>
            <a:spLocks noGrp="1"/>
          </p:cNvSpPr>
          <p:nvPr>
            <p:ph idx="1"/>
          </p:nvPr>
        </p:nvSpPr>
        <p:spPr>
          <a:xfrm>
            <a:off x="457200" y="1517725"/>
            <a:ext cx="8229600" cy="4525963"/>
          </a:xfrm>
        </p:spPr>
        <p:txBody>
          <a:bodyPr>
            <a:noAutofit/>
          </a:bodyPr>
          <a:lstStyle/>
          <a:p>
            <a:r>
              <a:rPr lang="en-US" sz="2000" dirty="0"/>
              <a:t>1-D (vertical) single column</a:t>
            </a:r>
          </a:p>
          <a:p>
            <a:pPr lvl="1"/>
            <a:r>
              <a:rPr lang="en-US" sz="1800" dirty="0"/>
              <a:t>Initialization employs </a:t>
            </a:r>
            <a:r>
              <a:rPr lang="en-US" sz="1600" dirty="0" err="1">
                <a:latin typeface="Courier"/>
                <a:cs typeface="Courier"/>
              </a:rPr>
              <a:t>input_sounding</a:t>
            </a:r>
            <a:r>
              <a:rPr lang="en-US" sz="1600" dirty="0"/>
              <a:t> </a:t>
            </a:r>
            <a:r>
              <a:rPr lang="en-US" sz="1800" dirty="0"/>
              <a:t>and </a:t>
            </a:r>
            <a:r>
              <a:rPr lang="en-US" sz="1600" dirty="0" err="1">
                <a:latin typeface="Courier"/>
                <a:cs typeface="Courier"/>
              </a:rPr>
              <a:t>input_soil</a:t>
            </a:r>
            <a:endParaRPr lang="en-US" sz="1800" dirty="0">
              <a:latin typeface="Courier"/>
              <a:cs typeface="Courier"/>
            </a:endParaRPr>
          </a:p>
          <a:p>
            <a:r>
              <a:rPr lang="en-US" sz="2000" dirty="0"/>
              <a:t>Many different PBL schemes in WRF, but most either </a:t>
            </a:r>
            <a:r>
              <a:rPr lang="en-US" sz="2000" u="sng" dirty="0" err="1"/>
              <a:t>prognose</a:t>
            </a:r>
            <a:r>
              <a:rPr lang="en-US" sz="2000" u="sng" dirty="0"/>
              <a:t> </a:t>
            </a:r>
            <a:r>
              <a:rPr lang="en-US" sz="2000" dirty="0"/>
              <a:t>or </a:t>
            </a:r>
            <a:r>
              <a:rPr lang="en-US" sz="2000" u="sng" dirty="0"/>
              <a:t>diagnose</a:t>
            </a:r>
            <a:r>
              <a:rPr lang="en-US" sz="2000" dirty="0"/>
              <a:t> eddy mixing</a:t>
            </a:r>
          </a:p>
          <a:p>
            <a:pPr lvl="1"/>
            <a:r>
              <a:rPr lang="en-US" sz="1800" u="sng" dirty="0"/>
              <a:t>Prognostic</a:t>
            </a:r>
            <a:r>
              <a:rPr lang="en-US" sz="1800" dirty="0"/>
              <a:t> schemes predict turbulent kinetic energy (TKE) directly and use that to get </a:t>
            </a:r>
            <a:r>
              <a:rPr lang="en-US" sz="1800" i="1" dirty="0"/>
              <a:t>K</a:t>
            </a:r>
            <a:r>
              <a:rPr lang="en-US" sz="1800" i="1" baseline="-25000" dirty="0"/>
              <a:t>m</a:t>
            </a:r>
            <a:r>
              <a:rPr lang="en-US" sz="1800" dirty="0"/>
              <a:t>, </a:t>
            </a:r>
            <a:r>
              <a:rPr lang="en-US" sz="1800" i="1" dirty="0" err="1"/>
              <a:t>K</a:t>
            </a:r>
            <a:r>
              <a:rPr lang="en-US" sz="1800" i="1" baseline="-25000" dirty="0" err="1"/>
              <a:t>h</a:t>
            </a:r>
            <a:r>
              <a:rPr lang="en-US" sz="1800" dirty="0"/>
              <a:t> as functions of height</a:t>
            </a:r>
          </a:p>
          <a:p>
            <a:pPr lvl="2"/>
            <a:r>
              <a:rPr lang="en-US" sz="1400" dirty="0"/>
              <a:t>Popular examples: MYJ and </a:t>
            </a:r>
            <a:r>
              <a:rPr lang="en-US" sz="1400" b="1" dirty="0"/>
              <a:t>MYNN2</a:t>
            </a:r>
          </a:p>
          <a:p>
            <a:pPr lvl="1"/>
            <a:r>
              <a:rPr lang="en-US" sz="1800" u="sng" dirty="0"/>
              <a:t>Diagnostic</a:t>
            </a:r>
            <a:r>
              <a:rPr lang="en-US" sz="1800" dirty="0"/>
              <a:t> schemes estimate the PBL layer depth and impose a vertical profile of </a:t>
            </a:r>
            <a:r>
              <a:rPr lang="en-US" sz="1800" i="1" dirty="0"/>
              <a:t>K</a:t>
            </a:r>
            <a:r>
              <a:rPr lang="en-US" sz="1800" i="1" baseline="-25000" dirty="0"/>
              <a:t>m</a:t>
            </a:r>
            <a:r>
              <a:rPr lang="en-US" sz="1800" dirty="0"/>
              <a:t>, </a:t>
            </a:r>
            <a:r>
              <a:rPr lang="en-US" sz="1800" i="1" dirty="0" err="1"/>
              <a:t>K</a:t>
            </a:r>
            <a:r>
              <a:rPr lang="en-US" sz="1800" i="1" baseline="-25000" dirty="0" err="1"/>
              <a:t>h</a:t>
            </a:r>
            <a:r>
              <a:rPr lang="en-US" sz="1800" dirty="0"/>
              <a:t> in the boundary layer </a:t>
            </a:r>
            <a:r>
              <a:rPr lang="en-US" sz="1400" dirty="0"/>
              <a:t>[diagnostic = each time step essentially independent]</a:t>
            </a:r>
            <a:endParaRPr lang="en-US" sz="1800" dirty="0"/>
          </a:p>
          <a:p>
            <a:pPr lvl="2"/>
            <a:r>
              <a:rPr lang="en-US" sz="1400" dirty="0"/>
              <a:t>Popular example: </a:t>
            </a:r>
            <a:r>
              <a:rPr lang="en-US" sz="1400" b="1" dirty="0"/>
              <a:t>YSU</a:t>
            </a:r>
          </a:p>
          <a:p>
            <a:pPr lvl="2"/>
            <a:r>
              <a:rPr lang="en-US" sz="1400" dirty="0"/>
              <a:t>Also called a “</a:t>
            </a:r>
            <a:r>
              <a:rPr lang="en-US" sz="1400" i="1" dirty="0"/>
              <a:t>K</a:t>
            </a:r>
            <a:r>
              <a:rPr lang="en-US" sz="1400" dirty="0"/>
              <a:t>-profile parameterization” (KPP)</a:t>
            </a:r>
          </a:p>
          <a:p>
            <a:r>
              <a:rPr lang="en-US" sz="2000" dirty="0"/>
              <a:t>TKE-prediction schemes are also generally “</a:t>
            </a:r>
            <a:r>
              <a:rPr lang="en-US" sz="2000" b="1" dirty="0"/>
              <a:t>local</a:t>
            </a:r>
            <a:r>
              <a:rPr lang="en-US" sz="2000" dirty="0"/>
              <a:t> schemes” </a:t>
            </a:r>
            <a:r>
              <a:rPr lang="en-US" sz="1800" dirty="0"/>
              <a:t>(but not always)</a:t>
            </a:r>
          </a:p>
          <a:p>
            <a:pPr lvl="1"/>
            <a:r>
              <a:rPr lang="en-US" sz="1800" dirty="0"/>
              <a:t>Local mixing is done between adjacent grid levels only</a:t>
            </a:r>
          </a:p>
          <a:p>
            <a:pPr lvl="1"/>
            <a:r>
              <a:rPr lang="en-US" sz="1800" dirty="0"/>
              <a:t>They may struggle to accomplish </a:t>
            </a:r>
            <a:r>
              <a:rPr lang="en-US" sz="1800" i="1" dirty="0"/>
              <a:t>deep</a:t>
            </a:r>
            <a:r>
              <a:rPr lang="en-US" sz="1800" dirty="0"/>
              <a:t> PBL mixing</a:t>
            </a:r>
          </a:p>
          <a:p>
            <a:r>
              <a:rPr lang="en-US" sz="2000" dirty="0"/>
              <a:t>Diagnostic schemes are also usually “</a:t>
            </a:r>
            <a:r>
              <a:rPr lang="en-US" sz="2000" b="1" dirty="0"/>
              <a:t>nonlocal</a:t>
            </a:r>
            <a:r>
              <a:rPr lang="en-US" sz="2000" dirty="0"/>
              <a:t> schemes” </a:t>
            </a:r>
            <a:r>
              <a:rPr lang="en-US" sz="1800" dirty="0"/>
              <a:t>(but not always)</a:t>
            </a:r>
          </a:p>
          <a:p>
            <a:pPr lvl="1"/>
            <a:r>
              <a:rPr lang="en-US" sz="1800" dirty="0"/>
              <a:t>They include additional term(s) to accomplish deep mixing</a:t>
            </a:r>
          </a:p>
        </p:txBody>
      </p:sp>
      <p:sp>
        <p:nvSpPr>
          <p:cNvPr id="4" name="Slide Number Placeholder 3"/>
          <p:cNvSpPr>
            <a:spLocks noGrp="1"/>
          </p:cNvSpPr>
          <p:nvPr>
            <p:ph type="sldNum" sz="quarter" idx="12"/>
          </p:nvPr>
        </p:nvSpPr>
        <p:spPr/>
        <p:txBody>
          <a:bodyPr/>
          <a:lstStyle/>
          <a:p>
            <a:fld id="{8E3FBBD5-1602-7744-BAB0-075BA59CFE2E}" type="slidenum">
              <a:rPr lang="en-US" smtClean="0"/>
              <a:t>27</a:t>
            </a:fld>
            <a:endParaRPr lang="en-US" dirty="0"/>
          </a:p>
        </p:txBody>
      </p:sp>
      <p:sp>
        <p:nvSpPr>
          <p:cNvPr id="5" name="TextBox 4"/>
          <p:cNvSpPr txBox="1"/>
          <p:nvPr/>
        </p:nvSpPr>
        <p:spPr>
          <a:xfrm>
            <a:off x="10501176" y="37949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503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77E3-076F-A241-9CE1-A978E9469F4C}"/>
              </a:ext>
            </a:extLst>
          </p:cNvPr>
          <p:cNvSpPr>
            <a:spLocks noGrp="1"/>
          </p:cNvSpPr>
          <p:nvPr>
            <p:ph type="title"/>
          </p:nvPr>
        </p:nvSpPr>
        <p:spPr/>
        <p:txBody>
          <a:bodyPr/>
          <a:lstStyle/>
          <a:p>
            <a:r>
              <a:rPr lang="en-US" dirty="0"/>
              <a:t>Nonlocal mixing</a:t>
            </a:r>
          </a:p>
        </p:txBody>
      </p:sp>
      <p:pic>
        <p:nvPicPr>
          <p:cNvPr id="6" name="Content Placeholder 5">
            <a:extLst>
              <a:ext uri="{FF2B5EF4-FFF2-40B4-BE49-F238E27FC236}">
                <a16:creationId xmlns:a16="http://schemas.microsoft.com/office/drawing/2014/main" id="{D606D5F9-AD7E-F048-AEB8-7B563867E559}"/>
              </a:ext>
            </a:extLst>
          </p:cNvPr>
          <p:cNvPicPr>
            <a:picLocks noGrp="1" noChangeAspect="1"/>
          </p:cNvPicPr>
          <p:nvPr>
            <p:ph idx="1"/>
          </p:nvPr>
        </p:nvPicPr>
        <p:blipFill>
          <a:blip r:embed="rId2"/>
          <a:stretch>
            <a:fillRect/>
          </a:stretch>
        </p:blipFill>
        <p:spPr>
          <a:xfrm>
            <a:off x="3328472" y="1848301"/>
            <a:ext cx="1237178" cy="3602371"/>
          </a:xfrm>
        </p:spPr>
      </p:pic>
      <p:sp>
        <p:nvSpPr>
          <p:cNvPr id="4" name="Slide Number Placeholder 3">
            <a:extLst>
              <a:ext uri="{FF2B5EF4-FFF2-40B4-BE49-F238E27FC236}">
                <a16:creationId xmlns:a16="http://schemas.microsoft.com/office/drawing/2014/main" id="{1E80F13C-05C6-694C-A97D-AE16EFD2914C}"/>
              </a:ext>
            </a:extLst>
          </p:cNvPr>
          <p:cNvSpPr>
            <a:spLocks noGrp="1"/>
          </p:cNvSpPr>
          <p:nvPr>
            <p:ph type="sldNum" sz="quarter" idx="12"/>
          </p:nvPr>
        </p:nvSpPr>
        <p:spPr/>
        <p:txBody>
          <a:bodyPr/>
          <a:lstStyle/>
          <a:p>
            <a:fld id="{8E3FBBD5-1602-7744-BAB0-075BA59CFE2E}" type="slidenum">
              <a:rPr lang="en-US" smtClean="0"/>
              <a:t>28</a:t>
            </a:fld>
            <a:endParaRPr lang="en-US"/>
          </a:p>
        </p:txBody>
      </p:sp>
      <p:sp>
        <p:nvSpPr>
          <p:cNvPr id="7" name="TextBox 6">
            <a:extLst>
              <a:ext uri="{FF2B5EF4-FFF2-40B4-BE49-F238E27FC236}">
                <a16:creationId xmlns:a16="http://schemas.microsoft.com/office/drawing/2014/main" id="{EA0EF8FD-7FC1-5E49-B14E-9DBE160C892D}"/>
              </a:ext>
            </a:extLst>
          </p:cNvPr>
          <p:cNvSpPr txBox="1"/>
          <p:nvPr/>
        </p:nvSpPr>
        <p:spPr>
          <a:xfrm>
            <a:off x="261257" y="6356350"/>
            <a:ext cx="4688399" cy="369332"/>
          </a:xfrm>
          <a:prstGeom prst="rect">
            <a:avLst/>
          </a:prstGeom>
          <a:noFill/>
        </p:spPr>
        <p:txBody>
          <a:bodyPr wrap="none" rtlCol="0">
            <a:spAutoFit/>
          </a:bodyPr>
          <a:lstStyle/>
          <a:p>
            <a:r>
              <a:rPr lang="en-US" dirty="0"/>
              <a:t>https://</a:t>
            </a:r>
            <a:r>
              <a:rPr lang="en-US" dirty="0" err="1"/>
              <a:t>tenor.com</a:t>
            </a:r>
            <a:r>
              <a:rPr lang="en-US" dirty="0"/>
              <a:t>/view/lava-lamp-gif-14859421</a:t>
            </a:r>
          </a:p>
        </p:txBody>
      </p:sp>
      <p:sp>
        <p:nvSpPr>
          <p:cNvPr id="8" name="TextBox 7">
            <a:extLst>
              <a:ext uri="{FF2B5EF4-FFF2-40B4-BE49-F238E27FC236}">
                <a16:creationId xmlns:a16="http://schemas.microsoft.com/office/drawing/2014/main" id="{EC2D8B6B-B37F-5F44-BF8F-834EC553BFA2}"/>
              </a:ext>
            </a:extLst>
          </p:cNvPr>
          <p:cNvSpPr txBox="1"/>
          <p:nvPr/>
        </p:nvSpPr>
        <p:spPr>
          <a:xfrm>
            <a:off x="4949656" y="2772323"/>
            <a:ext cx="3618748" cy="1754326"/>
          </a:xfrm>
          <a:prstGeom prst="rect">
            <a:avLst/>
          </a:prstGeom>
          <a:noFill/>
          <a:ln>
            <a:solidFill>
              <a:schemeClr val="tx1"/>
            </a:solidFill>
          </a:ln>
        </p:spPr>
        <p:txBody>
          <a:bodyPr wrap="none" rtlCol="0">
            <a:spAutoFit/>
          </a:bodyPr>
          <a:lstStyle/>
          <a:p>
            <a:r>
              <a:rPr lang="en-US" b="1" dirty="0"/>
              <a:t>Local mixing </a:t>
            </a:r>
            <a:r>
              <a:rPr lang="en-US" dirty="0"/>
              <a:t>is from one grid volume</a:t>
            </a:r>
          </a:p>
          <a:p>
            <a:r>
              <a:rPr lang="en-US" dirty="0"/>
              <a:t> to adjacent grid volumes </a:t>
            </a:r>
            <a:r>
              <a:rPr lang="en-US" dirty="0">
                <a:sym typeface="Wingdings" pitchFamily="2" charset="2"/>
              </a:rPr>
              <a:t> </a:t>
            </a:r>
            <a:r>
              <a:rPr lang="en-US" b="1" dirty="0">
                <a:sym typeface="Wingdings" pitchFamily="2" charset="2"/>
              </a:rPr>
              <a:t>slow</a:t>
            </a:r>
            <a:endParaRPr lang="en-US" b="1" dirty="0"/>
          </a:p>
          <a:p>
            <a:endParaRPr lang="en-US" dirty="0"/>
          </a:p>
          <a:p>
            <a:r>
              <a:rPr lang="en-US" b="1" dirty="0"/>
              <a:t>Nonlocal mixing </a:t>
            </a:r>
            <a:r>
              <a:rPr lang="en-US" dirty="0"/>
              <a:t>involves deep flows</a:t>
            </a:r>
          </a:p>
          <a:p>
            <a:r>
              <a:rPr lang="en-US" dirty="0"/>
              <a:t> of fluid involving many grid volumes</a:t>
            </a:r>
          </a:p>
          <a:p>
            <a:r>
              <a:rPr lang="en-US" dirty="0"/>
              <a:t> quickly – like rising plumes </a:t>
            </a:r>
            <a:r>
              <a:rPr lang="en-US" dirty="0">
                <a:sym typeface="Wingdings" pitchFamily="2" charset="2"/>
              </a:rPr>
              <a:t> </a:t>
            </a:r>
            <a:r>
              <a:rPr lang="en-US" b="1" dirty="0">
                <a:sym typeface="Wingdings" pitchFamily="2" charset="2"/>
              </a:rPr>
              <a:t>fast</a:t>
            </a:r>
            <a:endParaRPr lang="en-US" b="1" dirty="0"/>
          </a:p>
        </p:txBody>
      </p:sp>
    </p:spTree>
    <p:extLst>
      <p:ext uri="{BB962C8B-B14F-4D97-AF65-F5344CB8AC3E}">
        <p14:creationId xmlns:p14="http://schemas.microsoft.com/office/powerpoint/2010/main" val="2106272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FBBD5-1602-7744-BAB0-075BA59CFE2E}" type="slidenum">
              <a:rPr lang="en-US" smtClean="0"/>
              <a:t>29</a:t>
            </a:fld>
            <a:endParaRPr lang="en-US"/>
          </a:p>
        </p:txBody>
      </p:sp>
      <p:sp>
        <p:nvSpPr>
          <p:cNvPr id="5" name="TextBox 4"/>
          <p:cNvSpPr txBox="1"/>
          <p:nvPr/>
        </p:nvSpPr>
        <p:spPr>
          <a:xfrm>
            <a:off x="302315" y="770495"/>
            <a:ext cx="5190269" cy="5016759"/>
          </a:xfrm>
          <a:prstGeom prst="rect">
            <a:avLst/>
          </a:prstGeom>
          <a:noFill/>
        </p:spPr>
        <p:txBody>
          <a:bodyPr wrap="square" rtlCol="0">
            <a:spAutoFit/>
          </a:bodyPr>
          <a:lstStyle/>
          <a:p>
            <a:r>
              <a:rPr lang="en-US" sz="1600" dirty="0">
                <a:latin typeface="Courier"/>
                <a:cs typeface="Courier"/>
              </a:rPr>
              <a:t>0.0     </a:t>
            </a:r>
            <a:r>
              <a:rPr lang="en-US" sz="1600" dirty="0">
                <a:solidFill>
                  <a:srgbClr val="F79646"/>
                </a:solidFill>
                <a:latin typeface="Courier"/>
                <a:cs typeface="Courier"/>
              </a:rPr>
              <a:t>18.00 0.000 </a:t>
            </a:r>
            <a:r>
              <a:rPr lang="en-US" sz="1600" dirty="0">
                <a:solidFill>
                  <a:srgbClr val="008000"/>
                </a:solidFill>
                <a:latin typeface="Courier"/>
                <a:cs typeface="Courier"/>
              </a:rPr>
              <a:t>288.0</a:t>
            </a:r>
            <a:r>
              <a:rPr lang="en-US" sz="1600" dirty="0">
                <a:latin typeface="Courier"/>
                <a:cs typeface="Courier"/>
              </a:rPr>
              <a:t> </a:t>
            </a:r>
            <a:r>
              <a:rPr lang="en-US" sz="1600" dirty="0">
                <a:solidFill>
                  <a:srgbClr val="FF0000"/>
                </a:solidFill>
                <a:latin typeface="Courier"/>
                <a:cs typeface="Courier"/>
              </a:rPr>
              <a:t>0.0025</a:t>
            </a:r>
            <a:r>
              <a:rPr lang="en-US" sz="1600" dirty="0">
                <a:latin typeface="Courier"/>
                <a:cs typeface="Courier"/>
              </a:rPr>
              <a:t> </a:t>
            </a:r>
            <a:r>
              <a:rPr lang="en-US" sz="1600" dirty="0">
                <a:solidFill>
                  <a:srgbClr val="0000FF"/>
                </a:solidFill>
                <a:latin typeface="Courier"/>
                <a:cs typeface="Courier"/>
              </a:rPr>
              <a:t>97200.0</a:t>
            </a:r>
          </a:p>
          <a:p>
            <a:r>
              <a:rPr lang="en-US" sz="1600" dirty="0">
                <a:latin typeface="Courier"/>
                <a:cs typeface="Courier"/>
              </a:rPr>
              <a:t>200.0   18.00 0.000 286.0 0.0025</a:t>
            </a:r>
          </a:p>
          <a:p>
            <a:r>
              <a:rPr lang="en-US" sz="1600" dirty="0">
                <a:latin typeface="Courier"/>
                <a:cs typeface="Courier"/>
              </a:rPr>
              <a:t>850.0   18.00 0.000 286.0 0.0025</a:t>
            </a:r>
          </a:p>
          <a:p>
            <a:r>
              <a:rPr lang="en-US" sz="1600" dirty="0">
                <a:latin typeface="Courier"/>
                <a:cs typeface="Courier"/>
              </a:rPr>
              <a:t>900.0   18.00 0.000 288.0 0.0025</a:t>
            </a:r>
          </a:p>
          <a:p>
            <a:r>
              <a:rPr lang="en-US" sz="1600" dirty="0">
                <a:latin typeface="Courier"/>
                <a:cs typeface="Courier"/>
              </a:rPr>
              <a:t>1000.0  18.00 0.000 292.0 0.0005</a:t>
            </a:r>
          </a:p>
          <a:p>
            <a:r>
              <a:rPr lang="en-US" sz="1600" dirty="0">
                <a:latin typeface="Courier"/>
                <a:cs typeface="Courier"/>
              </a:rPr>
              <a:t>2000.0  18.00 0.000 300.0 0.0030</a:t>
            </a:r>
          </a:p>
          <a:p>
            <a:r>
              <a:rPr lang="en-US" sz="1600" dirty="0">
                <a:latin typeface="Courier"/>
                <a:cs typeface="Courier"/>
              </a:rPr>
              <a:t>3500.0  18.00 0.000 310.0 0.0020</a:t>
            </a:r>
          </a:p>
          <a:p>
            <a:r>
              <a:rPr lang="en-US" sz="1600" dirty="0">
                <a:latin typeface="Courier"/>
                <a:cs typeface="Courier"/>
              </a:rPr>
              <a:t>4000.0  18.00 0.000 312.0 0.0015</a:t>
            </a:r>
          </a:p>
          <a:p>
            <a:r>
              <a:rPr lang="en-US" sz="1600" dirty="0">
                <a:latin typeface="Courier"/>
                <a:cs typeface="Courier"/>
              </a:rPr>
              <a:t>6000.0  18.00 0.000 312.0 0.0001</a:t>
            </a:r>
          </a:p>
          <a:p>
            <a:r>
              <a:rPr lang="en-US" sz="1600" dirty="0">
                <a:latin typeface="Courier"/>
                <a:cs typeface="Courier"/>
              </a:rPr>
              <a:t>7000.0  18.00 0.000 312.0 0.0001</a:t>
            </a:r>
          </a:p>
          <a:p>
            <a:r>
              <a:rPr lang="en-US" sz="1600" dirty="0">
                <a:latin typeface="Courier"/>
                <a:cs typeface="Courier"/>
              </a:rPr>
              <a:t>8000.0  18.00 0.000 312.0 0.0001</a:t>
            </a:r>
          </a:p>
          <a:p>
            <a:r>
              <a:rPr lang="en-US" sz="1600" dirty="0">
                <a:latin typeface="Courier"/>
                <a:cs typeface="Courier"/>
              </a:rPr>
              <a:t>9000.0  18.00 0.000 312.0 0.0001</a:t>
            </a:r>
          </a:p>
          <a:p>
            <a:r>
              <a:rPr lang="en-US" sz="1600" dirty="0">
                <a:latin typeface="Courier"/>
                <a:cs typeface="Courier"/>
              </a:rPr>
              <a:t>10000.0 18.00 0.000 312.0 0.0001</a:t>
            </a:r>
          </a:p>
          <a:p>
            <a:r>
              <a:rPr lang="en-US" sz="1600" dirty="0">
                <a:latin typeface="Courier"/>
                <a:cs typeface="Courier"/>
              </a:rPr>
              <a:t>11000.0 18.00 0.000 312.0 0.0001</a:t>
            </a:r>
          </a:p>
          <a:p>
            <a:r>
              <a:rPr lang="en-US" sz="1600" dirty="0">
                <a:latin typeface="Courier"/>
                <a:cs typeface="Courier"/>
              </a:rPr>
              <a:t>12000.0 18.00 0.000 312.0 0.0001</a:t>
            </a:r>
          </a:p>
          <a:p>
            <a:r>
              <a:rPr lang="en-US" sz="1600" dirty="0">
                <a:latin typeface="Courier"/>
                <a:cs typeface="Courier"/>
              </a:rPr>
              <a:t>13000.0 18.00 0.000 312.0 0.0001</a:t>
            </a:r>
          </a:p>
          <a:p>
            <a:r>
              <a:rPr lang="en-US" sz="1600" dirty="0">
                <a:latin typeface="Courier"/>
                <a:cs typeface="Courier"/>
              </a:rPr>
              <a:t>14000.0 18.00 0.000 312.0 0.0001</a:t>
            </a:r>
          </a:p>
          <a:p>
            <a:r>
              <a:rPr lang="en-US" sz="1600" dirty="0">
                <a:latin typeface="Courier"/>
                <a:cs typeface="Courier"/>
              </a:rPr>
              <a:t>15000.0 18.00 0.000 312.0 0.0001</a:t>
            </a:r>
          </a:p>
          <a:p>
            <a:r>
              <a:rPr lang="en-US" sz="1600" dirty="0">
                <a:latin typeface="Courier"/>
                <a:cs typeface="Courier"/>
              </a:rPr>
              <a:t>16000.0 18.00 0.000 312.0 0.0001</a:t>
            </a:r>
          </a:p>
          <a:p>
            <a:r>
              <a:rPr lang="en-US" sz="1600" dirty="0">
                <a:latin typeface="Courier"/>
                <a:cs typeface="Courier"/>
              </a:rPr>
              <a:t>17000.0 18.00 0.000 312.0 0.0001</a:t>
            </a:r>
          </a:p>
        </p:txBody>
      </p:sp>
      <p:sp>
        <p:nvSpPr>
          <p:cNvPr id="6" name="TextBox 5"/>
          <p:cNvSpPr txBox="1"/>
          <p:nvPr/>
        </p:nvSpPr>
        <p:spPr>
          <a:xfrm>
            <a:off x="5854638" y="1641893"/>
            <a:ext cx="2123974" cy="369332"/>
          </a:xfrm>
          <a:prstGeom prst="rect">
            <a:avLst/>
          </a:prstGeom>
          <a:noFill/>
        </p:spPr>
        <p:txBody>
          <a:bodyPr wrap="none" rtlCol="0">
            <a:spAutoFit/>
          </a:bodyPr>
          <a:lstStyle/>
          <a:p>
            <a:r>
              <a:rPr lang="en-US" b="1" dirty="0" err="1">
                <a:latin typeface="Courier"/>
                <a:cs typeface="Courier"/>
              </a:rPr>
              <a:t>input_sounding</a:t>
            </a:r>
            <a:endParaRPr lang="en-US" b="1" dirty="0">
              <a:latin typeface="Courier"/>
              <a:cs typeface="Courier"/>
            </a:endParaRPr>
          </a:p>
        </p:txBody>
      </p:sp>
      <p:sp>
        <p:nvSpPr>
          <p:cNvPr id="7" name="TextBox 6"/>
          <p:cNvSpPr txBox="1"/>
          <p:nvPr/>
        </p:nvSpPr>
        <p:spPr>
          <a:xfrm>
            <a:off x="342342" y="418217"/>
            <a:ext cx="600232" cy="369332"/>
          </a:xfrm>
          <a:prstGeom prst="rect">
            <a:avLst/>
          </a:prstGeom>
          <a:noFill/>
        </p:spPr>
        <p:txBody>
          <a:bodyPr wrap="none" rtlCol="0">
            <a:spAutoFit/>
          </a:bodyPr>
          <a:lstStyle/>
          <a:p>
            <a:r>
              <a:rPr lang="en-US" dirty="0"/>
              <a:t>z(m)</a:t>
            </a:r>
          </a:p>
        </p:txBody>
      </p:sp>
      <p:sp>
        <p:nvSpPr>
          <p:cNvPr id="8" name="TextBox 7"/>
          <p:cNvSpPr txBox="1"/>
          <p:nvPr/>
        </p:nvSpPr>
        <p:spPr>
          <a:xfrm>
            <a:off x="1631298" y="203475"/>
            <a:ext cx="867695" cy="646331"/>
          </a:xfrm>
          <a:prstGeom prst="rect">
            <a:avLst/>
          </a:prstGeom>
          <a:noFill/>
        </p:spPr>
        <p:txBody>
          <a:bodyPr wrap="none" rtlCol="0">
            <a:spAutoFit/>
          </a:bodyPr>
          <a:lstStyle/>
          <a:p>
            <a:pPr algn="ctr"/>
            <a:r>
              <a:rPr lang="en-US" dirty="0">
                <a:solidFill>
                  <a:schemeClr val="accent6"/>
                </a:solidFill>
              </a:rPr>
              <a:t>u and v</a:t>
            </a:r>
          </a:p>
          <a:p>
            <a:pPr algn="ctr"/>
            <a:r>
              <a:rPr lang="en-US" dirty="0">
                <a:solidFill>
                  <a:schemeClr val="accent6"/>
                </a:solidFill>
              </a:rPr>
              <a:t>(m/s)</a:t>
            </a:r>
          </a:p>
        </p:txBody>
      </p:sp>
      <p:sp>
        <p:nvSpPr>
          <p:cNvPr id="9" name="TextBox 8"/>
          <p:cNvSpPr txBox="1"/>
          <p:nvPr/>
        </p:nvSpPr>
        <p:spPr>
          <a:xfrm>
            <a:off x="2600922" y="334941"/>
            <a:ext cx="983112" cy="369332"/>
          </a:xfrm>
          <a:prstGeom prst="rect">
            <a:avLst/>
          </a:prstGeom>
          <a:noFill/>
        </p:spPr>
        <p:txBody>
          <a:bodyPr wrap="none" rtlCol="0">
            <a:spAutoFit/>
          </a:bodyPr>
          <a:lstStyle/>
          <a:p>
            <a:r>
              <a:rPr lang="en-US" dirty="0">
                <a:solidFill>
                  <a:srgbClr val="008000"/>
                </a:solidFill>
              </a:rPr>
              <a:t>theta (k)</a:t>
            </a:r>
          </a:p>
        </p:txBody>
      </p:sp>
      <p:sp>
        <p:nvSpPr>
          <p:cNvPr id="10" name="TextBox 9"/>
          <p:cNvSpPr txBox="1"/>
          <p:nvPr/>
        </p:nvSpPr>
        <p:spPr>
          <a:xfrm>
            <a:off x="3452082" y="450406"/>
            <a:ext cx="1093761" cy="369332"/>
          </a:xfrm>
          <a:prstGeom prst="rect">
            <a:avLst/>
          </a:prstGeom>
          <a:noFill/>
        </p:spPr>
        <p:txBody>
          <a:bodyPr wrap="none" rtlCol="0">
            <a:spAutoFit/>
          </a:bodyPr>
          <a:lstStyle/>
          <a:p>
            <a:r>
              <a:rPr lang="en-US" dirty="0">
                <a:solidFill>
                  <a:srgbClr val="FF0000"/>
                </a:solidFill>
              </a:rPr>
              <a:t>q</a:t>
            </a:r>
            <a:r>
              <a:rPr lang="en-US" baseline="-25000" dirty="0">
                <a:solidFill>
                  <a:srgbClr val="FF0000"/>
                </a:solidFill>
              </a:rPr>
              <a:t>v</a:t>
            </a:r>
            <a:r>
              <a:rPr lang="en-US" dirty="0">
                <a:solidFill>
                  <a:srgbClr val="FF0000"/>
                </a:solidFill>
              </a:rPr>
              <a:t> (kg/kg)</a:t>
            </a:r>
          </a:p>
        </p:txBody>
      </p:sp>
      <p:sp>
        <p:nvSpPr>
          <p:cNvPr id="11" name="TextBox 10"/>
          <p:cNvSpPr txBox="1"/>
          <p:nvPr/>
        </p:nvSpPr>
        <p:spPr>
          <a:xfrm>
            <a:off x="4493199" y="468599"/>
            <a:ext cx="1038453" cy="369332"/>
          </a:xfrm>
          <a:prstGeom prst="rect">
            <a:avLst/>
          </a:prstGeom>
          <a:noFill/>
        </p:spPr>
        <p:txBody>
          <a:bodyPr wrap="none" rtlCol="0">
            <a:spAutoFit/>
          </a:bodyPr>
          <a:lstStyle/>
          <a:p>
            <a:r>
              <a:rPr lang="en-US" dirty="0" err="1">
                <a:solidFill>
                  <a:srgbClr val="0000FF"/>
                </a:solidFill>
              </a:rPr>
              <a:t>sfc</a:t>
            </a:r>
            <a:r>
              <a:rPr lang="en-US" dirty="0">
                <a:solidFill>
                  <a:srgbClr val="0000FF"/>
                </a:solidFill>
              </a:rPr>
              <a:t> p (Pa)</a:t>
            </a:r>
          </a:p>
        </p:txBody>
      </p:sp>
      <p:sp>
        <p:nvSpPr>
          <p:cNvPr id="12" name="TextBox 11"/>
          <p:cNvSpPr txBox="1"/>
          <p:nvPr/>
        </p:nvSpPr>
        <p:spPr>
          <a:xfrm>
            <a:off x="4832400" y="3035953"/>
            <a:ext cx="3675686" cy="2031325"/>
          </a:xfrm>
          <a:prstGeom prst="rect">
            <a:avLst/>
          </a:prstGeom>
          <a:noFill/>
        </p:spPr>
        <p:txBody>
          <a:bodyPr wrap="none" rtlCol="0">
            <a:spAutoFit/>
          </a:bodyPr>
          <a:lstStyle/>
          <a:p>
            <a:r>
              <a:rPr lang="en-US" dirty="0"/>
              <a:t>Initial wind is westerly at 18 m/s</a:t>
            </a:r>
          </a:p>
          <a:p>
            <a:r>
              <a:rPr lang="en-US" dirty="0"/>
              <a:t>	at all height levels supplied</a:t>
            </a:r>
          </a:p>
          <a:p>
            <a:endParaRPr lang="en-US" dirty="0"/>
          </a:p>
          <a:p>
            <a:r>
              <a:rPr lang="en-US" dirty="0"/>
              <a:t>Starting with a little instability</a:t>
            </a:r>
          </a:p>
          <a:p>
            <a:r>
              <a:rPr lang="en-US" dirty="0"/>
              <a:t>	near the surface</a:t>
            </a:r>
          </a:p>
          <a:p>
            <a:endParaRPr lang="en-US" dirty="0"/>
          </a:p>
          <a:p>
            <a:r>
              <a:rPr lang="en-US" dirty="0"/>
              <a:t>Constant </a:t>
            </a:r>
            <a:r>
              <a:rPr lang="en-US" dirty="0">
                <a:latin typeface="Symbol" pitchFamily="2" charset="2"/>
              </a:rPr>
              <a:t>q</a:t>
            </a:r>
            <a:r>
              <a:rPr lang="en-US" dirty="0"/>
              <a:t> above 4 km is not realistic</a:t>
            </a:r>
          </a:p>
        </p:txBody>
      </p:sp>
      <p:sp>
        <p:nvSpPr>
          <p:cNvPr id="2" name="TextBox 1">
            <a:extLst>
              <a:ext uri="{FF2B5EF4-FFF2-40B4-BE49-F238E27FC236}">
                <a16:creationId xmlns:a16="http://schemas.microsoft.com/office/drawing/2014/main" id="{E91E4383-ED2B-7F43-8C90-CE5DB7AF38DA}"/>
              </a:ext>
            </a:extLst>
          </p:cNvPr>
          <p:cNvSpPr txBox="1"/>
          <p:nvPr/>
        </p:nvSpPr>
        <p:spPr>
          <a:xfrm>
            <a:off x="302315" y="6246421"/>
            <a:ext cx="4215769" cy="369332"/>
          </a:xfrm>
          <a:prstGeom prst="rect">
            <a:avLst/>
          </a:prstGeom>
          <a:noFill/>
        </p:spPr>
        <p:txBody>
          <a:bodyPr wrap="none" rtlCol="0">
            <a:spAutoFit/>
          </a:bodyPr>
          <a:lstStyle/>
          <a:p>
            <a:r>
              <a:rPr lang="en-US" i="1" dirty="0"/>
              <a:t>You do not have to edit this file at this time</a:t>
            </a:r>
          </a:p>
        </p:txBody>
      </p:sp>
    </p:spTree>
    <p:extLst>
      <p:ext uri="{BB962C8B-B14F-4D97-AF65-F5344CB8AC3E}">
        <p14:creationId xmlns:p14="http://schemas.microsoft.com/office/powerpoint/2010/main" val="329003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DC985-7BE7-CFFF-F4C0-374334A8E0AD}"/>
              </a:ext>
            </a:extLst>
          </p:cNvPr>
          <p:cNvSpPr>
            <a:spLocks noGrp="1"/>
          </p:cNvSpPr>
          <p:nvPr>
            <p:ph type="ctrTitle"/>
          </p:nvPr>
        </p:nvSpPr>
        <p:spPr/>
        <p:txBody>
          <a:bodyPr/>
          <a:lstStyle/>
          <a:p>
            <a:r>
              <a:rPr lang="en-US" dirty="0"/>
              <a:t>Mellor and Yamada’s depiction of the PBL diurnal cycle</a:t>
            </a:r>
          </a:p>
        </p:txBody>
      </p:sp>
      <p:sp>
        <p:nvSpPr>
          <p:cNvPr id="4" name="Slide Number Placeholder 3">
            <a:extLst>
              <a:ext uri="{FF2B5EF4-FFF2-40B4-BE49-F238E27FC236}">
                <a16:creationId xmlns:a16="http://schemas.microsoft.com/office/drawing/2014/main" id="{B5A289D2-DA62-8AC6-C6BF-E8367DEFD6C3}"/>
              </a:ext>
            </a:extLst>
          </p:cNvPr>
          <p:cNvSpPr>
            <a:spLocks noGrp="1"/>
          </p:cNvSpPr>
          <p:nvPr>
            <p:ph type="sldNum" sz="quarter" idx="12"/>
          </p:nvPr>
        </p:nvSpPr>
        <p:spPr/>
        <p:txBody>
          <a:bodyPr/>
          <a:lstStyle/>
          <a:p>
            <a:fld id="{8E3FBBD5-1602-7744-BAB0-075BA59CFE2E}" type="slidenum">
              <a:rPr lang="en-US" smtClean="0"/>
              <a:t>3</a:t>
            </a:fld>
            <a:endParaRPr lang="en-US"/>
          </a:p>
        </p:txBody>
      </p:sp>
    </p:spTree>
    <p:extLst>
      <p:ext uri="{BB962C8B-B14F-4D97-AF65-F5344CB8AC3E}">
        <p14:creationId xmlns:p14="http://schemas.microsoft.com/office/powerpoint/2010/main" val="3018283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E3FBBD5-1602-7744-BAB0-075BA59CFE2E}" type="slidenum">
              <a:rPr lang="en-US" smtClean="0"/>
              <a:t>30</a:t>
            </a:fld>
            <a:endParaRPr lang="en-US"/>
          </a:p>
        </p:txBody>
      </p:sp>
      <p:sp>
        <p:nvSpPr>
          <p:cNvPr id="3" name="TextBox 2"/>
          <p:cNvSpPr txBox="1"/>
          <p:nvPr/>
        </p:nvSpPr>
        <p:spPr>
          <a:xfrm>
            <a:off x="332154" y="1735126"/>
            <a:ext cx="6833722" cy="1477328"/>
          </a:xfrm>
          <a:prstGeom prst="rect">
            <a:avLst/>
          </a:prstGeom>
          <a:noFill/>
        </p:spPr>
        <p:txBody>
          <a:bodyPr wrap="none" rtlCol="0">
            <a:spAutoFit/>
          </a:bodyPr>
          <a:lstStyle/>
          <a:p>
            <a:r>
              <a:rPr lang="mr-IN" dirty="0"/>
              <a:t> </a:t>
            </a:r>
            <a:r>
              <a:rPr lang="en-US" dirty="0"/>
              <a:t>		 </a:t>
            </a:r>
            <a:r>
              <a:rPr lang="mr-IN" dirty="0">
                <a:latin typeface="Courier"/>
                <a:cs typeface="Courier"/>
              </a:rPr>
              <a:t>0.0000000     288.0000000     288.0000000</a:t>
            </a:r>
          </a:p>
          <a:p>
            <a:r>
              <a:rPr lang="mr-IN" dirty="0">
                <a:latin typeface="Courier"/>
                <a:cs typeface="Courier"/>
              </a:rPr>
              <a:t>       0.0500000     288.0000000       0.2500000</a:t>
            </a:r>
          </a:p>
          <a:p>
            <a:r>
              <a:rPr lang="mr-IN" dirty="0">
                <a:latin typeface="Courier"/>
                <a:cs typeface="Courier"/>
              </a:rPr>
              <a:t>       0.2500000     288.0000000       0.2500000</a:t>
            </a:r>
          </a:p>
          <a:p>
            <a:r>
              <a:rPr lang="mr-IN" dirty="0">
                <a:latin typeface="Courier"/>
                <a:cs typeface="Courier"/>
              </a:rPr>
              <a:t>       0.7000000     288.0000000       0.2500000</a:t>
            </a:r>
          </a:p>
          <a:p>
            <a:r>
              <a:rPr lang="mr-IN" dirty="0">
                <a:latin typeface="Courier"/>
                <a:cs typeface="Courier"/>
              </a:rPr>
              <a:t>       1.5000000     288.0000000       0.2500000</a:t>
            </a:r>
            <a:endParaRPr lang="en-US" dirty="0">
              <a:latin typeface="Courier"/>
              <a:cs typeface="Courier"/>
            </a:endParaRPr>
          </a:p>
        </p:txBody>
      </p:sp>
      <p:sp>
        <p:nvSpPr>
          <p:cNvPr id="4" name="TextBox 3"/>
          <p:cNvSpPr txBox="1"/>
          <p:nvPr/>
        </p:nvSpPr>
        <p:spPr>
          <a:xfrm>
            <a:off x="341387" y="792257"/>
            <a:ext cx="1569886" cy="369332"/>
          </a:xfrm>
          <a:prstGeom prst="rect">
            <a:avLst/>
          </a:prstGeom>
          <a:noFill/>
        </p:spPr>
        <p:txBody>
          <a:bodyPr wrap="none" rtlCol="0">
            <a:spAutoFit/>
          </a:bodyPr>
          <a:lstStyle/>
          <a:p>
            <a:r>
              <a:rPr lang="en-US" b="1" dirty="0" err="1">
                <a:latin typeface="Courier"/>
                <a:cs typeface="Courier"/>
              </a:rPr>
              <a:t>input_soil</a:t>
            </a:r>
            <a:endParaRPr lang="en-US" b="1" dirty="0">
              <a:latin typeface="Courier"/>
              <a:cs typeface="Courier"/>
            </a:endParaRPr>
          </a:p>
        </p:txBody>
      </p:sp>
      <p:sp>
        <p:nvSpPr>
          <p:cNvPr id="5" name="TextBox 4"/>
          <p:cNvSpPr txBox="1"/>
          <p:nvPr/>
        </p:nvSpPr>
        <p:spPr>
          <a:xfrm>
            <a:off x="1367693" y="1385332"/>
            <a:ext cx="1042850" cy="369332"/>
          </a:xfrm>
          <a:prstGeom prst="rect">
            <a:avLst/>
          </a:prstGeom>
          <a:noFill/>
        </p:spPr>
        <p:txBody>
          <a:bodyPr wrap="none" rtlCol="0">
            <a:spAutoFit/>
          </a:bodyPr>
          <a:lstStyle/>
          <a:p>
            <a:r>
              <a:rPr lang="en-US" dirty="0"/>
              <a:t>Z (depth)</a:t>
            </a:r>
          </a:p>
        </p:txBody>
      </p:sp>
      <p:sp>
        <p:nvSpPr>
          <p:cNvPr id="6" name="TextBox 5"/>
          <p:cNvSpPr txBox="1"/>
          <p:nvPr/>
        </p:nvSpPr>
        <p:spPr>
          <a:xfrm>
            <a:off x="5099538" y="527538"/>
            <a:ext cx="3729319" cy="646331"/>
          </a:xfrm>
          <a:prstGeom prst="rect">
            <a:avLst/>
          </a:prstGeom>
          <a:noFill/>
        </p:spPr>
        <p:txBody>
          <a:bodyPr wrap="none" rtlCol="0">
            <a:spAutoFit/>
          </a:bodyPr>
          <a:lstStyle/>
          <a:p>
            <a:r>
              <a:rPr lang="en-US" dirty="0"/>
              <a:t>TSK </a:t>
            </a:r>
            <a:r>
              <a:rPr lang="mr-IN" dirty="0"/>
              <a:t>–</a:t>
            </a:r>
            <a:r>
              <a:rPr lang="en-US" dirty="0"/>
              <a:t> skin temperature (K)</a:t>
            </a:r>
          </a:p>
          <a:p>
            <a:r>
              <a:rPr lang="en-US" dirty="0"/>
              <a:t>	TMN </a:t>
            </a:r>
            <a:r>
              <a:rPr lang="mr-IN" dirty="0"/>
              <a:t>–</a:t>
            </a:r>
            <a:r>
              <a:rPr lang="en-US" dirty="0"/>
              <a:t> deep soil temperature (K)</a:t>
            </a:r>
          </a:p>
        </p:txBody>
      </p:sp>
      <p:cxnSp>
        <p:nvCxnSpPr>
          <p:cNvPr id="8" name="Straight Arrow Connector 7"/>
          <p:cNvCxnSpPr/>
          <p:nvPr/>
        </p:nvCxnSpPr>
        <p:spPr>
          <a:xfrm flipH="1">
            <a:off x="4318000" y="976923"/>
            <a:ext cx="781538" cy="7582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779846" y="1173869"/>
            <a:ext cx="820616" cy="561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145692" y="2051538"/>
            <a:ext cx="1817077" cy="1160916"/>
          </a:xfrm>
          <a:prstGeom prst="round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4962" y="4229790"/>
            <a:ext cx="4067339" cy="369332"/>
          </a:xfrm>
          <a:prstGeom prst="rect">
            <a:avLst/>
          </a:prstGeom>
          <a:noFill/>
        </p:spPr>
        <p:txBody>
          <a:bodyPr wrap="none" rtlCol="0">
            <a:spAutoFit/>
          </a:bodyPr>
          <a:lstStyle/>
          <a:p>
            <a:r>
              <a:rPr lang="en-US" dirty="0">
                <a:solidFill>
                  <a:srgbClr val="008000"/>
                </a:solidFill>
              </a:rPr>
              <a:t>SOILT </a:t>
            </a:r>
            <a:r>
              <a:rPr lang="mr-IN" dirty="0">
                <a:solidFill>
                  <a:srgbClr val="008000"/>
                </a:solidFill>
              </a:rPr>
              <a:t>–</a:t>
            </a:r>
            <a:r>
              <a:rPr lang="en-US" dirty="0">
                <a:solidFill>
                  <a:srgbClr val="008000"/>
                </a:solidFill>
              </a:rPr>
              <a:t> soil temperature(K)  of each layer</a:t>
            </a:r>
          </a:p>
        </p:txBody>
      </p:sp>
      <p:cxnSp>
        <p:nvCxnSpPr>
          <p:cNvPr id="14" name="Straight Arrow Connector 13"/>
          <p:cNvCxnSpPr/>
          <p:nvPr/>
        </p:nvCxnSpPr>
        <p:spPr>
          <a:xfrm flipV="1">
            <a:off x="2559538" y="3399692"/>
            <a:ext cx="762000" cy="8300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5348799" y="2059686"/>
            <a:ext cx="1817077" cy="116091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flipH="1">
            <a:off x="5394518" y="4229790"/>
            <a:ext cx="3292282" cy="646331"/>
          </a:xfrm>
          <a:prstGeom prst="rect">
            <a:avLst/>
          </a:prstGeom>
          <a:noFill/>
        </p:spPr>
        <p:txBody>
          <a:bodyPr wrap="square" rtlCol="0">
            <a:spAutoFit/>
          </a:bodyPr>
          <a:lstStyle/>
          <a:p>
            <a:r>
              <a:rPr lang="en-US" dirty="0">
                <a:solidFill>
                  <a:srgbClr val="FF0000"/>
                </a:solidFill>
              </a:rPr>
              <a:t>SOILM </a:t>
            </a:r>
            <a:r>
              <a:rPr lang="mr-IN" dirty="0">
                <a:solidFill>
                  <a:srgbClr val="FF0000"/>
                </a:solidFill>
              </a:rPr>
              <a:t>–</a:t>
            </a:r>
            <a:r>
              <a:rPr lang="en-US" dirty="0">
                <a:solidFill>
                  <a:srgbClr val="FF0000"/>
                </a:solidFill>
              </a:rPr>
              <a:t> soil moisture fraction</a:t>
            </a:r>
          </a:p>
          <a:p>
            <a:r>
              <a:rPr lang="en-US" dirty="0">
                <a:solidFill>
                  <a:srgbClr val="FF0000"/>
                </a:solidFill>
              </a:rPr>
              <a:t>  (between 0 and 1)</a:t>
            </a:r>
          </a:p>
        </p:txBody>
      </p:sp>
      <p:cxnSp>
        <p:nvCxnSpPr>
          <p:cNvPr id="18" name="Straight Arrow Connector 17"/>
          <p:cNvCxnSpPr/>
          <p:nvPr/>
        </p:nvCxnSpPr>
        <p:spPr>
          <a:xfrm flipH="1" flipV="1">
            <a:off x="6779846" y="3399692"/>
            <a:ext cx="386030" cy="8300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DBD4D0C-4EB6-BC48-97D5-A22D846DE195}"/>
              </a:ext>
            </a:extLst>
          </p:cNvPr>
          <p:cNvSpPr txBox="1"/>
          <p:nvPr/>
        </p:nvSpPr>
        <p:spPr>
          <a:xfrm>
            <a:off x="302315" y="6246421"/>
            <a:ext cx="4215769" cy="369332"/>
          </a:xfrm>
          <a:prstGeom prst="rect">
            <a:avLst/>
          </a:prstGeom>
          <a:noFill/>
        </p:spPr>
        <p:txBody>
          <a:bodyPr wrap="none" rtlCol="0">
            <a:spAutoFit/>
          </a:bodyPr>
          <a:lstStyle/>
          <a:p>
            <a:r>
              <a:rPr lang="en-US" i="1" dirty="0"/>
              <a:t>You do not have to edit this file at this time</a:t>
            </a:r>
          </a:p>
        </p:txBody>
      </p:sp>
      <p:sp>
        <p:nvSpPr>
          <p:cNvPr id="7" name="TextBox 6">
            <a:extLst>
              <a:ext uri="{FF2B5EF4-FFF2-40B4-BE49-F238E27FC236}">
                <a16:creationId xmlns:a16="http://schemas.microsoft.com/office/drawing/2014/main" id="{FB7E335C-D65C-FBFA-2121-6BC8441DDD47}"/>
              </a:ext>
            </a:extLst>
          </p:cNvPr>
          <p:cNvSpPr txBox="1"/>
          <p:nvPr/>
        </p:nvSpPr>
        <p:spPr>
          <a:xfrm>
            <a:off x="4738255" y="5533901"/>
            <a:ext cx="4104778" cy="646331"/>
          </a:xfrm>
          <a:prstGeom prst="rect">
            <a:avLst/>
          </a:prstGeom>
          <a:noFill/>
          <a:ln>
            <a:solidFill>
              <a:srgbClr val="0070C0"/>
            </a:solidFill>
          </a:ln>
        </p:spPr>
        <p:txBody>
          <a:bodyPr wrap="none" rtlCol="0">
            <a:spAutoFit/>
          </a:bodyPr>
          <a:lstStyle/>
          <a:p>
            <a:r>
              <a:rPr lang="en-US" dirty="0"/>
              <a:t>The SCM model also makes use of a</a:t>
            </a:r>
          </a:p>
          <a:p>
            <a:r>
              <a:rPr lang="en-US" dirty="0"/>
              <a:t> large scale forcing file: </a:t>
            </a:r>
            <a:r>
              <a:rPr lang="en-US" sz="1600" dirty="0" err="1">
                <a:latin typeface="Courier New" panose="02070309020205020404" pitchFamily="49" charset="0"/>
                <a:cs typeface="Courier New" panose="02070309020205020404" pitchFamily="49" charset="0"/>
              </a:rPr>
              <a:t>force_ideal.nc</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990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Eddy mixing for momentum (</a:t>
            </a:r>
            <a:r>
              <a:rPr lang="en-US" i="1" dirty="0"/>
              <a:t>K</a:t>
            </a:r>
            <a:r>
              <a:rPr lang="en-US" i="1" baseline="-25000" dirty="0"/>
              <a:t>m</a:t>
            </a:r>
            <a:r>
              <a:rPr lang="en-US" dirty="0"/>
              <a:t>)</a:t>
            </a:r>
          </a:p>
        </p:txBody>
      </p:sp>
      <p:pic>
        <p:nvPicPr>
          <p:cNvPr id="3" name="Picture 2" descr="Screen Shot 2016-02-09 at 5.00.1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6389696" y="1777839"/>
            <a:ext cx="2297104" cy="1754326"/>
          </a:xfrm>
          <a:prstGeom prst="rect">
            <a:avLst/>
          </a:prstGeom>
          <a:noFill/>
        </p:spPr>
        <p:txBody>
          <a:bodyPr wrap="none" rtlCol="0">
            <a:spAutoFit/>
          </a:bodyPr>
          <a:lstStyle/>
          <a:p>
            <a:r>
              <a:rPr lang="en-US" dirty="0"/>
              <a:t>Max values ~ 100 m</a:t>
            </a:r>
            <a:r>
              <a:rPr lang="en-US" baseline="30000" dirty="0"/>
              <a:t>2</a:t>
            </a:r>
            <a:r>
              <a:rPr lang="en-US" dirty="0"/>
              <a:t>/s</a:t>
            </a:r>
          </a:p>
          <a:p>
            <a:endParaRPr lang="en-US" dirty="0"/>
          </a:p>
          <a:p>
            <a:r>
              <a:rPr lang="en-US" dirty="0"/>
              <a:t>Max in afternoon</a:t>
            </a:r>
          </a:p>
          <a:p>
            <a:endParaRPr lang="en-US" dirty="0"/>
          </a:p>
          <a:p>
            <a:r>
              <a:rPr lang="en-US" dirty="0"/>
              <a:t>Abrupt disappearance</a:t>
            </a:r>
          </a:p>
          <a:p>
            <a:r>
              <a:rPr lang="en-US" dirty="0"/>
              <a:t>  at night</a:t>
            </a:r>
          </a:p>
        </p:txBody>
      </p:sp>
      <p:pic>
        <p:nvPicPr>
          <p:cNvPr id="6" name="Picture 5" descr="Screen Shot 2016-02-09 at 4.48.06 P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18" y="3892366"/>
            <a:ext cx="3896178" cy="2984307"/>
          </a:xfrm>
          <a:prstGeom prst="rect">
            <a:avLst/>
          </a:prstGeom>
        </p:spPr>
      </p:pic>
      <p:sp>
        <p:nvSpPr>
          <p:cNvPr id="7" name="Slide Number Placeholder 6"/>
          <p:cNvSpPr>
            <a:spLocks noGrp="1"/>
          </p:cNvSpPr>
          <p:nvPr>
            <p:ph type="sldNum" sz="quarter" idx="12"/>
          </p:nvPr>
        </p:nvSpPr>
        <p:spPr/>
        <p:txBody>
          <a:bodyPr/>
          <a:lstStyle/>
          <a:p>
            <a:fld id="{8E3FBBD5-1602-7744-BAB0-075BA59CFE2E}" type="slidenum">
              <a:rPr lang="en-US" smtClean="0"/>
              <a:t>31</a:t>
            </a:fld>
            <a:endParaRPr lang="en-US"/>
          </a:p>
        </p:txBody>
      </p:sp>
      <p:pic>
        <p:nvPicPr>
          <p:cNvPr id="8" name="Picture 7">
            <a:extLst>
              <a:ext uri="{FF2B5EF4-FFF2-40B4-BE49-F238E27FC236}">
                <a16:creationId xmlns:a16="http://schemas.microsoft.com/office/drawing/2014/main" id="{D3EE8FE7-3C36-7F4E-AD40-B1260627DACB}"/>
              </a:ext>
            </a:extLst>
          </p:cNvPr>
          <p:cNvPicPr>
            <a:picLocks noChangeAspect="1"/>
          </p:cNvPicPr>
          <p:nvPr/>
        </p:nvPicPr>
        <p:blipFill>
          <a:blip r:embed="rId5"/>
          <a:stretch>
            <a:fillRect/>
          </a:stretch>
        </p:blipFill>
        <p:spPr>
          <a:xfrm>
            <a:off x="180510" y="123219"/>
            <a:ext cx="1636415" cy="458196"/>
          </a:xfrm>
          <a:prstGeom prst="rect">
            <a:avLst/>
          </a:prstGeom>
        </p:spPr>
      </p:pic>
    </p:spTree>
    <p:extLst>
      <p:ext uri="{BB962C8B-B14F-4D97-AF65-F5344CB8AC3E}">
        <p14:creationId xmlns:p14="http://schemas.microsoft.com/office/powerpoint/2010/main" val="242832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Eddy mixing for momentum (</a:t>
            </a:r>
            <a:r>
              <a:rPr lang="en-US" i="1" dirty="0"/>
              <a:t>K</a:t>
            </a:r>
            <a:r>
              <a:rPr lang="en-US" i="1" baseline="-25000" dirty="0"/>
              <a:t>m</a:t>
            </a:r>
            <a:r>
              <a:rPr lang="en-US" dirty="0"/>
              <a:t>)</a:t>
            </a:r>
          </a:p>
        </p:txBody>
      </p:sp>
      <p:pic>
        <p:nvPicPr>
          <p:cNvPr id="3" name="Picture 2" descr="Screen Shot 2016-02-09 at 5.00.16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6174354" y="2806208"/>
            <a:ext cx="2286503" cy="646331"/>
          </a:xfrm>
          <a:prstGeom prst="rect">
            <a:avLst/>
          </a:prstGeom>
          <a:noFill/>
        </p:spPr>
        <p:txBody>
          <a:bodyPr wrap="none" rtlCol="0">
            <a:spAutoFit/>
          </a:bodyPr>
          <a:lstStyle/>
          <a:p>
            <a:r>
              <a:rPr lang="en-US" dirty="0"/>
              <a:t>Vertical profile at time</a:t>
            </a:r>
          </a:p>
          <a:p>
            <a:r>
              <a:rPr lang="en-US" dirty="0"/>
              <a:t>   of maximum mixing</a:t>
            </a:r>
          </a:p>
        </p:txBody>
      </p:sp>
      <p:sp>
        <p:nvSpPr>
          <p:cNvPr id="7" name="Slide Number Placeholder 6"/>
          <p:cNvSpPr>
            <a:spLocks noGrp="1"/>
          </p:cNvSpPr>
          <p:nvPr>
            <p:ph type="sldNum" sz="quarter" idx="12"/>
          </p:nvPr>
        </p:nvSpPr>
        <p:spPr/>
        <p:txBody>
          <a:bodyPr/>
          <a:lstStyle/>
          <a:p>
            <a:fld id="{8E3FBBD5-1602-7744-BAB0-075BA59CFE2E}" type="slidenum">
              <a:rPr lang="en-US" smtClean="0"/>
              <a:t>32</a:t>
            </a:fld>
            <a:endParaRPr lang="en-US"/>
          </a:p>
        </p:txBody>
      </p:sp>
      <p:pic>
        <p:nvPicPr>
          <p:cNvPr id="8" name="Picture 7" descr="vert_k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265" y="3417985"/>
            <a:ext cx="2902638" cy="2801551"/>
          </a:xfrm>
          <a:prstGeom prst="rect">
            <a:avLst/>
          </a:prstGeom>
        </p:spPr>
      </p:pic>
      <p:cxnSp>
        <p:nvCxnSpPr>
          <p:cNvPr id="10" name="Straight Connector 9"/>
          <p:cNvCxnSpPr/>
          <p:nvPr/>
        </p:nvCxnSpPr>
        <p:spPr>
          <a:xfrm>
            <a:off x="3980539" y="1874236"/>
            <a:ext cx="15488" cy="2865568"/>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24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a:t>
            </a:r>
            <a:r>
              <a:rPr lang="en-US" i="1" baseline="-25000" dirty="0"/>
              <a:t>m</a:t>
            </a:r>
            <a:r>
              <a:rPr lang="en-US" dirty="0"/>
              <a:t>, </a:t>
            </a:r>
            <a:r>
              <a:rPr lang="en-US" i="1" dirty="0" err="1"/>
              <a:t>K</a:t>
            </a:r>
            <a:r>
              <a:rPr lang="en-US" i="1" baseline="-25000" dirty="0" err="1"/>
              <a:t>h</a:t>
            </a:r>
            <a:r>
              <a:rPr lang="en-US" dirty="0"/>
              <a:t> profile with height</a:t>
            </a:r>
          </a:p>
        </p:txBody>
      </p:sp>
      <p:pic>
        <p:nvPicPr>
          <p:cNvPr id="3" name="Picture 2" descr="Screen Shot 2016-02-10 at 12.14.19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8388"/>
            <a:ext cx="4940300" cy="4737100"/>
          </a:xfrm>
          <a:prstGeom prst="rect">
            <a:avLst/>
          </a:prstGeom>
        </p:spPr>
      </p:pic>
      <p:sp>
        <p:nvSpPr>
          <p:cNvPr id="4" name="TextBox 3"/>
          <p:cNvSpPr txBox="1"/>
          <p:nvPr/>
        </p:nvSpPr>
        <p:spPr>
          <a:xfrm>
            <a:off x="5755192" y="6438730"/>
            <a:ext cx="2148883" cy="369332"/>
          </a:xfrm>
          <a:prstGeom prst="rect">
            <a:avLst/>
          </a:prstGeom>
          <a:noFill/>
        </p:spPr>
        <p:txBody>
          <a:bodyPr wrap="none" rtlCol="0">
            <a:spAutoFit/>
          </a:bodyPr>
          <a:lstStyle/>
          <a:p>
            <a:r>
              <a:rPr lang="en-US" dirty="0">
                <a:solidFill>
                  <a:srgbClr val="BFBFBF"/>
                </a:solidFill>
              </a:rPr>
              <a:t>Hong and Pan (1996)</a:t>
            </a:r>
          </a:p>
        </p:txBody>
      </p:sp>
      <p:sp>
        <p:nvSpPr>
          <p:cNvPr id="5" name="TextBox 4"/>
          <p:cNvSpPr txBox="1"/>
          <p:nvPr/>
        </p:nvSpPr>
        <p:spPr>
          <a:xfrm>
            <a:off x="4719331" y="2868527"/>
            <a:ext cx="4109587" cy="646331"/>
          </a:xfrm>
          <a:prstGeom prst="rect">
            <a:avLst/>
          </a:prstGeom>
          <a:noFill/>
        </p:spPr>
        <p:txBody>
          <a:bodyPr wrap="none" rtlCol="0">
            <a:spAutoFit/>
          </a:bodyPr>
          <a:lstStyle/>
          <a:p>
            <a:r>
              <a:rPr lang="en-US" dirty="0"/>
              <a:t>KPP (diagnostic schemes) </a:t>
            </a:r>
            <a:r>
              <a:rPr lang="en-US" i="1" dirty="0"/>
              <a:t>impose</a:t>
            </a:r>
            <a:r>
              <a:rPr lang="en-US" dirty="0"/>
              <a:t> this</a:t>
            </a:r>
          </a:p>
          <a:p>
            <a:r>
              <a:rPr lang="en-US" dirty="0"/>
              <a:t>TKE (prognostic schemes) try to </a:t>
            </a:r>
            <a:r>
              <a:rPr lang="en-US" i="1" dirty="0"/>
              <a:t>develop</a:t>
            </a:r>
            <a:r>
              <a:rPr lang="en-US" dirty="0"/>
              <a:t> it</a:t>
            </a:r>
          </a:p>
        </p:txBody>
      </p:sp>
      <p:sp>
        <p:nvSpPr>
          <p:cNvPr id="6" name="Slide Number Placeholder 5"/>
          <p:cNvSpPr>
            <a:spLocks noGrp="1"/>
          </p:cNvSpPr>
          <p:nvPr>
            <p:ph type="sldNum" sz="quarter" idx="12"/>
          </p:nvPr>
        </p:nvSpPr>
        <p:spPr/>
        <p:txBody>
          <a:bodyPr/>
          <a:lstStyle/>
          <a:p>
            <a:fld id="{8E3FBBD5-1602-7744-BAB0-075BA59CFE2E}" type="slidenum">
              <a:rPr lang="en-US" smtClean="0"/>
              <a:t>33</a:t>
            </a:fld>
            <a:endParaRPr lang="en-US" dirty="0"/>
          </a:p>
        </p:txBody>
      </p:sp>
      <p:pic>
        <p:nvPicPr>
          <p:cNvPr id="7" name="Picture 6" descr="Screen Shot 2016-02-09 at 5.00.1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787" y="3645504"/>
            <a:ext cx="2845967" cy="2368656"/>
          </a:xfrm>
          <a:prstGeom prst="rect">
            <a:avLst/>
          </a:prstGeom>
        </p:spPr>
      </p:pic>
      <p:cxnSp>
        <p:nvCxnSpPr>
          <p:cNvPr id="8" name="Straight Connector 7"/>
          <p:cNvCxnSpPr/>
          <p:nvPr/>
        </p:nvCxnSpPr>
        <p:spPr>
          <a:xfrm>
            <a:off x="7757722" y="3855907"/>
            <a:ext cx="0" cy="1274190"/>
          </a:xfrm>
          <a:prstGeom prst="line">
            <a:avLst/>
          </a:prstGeom>
          <a:ln w="28575"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57F0D-94B7-8306-7C50-660E10418E0F}"/>
              </a:ext>
            </a:extLst>
          </p:cNvPr>
          <p:cNvSpPr txBox="1"/>
          <p:nvPr/>
        </p:nvSpPr>
        <p:spPr>
          <a:xfrm>
            <a:off x="99508" y="2679500"/>
            <a:ext cx="924484" cy="307777"/>
          </a:xfrm>
          <a:prstGeom prst="rect">
            <a:avLst/>
          </a:prstGeom>
          <a:noFill/>
        </p:spPr>
        <p:txBody>
          <a:bodyPr wrap="none" rtlCol="0">
            <a:spAutoFit/>
          </a:bodyPr>
          <a:lstStyle/>
          <a:p>
            <a:r>
              <a:rPr lang="en-US" sz="1400" dirty="0"/>
              <a:t>PBL depth</a:t>
            </a:r>
          </a:p>
        </p:txBody>
      </p:sp>
    </p:spTree>
    <p:extLst>
      <p:ext uri="{BB962C8B-B14F-4D97-AF65-F5344CB8AC3E}">
        <p14:creationId xmlns:p14="http://schemas.microsoft.com/office/powerpoint/2010/main" val="305851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Shot 2016-02-10 at 12.16.4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83781" cy="6858000"/>
          </a:xfrm>
          <a:prstGeom prst="rect">
            <a:avLst/>
          </a:prstGeom>
        </p:spPr>
      </p:pic>
      <p:sp>
        <p:nvSpPr>
          <p:cNvPr id="5" name="TextBox 4"/>
          <p:cNvSpPr txBox="1"/>
          <p:nvPr/>
        </p:nvSpPr>
        <p:spPr>
          <a:xfrm>
            <a:off x="4986363" y="1083088"/>
            <a:ext cx="4006225" cy="3970318"/>
          </a:xfrm>
          <a:prstGeom prst="rect">
            <a:avLst/>
          </a:prstGeom>
          <a:noFill/>
        </p:spPr>
        <p:txBody>
          <a:bodyPr wrap="none" rtlCol="0">
            <a:spAutoFit/>
          </a:bodyPr>
          <a:lstStyle/>
          <a:p>
            <a:r>
              <a:rPr lang="en-US" dirty="0"/>
              <a:t>• </a:t>
            </a:r>
            <a:r>
              <a:rPr lang="en-US" b="1" dirty="0"/>
              <a:t>Non-local schemes tend to do a</a:t>
            </a:r>
          </a:p>
          <a:p>
            <a:r>
              <a:rPr lang="en-US" b="1" dirty="0"/>
              <a:t>  better job of developing an adiabatic</a:t>
            </a:r>
          </a:p>
          <a:p>
            <a:r>
              <a:rPr lang="en-US" dirty="0"/>
              <a:t> (constant </a:t>
            </a:r>
            <a:r>
              <a:rPr lang="en-US" dirty="0">
                <a:latin typeface="Symbol" charset="2"/>
                <a:cs typeface="Symbol" charset="2"/>
              </a:rPr>
              <a:t>q</a:t>
            </a:r>
            <a:r>
              <a:rPr lang="en-US" dirty="0"/>
              <a:t> or </a:t>
            </a:r>
            <a:r>
              <a:rPr lang="en-US" dirty="0">
                <a:latin typeface="Symbol" charset="2"/>
                <a:cs typeface="Symbol" charset="2"/>
              </a:rPr>
              <a:t>q</a:t>
            </a:r>
            <a:r>
              <a:rPr lang="en-US" baseline="-25000" dirty="0"/>
              <a:t>v</a:t>
            </a:r>
            <a:r>
              <a:rPr lang="en-US" dirty="0"/>
              <a:t>) </a:t>
            </a:r>
            <a:r>
              <a:rPr lang="en-US" b="1" dirty="0"/>
              <a:t>mixed layer </a:t>
            </a:r>
            <a:r>
              <a:rPr lang="en-US" dirty="0"/>
              <a:t>than</a:t>
            </a:r>
          </a:p>
          <a:p>
            <a:r>
              <a:rPr lang="en-US" dirty="0"/>
              <a:t>  local schemes</a:t>
            </a:r>
          </a:p>
          <a:p>
            <a:endParaRPr lang="en-US" dirty="0"/>
          </a:p>
          <a:p>
            <a:r>
              <a:rPr lang="en-US" dirty="0"/>
              <a:t>• Shown are two different times during</a:t>
            </a:r>
          </a:p>
          <a:p>
            <a:r>
              <a:rPr lang="en-US" dirty="0"/>
              <a:t>  the daytime heated boundary layer</a:t>
            </a:r>
          </a:p>
          <a:p>
            <a:endParaRPr lang="en-US" dirty="0"/>
          </a:p>
          <a:p>
            <a:r>
              <a:rPr lang="en-US" dirty="0"/>
              <a:t>In this study, “local” is TKE scheme,</a:t>
            </a:r>
          </a:p>
          <a:p>
            <a:r>
              <a:rPr lang="en-US" dirty="0"/>
              <a:t>  and “non-local” is </a:t>
            </a:r>
            <a:r>
              <a:rPr lang="en-US" dirty="0" err="1"/>
              <a:t>KPP+countergradient</a:t>
            </a:r>
            <a:endParaRPr lang="en-US" dirty="0"/>
          </a:p>
          <a:p>
            <a:endParaRPr lang="en-US" dirty="0"/>
          </a:p>
          <a:p>
            <a:r>
              <a:rPr lang="en-US" dirty="0"/>
              <a:t>[This will make sense later]</a:t>
            </a:r>
          </a:p>
          <a:p>
            <a:r>
              <a:rPr lang="en-US" dirty="0"/>
              <a:t>[Newer TKE schemes are trying to</a:t>
            </a:r>
          </a:p>
          <a:p>
            <a:r>
              <a:rPr lang="en-US" dirty="0"/>
              <a:t>  incorporate non-local mixing]</a:t>
            </a:r>
          </a:p>
        </p:txBody>
      </p:sp>
      <p:sp>
        <p:nvSpPr>
          <p:cNvPr id="6" name="TextBox 5"/>
          <p:cNvSpPr txBox="1"/>
          <p:nvPr/>
        </p:nvSpPr>
        <p:spPr>
          <a:xfrm>
            <a:off x="5135767" y="410826"/>
            <a:ext cx="2036059" cy="369332"/>
          </a:xfrm>
          <a:prstGeom prst="rect">
            <a:avLst/>
          </a:prstGeom>
          <a:noFill/>
        </p:spPr>
        <p:txBody>
          <a:bodyPr wrap="none" rtlCol="0">
            <a:spAutoFit/>
          </a:bodyPr>
          <a:lstStyle/>
          <a:p>
            <a:r>
              <a:rPr lang="en-US" dirty="0"/>
              <a:t>Hong and Pan Fig. 3</a:t>
            </a:r>
          </a:p>
        </p:txBody>
      </p:sp>
      <p:sp>
        <p:nvSpPr>
          <p:cNvPr id="7" name="TextBox 6"/>
          <p:cNvSpPr txBox="1"/>
          <p:nvPr/>
        </p:nvSpPr>
        <p:spPr>
          <a:xfrm>
            <a:off x="1456687" y="121722"/>
            <a:ext cx="797689" cy="646331"/>
          </a:xfrm>
          <a:prstGeom prst="rect">
            <a:avLst/>
          </a:prstGeom>
          <a:noFill/>
        </p:spPr>
        <p:txBody>
          <a:bodyPr wrap="none" rtlCol="0">
            <a:spAutoFit/>
          </a:bodyPr>
          <a:lstStyle/>
          <a:p>
            <a:r>
              <a:rPr lang="en-US" sz="1200" i="1" dirty="0"/>
              <a:t>(</a:t>
            </a:r>
            <a:r>
              <a:rPr lang="en-US" sz="1200" i="1" dirty="0" err="1"/>
              <a:t>obs</a:t>
            </a:r>
            <a:r>
              <a:rPr lang="en-US" sz="1200" i="1" dirty="0"/>
              <a:t>)</a:t>
            </a:r>
          </a:p>
          <a:p>
            <a:r>
              <a:rPr lang="en-US" sz="1200" i="1" dirty="0"/>
              <a:t>non-local</a:t>
            </a:r>
          </a:p>
          <a:p>
            <a:r>
              <a:rPr lang="en-US" sz="1200" i="1" dirty="0"/>
              <a:t>local</a:t>
            </a:r>
          </a:p>
        </p:txBody>
      </p:sp>
      <p:sp>
        <p:nvSpPr>
          <p:cNvPr id="8" name="Slide Number Placeholder 7"/>
          <p:cNvSpPr>
            <a:spLocks noGrp="1"/>
          </p:cNvSpPr>
          <p:nvPr>
            <p:ph type="sldNum" sz="quarter" idx="12"/>
          </p:nvPr>
        </p:nvSpPr>
        <p:spPr/>
        <p:txBody>
          <a:bodyPr/>
          <a:lstStyle/>
          <a:p>
            <a:fld id="{8E3FBBD5-1602-7744-BAB0-075BA59CFE2E}" type="slidenum">
              <a:rPr lang="en-US" smtClean="0"/>
              <a:t>34</a:t>
            </a:fld>
            <a:endParaRPr lang="en-US"/>
          </a:p>
        </p:txBody>
      </p:sp>
      <p:sp>
        <p:nvSpPr>
          <p:cNvPr id="2" name="TextBox 1"/>
          <p:cNvSpPr txBox="1"/>
          <p:nvPr/>
        </p:nvSpPr>
        <p:spPr>
          <a:xfrm>
            <a:off x="3235089" y="279193"/>
            <a:ext cx="518091" cy="369332"/>
          </a:xfrm>
          <a:prstGeom prst="rect">
            <a:avLst/>
          </a:prstGeom>
          <a:noFill/>
        </p:spPr>
        <p:txBody>
          <a:bodyPr wrap="none" rtlCol="0">
            <a:spAutoFit/>
          </a:bodyPr>
          <a:lstStyle/>
          <a:p>
            <a:r>
              <a:rPr lang="en-US" dirty="0" err="1"/>
              <a:t>obs</a:t>
            </a:r>
            <a:endParaRPr lang="en-US" dirty="0"/>
          </a:p>
        </p:txBody>
      </p:sp>
      <p:sp>
        <p:nvSpPr>
          <p:cNvPr id="9" name="TextBox 8"/>
          <p:cNvSpPr txBox="1"/>
          <p:nvPr/>
        </p:nvSpPr>
        <p:spPr>
          <a:xfrm>
            <a:off x="2857402" y="3643947"/>
            <a:ext cx="518091" cy="369332"/>
          </a:xfrm>
          <a:prstGeom prst="rect">
            <a:avLst/>
          </a:prstGeom>
          <a:noFill/>
        </p:spPr>
        <p:txBody>
          <a:bodyPr wrap="none" rtlCol="0">
            <a:spAutoFit/>
          </a:bodyPr>
          <a:lstStyle/>
          <a:p>
            <a:r>
              <a:rPr lang="en-US" dirty="0" err="1"/>
              <a:t>obs</a:t>
            </a:r>
            <a:endParaRPr lang="en-US" dirty="0"/>
          </a:p>
        </p:txBody>
      </p:sp>
      <p:cxnSp>
        <p:nvCxnSpPr>
          <p:cNvPr id="11" name="Straight Arrow Connector 10"/>
          <p:cNvCxnSpPr/>
          <p:nvPr/>
        </p:nvCxnSpPr>
        <p:spPr>
          <a:xfrm flipH="1">
            <a:off x="1456687" y="1807882"/>
            <a:ext cx="53048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1889272" y="4888753"/>
            <a:ext cx="53048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55192" y="6438730"/>
            <a:ext cx="2148883" cy="369332"/>
          </a:xfrm>
          <a:prstGeom prst="rect">
            <a:avLst/>
          </a:prstGeom>
          <a:noFill/>
        </p:spPr>
        <p:txBody>
          <a:bodyPr wrap="none" rtlCol="0">
            <a:spAutoFit/>
          </a:bodyPr>
          <a:lstStyle/>
          <a:p>
            <a:r>
              <a:rPr lang="en-US" dirty="0">
                <a:solidFill>
                  <a:srgbClr val="BFBFBF"/>
                </a:solidFill>
              </a:rPr>
              <a:t>Hong and Pan (1996)</a:t>
            </a:r>
          </a:p>
        </p:txBody>
      </p:sp>
    </p:spTree>
    <p:extLst>
      <p:ext uri="{BB962C8B-B14F-4D97-AF65-F5344CB8AC3E}">
        <p14:creationId xmlns:p14="http://schemas.microsoft.com/office/powerpoint/2010/main" val="57457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6-02-10 at 12.20.36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25645" cy="6858000"/>
          </a:xfrm>
          <a:prstGeom prst="rect">
            <a:avLst/>
          </a:prstGeom>
        </p:spPr>
      </p:pic>
      <p:sp>
        <p:nvSpPr>
          <p:cNvPr id="3" name="TextBox 2"/>
          <p:cNvSpPr txBox="1"/>
          <p:nvPr/>
        </p:nvSpPr>
        <p:spPr>
          <a:xfrm>
            <a:off x="4986363" y="1083088"/>
            <a:ext cx="3829970" cy="3416320"/>
          </a:xfrm>
          <a:prstGeom prst="rect">
            <a:avLst/>
          </a:prstGeom>
          <a:noFill/>
        </p:spPr>
        <p:txBody>
          <a:bodyPr wrap="none" rtlCol="0">
            <a:spAutoFit/>
          </a:bodyPr>
          <a:lstStyle/>
          <a:p>
            <a:r>
              <a:rPr lang="en-US" dirty="0"/>
              <a:t>• </a:t>
            </a:r>
            <a:r>
              <a:rPr lang="en-US" b="1" dirty="0"/>
              <a:t>PBL schemes can differ with respect</a:t>
            </a:r>
          </a:p>
          <a:p>
            <a:r>
              <a:rPr lang="en-US" b="1" dirty="0"/>
              <a:t> to how well mixed water vapor gets</a:t>
            </a:r>
            <a:r>
              <a:rPr lang="en-US" dirty="0"/>
              <a:t>.</a:t>
            </a:r>
          </a:p>
          <a:p>
            <a:r>
              <a:rPr lang="en-US" dirty="0"/>
              <a:t> This can influence CAPE and likelihood</a:t>
            </a:r>
          </a:p>
          <a:p>
            <a:r>
              <a:rPr lang="en-US" dirty="0"/>
              <a:t> of convective activity.</a:t>
            </a:r>
          </a:p>
          <a:p>
            <a:endParaRPr lang="en-US" dirty="0"/>
          </a:p>
          <a:p>
            <a:r>
              <a:rPr lang="en-US" dirty="0"/>
              <a:t>• Here, note non-local scheme is</a:t>
            </a:r>
          </a:p>
          <a:p>
            <a:r>
              <a:rPr lang="en-US" dirty="0"/>
              <a:t> drier near surface, more moist near</a:t>
            </a:r>
          </a:p>
          <a:p>
            <a:r>
              <a:rPr lang="en-US" dirty="0"/>
              <a:t> PBL top (too much mixing of vapor</a:t>
            </a:r>
          </a:p>
          <a:p>
            <a:r>
              <a:rPr lang="en-US" dirty="0"/>
              <a:t> likely)</a:t>
            </a:r>
          </a:p>
          <a:p>
            <a:endParaRPr lang="en-US" dirty="0"/>
          </a:p>
          <a:p>
            <a:r>
              <a:rPr lang="en-US" dirty="0"/>
              <a:t>• PBL scheme variability can be large</a:t>
            </a:r>
          </a:p>
          <a:p>
            <a:r>
              <a:rPr lang="en-US" dirty="0"/>
              <a:t> (see next slide)</a:t>
            </a:r>
          </a:p>
        </p:txBody>
      </p:sp>
      <p:sp>
        <p:nvSpPr>
          <p:cNvPr id="4" name="TextBox 3"/>
          <p:cNvSpPr txBox="1"/>
          <p:nvPr/>
        </p:nvSpPr>
        <p:spPr>
          <a:xfrm>
            <a:off x="5135767" y="410826"/>
            <a:ext cx="2036059" cy="369332"/>
          </a:xfrm>
          <a:prstGeom prst="rect">
            <a:avLst/>
          </a:prstGeom>
          <a:noFill/>
        </p:spPr>
        <p:txBody>
          <a:bodyPr wrap="none" rtlCol="0">
            <a:spAutoFit/>
          </a:bodyPr>
          <a:lstStyle/>
          <a:p>
            <a:r>
              <a:rPr lang="en-US" dirty="0"/>
              <a:t>Hong and Pan Fig. 4</a:t>
            </a:r>
          </a:p>
        </p:txBody>
      </p:sp>
      <p:sp>
        <p:nvSpPr>
          <p:cNvPr id="5" name="Slide Number Placeholder 4"/>
          <p:cNvSpPr>
            <a:spLocks noGrp="1"/>
          </p:cNvSpPr>
          <p:nvPr>
            <p:ph type="sldNum" sz="quarter" idx="12"/>
          </p:nvPr>
        </p:nvSpPr>
        <p:spPr/>
        <p:txBody>
          <a:bodyPr/>
          <a:lstStyle/>
          <a:p>
            <a:fld id="{8E3FBBD5-1602-7744-BAB0-075BA59CFE2E}" type="slidenum">
              <a:rPr lang="en-US" smtClean="0"/>
              <a:t>35</a:t>
            </a:fld>
            <a:endParaRPr lang="en-US"/>
          </a:p>
        </p:txBody>
      </p:sp>
      <p:sp>
        <p:nvSpPr>
          <p:cNvPr id="7" name="TextBox 6"/>
          <p:cNvSpPr txBox="1"/>
          <p:nvPr/>
        </p:nvSpPr>
        <p:spPr>
          <a:xfrm>
            <a:off x="2886397" y="1235430"/>
            <a:ext cx="518091" cy="369332"/>
          </a:xfrm>
          <a:prstGeom prst="rect">
            <a:avLst/>
          </a:prstGeom>
          <a:noFill/>
        </p:spPr>
        <p:txBody>
          <a:bodyPr wrap="none" rtlCol="0">
            <a:spAutoFit/>
          </a:bodyPr>
          <a:lstStyle/>
          <a:p>
            <a:r>
              <a:rPr lang="en-US" dirty="0" err="1"/>
              <a:t>obs</a:t>
            </a:r>
            <a:endParaRPr lang="en-US" dirty="0"/>
          </a:p>
        </p:txBody>
      </p:sp>
      <p:sp>
        <p:nvSpPr>
          <p:cNvPr id="8" name="TextBox 7"/>
          <p:cNvSpPr txBox="1"/>
          <p:nvPr/>
        </p:nvSpPr>
        <p:spPr>
          <a:xfrm>
            <a:off x="2627351" y="4283428"/>
            <a:ext cx="518091" cy="369332"/>
          </a:xfrm>
          <a:prstGeom prst="rect">
            <a:avLst/>
          </a:prstGeom>
          <a:noFill/>
        </p:spPr>
        <p:txBody>
          <a:bodyPr wrap="none" rtlCol="0">
            <a:spAutoFit/>
          </a:bodyPr>
          <a:lstStyle/>
          <a:p>
            <a:r>
              <a:rPr lang="en-US" dirty="0" err="1"/>
              <a:t>obs</a:t>
            </a:r>
            <a:endParaRPr lang="en-US" dirty="0"/>
          </a:p>
        </p:txBody>
      </p:sp>
      <p:sp>
        <p:nvSpPr>
          <p:cNvPr id="9" name="TextBox 8"/>
          <p:cNvSpPr txBox="1"/>
          <p:nvPr/>
        </p:nvSpPr>
        <p:spPr>
          <a:xfrm>
            <a:off x="5755192" y="6438730"/>
            <a:ext cx="2148883" cy="369332"/>
          </a:xfrm>
          <a:prstGeom prst="rect">
            <a:avLst/>
          </a:prstGeom>
          <a:noFill/>
        </p:spPr>
        <p:txBody>
          <a:bodyPr wrap="none" rtlCol="0">
            <a:spAutoFit/>
          </a:bodyPr>
          <a:lstStyle/>
          <a:p>
            <a:r>
              <a:rPr lang="en-US" dirty="0">
                <a:solidFill>
                  <a:srgbClr val="BFBFBF"/>
                </a:solidFill>
              </a:rPr>
              <a:t>Hong and Pan (1996)</a:t>
            </a:r>
          </a:p>
        </p:txBody>
      </p:sp>
      <p:sp>
        <p:nvSpPr>
          <p:cNvPr id="10" name="TextBox 9"/>
          <p:cNvSpPr txBox="1"/>
          <p:nvPr/>
        </p:nvSpPr>
        <p:spPr>
          <a:xfrm>
            <a:off x="3226800" y="293842"/>
            <a:ext cx="797689" cy="646331"/>
          </a:xfrm>
          <a:prstGeom prst="rect">
            <a:avLst/>
          </a:prstGeom>
          <a:noFill/>
        </p:spPr>
        <p:txBody>
          <a:bodyPr wrap="none" rtlCol="0">
            <a:spAutoFit/>
          </a:bodyPr>
          <a:lstStyle/>
          <a:p>
            <a:r>
              <a:rPr lang="en-US" sz="1200" i="1" dirty="0"/>
              <a:t>(</a:t>
            </a:r>
            <a:r>
              <a:rPr lang="en-US" sz="1200" i="1" dirty="0" err="1"/>
              <a:t>obs</a:t>
            </a:r>
            <a:r>
              <a:rPr lang="en-US" sz="1200" i="1" dirty="0"/>
              <a:t>)</a:t>
            </a:r>
          </a:p>
          <a:p>
            <a:r>
              <a:rPr lang="en-US" sz="1200" i="1" dirty="0"/>
              <a:t>non-local</a:t>
            </a:r>
          </a:p>
          <a:p>
            <a:r>
              <a:rPr lang="en-US" sz="1200" i="1" dirty="0"/>
              <a:t>local</a:t>
            </a:r>
          </a:p>
        </p:txBody>
      </p:sp>
    </p:spTree>
    <p:extLst>
      <p:ext uri="{BB962C8B-B14F-4D97-AF65-F5344CB8AC3E}">
        <p14:creationId xmlns:p14="http://schemas.microsoft.com/office/powerpoint/2010/main" val="1367645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E3FBBD5-1602-7744-BAB0-075BA59CFE2E}" type="slidenum">
              <a:rPr lang="en-US" smtClean="0"/>
              <a:t>36</a:t>
            </a:fld>
            <a:endParaRPr lang="en-US"/>
          </a:p>
        </p:txBody>
      </p:sp>
      <p:pic>
        <p:nvPicPr>
          <p:cNvPr id="4" name="Picture 3" descr="Screen Shot 2016-02-15 at 11.27.02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37" y="196850"/>
            <a:ext cx="4991100" cy="6159500"/>
          </a:xfrm>
          <a:prstGeom prst="rect">
            <a:avLst/>
          </a:prstGeom>
        </p:spPr>
      </p:pic>
      <p:sp>
        <p:nvSpPr>
          <p:cNvPr id="5" name="TextBox 4"/>
          <p:cNvSpPr txBox="1"/>
          <p:nvPr/>
        </p:nvSpPr>
        <p:spPr>
          <a:xfrm>
            <a:off x="687294" y="6356350"/>
            <a:ext cx="5238295" cy="369332"/>
          </a:xfrm>
          <a:prstGeom prst="rect">
            <a:avLst/>
          </a:prstGeom>
          <a:noFill/>
        </p:spPr>
        <p:txBody>
          <a:bodyPr wrap="none" rtlCol="0">
            <a:spAutoFit/>
          </a:bodyPr>
          <a:lstStyle/>
          <a:p>
            <a:r>
              <a:rPr lang="en-US" dirty="0" err="1">
                <a:solidFill>
                  <a:srgbClr val="BFBFBF"/>
                </a:solidFill>
              </a:rPr>
              <a:t>Stensrud’s</a:t>
            </a:r>
            <a:r>
              <a:rPr lang="en-US" dirty="0">
                <a:solidFill>
                  <a:srgbClr val="BFBFBF"/>
                </a:solidFill>
              </a:rPr>
              <a:t> text, p. 177; after Bright and Mullen (2002)</a:t>
            </a:r>
          </a:p>
        </p:txBody>
      </p:sp>
      <p:sp>
        <p:nvSpPr>
          <p:cNvPr id="6" name="TextBox 5"/>
          <p:cNvSpPr txBox="1"/>
          <p:nvPr/>
        </p:nvSpPr>
        <p:spPr>
          <a:xfrm>
            <a:off x="5453529" y="1001059"/>
            <a:ext cx="2951950" cy="1477328"/>
          </a:xfrm>
          <a:prstGeom prst="rect">
            <a:avLst/>
          </a:prstGeom>
          <a:noFill/>
        </p:spPr>
        <p:txBody>
          <a:bodyPr wrap="none" rtlCol="0">
            <a:spAutoFit/>
          </a:bodyPr>
          <a:lstStyle/>
          <a:p>
            <a:r>
              <a:rPr lang="en-US" dirty="0"/>
              <a:t>• Local schemes don’t always </a:t>
            </a:r>
          </a:p>
          <a:p>
            <a:r>
              <a:rPr lang="en-US" dirty="0"/>
              <a:t> do better with water vapor…</a:t>
            </a:r>
          </a:p>
          <a:p>
            <a:endParaRPr lang="en-US" dirty="0"/>
          </a:p>
          <a:p>
            <a:r>
              <a:rPr lang="en-US" dirty="0">
                <a:solidFill>
                  <a:schemeClr val="bg1">
                    <a:lumMod val="50000"/>
                  </a:schemeClr>
                </a:solidFill>
              </a:rPr>
              <a:t>Grey shade: </a:t>
            </a:r>
            <a:r>
              <a:rPr lang="en-US" i="1" dirty="0">
                <a:solidFill>
                  <a:schemeClr val="bg1">
                    <a:lumMod val="50000"/>
                  </a:schemeClr>
                </a:solidFill>
              </a:rPr>
              <a:t>model</a:t>
            </a:r>
            <a:r>
              <a:rPr lang="en-US" dirty="0">
                <a:solidFill>
                  <a:schemeClr val="bg1">
                    <a:lumMod val="50000"/>
                  </a:schemeClr>
                </a:solidFill>
              </a:rPr>
              <a:t> PBL depth</a:t>
            </a:r>
          </a:p>
          <a:p>
            <a:r>
              <a:rPr lang="en-US" dirty="0">
                <a:solidFill>
                  <a:schemeClr val="bg1">
                    <a:lumMod val="50000"/>
                  </a:schemeClr>
                </a:solidFill>
              </a:rPr>
              <a:t>Arrow: </a:t>
            </a:r>
            <a:r>
              <a:rPr lang="en-US" i="1" dirty="0">
                <a:solidFill>
                  <a:schemeClr val="bg1">
                    <a:lumMod val="50000"/>
                  </a:schemeClr>
                </a:solidFill>
              </a:rPr>
              <a:t>observed</a:t>
            </a:r>
            <a:r>
              <a:rPr lang="en-US" dirty="0">
                <a:solidFill>
                  <a:schemeClr val="bg1">
                    <a:lumMod val="50000"/>
                  </a:schemeClr>
                </a:solidFill>
              </a:rPr>
              <a:t> PBL depth</a:t>
            </a:r>
          </a:p>
        </p:txBody>
      </p:sp>
    </p:spTree>
    <p:extLst>
      <p:ext uri="{BB962C8B-B14F-4D97-AF65-F5344CB8AC3E}">
        <p14:creationId xmlns:p14="http://schemas.microsoft.com/office/powerpoint/2010/main" val="1461296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10-m wind speed</a:t>
            </a:r>
          </a:p>
        </p:txBody>
      </p:sp>
      <p:sp>
        <p:nvSpPr>
          <p:cNvPr id="4" name="TextBox 3"/>
          <p:cNvSpPr txBox="1"/>
          <p:nvPr/>
        </p:nvSpPr>
        <p:spPr>
          <a:xfrm>
            <a:off x="4314044" y="1732591"/>
            <a:ext cx="4728730" cy="4893647"/>
          </a:xfrm>
          <a:prstGeom prst="rect">
            <a:avLst/>
          </a:prstGeom>
          <a:noFill/>
        </p:spPr>
        <p:txBody>
          <a:bodyPr wrap="none" rtlCol="0">
            <a:spAutoFit/>
          </a:bodyPr>
          <a:lstStyle/>
          <a:p>
            <a:r>
              <a:rPr lang="en-US" sz="2400" dirty="0"/>
              <a:t>• Very often, </a:t>
            </a:r>
            <a:r>
              <a:rPr lang="en-US" sz="2400" b="1" dirty="0">
                <a:solidFill>
                  <a:srgbClr val="FF0000"/>
                </a:solidFill>
              </a:rPr>
              <a:t>the lowest model</a:t>
            </a:r>
          </a:p>
          <a:p>
            <a:r>
              <a:rPr lang="en-US" sz="2400" b="1" dirty="0">
                <a:solidFill>
                  <a:srgbClr val="FF0000"/>
                </a:solidFill>
              </a:rPr>
              <a:t>  level is about 27 m above ground</a:t>
            </a:r>
          </a:p>
          <a:p>
            <a:r>
              <a:rPr lang="en-US" sz="2400" dirty="0"/>
              <a:t>  level (AGL).  (This is WRF default.)</a:t>
            </a:r>
          </a:p>
          <a:p>
            <a:r>
              <a:rPr lang="en-US" sz="2400" dirty="0"/>
              <a:t>	- mass coordinate varies with T</a:t>
            </a:r>
          </a:p>
          <a:p>
            <a:endParaRPr lang="en-US" sz="2400" dirty="0"/>
          </a:p>
          <a:p>
            <a:r>
              <a:rPr lang="en-US" sz="2400" dirty="0"/>
              <a:t>• “Surface” wind observations</a:t>
            </a:r>
          </a:p>
          <a:p>
            <a:r>
              <a:rPr lang="en-US" sz="2400" dirty="0"/>
              <a:t>  are taken at </a:t>
            </a:r>
            <a:r>
              <a:rPr lang="en-US" sz="2400" i="1" dirty="0"/>
              <a:t>z</a:t>
            </a:r>
            <a:r>
              <a:rPr lang="en-US" sz="2400" dirty="0"/>
              <a:t> ≤ 10 m AGL</a:t>
            </a:r>
          </a:p>
          <a:p>
            <a:endParaRPr lang="en-US" sz="2400" dirty="0"/>
          </a:p>
          <a:p>
            <a:r>
              <a:rPr lang="en-US" sz="2400" dirty="0"/>
              <a:t>• How do you compare model</a:t>
            </a:r>
          </a:p>
          <a:p>
            <a:r>
              <a:rPr lang="en-US" sz="2400" dirty="0"/>
              <a:t>  winds to observations?</a:t>
            </a:r>
          </a:p>
          <a:p>
            <a:endParaRPr lang="en-US" sz="2400" dirty="0"/>
          </a:p>
          <a:p>
            <a:r>
              <a:rPr lang="en-US" sz="2400" dirty="0"/>
              <a:t>• Standard practice: employ </a:t>
            </a:r>
            <a:r>
              <a:rPr lang="en-US" sz="2400" b="1" dirty="0"/>
              <a:t>log</a:t>
            </a:r>
          </a:p>
          <a:p>
            <a:r>
              <a:rPr lang="en-US" sz="2400" b="1" dirty="0"/>
              <a:t>  wind profile</a:t>
            </a:r>
            <a:r>
              <a:rPr lang="en-US" sz="2400" dirty="0"/>
              <a:t> to estimate 10 m wind</a:t>
            </a:r>
            <a:endParaRPr lang="en-US" sz="2400" b="1" dirty="0"/>
          </a:p>
        </p:txBody>
      </p:sp>
      <p:pic>
        <p:nvPicPr>
          <p:cNvPr id="6" name="Picture 5" descr="10m_wind_reduction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5800"/>
            <a:ext cx="4114800" cy="4902200"/>
          </a:xfrm>
          <a:prstGeom prst="rect">
            <a:avLst/>
          </a:prstGeom>
        </p:spPr>
      </p:pic>
      <p:sp>
        <p:nvSpPr>
          <p:cNvPr id="7" name="Slide Number Placeholder 6"/>
          <p:cNvSpPr>
            <a:spLocks noGrp="1"/>
          </p:cNvSpPr>
          <p:nvPr>
            <p:ph type="sldNum" sz="quarter" idx="12"/>
          </p:nvPr>
        </p:nvSpPr>
        <p:spPr/>
        <p:txBody>
          <a:bodyPr/>
          <a:lstStyle/>
          <a:p>
            <a:fld id="{8E3FBBD5-1602-7744-BAB0-075BA59CFE2E}" type="slidenum">
              <a:rPr lang="en-US" smtClean="0"/>
              <a:t>37</a:t>
            </a:fld>
            <a:endParaRPr lang="en-US"/>
          </a:p>
        </p:txBody>
      </p:sp>
      <p:pic>
        <p:nvPicPr>
          <p:cNvPr id="8" name="Picture 7"/>
          <p:cNvPicPr>
            <a:picLocks noChangeAspect="1"/>
          </p:cNvPicPr>
          <p:nvPr/>
        </p:nvPicPr>
        <p:blipFill>
          <a:blip r:embed="rId3"/>
          <a:stretch>
            <a:fillRect/>
          </a:stretch>
        </p:blipFill>
        <p:spPr>
          <a:xfrm>
            <a:off x="1314694" y="1732591"/>
            <a:ext cx="1826598" cy="538692"/>
          </a:xfrm>
          <a:prstGeom prst="rect">
            <a:avLst/>
          </a:prstGeom>
        </p:spPr>
      </p:pic>
      <p:sp>
        <p:nvSpPr>
          <p:cNvPr id="3" name="TextBox 2">
            <a:extLst>
              <a:ext uri="{FF2B5EF4-FFF2-40B4-BE49-F238E27FC236}">
                <a16:creationId xmlns:a16="http://schemas.microsoft.com/office/drawing/2014/main" id="{8E766B37-FB94-3D84-5FB3-9C52201D0AF7}"/>
              </a:ext>
            </a:extLst>
          </p:cNvPr>
          <p:cNvSpPr txBox="1"/>
          <p:nvPr/>
        </p:nvSpPr>
        <p:spPr>
          <a:xfrm>
            <a:off x="2861954" y="4168238"/>
            <a:ext cx="913327" cy="738664"/>
          </a:xfrm>
          <a:prstGeom prst="rect">
            <a:avLst/>
          </a:prstGeom>
          <a:noFill/>
        </p:spPr>
        <p:txBody>
          <a:bodyPr wrap="none" rtlCol="0">
            <a:spAutoFit/>
          </a:bodyPr>
          <a:lstStyle/>
          <a:p>
            <a:r>
              <a:rPr lang="en-US" sz="1400" i="1" dirty="0"/>
              <a:t>predicted</a:t>
            </a:r>
          </a:p>
          <a:p>
            <a:endParaRPr lang="en-US" sz="1400" i="1" dirty="0"/>
          </a:p>
          <a:p>
            <a:r>
              <a:rPr lang="en-US" sz="1400" i="1" dirty="0"/>
              <a:t>estimated</a:t>
            </a:r>
          </a:p>
        </p:txBody>
      </p:sp>
    </p:spTree>
    <p:extLst>
      <p:ext uri="{BB962C8B-B14F-4D97-AF65-F5344CB8AC3E}">
        <p14:creationId xmlns:p14="http://schemas.microsoft.com/office/powerpoint/2010/main" val="2108683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10-m wind speed</a:t>
            </a:r>
          </a:p>
        </p:txBody>
      </p:sp>
      <p:sp>
        <p:nvSpPr>
          <p:cNvPr id="4" name="TextBox 3"/>
          <p:cNvSpPr txBox="1"/>
          <p:nvPr/>
        </p:nvSpPr>
        <p:spPr>
          <a:xfrm>
            <a:off x="4314044" y="1236915"/>
            <a:ext cx="4667560" cy="5632311"/>
          </a:xfrm>
          <a:prstGeom prst="rect">
            <a:avLst/>
          </a:prstGeom>
          <a:noFill/>
        </p:spPr>
        <p:txBody>
          <a:bodyPr wrap="none" rtlCol="0">
            <a:spAutoFit/>
          </a:bodyPr>
          <a:lstStyle/>
          <a:p>
            <a:r>
              <a:rPr lang="en-US" sz="2400" dirty="0"/>
              <a:t>• Recall the </a:t>
            </a:r>
            <a:r>
              <a:rPr lang="en-US" sz="2400" b="1" dirty="0"/>
              <a:t>log profile assumes</a:t>
            </a:r>
          </a:p>
          <a:p>
            <a:r>
              <a:rPr lang="en-US" sz="2400" b="1" dirty="0"/>
              <a:t>  neutral conditions</a:t>
            </a:r>
            <a:r>
              <a:rPr lang="en-US" sz="2400" dirty="0"/>
              <a:t>, and requires</a:t>
            </a:r>
          </a:p>
          <a:p>
            <a:r>
              <a:rPr lang="en-US" sz="2400" dirty="0"/>
              <a:t>  adjustment when not neutral</a:t>
            </a:r>
          </a:p>
          <a:p>
            <a:endParaRPr lang="en-US" sz="2400" dirty="0"/>
          </a:p>
          <a:p>
            <a:r>
              <a:rPr lang="en-US" sz="2400" dirty="0"/>
              <a:t>• An </a:t>
            </a:r>
            <a:r>
              <a:rPr lang="en-US" sz="2400" dirty="0">
                <a:solidFill>
                  <a:srgbClr val="FF0000"/>
                </a:solidFill>
              </a:rPr>
              <a:t>unstable surface layer </a:t>
            </a:r>
            <a:r>
              <a:rPr lang="en-US" sz="2400" dirty="0"/>
              <a:t>has</a:t>
            </a:r>
          </a:p>
          <a:p>
            <a:r>
              <a:rPr lang="en-US" sz="2400" dirty="0"/>
              <a:t>  </a:t>
            </a:r>
            <a:r>
              <a:rPr lang="en-US" sz="2400" u="sng" dirty="0"/>
              <a:t>less</a:t>
            </a:r>
            <a:r>
              <a:rPr lang="en-US" sz="2400" dirty="0"/>
              <a:t> vertical shear, so neutral log</a:t>
            </a:r>
          </a:p>
          <a:p>
            <a:r>
              <a:rPr lang="en-US" sz="2400" dirty="0"/>
              <a:t>  profile would underestimate 10-m </a:t>
            </a:r>
          </a:p>
          <a:p>
            <a:r>
              <a:rPr lang="en-US" sz="2400" dirty="0"/>
              <a:t>  wind</a:t>
            </a:r>
          </a:p>
          <a:p>
            <a:endParaRPr lang="en-US" sz="2400" dirty="0"/>
          </a:p>
          <a:p>
            <a:r>
              <a:rPr lang="en-US" sz="2400" dirty="0"/>
              <a:t>• A </a:t>
            </a:r>
            <a:r>
              <a:rPr lang="en-US" sz="2400" dirty="0">
                <a:solidFill>
                  <a:srgbClr val="0000FF"/>
                </a:solidFill>
              </a:rPr>
              <a:t>stable layer</a:t>
            </a:r>
            <a:r>
              <a:rPr lang="en-US" sz="2400" dirty="0"/>
              <a:t> has </a:t>
            </a:r>
            <a:r>
              <a:rPr lang="en-US" sz="2400" u="sng" dirty="0"/>
              <a:t>more</a:t>
            </a:r>
            <a:r>
              <a:rPr lang="en-US" sz="2400" dirty="0"/>
              <a:t> shear, so</a:t>
            </a:r>
          </a:p>
          <a:p>
            <a:r>
              <a:rPr lang="en-US" sz="2400" dirty="0"/>
              <a:t>  the unadjusted 10-m wind is too</a:t>
            </a:r>
          </a:p>
          <a:p>
            <a:r>
              <a:rPr lang="en-US" sz="2400" dirty="0"/>
              <a:t>  large</a:t>
            </a:r>
          </a:p>
          <a:p>
            <a:endParaRPr lang="en-US" sz="2400" dirty="0"/>
          </a:p>
          <a:p>
            <a:r>
              <a:rPr lang="en-US" sz="2400" dirty="0"/>
              <a:t>• As wind speed increases, surface</a:t>
            </a:r>
          </a:p>
          <a:p>
            <a:r>
              <a:rPr lang="en-US" sz="2400" dirty="0"/>
              <a:t>  layer often presumed neutral</a:t>
            </a:r>
            <a:endParaRPr lang="en-US" sz="2400" i="1" dirty="0"/>
          </a:p>
        </p:txBody>
      </p:sp>
      <p:pic>
        <p:nvPicPr>
          <p:cNvPr id="6" name="Picture 5" descr="10m_wind_reduction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5800"/>
            <a:ext cx="4114800" cy="4902200"/>
          </a:xfrm>
          <a:prstGeom prst="rect">
            <a:avLst/>
          </a:prstGeom>
        </p:spPr>
      </p:pic>
      <p:pic>
        <p:nvPicPr>
          <p:cNvPr id="3" name="Picture 2" descr="10m_wind_reduction0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 y="1955800"/>
            <a:ext cx="4114800" cy="4902200"/>
          </a:xfrm>
          <a:prstGeom prst="rect">
            <a:avLst/>
          </a:prstGeom>
        </p:spPr>
      </p:pic>
      <p:sp>
        <p:nvSpPr>
          <p:cNvPr id="5" name="Slide Number Placeholder 4"/>
          <p:cNvSpPr>
            <a:spLocks noGrp="1"/>
          </p:cNvSpPr>
          <p:nvPr>
            <p:ph type="sldNum" sz="quarter" idx="12"/>
          </p:nvPr>
        </p:nvSpPr>
        <p:spPr/>
        <p:txBody>
          <a:bodyPr/>
          <a:lstStyle/>
          <a:p>
            <a:fld id="{8E3FBBD5-1602-7744-BAB0-075BA59CFE2E}" type="slidenum">
              <a:rPr lang="en-US" smtClean="0"/>
              <a:t>38</a:t>
            </a:fld>
            <a:endParaRPr lang="en-US"/>
          </a:p>
        </p:txBody>
      </p:sp>
      <p:pic>
        <p:nvPicPr>
          <p:cNvPr id="7" name="Picture 6"/>
          <p:cNvPicPr>
            <a:picLocks noChangeAspect="1"/>
          </p:cNvPicPr>
          <p:nvPr/>
        </p:nvPicPr>
        <p:blipFill>
          <a:blip r:embed="rId5"/>
          <a:stretch>
            <a:fillRect/>
          </a:stretch>
        </p:blipFill>
        <p:spPr>
          <a:xfrm>
            <a:off x="1314694" y="1732591"/>
            <a:ext cx="1826598" cy="538692"/>
          </a:xfrm>
          <a:prstGeom prst="rect">
            <a:avLst/>
          </a:prstGeom>
        </p:spPr>
      </p:pic>
      <p:cxnSp>
        <p:nvCxnSpPr>
          <p:cNvPr id="9" name="Straight Arrow Connector 8"/>
          <p:cNvCxnSpPr/>
          <p:nvPr/>
        </p:nvCxnSpPr>
        <p:spPr>
          <a:xfrm flipV="1">
            <a:off x="2773694" y="2137587"/>
            <a:ext cx="183799" cy="1853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736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10-m wind speed</a:t>
            </a:r>
          </a:p>
        </p:txBody>
      </p:sp>
      <p:pic>
        <p:nvPicPr>
          <p:cNvPr id="3" name="Picture 2"/>
          <p:cNvPicPr>
            <a:picLocks noChangeAspect="1"/>
          </p:cNvPicPr>
          <p:nvPr/>
        </p:nvPicPr>
        <p:blipFill>
          <a:blip r:embed="rId2"/>
          <a:stretch>
            <a:fillRect/>
          </a:stretch>
        </p:blipFill>
        <p:spPr>
          <a:xfrm>
            <a:off x="2534779" y="3691272"/>
            <a:ext cx="3962400" cy="1346200"/>
          </a:xfrm>
          <a:prstGeom prst="rect">
            <a:avLst/>
          </a:prstGeom>
        </p:spPr>
      </p:pic>
      <p:sp>
        <p:nvSpPr>
          <p:cNvPr id="4" name="TextBox 3"/>
          <p:cNvSpPr txBox="1"/>
          <p:nvPr/>
        </p:nvSpPr>
        <p:spPr>
          <a:xfrm>
            <a:off x="1120541" y="1923415"/>
            <a:ext cx="7093258" cy="1200328"/>
          </a:xfrm>
          <a:prstGeom prst="rect">
            <a:avLst/>
          </a:prstGeom>
          <a:noFill/>
        </p:spPr>
        <p:txBody>
          <a:bodyPr wrap="none" rtlCol="0">
            <a:spAutoFit/>
          </a:bodyPr>
          <a:lstStyle/>
          <a:p>
            <a:r>
              <a:rPr lang="en-US" sz="2400" dirty="0"/>
              <a:t>If the log wind profile is valid at both the first model </a:t>
            </a:r>
          </a:p>
          <a:p>
            <a:r>
              <a:rPr lang="en-US" sz="2400" dirty="0"/>
              <a:t>  level (</a:t>
            </a:r>
            <a:r>
              <a:rPr lang="en-US" sz="2400" i="1" dirty="0"/>
              <a:t>z = </a:t>
            </a:r>
            <a:r>
              <a:rPr lang="en-US" sz="2400" i="1" dirty="0" err="1"/>
              <a:t>Z</a:t>
            </a:r>
            <a:r>
              <a:rPr lang="en-US" sz="2400" i="1" baseline="-25000" dirty="0" err="1"/>
              <a:t>a</a:t>
            </a:r>
            <a:r>
              <a:rPr lang="en-US" sz="2400" dirty="0"/>
              <a:t>) and at 10 m, then the 10-m wind (</a:t>
            </a:r>
            <a:r>
              <a:rPr lang="en-US" sz="2400" i="1" dirty="0"/>
              <a:t>V</a:t>
            </a:r>
            <a:r>
              <a:rPr lang="en-US" sz="2400" i="1" baseline="-25000" dirty="0"/>
              <a:t>10</a:t>
            </a:r>
            <a:r>
              <a:rPr lang="en-US" sz="2400" dirty="0"/>
              <a:t>) in</a:t>
            </a:r>
          </a:p>
          <a:p>
            <a:r>
              <a:rPr lang="en-US" sz="2400" dirty="0"/>
              <a:t>  terms of the first model level wind </a:t>
            </a:r>
            <a:r>
              <a:rPr lang="en-US" sz="2400" i="1" dirty="0" err="1"/>
              <a:t>V</a:t>
            </a:r>
            <a:r>
              <a:rPr lang="en-US" sz="2400" i="1" baseline="-25000" dirty="0" err="1"/>
              <a:t>a</a:t>
            </a:r>
            <a:r>
              <a:rPr lang="en-US" sz="2400" dirty="0"/>
              <a:t> is:</a:t>
            </a:r>
          </a:p>
        </p:txBody>
      </p:sp>
      <p:sp>
        <p:nvSpPr>
          <p:cNvPr id="6" name="Rounded Rectangle 5"/>
          <p:cNvSpPr/>
          <p:nvPr/>
        </p:nvSpPr>
        <p:spPr>
          <a:xfrm>
            <a:off x="5714708" y="3529372"/>
            <a:ext cx="915101" cy="1508100"/>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97179" y="4888080"/>
            <a:ext cx="338060" cy="49001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63469" y="5359417"/>
            <a:ext cx="2546528" cy="923330"/>
          </a:xfrm>
          <a:prstGeom prst="rect">
            <a:avLst/>
          </a:prstGeom>
          <a:noFill/>
        </p:spPr>
        <p:txBody>
          <a:bodyPr wrap="none" rtlCol="0">
            <a:spAutoFit/>
          </a:bodyPr>
          <a:lstStyle/>
          <a:p>
            <a:r>
              <a:rPr lang="en-US" dirty="0">
                <a:solidFill>
                  <a:srgbClr val="008000"/>
                </a:solidFill>
              </a:rPr>
              <a:t>Stability corrections </a:t>
            </a:r>
          </a:p>
          <a:p>
            <a:r>
              <a:rPr lang="en-US" dirty="0">
                <a:solidFill>
                  <a:srgbClr val="008000"/>
                </a:solidFill>
              </a:rPr>
              <a:t> computed at 10m and </a:t>
            </a:r>
            <a:r>
              <a:rPr lang="en-US" dirty="0" err="1">
                <a:solidFill>
                  <a:srgbClr val="008000"/>
                </a:solidFill>
              </a:rPr>
              <a:t>Z</a:t>
            </a:r>
            <a:r>
              <a:rPr lang="en-US" baseline="-25000" dirty="0" err="1">
                <a:solidFill>
                  <a:srgbClr val="008000"/>
                </a:solidFill>
              </a:rPr>
              <a:t>a</a:t>
            </a:r>
            <a:endParaRPr lang="en-US" baseline="-25000" dirty="0">
              <a:solidFill>
                <a:srgbClr val="008000"/>
              </a:solidFill>
            </a:endParaRPr>
          </a:p>
          <a:p>
            <a:r>
              <a:rPr lang="en-US" dirty="0">
                <a:solidFill>
                  <a:srgbClr val="008000"/>
                </a:solidFill>
              </a:rPr>
              <a:t> (Zero when neutral)</a:t>
            </a:r>
          </a:p>
        </p:txBody>
      </p:sp>
      <p:sp>
        <p:nvSpPr>
          <p:cNvPr id="10" name="TextBox 9"/>
          <p:cNvSpPr txBox="1"/>
          <p:nvPr/>
        </p:nvSpPr>
        <p:spPr>
          <a:xfrm>
            <a:off x="457200" y="5844939"/>
            <a:ext cx="3561604" cy="646331"/>
          </a:xfrm>
          <a:prstGeom prst="rect">
            <a:avLst/>
          </a:prstGeom>
          <a:noFill/>
        </p:spPr>
        <p:txBody>
          <a:bodyPr wrap="none" rtlCol="0">
            <a:spAutoFit/>
          </a:bodyPr>
          <a:lstStyle/>
          <a:p>
            <a:r>
              <a:rPr lang="en-US" dirty="0"/>
              <a:t>(divided two log wind profiles</a:t>
            </a:r>
          </a:p>
          <a:p>
            <a:r>
              <a:rPr lang="en-US" dirty="0"/>
              <a:t> for first model level and 10-m level)</a:t>
            </a:r>
          </a:p>
        </p:txBody>
      </p:sp>
      <p:sp>
        <p:nvSpPr>
          <p:cNvPr id="11" name="Slide Number Placeholder 10"/>
          <p:cNvSpPr>
            <a:spLocks noGrp="1"/>
          </p:cNvSpPr>
          <p:nvPr>
            <p:ph type="sldNum" sz="quarter" idx="12"/>
          </p:nvPr>
        </p:nvSpPr>
        <p:spPr/>
        <p:txBody>
          <a:bodyPr/>
          <a:lstStyle/>
          <a:p>
            <a:fld id="{8E3FBBD5-1602-7744-BAB0-075BA59CFE2E}" type="slidenum">
              <a:rPr lang="en-US" smtClean="0"/>
              <a:t>39</a:t>
            </a:fld>
            <a:endParaRPr lang="en-US"/>
          </a:p>
        </p:txBody>
      </p:sp>
    </p:spTree>
    <p:extLst>
      <p:ext uri="{BB962C8B-B14F-4D97-AF65-F5344CB8AC3E}">
        <p14:creationId xmlns:p14="http://schemas.microsoft.com/office/powerpoint/2010/main" val="300031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479D6-293E-9C4E-C381-7A38B35F17F0}"/>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46A48CBB-E742-56B7-34F8-E1E132CC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976E67D4-6253-FB59-A8DE-4931E5E15FE2}"/>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66031C04-DB25-44F9-0896-08CBCC1BAC8C}"/>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0F5F41FC-07E2-6DA1-49B8-9F7D8889B508}"/>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A5649BF3-35F8-7972-9E03-C411EC17C09D}"/>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2CD656BC-7729-DA8D-A49A-C7F362B40586}"/>
              </a:ext>
            </a:extLst>
          </p:cNvPr>
          <p:cNvSpPr>
            <a:spLocks noGrp="1"/>
          </p:cNvSpPr>
          <p:nvPr>
            <p:ph type="sldNum" sz="quarter" idx="12"/>
          </p:nvPr>
        </p:nvSpPr>
        <p:spPr/>
        <p:txBody>
          <a:bodyPr/>
          <a:lstStyle/>
          <a:p>
            <a:fld id="{8E3FBBD5-1602-7744-BAB0-075BA59CFE2E}" type="slidenum">
              <a:rPr lang="en-US" smtClean="0"/>
              <a:t>4</a:t>
            </a:fld>
            <a:endParaRPr lang="en-US"/>
          </a:p>
        </p:txBody>
      </p:sp>
      <p:sp>
        <p:nvSpPr>
          <p:cNvPr id="2" name="TextBox 1">
            <a:extLst>
              <a:ext uri="{FF2B5EF4-FFF2-40B4-BE49-F238E27FC236}">
                <a16:creationId xmlns:a16="http://schemas.microsoft.com/office/drawing/2014/main" id="{B5AE4336-86F6-EB7D-C29C-4E502537597C}"/>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Tree>
    <p:extLst>
      <p:ext uri="{BB962C8B-B14F-4D97-AF65-F5344CB8AC3E}">
        <p14:creationId xmlns:p14="http://schemas.microsoft.com/office/powerpoint/2010/main" val="48026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 function </a:t>
            </a:r>
            <a:r>
              <a:rPr lang="en-US" dirty="0">
                <a:latin typeface="Symbol" charset="2"/>
                <a:cs typeface="Symbol" charset="2"/>
              </a:rPr>
              <a:t>y</a:t>
            </a:r>
          </a:p>
        </p:txBody>
      </p:sp>
      <p:sp>
        <p:nvSpPr>
          <p:cNvPr id="3" name="Slide Number Placeholder 2"/>
          <p:cNvSpPr>
            <a:spLocks noGrp="1"/>
          </p:cNvSpPr>
          <p:nvPr>
            <p:ph type="sldNum" sz="quarter" idx="12"/>
          </p:nvPr>
        </p:nvSpPr>
        <p:spPr/>
        <p:txBody>
          <a:bodyPr/>
          <a:lstStyle/>
          <a:p>
            <a:fld id="{8E3FBBD5-1602-7744-BAB0-075BA59CFE2E}" type="slidenum">
              <a:rPr lang="en-US" smtClean="0"/>
              <a:t>40</a:t>
            </a:fld>
            <a:endParaRPr lang="en-US"/>
          </a:p>
        </p:txBody>
      </p:sp>
      <p:pic>
        <p:nvPicPr>
          <p:cNvPr id="4" name="Picture 3" descr="Screen Shot 2016-02-15 at 11.20.03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93900"/>
            <a:ext cx="5219700" cy="3848100"/>
          </a:xfrm>
          <a:prstGeom prst="rect">
            <a:avLst/>
          </a:prstGeom>
        </p:spPr>
      </p:pic>
      <p:sp>
        <p:nvSpPr>
          <p:cNvPr id="5" name="TextBox 4"/>
          <p:cNvSpPr txBox="1"/>
          <p:nvPr/>
        </p:nvSpPr>
        <p:spPr>
          <a:xfrm>
            <a:off x="687294" y="6356350"/>
            <a:ext cx="2162521" cy="369332"/>
          </a:xfrm>
          <a:prstGeom prst="rect">
            <a:avLst/>
          </a:prstGeom>
          <a:noFill/>
        </p:spPr>
        <p:txBody>
          <a:bodyPr wrap="none" rtlCol="0">
            <a:spAutoFit/>
          </a:bodyPr>
          <a:lstStyle/>
          <a:p>
            <a:r>
              <a:rPr lang="en-US" dirty="0" err="1">
                <a:solidFill>
                  <a:schemeClr val="bg1">
                    <a:lumMod val="75000"/>
                  </a:schemeClr>
                </a:solidFill>
              </a:rPr>
              <a:t>Stensrud’s</a:t>
            </a:r>
            <a:r>
              <a:rPr lang="en-US" dirty="0">
                <a:solidFill>
                  <a:schemeClr val="bg1">
                    <a:lumMod val="75000"/>
                  </a:schemeClr>
                </a:solidFill>
              </a:rPr>
              <a:t> text, p. 38</a:t>
            </a:r>
          </a:p>
        </p:txBody>
      </p:sp>
      <p:sp>
        <p:nvSpPr>
          <p:cNvPr id="6" name="TextBox 5"/>
          <p:cNvSpPr txBox="1"/>
          <p:nvPr/>
        </p:nvSpPr>
        <p:spPr>
          <a:xfrm>
            <a:off x="5127664" y="1541761"/>
            <a:ext cx="3969356" cy="4247317"/>
          </a:xfrm>
          <a:prstGeom prst="rect">
            <a:avLst/>
          </a:prstGeom>
          <a:noFill/>
        </p:spPr>
        <p:txBody>
          <a:bodyPr wrap="none" rtlCol="0">
            <a:spAutoFit/>
          </a:bodyPr>
          <a:lstStyle/>
          <a:p>
            <a:r>
              <a:rPr lang="en-US" dirty="0"/>
              <a:t>• In WRF, you call </a:t>
            </a:r>
            <a:r>
              <a:rPr lang="en-US" b="1" dirty="0"/>
              <a:t>PBL</a:t>
            </a:r>
            <a:r>
              <a:rPr lang="en-US" dirty="0"/>
              <a:t> &amp; </a:t>
            </a:r>
            <a:r>
              <a:rPr lang="en-US" b="1" dirty="0"/>
              <a:t>surface layer</a:t>
            </a:r>
          </a:p>
          <a:p>
            <a:r>
              <a:rPr lang="en-US" dirty="0"/>
              <a:t>	schemes separately (and a </a:t>
            </a:r>
          </a:p>
          <a:p>
            <a:r>
              <a:rPr lang="en-US" dirty="0"/>
              <a:t>	land surface model as well)</a:t>
            </a:r>
          </a:p>
          <a:p>
            <a:endParaRPr lang="en-US" dirty="0"/>
          </a:p>
          <a:p>
            <a:r>
              <a:rPr lang="en-US" dirty="0"/>
              <a:t>• </a:t>
            </a:r>
            <a:r>
              <a:rPr lang="en-US" dirty="0">
                <a:solidFill>
                  <a:srgbClr val="FF0000"/>
                </a:solidFill>
              </a:rPr>
              <a:t>A function similar to this is </a:t>
            </a:r>
          </a:p>
          <a:p>
            <a:r>
              <a:rPr lang="en-US" dirty="0">
                <a:solidFill>
                  <a:srgbClr val="FF0000"/>
                </a:solidFill>
              </a:rPr>
              <a:t>	employed in the surface layer </a:t>
            </a:r>
          </a:p>
          <a:p>
            <a:r>
              <a:rPr lang="en-US" dirty="0">
                <a:solidFill>
                  <a:srgbClr val="FF0000"/>
                </a:solidFill>
              </a:rPr>
              <a:t>	scheme, but </a:t>
            </a:r>
            <a:r>
              <a:rPr lang="en-US" i="1" dirty="0">
                <a:solidFill>
                  <a:srgbClr val="FF0000"/>
                </a:solidFill>
              </a:rPr>
              <a:t>varies among schemes</a:t>
            </a:r>
          </a:p>
          <a:p>
            <a:endParaRPr lang="en-US" dirty="0"/>
          </a:p>
          <a:p>
            <a:r>
              <a:rPr lang="en-US" dirty="0"/>
              <a:t>• </a:t>
            </a:r>
            <a:r>
              <a:rPr lang="en-US" i="1" dirty="0"/>
              <a:t>L</a:t>
            </a:r>
            <a:r>
              <a:rPr lang="en-US" dirty="0"/>
              <a:t> is computed.  Then </a:t>
            </a:r>
            <a:r>
              <a:rPr lang="en-US" dirty="0">
                <a:latin typeface="Symbol" charset="2"/>
                <a:cs typeface="Symbol" charset="2"/>
              </a:rPr>
              <a:t>y</a:t>
            </a:r>
            <a:r>
              <a:rPr lang="en-US" dirty="0"/>
              <a:t> is computed</a:t>
            </a:r>
          </a:p>
          <a:p>
            <a:r>
              <a:rPr lang="en-US" dirty="0"/>
              <a:t>	at lowest model U level </a:t>
            </a:r>
            <a:r>
              <a:rPr lang="en-US" i="1" dirty="0" err="1"/>
              <a:t>Z</a:t>
            </a:r>
            <a:r>
              <a:rPr lang="en-US" i="1" baseline="-25000" dirty="0" err="1"/>
              <a:t>a</a:t>
            </a:r>
            <a:r>
              <a:rPr lang="en-US" dirty="0"/>
              <a:t> and at</a:t>
            </a:r>
          </a:p>
          <a:p>
            <a:r>
              <a:rPr lang="en-US" dirty="0"/>
              <a:t>	the 10 m level</a:t>
            </a:r>
          </a:p>
          <a:p>
            <a:endParaRPr lang="en-US" dirty="0"/>
          </a:p>
          <a:p>
            <a:r>
              <a:rPr lang="en-US" dirty="0"/>
              <a:t>• This is applied to log profile to get</a:t>
            </a:r>
          </a:p>
          <a:p>
            <a:r>
              <a:rPr lang="en-US" dirty="0"/>
              <a:t>	10-m wind from the </a:t>
            </a:r>
            <a:r>
              <a:rPr lang="en-US" i="1" dirty="0"/>
              <a:t>Z</a:t>
            </a:r>
            <a:r>
              <a:rPr lang="en-US" i="1" baseline="-25000" dirty="0"/>
              <a:t>a</a:t>
            </a:r>
            <a:r>
              <a:rPr lang="en-US" dirty="0"/>
              <a:t> wind</a:t>
            </a:r>
          </a:p>
          <a:p>
            <a:r>
              <a:rPr lang="en-US" dirty="0"/>
              <a:t>	[equation on last slide]</a:t>
            </a:r>
          </a:p>
        </p:txBody>
      </p:sp>
      <p:sp>
        <p:nvSpPr>
          <p:cNvPr id="7" name="TextBox 6"/>
          <p:cNvSpPr txBox="1"/>
          <p:nvPr/>
        </p:nvSpPr>
        <p:spPr>
          <a:xfrm>
            <a:off x="4457789" y="3285205"/>
            <a:ext cx="669875" cy="307777"/>
          </a:xfrm>
          <a:prstGeom prst="rect">
            <a:avLst/>
          </a:prstGeom>
          <a:noFill/>
        </p:spPr>
        <p:txBody>
          <a:bodyPr wrap="none" rtlCol="0">
            <a:spAutoFit/>
          </a:bodyPr>
          <a:lstStyle/>
          <a:p>
            <a:r>
              <a:rPr lang="en-US" sz="1400" i="1" dirty="0"/>
              <a:t>stable</a:t>
            </a:r>
            <a:endParaRPr lang="en-US" i="1" dirty="0"/>
          </a:p>
        </p:txBody>
      </p:sp>
      <p:sp>
        <p:nvSpPr>
          <p:cNvPr id="8" name="TextBox 7"/>
          <p:cNvSpPr txBox="1"/>
          <p:nvPr/>
        </p:nvSpPr>
        <p:spPr>
          <a:xfrm>
            <a:off x="702004" y="2251086"/>
            <a:ext cx="854496" cy="307777"/>
          </a:xfrm>
          <a:prstGeom prst="rect">
            <a:avLst/>
          </a:prstGeom>
          <a:noFill/>
        </p:spPr>
        <p:txBody>
          <a:bodyPr wrap="none" rtlCol="0">
            <a:spAutoFit/>
          </a:bodyPr>
          <a:lstStyle/>
          <a:p>
            <a:r>
              <a:rPr lang="en-US" sz="1400" i="1" dirty="0"/>
              <a:t>unstable</a:t>
            </a:r>
            <a:endParaRPr lang="en-US" i="1" dirty="0"/>
          </a:p>
        </p:txBody>
      </p:sp>
    </p:spTree>
    <p:extLst>
      <p:ext uri="{BB962C8B-B14F-4D97-AF65-F5344CB8AC3E}">
        <p14:creationId xmlns:p14="http://schemas.microsoft.com/office/powerpoint/2010/main" val="1514405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32" y="1608867"/>
            <a:ext cx="9342509" cy="3970318"/>
          </a:xfrm>
          <a:prstGeom prst="rect">
            <a:avLst/>
          </a:prstGeom>
          <a:noFill/>
        </p:spPr>
        <p:txBody>
          <a:bodyPr wrap="none" rtlCol="0">
            <a:spAutoFit/>
          </a:bodyPr>
          <a:lstStyle/>
          <a:p>
            <a:r>
              <a:rPr lang="en-US" sz="1400" dirty="0">
                <a:latin typeface="Courier"/>
                <a:cs typeface="Courier"/>
              </a:rPr>
              <a:t>USGS SUMMER</a:t>
            </a:r>
          </a:p>
          <a:p>
            <a:r>
              <a:rPr lang="en-US" sz="1400" dirty="0">
                <a:latin typeface="Courier"/>
                <a:cs typeface="Courier"/>
              </a:rPr>
              <a:t>        ALBD   SLMO   SFEM   SFZ0 THERIN   SCFX   SFHC   ’</a:t>
            </a:r>
          </a:p>
          <a:p>
            <a:r>
              <a:rPr lang="en-US" sz="1400" dirty="0">
                <a:latin typeface="Courier"/>
                <a:cs typeface="Courier"/>
              </a:rPr>
              <a:t>1,      15.,   .10,   .88,   80.,    3.,  1.67, 18.9e5,'Urban and Built-Up Land'</a:t>
            </a:r>
          </a:p>
          <a:p>
            <a:r>
              <a:rPr lang="en-US" sz="1400" dirty="0">
                <a:latin typeface="Courier"/>
                <a:cs typeface="Courier"/>
              </a:rPr>
              <a:t>2,      17.,   .30,  .985,   15.,    4.,  2.71, 25.0e5,'Dryland Cropland &amp; Pasture'</a:t>
            </a:r>
          </a:p>
          <a:p>
            <a:r>
              <a:rPr lang="en-US" sz="1400" dirty="0">
                <a:latin typeface="Courier"/>
                <a:cs typeface="Courier"/>
              </a:rPr>
              <a:t>3,      18.,   .50,  .985,   10.,    4.,  2.20, 25.0e5,'Irrigated Cropland &amp; Pasture'</a:t>
            </a:r>
          </a:p>
          <a:p>
            <a:r>
              <a:rPr lang="en-US" sz="1400" dirty="0">
                <a:latin typeface="Courier"/>
                <a:cs typeface="Courier"/>
              </a:rPr>
              <a:t>4,      18.,   .25,  .985,   15.,    4.,  2.56, 25.0e5,'Mixed </a:t>
            </a:r>
            <a:r>
              <a:rPr lang="en-US" sz="1400" dirty="0" err="1">
                <a:latin typeface="Courier"/>
                <a:cs typeface="Courier"/>
              </a:rPr>
              <a:t>Dryland</a:t>
            </a:r>
            <a:r>
              <a:rPr lang="en-US" sz="1400" dirty="0">
                <a:latin typeface="Courier"/>
                <a:cs typeface="Courier"/>
              </a:rPr>
              <a:t>/Irrigated Crop'</a:t>
            </a:r>
          </a:p>
          <a:p>
            <a:r>
              <a:rPr lang="en-US" sz="1400" dirty="0">
                <a:latin typeface="Courier"/>
                <a:cs typeface="Courier"/>
              </a:rPr>
              <a:t>5,      18.,   .25,   .98,   14.,    4.,  2.56, 25.0e5,'Cropland/Grassland Mosaic'</a:t>
            </a:r>
          </a:p>
          <a:p>
            <a:r>
              <a:rPr lang="en-US" sz="1400" dirty="0">
                <a:latin typeface="Courier"/>
                <a:cs typeface="Courier"/>
              </a:rPr>
              <a:t>6,      16.,   .35,  .985,   20.,    4.,  3.19, 25.0e5,'Cropland/Woodland Mosaic'</a:t>
            </a:r>
          </a:p>
          <a:p>
            <a:r>
              <a:rPr lang="en-US" sz="1400" dirty="0">
                <a:latin typeface="Courier"/>
                <a:cs typeface="Courier"/>
              </a:rPr>
              <a:t>7,      19.,   .15,   .96,   12.,    3.,  2.37, 20.8e5,'Grassland'</a:t>
            </a:r>
          </a:p>
          <a:p>
            <a:r>
              <a:rPr lang="en-US" sz="1400" dirty="0">
                <a:latin typeface="Courier"/>
                <a:cs typeface="Courier"/>
              </a:rPr>
              <a:t>8,      22.,   .10,   .93,    5.,    3.,  1.56, 20.8e5,'Shrubland'</a:t>
            </a:r>
          </a:p>
          <a:p>
            <a:r>
              <a:rPr lang="en-US" sz="1400" dirty="0">
                <a:latin typeface="Courier"/>
                <a:cs typeface="Courier"/>
              </a:rPr>
              <a:t>9,      20.,   .15,   .95,    6.,    3.,  2.14, 20.8e5,'Mixed </a:t>
            </a:r>
            <a:r>
              <a:rPr lang="en-US" sz="1400" dirty="0" err="1">
                <a:latin typeface="Courier"/>
                <a:cs typeface="Courier"/>
              </a:rPr>
              <a:t>Shrubland</a:t>
            </a:r>
            <a:r>
              <a:rPr lang="en-US" sz="1400" dirty="0">
                <a:latin typeface="Courier"/>
                <a:cs typeface="Courier"/>
              </a:rPr>
              <a:t>/Grassland'</a:t>
            </a:r>
          </a:p>
          <a:p>
            <a:r>
              <a:rPr lang="en-US" sz="1400" dirty="0">
                <a:latin typeface="Courier"/>
                <a:cs typeface="Courier"/>
              </a:rPr>
              <a:t>10,     20.,   .15,   .92,   15.,    3.,  2.00, 25.0e5,'Savanna'</a:t>
            </a:r>
          </a:p>
          <a:p>
            <a:r>
              <a:rPr lang="en-US" sz="1400" dirty="0">
                <a:latin typeface="Courier"/>
                <a:cs typeface="Courier"/>
              </a:rPr>
              <a:t>11,     16.,   .30,   .93,   50.,    4.,  2.63, 25.0e5,'Deciduous Broadleaf Forest'</a:t>
            </a:r>
          </a:p>
          <a:p>
            <a:r>
              <a:rPr lang="en-US" sz="1400" dirty="0">
                <a:latin typeface="Courier"/>
                <a:cs typeface="Courier"/>
              </a:rPr>
              <a:t>12,     14.,   .30,   .94,   50.,    4.,  2.86, 25.0e5,'Deciduous </a:t>
            </a:r>
            <a:r>
              <a:rPr lang="en-US" sz="1400" dirty="0" err="1">
                <a:latin typeface="Courier"/>
                <a:cs typeface="Courier"/>
              </a:rPr>
              <a:t>Needleleaf</a:t>
            </a:r>
            <a:r>
              <a:rPr lang="en-US" sz="1400" dirty="0">
                <a:latin typeface="Courier"/>
                <a:cs typeface="Courier"/>
              </a:rPr>
              <a:t> Forest'</a:t>
            </a:r>
          </a:p>
          <a:p>
            <a:r>
              <a:rPr lang="en-US" sz="1400" dirty="0">
                <a:latin typeface="Courier"/>
                <a:cs typeface="Courier"/>
              </a:rPr>
              <a:t>13,     12.,   .50,   .95,   50.,    5.,  1.67, 29.2e5,'Evergreen Broadleaf Forest'</a:t>
            </a:r>
          </a:p>
          <a:p>
            <a:r>
              <a:rPr lang="en-US" sz="1400" dirty="0">
                <a:latin typeface="Courier"/>
                <a:cs typeface="Courier"/>
              </a:rPr>
              <a:t>14,     12.,   .30,   .95,   50.,    4.,  3.33, 29.2e5,'Evergreen </a:t>
            </a:r>
            <a:r>
              <a:rPr lang="en-US" sz="1400" dirty="0" err="1">
                <a:latin typeface="Courier"/>
                <a:cs typeface="Courier"/>
              </a:rPr>
              <a:t>Needleleaf</a:t>
            </a:r>
            <a:r>
              <a:rPr lang="en-US" sz="1400" dirty="0">
                <a:latin typeface="Courier"/>
                <a:cs typeface="Courier"/>
              </a:rPr>
              <a:t> Forest'</a:t>
            </a:r>
          </a:p>
          <a:p>
            <a:r>
              <a:rPr lang="en-US" sz="1400" dirty="0">
                <a:latin typeface="Courier"/>
                <a:cs typeface="Courier"/>
              </a:rPr>
              <a:t>15,     13.,   .30,   .97,   50.,    4.,  2.11, 41.8e5,'Mixed Forest'</a:t>
            </a:r>
          </a:p>
          <a:p>
            <a:r>
              <a:rPr lang="en-US" sz="1400" dirty="0">
                <a:latin typeface="Courier"/>
                <a:cs typeface="Courier"/>
              </a:rPr>
              <a:t>16,      8.,   1.0,   .98,  0.01,    6.,    0., 9.0e25,'Water Bodies'</a:t>
            </a:r>
          </a:p>
        </p:txBody>
      </p:sp>
      <p:sp>
        <p:nvSpPr>
          <p:cNvPr id="4" name="Rectangle 3"/>
          <p:cNvSpPr/>
          <p:nvPr/>
        </p:nvSpPr>
        <p:spPr>
          <a:xfrm>
            <a:off x="2993015" y="1750259"/>
            <a:ext cx="607954" cy="397322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21769" y="205413"/>
            <a:ext cx="1877713" cy="400110"/>
          </a:xfrm>
          <a:prstGeom prst="rect">
            <a:avLst/>
          </a:prstGeom>
          <a:noFill/>
        </p:spPr>
        <p:txBody>
          <a:bodyPr wrap="none" rtlCol="0">
            <a:spAutoFit/>
          </a:bodyPr>
          <a:lstStyle/>
          <a:p>
            <a:r>
              <a:rPr lang="en-US" sz="2000" dirty="0">
                <a:latin typeface="Courier"/>
                <a:cs typeface="Courier"/>
              </a:rPr>
              <a:t>LANDUSE.TBL</a:t>
            </a:r>
          </a:p>
        </p:txBody>
      </p:sp>
      <p:sp>
        <p:nvSpPr>
          <p:cNvPr id="6" name="TextBox 5"/>
          <p:cNvSpPr txBox="1"/>
          <p:nvPr/>
        </p:nvSpPr>
        <p:spPr>
          <a:xfrm>
            <a:off x="1512695" y="1237557"/>
            <a:ext cx="3634328" cy="369332"/>
          </a:xfrm>
          <a:prstGeom prst="rect">
            <a:avLst/>
          </a:prstGeom>
          <a:noFill/>
        </p:spPr>
        <p:txBody>
          <a:bodyPr wrap="none" rtlCol="0">
            <a:spAutoFit/>
          </a:bodyPr>
          <a:lstStyle/>
          <a:p>
            <a:r>
              <a:rPr lang="en-US" dirty="0">
                <a:solidFill>
                  <a:srgbClr val="FF0000"/>
                </a:solidFill>
              </a:rPr>
              <a:t>Surface roughness z</a:t>
            </a:r>
            <a:r>
              <a:rPr lang="en-US" baseline="-25000" dirty="0">
                <a:solidFill>
                  <a:srgbClr val="FF0000"/>
                </a:solidFill>
              </a:rPr>
              <a:t>0</a:t>
            </a:r>
            <a:r>
              <a:rPr lang="en-US" dirty="0">
                <a:solidFill>
                  <a:srgbClr val="FF0000"/>
                </a:solidFill>
              </a:rPr>
              <a:t>, in centimeters</a:t>
            </a:r>
          </a:p>
        </p:txBody>
      </p:sp>
      <p:sp>
        <p:nvSpPr>
          <p:cNvPr id="10" name="Slide Number Placeholder 9"/>
          <p:cNvSpPr>
            <a:spLocks noGrp="1"/>
          </p:cNvSpPr>
          <p:nvPr>
            <p:ph type="sldNum" sz="quarter" idx="12"/>
          </p:nvPr>
        </p:nvSpPr>
        <p:spPr/>
        <p:txBody>
          <a:bodyPr/>
          <a:lstStyle/>
          <a:p>
            <a:fld id="{8E3FBBD5-1602-7744-BAB0-075BA59CFE2E}" type="slidenum">
              <a:rPr lang="en-US" smtClean="0"/>
              <a:t>41</a:t>
            </a:fld>
            <a:endParaRPr lang="en-US"/>
          </a:p>
        </p:txBody>
      </p:sp>
      <p:sp>
        <p:nvSpPr>
          <p:cNvPr id="7" name="TextBox 6"/>
          <p:cNvSpPr txBox="1"/>
          <p:nvPr/>
        </p:nvSpPr>
        <p:spPr>
          <a:xfrm>
            <a:off x="221769" y="6370780"/>
            <a:ext cx="5726648" cy="338554"/>
          </a:xfrm>
          <a:prstGeom prst="rect">
            <a:avLst/>
          </a:prstGeom>
          <a:noFill/>
        </p:spPr>
        <p:txBody>
          <a:bodyPr wrap="none" rtlCol="0">
            <a:spAutoFit/>
          </a:bodyPr>
          <a:lstStyle/>
          <a:p>
            <a:r>
              <a:rPr lang="en-US" sz="1600" i="1" dirty="0">
                <a:solidFill>
                  <a:schemeClr val="bg1">
                    <a:lumMod val="65000"/>
                  </a:schemeClr>
                </a:solidFill>
              </a:rPr>
              <a:t>Aside: As of WRF v3.9, MODIS landuse database is now the default</a:t>
            </a:r>
          </a:p>
        </p:txBody>
      </p:sp>
      <p:pic>
        <p:nvPicPr>
          <p:cNvPr id="9" name="Picture 8"/>
          <p:cNvPicPr>
            <a:picLocks noChangeAspect="1"/>
          </p:cNvPicPr>
          <p:nvPr/>
        </p:nvPicPr>
        <p:blipFill>
          <a:blip r:embed="rId3"/>
          <a:stretch>
            <a:fillRect/>
          </a:stretch>
        </p:blipFill>
        <p:spPr>
          <a:xfrm>
            <a:off x="5244993" y="84143"/>
            <a:ext cx="3746500" cy="1104900"/>
          </a:xfrm>
          <a:prstGeom prst="rect">
            <a:avLst/>
          </a:prstGeom>
        </p:spPr>
      </p:pic>
      <p:sp>
        <p:nvSpPr>
          <p:cNvPr id="11" name="TextBox 10"/>
          <p:cNvSpPr txBox="1"/>
          <p:nvPr/>
        </p:nvSpPr>
        <p:spPr>
          <a:xfrm>
            <a:off x="3361602" y="448174"/>
            <a:ext cx="1727456" cy="369332"/>
          </a:xfrm>
          <a:prstGeom prst="rect">
            <a:avLst/>
          </a:prstGeom>
          <a:noFill/>
        </p:spPr>
        <p:txBody>
          <a:bodyPr wrap="none" rtlCol="0">
            <a:spAutoFit/>
          </a:bodyPr>
          <a:lstStyle/>
          <a:p>
            <a:r>
              <a:rPr lang="en-US" b="1" dirty="0"/>
              <a:t>Log wind profile</a:t>
            </a:r>
          </a:p>
        </p:txBody>
      </p:sp>
      <p:sp>
        <p:nvSpPr>
          <p:cNvPr id="12" name="Rectangle 11"/>
          <p:cNvSpPr/>
          <p:nvPr/>
        </p:nvSpPr>
        <p:spPr>
          <a:xfrm>
            <a:off x="7491878" y="698893"/>
            <a:ext cx="448212" cy="49015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912267" y="5576604"/>
            <a:ext cx="3079226" cy="738664"/>
          </a:xfrm>
          <a:prstGeom prst="rect">
            <a:avLst/>
          </a:prstGeom>
          <a:noFill/>
        </p:spPr>
        <p:txBody>
          <a:bodyPr wrap="none" rtlCol="0">
            <a:spAutoFit/>
          </a:bodyPr>
          <a:lstStyle/>
          <a:p>
            <a:r>
              <a:rPr lang="en-US" sz="1400" i="1" dirty="0">
                <a:solidFill>
                  <a:srgbClr val="FF0000"/>
                </a:solidFill>
              </a:rPr>
              <a:t>These z0 are starting points;</a:t>
            </a:r>
          </a:p>
          <a:p>
            <a:r>
              <a:rPr lang="en-US" sz="1400" i="1" dirty="0">
                <a:solidFill>
                  <a:srgbClr val="FF0000"/>
                </a:solidFill>
              </a:rPr>
              <a:t>Some schemes modify them</a:t>
            </a:r>
          </a:p>
          <a:p>
            <a:r>
              <a:rPr lang="en-US" sz="1400" i="1" dirty="0">
                <a:solidFill>
                  <a:srgbClr val="FF0000"/>
                </a:solidFill>
              </a:rPr>
              <a:t>(see also </a:t>
            </a:r>
            <a:r>
              <a:rPr lang="en-US" sz="1200" i="1" dirty="0">
                <a:solidFill>
                  <a:srgbClr val="FF0000"/>
                </a:solidFill>
                <a:latin typeface="Courier"/>
                <a:cs typeface="Courier"/>
              </a:rPr>
              <a:t>VEGPARM.TBL,MPTABLE.TBL</a:t>
            </a:r>
            <a:r>
              <a:rPr lang="en-US" sz="1400" i="1" dirty="0">
                <a:solidFill>
                  <a:srgbClr val="FF0000"/>
                </a:solidFill>
              </a:rPr>
              <a:t>)</a:t>
            </a:r>
          </a:p>
        </p:txBody>
      </p:sp>
    </p:spTree>
    <p:extLst>
      <p:ext uri="{BB962C8B-B14F-4D97-AF65-F5344CB8AC3E}">
        <p14:creationId xmlns:p14="http://schemas.microsoft.com/office/powerpoint/2010/main" val="79324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Nomenclature</a:t>
            </a:r>
          </a:p>
        </p:txBody>
      </p:sp>
      <p:sp>
        <p:nvSpPr>
          <p:cNvPr id="5" name="Content Placeholder 4"/>
          <p:cNvSpPr>
            <a:spLocks noGrp="1"/>
          </p:cNvSpPr>
          <p:nvPr>
            <p:ph idx="1"/>
          </p:nvPr>
        </p:nvSpPr>
        <p:spPr>
          <a:xfrm>
            <a:off x="457200" y="1600200"/>
            <a:ext cx="8229600" cy="4756150"/>
          </a:xfrm>
        </p:spPr>
        <p:txBody>
          <a:bodyPr>
            <a:normAutofit fontScale="47500" lnSpcReduction="20000"/>
          </a:bodyPr>
          <a:lstStyle/>
          <a:p>
            <a:r>
              <a:rPr lang="en-US" sz="5300" b="1" dirty="0"/>
              <a:t>Surface layer scheme </a:t>
            </a:r>
            <a:r>
              <a:rPr lang="en-US" sz="5300" dirty="0"/>
              <a:t>handles interactions with the surface, computes friction velocity, log profile stability adjustment, 2-m T and q</a:t>
            </a:r>
            <a:r>
              <a:rPr lang="en-US" sz="5300" baseline="-25000" dirty="0"/>
              <a:t>v</a:t>
            </a:r>
            <a:r>
              <a:rPr lang="en-US" sz="5300" dirty="0"/>
              <a:t> and 10-m winds.  </a:t>
            </a:r>
            <a:r>
              <a:rPr lang="en-US" sz="5300" dirty="0" err="1">
                <a:solidFill>
                  <a:srgbClr val="FF0000"/>
                </a:solidFill>
                <a:latin typeface="Courier"/>
                <a:cs typeface="Courier"/>
              </a:rPr>
              <a:t>sf_sfclay_physics</a:t>
            </a:r>
            <a:endParaRPr lang="en-US" sz="5300" dirty="0">
              <a:solidFill>
                <a:srgbClr val="FF0000"/>
              </a:solidFill>
              <a:latin typeface="Courier"/>
              <a:cs typeface="Courier"/>
            </a:endParaRPr>
          </a:p>
          <a:p>
            <a:r>
              <a:rPr lang="en-US" sz="5300" b="1" dirty="0"/>
              <a:t>PBL scheme </a:t>
            </a:r>
            <a:r>
              <a:rPr lang="en-US" sz="5300" dirty="0"/>
              <a:t>uses surface layer scheme information and computes PBL height and mixing K</a:t>
            </a:r>
            <a:r>
              <a:rPr lang="en-US" sz="5300" baseline="-25000" dirty="0"/>
              <a:t>m</a:t>
            </a:r>
            <a:r>
              <a:rPr lang="en-US" sz="5300" dirty="0"/>
              <a:t> and K</a:t>
            </a:r>
            <a:r>
              <a:rPr lang="en-US" sz="5300" baseline="-25000" dirty="0"/>
              <a:t>h</a:t>
            </a:r>
            <a:r>
              <a:rPr lang="en-US" sz="5300" dirty="0"/>
              <a:t> (and maybe TKE).  </a:t>
            </a:r>
            <a:r>
              <a:rPr lang="en-US" sz="5300" dirty="0" err="1">
                <a:solidFill>
                  <a:srgbClr val="FF0000"/>
                </a:solidFill>
                <a:latin typeface="Courier"/>
                <a:cs typeface="Courier"/>
              </a:rPr>
              <a:t>bl_pbl_physics</a:t>
            </a:r>
            <a:endParaRPr lang="en-US" sz="5300" dirty="0">
              <a:solidFill>
                <a:srgbClr val="FF0000"/>
              </a:solidFill>
            </a:endParaRPr>
          </a:p>
          <a:p>
            <a:r>
              <a:rPr lang="en-US" sz="5300" b="1" dirty="0"/>
              <a:t>Land surface model </a:t>
            </a:r>
            <a:r>
              <a:rPr lang="en-US" sz="5300" dirty="0"/>
              <a:t>(LSM) uses surface layer scheme information to compute surface fluxes of heat and moisture, interaction with soil, and effect of vegetation canopy.  Provides z</a:t>
            </a:r>
            <a:r>
              <a:rPr lang="en-US" sz="5300" baseline="-25000" dirty="0"/>
              <a:t>0</a:t>
            </a:r>
            <a:r>
              <a:rPr lang="en-US" sz="5300" dirty="0"/>
              <a:t>.  </a:t>
            </a:r>
            <a:r>
              <a:rPr lang="en-US" sz="5300" dirty="0" err="1">
                <a:solidFill>
                  <a:srgbClr val="FF0000"/>
                </a:solidFill>
                <a:latin typeface="Courier"/>
                <a:cs typeface="Courier"/>
              </a:rPr>
              <a:t>sf_surface_physics</a:t>
            </a:r>
            <a:endParaRPr lang="en-US" sz="5300" dirty="0">
              <a:solidFill>
                <a:srgbClr val="FF0000"/>
              </a:solidFill>
              <a:latin typeface="Courier"/>
              <a:cs typeface="Courier"/>
            </a:endParaRPr>
          </a:p>
          <a:p>
            <a:r>
              <a:rPr lang="en-US" sz="5300" i="1" dirty="0"/>
              <a:t>PBL and surface layer schemes often paired, and LSM selected independently, but not always.  But, they’re all tied together, and strongly influence each other.</a:t>
            </a:r>
            <a:endParaRPr lang="en-US" sz="5300" i="1" dirty="0">
              <a:solidFill>
                <a:srgbClr val="FF0000"/>
              </a:solidFill>
              <a:latin typeface="Courier"/>
              <a:cs typeface="Courier"/>
            </a:endParaRPr>
          </a:p>
          <a:p>
            <a:endParaRPr lang="en-US" dirty="0">
              <a:solidFill>
                <a:srgbClr val="FF0000"/>
              </a:solidFill>
              <a:latin typeface="Courier"/>
              <a:cs typeface="Courier"/>
            </a:endParaRPr>
          </a:p>
          <a:p>
            <a:endParaRPr lang="en-US" dirty="0"/>
          </a:p>
        </p:txBody>
      </p:sp>
      <p:sp>
        <p:nvSpPr>
          <p:cNvPr id="3" name="Slide Number Placeholder 2"/>
          <p:cNvSpPr>
            <a:spLocks noGrp="1"/>
          </p:cNvSpPr>
          <p:nvPr>
            <p:ph type="sldNum" sz="quarter" idx="12"/>
          </p:nvPr>
        </p:nvSpPr>
        <p:spPr/>
        <p:txBody>
          <a:bodyPr/>
          <a:lstStyle/>
          <a:p>
            <a:fld id="{8E3FBBD5-1602-7744-BAB0-075BA59CFE2E}" type="slidenum">
              <a:rPr lang="en-US" smtClean="0"/>
              <a:t>42</a:t>
            </a:fld>
            <a:endParaRPr lang="en-US"/>
          </a:p>
        </p:txBody>
      </p:sp>
    </p:spTree>
    <p:extLst>
      <p:ext uri="{BB962C8B-B14F-4D97-AF65-F5344CB8AC3E}">
        <p14:creationId xmlns:p14="http://schemas.microsoft.com/office/powerpoint/2010/main" val="1671226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FBBD5-1602-7744-BAB0-075BA59CFE2E}" type="slidenum">
              <a:rPr lang="en-US" smtClean="0"/>
              <a:t>43</a:t>
            </a:fld>
            <a:endParaRPr lang="en-US"/>
          </a:p>
        </p:txBody>
      </p:sp>
      <p:pic>
        <p:nvPicPr>
          <p:cNvPr id="2" name="Picture 1" descr="schemat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221" y="609278"/>
            <a:ext cx="5753100" cy="5905500"/>
          </a:xfrm>
          <a:prstGeom prst="rect">
            <a:avLst/>
          </a:prstGeom>
          <a:ln w="38100" cmpd="sng">
            <a:solidFill>
              <a:srgbClr val="FF0000"/>
            </a:solidFill>
          </a:ln>
        </p:spPr>
      </p:pic>
      <p:sp>
        <p:nvSpPr>
          <p:cNvPr id="3" name="TextBox 2"/>
          <p:cNvSpPr txBox="1"/>
          <p:nvPr/>
        </p:nvSpPr>
        <p:spPr>
          <a:xfrm>
            <a:off x="106264" y="5704690"/>
            <a:ext cx="1569660" cy="923330"/>
          </a:xfrm>
          <a:prstGeom prst="rect">
            <a:avLst/>
          </a:prstGeom>
          <a:noFill/>
        </p:spPr>
        <p:txBody>
          <a:bodyPr wrap="none" rtlCol="0">
            <a:spAutoFit/>
          </a:bodyPr>
          <a:lstStyle/>
          <a:p>
            <a:r>
              <a:rPr lang="en-US" dirty="0"/>
              <a:t>LH = </a:t>
            </a:r>
            <a:r>
              <a:rPr lang="en-US" dirty="0" err="1"/>
              <a:t>QFX•Lv</a:t>
            </a:r>
            <a:endParaRPr lang="en-US" dirty="0"/>
          </a:p>
          <a:p>
            <a:r>
              <a:rPr lang="en-US" dirty="0"/>
              <a:t>LH = W/m</a:t>
            </a:r>
            <a:r>
              <a:rPr lang="en-US" baseline="30000" dirty="0"/>
              <a:t>2</a:t>
            </a:r>
          </a:p>
          <a:p>
            <a:r>
              <a:rPr lang="en-US" dirty="0"/>
              <a:t>QFX = kg/m</a:t>
            </a:r>
            <a:r>
              <a:rPr lang="en-US" baseline="30000" dirty="0"/>
              <a:t>2</a:t>
            </a:r>
            <a:r>
              <a:rPr lang="en-US" dirty="0"/>
              <a:t>/s</a:t>
            </a:r>
          </a:p>
        </p:txBody>
      </p:sp>
      <p:sp>
        <p:nvSpPr>
          <p:cNvPr id="5" name="TextBox 4"/>
          <p:cNvSpPr txBox="1"/>
          <p:nvPr/>
        </p:nvSpPr>
        <p:spPr>
          <a:xfrm>
            <a:off x="106264" y="0"/>
            <a:ext cx="2115871" cy="369332"/>
          </a:xfrm>
          <a:prstGeom prst="rect">
            <a:avLst/>
          </a:prstGeom>
          <a:noFill/>
        </p:spPr>
        <p:txBody>
          <a:bodyPr wrap="none" rtlCol="0">
            <a:spAutoFit/>
          </a:bodyPr>
          <a:lstStyle/>
          <a:p>
            <a:r>
              <a:rPr lang="en-US" i="1" dirty="0"/>
              <a:t>(not drawn to scale)</a:t>
            </a:r>
          </a:p>
        </p:txBody>
      </p:sp>
      <p:sp>
        <p:nvSpPr>
          <p:cNvPr id="6" name="TextBox 5">
            <a:extLst>
              <a:ext uri="{FF2B5EF4-FFF2-40B4-BE49-F238E27FC236}">
                <a16:creationId xmlns:a16="http://schemas.microsoft.com/office/drawing/2014/main" id="{732B4FD0-B9DF-735D-1022-AF3906A3AE13}"/>
              </a:ext>
            </a:extLst>
          </p:cNvPr>
          <p:cNvSpPr txBox="1"/>
          <p:nvPr/>
        </p:nvSpPr>
        <p:spPr>
          <a:xfrm>
            <a:off x="7671460" y="890648"/>
            <a:ext cx="655949" cy="3785652"/>
          </a:xfrm>
          <a:prstGeom prst="rect">
            <a:avLst/>
          </a:prstGeom>
          <a:noFill/>
        </p:spPr>
        <p:txBody>
          <a:bodyPr wrap="none" rtlCol="0">
            <a:spAutoFit/>
          </a:bodyPr>
          <a:lstStyle/>
          <a:p>
            <a:r>
              <a:rPr lang="en-US" i="1" dirty="0"/>
              <a:t>Z</a:t>
            </a:r>
            <a:r>
              <a:rPr lang="en-US" i="1" baseline="-25000" dirty="0"/>
              <a:t>a</a:t>
            </a:r>
          </a:p>
          <a:p>
            <a:endParaRPr lang="en-US" i="1" baseline="-25000" dirty="0"/>
          </a:p>
          <a:p>
            <a:endParaRPr lang="en-US" i="1" baseline="-25000" dirty="0"/>
          </a:p>
          <a:p>
            <a:endParaRPr lang="en-US" i="1" baseline="-25000" dirty="0"/>
          </a:p>
          <a:p>
            <a:endParaRPr lang="en-US" i="1" baseline="-25000" dirty="0"/>
          </a:p>
          <a:p>
            <a:endParaRPr lang="en-US" i="1" baseline="-25000" dirty="0"/>
          </a:p>
          <a:p>
            <a:r>
              <a:rPr lang="en-US" dirty="0"/>
              <a:t>10 m</a:t>
            </a:r>
          </a:p>
          <a:p>
            <a:endParaRPr lang="en-US" dirty="0"/>
          </a:p>
          <a:p>
            <a:endParaRPr lang="en-US" dirty="0"/>
          </a:p>
          <a:p>
            <a:endParaRPr lang="en-US" dirty="0"/>
          </a:p>
          <a:p>
            <a:r>
              <a:rPr lang="en-US" dirty="0"/>
              <a:t>2 m</a:t>
            </a:r>
          </a:p>
          <a:p>
            <a:endParaRPr lang="en-US" dirty="0"/>
          </a:p>
          <a:p>
            <a:endParaRPr lang="en-US" dirty="0"/>
          </a:p>
          <a:p>
            <a:r>
              <a:rPr lang="en-US" dirty="0"/>
              <a:t>0 m</a:t>
            </a:r>
          </a:p>
          <a:p>
            <a:endParaRPr lang="en-US" dirty="0"/>
          </a:p>
        </p:txBody>
      </p:sp>
    </p:spTree>
    <p:extLst>
      <p:ext uri="{BB962C8B-B14F-4D97-AF65-F5344CB8AC3E}">
        <p14:creationId xmlns:p14="http://schemas.microsoft.com/office/powerpoint/2010/main" val="336352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Do </a:t>
            </a:r>
            <a:r>
              <a:rPr lang="en-US" dirty="0" err="1"/>
              <a:t>PBL_demonstration</a:t>
            </a:r>
            <a:r>
              <a:rPr lang="en-US" dirty="0"/>
              <a:t> script</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8E3FBBD5-1602-7744-BAB0-075BA59CFE2E}" type="slidenum">
              <a:rPr lang="en-US" smtClean="0"/>
              <a:t>44</a:t>
            </a:fld>
            <a:endParaRPr lang="en-US"/>
          </a:p>
        </p:txBody>
      </p:sp>
    </p:spTree>
    <p:extLst>
      <p:ext uri="{BB962C8B-B14F-4D97-AF65-F5344CB8AC3E}">
        <p14:creationId xmlns:p14="http://schemas.microsoft.com/office/powerpoint/2010/main" val="360979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E19408-33A6-014B-95C0-94C01F0CF15D}"/>
              </a:ext>
            </a:extLst>
          </p:cNvPr>
          <p:cNvSpPr>
            <a:spLocks noGrp="1"/>
          </p:cNvSpPr>
          <p:nvPr>
            <p:ph type="ctrTitle"/>
          </p:nvPr>
        </p:nvSpPr>
        <p:spPr/>
        <p:txBody>
          <a:bodyPr/>
          <a:lstStyle/>
          <a:p>
            <a:r>
              <a:rPr lang="en-US" dirty="0"/>
              <a:t>[end of Part II]</a:t>
            </a:r>
          </a:p>
        </p:txBody>
      </p:sp>
      <p:sp>
        <p:nvSpPr>
          <p:cNvPr id="6" name="Subtitle 5">
            <a:extLst>
              <a:ext uri="{FF2B5EF4-FFF2-40B4-BE49-F238E27FC236}">
                <a16:creationId xmlns:a16="http://schemas.microsoft.com/office/drawing/2014/main" id="{4B610E0F-7B52-9B47-84AD-93B47A4FE58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C2700D9-40AC-F441-82A8-63D6E31E0EE2}"/>
              </a:ext>
            </a:extLst>
          </p:cNvPr>
          <p:cNvSpPr>
            <a:spLocks noGrp="1"/>
          </p:cNvSpPr>
          <p:nvPr>
            <p:ph type="sldNum" sz="quarter" idx="12"/>
          </p:nvPr>
        </p:nvSpPr>
        <p:spPr/>
        <p:txBody>
          <a:bodyPr/>
          <a:lstStyle/>
          <a:p>
            <a:fld id="{8E3FBBD5-1602-7744-BAB0-075BA59CFE2E}" type="slidenum">
              <a:rPr lang="en-US" smtClean="0"/>
              <a:t>45</a:t>
            </a:fld>
            <a:endParaRPr lang="en-US"/>
          </a:p>
        </p:txBody>
      </p:sp>
    </p:spTree>
    <p:extLst>
      <p:ext uri="{BB962C8B-B14F-4D97-AF65-F5344CB8AC3E}">
        <p14:creationId xmlns:p14="http://schemas.microsoft.com/office/powerpoint/2010/main" val="73041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402B-2A33-191B-7154-28E5B569EA47}"/>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BAFA2D84-838D-3539-6778-81EE0AB75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5B939014-E0F1-CE0E-5D74-22CD98448C99}"/>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E99AE207-70C0-E8C8-090B-581451D90EEE}"/>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4C34C071-909F-3214-C926-A6CB9071E23E}"/>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82D50DD2-E7FC-3B4C-32B9-4EA9B151CF2C}"/>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FAC29329-3C8B-A286-B9A6-DE5A18A4D0FB}"/>
              </a:ext>
            </a:extLst>
          </p:cNvPr>
          <p:cNvSpPr>
            <a:spLocks noGrp="1"/>
          </p:cNvSpPr>
          <p:nvPr>
            <p:ph type="sldNum" sz="quarter" idx="12"/>
          </p:nvPr>
        </p:nvSpPr>
        <p:spPr/>
        <p:txBody>
          <a:bodyPr/>
          <a:lstStyle/>
          <a:p>
            <a:fld id="{8E3FBBD5-1602-7744-BAB0-075BA59CFE2E}" type="slidenum">
              <a:rPr lang="en-US" smtClean="0"/>
              <a:t>5</a:t>
            </a:fld>
            <a:endParaRPr lang="en-US"/>
          </a:p>
        </p:txBody>
      </p:sp>
      <p:sp>
        <p:nvSpPr>
          <p:cNvPr id="2" name="TextBox 1">
            <a:extLst>
              <a:ext uri="{FF2B5EF4-FFF2-40B4-BE49-F238E27FC236}">
                <a16:creationId xmlns:a16="http://schemas.microsoft.com/office/drawing/2014/main" id="{C8C5344D-3E78-6A15-D7BC-8864F08F3639}"/>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
        <p:nvSpPr>
          <p:cNvPr id="7" name="TextBox 6">
            <a:extLst>
              <a:ext uri="{FF2B5EF4-FFF2-40B4-BE49-F238E27FC236}">
                <a16:creationId xmlns:a16="http://schemas.microsoft.com/office/drawing/2014/main" id="{A9A3BC79-9C0B-3423-8DB1-5054D9514190}"/>
              </a:ext>
            </a:extLst>
          </p:cNvPr>
          <p:cNvSpPr txBox="1"/>
          <p:nvPr/>
        </p:nvSpPr>
        <p:spPr>
          <a:xfrm>
            <a:off x="2653863" y="4080833"/>
            <a:ext cx="2061462" cy="523220"/>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Surface heating produces</a:t>
            </a:r>
          </a:p>
          <a:p>
            <a:r>
              <a:rPr lang="en-US" sz="1400" b="1" dirty="0">
                <a:solidFill>
                  <a:srgbClr val="FF0000"/>
                </a:solidFill>
              </a:rPr>
              <a:t> unstable surface layer</a:t>
            </a:r>
          </a:p>
        </p:txBody>
      </p:sp>
      <p:cxnSp>
        <p:nvCxnSpPr>
          <p:cNvPr id="10" name="Straight Arrow Connector 9">
            <a:extLst>
              <a:ext uri="{FF2B5EF4-FFF2-40B4-BE49-F238E27FC236}">
                <a16:creationId xmlns:a16="http://schemas.microsoft.com/office/drawing/2014/main" id="{6E78ADF1-70DE-644F-B10D-3FE8091C5402}"/>
              </a:ext>
            </a:extLst>
          </p:cNvPr>
          <p:cNvCxnSpPr>
            <a:cxnSpLocks/>
          </p:cNvCxnSpPr>
          <p:nvPr/>
        </p:nvCxnSpPr>
        <p:spPr>
          <a:xfrm flipH="1">
            <a:off x="1971304" y="4604053"/>
            <a:ext cx="1365663" cy="77546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06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9 at 4.48.0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6" name="TextBox 5"/>
          <p:cNvSpPr txBox="1"/>
          <p:nvPr/>
        </p:nvSpPr>
        <p:spPr>
          <a:xfrm>
            <a:off x="1735021" y="1658694"/>
            <a:ext cx="1837683" cy="307777"/>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Deep vigorous mixing</a:t>
            </a:r>
          </a:p>
        </p:txBody>
      </p:sp>
      <p:cxnSp>
        <p:nvCxnSpPr>
          <p:cNvPr id="8" name="Straight Arrow Connector 7"/>
          <p:cNvCxnSpPr/>
          <p:nvPr/>
        </p:nvCxnSpPr>
        <p:spPr>
          <a:xfrm flipH="1">
            <a:off x="2091658" y="1985145"/>
            <a:ext cx="429537" cy="12080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p:cNvSpPr>
            <a:spLocks noGrp="1"/>
          </p:cNvSpPr>
          <p:nvPr>
            <p:ph type="sldNum" sz="quarter" idx="12"/>
          </p:nvPr>
        </p:nvSpPr>
        <p:spPr/>
        <p:txBody>
          <a:bodyPr/>
          <a:lstStyle/>
          <a:p>
            <a:fld id="{8E3FBBD5-1602-7744-BAB0-075BA59CFE2E}" type="slidenum">
              <a:rPr lang="en-US" smtClean="0"/>
              <a:t>6</a:t>
            </a:fld>
            <a:endParaRPr lang="en-US"/>
          </a:p>
        </p:txBody>
      </p:sp>
      <p:sp>
        <p:nvSpPr>
          <p:cNvPr id="2" name="TextBox 1">
            <a:extLst>
              <a:ext uri="{FF2B5EF4-FFF2-40B4-BE49-F238E27FC236}">
                <a16:creationId xmlns:a16="http://schemas.microsoft.com/office/drawing/2014/main" id="{F7DFAE9D-99A9-B043-8D46-C59F4DF16A95}"/>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Tree>
    <p:extLst>
      <p:ext uri="{BB962C8B-B14F-4D97-AF65-F5344CB8AC3E}">
        <p14:creationId xmlns:p14="http://schemas.microsoft.com/office/powerpoint/2010/main" val="247696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0361A-8DF9-6E05-C48F-6243FBFF1667}"/>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79265D6D-81ED-51F7-7AAE-DD52DDCE9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CD9CCB67-C465-920F-D159-C7EBBFBDD796}"/>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C379135A-3958-F3DF-3AB8-B9E62F35FD82}"/>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1C9AC972-2D80-F330-25B3-A76675078B37}"/>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262ED0D0-7E73-1017-80BA-9EDF626A5152}"/>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DB325F6A-D2B7-C25E-D3A7-0869D74298DA}"/>
              </a:ext>
            </a:extLst>
          </p:cNvPr>
          <p:cNvSpPr>
            <a:spLocks noGrp="1"/>
          </p:cNvSpPr>
          <p:nvPr>
            <p:ph type="sldNum" sz="quarter" idx="12"/>
          </p:nvPr>
        </p:nvSpPr>
        <p:spPr/>
        <p:txBody>
          <a:bodyPr/>
          <a:lstStyle/>
          <a:p>
            <a:fld id="{8E3FBBD5-1602-7744-BAB0-075BA59CFE2E}" type="slidenum">
              <a:rPr lang="en-US" smtClean="0"/>
              <a:t>7</a:t>
            </a:fld>
            <a:endParaRPr lang="en-US"/>
          </a:p>
        </p:txBody>
      </p:sp>
      <p:sp>
        <p:nvSpPr>
          <p:cNvPr id="2" name="TextBox 1">
            <a:extLst>
              <a:ext uri="{FF2B5EF4-FFF2-40B4-BE49-F238E27FC236}">
                <a16:creationId xmlns:a16="http://schemas.microsoft.com/office/drawing/2014/main" id="{452AC549-8660-3CCC-201D-DF987C25487C}"/>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
        <p:nvSpPr>
          <p:cNvPr id="7" name="TextBox 6">
            <a:extLst>
              <a:ext uri="{FF2B5EF4-FFF2-40B4-BE49-F238E27FC236}">
                <a16:creationId xmlns:a16="http://schemas.microsoft.com/office/drawing/2014/main" id="{71C95A26-0A59-F213-FED7-B3384DF9B7BB}"/>
              </a:ext>
            </a:extLst>
          </p:cNvPr>
          <p:cNvSpPr txBox="1"/>
          <p:nvPr/>
        </p:nvSpPr>
        <p:spPr>
          <a:xfrm>
            <a:off x="672388" y="4238006"/>
            <a:ext cx="2149884" cy="523220"/>
          </a:xfrm>
          <a:prstGeom prst="rect">
            <a:avLst/>
          </a:prstGeom>
          <a:solidFill>
            <a:schemeClr val="bg1"/>
          </a:solidFill>
          <a:ln w="38100">
            <a:solidFill>
              <a:srgbClr val="0070C0"/>
            </a:solidFill>
          </a:ln>
        </p:spPr>
        <p:txBody>
          <a:bodyPr wrap="none" rtlCol="0">
            <a:spAutoFit/>
          </a:bodyPr>
          <a:lstStyle/>
          <a:p>
            <a:r>
              <a:rPr lang="en-US" sz="1400" b="1" dirty="0">
                <a:solidFill>
                  <a:srgbClr val="0070C0"/>
                </a:solidFill>
              </a:rPr>
              <a:t>Late afternoon to evening:</a:t>
            </a:r>
          </a:p>
          <a:p>
            <a:r>
              <a:rPr lang="en-US" sz="1400" b="1" dirty="0">
                <a:solidFill>
                  <a:srgbClr val="0070C0"/>
                </a:solidFill>
              </a:rPr>
              <a:t>surface layer stabilizes</a:t>
            </a:r>
          </a:p>
        </p:txBody>
      </p:sp>
      <p:cxnSp>
        <p:nvCxnSpPr>
          <p:cNvPr id="9" name="Straight Arrow Connector 8">
            <a:extLst>
              <a:ext uri="{FF2B5EF4-FFF2-40B4-BE49-F238E27FC236}">
                <a16:creationId xmlns:a16="http://schemas.microsoft.com/office/drawing/2014/main" id="{91147034-D50C-00E2-BF2C-945230492EF4}"/>
              </a:ext>
            </a:extLst>
          </p:cNvPr>
          <p:cNvCxnSpPr>
            <a:cxnSpLocks/>
          </p:cNvCxnSpPr>
          <p:nvPr/>
        </p:nvCxnSpPr>
        <p:spPr>
          <a:xfrm>
            <a:off x="1782956" y="4788206"/>
            <a:ext cx="1076196" cy="555690"/>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37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D4D5A-C3D3-BED8-82B6-BC9C2DA862EB}"/>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D078C8AB-591F-9917-80AF-4B747605F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020A3E2D-86E4-1997-F8CF-2657F99DD0D6}"/>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834025F0-ECF6-EE74-A50F-68926B539034}"/>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5EDB1284-A19A-2EC4-492A-14A4A3B775B2}"/>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9A5D3E02-4312-F6B0-E117-396D43F1C94D}"/>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D1824353-AC08-9EE2-4BF1-FB01EBD40E21}"/>
              </a:ext>
            </a:extLst>
          </p:cNvPr>
          <p:cNvSpPr>
            <a:spLocks noGrp="1"/>
          </p:cNvSpPr>
          <p:nvPr>
            <p:ph type="sldNum" sz="quarter" idx="12"/>
          </p:nvPr>
        </p:nvSpPr>
        <p:spPr/>
        <p:txBody>
          <a:bodyPr/>
          <a:lstStyle/>
          <a:p>
            <a:fld id="{8E3FBBD5-1602-7744-BAB0-075BA59CFE2E}" type="slidenum">
              <a:rPr lang="en-US" smtClean="0"/>
              <a:t>8</a:t>
            </a:fld>
            <a:endParaRPr lang="en-US"/>
          </a:p>
        </p:txBody>
      </p:sp>
      <p:sp>
        <p:nvSpPr>
          <p:cNvPr id="2" name="TextBox 1">
            <a:extLst>
              <a:ext uri="{FF2B5EF4-FFF2-40B4-BE49-F238E27FC236}">
                <a16:creationId xmlns:a16="http://schemas.microsoft.com/office/drawing/2014/main" id="{790E0330-3603-96C2-8B60-E2E86A434A7C}"/>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
        <p:nvSpPr>
          <p:cNvPr id="7" name="TextBox 6">
            <a:extLst>
              <a:ext uri="{FF2B5EF4-FFF2-40B4-BE49-F238E27FC236}">
                <a16:creationId xmlns:a16="http://schemas.microsoft.com/office/drawing/2014/main" id="{B44ED45A-548A-5B8B-B058-32587966C9F1}"/>
              </a:ext>
            </a:extLst>
          </p:cNvPr>
          <p:cNvSpPr txBox="1"/>
          <p:nvPr/>
        </p:nvSpPr>
        <p:spPr>
          <a:xfrm>
            <a:off x="2807489" y="3429000"/>
            <a:ext cx="1978234" cy="523220"/>
          </a:xfrm>
          <a:prstGeom prst="rect">
            <a:avLst/>
          </a:prstGeom>
          <a:solidFill>
            <a:schemeClr val="bg1"/>
          </a:solidFill>
          <a:ln w="38100">
            <a:solidFill>
              <a:srgbClr val="0070C0"/>
            </a:solidFill>
          </a:ln>
        </p:spPr>
        <p:txBody>
          <a:bodyPr wrap="none" rtlCol="0">
            <a:spAutoFit/>
          </a:bodyPr>
          <a:lstStyle/>
          <a:p>
            <a:r>
              <a:rPr lang="en-US" sz="1400" b="1" dirty="0">
                <a:solidFill>
                  <a:srgbClr val="0070C0"/>
                </a:solidFill>
              </a:rPr>
              <a:t>Mixing rapidly vanishes,</a:t>
            </a:r>
          </a:p>
          <a:p>
            <a:r>
              <a:rPr lang="en-US" sz="1400" b="1" dirty="0">
                <a:solidFill>
                  <a:srgbClr val="0070C0"/>
                </a:solidFill>
              </a:rPr>
              <a:t>leaving residual layer</a:t>
            </a:r>
          </a:p>
        </p:txBody>
      </p:sp>
      <p:sp>
        <p:nvSpPr>
          <p:cNvPr id="11" name="TextBox 10">
            <a:extLst>
              <a:ext uri="{FF2B5EF4-FFF2-40B4-BE49-F238E27FC236}">
                <a16:creationId xmlns:a16="http://schemas.microsoft.com/office/drawing/2014/main" id="{AD628294-4F27-A76A-856C-E33D63908E2F}"/>
              </a:ext>
            </a:extLst>
          </p:cNvPr>
          <p:cNvSpPr txBox="1"/>
          <p:nvPr/>
        </p:nvSpPr>
        <p:spPr>
          <a:xfrm>
            <a:off x="6181472" y="3879982"/>
            <a:ext cx="1709571" cy="307777"/>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Next day: do it again</a:t>
            </a:r>
          </a:p>
        </p:txBody>
      </p:sp>
    </p:spTree>
    <p:extLst>
      <p:ext uri="{BB962C8B-B14F-4D97-AF65-F5344CB8AC3E}">
        <p14:creationId xmlns:p14="http://schemas.microsoft.com/office/powerpoint/2010/main" val="403342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6DF5C-5380-B915-B3F2-41C062E4260A}"/>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6E9E836A-C6AE-0D6A-FEA5-99B8359C3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395A8D49-1995-3755-080A-C45DD2B5E49B}"/>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7508C445-3751-9CE5-FAC3-40EB626B9168}"/>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BA1D9AD6-F83E-ADCE-E048-453B7C22F219}"/>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7EA952D9-CCAE-148D-F1EA-A71E73C706E4}"/>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A64D59D4-0034-C4E2-5A96-FC81C26FE3A8}"/>
              </a:ext>
            </a:extLst>
          </p:cNvPr>
          <p:cNvSpPr>
            <a:spLocks noGrp="1"/>
          </p:cNvSpPr>
          <p:nvPr>
            <p:ph type="sldNum" sz="quarter" idx="12"/>
          </p:nvPr>
        </p:nvSpPr>
        <p:spPr/>
        <p:txBody>
          <a:bodyPr/>
          <a:lstStyle/>
          <a:p>
            <a:fld id="{8E3FBBD5-1602-7744-BAB0-075BA59CFE2E}" type="slidenum">
              <a:rPr lang="en-US" smtClean="0"/>
              <a:t>9</a:t>
            </a:fld>
            <a:endParaRPr lang="en-US"/>
          </a:p>
        </p:txBody>
      </p:sp>
      <p:sp>
        <p:nvSpPr>
          <p:cNvPr id="2" name="TextBox 1">
            <a:extLst>
              <a:ext uri="{FF2B5EF4-FFF2-40B4-BE49-F238E27FC236}">
                <a16:creationId xmlns:a16="http://schemas.microsoft.com/office/drawing/2014/main" id="{B15AA6CE-60C6-6A60-5BC5-067802B9CF27}"/>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cxnSp>
        <p:nvCxnSpPr>
          <p:cNvPr id="9" name="Straight Arrow Connector 8">
            <a:extLst>
              <a:ext uri="{FF2B5EF4-FFF2-40B4-BE49-F238E27FC236}">
                <a16:creationId xmlns:a16="http://schemas.microsoft.com/office/drawing/2014/main" id="{B316D7BB-0D05-F30B-F9C3-6BDB3E0EEAE9}"/>
              </a:ext>
            </a:extLst>
          </p:cNvPr>
          <p:cNvCxnSpPr>
            <a:cxnSpLocks/>
          </p:cNvCxnSpPr>
          <p:nvPr/>
        </p:nvCxnSpPr>
        <p:spPr>
          <a:xfrm flipV="1">
            <a:off x="5150612" y="821117"/>
            <a:ext cx="1030860" cy="68293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3E628AF-6070-2C3C-27AF-3C58E3FBBA9D}"/>
              </a:ext>
            </a:extLst>
          </p:cNvPr>
          <p:cNvCxnSpPr>
            <a:cxnSpLocks/>
          </p:cNvCxnSpPr>
          <p:nvPr/>
        </p:nvCxnSpPr>
        <p:spPr>
          <a:xfrm flipH="1">
            <a:off x="3093158" y="1657943"/>
            <a:ext cx="519227" cy="75838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C345FDC-2BB0-C76F-CB90-0B6C19B9A33C}"/>
              </a:ext>
            </a:extLst>
          </p:cNvPr>
          <p:cNvSpPr txBox="1"/>
          <p:nvPr/>
        </p:nvSpPr>
        <p:spPr>
          <a:xfrm>
            <a:off x="2901390" y="1350166"/>
            <a:ext cx="2211375" cy="307777"/>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PBL height varies with time</a:t>
            </a:r>
          </a:p>
        </p:txBody>
      </p:sp>
    </p:spTree>
    <p:extLst>
      <p:ext uri="{BB962C8B-B14F-4D97-AF65-F5344CB8AC3E}">
        <p14:creationId xmlns:p14="http://schemas.microsoft.com/office/powerpoint/2010/main" val="3895356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23920</TotalTime>
  <Words>3234</Words>
  <Application>Microsoft Macintosh PowerPoint</Application>
  <PresentationFormat>On-screen Show (4:3)</PresentationFormat>
  <Paragraphs>501</Paragraphs>
  <Slides>45</Slides>
  <Notes>23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Courier</vt:lpstr>
      <vt:lpstr>Courier New</vt:lpstr>
      <vt:lpstr>Symbol</vt:lpstr>
      <vt:lpstr>Wingdings</vt:lpstr>
      <vt:lpstr>Office Theme</vt:lpstr>
      <vt:lpstr>The PBL, Part 2:  Structure as observed and modeled by WRF (with in-class demonstration)</vt:lpstr>
      <vt:lpstr>Outline</vt:lpstr>
      <vt:lpstr>Mellor and Yamada’s depiction of the PBL diurnal cycle</vt:lpstr>
      <vt:lpstr>PowerPoint Presentation</vt:lpstr>
      <vt:lpstr>PowerPoint Presentation</vt:lpstr>
      <vt:lpstr>PowerPoint Presentation</vt:lpstr>
      <vt:lpstr>PowerPoint Presentation</vt:lpstr>
      <vt:lpstr>PowerPoint Presentation</vt:lpstr>
      <vt:lpstr>PowerPoint Presentation</vt:lpstr>
      <vt:lpstr>Estimates of eddy mixing (Km)</vt:lpstr>
      <vt:lpstr>PBL vertical structure</vt:lpstr>
      <vt:lpstr>A strongly-heated afternoon PBL</vt:lpstr>
      <vt:lpstr>A strongly-heated afternoon PBL</vt:lpstr>
      <vt:lpstr>Evolution of well-mixed PBL #1</vt:lpstr>
      <vt:lpstr>Evolution of well-mixed PBL #2</vt:lpstr>
      <vt:lpstr>Evolution of well-mixed PBL #3</vt:lpstr>
      <vt:lpstr>Evolution of well-mixed PBL #4</vt:lpstr>
      <vt:lpstr>A strongly-heated afternoon PBL</vt:lpstr>
      <vt:lpstr>Great Plains wind profile: July 2016</vt:lpstr>
      <vt:lpstr>PowerPoint Presentation</vt:lpstr>
      <vt:lpstr>PowerPoint Presentation</vt:lpstr>
      <vt:lpstr>Before evening…</vt:lpstr>
      <vt:lpstr>…the overnight residual layer</vt:lpstr>
      <vt:lpstr>Momentum: day vs. night</vt:lpstr>
      <vt:lpstr>Great Plains wind profiles: July 2016</vt:lpstr>
      <vt:lpstr>Visualizing the PBL diurnal cycle</vt:lpstr>
      <vt:lpstr>WRF SCM</vt:lpstr>
      <vt:lpstr>Nonlocal mixing</vt:lpstr>
      <vt:lpstr>PowerPoint Presentation</vt:lpstr>
      <vt:lpstr>PowerPoint Presentation</vt:lpstr>
      <vt:lpstr>Eddy mixing for momentum (Km)</vt:lpstr>
      <vt:lpstr>Eddy mixing for momentum (Km)</vt:lpstr>
      <vt:lpstr>Km, Kh profile with height</vt:lpstr>
      <vt:lpstr>PowerPoint Presentation</vt:lpstr>
      <vt:lpstr>PowerPoint Presentation</vt:lpstr>
      <vt:lpstr>PowerPoint Presentation</vt:lpstr>
      <vt:lpstr>Finding the 10-m wind speed</vt:lpstr>
      <vt:lpstr>Finding the 10-m wind speed</vt:lpstr>
      <vt:lpstr>Finding the 10-m wind speed</vt:lpstr>
      <vt:lpstr>Stability function y</vt:lpstr>
      <vt:lpstr>PowerPoint Presentation</vt:lpstr>
      <vt:lpstr>Nomenclature</vt:lpstr>
      <vt:lpstr>PowerPoint Presentation</vt:lpstr>
      <vt:lpstr>Do PBL_demonstration script</vt:lpstr>
      <vt:lpstr>[end of Part II]</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Fovell</dc:creator>
  <cp:lastModifiedBy>Fovell, Robert</cp:lastModifiedBy>
  <cp:revision>201</cp:revision>
  <dcterms:created xsi:type="dcterms:W3CDTF">2016-02-09T21:27:26Z</dcterms:created>
  <dcterms:modified xsi:type="dcterms:W3CDTF">2024-09-30T14:08:33Z</dcterms:modified>
</cp:coreProperties>
</file>