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342" r:id="rId4"/>
    <p:sldId id="267" r:id="rId5"/>
    <p:sldId id="263" r:id="rId6"/>
    <p:sldId id="268" r:id="rId7"/>
    <p:sldId id="265" r:id="rId8"/>
    <p:sldId id="266" r:id="rId9"/>
    <p:sldId id="285" r:id="rId10"/>
    <p:sldId id="338" r:id="rId11"/>
    <p:sldId id="299" r:id="rId12"/>
    <p:sldId id="298" r:id="rId13"/>
    <p:sldId id="336" r:id="rId14"/>
    <p:sldId id="335" r:id="rId15"/>
    <p:sldId id="351" r:id="rId16"/>
    <p:sldId id="259" r:id="rId17"/>
    <p:sldId id="260" r:id="rId18"/>
    <p:sldId id="261" r:id="rId19"/>
    <p:sldId id="269" r:id="rId20"/>
    <p:sldId id="270" r:id="rId21"/>
    <p:sldId id="271" r:id="rId22"/>
    <p:sldId id="310" r:id="rId23"/>
    <p:sldId id="272" r:id="rId24"/>
    <p:sldId id="274" r:id="rId25"/>
    <p:sldId id="334" r:id="rId26"/>
    <p:sldId id="337" r:id="rId27"/>
    <p:sldId id="276" r:id="rId28"/>
    <p:sldId id="277" r:id="rId29"/>
    <p:sldId id="278" r:id="rId30"/>
    <p:sldId id="305" r:id="rId31"/>
    <p:sldId id="304" r:id="rId32"/>
    <p:sldId id="368" r:id="rId33"/>
    <p:sldId id="280" r:id="rId34"/>
    <p:sldId id="281" r:id="rId35"/>
    <p:sldId id="282" r:id="rId36"/>
    <p:sldId id="283" r:id="rId37"/>
    <p:sldId id="315" r:id="rId38"/>
    <p:sldId id="326" r:id="rId39"/>
    <p:sldId id="327" r:id="rId40"/>
    <p:sldId id="330" r:id="rId41"/>
    <p:sldId id="329" r:id="rId42"/>
    <p:sldId id="328" r:id="rId43"/>
    <p:sldId id="352" r:id="rId44"/>
    <p:sldId id="363" r:id="rId45"/>
    <p:sldId id="306" r:id="rId46"/>
    <p:sldId id="307" r:id="rId47"/>
    <p:sldId id="279" r:id="rId48"/>
    <p:sldId id="286" r:id="rId49"/>
    <p:sldId id="303" r:id="rId50"/>
    <p:sldId id="309" r:id="rId51"/>
    <p:sldId id="362" r:id="rId52"/>
    <p:sldId id="364" r:id="rId53"/>
    <p:sldId id="339" r:id="rId54"/>
    <p:sldId id="365" r:id="rId55"/>
    <p:sldId id="320" r:id="rId56"/>
    <p:sldId id="321" r:id="rId57"/>
    <p:sldId id="322" r:id="rId58"/>
    <p:sldId id="324" r:id="rId59"/>
    <p:sldId id="325" r:id="rId60"/>
    <p:sldId id="340" r:id="rId61"/>
    <p:sldId id="367" r:id="rId62"/>
    <p:sldId id="343" r:id="rId63"/>
    <p:sldId id="311" r:id="rId64"/>
    <p:sldId id="34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5">
          <p15:clr>
            <a:srgbClr val="A4A3A4"/>
          </p15:clr>
        </p15:guide>
        <p15:guide id="2" pos="3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4"/>
    <p:restoredTop sz="94753"/>
  </p:normalViewPr>
  <p:slideViewPr>
    <p:cSldViewPr snapToGrid="0" snapToObjects="1" showGuides="1">
      <p:cViewPr varScale="1">
        <p:scale>
          <a:sx n="101" d="100"/>
          <a:sy n="101" d="100"/>
        </p:scale>
        <p:origin x="1600" y="200"/>
      </p:cViewPr>
      <p:guideLst>
        <p:guide orient="horz" pos="965"/>
        <p:guide pos="3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BDC4-C838-124D-95B0-59EDDBBC3B0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9E77-1CC5-4A4A-989C-6D341E3D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DDF2-A69F-2B4A-ABFB-B2AC975E697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5A02-EE7C-C54E-A6EE-E3DFCEFA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using</a:t>
            </a:r>
            <a:r>
              <a:rPr lang="en-US" baseline="0" dirty="0"/>
              <a:t> WRF SCM</a:t>
            </a:r>
          </a:p>
          <a:p>
            <a:r>
              <a:rPr lang="en-US" baseline="0" dirty="0"/>
              <a:t>This is using a higher wind initial sounding, and lower soil moisture, and that helps exaggerate diff </a:t>
            </a:r>
            <a:r>
              <a:rPr lang="en-US" baseline="0" dirty="0" err="1"/>
              <a:t>wrt</a:t>
            </a:r>
            <a:r>
              <a:rPr lang="en-US" baseline="0" dirty="0"/>
              <a:t> MRF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how this was formed.  The PBL top inversion is a consequence of the PBL mixing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Superadiabatic</a:t>
            </a:r>
            <a:r>
              <a:rPr lang="en-US" dirty="0"/>
              <a:t> near </a:t>
            </a:r>
            <a:r>
              <a:rPr lang="en-US" dirty="0" err="1"/>
              <a:t>sfc</a:t>
            </a:r>
            <a:r>
              <a:rPr lang="en-US" dirty="0"/>
              <a:t> because mixing restricted near solid boundary.  Mixed layer results owing to mixing through a deep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Magnitudes,</a:t>
            </a:r>
            <a:r>
              <a:rPr lang="en-US" baseline="0" dirty="0"/>
              <a:t> depths different, but shape is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order scheme fails to develop neutral mixed layer.  </a:t>
            </a:r>
            <a:r>
              <a:rPr lang="en-US" dirty="0" err="1"/>
              <a:t>Superadiabatic</a:t>
            </a:r>
            <a:r>
              <a:rPr lang="en-US" dirty="0"/>
              <a:t> through a very deep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“For statically unstable</a:t>
            </a:r>
            <a:r>
              <a:rPr lang="en-US" baseline="0" dirty="0"/>
              <a:t> ABLs with vigorous convective thermals… wind speed becomes uniform with height a short distance above the ground.” – Stull’s Met for </a:t>
            </a:r>
            <a:r>
              <a:rPr lang="en-US" baseline="0" dirty="0" err="1"/>
              <a:t>Sci</a:t>
            </a:r>
            <a:r>
              <a:rPr lang="en-US" baseline="0" dirty="0"/>
              <a:t> and </a:t>
            </a:r>
            <a:r>
              <a:rPr lang="en-US" baseline="0" dirty="0" err="1"/>
              <a:t>Eng</a:t>
            </a:r>
            <a:r>
              <a:rPr lang="en-US" baseline="0" dirty="0"/>
              <a:t>, p. 81.  If shear really disappeared, Km = 0 during time when it actually would be LARGEST.  Indeed, shear is very small BECAUSE mixing is so large and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BD5AA-6B57-0847-8378-39B35F65E7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using</a:t>
            </a:r>
            <a:r>
              <a:rPr lang="en-US" baseline="0" dirty="0"/>
              <a:t> WRF SCM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weren’t obs. They were the YSU solution, presumed</a:t>
            </a:r>
            <a:r>
              <a:rPr lang="en-US" baseline="0" dirty="0"/>
              <a:t> to be closest to truth.</a:t>
            </a:r>
          </a:p>
          <a:p>
            <a:r>
              <a:rPr lang="en-US" baseline="0" dirty="0"/>
              <a:t>MYNN much closer to YSU in surface layer and  lower half of mixed layer</a:t>
            </a:r>
          </a:p>
          <a:p>
            <a:r>
              <a:rPr lang="en-US" baseline="0" dirty="0"/>
              <a:t>(Should say MYNN2)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order = everyone learns about it, but no one uses it.  Not even such a scheme in WRF (until I added it for this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7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citation abbreviation 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MRF is simplest version of this approach </a:t>
            </a:r>
            <a:r>
              <a:rPr lang="mr-IN" dirty="0"/>
              <a:t>–</a:t>
            </a:r>
            <a:r>
              <a:rPr lang="en-US" dirty="0"/>
              <a:t> the basics</a:t>
            </a:r>
          </a:p>
          <a:p>
            <a:r>
              <a:rPr lang="en-US" dirty="0"/>
              <a:t>Unstable \</a:t>
            </a:r>
            <a:r>
              <a:rPr lang="en-US" dirty="0" err="1"/>
              <a:t>phi_m</a:t>
            </a:r>
            <a:r>
              <a:rPr lang="en-US" dirty="0"/>
              <a:t> &lt; 1, </a:t>
            </a:r>
            <a:r>
              <a:rPr lang="en-US" dirty="0" err="1"/>
              <a:t>amping</a:t>
            </a:r>
            <a:r>
              <a:rPr lang="en-US" baseline="0" dirty="0"/>
              <a:t> up the velocity scale and thus the mixing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5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between layers 1 and</a:t>
            </a:r>
            <a:r>
              <a:rPr lang="en-US" baseline="0" dirty="0"/>
              <a:t> 2.  Between surface and layer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4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 uses this as first guess to</a:t>
            </a:r>
            <a:r>
              <a:rPr lang="en-US" baseline="0" dirty="0"/>
              <a:t> PBL depth h.  Then, it factors in a “thermal excess” and </a:t>
            </a:r>
            <a:r>
              <a:rPr lang="en-US" baseline="0" dirty="0" err="1"/>
              <a:t>recomputes</a:t>
            </a:r>
            <a:r>
              <a:rPr lang="en-US" baseline="0" dirty="0"/>
              <a:t> h, finding a higher value when PBL is unstable.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 uses this as first guess to</a:t>
            </a:r>
            <a:r>
              <a:rPr lang="en-US" baseline="0" dirty="0"/>
              <a:t> PBL depth h.  Then, it factors in a “thermal excess” and </a:t>
            </a:r>
            <a:r>
              <a:rPr lang="en-US" baseline="0" dirty="0" err="1"/>
              <a:t>recomputes</a:t>
            </a:r>
            <a:r>
              <a:rPr lang="en-US" baseline="0" dirty="0"/>
              <a:t> h, finding a higher value when PBL is unstable.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</a:t>
            </a:r>
            <a:r>
              <a:rPr lang="en-US" baseline="0" dirty="0"/>
              <a:t> be OK if </a:t>
            </a:r>
            <a:r>
              <a:rPr lang="en-US" baseline="0" dirty="0" err="1"/>
              <a:t>Ric</a:t>
            </a:r>
            <a:r>
              <a:rPr lang="en-US" baseline="0" dirty="0"/>
              <a:t> didn’t affect the forecasts, but of course it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1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YSUresults_at_time_49.pdf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stable, may not matter all that much because mixing</a:t>
            </a:r>
            <a:r>
              <a:rPr lang="en-US" baseline="0" dirty="0"/>
              <a:t> produced is so small.  </a:t>
            </a:r>
          </a:p>
          <a:p>
            <a:r>
              <a:rPr lang="en-US" baseline="0" dirty="0"/>
              <a:t>Computed with </a:t>
            </a:r>
            <a:r>
              <a:rPr lang="en-US" baseline="0" dirty="0" err="1"/>
              <a:t>risfc.gs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in afternoon, </a:t>
            </a:r>
            <a:r>
              <a:rPr lang="en-US" dirty="0" err="1"/>
              <a:t>ws</a:t>
            </a:r>
            <a:r>
              <a:rPr lang="en-US" dirty="0"/>
              <a:t> grows</a:t>
            </a:r>
            <a:r>
              <a:rPr lang="en-US" baseline="0" dirty="0"/>
              <a:t> quickly but PBLH is shallow, limiting the mixing magnitude and depth</a:t>
            </a:r>
          </a:p>
          <a:p>
            <a:r>
              <a:rPr lang="en-US" baseline="0" dirty="0"/>
              <a:t>Later, PBLH is deep but </a:t>
            </a:r>
            <a:r>
              <a:rPr lang="en-US" baseline="0" dirty="0" err="1"/>
              <a:t>ws</a:t>
            </a:r>
            <a:r>
              <a:rPr lang="en-US" baseline="0" dirty="0"/>
              <a:t> becomes small as </a:t>
            </a:r>
            <a:r>
              <a:rPr lang="en-US" baseline="0" dirty="0" err="1"/>
              <a:t>sfc</a:t>
            </a:r>
            <a:r>
              <a:rPr lang="en-US" baseline="0" dirty="0"/>
              <a:t> layer goes stable, becoming limiting factor on the mixing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to theta </a:t>
            </a:r>
            <a:r>
              <a:rPr lang="en-US" dirty="0" err="1"/>
              <a:t>eq</a:t>
            </a:r>
            <a:r>
              <a:rPr lang="en-US" dirty="0"/>
              <a:t> instead.  Will explain why </a:t>
            </a:r>
            <a:r>
              <a:rPr lang="mr-IN" dirty="0"/>
              <a:t>–</a:t>
            </a:r>
            <a:r>
              <a:rPr lang="en-US" dirty="0"/>
              <a:t> it’s for adding </a:t>
            </a:r>
            <a:r>
              <a:rPr lang="en-US" dirty="0" err="1"/>
              <a:t>countergrad</a:t>
            </a:r>
            <a:r>
              <a:rPr lang="en-US" dirty="0"/>
              <a:t> term, which MRF did not apply to momentum.</a:t>
            </a:r>
          </a:p>
          <a:p>
            <a:r>
              <a:rPr lang="en-US" dirty="0"/>
              <a:t>One of the neglected RHS terms is diabatic</a:t>
            </a:r>
            <a:r>
              <a:rPr lang="en-US" baseline="0" dirty="0"/>
              <a:t>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 err="1"/>
              <a:t>Ri</a:t>
            </a:r>
            <a:r>
              <a:rPr lang="en-US" dirty="0"/>
              <a:t> approximates gradients discretized on</a:t>
            </a:r>
            <a:r>
              <a:rPr lang="en-US" baseline="0" dirty="0"/>
              <a:t> a grid</a:t>
            </a:r>
          </a:p>
          <a:p>
            <a:r>
              <a:rPr lang="en-US" baseline="0" dirty="0"/>
              <a:t>Richardson forecast </a:t>
            </a:r>
            <a:r>
              <a:rPr lang="en-US" baseline="0" dirty="0" err="1"/>
              <a:t>sfc</a:t>
            </a:r>
            <a:r>
              <a:rPr lang="en-US" baseline="0" dirty="0"/>
              <a:t> p +145/6 h.  Linear instability.  Published 1922.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2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to theta </a:t>
            </a:r>
            <a:r>
              <a:rPr lang="en-US" dirty="0" err="1"/>
              <a:t>eq</a:t>
            </a:r>
            <a:r>
              <a:rPr lang="en-US" dirty="0"/>
              <a:t> instead.  Will explain why </a:t>
            </a:r>
            <a:r>
              <a:rPr lang="mr-IN" dirty="0"/>
              <a:t>–</a:t>
            </a:r>
            <a:r>
              <a:rPr lang="en-US" dirty="0"/>
              <a:t> it’s for adding </a:t>
            </a:r>
            <a:r>
              <a:rPr lang="en-US" dirty="0" err="1"/>
              <a:t>countergrad</a:t>
            </a:r>
            <a:r>
              <a:rPr lang="en-US" dirty="0"/>
              <a:t> term, which MRF did not apply to momentum.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TKE schemes try</a:t>
            </a:r>
            <a:r>
              <a:rPr lang="en-US" baseline="0" dirty="0"/>
              <a:t> to do this too, many KPP schemes explicitly account for countergradient diffusion</a:t>
            </a:r>
            <a:endParaRPr lang="en-US" dirty="0"/>
          </a:p>
          <a:p>
            <a:r>
              <a:rPr lang="en-US" dirty="0"/>
              <a:t>\</a:t>
            </a:r>
            <a:r>
              <a:rPr lang="en-US" dirty="0" err="1"/>
              <a:t>gamma_c</a:t>
            </a:r>
            <a:r>
              <a:rPr lang="en-US" dirty="0"/>
              <a:t> &gt; 0 for pot temp, increases tendency where </a:t>
            </a:r>
            <a:r>
              <a:rPr lang="en-US" dirty="0" err="1"/>
              <a:t>dK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&lt; 0 (PBL top)</a:t>
            </a:r>
            <a:r>
              <a:rPr lang="en-US" baseline="0" dirty="0"/>
              <a:t> and decreases it where </a:t>
            </a:r>
            <a:r>
              <a:rPr lang="en-US" baseline="0" dirty="0" err="1"/>
              <a:t>dK</a:t>
            </a:r>
            <a:r>
              <a:rPr lang="en-US" baseline="0" dirty="0"/>
              <a:t>/</a:t>
            </a:r>
            <a:r>
              <a:rPr lang="en-US" baseline="0" dirty="0" err="1"/>
              <a:t>dz</a:t>
            </a:r>
            <a:r>
              <a:rPr lang="en-US" baseline="0" dirty="0"/>
              <a:t> &gt; 0 (PBL bottom).  Helps make less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added a </a:t>
            </a:r>
            <a:r>
              <a:rPr lang="en-US" dirty="0" err="1"/>
              <a:t>namelist</a:t>
            </a:r>
            <a:r>
              <a:rPr lang="en-US" dirty="0"/>
              <a:t> option to turn off countergradient terms in YSU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2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MYNN can do nonlocal momentum mixing but HRRR has</a:t>
            </a:r>
            <a:r>
              <a:rPr lang="en-US" baseline="0" dirty="0"/>
              <a:t> not turned it on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1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the bare bones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9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Lava lamp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36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here 2019</a:t>
            </a:r>
          </a:p>
          <a:p>
            <a:r>
              <a:rPr lang="en-US" dirty="0"/>
              <a:t>Epicycles?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jumping just yet to develop proxies for these eddy </a:t>
            </a:r>
            <a:r>
              <a:rPr lang="en-US" dirty="0" err="1"/>
              <a:t>covariances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2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eq</a:t>
            </a:r>
            <a:r>
              <a:rPr lang="en-US" dirty="0"/>
              <a:t> is</a:t>
            </a:r>
            <a:r>
              <a:rPr lang="en-US" baseline="0" dirty="0"/>
              <a:t> \bar{</a:t>
            </a:r>
            <a:r>
              <a:rPr lang="en-US" baseline="0" dirty="0" err="1"/>
              <a:t>u’u</a:t>
            </a:r>
            <a:r>
              <a:rPr lang="en-US" baseline="0" dirty="0"/>
              <a:t>’}.  In eq (12), their numbering, term 3 in bracket looks a little like our original proxy, but this is much much more complicated</a:t>
            </a:r>
          </a:p>
          <a:p>
            <a:r>
              <a:rPr lang="en-US" baseline="0" dirty="0"/>
              <a:t>A real mess of algebraic manipulation</a:t>
            </a:r>
          </a:p>
          <a:p>
            <a:r>
              <a:rPr lang="en-US" baseline="0" dirty="0"/>
              <a:t>Actually </a:t>
            </a:r>
            <a:r>
              <a:rPr lang="en-US" baseline="0" dirty="0" err="1"/>
              <a:t>Jahn</a:t>
            </a:r>
            <a:r>
              <a:rPr lang="en-US" baseline="0" dirty="0"/>
              <a:t> et </a:t>
            </a:r>
            <a:r>
              <a:rPr lang="en-US" baseline="0" dirty="0" err="1"/>
              <a:t>al’s</a:t>
            </a:r>
            <a:r>
              <a:rPr lang="en-US" baseline="0" dirty="0"/>
              <a:t> second 2017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3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terms means lots of tunable</a:t>
            </a:r>
            <a:r>
              <a:rPr lang="en-US" baseline="0" dirty="0"/>
              <a:t>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define TKE before defining flux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4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why this stuff can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1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Shear (mechanical) generation of turbulence and convective (buoyancy) generation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</a:t>
            </a:r>
            <a:r>
              <a:rPr lang="en-US" dirty="0"/>
              <a:t> positive when stable because </a:t>
            </a:r>
            <a:r>
              <a:rPr lang="en-US" dirty="0" err="1"/>
              <a:t>denom</a:t>
            </a:r>
            <a:r>
              <a:rPr lang="en-US" baseline="0" dirty="0"/>
              <a:t> usually </a:t>
            </a:r>
            <a:r>
              <a:rPr lang="en-US" baseline="0" dirty="0" err="1"/>
              <a:t>neg</a:t>
            </a:r>
            <a:r>
              <a:rPr lang="en-US" baseline="0" dirty="0"/>
              <a:t> and numerator is </a:t>
            </a:r>
            <a:r>
              <a:rPr lang="en-US" baseline="0" dirty="0" err="1"/>
              <a:t>neg</a:t>
            </a:r>
            <a:r>
              <a:rPr lang="en-US" baseline="0" dirty="0"/>
              <a:t> when 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eddies</a:t>
            </a:r>
            <a:r>
              <a:rPr lang="en-US" baseline="0" dirty="0"/>
              <a:t> are important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Look at the MIXING</a:t>
            </a:r>
            <a:r>
              <a:rPr lang="en-US" baseline="0" dirty="0"/>
              <a:t> the eddies accomplish.  But you need HIGH RES to capture this effect.  At lower res, you need to PARAMETERIZE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f(</a:t>
            </a:r>
            <a:r>
              <a:rPr lang="en-US" dirty="0" err="1"/>
              <a:t>Ri</a:t>
            </a:r>
            <a:r>
              <a:rPr lang="en-US" dirty="0"/>
              <a:t>) is an improvement, but does not fix the scheme’s systemic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B73E-80BF-FD43-99A1-44DD46A31C96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E41-BA17-084D-BD14-6C41AC2E3658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A884-926B-354C-9CDD-E196D9630B8D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2F4-4B99-DF4A-8351-2B96AB6BD6DB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CE0-2AD0-B04E-B59F-EBBC25925BA9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5178-8DCD-5E4F-BDA0-1DF25F03F79B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0B98-2AC4-D74C-9649-653365529010}" type="datetime1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6DCF-8894-EF42-9E9C-A239B1F52425}" type="datetime1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613B-BB7E-3946-9EFB-8F0EF17B432D}" type="datetime1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4E62-38A5-B84B-8FF5-0DD98618D63D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1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7CCD-636F-9D4C-B00E-10EB618F506F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FDCE-3444-5746-B4AB-1C33CF099106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32.emf"/><Relationship Id="rId4" Type="http://schemas.openxmlformats.org/officeDocument/2006/relationships/image" Target="../media/image3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PBL, Part 3: </a:t>
            </a:r>
            <a:br>
              <a:rPr lang="en-US" dirty="0"/>
            </a:br>
            <a:r>
              <a:rPr lang="en-US" dirty="0"/>
              <a:t>KPP and TKE schemes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7676A-C7F5-3D48-9D2A-A7C96F3077A3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956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00FE05-6AFD-AD4C-B4EF-8A356991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Ri, Ri</a:t>
            </a:r>
            <a:r>
              <a:rPr lang="en-US" baseline="-25000" dirty="0"/>
              <a:t>c</a:t>
            </a:r>
            <a:r>
              <a:rPr lang="en-US" dirty="0"/>
              <a:t> and turbulence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6FC3-C572-B940-A95E-FE2305AA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E3893-0C27-F04B-A377-6C7FB029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" y="1837181"/>
            <a:ext cx="5677273" cy="4884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624E2-235A-BB43-982B-FB749F9F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38" y="2826781"/>
            <a:ext cx="2946026" cy="9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5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breakingwave_620x310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86" y="0"/>
            <a:ext cx="578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www.nzherald.co.nz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/news/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article.cfm?c_id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=1&amp;objectid=11803687</a:t>
            </a:r>
          </a:p>
        </p:txBody>
      </p:sp>
      <p:pic>
        <p:nvPicPr>
          <p:cNvPr id="9" name="Picture 8" descr="KHI_cold_pll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6" y="2856856"/>
            <a:ext cx="6472514" cy="4067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38" y="5036743"/>
            <a:ext cx="2492798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K-H waves: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Shear-driven turbulence</a:t>
            </a:r>
          </a:p>
        </p:txBody>
      </p:sp>
    </p:spTree>
    <p:extLst>
      <p:ext uri="{BB962C8B-B14F-4D97-AF65-F5344CB8AC3E}">
        <p14:creationId xmlns:p14="http://schemas.microsoft.com/office/powerpoint/2010/main" val="412610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K-H instability</a:t>
            </a:r>
          </a:p>
        </p:txBody>
      </p:sp>
      <p:pic>
        <p:nvPicPr>
          <p:cNvPr id="5" name="Picture 4" descr="khi_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" y="2078062"/>
            <a:ext cx="9017000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7746" y="89972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696" y="6356350"/>
            <a:ext cx="764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High-resolution simulation.  At lower resolution, you need to parameterize this!</a:t>
            </a:r>
          </a:p>
        </p:txBody>
      </p:sp>
    </p:spTree>
    <p:extLst>
      <p:ext uri="{BB962C8B-B14F-4D97-AF65-F5344CB8AC3E}">
        <p14:creationId xmlns:p14="http://schemas.microsoft.com/office/powerpoint/2010/main" val="259379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-8281"/>
          <a:stretch/>
        </p:blipFill>
        <p:spPr>
          <a:xfrm>
            <a:off x="-100584" y="-1280160"/>
            <a:ext cx="10067544" cy="7848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Explicitly resolved eddies, little extra parameterized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771" y="6174920"/>
            <a:ext cx="110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∆x = 50 m</a:t>
            </a:r>
          </a:p>
        </p:txBody>
      </p:sp>
    </p:spTree>
    <p:extLst>
      <p:ext uri="{BB962C8B-B14F-4D97-AF65-F5344CB8AC3E}">
        <p14:creationId xmlns:p14="http://schemas.microsoft.com/office/powerpoint/2010/main" val="398828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vie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-8730"/>
          <a:stretch/>
        </p:blipFill>
        <p:spPr>
          <a:xfrm>
            <a:off x="-146304" y="-1280305"/>
            <a:ext cx="10160000" cy="784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resolved eddies, considerable parameterized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771" y="6174920"/>
            <a:ext cx="12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∆x = 500 m</a:t>
            </a:r>
          </a:p>
        </p:txBody>
      </p:sp>
    </p:spTree>
    <p:extLst>
      <p:ext uri="{BB962C8B-B14F-4D97-AF65-F5344CB8AC3E}">
        <p14:creationId xmlns:p14="http://schemas.microsoft.com/office/powerpoint/2010/main" val="381258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5EDB6-8B9C-25CE-8F9D-23E7A0864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these ideas in the NWP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82B62-3367-F482-5943-B36CEC53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1024px-GeorgeEPBox.jpg">
            <a:extLst>
              <a:ext uri="{FF2B5EF4-FFF2-40B4-BE49-F238E27FC236}">
                <a16:creationId xmlns:a16="http://schemas.microsoft.com/office/drawing/2014/main" id="{0840D9D7-612B-35BE-2E2F-62CF3B17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7" y="3642179"/>
            <a:ext cx="1760046" cy="247334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E0DCD-61AD-EDC1-C0B4-65CC477518C1}"/>
              </a:ext>
            </a:extLst>
          </p:cNvPr>
          <p:cNvSpPr txBox="1"/>
          <p:nvPr/>
        </p:nvSpPr>
        <p:spPr>
          <a:xfrm>
            <a:off x="2637967" y="4369576"/>
            <a:ext cx="3301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models are wrong,</a:t>
            </a:r>
          </a:p>
          <a:p>
            <a:r>
              <a:rPr lang="en-US" dirty="0"/>
              <a:t>	but some are useful.”</a:t>
            </a:r>
          </a:p>
          <a:p>
            <a:r>
              <a:rPr lang="en-US" dirty="0"/>
              <a:t>			-- George E. P. Box</a:t>
            </a:r>
          </a:p>
          <a:p>
            <a:r>
              <a:rPr lang="en-US" dirty="0"/>
              <a:t>				(1919-2013)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93826-3D8D-4494-2D33-EB52CFD8CA0B}"/>
              </a:ext>
            </a:extLst>
          </p:cNvPr>
          <p:cNvSpPr txBox="1"/>
          <p:nvPr/>
        </p:nvSpPr>
        <p:spPr>
          <a:xfrm>
            <a:off x="486062" y="6157254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20138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Eddies are not resolvable but important to the evolution of the PBL</a:t>
            </a:r>
          </a:p>
          <a:p>
            <a:r>
              <a:rPr lang="en-US" dirty="0"/>
              <a:t>We used Reynolds averaging to identify important eddy </a:t>
            </a:r>
            <a:r>
              <a:rPr lang="en-US" dirty="0" err="1"/>
              <a:t>covariances</a:t>
            </a:r>
            <a:r>
              <a:rPr lang="en-US" dirty="0"/>
              <a:t> such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invoked flux-gradient theory to relate these </a:t>
            </a:r>
            <a:r>
              <a:rPr lang="en-US" dirty="0" err="1"/>
              <a:t>covariances</a:t>
            </a:r>
            <a:r>
              <a:rPr lang="en-US" dirty="0"/>
              <a:t> to eddy mixing coefficients acting on resolved-scale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3829050"/>
            <a:ext cx="31369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5795963"/>
            <a:ext cx="3492500" cy="977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Then we used </a:t>
            </a:r>
            <a:r>
              <a:rPr lang="en-US" sz="2100" dirty="0" err="1"/>
              <a:t>Prandtl’s</a:t>
            </a:r>
            <a:r>
              <a:rPr lang="en-US" sz="2100" dirty="0"/>
              <a:t> mixing length theory to relate </a:t>
            </a:r>
            <a:r>
              <a:rPr lang="en-US" sz="2100" i="1" dirty="0"/>
              <a:t>K</a:t>
            </a:r>
            <a:r>
              <a:rPr lang="en-US" sz="2100" i="1" baseline="-25000" dirty="0"/>
              <a:t>m</a:t>
            </a:r>
            <a:r>
              <a:rPr lang="en-US" sz="2100" dirty="0"/>
              <a:t> to mixing length </a:t>
            </a:r>
            <a:r>
              <a:rPr lang="en-US" sz="2100" i="1" dirty="0"/>
              <a:t>l</a:t>
            </a:r>
            <a:r>
              <a:rPr lang="en-US" sz="2100" i="1" baseline="-25000" dirty="0"/>
              <a:t>v</a:t>
            </a:r>
            <a:r>
              <a:rPr lang="en-US" sz="2100" dirty="0"/>
              <a:t> and mean (absolute) shear </a:t>
            </a:r>
            <a:r>
              <a:rPr lang="en-US" sz="2100" i="1" dirty="0"/>
              <a:t>S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Mixing length was presumed to be small near surface and grow (to some upper bound of 50-100 m or so) with height</a:t>
            </a:r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We also discussed the log wind profile, how it must respond to stability, and saw mixing fields produced by the YSU PBL scheme in the in-class demonstration</a:t>
            </a:r>
          </a:p>
          <a:p>
            <a:r>
              <a:rPr lang="en-US" sz="2100" dirty="0"/>
              <a:t>But first: focus on a scheme that is just based on the equation above (a </a:t>
            </a:r>
            <a:r>
              <a:rPr lang="en-US" sz="2100" u="sng" dirty="0"/>
              <a:t>1</a:t>
            </a:r>
            <a:r>
              <a:rPr lang="en-US" sz="2100" u="sng" baseline="30000" dirty="0"/>
              <a:t>st</a:t>
            </a:r>
            <a:r>
              <a:rPr lang="en-US" sz="2100" u="sng" dirty="0"/>
              <a:t>-order scheme</a:t>
            </a:r>
            <a:r>
              <a:rPr lang="en-US" sz="21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61" y="2281406"/>
            <a:ext cx="3098800" cy="90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87" y="4000439"/>
            <a:ext cx="2966720" cy="416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from a mixing length and the base state vertical shear is called a 1</a:t>
            </a:r>
            <a:r>
              <a:rPr lang="en-US" baseline="30000" dirty="0"/>
              <a:t>st</a:t>
            </a:r>
            <a:r>
              <a:rPr lang="en-US" dirty="0"/>
              <a:t>-order </a:t>
            </a:r>
            <a:r>
              <a:rPr lang="en-US" b="1" dirty="0">
                <a:solidFill>
                  <a:srgbClr val="0070C0"/>
                </a:solidFill>
              </a:rPr>
              <a:t>local</a:t>
            </a:r>
            <a:r>
              <a:rPr lang="en-US" dirty="0"/>
              <a:t> closure scheme.</a:t>
            </a:r>
          </a:p>
          <a:p>
            <a:pPr lvl="1"/>
            <a:r>
              <a:rPr lang="en-US" dirty="0"/>
              <a:t>“local” because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only depends on local gradients</a:t>
            </a:r>
          </a:p>
          <a:p>
            <a:r>
              <a:rPr lang="en-US" dirty="0"/>
              <a:t>In original formulation,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did not also depend on stability.  The modified form modulates mixing by some function of stability: amplifying it when unstable, suppressing it where stable.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957" y="1486743"/>
            <a:ext cx="4940300" cy="12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4653" y="1980168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FBFBF"/>
                </a:solidFill>
              </a:rPr>
              <a:t>Blackadar</a:t>
            </a:r>
            <a:r>
              <a:rPr lang="en-US" dirty="0">
                <a:solidFill>
                  <a:srgbClr val="BFBFBF"/>
                </a:solidFill>
              </a:rPr>
              <a:t> (1979)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strongly-heated PBL</a:t>
            </a:r>
            <a:br>
              <a:rPr lang="en-US" dirty="0"/>
            </a:br>
            <a:r>
              <a:rPr lang="en-US" sz="3600" dirty="0"/>
              <a:t>(simulations with WRF SCM v.3.7.1)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Richardson numbers</a:t>
            </a:r>
          </a:p>
          <a:p>
            <a:r>
              <a:rPr lang="en-US" dirty="0"/>
              <a:t>Recap of flux-gradient (1</a:t>
            </a:r>
            <a:r>
              <a:rPr lang="en-US" baseline="30000" dirty="0"/>
              <a:t>st</a:t>
            </a:r>
            <a:r>
              <a:rPr lang="en-US" dirty="0"/>
              <a:t>-order) approach</a:t>
            </a:r>
          </a:p>
          <a:p>
            <a:r>
              <a:rPr lang="en-US" dirty="0"/>
              <a:t>Deficiencies of the flux-gradient approach</a:t>
            </a:r>
          </a:p>
          <a:p>
            <a:r>
              <a:rPr lang="en-US" i="1" dirty="0"/>
              <a:t>K</a:t>
            </a:r>
            <a:r>
              <a:rPr lang="en-US" dirty="0"/>
              <a:t>-profile parameterization (KPP) schemes</a:t>
            </a:r>
          </a:p>
          <a:p>
            <a:r>
              <a:rPr lang="en-US" dirty="0"/>
              <a:t>TKE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gp_00z_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7" y="2323268"/>
            <a:ext cx="4547616" cy="337108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423315" y="4642563"/>
            <a:ext cx="262769" cy="262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12156" y="5562962"/>
            <a:ext cx="262769" cy="262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74392" y="4147313"/>
            <a:ext cx="3357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59577" y="4154845"/>
            <a:ext cx="3357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10152" y="3284832"/>
            <a:ext cx="248171" cy="216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16496" y="2104279"/>
            <a:ext cx="248171" cy="216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2733" y="3124241"/>
            <a:ext cx="1085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11 </a:t>
            </a:r>
            <a:r>
              <a:rPr lang="en-US" sz="1100" i="1" dirty="0" err="1">
                <a:solidFill>
                  <a:schemeClr val="bg1">
                    <a:lumMod val="65000"/>
                  </a:schemeClr>
                </a:solidFill>
              </a:rPr>
              <a:t>radiosondes</a:t>
            </a:r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31 days</a:t>
            </a:r>
          </a:p>
        </p:txBody>
      </p:sp>
    </p:spTree>
    <p:extLst>
      <p:ext uri="{BB962C8B-B14F-4D97-AF65-F5344CB8AC3E}">
        <p14:creationId xmlns:p14="http://schemas.microsoft.com/office/powerpoint/2010/main" val="58233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fternoon_profiles-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0065" y="4385573"/>
            <a:ext cx="2210862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First-order scheme’s</a:t>
            </a:r>
          </a:p>
          <a:p>
            <a:r>
              <a:rPr lang="en-US" dirty="0"/>
              <a:t> local mixing fails to</a:t>
            </a:r>
          </a:p>
          <a:p>
            <a:r>
              <a:rPr lang="en-US" dirty="0"/>
              <a:t> establish mixed layer</a:t>
            </a:r>
          </a:p>
        </p:txBody>
      </p:sp>
      <p:pic>
        <p:nvPicPr>
          <p:cNvPr id="8" name="Picture 7" descr="afternoon_profiles-x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2733" y="4591772"/>
            <a:ext cx="12357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First-order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scheme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8BCE4E-654A-7452-576D-13E96534A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886" y="892682"/>
            <a:ext cx="2491527" cy="4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fternoon_profiles-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05BD3-F20E-9E72-8979-12FF2FCB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86" y="892682"/>
            <a:ext cx="2491527" cy="4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inconsistency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989932"/>
            <a:ext cx="3086100" cy="52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535" y="3304864"/>
            <a:ext cx="7867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Eddy mixing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helps remove vertical shear</a:t>
            </a:r>
          </a:p>
          <a:p>
            <a:r>
              <a:rPr lang="en-US" sz="2400" dirty="0"/>
              <a:t>Thus, as the shear </a:t>
            </a:r>
            <a:r>
              <a:rPr lang="en-US" sz="2400" i="1" dirty="0"/>
              <a:t>S </a:t>
            </a:r>
            <a:r>
              <a:rPr lang="en-US" sz="2400" dirty="0"/>
              <a:t>disappears,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 0 in this equation</a:t>
            </a:r>
          </a:p>
          <a:p>
            <a:r>
              <a:rPr lang="en-US" sz="2400" dirty="0">
                <a:sym typeface="Wingdings"/>
              </a:rPr>
              <a:t>But, in reality, shear is smallest when mixing is most vigorous!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i="1" dirty="0">
                <a:sym typeface="Wingdings"/>
              </a:rPr>
              <a:t>This model is too simple</a:t>
            </a:r>
            <a:endParaRPr lang="en-US" sz="2400" i="1" dirty="0"/>
          </a:p>
        </p:txBody>
      </p:sp>
      <p:pic>
        <p:nvPicPr>
          <p:cNvPr id="6" name="Picture 5" descr="gp_00z_only.png">
            <a:extLst>
              <a:ext uri="{FF2B5EF4-FFF2-40B4-BE49-F238E27FC236}">
                <a16:creationId xmlns:a16="http://schemas.microsoft.com/office/drawing/2014/main" id="{07632058-B824-FE44-83B0-B25ED282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07" y="4684719"/>
            <a:ext cx="2747595" cy="203675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8709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Einstein’s admonition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7A5-291A-F64B-BF25-7DF0870CD8E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1024px-GeorgeEP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2" y="1760866"/>
            <a:ext cx="3121152" cy="43860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00512" y="2813908"/>
            <a:ext cx="3479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“Make things as simple as possible,</a:t>
            </a:r>
          </a:p>
          <a:p>
            <a:r>
              <a:rPr lang="en-US" dirty="0"/>
              <a:t>	but no simpler.”</a:t>
            </a:r>
          </a:p>
          <a:p>
            <a:r>
              <a:rPr lang="en-US" dirty="0"/>
              <a:t>			-- Albert Einstein</a:t>
            </a:r>
          </a:p>
          <a:p>
            <a:r>
              <a:rPr lang="en-US" dirty="0"/>
              <a:t>				(1879-1955)</a:t>
            </a:r>
          </a:p>
          <a:p>
            <a:r>
              <a:rPr lang="en-US" dirty="0"/>
              <a:t>				[attributed]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62" y="6157254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Wikipedia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3BB2F-2EF6-F34F-BECD-FE8E6344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2" y="1919472"/>
            <a:ext cx="2868690" cy="40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2" y="4491830"/>
            <a:ext cx="43053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1</a:t>
            </a:r>
            <a:r>
              <a:rPr lang="en-US" baseline="30000" dirty="0"/>
              <a:t>st</a:t>
            </a:r>
            <a:r>
              <a:rPr lang="en-US" dirty="0"/>
              <a:t>-order schemes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1989932"/>
            <a:ext cx="3086100" cy="52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3422650"/>
            <a:ext cx="3860800" cy="596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497941" y="2749481"/>
            <a:ext cx="1507138" cy="156315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07586" y="2749481"/>
            <a:ext cx="614019" cy="54431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4084" y="5495733"/>
            <a:ext cx="3212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KPP</a:t>
            </a:r>
            <a:r>
              <a:rPr lang="en-US" dirty="0"/>
              <a:t> (</a:t>
            </a:r>
            <a:r>
              <a:rPr lang="en-US" i="1" dirty="0"/>
              <a:t>K</a:t>
            </a:r>
            <a:r>
              <a:rPr lang="en-US" dirty="0"/>
              <a:t>-profile parameterization)</a:t>
            </a:r>
          </a:p>
          <a:p>
            <a:pPr algn="ctr"/>
            <a:r>
              <a:rPr lang="en-US" dirty="0"/>
              <a:t>[diagnosed mixing]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3064" y="4312637"/>
            <a:ext cx="279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1.5-order scheme</a:t>
            </a:r>
          </a:p>
          <a:p>
            <a:pPr algn="ctr"/>
            <a:r>
              <a:rPr lang="en-US" dirty="0"/>
              <a:t>[based on </a:t>
            </a:r>
            <a:r>
              <a:rPr lang="en-US" dirty="0" err="1"/>
              <a:t>prognosed</a:t>
            </a:r>
            <a:r>
              <a:rPr lang="en-US" dirty="0"/>
              <a:t> TKE </a:t>
            </a:r>
            <a:r>
              <a:rPr lang="en-US" i="1" dirty="0"/>
              <a:t>e</a:t>
            </a:r>
            <a:r>
              <a:rPr lang="en-US" dirty="0"/>
              <a:t>]</a:t>
            </a:r>
          </a:p>
          <a:p>
            <a:pPr algn="ctr"/>
            <a:r>
              <a:rPr lang="en-US" dirty="0"/>
              <a:t>[</a:t>
            </a:r>
            <a:r>
              <a:rPr lang="en-US" i="1" dirty="0"/>
              <a:t>S*</a:t>
            </a:r>
            <a:r>
              <a:rPr lang="en-US" dirty="0"/>
              <a:t> is nondimensional </a:t>
            </a:r>
          </a:p>
          <a:p>
            <a:pPr algn="ctr"/>
            <a:r>
              <a:rPr lang="en-US" dirty="0"/>
              <a:t>profile function]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96" y="6347095"/>
            <a:ext cx="27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</a:t>
            </a:r>
            <a:r>
              <a:rPr lang="en-US" sz="1400" i="1" baseline="-25000" dirty="0" err="1"/>
              <a:t>s</a:t>
            </a:r>
            <a:r>
              <a:rPr lang="en-US" sz="1400" dirty="0"/>
              <a:t> = a velocity scale; </a:t>
            </a:r>
            <a:r>
              <a:rPr lang="en-US" sz="1400" i="1" dirty="0"/>
              <a:t>h</a:t>
            </a:r>
            <a:r>
              <a:rPr lang="en-US" sz="1400" dirty="0"/>
              <a:t> = PBL depth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46456" y="3580083"/>
            <a:ext cx="198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4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5754" y="3529013"/>
            <a:ext cx="1959315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Produced by</a:t>
            </a:r>
          </a:p>
          <a:p>
            <a:r>
              <a:rPr lang="en-US" b="1" i="1" dirty="0"/>
              <a:t>YSU (KPP)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618" y="3656670"/>
            <a:ext cx="2944285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YSU and </a:t>
            </a:r>
            <a:r>
              <a:rPr lang="en-US" dirty="0">
                <a:solidFill>
                  <a:srgbClr val="0070C0"/>
                </a:solidFill>
              </a:rPr>
              <a:t>MYNN</a:t>
            </a:r>
            <a:r>
              <a:rPr lang="en-US" dirty="0"/>
              <a:t> closer match</a:t>
            </a:r>
          </a:p>
          <a:p>
            <a:pPr algn="ctr"/>
            <a:r>
              <a:rPr lang="en-US" dirty="0"/>
              <a:t>(YSU still “better”)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3954" y="14930"/>
            <a:ext cx="67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(MYNN has changed and added new features since WRF V3.7.1)</a:t>
            </a:r>
          </a:p>
        </p:txBody>
      </p:sp>
    </p:spTree>
    <p:extLst>
      <p:ext uri="{BB962C8B-B14F-4D97-AF65-F5344CB8AC3E}">
        <p14:creationId xmlns:p14="http://schemas.microsoft.com/office/powerpoint/2010/main" val="41402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6D25E7-7CBE-8895-8A7B-D623772ED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Richardson numbers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363B50-D10E-F951-1B71-5B195DB7C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Named for NWP pioneer Lewis Fry Richardson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F5A9F-2347-00A8-E42D-A6312569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DDD3996-703C-D6DC-A2ED-5ECB2B85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6" y="153945"/>
            <a:ext cx="1565419" cy="22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F3FE5-0A4D-35FC-E1BF-C4560E1E5E24}"/>
              </a:ext>
            </a:extLst>
          </p:cNvPr>
          <p:cNvSpPr txBox="1"/>
          <p:nvPr/>
        </p:nvSpPr>
        <p:spPr>
          <a:xfrm>
            <a:off x="1864425" y="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56802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-profile parameterizations </a:t>
            </a:r>
            <a:br>
              <a:rPr lang="en-US" dirty="0"/>
            </a:br>
            <a:r>
              <a:rPr lang="en-US" dirty="0"/>
              <a:t>(KPP)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Including MRF, GFS, </a:t>
            </a:r>
            <a:r>
              <a:rPr lang="en-US" b="1" u="sng" dirty="0"/>
              <a:t>YSU</a:t>
            </a:r>
            <a:r>
              <a:rPr lang="en-US" dirty="0"/>
              <a:t>, Shin-Hong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9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KPP scheme lineage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Attempts to specify </a:t>
            </a:r>
            <a:r>
              <a:rPr lang="en-US" b="1" dirty="0"/>
              <a:t>local mixing </a:t>
            </a:r>
            <a:r>
              <a:rPr lang="en-US" dirty="0"/>
              <a:t>(i.e., mixing between neighboring model levels) with a certain and expected vertical distribution</a:t>
            </a:r>
          </a:p>
          <a:p>
            <a:r>
              <a:rPr lang="en-US" dirty="0"/>
              <a:t>Origins include: </a:t>
            </a:r>
            <a:r>
              <a:rPr lang="en-US" dirty="0" err="1"/>
              <a:t>Brost</a:t>
            </a:r>
            <a:r>
              <a:rPr lang="en-US" dirty="0"/>
              <a:t> and </a:t>
            </a:r>
            <a:r>
              <a:rPr lang="en-US" dirty="0" err="1"/>
              <a:t>Wyngaard</a:t>
            </a:r>
            <a:r>
              <a:rPr lang="en-US" dirty="0"/>
              <a:t> (1978) and </a:t>
            </a:r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</a:t>
            </a:r>
          </a:p>
          <a:p>
            <a:r>
              <a:rPr lang="en-US" dirty="0"/>
              <a:t>MRF scheme developed for Medium Range Forecasting (MRF) model: Hong and Pan (1996).  Still available in WRF!</a:t>
            </a:r>
          </a:p>
          <a:p>
            <a:pPr lvl="1"/>
            <a:r>
              <a:rPr lang="en-US" dirty="0"/>
              <a:t>MRF/AVN models became GFS in 2002</a:t>
            </a:r>
          </a:p>
          <a:p>
            <a:r>
              <a:rPr lang="en-US" dirty="0"/>
              <a:t>MRF scheme evolved into GFS and YSU schemes</a:t>
            </a:r>
          </a:p>
          <a:p>
            <a:pPr lvl="1"/>
            <a:r>
              <a:rPr lang="en-US" dirty="0"/>
              <a:t>GFS PBL scheme developed as MRF/AVN models became the GFS and was adopted for Hurricane WRF (HWRF).  Continues in current HWRF and HAFS models as the GFS-EDMF scheme and also in GFS-FV3.</a:t>
            </a:r>
          </a:p>
          <a:p>
            <a:pPr lvl="1"/>
            <a:r>
              <a:rPr lang="en-US" dirty="0"/>
              <a:t>YSU scheme developed for WRF (Noh et al. 2003, Hong et al. 2006, Hong 2010)</a:t>
            </a:r>
          </a:p>
          <a:p>
            <a:pPr lvl="1"/>
            <a:r>
              <a:rPr lang="en-US" dirty="0"/>
              <a:t>Shin-Hong (S-H) scheme evolved from YSU (Shin and Hong 2015)</a:t>
            </a:r>
          </a:p>
          <a:p>
            <a:pPr lvl="1"/>
            <a:r>
              <a:rPr lang="en-US" dirty="0"/>
              <a:t>ACM2 (</a:t>
            </a:r>
            <a:r>
              <a:rPr lang="en-US" dirty="0" err="1"/>
              <a:t>Pleim</a:t>
            </a:r>
            <a:r>
              <a:rPr lang="en-US" dirty="0"/>
              <a:t> 2007) incorporates some aspects of KPP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0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h</a:t>
            </a:r>
            <a:r>
              <a:rPr lang="en-US" dirty="0"/>
              <a:t> profile with height</a:t>
            </a:r>
          </a:p>
        </p:txBody>
      </p:sp>
      <p:pic>
        <p:nvPicPr>
          <p:cNvPr id="3" name="Picture 2" descr="Screen Shot 2016-02-10 at 12.14.1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8388"/>
            <a:ext cx="4940300" cy="473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492" y="6398696"/>
            <a:ext cx="214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Hong and Pan (1996)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388" y="1473288"/>
            <a:ext cx="434641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YSU (diagnostic scheme) </a:t>
            </a:r>
            <a:r>
              <a:rPr lang="en-US" i="1" dirty="0"/>
              <a:t>imposes</a:t>
            </a:r>
            <a:r>
              <a:rPr lang="en-US" dirty="0"/>
              <a:t> this profile</a:t>
            </a:r>
          </a:p>
          <a:p>
            <a:r>
              <a:rPr lang="en-US" dirty="0"/>
              <a:t>	based on </a:t>
            </a:r>
            <a:r>
              <a:rPr lang="en-US" dirty="0">
                <a:solidFill>
                  <a:srgbClr val="FF0000"/>
                </a:solidFill>
              </a:rPr>
              <a:t>diagnosed PBL height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/>
              <a:t>MYJ (prognostic scheme) tries to </a:t>
            </a:r>
            <a:r>
              <a:rPr lang="en-US" i="1" dirty="0"/>
              <a:t>develop</a:t>
            </a:r>
            <a:r>
              <a:rPr lang="en-US" dirty="0"/>
              <a:t> it</a:t>
            </a:r>
          </a:p>
          <a:p>
            <a:r>
              <a:rPr lang="en-US" dirty="0"/>
              <a:t>	organically by predicting TKE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Screen Shot 2016-02-09 at 5.00.1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87" y="3645504"/>
            <a:ext cx="2845967" cy="23686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757722" y="3855907"/>
            <a:ext cx="0" cy="127419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F6409F-8E08-C40C-BF7E-DE75F87802D6}"/>
              </a:ext>
            </a:extLst>
          </p:cNvPr>
          <p:cNvSpPr txBox="1"/>
          <p:nvPr/>
        </p:nvSpPr>
        <p:spPr>
          <a:xfrm>
            <a:off x="6180500" y="3445385"/>
            <a:ext cx="267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Yamada and Mellor (1975)</a:t>
            </a:r>
          </a:p>
        </p:txBody>
      </p:sp>
    </p:spTree>
    <p:extLst>
      <p:ext uri="{BB962C8B-B14F-4D97-AF65-F5344CB8AC3E}">
        <p14:creationId xmlns:p14="http://schemas.microsoft.com/office/powerpoint/2010/main" val="71196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569" y="2477847"/>
            <a:ext cx="378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2 usually adopted</a:t>
            </a:r>
          </a:p>
          <a:p>
            <a:r>
              <a:rPr lang="en-US" dirty="0"/>
              <a:t>(but </a:t>
            </a:r>
            <a:r>
              <a:rPr lang="en-US" dirty="0" err="1"/>
              <a:t>Brost</a:t>
            </a:r>
            <a:r>
              <a:rPr lang="en-US" dirty="0"/>
              <a:t> and </a:t>
            </a:r>
            <a:r>
              <a:rPr lang="en-US" dirty="0" err="1"/>
              <a:t>Wyngaard</a:t>
            </a:r>
            <a:r>
              <a:rPr lang="en-US" dirty="0"/>
              <a:t> used </a:t>
            </a:r>
            <a:r>
              <a:rPr lang="en-US" i="1" dirty="0"/>
              <a:t>p</a:t>
            </a:r>
            <a:r>
              <a:rPr lang="en-US" dirty="0"/>
              <a:t> = 1.5)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0416" y="4033502"/>
            <a:ext cx="77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</a:t>
            </a:r>
          </a:p>
        </p:txBody>
      </p:sp>
      <p:pic>
        <p:nvPicPr>
          <p:cNvPr id="6" name="Picture 5" descr="Screen Shot 2016-10-30 at 7.22.4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87" y="1194380"/>
            <a:ext cx="3980658" cy="3793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75" y="3202505"/>
            <a:ext cx="47601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s</a:t>
            </a:r>
            <a:r>
              <a:rPr lang="en-US" sz="2400" dirty="0"/>
              <a:t> (velocity scale) = </a:t>
            </a:r>
            <a:r>
              <a:rPr lang="en-US" sz="2400" i="1" dirty="0"/>
              <a:t>u</a:t>
            </a:r>
            <a:r>
              <a:rPr lang="en-US" sz="2400" i="1" baseline="-25000" dirty="0"/>
              <a:t>*</a:t>
            </a:r>
            <a:r>
              <a:rPr lang="en-US" sz="2400" i="1" dirty="0"/>
              <a:t>/</a:t>
            </a:r>
            <a:r>
              <a:rPr lang="en-US" sz="2400" i="1" dirty="0" err="1">
                <a:latin typeface="Symbol" charset="2"/>
                <a:cs typeface="Symbol" charset="2"/>
              </a:rPr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</a:p>
          <a:p>
            <a:r>
              <a:rPr lang="en-US" sz="2400" dirty="0"/>
              <a:t>	computed in surface layer*</a:t>
            </a:r>
          </a:p>
          <a:p>
            <a:r>
              <a:rPr lang="en-US" sz="2400" dirty="0"/>
              <a:t>	(</a:t>
            </a:r>
            <a:r>
              <a:rPr lang="en-US" sz="2400" i="1" dirty="0" err="1">
                <a:latin typeface="Symbol" charset="2"/>
                <a:cs typeface="Symbol" charset="2"/>
              </a:rPr>
              <a:t>f</a:t>
            </a:r>
            <a:r>
              <a:rPr lang="en-US" sz="2400" i="1" baseline="-25000" dirty="0" err="1"/>
              <a:t>m</a:t>
            </a:r>
            <a:r>
              <a:rPr lang="en-US" sz="2400" i="1" baseline="-25000" dirty="0"/>
              <a:t> </a:t>
            </a:r>
            <a:r>
              <a:rPr lang="en-US" sz="2400" dirty="0"/>
              <a:t>stability corrector, see Part 1)</a:t>
            </a:r>
          </a:p>
          <a:p>
            <a:r>
              <a:rPr lang="en-US" sz="2400" dirty="0"/>
              <a:t>• </a:t>
            </a:r>
            <a:r>
              <a:rPr lang="en-US" sz="2400" dirty="0">
                <a:latin typeface="Symbol" charset="2"/>
                <a:cs typeface="Symbol" charset="2"/>
              </a:rPr>
              <a:t>k</a:t>
            </a:r>
            <a:r>
              <a:rPr lang="en-US" sz="2400" dirty="0"/>
              <a:t> = von Karman constant (~0.4)</a:t>
            </a:r>
          </a:p>
          <a:p>
            <a:endParaRPr lang="en-US" sz="2400" dirty="0"/>
          </a:p>
          <a:p>
            <a:r>
              <a:rPr lang="en-US" sz="2400" dirty="0"/>
              <a:t>Tasks:</a:t>
            </a:r>
          </a:p>
          <a:p>
            <a:r>
              <a:rPr lang="en-US" sz="2400" dirty="0"/>
              <a:t>• Determine PBL depth </a:t>
            </a:r>
            <a:r>
              <a:rPr lang="en-US" sz="2400" i="1" dirty="0"/>
              <a:t>h</a:t>
            </a:r>
          </a:p>
          <a:p>
            <a:r>
              <a:rPr lang="en-US" sz="2400" dirty="0"/>
              <a:t>• Fit the profile to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3321" y="5232428"/>
            <a:ext cx="214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Hong and Pan (1996)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800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*MRF/GFS velocity scale is constant with height.  YSU’s is made a function of height.</a:t>
            </a:r>
          </a:p>
        </p:txBody>
      </p:sp>
    </p:spTree>
    <p:extLst>
      <p:ext uri="{BB962C8B-B14F-4D97-AF65-F5344CB8AC3E}">
        <p14:creationId xmlns:p14="http://schemas.microsoft.com/office/powerpoint/2010/main" val="269809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8027" y="5387308"/>
            <a:ext cx="458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Compute </a:t>
            </a:r>
            <a:r>
              <a:rPr lang="en-US" b="1" i="1" dirty="0"/>
              <a:t>surface bulk </a:t>
            </a:r>
            <a:r>
              <a:rPr lang="en-US" b="1" i="1" dirty="0" err="1"/>
              <a:t>Ri</a:t>
            </a:r>
            <a:r>
              <a:rPr lang="en-US" b="1" i="1" dirty="0"/>
              <a:t> (Rib</a:t>
            </a:r>
            <a:r>
              <a:rPr lang="en-US" b="1" i="1" baseline="-25000" dirty="0"/>
              <a:t>s</a:t>
            </a:r>
            <a:r>
              <a:rPr lang="en-US" b="1" i="1" dirty="0"/>
              <a:t>) </a:t>
            </a:r>
            <a:r>
              <a:rPr lang="en-US" i="1" dirty="0"/>
              <a:t>for lowest layer</a:t>
            </a:r>
          </a:p>
          <a:p>
            <a:pPr algn="r"/>
            <a:r>
              <a:rPr lang="en-US" i="1" dirty="0"/>
              <a:t>If Rib</a:t>
            </a:r>
            <a:r>
              <a:rPr lang="en-US" i="1" baseline="-25000" dirty="0"/>
              <a:t>s</a:t>
            </a:r>
            <a:r>
              <a:rPr lang="en-US" i="1" dirty="0"/>
              <a:t> &gt;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i="1" dirty="0"/>
              <a:t> then PBL top is reached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333C7-CA5A-E74B-A533-036F0980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2" y="6121703"/>
            <a:ext cx="2972578" cy="6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0877" y="4368447"/>
            <a:ext cx="372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If not reached, compute Rib</a:t>
            </a:r>
            <a:r>
              <a:rPr lang="en-US" i="1" baseline="-25000" dirty="0"/>
              <a:t>s</a:t>
            </a:r>
          </a:p>
          <a:p>
            <a:pPr algn="r"/>
            <a:r>
              <a:rPr lang="en-US" i="1" dirty="0"/>
              <a:t>  between surface and next level up,</a:t>
            </a:r>
          </a:p>
          <a:p>
            <a:pPr algn="r"/>
            <a:r>
              <a:rPr lang="en-US" i="1" dirty="0"/>
              <a:t>  compare again to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endParaRPr lang="en-US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5" y="3024293"/>
            <a:ext cx="419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D8827-777E-9E43-B314-3BE5082C8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32" y="6121703"/>
            <a:ext cx="2972578" cy="6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0861" y="2786744"/>
            <a:ext cx="21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Keep going until </a:t>
            </a:r>
          </a:p>
          <a:p>
            <a:r>
              <a:rPr lang="en-US" i="1" dirty="0"/>
              <a:t>  PBL top is found</a:t>
            </a:r>
            <a:endParaRPr lang="en-US" i="1" baseline="-25000" dirty="0"/>
          </a:p>
        </p:txBody>
      </p:sp>
      <p:pic>
        <p:nvPicPr>
          <p:cNvPr id="6" name="Picture 5" descr="ysu_vertical_h-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265788" y="3475199"/>
            <a:ext cx="2079289" cy="0"/>
          </a:xfrm>
          <a:prstGeom prst="line">
            <a:avLst/>
          </a:prstGeom>
          <a:ln w="5715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5399" y="3244366"/>
            <a:ext cx="4173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36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520" y="5018335"/>
            <a:ext cx="5265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MRF’s PBL height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YSU uses this height as a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first guess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 and then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factors in a “thermal excess” at surface,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achieving a relatively higher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when PBL unstable</a:t>
            </a:r>
          </a:p>
        </p:txBody>
      </p:sp>
    </p:spTree>
    <p:extLst>
      <p:ext uri="{BB962C8B-B14F-4D97-AF65-F5344CB8AC3E}">
        <p14:creationId xmlns:p14="http://schemas.microsoft.com/office/powerpoint/2010/main" val="393040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0861" y="2786744"/>
            <a:ext cx="21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Keep going until </a:t>
            </a:r>
          </a:p>
          <a:p>
            <a:r>
              <a:rPr lang="en-US" i="1" dirty="0"/>
              <a:t>  PBL top is found</a:t>
            </a:r>
            <a:endParaRPr lang="en-US" i="1" baseline="-25000" dirty="0"/>
          </a:p>
        </p:txBody>
      </p:sp>
      <p:pic>
        <p:nvPicPr>
          <p:cNvPr id="6" name="Picture 5" descr="ysu_vertical_h-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265788" y="3475199"/>
            <a:ext cx="2079289" cy="0"/>
          </a:xfrm>
          <a:prstGeom prst="line">
            <a:avLst/>
          </a:prstGeom>
          <a:ln w="5715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5399" y="3244366"/>
            <a:ext cx="4173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6-10-30 at 7.22.40 P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9626"/>
            <a:ext cx="2808584" cy="26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4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PBL depth </a:t>
            </a:r>
            <a:r>
              <a:rPr lang="en-US" i="1" dirty="0"/>
              <a:t>h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KPP schemes, PBL depth </a:t>
            </a:r>
            <a:r>
              <a:rPr lang="en-US" i="1" dirty="0"/>
              <a:t>h</a:t>
            </a:r>
            <a:r>
              <a:rPr lang="en-US" dirty="0"/>
              <a:t> plays a crucial role, as it directly influences</a:t>
            </a:r>
          </a:p>
          <a:p>
            <a:pPr lvl="1"/>
            <a:r>
              <a:rPr lang="en-US" dirty="0"/>
              <a:t>Mixing depth (obviously),</a:t>
            </a:r>
          </a:p>
          <a:p>
            <a:pPr lvl="1"/>
            <a:r>
              <a:rPr lang="en-US" dirty="0"/>
              <a:t>Mixing magnitude, and</a:t>
            </a:r>
          </a:p>
          <a:p>
            <a:pPr lvl="1"/>
            <a:r>
              <a:rPr lang="en-US" dirty="0"/>
              <a:t>Height of maximum mixing</a:t>
            </a:r>
          </a:p>
          <a:p>
            <a:pPr lvl="2"/>
            <a:r>
              <a:rPr lang="en-US" dirty="0"/>
              <a:t>(located at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/3)</a:t>
            </a:r>
          </a:p>
          <a:p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largely determines </a:t>
            </a:r>
            <a:r>
              <a:rPr lang="en-US" i="1" dirty="0"/>
              <a:t>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 descr="mixing_scales_with_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94" y="3427088"/>
            <a:ext cx="3636580" cy="3430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5" y="5528105"/>
            <a:ext cx="430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4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critical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We’re computing a bulk surface </a:t>
            </a:r>
            <a:r>
              <a:rPr lang="en-US" i="1" dirty="0" err="1"/>
              <a:t>Ri</a:t>
            </a:r>
            <a:r>
              <a:rPr lang="en-US" dirty="0"/>
              <a:t>, between some level </a:t>
            </a:r>
            <a:r>
              <a:rPr lang="en-US" i="1" dirty="0"/>
              <a:t>z</a:t>
            </a:r>
            <a:r>
              <a:rPr lang="en-US" dirty="0"/>
              <a:t> and the surface</a:t>
            </a:r>
          </a:p>
          <a:p>
            <a:r>
              <a:rPr lang="en-US" dirty="0"/>
              <a:t>Theoretical value: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0.25, but again this also depends on resolution and affected by averaging</a:t>
            </a:r>
          </a:p>
          <a:p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 argued for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 owing to low vertical resolution in PBL</a:t>
            </a:r>
          </a:p>
          <a:p>
            <a:r>
              <a:rPr lang="en-US" dirty="0"/>
              <a:t>MRF PBL scheme (Hong and Pan 1996), based on </a:t>
            </a:r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(1986), also used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</a:t>
            </a:r>
          </a:p>
          <a:p>
            <a:r>
              <a:rPr lang="en-US" dirty="0"/>
              <a:t>GFS PBL scheme (descended from MRF) adopted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0.25</a:t>
            </a:r>
          </a:p>
          <a:p>
            <a:r>
              <a:rPr lang="en-US" dirty="0"/>
              <a:t>YSU PBL (also descended from MRF) started with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 (Hong et al. 2006).  By 2010, it used </a:t>
            </a:r>
            <a:r>
              <a:rPr lang="en-US" b="1" i="1" dirty="0"/>
              <a:t>Ri</a:t>
            </a:r>
            <a:r>
              <a:rPr lang="en-US" b="1" i="1" baseline="-25000" dirty="0"/>
              <a:t>c</a:t>
            </a:r>
            <a:r>
              <a:rPr lang="en-US" b="1" dirty="0"/>
              <a:t> = 0.25 when stable, but </a:t>
            </a:r>
            <a:r>
              <a:rPr lang="en-US" b="1" i="1" dirty="0"/>
              <a:t>Ri</a:t>
            </a:r>
            <a:r>
              <a:rPr lang="en-US" b="1" i="1" baseline="-25000" dirty="0"/>
              <a:t>c</a:t>
            </a:r>
            <a:r>
              <a:rPr lang="en-US" b="1" i="1" dirty="0"/>
              <a:t> </a:t>
            </a:r>
            <a:r>
              <a:rPr lang="en-US" b="1" dirty="0"/>
              <a:t>= 0 over land when surface layer is </a:t>
            </a:r>
            <a:r>
              <a:rPr lang="en-US" b="1" u="sng" dirty="0"/>
              <a:t>unstable</a:t>
            </a:r>
            <a:r>
              <a:rPr lang="en-US" dirty="0"/>
              <a:t> (Hong 2010)</a:t>
            </a:r>
          </a:p>
          <a:p>
            <a:pPr lvl="1"/>
            <a:r>
              <a:rPr lang="en-US" dirty="0"/>
              <a:t>The smaller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 when unstable was adopted so that the PBL top would be diagnosed </a:t>
            </a:r>
            <a:r>
              <a:rPr lang="en-US" u="sng" dirty="0"/>
              <a:t>below</a:t>
            </a:r>
            <a:r>
              <a:rPr lang="en-US" dirty="0"/>
              <a:t> the inversion, permitting </a:t>
            </a:r>
            <a:r>
              <a:rPr lang="en-US" i="1" dirty="0"/>
              <a:t>explicit</a:t>
            </a:r>
            <a:r>
              <a:rPr lang="en-US" dirty="0"/>
              <a:t> treatment of entrainment (see later)</a:t>
            </a:r>
          </a:p>
          <a:p>
            <a:r>
              <a:rPr lang="en-US" dirty="0"/>
              <a:t>Does this make a difference?  (Yes, it can.)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Reynolds averaging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Divided variables into a mean (based on grid volume average over some time interval) and a deviation from it</a:t>
            </a:r>
          </a:p>
          <a:p>
            <a:endParaRPr lang="en-US" dirty="0"/>
          </a:p>
          <a:p>
            <a:r>
              <a:rPr lang="en-US" dirty="0"/>
              <a:t>The average was defined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perturbations averaged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5789585"/>
            <a:ext cx="12319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3227959"/>
            <a:ext cx="20701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82" y="4335247"/>
            <a:ext cx="4632960" cy="624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8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450" y="34716"/>
            <a:ext cx="6365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YSU simulation at t = 49 (unstable surface layer)</a:t>
            </a:r>
          </a:p>
          <a:p>
            <a:r>
              <a:rPr lang="en-US" dirty="0"/>
              <a:t>In this situation, YSU uses Ri</a:t>
            </a:r>
            <a:r>
              <a:rPr lang="en-US" baseline="-25000" dirty="0"/>
              <a:t>c</a:t>
            </a:r>
            <a:r>
              <a:rPr lang="en-US" dirty="0"/>
              <a:t> = 0.0 (not 0.25) for its first guess at </a:t>
            </a:r>
            <a:r>
              <a:rPr lang="en-US" i="1" dirty="0"/>
              <a:t>h</a:t>
            </a:r>
          </a:p>
          <a:p>
            <a:r>
              <a:rPr lang="en-US" dirty="0"/>
              <a:t>Scheme determines PBL depth ~ 1 km</a:t>
            </a:r>
          </a:p>
        </p:txBody>
      </p:sp>
      <p:pic>
        <p:nvPicPr>
          <p:cNvPr id="8" name="Picture 7" descr="image_ysu_theta4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" y="928376"/>
            <a:ext cx="9144000" cy="592962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581276-BF7A-A349-94E4-FFF3058E7F70}"/>
              </a:ext>
            </a:extLst>
          </p:cNvPr>
          <p:cNvCxnSpPr>
            <a:cxnSpLocks/>
          </p:cNvCxnSpPr>
          <p:nvPr/>
        </p:nvCxnSpPr>
        <p:spPr>
          <a:xfrm>
            <a:off x="4370294" y="537882"/>
            <a:ext cx="1293213" cy="1089212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99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image_stdys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" y="0"/>
            <a:ext cx="8285775" cy="6858000"/>
          </a:xfrm>
          <a:prstGeom prst="rect">
            <a:avLst/>
          </a:prstGeom>
        </p:spPr>
      </p:pic>
      <p:pic>
        <p:nvPicPr>
          <p:cNvPr id="5" name="Picture 4" descr="Screen Shot 2016-02-09 at 5.00.16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19" y="43290"/>
            <a:ext cx="3548033" cy="295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43824-CE78-0941-9AB1-5C7DEEA9855D}"/>
              </a:ext>
            </a:extLst>
          </p:cNvPr>
          <p:cNvSpPr txBox="1"/>
          <p:nvPr/>
        </p:nvSpPr>
        <p:spPr>
          <a:xfrm>
            <a:off x="2777490" y="31889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" pitchFamily="2" charset="0"/>
              </a:rPr>
              <a:t>risfc.gs</a:t>
            </a:r>
            <a:endParaRPr lang="en-US" sz="16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8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ysu_scm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459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819" y="4199231"/>
            <a:ext cx="8068923" cy="2585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velocity scale </a:t>
            </a:r>
            <a:r>
              <a:rPr lang="en-US" b="1" i="1" dirty="0" err="1"/>
              <a:t>w</a:t>
            </a:r>
            <a:r>
              <a:rPr lang="en-US" b="1" i="1" baseline="-25000" dirty="0" err="1"/>
              <a:t>s</a:t>
            </a:r>
            <a:r>
              <a:rPr lang="en-US" b="1" dirty="0"/>
              <a:t> also plays a key role</a:t>
            </a:r>
            <a:r>
              <a:rPr lang="en-US" dirty="0"/>
              <a:t>, magnifying the mixing when surface</a:t>
            </a:r>
          </a:p>
          <a:p>
            <a:r>
              <a:rPr lang="en-US" dirty="0"/>
              <a:t>	layer is unstable.  (This term is more complex in YSU than in sister schemes.)</a:t>
            </a:r>
          </a:p>
          <a:p>
            <a:r>
              <a:rPr lang="en-US" dirty="0"/>
              <a:t>• Note diurnal variation of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.  Shortly after sunrise, surface layer becomes</a:t>
            </a:r>
          </a:p>
          <a:p>
            <a:r>
              <a:rPr lang="en-US" dirty="0"/>
              <a:t>	unstable,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 (red curve) increases.  At first, PBL depth </a:t>
            </a:r>
            <a:r>
              <a:rPr lang="en-US" i="1" dirty="0"/>
              <a:t>h</a:t>
            </a:r>
            <a:r>
              <a:rPr lang="en-US" dirty="0"/>
              <a:t> (blue curve PBLH) </a:t>
            </a:r>
          </a:p>
          <a:p>
            <a:r>
              <a:rPr lang="en-US" dirty="0"/>
              <a:t>	is shallow, limiting the mixing (black curve).</a:t>
            </a:r>
          </a:p>
          <a:p>
            <a:r>
              <a:rPr lang="en-US" dirty="0"/>
              <a:t>• Later in the afternoon, surface layer becomes stable,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 decreases quickly.</a:t>
            </a:r>
          </a:p>
          <a:p>
            <a:r>
              <a:rPr lang="en-US" dirty="0"/>
              <a:t>	Mixing becomes small even though PBLH ostensibly remains deep.</a:t>
            </a:r>
          </a:p>
          <a:p>
            <a:r>
              <a:rPr lang="en-US" dirty="0"/>
              <a:t>• Note there are</a:t>
            </a:r>
            <a:r>
              <a:rPr lang="en-US" u="sng" dirty="0"/>
              <a:t> discontinuities in PBLH</a:t>
            </a:r>
            <a:r>
              <a:rPr lang="en-US" dirty="0"/>
              <a:t>, caused by regime changes between</a:t>
            </a:r>
          </a:p>
          <a:p>
            <a:r>
              <a:rPr lang="en-US" dirty="0"/>
              <a:t>	stable and unstable.  (This is seen here because I used output every time step.)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69" y="106825"/>
            <a:ext cx="1856829" cy="377939"/>
          </a:xfrm>
          <a:prstGeom prst="rect">
            <a:avLst/>
          </a:prstGeom>
        </p:spPr>
      </p:pic>
      <p:cxnSp>
        <p:nvCxnSpPr>
          <p:cNvPr id="3" name="Straight Connector 2"/>
          <p:cNvCxnSpPr>
            <a:endCxn id="5" idx="2"/>
          </p:cNvCxnSpPr>
          <p:nvPr/>
        </p:nvCxnSpPr>
        <p:spPr>
          <a:xfrm>
            <a:off x="6785429" y="484764"/>
            <a:ext cx="312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85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That’s just </a:t>
            </a:r>
            <a:r>
              <a:rPr lang="en-US" b="1" dirty="0">
                <a:solidFill>
                  <a:srgbClr val="0070C0"/>
                </a:solidFill>
              </a:rPr>
              <a:t>local mixing</a:t>
            </a:r>
            <a:r>
              <a:rPr lang="en-US" dirty="0"/>
              <a:t>.  There’s also </a:t>
            </a:r>
            <a:r>
              <a:rPr lang="en-US" b="1" dirty="0">
                <a:solidFill>
                  <a:srgbClr val="FF0000"/>
                </a:solidFill>
              </a:rPr>
              <a:t>nonlocal mixing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entrainment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DC9E0-93B6-AD92-0703-741D0778EBC2}"/>
              </a:ext>
            </a:extLst>
          </p:cNvPr>
          <p:cNvSpPr txBox="1"/>
          <p:nvPr/>
        </p:nvSpPr>
        <p:spPr>
          <a:xfrm>
            <a:off x="554012" y="4879022"/>
            <a:ext cx="3479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“Make things as simple as possible,</a:t>
            </a:r>
          </a:p>
          <a:p>
            <a:r>
              <a:rPr lang="en-US" dirty="0"/>
              <a:t>	but no simpler.”</a:t>
            </a:r>
          </a:p>
          <a:p>
            <a:r>
              <a:rPr lang="en-US" dirty="0"/>
              <a:t>			-- Albert Einstein</a:t>
            </a:r>
          </a:p>
          <a:p>
            <a:r>
              <a:rPr lang="en-US" dirty="0"/>
              <a:t>				(1879-1955)</a:t>
            </a:r>
          </a:p>
          <a:p>
            <a:r>
              <a:rPr lang="en-US" dirty="0"/>
              <a:t>				[attributed]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9618E-8D62-5077-5090-038D45ECCA3B}"/>
              </a:ext>
            </a:extLst>
          </p:cNvPr>
          <p:cNvSpPr txBox="1"/>
          <p:nvPr/>
        </p:nvSpPr>
        <p:spPr>
          <a:xfrm>
            <a:off x="5105400" y="4533900"/>
            <a:ext cx="27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u="sng" dirty="0">
                <a:sym typeface="Wingdings"/>
              </a:rPr>
              <a:t>This model is still too simple</a:t>
            </a:r>
            <a:endParaRPr lang="en-US" sz="1800" i="1" u="sng" dirty="0"/>
          </a:p>
        </p:txBody>
      </p:sp>
    </p:spTree>
    <p:extLst>
      <p:ext uri="{BB962C8B-B14F-4D97-AF65-F5344CB8AC3E}">
        <p14:creationId xmlns:p14="http://schemas.microsoft.com/office/powerpoint/2010/main" val="1287963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77E3-076F-A241-9CE1-A978E946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mixing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06D5F9-AD7E-F048-AEB8-7B563867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472" y="1848301"/>
            <a:ext cx="1237178" cy="36023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0F13C-05C6-694C-A97D-AE16EFD2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EF8FD-7FC1-5E49-B14E-9DBE160C892D}"/>
              </a:ext>
            </a:extLst>
          </p:cNvPr>
          <p:cNvSpPr txBox="1"/>
          <p:nvPr/>
        </p:nvSpPr>
        <p:spPr>
          <a:xfrm>
            <a:off x="261257" y="6356350"/>
            <a:ext cx="468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tenor.com</a:t>
            </a:r>
            <a:r>
              <a:rPr lang="en-US" dirty="0"/>
              <a:t>/view/lava-lamp-gif-14859421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D8B6B-B37F-5F44-BF8F-834EC553BFA2}"/>
              </a:ext>
            </a:extLst>
          </p:cNvPr>
          <p:cNvSpPr txBox="1"/>
          <p:nvPr/>
        </p:nvSpPr>
        <p:spPr>
          <a:xfrm>
            <a:off x="4949656" y="2772323"/>
            <a:ext cx="361874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Local mixing </a:t>
            </a:r>
            <a:r>
              <a:rPr lang="en-US" dirty="0"/>
              <a:t>is from one grid volume</a:t>
            </a:r>
          </a:p>
          <a:p>
            <a:r>
              <a:rPr lang="en-US" dirty="0"/>
              <a:t> to adjacent grid volumes </a:t>
            </a:r>
            <a:r>
              <a:rPr lang="en-US" dirty="0">
                <a:sym typeface="Wingdings" pitchFamily="2" charset="2"/>
              </a:rPr>
              <a:t> slow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Nonlocal mixing </a:t>
            </a:r>
            <a:r>
              <a:rPr lang="en-US" dirty="0"/>
              <a:t>involves deep flows</a:t>
            </a:r>
          </a:p>
          <a:p>
            <a:r>
              <a:rPr lang="en-US" dirty="0"/>
              <a:t> of fluid involving many grid volumes</a:t>
            </a:r>
          </a:p>
          <a:p>
            <a:r>
              <a:rPr lang="en-US" dirty="0"/>
              <a:t> quickly – like rising </a:t>
            </a:r>
            <a:r>
              <a:rPr lang="en-US" b="1" dirty="0">
                <a:solidFill>
                  <a:srgbClr val="FF0000"/>
                </a:solidFill>
              </a:rPr>
              <a:t>thermals</a:t>
            </a:r>
          </a:p>
        </p:txBody>
      </p:sp>
      <p:pic>
        <p:nvPicPr>
          <p:cNvPr id="3" name="Picture 2" descr="afternoon_profiles-05.gif">
            <a:extLst>
              <a:ext uri="{FF2B5EF4-FFF2-40B4-BE49-F238E27FC236}">
                <a16:creationId xmlns:a16="http://schemas.microsoft.com/office/drawing/2014/main" id="{62A197EC-946C-AACA-77AD-B5660B3D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4651604"/>
            <a:ext cx="2683823" cy="17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6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6" y="5308665"/>
            <a:ext cx="33274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6" y="3570876"/>
            <a:ext cx="69977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96" y="2055215"/>
            <a:ext cx="6324600" cy="10541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Reynolds-averaged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 equation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78133" y="3302000"/>
            <a:ext cx="0" cy="268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41512" y="5150041"/>
            <a:ext cx="4019034" cy="138171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10220" y="5362465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applies to momentum, </a:t>
            </a:r>
            <a:r>
              <a:rPr lang="en-US" i="1" dirty="0" err="1"/>
              <a:t>K</a:t>
            </a:r>
            <a:r>
              <a:rPr lang="en-US" i="1" baseline="-25000" dirty="0" err="1"/>
              <a:t>h</a:t>
            </a:r>
            <a:r>
              <a:rPr lang="en-US" dirty="0"/>
              <a:t> to heat</a:t>
            </a:r>
          </a:p>
          <a:p>
            <a:r>
              <a:rPr lang="en-US" dirty="0"/>
              <a:t>• That’s </a:t>
            </a:r>
            <a:r>
              <a:rPr lang="en-US" b="1" dirty="0">
                <a:solidFill>
                  <a:srgbClr val="0070C0"/>
                </a:solidFill>
              </a:rPr>
              <a:t>local mixing</a:t>
            </a:r>
            <a:r>
              <a:rPr lang="en-US" dirty="0"/>
              <a:t>, between model</a:t>
            </a:r>
          </a:p>
          <a:p>
            <a:r>
              <a:rPr lang="en-US" dirty="0"/>
              <a:t>	levels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10220" y="4758267"/>
            <a:ext cx="1136580" cy="391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D73AA-60CD-7B47-83D2-53FEAB59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0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6" y="3570876"/>
            <a:ext cx="69977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296" y="2055215"/>
            <a:ext cx="6324600" cy="10541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Nonlocal</a:t>
            </a:r>
            <a:r>
              <a:rPr lang="en-US" dirty="0"/>
              <a:t> mixing term added</a:t>
            </a:r>
            <a:r>
              <a:rPr lang="mr-IN" dirty="0"/>
              <a:t>…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78133" y="3302000"/>
            <a:ext cx="0" cy="268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88" y="5169530"/>
            <a:ext cx="8572500" cy="1028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1494" y="5367867"/>
            <a:ext cx="691437" cy="7795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18711" y="4986461"/>
            <a:ext cx="2037427" cy="13817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241CB-A0F1-9349-8A0A-96ACDB96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7621B-485F-109F-0268-39DADA222668}"/>
              </a:ext>
            </a:extLst>
          </p:cNvPr>
          <p:cNvSpPr txBox="1"/>
          <p:nvPr/>
        </p:nvSpPr>
        <p:spPr>
          <a:xfrm>
            <a:off x="5367868" y="6229788"/>
            <a:ext cx="37569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Adds a new term: for nonlocal mixing</a:t>
            </a:r>
          </a:p>
          <a:p>
            <a:r>
              <a:rPr lang="en-US" b="1" dirty="0"/>
              <a:t>Also needs a parameterization!</a:t>
            </a:r>
          </a:p>
        </p:txBody>
      </p:sp>
    </p:spTree>
    <p:extLst>
      <p:ext uri="{BB962C8B-B14F-4D97-AF65-F5344CB8AC3E}">
        <p14:creationId xmlns:p14="http://schemas.microsoft.com/office/powerpoint/2010/main" val="1303069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0290" y="5099271"/>
            <a:ext cx="66548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Countergradient</a:t>
            </a:r>
            <a:r>
              <a:rPr lang="en-US" dirty="0">
                <a:solidFill>
                  <a:srgbClr val="FF0000"/>
                </a:solidFill>
              </a:rPr>
              <a:t> term” </a:t>
            </a:r>
            <a:r>
              <a:rPr lang="en-US" dirty="0"/>
              <a:t>is what makes this scheme </a:t>
            </a:r>
            <a:r>
              <a:rPr lang="en-US" b="1" dirty="0">
                <a:solidFill>
                  <a:srgbClr val="FF0000"/>
                </a:solidFill>
              </a:rPr>
              <a:t>nonlocal</a:t>
            </a:r>
          </a:p>
          <a:p>
            <a:r>
              <a:rPr lang="en-US" dirty="0"/>
              <a:t>• Term is generally parameterized based on </a:t>
            </a:r>
            <a:r>
              <a:rPr lang="en-US" u="sng" dirty="0">
                <a:solidFill>
                  <a:srgbClr val="FF0000"/>
                </a:solidFill>
              </a:rPr>
              <a:t>surface fluxes </a:t>
            </a:r>
          </a:p>
          <a:p>
            <a:r>
              <a:rPr lang="en-US" dirty="0"/>
              <a:t>	to capture effect of deep, penetrating thermals</a:t>
            </a:r>
          </a:p>
          <a:p>
            <a:r>
              <a:rPr lang="en-US" dirty="0"/>
              <a:t>• In MRF scheme, term applied only to temperature and water vapor</a:t>
            </a:r>
          </a:p>
          <a:p>
            <a:r>
              <a:rPr lang="en-US" dirty="0"/>
              <a:t>• In YSU, it is also applied to </a:t>
            </a:r>
            <a:r>
              <a:rPr lang="en-US" u="sng" dirty="0"/>
              <a:t>momentum</a:t>
            </a:r>
          </a:p>
          <a:p>
            <a:r>
              <a:rPr lang="en-US" dirty="0"/>
              <a:t>• </a:t>
            </a:r>
            <a:r>
              <a:rPr lang="en-US" i="1" dirty="0"/>
              <a:t>This term is what effectively removes mixed layer vertical gradients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3849561"/>
            <a:ext cx="5994400" cy="102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6" y="1542247"/>
            <a:ext cx="41910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Nonlocal mixing: </a:t>
            </a:r>
            <a:br>
              <a:rPr lang="en-US" dirty="0"/>
            </a:br>
            <a:r>
              <a:rPr lang="en-US" dirty="0"/>
              <a:t>MRF/YSU “countergradient” term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8701" y="4075350"/>
            <a:ext cx="627974" cy="7536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0035" y="2324568"/>
            <a:ext cx="288014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This accomplishes deep layer</a:t>
            </a:r>
          </a:p>
          <a:p>
            <a:r>
              <a:rPr lang="en-US" i="1" dirty="0"/>
              <a:t>	(i.e., </a:t>
            </a:r>
            <a:r>
              <a:rPr lang="en-US" b="1" i="1" dirty="0">
                <a:solidFill>
                  <a:srgbClr val="FF0000"/>
                </a:solidFill>
              </a:rPr>
              <a:t>nonlocal</a:t>
            </a:r>
            <a:r>
              <a:rPr lang="en-US" i="1" dirty="0"/>
              <a:t>) mixing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96000" y="2962996"/>
            <a:ext cx="457200" cy="886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7542" y="2418547"/>
            <a:ext cx="2463391" cy="14310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6310" y="2901800"/>
            <a:ext cx="2222483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does </a:t>
            </a:r>
            <a:r>
              <a:rPr lang="en-US" b="1" dirty="0">
                <a:solidFill>
                  <a:srgbClr val="0070C0"/>
                </a:solidFill>
              </a:rPr>
              <a:t>local</a:t>
            </a:r>
            <a:r>
              <a:rPr lang="en-US" dirty="0"/>
              <a:t> mixing</a:t>
            </a:r>
          </a:p>
        </p:txBody>
      </p:sp>
    </p:spTree>
    <p:extLst>
      <p:ext uri="{BB962C8B-B14F-4D97-AF65-F5344CB8AC3E}">
        <p14:creationId xmlns:p14="http://schemas.microsoft.com/office/powerpoint/2010/main" val="3655329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z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YSU </a:t>
            </a:r>
            <a:r>
              <a:rPr lang="en-US" b="1" dirty="0"/>
              <a:t>with</a:t>
            </a:r>
            <a:r>
              <a:rPr lang="en-US" dirty="0"/>
              <a:t> and </a:t>
            </a:r>
            <a:r>
              <a:rPr lang="en-US" b="1" dirty="0">
                <a:solidFill>
                  <a:srgbClr val="008000"/>
                </a:solidFill>
              </a:rPr>
              <a:t>without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/>
            </a:br>
            <a:r>
              <a:rPr lang="en-US" dirty="0" err="1"/>
              <a:t>countergradient</a:t>
            </a:r>
            <a:r>
              <a:rPr lang="en-US" dirty="0"/>
              <a:t> (nonlocal) term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8299" y="33598"/>
            <a:ext cx="19339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More recent versions</a:t>
            </a:r>
          </a:p>
          <a:p>
            <a:r>
              <a:rPr lang="en-US" sz="1400" i="1" dirty="0"/>
              <a:t> of MYNN have nonlocal</a:t>
            </a:r>
          </a:p>
          <a:p>
            <a:r>
              <a:rPr lang="en-US" sz="1400" i="1" dirty="0"/>
              <a:t>mixing options</a:t>
            </a:r>
          </a:p>
        </p:txBody>
      </p:sp>
    </p:spTree>
    <p:extLst>
      <p:ext uri="{BB962C8B-B14F-4D97-AF65-F5344CB8AC3E}">
        <p14:creationId xmlns:p14="http://schemas.microsoft.com/office/powerpoint/2010/main" val="3504331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Countergradient term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The need to account for mixing associated with deep thermals to augment local mixing was recognized long ago (e.g., Priestley and </a:t>
            </a:r>
            <a:r>
              <a:rPr lang="en-US" sz="7200" dirty="0" err="1"/>
              <a:t>Swinbank</a:t>
            </a:r>
            <a:r>
              <a:rPr lang="en-US" sz="7200" dirty="0"/>
              <a:t> 1947; </a:t>
            </a:r>
            <a:r>
              <a:rPr lang="en-US" sz="7200" dirty="0" err="1"/>
              <a:t>Deardorff</a:t>
            </a:r>
            <a:r>
              <a:rPr lang="en-US" sz="7200" dirty="0"/>
              <a:t> 1966).</a:t>
            </a:r>
          </a:p>
          <a:p>
            <a:r>
              <a:rPr lang="en-US" sz="7200" dirty="0" err="1"/>
              <a:t>Troen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(1986) included the countergradient term in the scheme that gave rise to the MRF, GFS, and YSU schemes.</a:t>
            </a:r>
          </a:p>
          <a:p>
            <a:r>
              <a:rPr lang="en-US" sz="7200" dirty="0"/>
              <a:t>The MRF and GFS (Hong and Pan 1996) apply the countergradient term to </a:t>
            </a:r>
            <a:r>
              <a:rPr lang="en-US" sz="7200" dirty="0">
                <a:latin typeface="Symbol" charset="2"/>
                <a:cs typeface="Symbol" charset="2"/>
              </a:rPr>
              <a:t>q</a:t>
            </a:r>
            <a:r>
              <a:rPr lang="en-US" sz="7200" dirty="0"/>
              <a:t> and water vapor only.</a:t>
            </a:r>
          </a:p>
          <a:p>
            <a:r>
              <a:rPr lang="en-US" sz="7200" dirty="0"/>
              <a:t>Starting with Noh et al. (2003), YSU also applied it </a:t>
            </a:r>
            <a:r>
              <a:rPr lang="en-US" sz="7200" i="1" dirty="0"/>
              <a:t>momentum</a:t>
            </a:r>
            <a:r>
              <a:rPr lang="en-US" sz="7200" dirty="0"/>
              <a:t>.</a:t>
            </a:r>
          </a:p>
          <a:p>
            <a:pPr lvl="1"/>
            <a:r>
              <a:rPr lang="en-US" sz="7200" dirty="0" err="1"/>
              <a:t>Troen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(1986) explicitly excluded momentum from countergradient treatment</a:t>
            </a:r>
          </a:p>
          <a:p>
            <a:pPr lvl="1"/>
            <a:r>
              <a:rPr lang="en-US" sz="7200" dirty="0" err="1"/>
              <a:t>Frech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(1995), however, showed examples of well-mixed momentum profiles that countergradient momentum mixing can reproduce</a:t>
            </a:r>
          </a:p>
          <a:p>
            <a:pPr lvl="1"/>
            <a:r>
              <a:rPr lang="en-US" sz="7200" dirty="0"/>
              <a:t>Still, </a:t>
            </a:r>
            <a:r>
              <a:rPr lang="en-US" sz="7200" dirty="0" err="1"/>
              <a:t>Pleim</a:t>
            </a:r>
            <a:r>
              <a:rPr lang="en-US" sz="7200" dirty="0"/>
              <a:t> (2007) notes “application of the countergradient term to other quantities has been problematic”.</a:t>
            </a:r>
          </a:p>
          <a:p>
            <a:r>
              <a:rPr lang="en-US" sz="7200" dirty="0"/>
              <a:t>YSU countergradient term was originally specified in terms of </a:t>
            </a:r>
            <a:r>
              <a:rPr lang="en-US" sz="7200" i="1" dirty="0"/>
              <a:t>surface fluxes </a:t>
            </a:r>
            <a:r>
              <a:rPr lang="en-US" sz="7200" dirty="0"/>
              <a:t>only.  </a:t>
            </a:r>
          </a:p>
          <a:p>
            <a:pPr lvl="1"/>
            <a:r>
              <a:rPr lang="en-US" sz="7200" dirty="0"/>
              <a:t>Wilson and </a:t>
            </a:r>
            <a:r>
              <a:rPr lang="en-US" sz="7200" dirty="0" err="1"/>
              <a:t>Fovell’s</a:t>
            </a:r>
            <a:r>
              <a:rPr lang="en-US" sz="7200" dirty="0"/>
              <a:t> (2018) revision to include fluxes at top of boundary layer (</a:t>
            </a:r>
            <a:r>
              <a:rPr lang="en-US" sz="7200" dirty="0" err="1">
                <a:latin typeface="Courier"/>
                <a:cs typeface="Courier"/>
              </a:rPr>
              <a:t>ysu_topdown_pblmix</a:t>
            </a:r>
            <a:r>
              <a:rPr lang="en-US" sz="7200" dirty="0"/>
              <a:t> = 1) to handle fog cases.  (This was a minor factor.)</a:t>
            </a:r>
          </a:p>
          <a:p>
            <a:r>
              <a:rPr lang="en-US" sz="7200" dirty="0"/>
              <a:t>Clearly, however, this is the term that permits YSU to remove the vertical shear in the mixed layer (last slide).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50"/>
            <a:ext cx="8229600" cy="1143000"/>
          </a:xfrm>
        </p:spPr>
        <p:txBody>
          <a:bodyPr/>
          <a:lstStyle/>
          <a:p>
            <a:r>
              <a:rPr lang="en-US" dirty="0"/>
              <a:t>Richardson number(s)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983"/>
            <a:ext cx="8229600" cy="4525963"/>
          </a:xfrm>
        </p:spPr>
        <p:txBody>
          <a:bodyPr/>
          <a:lstStyle/>
          <a:p>
            <a:r>
              <a:rPr lang="en-US" dirty="0"/>
              <a:t>A Richardson number (</a:t>
            </a:r>
            <a:r>
              <a:rPr lang="en-US" dirty="0" err="1"/>
              <a:t>Ri</a:t>
            </a:r>
            <a:r>
              <a:rPr lang="en-US" dirty="0"/>
              <a:t>) is a nondimensional measure of stability divided by shear (squared)</a:t>
            </a:r>
          </a:p>
          <a:p>
            <a:r>
              <a:rPr lang="en-US" dirty="0"/>
              <a:t>Named for NWP pioneer Lewis Fry Richardson</a:t>
            </a:r>
          </a:p>
          <a:p>
            <a:r>
              <a:rPr lang="en-US" dirty="0"/>
              <a:t>Some forms: gradient </a:t>
            </a:r>
            <a:r>
              <a:rPr lang="en-US" dirty="0" err="1"/>
              <a:t>Ri</a:t>
            </a:r>
            <a:r>
              <a:rPr lang="en-US" dirty="0"/>
              <a:t>, bulk </a:t>
            </a:r>
            <a:r>
              <a:rPr lang="en-US" dirty="0" err="1"/>
              <a:t>Ri</a:t>
            </a:r>
            <a:r>
              <a:rPr lang="en-US" dirty="0"/>
              <a:t>, surface bulk </a:t>
            </a:r>
            <a:r>
              <a:rPr lang="en-US" dirty="0" err="1"/>
              <a:t>Ri</a:t>
            </a:r>
            <a:r>
              <a:rPr lang="en-US" dirty="0"/>
              <a:t>, flux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0351" y="4584912"/>
            <a:ext cx="291982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Richardson number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bulk Richardson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2" y="5651500"/>
            <a:ext cx="402336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47" y="4153352"/>
            <a:ext cx="3714750" cy="1257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9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mass flux alternative to nonlocal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Troen-Mahrt</a:t>
            </a:r>
            <a:r>
              <a:rPr lang="en-US" dirty="0"/>
              <a:t> approach to nonlocal mixing was (slightly rewritten):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“mass flux” approach (</a:t>
            </a:r>
            <a:r>
              <a:rPr lang="en-US" dirty="0" err="1"/>
              <a:t>Siebesma</a:t>
            </a:r>
            <a:r>
              <a:rPr lang="en-US" dirty="0"/>
              <a:t> et al. 2007)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Thermal updrafts are presumed to occupy a small area of the grid volume, with fractional area </a:t>
            </a:r>
            <a:r>
              <a:rPr lang="en-US" i="1" dirty="0" err="1"/>
              <a:t>a</a:t>
            </a:r>
            <a:r>
              <a:rPr lang="en-US" i="1" baseline="-25000" dirty="0" err="1"/>
              <a:t>up</a:t>
            </a:r>
            <a:r>
              <a:rPr lang="en-US" dirty="0"/>
              <a:t> &lt;&lt; 1.</a:t>
            </a:r>
          </a:p>
          <a:p>
            <a:pPr lvl="1"/>
            <a:r>
              <a:rPr lang="en-US" dirty="0"/>
              <a:t>M is a mass flux = </a:t>
            </a:r>
            <a:r>
              <a:rPr lang="en-US" i="1" dirty="0" err="1"/>
              <a:t>w</a:t>
            </a:r>
            <a:r>
              <a:rPr lang="en-US" i="1" baseline="-25000" dirty="0" err="1"/>
              <a:t>up</a:t>
            </a:r>
            <a:r>
              <a:rPr lang="en-US" i="1" dirty="0" err="1"/>
              <a:t>a</a:t>
            </a:r>
            <a:r>
              <a:rPr lang="en-US" i="1" baseline="-25000" dirty="0" err="1"/>
              <a:t>up</a:t>
            </a:r>
            <a:r>
              <a:rPr lang="en-US" dirty="0"/>
              <a:t>, where </a:t>
            </a:r>
            <a:r>
              <a:rPr lang="en-US" i="1" dirty="0" err="1"/>
              <a:t>w</a:t>
            </a:r>
            <a:r>
              <a:rPr lang="en-US" i="1" baseline="-25000" dirty="0" err="1"/>
              <a:t>up</a:t>
            </a:r>
            <a:r>
              <a:rPr lang="en-US" dirty="0"/>
              <a:t> is updraft velocity</a:t>
            </a:r>
            <a:endParaRPr lang="en-US" i="1" baseline="-25000" dirty="0"/>
          </a:p>
          <a:p>
            <a:pPr lvl="1"/>
            <a:r>
              <a:rPr lang="en-US" dirty="0"/>
              <a:t>Can obtain </a:t>
            </a:r>
            <a:r>
              <a:rPr lang="en-US" i="1" dirty="0" err="1">
                <a:latin typeface="Symbol" charset="2"/>
                <a:cs typeface="Symbol" charset="2"/>
              </a:rPr>
              <a:t>q</a:t>
            </a:r>
            <a:r>
              <a:rPr lang="en-US" i="1" baseline="-25000" dirty="0" err="1"/>
              <a:t>up</a:t>
            </a:r>
            <a:r>
              <a:rPr lang="en-US" dirty="0"/>
              <a:t> via an entraining plume model (</a:t>
            </a:r>
            <a:r>
              <a:rPr lang="en-US" dirty="0" err="1"/>
              <a:t>Soares</a:t>
            </a:r>
            <a:r>
              <a:rPr lang="en-US" dirty="0"/>
              <a:t> et al. 2004)</a:t>
            </a:r>
          </a:p>
          <a:p>
            <a:pPr lvl="1"/>
            <a:r>
              <a:rPr lang="en-US" dirty="0"/>
              <a:t>Combined with eddy diffusion (ED), approach is called “EDMF”</a:t>
            </a:r>
          </a:p>
          <a:p>
            <a:pPr lvl="1"/>
            <a:r>
              <a:rPr lang="en-US" dirty="0"/>
              <a:t>GFS-EDMF scheme based on GFS recently adopted for HWRF, HAFS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7" y="3275481"/>
            <a:ext cx="5257165" cy="831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607" y="1972884"/>
            <a:ext cx="4242435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 into PBL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 descr="Screen Shot 2018-01-30 at 9.54.4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740"/>
            <a:ext cx="4267200" cy="526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138" y="6352143"/>
            <a:ext cx="225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Siebesma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390" y="1990537"/>
            <a:ext cx="4121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In addition to nonlocal mixing, air is also</a:t>
            </a:r>
          </a:p>
          <a:p>
            <a:r>
              <a:rPr lang="en-US" dirty="0"/>
              <a:t>	being </a:t>
            </a:r>
            <a:r>
              <a:rPr lang="en-US" b="1" dirty="0">
                <a:solidFill>
                  <a:srgbClr val="00B050"/>
                </a:solidFill>
              </a:rPr>
              <a:t>entrained</a:t>
            </a:r>
            <a:r>
              <a:rPr lang="en-US" dirty="0"/>
              <a:t> into the PBL from</a:t>
            </a:r>
          </a:p>
          <a:p>
            <a:r>
              <a:rPr lang="en-US" dirty="0"/>
              <a:t>	the free atmosphere above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00B050"/>
                </a:solidFill>
              </a:rPr>
              <a:t>That’s also subgrid, and ALSO needs a </a:t>
            </a:r>
          </a:p>
          <a:p>
            <a:r>
              <a:rPr lang="en-US" b="1" dirty="0">
                <a:solidFill>
                  <a:srgbClr val="00B050"/>
                </a:solidFill>
              </a:rPr>
              <a:t>	parameterization!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95E2236-330A-DD4D-9530-B5DD9F336575}"/>
              </a:ext>
            </a:extLst>
          </p:cNvPr>
          <p:cNvSpPr/>
          <p:nvPr/>
        </p:nvSpPr>
        <p:spPr>
          <a:xfrm>
            <a:off x="1312939" y="1394460"/>
            <a:ext cx="1087361" cy="1188720"/>
          </a:xfrm>
          <a:custGeom>
            <a:avLst/>
            <a:gdLst>
              <a:gd name="connsiteX0" fmla="*/ 1087361 w 1087361"/>
              <a:gd name="connsiteY0" fmla="*/ 0 h 1188720"/>
              <a:gd name="connsiteX1" fmla="*/ 744461 w 1087361"/>
              <a:gd name="connsiteY1" fmla="*/ 22860 h 1188720"/>
              <a:gd name="connsiteX2" fmla="*/ 641591 w 1087361"/>
              <a:gd name="connsiteY2" fmla="*/ 45720 h 1188720"/>
              <a:gd name="connsiteX3" fmla="*/ 573011 w 1087361"/>
              <a:gd name="connsiteY3" fmla="*/ 68580 h 1188720"/>
              <a:gd name="connsiteX4" fmla="*/ 538721 w 1087361"/>
              <a:gd name="connsiteY4" fmla="*/ 80010 h 1188720"/>
              <a:gd name="connsiteX5" fmla="*/ 458711 w 1087361"/>
              <a:gd name="connsiteY5" fmla="*/ 148590 h 1188720"/>
              <a:gd name="connsiteX6" fmla="*/ 390131 w 1087361"/>
              <a:gd name="connsiteY6" fmla="*/ 217170 h 1188720"/>
              <a:gd name="connsiteX7" fmla="*/ 355841 w 1087361"/>
              <a:gd name="connsiteY7" fmla="*/ 251460 h 1188720"/>
              <a:gd name="connsiteX8" fmla="*/ 321551 w 1087361"/>
              <a:gd name="connsiteY8" fmla="*/ 285750 h 1188720"/>
              <a:gd name="connsiteX9" fmla="*/ 264401 w 1087361"/>
              <a:gd name="connsiteY9" fmla="*/ 342900 h 1188720"/>
              <a:gd name="connsiteX10" fmla="*/ 241541 w 1087361"/>
              <a:gd name="connsiteY10" fmla="*/ 377190 h 1188720"/>
              <a:gd name="connsiteX11" fmla="*/ 207251 w 1087361"/>
              <a:gd name="connsiteY11" fmla="*/ 400050 h 1188720"/>
              <a:gd name="connsiteX12" fmla="*/ 195821 w 1087361"/>
              <a:gd name="connsiteY12" fmla="*/ 434340 h 1188720"/>
              <a:gd name="connsiteX13" fmla="*/ 150101 w 1087361"/>
              <a:gd name="connsiteY13" fmla="*/ 502920 h 1188720"/>
              <a:gd name="connsiteX14" fmla="*/ 127241 w 1087361"/>
              <a:gd name="connsiteY14" fmla="*/ 571500 h 1188720"/>
              <a:gd name="connsiteX15" fmla="*/ 81521 w 1087361"/>
              <a:gd name="connsiteY15" fmla="*/ 651510 h 1188720"/>
              <a:gd name="connsiteX16" fmla="*/ 70091 w 1087361"/>
              <a:gd name="connsiteY16" fmla="*/ 685800 h 1188720"/>
              <a:gd name="connsiteX17" fmla="*/ 47231 w 1087361"/>
              <a:gd name="connsiteY17" fmla="*/ 731520 h 1188720"/>
              <a:gd name="connsiteX18" fmla="*/ 24371 w 1087361"/>
              <a:gd name="connsiteY18" fmla="*/ 822960 h 1188720"/>
              <a:gd name="connsiteX19" fmla="*/ 12941 w 1087361"/>
              <a:gd name="connsiteY19" fmla="*/ 868680 h 1188720"/>
              <a:gd name="connsiteX20" fmla="*/ 1511 w 1087361"/>
              <a:gd name="connsiteY20" fmla="*/ 902970 h 1188720"/>
              <a:gd name="connsiteX21" fmla="*/ 1511 w 1087361"/>
              <a:gd name="connsiteY21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361" h="1188720">
                <a:moveTo>
                  <a:pt x="1087361" y="0"/>
                </a:moveTo>
                <a:cubicBezTo>
                  <a:pt x="885689" y="28810"/>
                  <a:pt x="1147668" y="-5941"/>
                  <a:pt x="744461" y="22860"/>
                </a:cubicBezTo>
                <a:cubicBezTo>
                  <a:pt x="730186" y="23880"/>
                  <a:pt x="659034" y="40487"/>
                  <a:pt x="641591" y="45720"/>
                </a:cubicBezTo>
                <a:cubicBezTo>
                  <a:pt x="618511" y="52644"/>
                  <a:pt x="595871" y="60960"/>
                  <a:pt x="573011" y="68580"/>
                </a:cubicBezTo>
                <a:lnTo>
                  <a:pt x="538721" y="80010"/>
                </a:lnTo>
                <a:cubicBezTo>
                  <a:pt x="416309" y="202422"/>
                  <a:pt x="605340" y="16624"/>
                  <a:pt x="458711" y="148590"/>
                </a:cubicBezTo>
                <a:cubicBezTo>
                  <a:pt x="434681" y="170217"/>
                  <a:pt x="412991" y="194310"/>
                  <a:pt x="390131" y="217170"/>
                </a:cubicBezTo>
                <a:lnTo>
                  <a:pt x="355841" y="251460"/>
                </a:lnTo>
                <a:cubicBezTo>
                  <a:pt x="344411" y="262890"/>
                  <a:pt x="330517" y="272300"/>
                  <a:pt x="321551" y="285750"/>
                </a:cubicBezTo>
                <a:cubicBezTo>
                  <a:pt x="291071" y="331470"/>
                  <a:pt x="310121" y="312420"/>
                  <a:pt x="264401" y="342900"/>
                </a:cubicBezTo>
                <a:cubicBezTo>
                  <a:pt x="256781" y="354330"/>
                  <a:pt x="251255" y="367476"/>
                  <a:pt x="241541" y="377190"/>
                </a:cubicBezTo>
                <a:cubicBezTo>
                  <a:pt x="231827" y="386904"/>
                  <a:pt x="215833" y="389323"/>
                  <a:pt x="207251" y="400050"/>
                </a:cubicBezTo>
                <a:cubicBezTo>
                  <a:pt x="199725" y="409458"/>
                  <a:pt x="201672" y="423808"/>
                  <a:pt x="195821" y="434340"/>
                </a:cubicBezTo>
                <a:cubicBezTo>
                  <a:pt x="182478" y="458357"/>
                  <a:pt x="158789" y="476856"/>
                  <a:pt x="150101" y="502920"/>
                </a:cubicBezTo>
                <a:cubicBezTo>
                  <a:pt x="142481" y="525780"/>
                  <a:pt x="140607" y="551450"/>
                  <a:pt x="127241" y="571500"/>
                </a:cubicBezTo>
                <a:cubicBezTo>
                  <a:pt x="104283" y="605937"/>
                  <a:pt x="98923" y="610905"/>
                  <a:pt x="81521" y="651510"/>
                </a:cubicBezTo>
                <a:cubicBezTo>
                  <a:pt x="76775" y="662584"/>
                  <a:pt x="74837" y="674726"/>
                  <a:pt x="70091" y="685800"/>
                </a:cubicBezTo>
                <a:cubicBezTo>
                  <a:pt x="63379" y="701461"/>
                  <a:pt x="52619" y="715356"/>
                  <a:pt x="47231" y="731520"/>
                </a:cubicBezTo>
                <a:cubicBezTo>
                  <a:pt x="37296" y="761326"/>
                  <a:pt x="31991" y="792480"/>
                  <a:pt x="24371" y="822960"/>
                </a:cubicBezTo>
                <a:cubicBezTo>
                  <a:pt x="20561" y="838200"/>
                  <a:pt x="17909" y="853777"/>
                  <a:pt x="12941" y="868680"/>
                </a:cubicBezTo>
                <a:cubicBezTo>
                  <a:pt x="9131" y="880110"/>
                  <a:pt x="1941" y="890929"/>
                  <a:pt x="1511" y="902970"/>
                </a:cubicBezTo>
                <a:cubicBezTo>
                  <a:pt x="-1889" y="998159"/>
                  <a:pt x="1511" y="1093470"/>
                  <a:pt x="1511" y="11887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CB9CB16-F9B4-0F4F-803C-4BE43F8BC256}"/>
              </a:ext>
            </a:extLst>
          </p:cNvPr>
          <p:cNvSpPr/>
          <p:nvPr/>
        </p:nvSpPr>
        <p:spPr>
          <a:xfrm>
            <a:off x="3344250" y="1363980"/>
            <a:ext cx="1087361" cy="1188720"/>
          </a:xfrm>
          <a:custGeom>
            <a:avLst/>
            <a:gdLst>
              <a:gd name="connsiteX0" fmla="*/ 1087361 w 1087361"/>
              <a:gd name="connsiteY0" fmla="*/ 0 h 1188720"/>
              <a:gd name="connsiteX1" fmla="*/ 744461 w 1087361"/>
              <a:gd name="connsiteY1" fmla="*/ 22860 h 1188720"/>
              <a:gd name="connsiteX2" fmla="*/ 641591 w 1087361"/>
              <a:gd name="connsiteY2" fmla="*/ 45720 h 1188720"/>
              <a:gd name="connsiteX3" fmla="*/ 573011 w 1087361"/>
              <a:gd name="connsiteY3" fmla="*/ 68580 h 1188720"/>
              <a:gd name="connsiteX4" fmla="*/ 538721 w 1087361"/>
              <a:gd name="connsiteY4" fmla="*/ 80010 h 1188720"/>
              <a:gd name="connsiteX5" fmla="*/ 458711 w 1087361"/>
              <a:gd name="connsiteY5" fmla="*/ 148590 h 1188720"/>
              <a:gd name="connsiteX6" fmla="*/ 390131 w 1087361"/>
              <a:gd name="connsiteY6" fmla="*/ 217170 h 1188720"/>
              <a:gd name="connsiteX7" fmla="*/ 355841 w 1087361"/>
              <a:gd name="connsiteY7" fmla="*/ 251460 h 1188720"/>
              <a:gd name="connsiteX8" fmla="*/ 321551 w 1087361"/>
              <a:gd name="connsiteY8" fmla="*/ 285750 h 1188720"/>
              <a:gd name="connsiteX9" fmla="*/ 264401 w 1087361"/>
              <a:gd name="connsiteY9" fmla="*/ 342900 h 1188720"/>
              <a:gd name="connsiteX10" fmla="*/ 241541 w 1087361"/>
              <a:gd name="connsiteY10" fmla="*/ 377190 h 1188720"/>
              <a:gd name="connsiteX11" fmla="*/ 207251 w 1087361"/>
              <a:gd name="connsiteY11" fmla="*/ 400050 h 1188720"/>
              <a:gd name="connsiteX12" fmla="*/ 195821 w 1087361"/>
              <a:gd name="connsiteY12" fmla="*/ 434340 h 1188720"/>
              <a:gd name="connsiteX13" fmla="*/ 150101 w 1087361"/>
              <a:gd name="connsiteY13" fmla="*/ 502920 h 1188720"/>
              <a:gd name="connsiteX14" fmla="*/ 127241 w 1087361"/>
              <a:gd name="connsiteY14" fmla="*/ 571500 h 1188720"/>
              <a:gd name="connsiteX15" fmla="*/ 81521 w 1087361"/>
              <a:gd name="connsiteY15" fmla="*/ 651510 h 1188720"/>
              <a:gd name="connsiteX16" fmla="*/ 70091 w 1087361"/>
              <a:gd name="connsiteY16" fmla="*/ 685800 h 1188720"/>
              <a:gd name="connsiteX17" fmla="*/ 47231 w 1087361"/>
              <a:gd name="connsiteY17" fmla="*/ 731520 h 1188720"/>
              <a:gd name="connsiteX18" fmla="*/ 24371 w 1087361"/>
              <a:gd name="connsiteY18" fmla="*/ 822960 h 1188720"/>
              <a:gd name="connsiteX19" fmla="*/ 12941 w 1087361"/>
              <a:gd name="connsiteY19" fmla="*/ 868680 h 1188720"/>
              <a:gd name="connsiteX20" fmla="*/ 1511 w 1087361"/>
              <a:gd name="connsiteY20" fmla="*/ 902970 h 1188720"/>
              <a:gd name="connsiteX21" fmla="*/ 1511 w 1087361"/>
              <a:gd name="connsiteY21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361" h="1188720">
                <a:moveTo>
                  <a:pt x="1087361" y="0"/>
                </a:moveTo>
                <a:cubicBezTo>
                  <a:pt x="885689" y="28810"/>
                  <a:pt x="1147668" y="-5941"/>
                  <a:pt x="744461" y="22860"/>
                </a:cubicBezTo>
                <a:cubicBezTo>
                  <a:pt x="730186" y="23880"/>
                  <a:pt x="659034" y="40487"/>
                  <a:pt x="641591" y="45720"/>
                </a:cubicBezTo>
                <a:cubicBezTo>
                  <a:pt x="618511" y="52644"/>
                  <a:pt x="595871" y="60960"/>
                  <a:pt x="573011" y="68580"/>
                </a:cubicBezTo>
                <a:lnTo>
                  <a:pt x="538721" y="80010"/>
                </a:lnTo>
                <a:cubicBezTo>
                  <a:pt x="416309" y="202422"/>
                  <a:pt x="605340" y="16624"/>
                  <a:pt x="458711" y="148590"/>
                </a:cubicBezTo>
                <a:cubicBezTo>
                  <a:pt x="434681" y="170217"/>
                  <a:pt x="412991" y="194310"/>
                  <a:pt x="390131" y="217170"/>
                </a:cubicBezTo>
                <a:lnTo>
                  <a:pt x="355841" y="251460"/>
                </a:lnTo>
                <a:cubicBezTo>
                  <a:pt x="344411" y="262890"/>
                  <a:pt x="330517" y="272300"/>
                  <a:pt x="321551" y="285750"/>
                </a:cubicBezTo>
                <a:cubicBezTo>
                  <a:pt x="291071" y="331470"/>
                  <a:pt x="310121" y="312420"/>
                  <a:pt x="264401" y="342900"/>
                </a:cubicBezTo>
                <a:cubicBezTo>
                  <a:pt x="256781" y="354330"/>
                  <a:pt x="251255" y="367476"/>
                  <a:pt x="241541" y="377190"/>
                </a:cubicBezTo>
                <a:cubicBezTo>
                  <a:pt x="231827" y="386904"/>
                  <a:pt x="215833" y="389323"/>
                  <a:pt x="207251" y="400050"/>
                </a:cubicBezTo>
                <a:cubicBezTo>
                  <a:pt x="199725" y="409458"/>
                  <a:pt x="201672" y="423808"/>
                  <a:pt x="195821" y="434340"/>
                </a:cubicBezTo>
                <a:cubicBezTo>
                  <a:pt x="182478" y="458357"/>
                  <a:pt x="158789" y="476856"/>
                  <a:pt x="150101" y="502920"/>
                </a:cubicBezTo>
                <a:cubicBezTo>
                  <a:pt x="142481" y="525780"/>
                  <a:pt x="140607" y="551450"/>
                  <a:pt x="127241" y="571500"/>
                </a:cubicBezTo>
                <a:cubicBezTo>
                  <a:pt x="104283" y="605937"/>
                  <a:pt x="98923" y="610905"/>
                  <a:pt x="81521" y="651510"/>
                </a:cubicBezTo>
                <a:cubicBezTo>
                  <a:pt x="76775" y="662584"/>
                  <a:pt x="74837" y="674726"/>
                  <a:pt x="70091" y="685800"/>
                </a:cubicBezTo>
                <a:cubicBezTo>
                  <a:pt x="63379" y="701461"/>
                  <a:pt x="52619" y="715356"/>
                  <a:pt x="47231" y="731520"/>
                </a:cubicBezTo>
                <a:cubicBezTo>
                  <a:pt x="37296" y="761326"/>
                  <a:pt x="31991" y="792480"/>
                  <a:pt x="24371" y="822960"/>
                </a:cubicBezTo>
                <a:cubicBezTo>
                  <a:pt x="20561" y="838200"/>
                  <a:pt x="17909" y="853777"/>
                  <a:pt x="12941" y="868680"/>
                </a:cubicBezTo>
                <a:cubicBezTo>
                  <a:pt x="9131" y="880110"/>
                  <a:pt x="1941" y="890929"/>
                  <a:pt x="1511" y="902970"/>
                </a:cubicBezTo>
                <a:cubicBezTo>
                  <a:pt x="-1889" y="998159"/>
                  <a:pt x="1511" y="1093470"/>
                  <a:pt x="1511" y="11887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8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YSU parameterizes </a:t>
            </a:r>
            <a:r>
              <a:rPr lang="en-US" b="1" dirty="0">
                <a:solidFill>
                  <a:srgbClr val="00B050"/>
                </a:solidFill>
              </a:rPr>
              <a:t>entrainment</a:t>
            </a:r>
            <a:r>
              <a:rPr lang="en-US" dirty="0"/>
              <a:t> into the PBL from the free atmosphere in terms of surface fluxes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7" y="3681120"/>
            <a:ext cx="8205134" cy="929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790" y="3408184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entrainment term</a:t>
            </a:r>
          </a:p>
        </p:txBody>
      </p:sp>
      <p:pic>
        <p:nvPicPr>
          <p:cNvPr id="7" name="Picture 6" descr="entrain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27" y="5323594"/>
            <a:ext cx="1996173" cy="1529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4537" y="4649774"/>
            <a:ext cx="235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PBL top</a:t>
            </a:r>
            <a:r>
              <a:rPr lang="en-US" dirty="0"/>
              <a:t> flux, but made </a:t>
            </a:r>
          </a:p>
          <a:p>
            <a:pPr algn="r"/>
            <a:r>
              <a:rPr lang="en-US" dirty="0"/>
              <a:t>inversely proportional </a:t>
            </a:r>
          </a:p>
          <a:p>
            <a:pPr algn="r"/>
            <a:r>
              <a:rPr lang="en-US" dirty="0"/>
              <a:t>to </a:t>
            </a:r>
            <a:r>
              <a:rPr lang="en-US" i="1" dirty="0"/>
              <a:t>surface</a:t>
            </a:r>
            <a:r>
              <a:rPr lang="en-US" dirty="0"/>
              <a:t> </a:t>
            </a:r>
            <a:r>
              <a:rPr lang="en-US" i="1" dirty="0"/>
              <a:t>heat flux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30873" y="4669049"/>
            <a:ext cx="450762" cy="287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4391" y="621166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(z/h)</a:t>
            </a:r>
            <a:r>
              <a:rPr lang="en-US" baseline="30000" dirty="0"/>
              <a:t>3</a:t>
            </a:r>
            <a:r>
              <a:rPr lang="en-US" dirty="0"/>
              <a:t> function weighted towards</a:t>
            </a:r>
          </a:p>
          <a:p>
            <a:pPr algn="r"/>
            <a:r>
              <a:rPr lang="en-US" dirty="0"/>
              <a:t>PBL top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88205" y="6575335"/>
            <a:ext cx="4525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194" y="5844271"/>
            <a:ext cx="2727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ysu_topdown_pblmix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= 1 makes 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 entrainment a function of PBL top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 flux also.  This was the key to improved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fog forecasts (Wilson and Fovell 2018).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57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3913E-65BB-364D-800D-474AC619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on California fog…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420BC-F1B0-CE4B-8874-E541AE48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D5A97-F591-6749-A3CE-31B3181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2093257"/>
            <a:ext cx="5651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2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Figure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0"/>
            <a:ext cx="8547100" cy="557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31" y="6488668"/>
            <a:ext cx="249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Wilson and Fovell (2018)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1" y="5875639"/>
            <a:ext cx="279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 = Large Eddy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2487403"/>
            <a:ext cx="9144000" cy="218750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14118-BCD2-17A6-25C3-2515FA85902A}"/>
              </a:ext>
            </a:extLst>
          </p:cNvPr>
          <p:cNvSpPr/>
          <p:nvPr/>
        </p:nvSpPr>
        <p:spPr>
          <a:xfrm>
            <a:off x="382588" y="2487403"/>
            <a:ext cx="8547100" cy="218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E2F74-DA81-D318-A219-90FB6862890B}"/>
              </a:ext>
            </a:extLst>
          </p:cNvPr>
          <p:cNvSpPr txBox="1"/>
          <p:nvPr/>
        </p:nvSpPr>
        <p:spPr>
          <a:xfrm>
            <a:off x="1080654" y="3261550"/>
            <a:ext cx="20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Resolves</a:t>
            </a:r>
            <a:r>
              <a:rPr lang="en-US" dirty="0"/>
              <a:t> turbulence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1072-0417-D40A-AA23-59EC9D04AD11}"/>
              </a:ext>
            </a:extLst>
          </p:cNvPr>
          <p:cNvSpPr txBox="1"/>
          <p:nvPr/>
        </p:nvSpPr>
        <p:spPr>
          <a:xfrm>
            <a:off x="3496606" y="2975370"/>
            <a:ext cx="2612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Parameterizes</a:t>
            </a:r>
            <a:r>
              <a:rPr lang="en-US" dirty="0"/>
              <a:t> turbulence</a:t>
            </a:r>
          </a:p>
          <a:p>
            <a:pPr algn="ctr"/>
            <a:r>
              <a:rPr lang="en-US" dirty="0"/>
              <a:t>but did not get sufficient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entrainment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247A6-5E92-6692-D1A4-6BFDBE342DFC}"/>
              </a:ext>
            </a:extLst>
          </p:cNvPr>
          <p:cNvSpPr txBox="1"/>
          <p:nvPr/>
        </p:nvSpPr>
        <p:spPr>
          <a:xfrm>
            <a:off x="6340954" y="3113707"/>
            <a:ext cx="247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improved handling</a:t>
            </a:r>
          </a:p>
          <a:p>
            <a:pPr algn="ctr"/>
            <a:r>
              <a:rPr lang="en-US" dirty="0"/>
              <a:t>of </a:t>
            </a:r>
            <a:r>
              <a:rPr lang="en-US" dirty="0">
                <a:solidFill>
                  <a:srgbClr val="00B050"/>
                </a:solidFill>
              </a:rPr>
              <a:t>entrainment term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4468" y="2331262"/>
            <a:ext cx="203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ysu_topdown_pblmix</a:t>
            </a:r>
            <a:r>
              <a:rPr lang="en-US" sz="1200" dirty="0">
                <a:latin typeface="Courier"/>
                <a:cs typeface="Courier"/>
              </a:rPr>
              <a:t>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987" y="2309880"/>
            <a:ext cx="203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ysu_topdown_pblmix</a:t>
            </a:r>
            <a:r>
              <a:rPr lang="en-US" sz="1200" dirty="0">
                <a:latin typeface="Courier"/>
                <a:cs typeface="Courier"/>
              </a:rPr>
              <a:t>=1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DA0E1-113F-1246-2A47-56BB2CF9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67" y="3919151"/>
            <a:ext cx="3082142" cy="46751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5E83FCA-A0A2-5B72-62E3-B312030348BD}"/>
              </a:ext>
            </a:extLst>
          </p:cNvPr>
          <p:cNvSpPr/>
          <p:nvPr/>
        </p:nvSpPr>
        <p:spPr>
          <a:xfrm>
            <a:off x="4833257" y="3827450"/>
            <a:ext cx="1650670" cy="6614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17D22-5118-39A4-1072-CD3994D805DB}"/>
              </a:ext>
            </a:extLst>
          </p:cNvPr>
          <p:cNvSpPr txBox="1"/>
          <p:nvPr/>
        </p:nvSpPr>
        <p:spPr>
          <a:xfrm>
            <a:off x="4420281" y="6020515"/>
            <a:ext cx="427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Shaded field: horizontal domain averages of cloud water</a:t>
            </a:r>
          </a:p>
        </p:txBody>
      </p:sp>
    </p:spTree>
    <p:extLst>
      <p:ext uri="{BB962C8B-B14F-4D97-AF65-F5344CB8AC3E}">
        <p14:creationId xmlns:p14="http://schemas.microsoft.com/office/powerpoint/2010/main" val="3812152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quick peek at TKE-based (Mellor-Yamada) schemes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Including MYJ, MYNN2, MYNN3, QNSE, GBM</a:t>
            </a:r>
          </a:p>
          <a:p>
            <a:r>
              <a:rPr lang="en-US" dirty="0"/>
              <a:t>[WRF’s MYNN: Olson et al. (2019)]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3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Part 1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9" y="1541547"/>
            <a:ext cx="8318500" cy="2324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11478" y="2815121"/>
            <a:ext cx="1912571" cy="10505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0629" y="2815121"/>
            <a:ext cx="1912571" cy="1050526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8520" y="4237987"/>
            <a:ext cx="79608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Overbars</a:t>
            </a:r>
            <a:r>
              <a:rPr lang="en-US" dirty="0"/>
              <a:t> were grid-averaged quantities (what the model is explicitly predicting)</a:t>
            </a:r>
          </a:p>
          <a:p>
            <a:r>
              <a:rPr lang="en-US" dirty="0"/>
              <a:t>• Primes indicate turbulent variations about those grid-averaged means</a:t>
            </a:r>
          </a:p>
          <a:p>
            <a:r>
              <a:rPr lang="en-US" dirty="0"/>
              <a:t>• We ignored molecular viscosity as insufficiently large</a:t>
            </a:r>
          </a:p>
          <a:p>
            <a:r>
              <a:rPr lang="en-US" dirty="0"/>
              <a:t>• We neglected the </a:t>
            </a:r>
            <a:r>
              <a:rPr lang="en-US" dirty="0" err="1"/>
              <a:t>u’u</a:t>
            </a:r>
            <a:r>
              <a:rPr lang="en-US" dirty="0"/>
              <a:t>’ term as small relative to </a:t>
            </a:r>
            <a:r>
              <a:rPr lang="en-US" dirty="0" err="1"/>
              <a:t>u’w</a:t>
            </a:r>
            <a:r>
              <a:rPr lang="en-US" dirty="0"/>
              <a:t>’ term (will reconsider that)</a:t>
            </a:r>
          </a:p>
          <a:p>
            <a:r>
              <a:rPr lang="en-US" dirty="0"/>
              <a:t>• We then developed a proxy for the </a:t>
            </a:r>
            <a:r>
              <a:rPr lang="en-US" dirty="0" err="1"/>
              <a:t>u’w</a:t>
            </a:r>
            <a:r>
              <a:rPr lang="en-US" dirty="0"/>
              <a:t>’ term based on eddy mixing K</a:t>
            </a:r>
            <a:r>
              <a:rPr lang="en-US" baseline="-25000" dirty="0"/>
              <a:t>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0" y="5780062"/>
            <a:ext cx="3492500" cy="9779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16948" y="2646813"/>
            <a:ext cx="2203281" cy="121883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9337" y="5994076"/>
            <a:ext cx="394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/>
              <a:t>…</a:t>
            </a:r>
            <a:r>
              <a:rPr lang="en-US" sz="2400" dirty="0"/>
              <a:t> but we need to </a:t>
            </a:r>
            <a:r>
              <a:rPr lang="en-US" sz="2400" i="1" dirty="0"/>
              <a:t>backtrack</a:t>
            </a:r>
            <a:r>
              <a:rPr lang="mr-IN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4254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TKE and temperature variance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613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defining TKE (velocity variance) as</a:t>
            </a:r>
          </a:p>
          <a:p>
            <a:endParaRPr lang="en-US" dirty="0"/>
          </a:p>
          <a:p>
            <a:pPr lvl="1"/>
            <a:r>
              <a:rPr lang="en-US" dirty="0"/>
              <a:t>We saw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can also develop a prognostic equation for turbulent temperature variance          and 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14262"/>
            <a:ext cx="7772400" cy="107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7511" y="463917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377" y="460689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642" y="3169839"/>
            <a:ext cx="4073465" cy="150085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2227" y="3169838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4005" y="2985343"/>
            <a:ext cx="10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dissipation</a:t>
            </a:r>
            <a:r>
              <a:rPr lang="en-US" dirty="0"/>
              <a:t>/</a:t>
            </a:r>
          </a:p>
          <a:p>
            <a:r>
              <a:rPr lang="en-US" sz="1400" dirty="0"/>
              <a:t>other terms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88" y="2104556"/>
            <a:ext cx="4805680" cy="751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68" y="5531540"/>
            <a:ext cx="571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0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2-28 at 9.39.1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2" y="0"/>
            <a:ext cx="7518400" cy="553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99" y="5392320"/>
            <a:ext cx="8800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wind up with equations for a large set of eddy </a:t>
            </a:r>
            <a:r>
              <a:rPr lang="en-US" dirty="0" err="1"/>
              <a:t>covariances</a:t>
            </a:r>
            <a:r>
              <a:rPr lang="en-US" dirty="0"/>
              <a:t> in the Mellor and</a:t>
            </a:r>
          </a:p>
          <a:p>
            <a:r>
              <a:rPr lang="en-US" dirty="0"/>
              <a:t>  Yamada “Level 3” model, which contain </a:t>
            </a:r>
            <a:r>
              <a:rPr lang="en-US" b="1" dirty="0">
                <a:solidFill>
                  <a:srgbClr val="FF0000"/>
                </a:solidFill>
              </a:rPr>
              <a:t>a sizable set of parameters in need of values</a:t>
            </a:r>
          </a:p>
          <a:p>
            <a:r>
              <a:rPr lang="en-US" dirty="0">
                <a:solidFill>
                  <a:srgbClr val="FF0000"/>
                </a:solidFill>
              </a:rPr>
              <a:t>[Notation shift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TKE e = q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/2, and u = u’, etc.]</a:t>
            </a:r>
          </a:p>
          <a:p>
            <a:r>
              <a:rPr lang="en-US" b="1" dirty="0"/>
              <a:t>What sets some TKE schemes apart is which terms retained and parameter values chosen</a:t>
            </a:r>
            <a:r>
              <a:rPr lang="en-US" dirty="0"/>
              <a:t>.</a:t>
            </a:r>
          </a:p>
          <a:p>
            <a:r>
              <a:rPr lang="en-US" dirty="0"/>
              <a:t>MYNN2 [versions 2.5, 2.6] is a further simplified version of MYNN3.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4102" y="0"/>
            <a:ext cx="178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Jahn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(2017)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511" y="3966229"/>
            <a:ext cx="2225289" cy="800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MYNN3 scheme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bl_pbl_physics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=5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bl_mynn_closure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=3.0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1" y="442606"/>
            <a:ext cx="732660" cy="34190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60599" y="618645"/>
            <a:ext cx="3581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4" y="2636164"/>
            <a:ext cx="780288" cy="3413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60599" y="2817594"/>
            <a:ext cx="3581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8A9514E-3453-6E49-9D3D-24CA17F94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30" y="2648850"/>
            <a:ext cx="1319046" cy="3693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DBC674-734E-8E4F-810B-C5297CC4728B}"/>
              </a:ext>
            </a:extLst>
          </p:cNvPr>
          <p:cNvSpPr/>
          <p:nvPr/>
        </p:nvSpPr>
        <p:spPr>
          <a:xfrm>
            <a:off x="4041682" y="2514600"/>
            <a:ext cx="793208" cy="5829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7A11A-70D0-A8B1-74B6-432CB13740E8}"/>
              </a:ext>
            </a:extLst>
          </p:cNvPr>
          <p:cNvSpPr txBox="1"/>
          <p:nvPr/>
        </p:nvSpPr>
        <p:spPr>
          <a:xfrm>
            <a:off x="6605741" y="2376100"/>
            <a:ext cx="2538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Previously simplified and modeled as: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933BE-FB65-8798-3BCE-22B3B1F010FE}"/>
              </a:ext>
            </a:extLst>
          </p:cNvPr>
          <p:cNvSpPr txBox="1"/>
          <p:nvPr/>
        </p:nvSpPr>
        <p:spPr>
          <a:xfrm>
            <a:off x="6593041" y="293300"/>
            <a:ext cx="1456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Previously neglected</a:t>
            </a:r>
          </a:p>
        </p:txBody>
      </p:sp>
    </p:spTree>
    <p:extLst>
      <p:ext uri="{BB962C8B-B14F-4D97-AF65-F5344CB8AC3E}">
        <p14:creationId xmlns:p14="http://schemas.microsoft.com/office/powerpoint/2010/main" val="2458505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9-02-28 at 9.50.50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4" y="1805833"/>
            <a:ext cx="7442200" cy="3568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parameters vary among related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883" y="6351651"/>
            <a:ext cx="178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Jahn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(2017)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192" y="513906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MYJ and MYNN3 in WRF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0279" y="1690393"/>
            <a:ext cx="3442627" cy="39773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4993" y="6356350"/>
            <a:ext cx="47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MYNN has changed a lot since WRF V3.5.1</a:t>
            </a:r>
          </a:p>
        </p:txBody>
      </p:sp>
    </p:spTree>
    <p:extLst>
      <p:ext uri="{BB962C8B-B14F-4D97-AF65-F5344CB8AC3E}">
        <p14:creationId xmlns:p14="http://schemas.microsoft.com/office/powerpoint/2010/main" val="8427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bulk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surface</a:t>
            </a:r>
            <a:r>
              <a:rPr lang="en-US" dirty="0"/>
              <a:t> bulk Richardson number is computed from the </a:t>
            </a:r>
            <a:r>
              <a:rPr lang="en-US" u="sng" dirty="0"/>
              <a:t>surface</a:t>
            </a:r>
            <a:r>
              <a:rPr lang="en-US" dirty="0"/>
              <a:t> up to height </a:t>
            </a:r>
            <a:r>
              <a:rPr lang="en-US" i="1" dirty="0"/>
              <a:t>z</a:t>
            </a:r>
            <a:r>
              <a:rPr lang="en-US" dirty="0"/>
              <a:t>, presuming wind speed at surface (</a:t>
            </a:r>
            <a:r>
              <a:rPr lang="en-US" i="1" dirty="0"/>
              <a:t>s</a:t>
            </a:r>
            <a:r>
              <a:rPr lang="en-US" dirty="0"/>
              <a:t>) is zero.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12" y="3813871"/>
            <a:ext cx="5207000" cy="1206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C7AA4-CA51-0E4E-9312-9A31F0496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3" y="6100450"/>
            <a:ext cx="2348118" cy="6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1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36E69-2A36-9E49-8744-2181D9A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E2E4F-9190-3D49-83CF-A961D65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0"/>
            <a:ext cx="6769100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D1F2D-85CA-2341-83D4-397168803CBA}"/>
              </a:ext>
            </a:extLst>
          </p:cNvPr>
          <p:cNvSpPr/>
          <p:nvPr/>
        </p:nvSpPr>
        <p:spPr>
          <a:xfrm>
            <a:off x="3497580" y="365760"/>
            <a:ext cx="3384550" cy="5120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F987B-35EC-0F4C-A24C-C4D8ADBD083A}"/>
              </a:ext>
            </a:extLst>
          </p:cNvPr>
          <p:cNvSpPr txBox="1"/>
          <p:nvPr/>
        </p:nvSpPr>
        <p:spPr>
          <a:xfrm>
            <a:off x="280104" y="5486400"/>
            <a:ext cx="5285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Observations from ~60 radiosonde locations</a:t>
            </a:r>
          </a:p>
          <a:p>
            <a:r>
              <a:rPr lang="en-US" dirty="0"/>
              <a:t>HRRR MYNN2 forecasts at analysis time (00 h forecast)</a:t>
            </a:r>
          </a:p>
          <a:p>
            <a:r>
              <a:rPr lang="en-US" dirty="0">
                <a:solidFill>
                  <a:srgbClr val="00B050"/>
                </a:solidFill>
              </a:rPr>
              <a:t>HRRR MYNN2 forecasts at hours 23 and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486F3-3579-344A-AD67-1218CCDC4206}"/>
              </a:ext>
            </a:extLst>
          </p:cNvPr>
          <p:cNvSpPr txBox="1"/>
          <p:nvPr/>
        </p:nvSpPr>
        <p:spPr>
          <a:xfrm>
            <a:off x="5448378" y="6477417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Gallagher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72C0D-7D7E-654B-9DC6-F4B2A7752351}"/>
              </a:ext>
            </a:extLst>
          </p:cNvPr>
          <p:cNvSpPr txBox="1"/>
          <p:nvPr/>
        </p:nvSpPr>
        <p:spPr>
          <a:xfrm>
            <a:off x="5082588" y="2465755"/>
            <a:ext cx="36793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Evaluating HRRR wind speed profiles</a:t>
            </a:r>
          </a:p>
          <a:p>
            <a:pPr algn="ctr"/>
            <a:r>
              <a:rPr lang="en-US" b="1" dirty="0"/>
              <a:t>near the ground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F8ACF2C-309E-9D4D-AABB-C1888D44BD88}"/>
              </a:ext>
            </a:extLst>
          </p:cNvPr>
          <p:cNvSpPr/>
          <p:nvPr/>
        </p:nvSpPr>
        <p:spPr>
          <a:xfrm>
            <a:off x="3497580" y="4480560"/>
            <a:ext cx="148590" cy="571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07892-F428-AB47-8CA3-E93EA4436B38}"/>
              </a:ext>
            </a:extLst>
          </p:cNvPr>
          <p:cNvSpPr txBox="1"/>
          <p:nvPr/>
        </p:nvSpPr>
        <p:spPr>
          <a:xfrm>
            <a:off x="3676345" y="4458533"/>
            <a:ext cx="12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contaminated </a:t>
            </a:r>
          </a:p>
          <a:p>
            <a:r>
              <a:rPr lang="en-US" sz="1400" i="1" dirty="0"/>
              <a:t>    observations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78A6889-7856-6541-A898-2D9EA1B88E5E}"/>
              </a:ext>
            </a:extLst>
          </p:cNvPr>
          <p:cNvSpPr/>
          <p:nvPr/>
        </p:nvSpPr>
        <p:spPr>
          <a:xfrm>
            <a:off x="3497580" y="2011421"/>
            <a:ext cx="148590" cy="571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7D6F1-B33F-A346-8914-62EC7202492A}"/>
              </a:ext>
            </a:extLst>
          </p:cNvPr>
          <p:cNvSpPr txBox="1"/>
          <p:nvPr/>
        </p:nvSpPr>
        <p:spPr>
          <a:xfrm>
            <a:off x="3676345" y="1989394"/>
            <a:ext cx="12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contaminated </a:t>
            </a:r>
          </a:p>
          <a:p>
            <a:r>
              <a:rPr lang="en-US" sz="1400" i="1" dirty="0"/>
              <a:t>   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776D2-0772-8A47-BBF0-1B3D040C1F31}"/>
              </a:ext>
            </a:extLst>
          </p:cNvPr>
          <p:cNvSpPr txBox="1"/>
          <p:nvPr/>
        </p:nvSpPr>
        <p:spPr>
          <a:xfrm>
            <a:off x="7189470" y="3334545"/>
            <a:ext cx="1721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We also evaluated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temperature profiles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the PBL</a:t>
            </a:r>
          </a:p>
        </p:txBody>
      </p:sp>
    </p:spTree>
    <p:extLst>
      <p:ext uri="{BB962C8B-B14F-4D97-AF65-F5344CB8AC3E}">
        <p14:creationId xmlns:p14="http://schemas.microsoft.com/office/powerpoint/2010/main" val="3663227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9FB8F-A6A3-E0C3-1730-C56C67D26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a lot of different PBL schemes, incorporating a lot of different assumptions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6112FD-B1C4-2BAB-73BC-A5F0243A8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They’re all “wrong” but some are useful.</a:t>
            </a:r>
          </a:p>
          <a:p>
            <a:r>
              <a:rPr lang="en-US" dirty="0"/>
              <a:t>We can anticipate our forecasts to be sensitive to the assumptions made and parameterizations selected.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1C71E-C7A2-FDDC-7447-08AB801B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5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PBL and surface layer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0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PBL and surface layer (not LSM) schemes are often </a:t>
            </a:r>
            <a:r>
              <a:rPr lang="en-US" sz="2400" b="1" dirty="0"/>
              <a:t>paired</a:t>
            </a:r>
            <a:r>
              <a:rPr lang="en-US" sz="2400" dirty="0"/>
              <a:t>.  Some combinations are optimized, and others do not work.</a:t>
            </a:r>
          </a:p>
          <a:p>
            <a:r>
              <a:rPr lang="en-US" sz="2400" dirty="0"/>
              <a:t>Names of eddy mixing coefficients vary among schemes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42159"/>
              </p:ext>
            </p:extLst>
          </p:nvPr>
        </p:nvGraphicFramePr>
        <p:xfrm>
          <a:off x="244810" y="2627266"/>
          <a:ext cx="856439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"/>
                          <a:cs typeface="Courier"/>
                        </a:rPr>
                        <a:t>bl_pbl_physics</a:t>
                      </a:r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(incomplete</a:t>
                      </a:r>
                      <a:r>
                        <a:rPr lang="en-US" sz="1600" baseline="0" dirty="0"/>
                        <a:t> list)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"/>
                          <a:cs typeface="Courier"/>
                        </a:rPr>
                        <a:t>sf_sfclay_physics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(bold = default)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</a:t>
                      </a:r>
                      <a:r>
                        <a:rPr lang="en-US" i="1" baseline="-25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K</a:t>
                      </a:r>
                      <a:r>
                        <a:rPr lang="en-US" i="1" baseline="-25000" dirty="0" err="1"/>
                        <a:t>h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 </a:t>
                      </a:r>
                      <a:r>
                        <a:rPr lang="en-US" sz="1200" dirty="0"/>
                        <a:t>[Hong 2010]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YSU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Janjic</a:t>
                      </a:r>
                      <a:r>
                        <a:rPr lang="en-US" sz="1200" dirty="0"/>
                        <a:t> 1994]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MYJ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Sukoriansky</a:t>
                      </a:r>
                      <a:r>
                        <a:rPr lang="en-US" sz="1200" dirty="0"/>
                        <a:t> et al. 2005]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QNSE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sz="1200" dirty="0"/>
                        <a:t>[Olson et al. 2019]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MYNN2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5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1200" dirty="0"/>
                        <a:t>[Olson et al. 2019]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MYNN3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Pleim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ACM2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[Shin and Hong 2015]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Shin-Hong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99 </a:t>
                      </a:r>
                      <a:r>
                        <a:rPr lang="en-US" sz="1200" dirty="0"/>
                        <a:t>[Hong and Pan 1996]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MRF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DFF4-22EB-D947-7033-C5C2ACED6E95}"/>
              </a:ext>
            </a:extLst>
          </p:cNvPr>
          <p:cNvSpPr txBox="1"/>
          <p:nvPr/>
        </p:nvSpPr>
        <p:spPr>
          <a:xfrm>
            <a:off x="-18080" y="6536809"/>
            <a:ext cx="85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Surface layer scheme 91 is the old version of scheme 1 (Jimenez et al. 2012).  MYNN surface layer: Olson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249044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showed previously how surface </a:t>
            </a:r>
            <a:r>
              <a:rPr lang="en-US" dirty="0" err="1"/>
              <a:t>roughnesses</a:t>
            </a:r>
            <a:r>
              <a:rPr lang="en-US" dirty="0"/>
              <a:t> were defined in </a:t>
            </a:r>
            <a:r>
              <a:rPr lang="en-US" sz="2800" dirty="0">
                <a:latin typeface="Courier"/>
                <a:cs typeface="Courier"/>
              </a:rPr>
              <a:t>LANDUSE.TBL</a:t>
            </a:r>
            <a:r>
              <a:rPr lang="en-US" dirty="0"/>
              <a:t>.  When the Noah LSM is used, however, those are overridden by values defined in </a:t>
            </a:r>
            <a:r>
              <a:rPr lang="en-US" sz="2800" dirty="0">
                <a:latin typeface="Courier"/>
                <a:cs typeface="Courier"/>
              </a:rPr>
              <a:t>VEGPARM.TBL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Roughness values are saved in </a:t>
            </a:r>
            <a:r>
              <a:rPr lang="en-US" sz="2400" dirty="0" err="1">
                <a:latin typeface="Courier"/>
                <a:cs typeface="Courier"/>
              </a:rPr>
              <a:t>wrfout</a:t>
            </a:r>
            <a:r>
              <a:rPr lang="en-US" sz="2400" dirty="0"/>
              <a:t> </a:t>
            </a:r>
            <a:r>
              <a:rPr lang="en-US" dirty="0"/>
              <a:t>files as both </a:t>
            </a:r>
            <a:r>
              <a:rPr lang="en-US" sz="2400" dirty="0">
                <a:latin typeface="Courier"/>
                <a:cs typeface="Courier"/>
              </a:rPr>
              <a:t>Z0</a:t>
            </a:r>
            <a:r>
              <a:rPr lang="en-US" sz="2400" dirty="0"/>
              <a:t> </a:t>
            </a:r>
            <a:r>
              <a:rPr lang="en-US" dirty="0"/>
              <a:t>and </a:t>
            </a:r>
            <a:r>
              <a:rPr lang="en-US" sz="2400" dirty="0">
                <a:latin typeface="Courier"/>
                <a:cs typeface="Courier"/>
              </a:rPr>
              <a:t>ZNT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sz="2800" dirty="0">
                <a:latin typeface="Courier"/>
                <a:cs typeface="Courier"/>
              </a:rPr>
              <a:t>VEGPARM.TBL</a:t>
            </a:r>
            <a:r>
              <a:rPr lang="en-US" dirty="0"/>
              <a:t>, landuse categories are assigned max and min roughness values, </a:t>
            </a:r>
            <a:r>
              <a:rPr lang="en-US" sz="2800" dirty="0">
                <a:latin typeface="Courier"/>
                <a:cs typeface="Courier"/>
              </a:rPr>
              <a:t>Z0MAX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sz="2800" dirty="0">
                <a:latin typeface="Courier"/>
                <a:cs typeface="Courier"/>
              </a:rPr>
              <a:t>Z0MIN</a:t>
            </a:r>
            <a:r>
              <a:rPr lang="en-US" dirty="0"/>
              <a:t>.  The Noah LSM </a:t>
            </a:r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sf_surface_physics</a:t>
            </a:r>
            <a:r>
              <a:rPr lang="en-US" dirty="0"/>
              <a:t>=2) imposes a seasonal cycle* with these values as bounds, and does this during the first time step (after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sz="2800" dirty="0" err="1">
                <a:latin typeface="Courier"/>
                <a:cs typeface="Courier"/>
              </a:rPr>
              <a:t>wrfout</a:t>
            </a:r>
            <a:r>
              <a:rPr lang="en-US" sz="2800" dirty="0"/>
              <a:t> </a:t>
            </a:r>
            <a:r>
              <a:rPr lang="en-US" dirty="0"/>
              <a:t>write).</a:t>
            </a:r>
          </a:p>
          <a:p>
            <a:pPr lvl="1"/>
            <a:r>
              <a:rPr lang="en-US" dirty="0"/>
              <a:t>As a consequence, </a:t>
            </a:r>
            <a:r>
              <a:rPr lang="en-US" sz="2400" dirty="0">
                <a:latin typeface="Courier"/>
                <a:cs typeface="Courier"/>
              </a:rPr>
              <a:t>Z0</a:t>
            </a:r>
            <a:r>
              <a:rPr lang="en-US" sz="2400" dirty="0"/>
              <a:t> </a:t>
            </a:r>
            <a:r>
              <a:rPr lang="en-US" dirty="0"/>
              <a:t>&amp; </a:t>
            </a:r>
            <a:r>
              <a:rPr lang="en-US" sz="2400" dirty="0">
                <a:latin typeface="Courier"/>
                <a:cs typeface="Courier"/>
              </a:rPr>
              <a:t>ZNT</a:t>
            </a:r>
            <a:r>
              <a:rPr lang="en-US" sz="2400" dirty="0"/>
              <a:t> </a:t>
            </a:r>
            <a:r>
              <a:rPr lang="en-US" dirty="0"/>
              <a:t>values written to </a:t>
            </a:r>
            <a:r>
              <a:rPr lang="en-US" sz="2400" dirty="0" err="1">
                <a:latin typeface="Courier"/>
                <a:cs typeface="Courier"/>
              </a:rPr>
              <a:t>wrfout</a:t>
            </a:r>
            <a:r>
              <a:rPr lang="en-US" sz="2400" dirty="0"/>
              <a:t> </a:t>
            </a:r>
            <a:r>
              <a:rPr lang="en-US" dirty="0"/>
              <a:t>for the first time step (at model start) are </a:t>
            </a:r>
            <a:r>
              <a:rPr lang="en-US" dirty="0">
                <a:solidFill>
                  <a:srgbClr val="FF0000"/>
                </a:solidFill>
              </a:rPr>
              <a:t>likely to be incorrect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C3677-04AD-E84C-AF20-3A448FFACAF8}"/>
              </a:ext>
            </a:extLst>
          </p:cNvPr>
          <p:cNvSpPr txBox="1"/>
          <p:nvPr/>
        </p:nvSpPr>
        <p:spPr>
          <a:xfrm>
            <a:off x="0" y="6544940"/>
            <a:ext cx="325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*See, for example, Fig. 8 of Cao and Fovell (2018)</a:t>
            </a:r>
          </a:p>
        </p:txBody>
      </p:sp>
    </p:spTree>
    <p:extLst>
      <p:ext uri="{BB962C8B-B14F-4D97-AF65-F5344CB8AC3E}">
        <p14:creationId xmlns:p14="http://schemas.microsoft.com/office/powerpoint/2010/main" val="1323639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E6DE2D-1DF7-B953-3E86-F9EB75E5C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EA01D5-14EC-72C6-09FE-3254BC38A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4242-F748-B0F9-1CC8-E9568D19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Turbulent kinetic energy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Turbulent kinetic energy (TKE) per unit mass can be defined as:</a:t>
            </a:r>
          </a:p>
          <a:p>
            <a:endParaRPr lang="en-US" dirty="0"/>
          </a:p>
          <a:p>
            <a:r>
              <a:rPr lang="en-US" dirty="0"/>
              <a:t>A prediction equation for averaged TKE* can be derived 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4789"/>
            <a:ext cx="7772400" cy="107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6111" y="594149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977" y="575683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8242" y="4337075"/>
            <a:ext cx="4073465" cy="210657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0827" y="4337075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72605" y="4114770"/>
            <a:ext cx="10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dissipation</a:t>
            </a:r>
            <a:r>
              <a:rPr lang="en-US" dirty="0"/>
              <a:t>/</a:t>
            </a:r>
          </a:p>
          <a:p>
            <a:r>
              <a:rPr lang="en-US" sz="1400" dirty="0"/>
              <a:t>other terms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089" y="6443654"/>
            <a:ext cx="22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Stensrud’s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text, p. 169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39" y="2578718"/>
            <a:ext cx="4805680" cy="751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3592" y="6606035"/>
            <a:ext cx="22446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*1D approximation al</a:t>
            </a:r>
            <a:r>
              <a:rPr lang="en-US" sz="1050" dirty="0"/>
              <a:t>ready assumed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999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Richardson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5589"/>
            <a:ext cx="7772400" cy="107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111" y="317229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2977" y="298763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8242" y="1567875"/>
            <a:ext cx="4073465" cy="210657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827" y="1567875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35669" y="5998244"/>
            <a:ext cx="247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flux Richardson number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77051" y="5982869"/>
            <a:ext cx="280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Normally negative (as winds</a:t>
            </a:r>
          </a:p>
          <a:p>
            <a:r>
              <a:rPr lang="en-US" dirty="0"/>
              <a:t>increase with height)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2977" y="4389884"/>
            <a:ext cx="220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when stable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310354" y="5982869"/>
            <a:ext cx="451353" cy="214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5462302" y="4574550"/>
            <a:ext cx="500675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52" y="4539042"/>
            <a:ext cx="4699000" cy="1346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DC762-A815-9346-7803-70251D5F6C75}"/>
              </a:ext>
            </a:extLst>
          </p:cNvPr>
          <p:cNvSpPr/>
          <p:nvPr/>
        </p:nvSpPr>
        <p:spPr>
          <a:xfrm>
            <a:off x="3064727" y="4440684"/>
            <a:ext cx="1637160" cy="7663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270B81-EF80-79CA-5DD7-09EC4556F76B}"/>
              </a:ext>
            </a:extLst>
          </p:cNvPr>
          <p:cNvSpPr/>
          <p:nvPr/>
        </p:nvSpPr>
        <p:spPr>
          <a:xfrm>
            <a:off x="2035669" y="5255605"/>
            <a:ext cx="3615831" cy="66514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Richardson number (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</a:t>
            </a:r>
            <a:r>
              <a:rPr lang="en-US" dirty="0" err="1"/>
              <a:t>Ri</a:t>
            </a:r>
            <a:r>
              <a:rPr lang="en-US" dirty="0"/>
              <a:t> ≤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, turbulence can be produced.  (However, preexisting turbulence is </a:t>
            </a:r>
            <a:r>
              <a:rPr lang="en-US" i="1" dirty="0"/>
              <a:t>not necessarily extinguished</a:t>
            </a:r>
            <a:r>
              <a:rPr lang="en-US" dirty="0"/>
              <a:t> when </a:t>
            </a:r>
            <a:r>
              <a:rPr lang="en-US" dirty="0" err="1"/>
              <a:t>Ri</a:t>
            </a:r>
            <a:r>
              <a:rPr lang="en-US" dirty="0"/>
              <a:t> rises above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.)</a:t>
            </a:r>
          </a:p>
          <a:p>
            <a:r>
              <a:rPr lang="en-US" dirty="0" err="1">
                <a:solidFill>
                  <a:srgbClr val="FF0000"/>
                </a:solidFill>
              </a:rPr>
              <a:t>Ri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is typically given as 0.25</a:t>
            </a:r>
            <a:r>
              <a:rPr lang="en-US" dirty="0"/>
              <a:t>, but values used range between 0.0 and 1.0 (cf. Vickers and </a:t>
            </a:r>
            <a:r>
              <a:rPr lang="en-US" dirty="0" err="1"/>
              <a:t>Mahrt</a:t>
            </a:r>
            <a:r>
              <a:rPr lang="en-US" dirty="0"/>
              <a:t> 2004; </a:t>
            </a:r>
            <a:r>
              <a:rPr lang="en-US" dirty="0" err="1"/>
              <a:t>Galperin</a:t>
            </a:r>
            <a:r>
              <a:rPr lang="en-US" dirty="0"/>
              <a:t> et al. 2007; Hong 2010), with larger values often used when vertical resolution is poorer. 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Troen</a:t>
            </a:r>
            <a:r>
              <a:rPr lang="en-US" dirty="0"/>
              <a:t> and Mahrt (1986) argued for using a relatively larger value.  More later…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31585</TotalTime>
  <Words>4161</Words>
  <Application>Microsoft Macintosh PowerPoint</Application>
  <PresentationFormat>On-screen Show (4:3)</PresentationFormat>
  <Paragraphs>600</Paragraphs>
  <Slides>64</Slides>
  <Notes>41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Symbol</vt:lpstr>
      <vt:lpstr>Wingdings</vt:lpstr>
      <vt:lpstr>Office Theme</vt:lpstr>
      <vt:lpstr>The PBL, Part 3:  KPP and TKE schemes </vt:lpstr>
      <vt:lpstr>Outline</vt:lpstr>
      <vt:lpstr>Some Richardson numbers</vt:lpstr>
      <vt:lpstr>Recall: Reynolds averaging</vt:lpstr>
      <vt:lpstr>Richardson number(s)</vt:lpstr>
      <vt:lpstr>Surface bulk Ri</vt:lpstr>
      <vt:lpstr>Turbulent kinetic energy</vt:lpstr>
      <vt:lpstr>Flux Richardson number</vt:lpstr>
      <vt:lpstr>Critical Richardson number (Ric)</vt:lpstr>
      <vt:lpstr>Ri, Ric and turbulence</vt:lpstr>
      <vt:lpstr>PowerPoint Presentation</vt:lpstr>
      <vt:lpstr>K-H instability</vt:lpstr>
      <vt:lpstr>Explicitly resolved eddies, little extra parameterized mixing</vt:lpstr>
      <vt:lpstr>No resolved eddies, considerable parameterized mixing</vt:lpstr>
      <vt:lpstr>Implementing these ideas in the NWP model</vt:lpstr>
      <vt:lpstr>Reminder (1)</vt:lpstr>
      <vt:lpstr>Reminder (2)</vt:lpstr>
      <vt:lpstr>1st-order scheme</vt:lpstr>
      <vt:lpstr>A strongly-heated PBL (simulations with WRF SCM v.3.7.1)</vt:lpstr>
      <vt:lpstr>A strongly-heated PBL</vt:lpstr>
      <vt:lpstr>A strongly-heated PBL</vt:lpstr>
      <vt:lpstr>A strongly-heated PBL</vt:lpstr>
      <vt:lpstr>1st-order scheme</vt:lpstr>
      <vt:lpstr>1st-order scheme</vt:lpstr>
      <vt:lpstr>A fundamental inconsistency…</vt:lpstr>
      <vt:lpstr>Einstein’s admonition</vt:lpstr>
      <vt:lpstr>Beyond 1st-order schemes</vt:lpstr>
      <vt:lpstr>A strongly-heated PBL</vt:lpstr>
      <vt:lpstr>A strongly-heated PBL</vt:lpstr>
      <vt:lpstr>K-profile parameterizations  (KPP)</vt:lpstr>
      <vt:lpstr>KPP scheme lineage</vt:lpstr>
      <vt:lpstr>Km, Kh profile with height</vt:lpstr>
      <vt:lpstr>A simple KPP scheme</vt:lpstr>
      <vt:lpstr>A simple KPP scheme</vt:lpstr>
      <vt:lpstr>A simple KPP scheme</vt:lpstr>
      <vt:lpstr>A simple KPP scheme</vt:lpstr>
      <vt:lpstr>A simple KPP scheme</vt:lpstr>
      <vt:lpstr>Importance of PBL depth h</vt:lpstr>
      <vt:lpstr>Selecting the critical Ric</vt:lpstr>
      <vt:lpstr>PowerPoint Presentation</vt:lpstr>
      <vt:lpstr>PowerPoint Presentation</vt:lpstr>
      <vt:lpstr>PowerPoint Presentation</vt:lpstr>
      <vt:lpstr>That’s just local mixing.  There’s also nonlocal mixing and entrainment.</vt:lpstr>
      <vt:lpstr>Nonlocal mixing</vt:lpstr>
      <vt:lpstr>Reynolds-averaged q equation</vt:lpstr>
      <vt:lpstr>Nonlocal mixing term added…</vt:lpstr>
      <vt:lpstr>Nonlocal mixing:  MRF/YSU “countergradient” term</vt:lpstr>
      <vt:lpstr>YSU with and without  countergradient (nonlocal) term</vt:lpstr>
      <vt:lpstr>Countergradient term history</vt:lpstr>
      <vt:lpstr>Aside: mass flux alternative to nonlocal mixing</vt:lpstr>
      <vt:lpstr>Entrainment into PBL</vt:lpstr>
      <vt:lpstr>PBL entrainment</vt:lpstr>
      <vt:lpstr>Aside on California fog…</vt:lpstr>
      <vt:lpstr>PowerPoint Presentation</vt:lpstr>
      <vt:lpstr>A quick peek at TKE-based (Mellor-Yamada) schemes</vt:lpstr>
      <vt:lpstr>Recall from Part 1…</vt:lpstr>
      <vt:lpstr>TKE and temperature variance</vt:lpstr>
      <vt:lpstr>PowerPoint Presentation</vt:lpstr>
      <vt:lpstr>How parameters vary among related schemes</vt:lpstr>
      <vt:lpstr>PowerPoint Presentation</vt:lpstr>
      <vt:lpstr>There are a lot of different PBL schemes, incorporating a lot of different assumptions</vt:lpstr>
      <vt:lpstr>Some PBL and surface layer schemes</vt:lpstr>
      <vt:lpstr>Extra info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PBL, Part 3: How YSU works</dc:title>
  <dc:creator>Robert Fovell</dc:creator>
  <cp:lastModifiedBy>Fovell, Robert</cp:lastModifiedBy>
  <cp:revision>476</cp:revision>
  <dcterms:created xsi:type="dcterms:W3CDTF">2017-02-13T19:14:20Z</dcterms:created>
  <dcterms:modified xsi:type="dcterms:W3CDTF">2024-10-02T14:09:21Z</dcterms:modified>
</cp:coreProperties>
</file>