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14" r:id="rId3"/>
    <p:sldId id="257" r:id="rId4"/>
    <p:sldId id="320" r:id="rId5"/>
    <p:sldId id="315" r:id="rId6"/>
    <p:sldId id="316" r:id="rId7"/>
    <p:sldId id="319" r:id="rId8"/>
    <p:sldId id="317" r:id="rId9"/>
    <p:sldId id="321" r:id="rId10"/>
    <p:sldId id="318" r:id="rId11"/>
    <p:sldId id="258" r:id="rId12"/>
    <p:sldId id="322" r:id="rId13"/>
    <p:sldId id="323" r:id="rId14"/>
    <p:sldId id="324" r:id="rId15"/>
    <p:sldId id="325" r:id="rId16"/>
    <p:sldId id="326" r:id="rId17"/>
    <p:sldId id="327" r:id="rId18"/>
    <p:sldId id="328" r:id="rId19"/>
    <p:sldId id="329" r:id="rId20"/>
    <p:sldId id="330" r:id="rId21"/>
    <p:sldId id="331" r:id="rId22"/>
    <p:sldId id="3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8"/>
    <p:restoredTop sz="96197"/>
  </p:normalViewPr>
  <p:slideViewPr>
    <p:cSldViewPr snapToGrid="0" showGuides="1">
      <p:cViewPr varScale="1">
        <p:scale>
          <a:sx n="78" d="100"/>
          <a:sy n="78" d="100"/>
        </p:scale>
        <p:origin x="184" y="1064"/>
      </p:cViewPr>
      <p:guideLst>
        <p:guide orient="horz" pos="2328"/>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6E8A7-5EF6-5F46-876F-066640260158}" type="datetimeFigureOut">
              <a:rPr lang="en-US" smtClean="0"/>
              <a:t>10/16/24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FFAF9-AF46-204C-9791-265F5232178F}" type="slidenum">
              <a:rPr lang="en-US" smtClean="0"/>
              <a:t>‹#›</a:t>
            </a:fld>
            <a:endParaRPr lang="en-US"/>
          </a:p>
        </p:txBody>
      </p:sp>
    </p:spTree>
    <p:extLst>
      <p:ext uri="{BB962C8B-B14F-4D97-AF65-F5344CB8AC3E}">
        <p14:creationId xmlns:p14="http://schemas.microsoft.com/office/powerpoint/2010/main" val="1581686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13 PBL schemes in WRF.  They often help generate different forecasts.  Not only cannot all be right, it is very likely all are wrong.  Sometimes different schemes produce the same wrong forecast.  In those cases, it may be that the schemes are all making the same poor assumptions.</a:t>
            </a:r>
          </a:p>
          <a:p>
            <a:r>
              <a:rPr lang="en-US" dirty="0"/>
              <a:t>FERMI PROBLEM,</a:t>
            </a:r>
            <a:r>
              <a:rPr lang="en-US" baseline="0" dirty="0"/>
              <a:t> analogy to NWP </a:t>
            </a:r>
            <a:r>
              <a:rPr lang="mr-IN" baseline="0" dirty="0"/>
              <a:t>–</a:t>
            </a:r>
            <a:r>
              <a:rPr lang="en-US" baseline="0" dirty="0"/>
              <a:t> a chain of reasonable guesses.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a:t>
            </a:fld>
            <a:endParaRPr lang="en-US"/>
          </a:p>
        </p:txBody>
      </p:sp>
    </p:spTree>
    <p:extLst>
      <p:ext uri="{BB962C8B-B14F-4D97-AF65-F5344CB8AC3E}">
        <p14:creationId xmlns:p14="http://schemas.microsoft.com/office/powerpoint/2010/main" val="138053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FF0A-5D0F-81A6-FE6C-B2B16AB8B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671D7-B1F3-0390-3D95-CCCE8288B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E4C1B-039E-CD16-EDEA-EC91A4D027CA}"/>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5" name="Footer Placeholder 4">
            <a:extLst>
              <a:ext uri="{FF2B5EF4-FFF2-40B4-BE49-F238E27FC236}">
                <a16:creationId xmlns:a16="http://schemas.microsoft.com/office/drawing/2014/main" id="{99842EE2-DB0E-8726-4424-4708BD4F9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ABA1E-DED1-9AB9-CC39-721574D7BB6B}"/>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857362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6170-1AB5-0CF2-73B1-8BDFC3100E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6928A-CE7C-612D-DEC9-3204E5DEC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F1C83-27E0-8938-CA5A-C1ADCEAD152B}"/>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5" name="Footer Placeholder 4">
            <a:extLst>
              <a:ext uri="{FF2B5EF4-FFF2-40B4-BE49-F238E27FC236}">
                <a16:creationId xmlns:a16="http://schemas.microsoft.com/office/drawing/2014/main" id="{8408281A-C463-C8BF-7427-87C927714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A1A58-8D5B-77F6-187D-EE46839D778E}"/>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21639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527BCE-CCEC-EF24-8A6C-6CB61F7E33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312ADE-CD90-204A-F452-F4C8E448B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951C3-9829-2F88-174A-1BF69244ABB6}"/>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5" name="Footer Placeholder 4">
            <a:extLst>
              <a:ext uri="{FF2B5EF4-FFF2-40B4-BE49-F238E27FC236}">
                <a16:creationId xmlns:a16="http://schemas.microsoft.com/office/drawing/2014/main" id="{C90B06A2-289E-B595-8DF5-776518AB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9ED8-6030-0A3F-201E-B7FE46A1ABBB}"/>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200564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F9EE-71A9-04D0-54E1-2306E23EB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45D40-A9E7-FDEF-390F-39B3C496A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1912D-06D4-7ADE-383A-41234EEECCD6}"/>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5" name="Footer Placeholder 4">
            <a:extLst>
              <a:ext uri="{FF2B5EF4-FFF2-40B4-BE49-F238E27FC236}">
                <a16:creationId xmlns:a16="http://schemas.microsoft.com/office/drawing/2014/main" id="{8654CF16-FF95-7B31-3DEE-5ECD415B5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725C8-6AE6-C22B-EA34-45EBF951A1BF}"/>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3049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38B2-A507-89F3-3ACA-0E34572120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EC2288-4A87-3BCB-B132-3D226EB210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7FE5C-A92A-DA8F-2953-2A058529CF77}"/>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5" name="Footer Placeholder 4">
            <a:extLst>
              <a:ext uri="{FF2B5EF4-FFF2-40B4-BE49-F238E27FC236}">
                <a16:creationId xmlns:a16="http://schemas.microsoft.com/office/drawing/2014/main" id="{C88D4D52-4FAE-16E3-B889-992276781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9DA8C-C05B-74AF-1D44-260EB96295B7}"/>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1384611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E6C7-2CC2-D90E-F545-39B919E18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1DA06-0001-29E1-7C1A-CE4D3ECB77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921CD1-5BC3-742E-2916-E4BC723690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51F925-AA97-86B8-36BB-34F806B23BBD}"/>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6" name="Footer Placeholder 5">
            <a:extLst>
              <a:ext uri="{FF2B5EF4-FFF2-40B4-BE49-F238E27FC236}">
                <a16:creationId xmlns:a16="http://schemas.microsoft.com/office/drawing/2014/main" id="{CB0B8E8D-0A5E-F551-7108-2A79BA3F4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387DC-5B32-B853-B98B-25E8EF24139C}"/>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670262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1936-F744-59D0-5496-DAF346986C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66CA25-B448-79B8-546A-0C3E0AA690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3921EA-8459-FD8F-7617-E57C9FEA8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4DD13-0FF0-3728-12EB-0072DC7829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93013-8EBD-DC52-5CAC-9B85F1E837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4BB04-2545-632C-7F77-1D1BB0634186}"/>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8" name="Footer Placeholder 7">
            <a:extLst>
              <a:ext uri="{FF2B5EF4-FFF2-40B4-BE49-F238E27FC236}">
                <a16:creationId xmlns:a16="http://schemas.microsoft.com/office/drawing/2014/main" id="{D0BE14BE-0867-A632-7C9F-3C4F4ABD71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F8DFB-4CD9-3395-184E-DE0C35EAA62E}"/>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252845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B29A-CE94-F275-0B36-AA717E858B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F0896-C6AD-6DE5-7B82-F2241C59F777}"/>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4" name="Footer Placeholder 3">
            <a:extLst>
              <a:ext uri="{FF2B5EF4-FFF2-40B4-BE49-F238E27FC236}">
                <a16:creationId xmlns:a16="http://schemas.microsoft.com/office/drawing/2014/main" id="{D3EDF775-6F7C-0ECD-381B-74D145667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29C3A-5550-82A6-203C-67D8CD0565DE}"/>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51142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60E72-E398-9437-A1B4-BC280D33AFD1}"/>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3" name="Footer Placeholder 2">
            <a:extLst>
              <a:ext uri="{FF2B5EF4-FFF2-40B4-BE49-F238E27FC236}">
                <a16:creationId xmlns:a16="http://schemas.microsoft.com/office/drawing/2014/main" id="{D6D684FD-343B-2CCE-B8D0-B927FFBF3A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E9CF6-186E-F635-4E45-E57E405EEB23}"/>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341322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DFDE-4DCF-7DB0-2D9B-59A4DEB00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B7F71-2267-5C82-45AD-DF6A4D036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92D4F7-978E-189C-3F6E-294915F33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11D93-E3DD-FCAE-B04C-1D5E2CD35E2B}"/>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6" name="Footer Placeholder 5">
            <a:extLst>
              <a:ext uri="{FF2B5EF4-FFF2-40B4-BE49-F238E27FC236}">
                <a16:creationId xmlns:a16="http://schemas.microsoft.com/office/drawing/2014/main" id="{0AADEB7B-F5FC-4167-5A6A-491EF6FC2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94840-84CB-0456-FA7B-46A8EE192DA2}"/>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367884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A08A-518B-C39E-17DA-5363A2B9B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4A76F4-D186-D236-408F-25D06B255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DC9EC0-F304-F1EE-0A07-EA7581345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BA218-8A99-FD4A-3DAC-172E4F4C77EB}"/>
              </a:ext>
            </a:extLst>
          </p:cNvPr>
          <p:cNvSpPr>
            <a:spLocks noGrp="1"/>
          </p:cNvSpPr>
          <p:nvPr>
            <p:ph type="dt" sz="half" idx="10"/>
          </p:nvPr>
        </p:nvSpPr>
        <p:spPr/>
        <p:txBody>
          <a:bodyPr/>
          <a:lstStyle/>
          <a:p>
            <a:fld id="{1DF27214-4170-C14B-B52F-42160C840540}" type="datetimeFigureOut">
              <a:rPr lang="en-US" smtClean="0"/>
              <a:t>10/16/24</a:t>
            </a:fld>
            <a:endParaRPr lang="en-US"/>
          </a:p>
        </p:txBody>
      </p:sp>
      <p:sp>
        <p:nvSpPr>
          <p:cNvPr id="6" name="Footer Placeholder 5">
            <a:extLst>
              <a:ext uri="{FF2B5EF4-FFF2-40B4-BE49-F238E27FC236}">
                <a16:creationId xmlns:a16="http://schemas.microsoft.com/office/drawing/2014/main" id="{86156F8D-3BBE-B870-36BE-F261BBA84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475CF-0217-3632-B534-0F58AEACA48E}"/>
              </a:ext>
            </a:extLst>
          </p:cNvPr>
          <p:cNvSpPr>
            <a:spLocks noGrp="1"/>
          </p:cNvSpPr>
          <p:nvPr>
            <p:ph type="sldNum" sz="quarter" idx="12"/>
          </p:nvPr>
        </p:nvSpPr>
        <p:spPr/>
        <p:txBody>
          <a:bodyPr/>
          <a:lstStyle/>
          <a:p>
            <a:fld id="{E00707DE-DBB5-CD49-A307-91EA177A171F}" type="slidenum">
              <a:rPr lang="en-US" smtClean="0"/>
              <a:t>‹#›</a:t>
            </a:fld>
            <a:endParaRPr lang="en-US"/>
          </a:p>
        </p:txBody>
      </p:sp>
    </p:spTree>
    <p:extLst>
      <p:ext uri="{BB962C8B-B14F-4D97-AF65-F5344CB8AC3E}">
        <p14:creationId xmlns:p14="http://schemas.microsoft.com/office/powerpoint/2010/main" val="1916838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34F0E-C656-4B49-CA3B-70A7BB73A4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921D3-ECF3-EA98-8378-B7D17E3475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55D14-3428-F2E2-0E1A-EAE2716D0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27214-4170-C14B-B52F-42160C840540}" type="datetimeFigureOut">
              <a:rPr lang="en-US" smtClean="0"/>
              <a:t>10/16/24</a:t>
            </a:fld>
            <a:endParaRPr lang="en-US"/>
          </a:p>
        </p:txBody>
      </p:sp>
      <p:sp>
        <p:nvSpPr>
          <p:cNvPr id="5" name="Footer Placeholder 4">
            <a:extLst>
              <a:ext uri="{FF2B5EF4-FFF2-40B4-BE49-F238E27FC236}">
                <a16:creationId xmlns:a16="http://schemas.microsoft.com/office/drawing/2014/main" id="{96D4B56C-B7FC-0E3E-9712-9382262FA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9B84AD-8B68-1698-08E4-79C9D15B6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707DE-DBB5-CD49-A307-91EA177A171F}" type="slidenum">
              <a:rPr lang="en-US" smtClean="0"/>
              <a:t>‹#›</a:t>
            </a:fld>
            <a:endParaRPr lang="en-US"/>
          </a:p>
        </p:txBody>
      </p:sp>
    </p:spTree>
    <p:extLst>
      <p:ext uri="{BB962C8B-B14F-4D97-AF65-F5344CB8AC3E}">
        <p14:creationId xmlns:p14="http://schemas.microsoft.com/office/powerpoint/2010/main" val="31227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6.xml"/><Relationship Id="rId4" Type="http://schemas.openxmlformats.org/officeDocument/2006/relationships/image" Target="../media/image3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3662-DFC7-C6C7-6454-4A9EA55E74DE}"/>
              </a:ext>
            </a:extLst>
          </p:cNvPr>
          <p:cNvSpPr>
            <a:spLocks noGrp="1"/>
          </p:cNvSpPr>
          <p:nvPr>
            <p:ph type="ctrTitle"/>
          </p:nvPr>
        </p:nvSpPr>
        <p:spPr/>
        <p:txBody>
          <a:bodyPr/>
          <a:lstStyle/>
          <a:p>
            <a:r>
              <a:rPr lang="en-US" dirty="0"/>
              <a:t>The SCM ensemble</a:t>
            </a:r>
          </a:p>
        </p:txBody>
      </p:sp>
      <p:sp>
        <p:nvSpPr>
          <p:cNvPr id="3" name="Subtitle 2">
            <a:extLst>
              <a:ext uri="{FF2B5EF4-FFF2-40B4-BE49-F238E27FC236}">
                <a16:creationId xmlns:a16="http://schemas.microsoft.com/office/drawing/2014/main" id="{B36C0C15-3045-F0CC-E655-BF20525434D3}"/>
              </a:ext>
            </a:extLst>
          </p:cNvPr>
          <p:cNvSpPr>
            <a:spLocks noGrp="1"/>
          </p:cNvSpPr>
          <p:nvPr>
            <p:ph type="subTitle" idx="1"/>
          </p:nvPr>
        </p:nvSpPr>
        <p:spPr/>
        <p:txBody>
          <a:bodyPr>
            <a:normAutofit lnSpcReduction="10000"/>
          </a:bodyPr>
          <a:lstStyle/>
          <a:p>
            <a:pPr>
              <a:defRPr/>
            </a:pPr>
            <a:r>
              <a:rPr lang="en-US" sz="2400" dirty="0">
                <a:solidFill>
                  <a:schemeClr val="bg1">
                    <a:lumMod val="50000"/>
                  </a:schemeClr>
                </a:solidFill>
                <a:latin typeface="Arial" charset="0"/>
              </a:rPr>
              <a:t>ATM 419/563</a:t>
            </a:r>
          </a:p>
          <a:p>
            <a:pPr>
              <a:defRPr/>
            </a:pPr>
            <a:r>
              <a:rPr lang="en-US" sz="2400" dirty="0">
                <a:solidFill>
                  <a:schemeClr val="bg1">
                    <a:lumMod val="50000"/>
                  </a:schemeClr>
                </a:solidFill>
                <a:latin typeface="Arial" charset="0"/>
              </a:rPr>
              <a:t>Fall 2024</a:t>
            </a:r>
          </a:p>
          <a:p>
            <a:pPr>
              <a:defRPr/>
            </a:pPr>
            <a:r>
              <a:rPr lang="en-US" sz="2400" dirty="0">
                <a:solidFill>
                  <a:schemeClr val="bg1">
                    <a:lumMod val="50000"/>
                  </a:schemeClr>
                </a:solidFill>
                <a:latin typeface="Arial" charset="0"/>
              </a:rPr>
              <a:t>Fovell</a:t>
            </a:r>
          </a:p>
          <a:p>
            <a:pPr>
              <a:defRPr/>
            </a:pPr>
            <a:r>
              <a:rPr lang="en-US" dirty="0">
                <a:solidFill>
                  <a:schemeClr val="bg1">
                    <a:lumMod val="50000"/>
                  </a:schemeClr>
                </a:solidFill>
                <a:latin typeface="Arial" charset="0"/>
              </a:rPr>
              <a:t>10/16/2024</a:t>
            </a:r>
            <a:endParaRPr lang="en-US" sz="2400" dirty="0">
              <a:solidFill>
                <a:schemeClr val="bg1">
                  <a:lumMod val="50000"/>
                </a:schemeClr>
              </a:solidFill>
              <a:latin typeface="Arial" charset="0"/>
            </a:endParaRPr>
          </a:p>
        </p:txBody>
      </p:sp>
      <p:sp>
        <p:nvSpPr>
          <p:cNvPr id="4" name="TextBox 3">
            <a:extLst>
              <a:ext uri="{FF2B5EF4-FFF2-40B4-BE49-F238E27FC236}">
                <a16:creationId xmlns:a16="http://schemas.microsoft.com/office/drawing/2014/main" id="{8C503516-D858-87D8-D32B-1953DCF32CED}"/>
              </a:ext>
            </a:extLst>
          </p:cNvPr>
          <p:cNvSpPr txBox="1"/>
          <p:nvPr/>
        </p:nvSpPr>
        <p:spPr>
          <a:xfrm>
            <a:off x="26831" y="6629400"/>
            <a:ext cx="4113627" cy="246221"/>
          </a:xfrm>
          <a:prstGeom prst="rect">
            <a:avLst/>
          </a:prstGeom>
          <a:noFill/>
        </p:spPr>
        <p:txBody>
          <a:bodyPr wrap="none" rtlCol="0">
            <a:spAutoFit/>
          </a:bodyPr>
          <a:lstStyle/>
          <a:p>
            <a:r>
              <a:rPr lang="en-US" sz="1000" dirty="0"/>
              <a:t>© Copyright 2024 Robert Fovell, Univ. at Albany, SUNY, </a:t>
            </a:r>
            <a:r>
              <a:rPr lang="en-US" sz="1000" dirty="0" err="1"/>
              <a:t>rfovell@albany.edu</a:t>
            </a:r>
            <a:endParaRPr lang="en-US" sz="1000" dirty="0"/>
          </a:p>
        </p:txBody>
      </p:sp>
    </p:spTree>
    <p:extLst>
      <p:ext uri="{BB962C8B-B14F-4D97-AF65-F5344CB8AC3E}">
        <p14:creationId xmlns:p14="http://schemas.microsoft.com/office/powerpoint/2010/main" val="397977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ECACC-2CF2-5DC1-2F89-BBD65C3E8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CCAA8-D662-33AA-CF32-8B3F54535C6A}"/>
              </a:ext>
            </a:extLst>
          </p:cNvPr>
          <p:cNvSpPr>
            <a:spLocks noGrp="1"/>
          </p:cNvSpPr>
          <p:nvPr>
            <p:ph type="title"/>
          </p:nvPr>
        </p:nvSpPr>
        <p:spPr/>
        <p:txBody>
          <a:bodyPr/>
          <a:lstStyle/>
          <a:p>
            <a:r>
              <a:rPr lang="en-US" dirty="0"/>
              <a:t>Potential temperature and mixing: </a:t>
            </a:r>
            <a:br>
              <a:rPr lang="en-US" dirty="0"/>
            </a:br>
            <a:r>
              <a:rPr lang="en-US" dirty="0"/>
              <a:t>height x time</a:t>
            </a:r>
          </a:p>
        </p:txBody>
      </p:sp>
      <p:sp>
        <p:nvSpPr>
          <p:cNvPr id="6" name="TextBox 5">
            <a:extLst>
              <a:ext uri="{FF2B5EF4-FFF2-40B4-BE49-F238E27FC236}">
                <a16:creationId xmlns:a16="http://schemas.microsoft.com/office/drawing/2014/main" id="{570B1CD3-39E2-EB02-DDED-C1ED7EC86EBE}"/>
              </a:ext>
            </a:extLst>
          </p:cNvPr>
          <p:cNvSpPr txBox="1"/>
          <p:nvPr/>
        </p:nvSpPr>
        <p:spPr>
          <a:xfrm>
            <a:off x="1907822" y="4854222"/>
            <a:ext cx="6761595" cy="369332"/>
          </a:xfrm>
          <a:prstGeom prst="rect">
            <a:avLst/>
          </a:prstGeom>
          <a:noFill/>
        </p:spPr>
        <p:txBody>
          <a:bodyPr wrap="none" rtlCol="0">
            <a:spAutoFit/>
          </a:bodyPr>
          <a:lstStyle/>
          <a:p>
            <a:r>
              <a:rPr lang="en-US" b="1" dirty="0"/>
              <a:t>NO PBL</a:t>
            </a:r>
            <a:r>
              <a:rPr lang="en-US" dirty="0"/>
              <a:t> with surface layer 2 – note how unstable the convective PBL is</a:t>
            </a:r>
          </a:p>
        </p:txBody>
      </p:sp>
      <p:pic>
        <p:nvPicPr>
          <p:cNvPr id="7" name="Picture 6">
            <a:extLst>
              <a:ext uri="{FF2B5EF4-FFF2-40B4-BE49-F238E27FC236}">
                <a16:creationId xmlns:a16="http://schemas.microsoft.com/office/drawing/2014/main" id="{BE3A4F39-2AAA-0EBC-93CE-6684F8EA6900}"/>
              </a:ext>
            </a:extLst>
          </p:cNvPr>
          <p:cNvPicPr>
            <a:picLocks noChangeAspect="1"/>
          </p:cNvPicPr>
          <p:nvPr/>
        </p:nvPicPr>
        <p:blipFill>
          <a:blip r:embed="rId2"/>
          <a:stretch>
            <a:fillRect/>
          </a:stretch>
        </p:blipFill>
        <p:spPr>
          <a:xfrm>
            <a:off x="1409700" y="1644650"/>
            <a:ext cx="7772400" cy="2959409"/>
          </a:xfrm>
          <a:prstGeom prst="rect">
            <a:avLst/>
          </a:prstGeom>
        </p:spPr>
      </p:pic>
      <p:pic>
        <p:nvPicPr>
          <p:cNvPr id="4" name="Picture 3">
            <a:extLst>
              <a:ext uri="{FF2B5EF4-FFF2-40B4-BE49-F238E27FC236}">
                <a16:creationId xmlns:a16="http://schemas.microsoft.com/office/drawing/2014/main" id="{A9C381AA-2031-E981-18C4-4766DD9528D5}"/>
              </a:ext>
            </a:extLst>
          </p:cNvPr>
          <p:cNvPicPr>
            <a:picLocks noChangeAspect="1"/>
          </p:cNvPicPr>
          <p:nvPr/>
        </p:nvPicPr>
        <p:blipFill>
          <a:blip r:embed="rId3"/>
          <a:stretch>
            <a:fillRect/>
          </a:stretch>
        </p:blipFill>
        <p:spPr>
          <a:xfrm>
            <a:off x="1409700" y="1644650"/>
            <a:ext cx="7772400" cy="2959409"/>
          </a:xfrm>
          <a:prstGeom prst="rect">
            <a:avLst/>
          </a:prstGeom>
        </p:spPr>
      </p:pic>
      <p:pic>
        <p:nvPicPr>
          <p:cNvPr id="5" name="Picture 4">
            <a:extLst>
              <a:ext uri="{FF2B5EF4-FFF2-40B4-BE49-F238E27FC236}">
                <a16:creationId xmlns:a16="http://schemas.microsoft.com/office/drawing/2014/main" id="{68024AB0-6832-9B33-83F0-4A15621A1929}"/>
              </a:ext>
            </a:extLst>
          </p:cNvPr>
          <p:cNvPicPr>
            <a:picLocks noChangeAspect="1"/>
          </p:cNvPicPr>
          <p:nvPr/>
        </p:nvPicPr>
        <p:blipFill>
          <a:blip r:embed="rId4"/>
          <a:stretch>
            <a:fillRect/>
          </a:stretch>
        </p:blipFill>
        <p:spPr>
          <a:xfrm>
            <a:off x="1409700" y="1644650"/>
            <a:ext cx="7772400" cy="2959409"/>
          </a:xfrm>
          <a:prstGeom prst="rect">
            <a:avLst/>
          </a:prstGeom>
        </p:spPr>
      </p:pic>
      <p:pic>
        <p:nvPicPr>
          <p:cNvPr id="8" name="Picture 7">
            <a:extLst>
              <a:ext uri="{FF2B5EF4-FFF2-40B4-BE49-F238E27FC236}">
                <a16:creationId xmlns:a16="http://schemas.microsoft.com/office/drawing/2014/main" id="{BF061AD9-1457-5065-0E87-717E01DB4A48}"/>
              </a:ext>
            </a:extLst>
          </p:cNvPr>
          <p:cNvPicPr>
            <a:picLocks noChangeAspect="1"/>
          </p:cNvPicPr>
          <p:nvPr/>
        </p:nvPicPr>
        <p:blipFill>
          <a:blip r:embed="rId5"/>
          <a:stretch>
            <a:fillRect/>
          </a:stretch>
        </p:blipFill>
        <p:spPr>
          <a:xfrm>
            <a:off x="1409700" y="1644650"/>
            <a:ext cx="7772400" cy="2959409"/>
          </a:xfrm>
          <a:prstGeom prst="rect">
            <a:avLst/>
          </a:prstGeom>
        </p:spPr>
      </p:pic>
    </p:spTree>
    <p:extLst>
      <p:ext uri="{BB962C8B-B14F-4D97-AF65-F5344CB8AC3E}">
        <p14:creationId xmlns:p14="http://schemas.microsoft.com/office/powerpoint/2010/main" val="469145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A216-19AF-3260-AA4E-9F95231DB25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57D5446-02D1-6C95-5D77-E3FF515AFB7A}"/>
              </a:ext>
            </a:extLst>
          </p:cNvPr>
          <p:cNvPicPr>
            <a:picLocks noChangeAspect="1"/>
          </p:cNvPicPr>
          <p:nvPr/>
        </p:nvPicPr>
        <p:blipFill>
          <a:blip r:embed="rId2"/>
          <a:stretch>
            <a:fillRect/>
          </a:stretch>
        </p:blipFill>
        <p:spPr>
          <a:xfrm>
            <a:off x="1419899" y="1661381"/>
            <a:ext cx="7772400" cy="2961395"/>
          </a:xfrm>
          <a:prstGeom prst="rect">
            <a:avLst/>
          </a:prstGeom>
        </p:spPr>
      </p:pic>
      <p:sp>
        <p:nvSpPr>
          <p:cNvPr id="2" name="Title 1">
            <a:extLst>
              <a:ext uri="{FF2B5EF4-FFF2-40B4-BE49-F238E27FC236}">
                <a16:creationId xmlns:a16="http://schemas.microsoft.com/office/drawing/2014/main" id="{77C98C37-D38B-9B80-A193-3A239654828C}"/>
              </a:ext>
            </a:extLst>
          </p:cNvPr>
          <p:cNvSpPr>
            <a:spLocks noGrp="1"/>
          </p:cNvSpPr>
          <p:nvPr>
            <p:ph type="title"/>
          </p:nvPr>
        </p:nvSpPr>
        <p:spPr/>
        <p:txBody>
          <a:bodyPr/>
          <a:lstStyle/>
          <a:p>
            <a:r>
              <a:rPr lang="en-US" dirty="0"/>
              <a:t>Potential temperature and mixing: </a:t>
            </a:r>
            <a:br>
              <a:rPr lang="en-US" dirty="0"/>
            </a:br>
            <a:r>
              <a:rPr lang="en-US" dirty="0"/>
              <a:t>height x time [animation]</a:t>
            </a:r>
          </a:p>
        </p:txBody>
      </p:sp>
      <p:sp>
        <p:nvSpPr>
          <p:cNvPr id="5" name="TextBox 4">
            <a:extLst>
              <a:ext uri="{FF2B5EF4-FFF2-40B4-BE49-F238E27FC236}">
                <a16:creationId xmlns:a16="http://schemas.microsoft.com/office/drawing/2014/main" id="{0B7E1455-130F-3E10-1C42-ED5F8ACC838B}"/>
              </a:ext>
            </a:extLst>
          </p:cNvPr>
          <p:cNvSpPr txBox="1"/>
          <p:nvPr/>
        </p:nvSpPr>
        <p:spPr>
          <a:xfrm>
            <a:off x="838200" y="4839359"/>
            <a:ext cx="9407255" cy="1754326"/>
          </a:xfrm>
          <a:prstGeom prst="rect">
            <a:avLst/>
          </a:prstGeom>
          <a:noFill/>
        </p:spPr>
        <p:txBody>
          <a:bodyPr wrap="none" rtlCol="0">
            <a:spAutoFit/>
          </a:bodyPr>
          <a:lstStyle/>
          <a:p>
            <a:r>
              <a:rPr lang="en-US" dirty="0"/>
              <a:t>• Variations in:</a:t>
            </a:r>
          </a:p>
          <a:p>
            <a:r>
              <a:rPr lang="en-US" dirty="0"/>
              <a:t>- depth of the PBL</a:t>
            </a:r>
          </a:p>
          <a:p>
            <a:r>
              <a:rPr lang="en-US" dirty="0"/>
              <a:t>- depth and strength of the nocturnal inversion – important for pollution and nocturnal convection</a:t>
            </a:r>
          </a:p>
          <a:p>
            <a:r>
              <a:rPr lang="en-US" dirty="0"/>
              <a:t>- stability of the convective PBL (around 18 UTC)</a:t>
            </a:r>
          </a:p>
          <a:p>
            <a:r>
              <a:rPr lang="en-US" dirty="0"/>
              <a:t>- amount, depth, temporal persistence of mixing</a:t>
            </a:r>
          </a:p>
          <a:p>
            <a:r>
              <a:rPr lang="en-US" dirty="0"/>
              <a:t>- temperature at and near the ground</a:t>
            </a:r>
          </a:p>
        </p:txBody>
      </p:sp>
      <p:sp>
        <p:nvSpPr>
          <p:cNvPr id="9" name="TextBox 8">
            <a:extLst>
              <a:ext uri="{FF2B5EF4-FFF2-40B4-BE49-F238E27FC236}">
                <a16:creationId xmlns:a16="http://schemas.microsoft.com/office/drawing/2014/main" id="{7B779ABB-0DB2-9BF5-6FA2-9B603DFE1180}"/>
              </a:ext>
            </a:extLst>
          </p:cNvPr>
          <p:cNvSpPr txBox="1"/>
          <p:nvPr/>
        </p:nvSpPr>
        <p:spPr>
          <a:xfrm>
            <a:off x="7396843" y="6400800"/>
            <a:ext cx="3460434" cy="369332"/>
          </a:xfrm>
          <a:prstGeom prst="rect">
            <a:avLst/>
          </a:prstGeom>
          <a:noFill/>
        </p:spPr>
        <p:txBody>
          <a:bodyPr wrap="none" rtlCol="0">
            <a:spAutoFit/>
          </a:bodyPr>
          <a:lstStyle/>
          <a:p>
            <a:r>
              <a:rPr lang="en-US" b="1" dirty="0">
                <a:solidFill>
                  <a:srgbClr val="FF0000"/>
                </a:solidFill>
              </a:rPr>
              <a:t>“there is only one correct answer”</a:t>
            </a:r>
          </a:p>
        </p:txBody>
      </p:sp>
    </p:spTree>
    <p:extLst>
      <p:ext uri="{BB962C8B-B14F-4D97-AF65-F5344CB8AC3E}">
        <p14:creationId xmlns:p14="http://schemas.microsoft.com/office/powerpoint/2010/main" val="540551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FAB22-92E3-4CAA-557D-F23C76A2E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B1DB8-B936-9D0C-DFEF-C72DB354EE78}"/>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FEC9FB61-D590-F04A-9805-B56BBE5AB477}"/>
              </a:ext>
            </a:extLst>
          </p:cNvPr>
          <p:cNvSpPr txBox="1"/>
          <p:nvPr/>
        </p:nvSpPr>
        <p:spPr>
          <a:xfrm>
            <a:off x="1907822" y="4854222"/>
            <a:ext cx="8105296" cy="646331"/>
          </a:xfrm>
          <a:prstGeom prst="rect">
            <a:avLst/>
          </a:prstGeom>
          <a:noFill/>
        </p:spPr>
        <p:txBody>
          <a:bodyPr wrap="none" rtlCol="0">
            <a:spAutoFit/>
          </a:bodyPr>
          <a:lstStyle/>
          <a:p>
            <a:r>
              <a:rPr lang="en-US" b="1" dirty="0"/>
              <a:t>YSU</a:t>
            </a:r>
            <a:r>
              <a:rPr lang="en-US" dirty="0"/>
              <a:t> with surface layer 1 – our control run</a:t>
            </a:r>
          </a:p>
          <a:p>
            <a:r>
              <a:rPr lang="en-US" dirty="0"/>
              <a:t>- substantial diurnal variation in wind speed [and shear] through the boundary layer</a:t>
            </a:r>
          </a:p>
        </p:txBody>
      </p:sp>
      <p:pic>
        <p:nvPicPr>
          <p:cNvPr id="4" name="Picture 3">
            <a:extLst>
              <a:ext uri="{FF2B5EF4-FFF2-40B4-BE49-F238E27FC236}">
                <a16:creationId xmlns:a16="http://schemas.microsoft.com/office/drawing/2014/main" id="{F3767D89-E210-A48E-A9F2-A12E8AFFAC22}"/>
              </a:ext>
            </a:extLst>
          </p:cNvPr>
          <p:cNvPicPr>
            <a:picLocks noChangeAspect="1"/>
          </p:cNvPicPr>
          <p:nvPr/>
        </p:nvPicPr>
        <p:blipFill>
          <a:blip r:embed="rId2"/>
          <a:stretch>
            <a:fillRect/>
          </a:stretch>
        </p:blipFill>
        <p:spPr>
          <a:xfrm>
            <a:off x="1822450" y="1644650"/>
            <a:ext cx="7772400" cy="3245236"/>
          </a:xfrm>
          <a:prstGeom prst="rect">
            <a:avLst/>
          </a:prstGeom>
        </p:spPr>
      </p:pic>
    </p:spTree>
    <p:extLst>
      <p:ext uri="{BB962C8B-B14F-4D97-AF65-F5344CB8AC3E}">
        <p14:creationId xmlns:p14="http://schemas.microsoft.com/office/powerpoint/2010/main" val="121449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D2A1-F9EB-057E-015D-C9AEACE0D5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9FE7516-A1F1-AE65-28A1-28023DBE4E06}"/>
              </a:ext>
            </a:extLst>
          </p:cNvPr>
          <p:cNvPicPr>
            <a:picLocks noChangeAspect="1"/>
          </p:cNvPicPr>
          <p:nvPr/>
        </p:nvPicPr>
        <p:blipFill>
          <a:blip r:embed="rId2"/>
          <a:stretch>
            <a:fillRect/>
          </a:stretch>
        </p:blipFill>
        <p:spPr>
          <a:xfrm>
            <a:off x="1822450" y="1644650"/>
            <a:ext cx="7772400" cy="3245236"/>
          </a:xfrm>
          <a:prstGeom prst="rect">
            <a:avLst/>
          </a:prstGeom>
        </p:spPr>
      </p:pic>
      <p:sp>
        <p:nvSpPr>
          <p:cNvPr id="2" name="Title 1">
            <a:extLst>
              <a:ext uri="{FF2B5EF4-FFF2-40B4-BE49-F238E27FC236}">
                <a16:creationId xmlns:a16="http://schemas.microsoft.com/office/drawing/2014/main" id="{363FFA99-E612-78EA-255D-B3BC5D76180C}"/>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E78521CF-9DD3-E439-E3FA-7FF410C3F1D9}"/>
              </a:ext>
            </a:extLst>
          </p:cNvPr>
          <p:cNvSpPr txBox="1"/>
          <p:nvPr/>
        </p:nvSpPr>
        <p:spPr>
          <a:xfrm>
            <a:off x="1907822" y="4854222"/>
            <a:ext cx="5523948" cy="646331"/>
          </a:xfrm>
          <a:prstGeom prst="rect">
            <a:avLst/>
          </a:prstGeom>
          <a:noFill/>
        </p:spPr>
        <p:txBody>
          <a:bodyPr wrap="none" rtlCol="0">
            <a:spAutoFit/>
          </a:bodyPr>
          <a:lstStyle/>
          <a:p>
            <a:r>
              <a:rPr lang="en-US" b="1" dirty="0"/>
              <a:t>MRF</a:t>
            </a:r>
            <a:r>
              <a:rPr lang="en-US" dirty="0"/>
              <a:t> with surface layer 1 – the scheme YSU evolved from</a:t>
            </a:r>
          </a:p>
          <a:p>
            <a:r>
              <a:rPr lang="en-US" dirty="0">
                <a:sym typeface="Wingdings" pitchFamily="2" charset="2"/>
              </a:rPr>
              <a:t> Differences in magnitude and altitude of nocturnal jet</a:t>
            </a:r>
            <a:endParaRPr lang="en-US" dirty="0"/>
          </a:p>
        </p:txBody>
      </p:sp>
    </p:spTree>
    <p:extLst>
      <p:ext uri="{BB962C8B-B14F-4D97-AF65-F5344CB8AC3E}">
        <p14:creationId xmlns:p14="http://schemas.microsoft.com/office/powerpoint/2010/main" val="1079233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B0B82-68A9-14DC-E89D-70005966A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CC674-AEDA-DD7C-B55F-942443751435}"/>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DD586142-2380-990E-67BF-F1E25D124455}"/>
              </a:ext>
            </a:extLst>
          </p:cNvPr>
          <p:cNvSpPr txBox="1"/>
          <p:nvPr/>
        </p:nvSpPr>
        <p:spPr>
          <a:xfrm>
            <a:off x="1907822" y="4854222"/>
            <a:ext cx="5126916" cy="369332"/>
          </a:xfrm>
          <a:prstGeom prst="rect">
            <a:avLst/>
          </a:prstGeom>
          <a:noFill/>
        </p:spPr>
        <p:txBody>
          <a:bodyPr wrap="none" rtlCol="0">
            <a:spAutoFit/>
          </a:bodyPr>
          <a:lstStyle/>
          <a:p>
            <a:r>
              <a:rPr lang="en-US" b="1" dirty="0"/>
              <a:t>MYNN2</a:t>
            </a:r>
            <a:r>
              <a:rPr lang="en-US" dirty="0"/>
              <a:t> with surface layer 5 – like the HRRR and RAP</a:t>
            </a:r>
          </a:p>
        </p:txBody>
      </p:sp>
      <p:pic>
        <p:nvPicPr>
          <p:cNvPr id="7" name="Picture 6">
            <a:extLst>
              <a:ext uri="{FF2B5EF4-FFF2-40B4-BE49-F238E27FC236}">
                <a16:creationId xmlns:a16="http://schemas.microsoft.com/office/drawing/2014/main" id="{3987C83D-146C-B42F-51E5-69CCE1862898}"/>
              </a:ext>
            </a:extLst>
          </p:cNvPr>
          <p:cNvPicPr>
            <a:picLocks noChangeAspect="1"/>
          </p:cNvPicPr>
          <p:nvPr/>
        </p:nvPicPr>
        <p:blipFill>
          <a:blip r:embed="rId2"/>
          <a:stretch>
            <a:fillRect/>
          </a:stretch>
        </p:blipFill>
        <p:spPr>
          <a:xfrm>
            <a:off x="1822450" y="1644650"/>
            <a:ext cx="7772400" cy="3245236"/>
          </a:xfrm>
          <a:prstGeom prst="rect">
            <a:avLst/>
          </a:prstGeom>
        </p:spPr>
      </p:pic>
      <p:pic>
        <p:nvPicPr>
          <p:cNvPr id="8" name="Picture 7">
            <a:extLst>
              <a:ext uri="{FF2B5EF4-FFF2-40B4-BE49-F238E27FC236}">
                <a16:creationId xmlns:a16="http://schemas.microsoft.com/office/drawing/2014/main" id="{F666FF24-5C26-8550-53F0-0BA83ED6D95E}"/>
              </a:ext>
            </a:extLst>
          </p:cNvPr>
          <p:cNvPicPr>
            <a:picLocks noChangeAspect="1"/>
          </p:cNvPicPr>
          <p:nvPr/>
        </p:nvPicPr>
        <p:blipFill>
          <a:blip r:embed="rId3"/>
          <a:stretch>
            <a:fillRect/>
          </a:stretch>
        </p:blipFill>
        <p:spPr>
          <a:xfrm>
            <a:off x="1822450" y="1644650"/>
            <a:ext cx="7772400" cy="3245236"/>
          </a:xfrm>
          <a:prstGeom prst="rect">
            <a:avLst/>
          </a:prstGeom>
        </p:spPr>
      </p:pic>
    </p:spTree>
    <p:extLst>
      <p:ext uri="{BB962C8B-B14F-4D97-AF65-F5344CB8AC3E}">
        <p14:creationId xmlns:p14="http://schemas.microsoft.com/office/powerpoint/2010/main" val="1839501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BF51-6C7E-53FE-E264-C170FCF05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519F2-E6DA-9F03-6EE3-B899169EAFB5}"/>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3B4C6382-1199-9234-0D67-D5BD18982F2C}"/>
              </a:ext>
            </a:extLst>
          </p:cNvPr>
          <p:cNvSpPr txBox="1"/>
          <p:nvPr/>
        </p:nvSpPr>
        <p:spPr>
          <a:xfrm>
            <a:off x="1907822" y="4854222"/>
            <a:ext cx="3892476" cy="369332"/>
          </a:xfrm>
          <a:prstGeom prst="rect">
            <a:avLst/>
          </a:prstGeom>
          <a:noFill/>
        </p:spPr>
        <p:txBody>
          <a:bodyPr wrap="none" rtlCol="0">
            <a:spAutoFit/>
          </a:bodyPr>
          <a:lstStyle/>
          <a:p>
            <a:r>
              <a:rPr lang="en-US" b="1" dirty="0"/>
              <a:t>MYJ</a:t>
            </a:r>
            <a:r>
              <a:rPr lang="en-US" dirty="0"/>
              <a:t> with surface layer 2 – like the NAM</a:t>
            </a:r>
          </a:p>
        </p:txBody>
      </p:sp>
      <p:pic>
        <p:nvPicPr>
          <p:cNvPr id="4" name="Picture 3">
            <a:extLst>
              <a:ext uri="{FF2B5EF4-FFF2-40B4-BE49-F238E27FC236}">
                <a16:creationId xmlns:a16="http://schemas.microsoft.com/office/drawing/2014/main" id="{69EF6912-0772-2DC8-9ED4-6159A6C679B7}"/>
              </a:ext>
            </a:extLst>
          </p:cNvPr>
          <p:cNvPicPr>
            <a:picLocks noChangeAspect="1"/>
          </p:cNvPicPr>
          <p:nvPr/>
        </p:nvPicPr>
        <p:blipFill>
          <a:blip r:embed="rId2"/>
          <a:stretch>
            <a:fillRect/>
          </a:stretch>
        </p:blipFill>
        <p:spPr>
          <a:xfrm>
            <a:off x="1822450" y="1644650"/>
            <a:ext cx="7772400" cy="3245236"/>
          </a:xfrm>
          <a:prstGeom prst="rect">
            <a:avLst/>
          </a:prstGeom>
        </p:spPr>
      </p:pic>
      <p:pic>
        <p:nvPicPr>
          <p:cNvPr id="5" name="Picture 4">
            <a:extLst>
              <a:ext uri="{FF2B5EF4-FFF2-40B4-BE49-F238E27FC236}">
                <a16:creationId xmlns:a16="http://schemas.microsoft.com/office/drawing/2014/main" id="{143C6C13-D3DD-D069-C64E-D56C18DBACB9}"/>
              </a:ext>
            </a:extLst>
          </p:cNvPr>
          <p:cNvPicPr>
            <a:picLocks noChangeAspect="1"/>
          </p:cNvPicPr>
          <p:nvPr/>
        </p:nvPicPr>
        <p:blipFill>
          <a:blip r:embed="rId3"/>
          <a:stretch>
            <a:fillRect/>
          </a:stretch>
        </p:blipFill>
        <p:spPr>
          <a:xfrm>
            <a:off x="1822450" y="1644650"/>
            <a:ext cx="7772400" cy="3245236"/>
          </a:xfrm>
          <a:prstGeom prst="rect">
            <a:avLst/>
          </a:prstGeom>
        </p:spPr>
      </p:pic>
    </p:spTree>
    <p:extLst>
      <p:ext uri="{BB962C8B-B14F-4D97-AF65-F5344CB8AC3E}">
        <p14:creationId xmlns:p14="http://schemas.microsoft.com/office/powerpoint/2010/main" val="415420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4174-42B1-C431-18C5-8352CD3DF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03B3B-8ACE-9524-E5FC-3399F486C56F}"/>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C9F3320D-8A62-3855-65CF-1008C9CF4FD6}"/>
              </a:ext>
            </a:extLst>
          </p:cNvPr>
          <p:cNvSpPr txBox="1"/>
          <p:nvPr/>
        </p:nvSpPr>
        <p:spPr>
          <a:xfrm>
            <a:off x="1907822" y="4854222"/>
            <a:ext cx="5666038" cy="369332"/>
          </a:xfrm>
          <a:prstGeom prst="rect">
            <a:avLst/>
          </a:prstGeom>
          <a:noFill/>
        </p:spPr>
        <p:txBody>
          <a:bodyPr wrap="none" rtlCol="0">
            <a:spAutoFit/>
          </a:bodyPr>
          <a:lstStyle/>
          <a:p>
            <a:r>
              <a:rPr lang="en-US" b="1" dirty="0"/>
              <a:t>KEPS</a:t>
            </a:r>
            <a:r>
              <a:rPr lang="en-US" dirty="0"/>
              <a:t> with surface layer 1 – very sharp and stable inversion</a:t>
            </a:r>
          </a:p>
        </p:txBody>
      </p:sp>
      <p:pic>
        <p:nvPicPr>
          <p:cNvPr id="5" name="Picture 4">
            <a:extLst>
              <a:ext uri="{FF2B5EF4-FFF2-40B4-BE49-F238E27FC236}">
                <a16:creationId xmlns:a16="http://schemas.microsoft.com/office/drawing/2014/main" id="{33F8E73B-C90A-0660-7BCA-33AC43FA311B}"/>
              </a:ext>
            </a:extLst>
          </p:cNvPr>
          <p:cNvPicPr>
            <a:picLocks noChangeAspect="1"/>
          </p:cNvPicPr>
          <p:nvPr/>
        </p:nvPicPr>
        <p:blipFill>
          <a:blip r:embed="rId2"/>
          <a:stretch>
            <a:fillRect/>
          </a:stretch>
        </p:blipFill>
        <p:spPr>
          <a:xfrm>
            <a:off x="1822450" y="1644650"/>
            <a:ext cx="7772400" cy="3245236"/>
          </a:xfrm>
          <a:prstGeom prst="rect">
            <a:avLst/>
          </a:prstGeom>
        </p:spPr>
      </p:pic>
      <p:pic>
        <p:nvPicPr>
          <p:cNvPr id="8" name="Picture 7">
            <a:extLst>
              <a:ext uri="{FF2B5EF4-FFF2-40B4-BE49-F238E27FC236}">
                <a16:creationId xmlns:a16="http://schemas.microsoft.com/office/drawing/2014/main" id="{7EBAB773-9ACD-1A3F-ADB3-50822BFCBF68}"/>
              </a:ext>
            </a:extLst>
          </p:cNvPr>
          <p:cNvPicPr>
            <a:picLocks noChangeAspect="1"/>
          </p:cNvPicPr>
          <p:nvPr/>
        </p:nvPicPr>
        <p:blipFill>
          <a:blip r:embed="rId3"/>
          <a:stretch>
            <a:fillRect/>
          </a:stretch>
        </p:blipFill>
        <p:spPr>
          <a:xfrm>
            <a:off x="1822450" y="1644650"/>
            <a:ext cx="7772400" cy="3245236"/>
          </a:xfrm>
          <a:prstGeom prst="rect">
            <a:avLst/>
          </a:prstGeom>
        </p:spPr>
      </p:pic>
    </p:spTree>
    <p:extLst>
      <p:ext uri="{BB962C8B-B14F-4D97-AF65-F5344CB8AC3E}">
        <p14:creationId xmlns:p14="http://schemas.microsoft.com/office/powerpoint/2010/main" val="3798466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BD28-5148-1CA5-4A73-41331EC1A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2014E-C6C2-C2BA-9C33-F356064A4452}"/>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02940666-1529-9D01-212F-9F70DC5B4416}"/>
              </a:ext>
            </a:extLst>
          </p:cNvPr>
          <p:cNvSpPr txBox="1"/>
          <p:nvPr/>
        </p:nvSpPr>
        <p:spPr>
          <a:xfrm>
            <a:off x="1907822" y="4854222"/>
            <a:ext cx="4937057" cy="369332"/>
          </a:xfrm>
          <a:prstGeom prst="rect">
            <a:avLst/>
          </a:prstGeom>
          <a:noFill/>
        </p:spPr>
        <p:txBody>
          <a:bodyPr wrap="none" rtlCol="0">
            <a:spAutoFit/>
          </a:bodyPr>
          <a:lstStyle/>
          <a:p>
            <a:r>
              <a:rPr lang="en-US" b="1" dirty="0"/>
              <a:t>UW</a:t>
            </a:r>
            <a:r>
              <a:rPr lang="en-US" dirty="0"/>
              <a:t> with surface layer 2 – something seems wrong</a:t>
            </a:r>
          </a:p>
        </p:txBody>
      </p:sp>
      <p:pic>
        <p:nvPicPr>
          <p:cNvPr id="5" name="Picture 4">
            <a:extLst>
              <a:ext uri="{FF2B5EF4-FFF2-40B4-BE49-F238E27FC236}">
                <a16:creationId xmlns:a16="http://schemas.microsoft.com/office/drawing/2014/main" id="{B4035565-E01D-6AA3-E436-9B1258FB316D}"/>
              </a:ext>
            </a:extLst>
          </p:cNvPr>
          <p:cNvPicPr>
            <a:picLocks noChangeAspect="1"/>
          </p:cNvPicPr>
          <p:nvPr/>
        </p:nvPicPr>
        <p:blipFill>
          <a:blip r:embed="rId2"/>
          <a:stretch>
            <a:fillRect/>
          </a:stretch>
        </p:blipFill>
        <p:spPr>
          <a:xfrm>
            <a:off x="1822450" y="1644650"/>
            <a:ext cx="7772400" cy="3245236"/>
          </a:xfrm>
          <a:prstGeom prst="rect">
            <a:avLst/>
          </a:prstGeom>
        </p:spPr>
      </p:pic>
      <p:pic>
        <p:nvPicPr>
          <p:cNvPr id="4" name="Picture 3">
            <a:extLst>
              <a:ext uri="{FF2B5EF4-FFF2-40B4-BE49-F238E27FC236}">
                <a16:creationId xmlns:a16="http://schemas.microsoft.com/office/drawing/2014/main" id="{56B8BDFF-BA2A-16E0-A427-8057FCDF0087}"/>
              </a:ext>
            </a:extLst>
          </p:cNvPr>
          <p:cNvPicPr>
            <a:picLocks noChangeAspect="1"/>
          </p:cNvPicPr>
          <p:nvPr/>
        </p:nvPicPr>
        <p:blipFill>
          <a:blip r:embed="rId3"/>
          <a:stretch>
            <a:fillRect/>
          </a:stretch>
        </p:blipFill>
        <p:spPr>
          <a:xfrm>
            <a:off x="1822450" y="1644650"/>
            <a:ext cx="7772400" cy="3245236"/>
          </a:xfrm>
          <a:prstGeom prst="rect">
            <a:avLst/>
          </a:prstGeom>
        </p:spPr>
      </p:pic>
    </p:spTree>
    <p:extLst>
      <p:ext uri="{BB962C8B-B14F-4D97-AF65-F5344CB8AC3E}">
        <p14:creationId xmlns:p14="http://schemas.microsoft.com/office/powerpoint/2010/main" val="345129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99B3-D497-6B7E-2742-BA6340FBF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BA885-8863-9371-5287-D0CBCAE4CC03}"/>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FED8B1F8-B42E-9E5E-7785-7C71735BF428}"/>
              </a:ext>
            </a:extLst>
          </p:cNvPr>
          <p:cNvSpPr txBox="1"/>
          <p:nvPr/>
        </p:nvSpPr>
        <p:spPr>
          <a:xfrm>
            <a:off x="1907822" y="4854222"/>
            <a:ext cx="6737935" cy="369332"/>
          </a:xfrm>
          <a:prstGeom prst="rect">
            <a:avLst/>
          </a:prstGeom>
          <a:noFill/>
        </p:spPr>
        <p:txBody>
          <a:bodyPr wrap="none" rtlCol="0">
            <a:spAutoFit/>
          </a:bodyPr>
          <a:lstStyle/>
          <a:p>
            <a:r>
              <a:rPr lang="en-US" b="1" dirty="0"/>
              <a:t>GBM</a:t>
            </a:r>
            <a:r>
              <a:rPr lang="en-US" dirty="0"/>
              <a:t> with surface layer 1 – a related scheme, also from U Washington</a:t>
            </a:r>
          </a:p>
        </p:txBody>
      </p:sp>
      <p:pic>
        <p:nvPicPr>
          <p:cNvPr id="8" name="Picture 7">
            <a:extLst>
              <a:ext uri="{FF2B5EF4-FFF2-40B4-BE49-F238E27FC236}">
                <a16:creationId xmlns:a16="http://schemas.microsoft.com/office/drawing/2014/main" id="{F8C0F87F-481E-E1B3-07AA-947F99C9B424}"/>
              </a:ext>
            </a:extLst>
          </p:cNvPr>
          <p:cNvPicPr>
            <a:picLocks noChangeAspect="1"/>
          </p:cNvPicPr>
          <p:nvPr/>
        </p:nvPicPr>
        <p:blipFill>
          <a:blip r:embed="rId2"/>
          <a:stretch>
            <a:fillRect/>
          </a:stretch>
        </p:blipFill>
        <p:spPr>
          <a:xfrm>
            <a:off x="1822450" y="1644650"/>
            <a:ext cx="7772400" cy="3245236"/>
          </a:xfrm>
          <a:prstGeom prst="rect">
            <a:avLst/>
          </a:prstGeom>
        </p:spPr>
      </p:pic>
      <p:pic>
        <p:nvPicPr>
          <p:cNvPr id="4" name="Picture 3">
            <a:extLst>
              <a:ext uri="{FF2B5EF4-FFF2-40B4-BE49-F238E27FC236}">
                <a16:creationId xmlns:a16="http://schemas.microsoft.com/office/drawing/2014/main" id="{A1A2CCFF-23BD-9743-1AF1-A3EC0F018479}"/>
              </a:ext>
            </a:extLst>
          </p:cNvPr>
          <p:cNvPicPr>
            <a:picLocks noChangeAspect="1"/>
          </p:cNvPicPr>
          <p:nvPr/>
        </p:nvPicPr>
        <p:blipFill>
          <a:blip r:embed="rId3"/>
          <a:stretch>
            <a:fillRect/>
          </a:stretch>
        </p:blipFill>
        <p:spPr>
          <a:xfrm>
            <a:off x="1822450" y="1644650"/>
            <a:ext cx="7772400" cy="3245236"/>
          </a:xfrm>
          <a:prstGeom prst="rect">
            <a:avLst/>
          </a:prstGeom>
        </p:spPr>
      </p:pic>
    </p:spTree>
    <p:extLst>
      <p:ext uri="{BB962C8B-B14F-4D97-AF65-F5344CB8AC3E}">
        <p14:creationId xmlns:p14="http://schemas.microsoft.com/office/powerpoint/2010/main" val="274333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FBDD-8AD5-6A94-3102-A49A140ABA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16EAE3-D379-C3A1-B2AE-3E8B8576453A}"/>
              </a:ext>
            </a:extLst>
          </p:cNvPr>
          <p:cNvPicPr>
            <a:picLocks noChangeAspect="1"/>
          </p:cNvPicPr>
          <p:nvPr/>
        </p:nvPicPr>
        <p:blipFill>
          <a:blip r:embed="rId2"/>
          <a:stretch>
            <a:fillRect/>
          </a:stretch>
        </p:blipFill>
        <p:spPr>
          <a:xfrm>
            <a:off x="1822450" y="1644650"/>
            <a:ext cx="7772400" cy="3245236"/>
          </a:xfrm>
          <a:prstGeom prst="rect">
            <a:avLst/>
          </a:prstGeom>
        </p:spPr>
      </p:pic>
      <p:sp>
        <p:nvSpPr>
          <p:cNvPr id="2" name="Title 1">
            <a:extLst>
              <a:ext uri="{FF2B5EF4-FFF2-40B4-BE49-F238E27FC236}">
                <a16:creationId xmlns:a16="http://schemas.microsoft.com/office/drawing/2014/main" id="{41A01DD7-9D19-21FD-85DE-9FDC44B13AF8}"/>
              </a:ext>
            </a:extLst>
          </p:cNvPr>
          <p:cNvSpPr>
            <a:spLocks noGrp="1"/>
          </p:cNvSpPr>
          <p:nvPr>
            <p:ph type="title"/>
          </p:nvPr>
        </p:nvSpPr>
        <p:spPr/>
        <p:txBody>
          <a:bodyPr/>
          <a:lstStyle/>
          <a:p>
            <a:r>
              <a:rPr lang="en-US" dirty="0"/>
              <a:t>Potential temperature and wind speed: </a:t>
            </a:r>
            <a:br>
              <a:rPr lang="en-US" dirty="0"/>
            </a:br>
            <a:r>
              <a:rPr lang="en-US" dirty="0"/>
              <a:t>height x time</a:t>
            </a:r>
          </a:p>
        </p:txBody>
      </p:sp>
      <p:sp>
        <p:nvSpPr>
          <p:cNvPr id="6" name="TextBox 5">
            <a:extLst>
              <a:ext uri="{FF2B5EF4-FFF2-40B4-BE49-F238E27FC236}">
                <a16:creationId xmlns:a16="http://schemas.microsoft.com/office/drawing/2014/main" id="{AA4FB86A-21E1-A0B0-3C0D-F5A356CCB22C}"/>
              </a:ext>
            </a:extLst>
          </p:cNvPr>
          <p:cNvSpPr txBox="1"/>
          <p:nvPr/>
        </p:nvSpPr>
        <p:spPr>
          <a:xfrm>
            <a:off x="1907822" y="4854222"/>
            <a:ext cx="6874767" cy="923330"/>
          </a:xfrm>
          <a:prstGeom prst="rect">
            <a:avLst/>
          </a:prstGeom>
          <a:noFill/>
        </p:spPr>
        <p:txBody>
          <a:bodyPr wrap="none" rtlCol="0">
            <a:spAutoFit/>
          </a:bodyPr>
          <a:lstStyle/>
          <a:p>
            <a:r>
              <a:rPr lang="en-US" b="1" dirty="0"/>
              <a:t>NO PBL</a:t>
            </a:r>
            <a:r>
              <a:rPr lang="en-US" dirty="0"/>
              <a:t> with surface layer 2 – note how unstable the convective PBL is.</a:t>
            </a:r>
          </a:p>
          <a:p>
            <a:r>
              <a:rPr lang="en-US" dirty="0"/>
              <a:t>	There’s no mixing to spread the slow near-surface winds aloft</a:t>
            </a:r>
          </a:p>
          <a:p>
            <a:r>
              <a:rPr lang="en-US" dirty="0"/>
              <a:t>	very far but there’s still a diurnal cycle driven by surface fluxes</a:t>
            </a:r>
          </a:p>
        </p:txBody>
      </p:sp>
    </p:spTree>
    <p:extLst>
      <p:ext uri="{BB962C8B-B14F-4D97-AF65-F5344CB8AC3E}">
        <p14:creationId xmlns:p14="http://schemas.microsoft.com/office/powerpoint/2010/main" val="335997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Keep in mind</a:t>
            </a:r>
          </a:p>
        </p:txBody>
      </p:sp>
      <p:sp>
        <p:nvSpPr>
          <p:cNvPr id="4" name="Slide Number Placeholder 3"/>
          <p:cNvSpPr>
            <a:spLocks noGrp="1"/>
          </p:cNvSpPr>
          <p:nvPr>
            <p:ph type="sldNum" sz="quarter" idx="12"/>
          </p:nvPr>
        </p:nvSpPr>
        <p:spPr/>
        <p:txBody>
          <a:bodyPr/>
          <a:lstStyle/>
          <a:p>
            <a:fld id="{439B27A5-291A-F64B-BF25-7DF0870CD8E2}" type="slidenum">
              <a:rPr lang="en-US" smtClean="0"/>
              <a:t>2</a:t>
            </a:fld>
            <a:endParaRPr lang="en-US"/>
          </a:p>
        </p:txBody>
      </p:sp>
      <p:pic>
        <p:nvPicPr>
          <p:cNvPr id="6" name="Picture 5" descr="1024px-GeorgeEPBo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12" y="1760866"/>
            <a:ext cx="3121152" cy="4386072"/>
          </a:xfrm>
          <a:prstGeom prst="rect">
            <a:avLst/>
          </a:prstGeom>
          <a:ln w="28575" cmpd="sng">
            <a:solidFill>
              <a:srgbClr val="FF0000"/>
            </a:solidFill>
          </a:ln>
        </p:spPr>
      </p:pic>
      <p:sp>
        <p:nvSpPr>
          <p:cNvPr id="7" name="TextBox 6"/>
          <p:cNvSpPr txBox="1"/>
          <p:nvPr/>
        </p:nvSpPr>
        <p:spPr>
          <a:xfrm>
            <a:off x="5824513" y="2813909"/>
            <a:ext cx="5025735" cy="1200329"/>
          </a:xfrm>
          <a:prstGeom prst="rect">
            <a:avLst/>
          </a:prstGeom>
          <a:noFill/>
        </p:spPr>
        <p:txBody>
          <a:bodyPr wrap="none" rtlCol="0">
            <a:spAutoFit/>
          </a:bodyPr>
          <a:lstStyle/>
          <a:p>
            <a:r>
              <a:rPr lang="en-US" dirty="0"/>
              <a:t>“All models are wrong,</a:t>
            </a:r>
          </a:p>
          <a:p>
            <a:r>
              <a:rPr lang="en-US" dirty="0"/>
              <a:t>	but some are useful.”</a:t>
            </a:r>
          </a:p>
          <a:p>
            <a:r>
              <a:rPr lang="en-US" dirty="0"/>
              <a:t>			-- George E. P. Box</a:t>
            </a:r>
          </a:p>
          <a:p>
            <a:r>
              <a:rPr lang="en-US" dirty="0"/>
              <a:t>				(1919-2013)</a:t>
            </a:r>
          </a:p>
        </p:txBody>
      </p:sp>
      <p:sp>
        <p:nvSpPr>
          <p:cNvPr id="8" name="TextBox 7"/>
          <p:cNvSpPr txBox="1"/>
          <p:nvPr/>
        </p:nvSpPr>
        <p:spPr>
          <a:xfrm>
            <a:off x="2010063" y="6157254"/>
            <a:ext cx="1121859" cy="369332"/>
          </a:xfrm>
          <a:prstGeom prst="rect">
            <a:avLst/>
          </a:prstGeom>
          <a:noFill/>
        </p:spPr>
        <p:txBody>
          <a:bodyPr wrap="none" rtlCol="0">
            <a:spAutoFit/>
          </a:bodyPr>
          <a:lstStyle/>
          <a:p>
            <a:r>
              <a:rPr lang="en-US" dirty="0">
                <a:solidFill>
                  <a:schemeClr val="bg1">
                    <a:lumMod val="65000"/>
                  </a:schemeClr>
                </a:solidFill>
              </a:rPr>
              <a:t>Wikipedia</a:t>
            </a:r>
          </a:p>
        </p:txBody>
      </p:sp>
      <p:sp>
        <p:nvSpPr>
          <p:cNvPr id="3" name="TextBox 2">
            <a:extLst>
              <a:ext uri="{FF2B5EF4-FFF2-40B4-BE49-F238E27FC236}">
                <a16:creationId xmlns:a16="http://schemas.microsoft.com/office/drawing/2014/main" id="{64F8EB4C-9881-CCCB-A66E-7B841B664A87}"/>
              </a:ext>
            </a:extLst>
          </p:cNvPr>
          <p:cNvSpPr txBox="1"/>
          <p:nvPr/>
        </p:nvSpPr>
        <p:spPr>
          <a:xfrm>
            <a:off x="5882640" y="4739640"/>
            <a:ext cx="4238212" cy="923330"/>
          </a:xfrm>
          <a:prstGeom prst="rect">
            <a:avLst/>
          </a:prstGeom>
          <a:noFill/>
        </p:spPr>
        <p:txBody>
          <a:bodyPr wrap="none" rtlCol="0">
            <a:spAutoFit/>
          </a:bodyPr>
          <a:lstStyle/>
          <a:p>
            <a:r>
              <a:rPr lang="en-US" dirty="0"/>
              <a:t>ALSO: “A difference is a difference,</a:t>
            </a:r>
          </a:p>
          <a:p>
            <a:r>
              <a:rPr lang="en-US" dirty="0"/>
              <a:t>	only if it makes </a:t>
            </a:r>
            <a:r>
              <a:rPr lang="en-US"/>
              <a:t>a difference.”</a:t>
            </a:r>
            <a:endParaRPr lang="en-US" dirty="0"/>
          </a:p>
          <a:p>
            <a:r>
              <a:rPr lang="en-US" dirty="0"/>
              <a:t>			-- Darrell Huff</a:t>
            </a:r>
          </a:p>
        </p:txBody>
      </p:sp>
    </p:spTree>
    <p:extLst>
      <p:ext uri="{BB962C8B-B14F-4D97-AF65-F5344CB8AC3E}">
        <p14:creationId xmlns:p14="http://schemas.microsoft.com/office/powerpoint/2010/main" val="396843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82A8D-0B47-CD0A-BB8E-7D542A43DF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AB6BBAA-E29C-BC5C-ABCF-0A13C7AB1CC5}"/>
              </a:ext>
            </a:extLst>
          </p:cNvPr>
          <p:cNvPicPr>
            <a:picLocks noChangeAspect="1"/>
          </p:cNvPicPr>
          <p:nvPr/>
        </p:nvPicPr>
        <p:blipFill>
          <a:blip r:embed="rId2"/>
          <a:stretch>
            <a:fillRect/>
          </a:stretch>
        </p:blipFill>
        <p:spPr>
          <a:xfrm>
            <a:off x="1828800" y="1652502"/>
            <a:ext cx="7772400" cy="3244036"/>
          </a:xfrm>
          <a:prstGeom prst="rect">
            <a:avLst/>
          </a:prstGeom>
        </p:spPr>
      </p:pic>
      <p:sp>
        <p:nvSpPr>
          <p:cNvPr id="2" name="Title 1">
            <a:extLst>
              <a:ext uri="{FF2B5EF4-FFF2-40B4-BE49-F238E27FC236}">
                <a16:creationId xmlns:a16="http://schemas.microsoft.com/office/drawing/2014/main" id="{97F6A542-BD33-5D5B-D151-237964AB9A34}"/>
              </a:ext>
            </a:extLst>
          </p:cNvPr>
          <p:cNvSpPr>
            <a:spLocks noGrp="1"/>
          </p:cNvSpPr>
          <p:nvPr>
            <p:ph type="title"/>
          </p:nvPr>
        </p:nvSpPr>
        <p:spPr/>
        <p:txBody>
          <a:bodyPr/>
          <a:lstStyle/>
          <a:p>
            <a:r>
              <a:rPr lang="en-US" dirty="0"/>
              <a:t>Potential temperature and wind speed: </a:t>
            </a:r>
            <a:br>
              <a:rPr lang="en-US" dirty="0"/>
            </a:br>
            <a:r>
              <a:rPr lang="en-US" dirty="0"/>
              <a:t>height x time [animation]</a:t>
            </a:r>
          </a:p>
        </p:txBody>
      </p:sp>
      <p:sp>
        <p:nvSpPr>
          <p:cNvPr id="5" name="TextBox 4">
            <a:extLst>
              <a:ext uri="{FF2B5EF4-FFF2-40B4-BE49-F238E27FC236}">
                <a16:creationId xmlns:a16="http://schemas.microsoft.com/office/drawing/2014/main" id="{C2B540C1-2A82-6902-C870-6C169D100D02}"/>
              </a:ext>
            </a:extLst>
          </p:cNvPr>
          <p:cNvSpPr txBox="1"/>
          <p:nvPr/>
        </p:nvSpPr>
        <p:spPr>
          <a:xfrm>
            <a:off x="838200" y="4909697"/>
            <a:ext cx="6240234" cy="1200329"/>
          </a:xfrm>
          <a:prstGeom prst="rect">
            <a:avLst/>
          </a:prstGeom>
          <a:noFill/>
        </p:spPr>
        <p:txBody>
          <a:bodyPr wrap="none" rtlCol="0">
            <a:spAutoFit/>
          </a:bodyPr>
          <a:lstStyle/>
          <a:p>
            <a:r>
              <a:rPr lang="en-US" dirty="0"/>
              <a:t>• Variations in:</a:t>
            </a:r>
          </a:p>
          <a:p>
            <a:r>
              <a:rPr lang="en-US" dirty="0"/>
              <a:t>- amplitude of diurnal cycle</a:t>
            </a:r>
          </a:p>
          <a:p>
            <a:r>
              <a:rPr lang="en-US" dirty="0"/>
              <a:t>- magnitude and altitude of the nocturnal jet [and vertical shear]</a:t>
            </a:r>
          </a:p>
          <a:p>
            <a:r>
              <a:rPr lang="en-US" dirty="0"/>
              <a:t>- speed of winds near the surface</a:t>
            </a:r>
          </a:p>
        </p:txBody>
      </p:sp>
    </p:spTree>
    <p:extLst>
      <p:ext uri="{BB962C8B-B14F-4D97-AF65-F5344CB8AC3E}">
        <p14:creationId xmlns:p14="http://schemas.microsoft.com/office/powerpoint/2010/main" val="517248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E7BAD9-A61C-6434-6DBE-CF53AB67F7D8}"/>
              </a:ext>
            </a:extLst>
          </p:cNvPr>
          <p:cNvPicPr>
            <a:picLocks noChangeAspect="1"/>
          </p:cNvPicPr>
          <p:nvPr/>
        </p:nvPicPr>
        <p:blipFill>
          <a:blip r:embed="rId2"/>
          <a:stretch>
            <a:fillRect/>
          </a:stretch>
        </p:blipFill>
        <p:spPr>
          <a:xfrm>
            <a:off x="8181975" y="1853538"/>
            <a:ext cx="3747135" cy="2604770"/>
          </a:xfrm>
          <a:prstGeom prst="rect">
            <a:avLst/>
          </a:prstGeom>
        </p:spPr>
      </p:pic>
      <p:pic>
        <p:nvPicPr>
          <p:cNvPr id="7" name="Picture 6">
            <a:extLst>
              <a:ext uri="{FF2B5EF4-FFF2-40B4-BE49-F238E27FC236}">
                <a16:creationId xmlns:a16="http://schemas.microsoft.com/office/drawing/2014/main" id="{04A7F624-4C0F-8F1C-04E0-AC86453DEDD5}"/>
              </a:ext>
            </a:extLst>
          </p:cNvPr>
          <p:cNvPicPr>
            <a:picLocks noChangeAspect="1"/>
          </p:cNvPicPr>
          <p:nvPr/>
        </p:nvPicPr>
        <p:blipFill>
          <a:blip r:embed="rId3"/>
          <a:stretch>
            <a:fillRect/>
          </a:stretch>
        </p:blipFill>
        <p:spPr>
          <a:xfrm>
            <a:off x="4237989" y="1853538"/>
            <a:ext cx="3716020" cy="2604770"/>
          </a:xfrm>
          <a:prstGeom prst="rect">
            <a:avLst/>
          </a:prstGeom>
        </p:spPr>
      </p:pic>
      <p:pic>
        <p:nvPicPr>
          <p:cNvPr id="4" name="Picture 3">
            <a:extLst>
              <a:ext uri="{FF2B5EF4-FFF2-40B4-BE49-F238E27FC236}">
                <a16:creationId xmlns:a16="http://schemas.microsoft.com/office/drawing/2014/main" id="{84EBD012-46DA-7C60-DEF7-B0B2C8F8C58A}"/>
              </a:ext>
            </a:extLst>
          </p:cNvPr>
          <p:cNvPicPr>
            <a:picLocks noChangeAspect="1"/>
          </p:cNvPicPr>
          <p:nvPr/>
        </p:nvPicPr>
        <p:blipFill>
          <a:blip r:embed="rId4"/>
          <a:stretch>
            <a:fillRect/>
          </a:stretch>
        </p:blipFill>
        <p:spPr>
          <a:xfrm>
            <a:off x="-320" y="1866602"/>
            <a:ext cx="3747135" cy="2604770"/>
          </a:xfrm>
          <a:prstGeom prst="rect">
            <a:avLst/>
          </a:prstGeom>
        </p:spPr>
      </p:pic>
      <p:sp>
        <p:nvSpPr>
          <p:cNvPr id="2" name="Title 1">
            <a:extLst>
              <a:ext uri="{FF2B5EF4-FFF2-40B4-BE49-F238E27FC236}">
                <a16:creationId xmlns:a16="http://schemas.microsoft.com/office/drawing/2014/main" id="{182A09FC-1FBA-931F-9E07-A32A86631D31}"/>
              </a:ext>
            </a:extLst>
          </p:cNvPr>
          <p:cNvSpPr>
            <a:spLocks noGrp="1"/>
          </p:cNvSpPr>
          <p:nvPr>
            <p:ph type="title"/>
          </p:nvPr>
        </p:nvSpPr>
        <p:spPr/>
        <p:txBody>
          <a:bodyPr/>
          <a:lstStyle/>
          <a:p>
            <a:r>
              <a:rPr lang="en-US" dirty="0"/>
              <a:t>Vertical profiles at 00, 06, 12, 18 UTC</a:t>
            </a:r>
          </a:p>
        </p:txBody>
      </p:sp>
      <p:sp>
        <p:nvSpPr>
          <p:cNvPr id="9" name="TextBox 8">
            <a:extLst>
              <a:ext uri="{FF2B5EF4-FFF2-40B4-BE49-F238E27FC236}">
                <a16:creationId xmlns:a16="http://schemas.microsoft.com/office/drawing/2014/main" id="{EA9AD254-EA95-29B3-48CC-1FE806AAF538}"/>
              </a:ext>
            </a:extLst>
          </p:cNvPr>
          <p:cNvSpPr txBox="1"/>
          <p:nvPr/>
        </p:nvSpPr>
        <p:spPr>
          <a:xfrm>
            <a:off x="565268" y="4846320"/>
            <a:ext cx="10681851" cy="369332"/>
          </a:xfrm>
          <a:prstGeom prst="rect">
            <a:avLst/>
          </a:prstGeom>
          <a:noFill/>
        </p:spPr>
        <p:txBody>
          <a:bodyPr wrap="square" rtlCol="0">
            <a:spAutoFit/>
          </a:bodyPr>
          <a:lstStyle/>
          <a:p>
            <a:pPr algn="ctr"/>
            <a:r>
              <a:rPr lang="en-US" dirty="0"/>
              <a:t>potential temperature	     	               wind speed			      mixing</a:t>
            </a:r>
          </a:p>
        </p:txBody>
      </p:sp>
    </p:spTree>
    <p:extLst>
      <p:ext uri="{BB962C8B-B14F-4D97-AF65-F5344CB8AC3E}">
        <p14:creationId xmlns:p14="http://schemas.microsoft.com/office/powerpoint/2010/main" val="3971171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B4A4-3ADE-7538-D3B1-72B227AA2F47}"/>
              </a:ext>
            </a:extLst>
          </p:cNvPr>
          <p:cNvSpPr>
            <a:spLocks noGrp="1"/>
          </p:cNvSpPr>
          <p:nvPr>
            <p:ph type="ctrTitle"/>
          </p:nvPr>
        </p:nvSpPr>
        <p:spPr/>
        <p:txBody>
          <a:bodyPr/>
          <a:lstStyle/>
          <a:p>
            <a:r>
              <a:rPr lang="en-US" dirty="0"/>
              <a:t>[end]</a:t>
            </a:r>
          </a:p>
        </p:txBody>
      </p:sp>
      <p:sp>
        <p:nvSpPr>
          <p:cNvPr id="4" name="Subtitle 3">
            <a:extLst>
              <a:ext uri="{FF2B5EF4-FFF2-40B4-BE49-F238E27FC236}">
                <a16:creationId xmlns:a16="http://schemas.microsoft.com/office/drawing/2014/main" id="{565DEC96-67CE-5612-358D-878C49B7094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0013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FB13-53B9-FE93-433C-4473B54798F1}"/>
              </a:ext>
            </a:extLst>
          </p:cNvPr>
          <p:cNvSpPr>
            <a:spLocks noGrp="1"/>
          </p:cNvSpPr>
          <p:nvPr>
            <p:ph type="title"/>
          </p:nvPr>
        </p:nvSpPr>
        <p:spPr/>
        <p:txBody>
          <a:bodyPr/>
          <a:lstStyle/>
          <a:p>
            <a:r>
              <a:rPr lang="en-US" dirty="0"/>
              <a:t>Potential temperature and mixing: </a:t>
            </a:r>
            <a:br>
              <a:rPr lang="en-US" dirty="0"/>
            </a:br>
            <a:r>
              <a:rPr lang="en-US" dirty="0"/>
              <a:t>height x time</a:t>
            </a:r>
          </a:p>
        </p:txBody>
      </p:sp>
      <p:pic>
        <p:nvPicPr>
          <p:cNvPr id="5" name="Picture 4">
            <a:extLst>
              <a:ext uri="{FF2B5EF4-FFF2-40B4-BE49-F238E27FC236}">
                <a16:creationId xmlns:a16="http://schemas.microsoft.com/office/drawing/2014/main" id="{D4AF4758-8498-A7F9-8733-58BA2B6FD26F}"/>
              </a:ext>
            </a:extLst>
          </p:cNvPr>
          <p:cNvPicPr>
            <a:picLocks noChangeAspect="1"/>
          </p:cNvPicPr>
          <p:nvPr/>
        </p:nvPicPr>
        <p:blipFill>
          <a:blip r:embed="rId2"/>
          <a:stretch>
            <a:fillRect/>
          </a:stretch>
        </p:blipFill>
        <p:spPr>
          <a:xfrm>
            <a:off x="1409700" y="1644650"/>
            <a:ext cx="7772400" cy="2959409"/>
          </a:xfrm>
          <a:prstGeom prst="rect">
            <a:avLst/>
          </a:prstGeom>
        </p:spPr>
      </p:pic>
      <p:sp>
        <p:nvSpPr>
          <p:cNvPr id="6" name="TextBox 5">
            <a:extLst>
              <a:ext uri="{FF2B5EF4-FFF2-40B4-BE49-F238E27FC236}">
                <a16:creationId xmlns:a16="http://schemas.microsoft.com/office/drawing/2014/main" id="{9A4E2CA5-F428-99D2-E169-2952E280A9CC}"/>
              </a:ext>
            </a:extLst>
          </p:cNvPr>
          <p:cNvSpPr txBox="1"/>
          <p:nvPr/>
        </p:nvSpPr>
        <p:spPr>
          <a:xfrm>
            <a:off x="1907822" y="4854222"/>
            <a:ext cx="4084451" cy="369332"/>
          </a:xfrm>
          <a:prstGeom prst="rect">
            <a:avLst/>
          </a:prstGeom>
          <a:noFill/>
        </p:spPr>
        <p:txBody>
          <a:bodyPr wrap="none" rtlCol="0">
            <a:spAutoFit/>
          </a:bodyPr>
          <a:lstStyle/>
          <a:p>
            <a:r>
              <a:rPr lang="en-US" b="1" dirty="0"/>
              <a:t>YSU</a:t>
            </a:r>
            <a:r>
              <a:rPr lang="en-US" dirty="0"/>
              <a:t> with surface layer 1 – our control run</a:t>
            </a:r>
          </a:p>
        </p:txBody>
      </p:sp>
    </p:spTree>
    <p:extLst>
      <p:ext uri="{BB962C8B-B14F-4D97-AF65-F5344CB8AC3E}">
        <p14:creationId xmlns:p14="http://schemas.microsoft.com/office/powerpoint/2010/main" val="131878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A2C1A-F5FB-64AB-57A8-1BC4336538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205E124-0FB0-7B71-46B3-E8320437BF03}"/>
              </a:ext>
            </a:extLst>
          </p:cNvPr>
          <p:cNvPicPr>
            <a:picLocks noChangeAspect="1"/>
          </p:cNvPicPr>
          <p:nvPr/>
        </p:nvPicPr>
        <p:blipFill>
          <a:blip r:embed="rId2"/>
          <a:stretch>
            <a:fillRect/>
          </a:stretch>
        </p:blipFill>
        <p:spPr>
          <a:xfrm>
            <a:off x="1409700" y="1644650"/>
            <a:ext cx="7772400" cy="2959409"/>
          </a:xfrm>
          <a:prstGeom prst="rect">
            <a:avLst/>
          </a:prstGeom>
        </p:spPr>
      </p:pic>
      <p:sp>
        <p:nvSpPr>
          <p:cNvPr id="2" name="Title 1">
            <a:extLst>
              <a:ext uri="{FF2B5EF4-FFF2-40B4-BE49-F238E27FC236}">
                <a16:creationId xmlns:a16="http://schemas.microsoft.com/office/drawing/2014/main" id="{7CF3F024-F4B5-107F-A148-412BFB007078}"/>
              </a:ext>
            </a:extLst>
          </p:cNvPr>
          <p:cNvSpPr>
            <a:spLocks noGrp="1"/>
          </p:cNvSpPr>
          <p:nvPr>
            <p:ph type="title"/>
          </p:nvPr>
        </p:nvSpPr>
        <p:spPr/>
        <p:txBody>
          <a:bodyPr/>
          <a:lstStyle/>
          <a:p>
            <a:r>
              <a:rPr lang="en-US" dirty="0"/>
              <a:t>Potential temperature and mixing: </a:t>
            </a:r>
            <a:br>
              <a:rPr lang="en-US" dirty="0"/>
            </a:br>
            <a:r>
              <a:rPr lang="en-US" dirty="0"/>
              <a:t>height x time</a:t>
            </a:r>
          </a:p>
        </p:txBody>
      </p:sp>
      <p:sp>
        <p:nvSpPr>
          <p:cNvPr id="6" name="TextBox 5">
            <a:extLst>
              <a:ext uri="{FF2B5EF4-FFF2-40B4-BE49-F238E27FC236}">
                <a16:creationId xmlns:a16="http://schemas.microsoft.com/office/drawing/2014/main" id="{EDBCB280-B709-01B7-BE76-9192628F3F1E}"/>
              </a:ext>
            </a:extLst>
          </p:cNvPr>
          <p:cNvSpPr txBox="1"/>
          <p:nvPr/>
        </p:nvSpPr>
        <p:spPr>
          <a:xfrm>
            <a:off x="1907822" y="4854222"/>
            <a:ext cx="9035230" cy="646331"/>
          </a:xfrm>
          <a:prstGeom prst="rect">
            <a:avLst/>
          </a:prstGeom>
          <a:noFill/>
        </p:spPr>
        <p:txBody>
          <a:bodyPr wrap="none" rtlCol="0">
            <a:spAutoFit/>
          </a:bodyPr>
          <a:lstStyle/>
          <a:p>
            <a:r>
              <a:rPr lang="en-US" b="1" dirty="0"/>
              <a:t>MRF</a:t>
            </a:r>
            <a:r>
              <a:rPr lang="en-US" dirty="0"/>
              <a:t> with surface layer 1 – the scheme YSU evolved from – nocturnal inversion weak and deep</a:t>
            </a:r>
          </a:p>
          <a:p>
            <a:r>
              <a:rPr lang="en-US" dirty="0"/>
              <a:t>• this scheme has mixing but does not output it</a:t>
            </a:r>
          </a:p>
        </p:txBody>
      </p:sp>
    </p:spTree>
    <p:extLst>
      <p:ext uri="{BB962C8B-B14F-4D97-AF65-F5344CB8AC3E}">
        <p14:creationId xmlns:p14="http://schemas.microsoft.com/office/powerpoint/2010/main" val="142289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9BB7D-7900-25CC-20FC-706793FB7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52F49-BD88-F653-6C85-D8ED9A8B5029}"/>
              </a:ext>
            </a:extLst>
          </p:cNvPr>
          <p:cNvSpPr>
            <a:spLocks noGrp="1"/>
          </p:cNvSpPr>
          <p:nvPr>
            <p:ph type="title"/>
          </p:nvPr>
        </p:nvSpPr>
        <p:spPr/>
        <p:txBody>
          <a:bodyPr/>
          <a:lstStyle/>
          <a:p>
            <a:r>
              <a:rPr lang="en-US" dirty="0"/>
              <a:t>Potential temperature and mixing: </a:t>
            </a:r>
            <a:br>
              <a:rPr lang="en-US" dirty="0"/>
            </a:br>
            <a:r>
              <a:rPr lang="en-US" dirty="0"/>
              <a:t>height x time</a:t>
            </a:r>
          </a:p>
        </p:txBody>
      </p:sp>
      <p:pic>
        <p:nvPicPr>
          <p:cNvPr id="5" name="Picture 4">
            <a:extLst>
              <a:ext uri="{FF2B5EF4-FFF2-40B4-BE49-F238E27FC236}">
                <a16:creationId xmlns:a16="http://schemas.microsoft.com/office/drawing/2014/main" id="{973EC9F1-6264-FE9F-D8F6-B0B757DAD4C7}"/>
              </a:ext>
            </a:extLst>
          </p:cNvPr>
          <p:cNvPicPr>
            <a:picLocks noChangeAspect="1"/>
          </p:cNvPicPr>
          <p:nvPr/>
        </p:nvPicPr>
        <p:blipFill>
          <a:blip r:embed="rId2"/>
          <a:stretch>
            <a:fillRect/>
          </a:stretch>
        </p:blipFill>
        <p:spPr>
          <a:xfrm>
            <a:off x="1409700" y="1644650"/>
            <a:ext cx="7772400" cy="2959409"/>
          </a:xfrm>
          <a:prstGeom prst="rect">
            <a:avLst/>
          </a:prstGeom>
        </p:spPr>
      </p:pic>
      <p:pic>
        <p:nvPicPr>
          <p:cNvPr id="4" name="Picture 3">
            <a:extLst>
              <a:ext uri="{FF2B5EF4-FFF2-40B4-BE49-F238E27FC236}">
                <a16:creationId xmlns:a16="http://schemas.microsoft.com/office/drawing/2014/main" id="{47BB2646-0E02-5794-77D2-9D6959C516F1}"/>
              </a:ext>
            </a:extLst>
          </p:cNvPr>
          <p:cNvPicPr>
            <a:picLocks noChangeAspect="1"/>
          </p:cNvPicPr>
          <p:nvPr/>
        </p:nvPicPr>
        <p:blipFill>
          <a:blip r:embed="rId3"/>
          <a:stretch>
            <a:fillRect/>
          </a:stretch>
        </p:blipFill>
        <p:spPr>
          <a:xfrm>
            <a:off x="1409700" y="1644650"/>
            <a:ext cx="7772400" cy="2959409"/>
          </a:xfrm>
          <a:prstGeom prst="rect">
            <a:avLst/>
          </a:prstGeom>
        </p:spPr>
      </p:pic>
      <p:sp>
        <p:nvSpPr>
          <p:cNvPr id="6" name="TextBox 5">
            <a:extLst>
              <a:ext uri="{FF2B5EF4-FFF2-40B4-BE49-F238E27FC236}">
                <a16:creationId xmlns:a16="http://schemas.microsoft.com/office/drawing/2014/main" id="{604D6079-D83E-FA20-00EB-52E2F7DB041C}"/>
              </a:ext>
            </a:extLst>
          </p:cNvPr>
          <p:cNvSpPr txBox="1"/>
          <p:nvPr/>
        </p:nvSpPr>
        <p:spPr>
          <a:xfrm>
            <a:off x="1907822" y="4854222"/>
            <a:ext cx="5126916" cy="369332"/>
          </a:xfrm>
          <a:prstGeom prst="rect">
            <a:avLst/>
          </a:prstGeom>
          <a:noFill/>
        </p:spPr>
        <p:txBody>
          <a:bodyPr wrap="none" rtlCol="0">
            <a:spAutoFit/>
          </a:bodyPr>
          <a:lstStyle/>
          <a:p>
            <a:r>
              <a:rPr lang="en-US" b="1" dirty="0"/>
              <a:t>MYNN2</a:t>
            </a:r>
            <a:r>
              <a:rPr lang="en-US" dirty="0"/>
              <a:t> with surface layer 5 – like the HRRR and RAP</a:t>
            </a:r>
          </a:p>
        </p:txBody>
      </p:sp>
      <p:pic>
        <p:nvPicPr>
          <p:cNvPr id="7" name="Picture 6">
            <a:extLst>
              <a:ext uri="{FF2B5EF4-FFF2-40B4-BE49-F238E27FC236}">
                <a16:creationId xmlns:a16="http://schemas.microsoft.com/office/drawing/2014/main" id="{BBAE6834-CB3A-E3D7-E091-6D4B2F3F4007}"/>
              </a:ext>
            </a:extLst>
          </p:cNvPr>
          <p:cNvPicPr>
            <a:picLocks noChangeAspect="1"/>
          </p:cNvPicPr>
          <p:nvPr/>
        </p:nvPicPr>
        <p:blipFill>
          <a:blip r:embed="rId4"/>
          <a:stretch>
            <a:fillRect/>
          </a:stretch>
        </p:blipFill>
        <p:spPr>
          <a:xfrm>
            <a:off x="1409700" y="1644650"/>
            <a:ext cx="7772400" cy="2959409"/>
          </a:xfrm>
          <a:prstGeom prst="rect">
            <a:avLst/>
          </a:prstGeom>
        </p:spPr>
      </p:pic>
    </p:spTree>
    <p:extLst>
      <p:ext uri="{BB962C8B-B14F-4D97-AF65-F5344CB8AC3E}">
        <p14:creationId xmlns:p14="http://schemas.microsoft.com/office/powerpoint/2010/main" val="36750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68E56-F18A-5D58-27A2-87AF20854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09C95-79B5-D901-F1CC-AC912FEE2954}"/>
              </a:ext>
            </a:extLst>
          </p:cNvPr>
          <p:cNvSpPr>
            <a:spLocks noGrp="1"/>
          </p:cNvSpPr>
          <p:nvPr>
            <p:ph type="title"/>
          </p:nvPr>
        </p:nvSpPr>
        <p:spPr/>
        <p:txBody>
          <a:bodyPr/>
          <a:lstStyle/>
          <a:p>
            <a:r>
              <a:rPr lang="en-US" dirty="0"/>
              <a:t>Potential temperature and mixing: </a:t>
            </a:r>
            <a:br>
              <a:rPr lang="en-US" dirty="0"/>
            </a:br>
            <a:r>
              <a:rPr lang="en-US" dirty="0"/>
              <a:t>height x time</a:t>
            </a:r>
          </a:p>
        </p:txBody>
      </p:sp>
      <p:sp>
        <p:nvSpPr>
          <p:cNvPr id="6" name="TextBox 5">
            <a:extLst>
              <a:ext uri="{FF2B5EF4-FFF2-40B4-BE49-F238E27FC236}">
                <a16:creationId xmlns:a16="http://schemas.microsoft.com/office/drawing/2014/main" id="{AC496A93-DC1C-A762-D43F-52995632E6C9}"/>
              </a:ext>
            </a:extLst>
          </p:cNvPr>
          <p:cNvSpPr txBox="1"/>
          <p:nvPr/>
        </p:nvSpPr>
        <p:spPr>
          <a:xfrm>
            <a:off x="1907822" y="4854222"/>
            <a:ext cx="3892476" cy="369332"/>
          </a:xfrm>
          <a:prstGeom prst="rect">
            <a:avLst/>
          </a:prstGeom>
          <a:noFill/>
        </p:spPr>
        <p:txBody>
          <a:bodyPr wrap="none" rtlCol="0">
            <a:spAutoFit/>
          </a:bodyPr>
          <a:lstStyle/>
          <a:p>
            <a:r>
              <a:rPr lang="en-US" b="1" dirty="0"/>
              <a:t>MYJ</a:t>
            </a:r>
            <a:r>
              <a:rPr lang="en-US" dirty="0"/>
              <a:t> with surface layer 2 – like the NAM</a:t>
            </a:r>
          </a:p>
        </p:txBody>
      </p:sp>
      <p:pic>
        <p:nvPicPr>
          <p:cNvPr id="7" name="Picture 6">
            <a:extLst>
              <a:ext uri="{FF2B5EF4-FFF2-40B4-BE49-F238E27FC236}">
                <a16:creationId xmlns:a16="http://schemas.microsoft.com/office/drawing/2014/main" id="{9E8DA97C-9E40-E48F-8ECD-95D090BEF76B}"/>
              </a:ext>
            </a:extLst>
          </p:cNvPr>
          <p:cNvPicPr>
            <a:picLocks noChangeAspect="1"/>
          </p:cNvPicPr>
          <p:nvPr/>
        </p:nvPicPr>
        <p:blipFill>
          <a:blip r:embed="rId2"/>
          <a:stretch>
            <a:fillRect/>
          </a:stretch>
        </p:blipFill>
        <p:spPr>
          <a:xfrm>
            <a:off x="1409700" y="1644650"/>
            <a:ext cx="7772400" cy="2959409"/>
          </a:xfrm>
          <a:prstGeom prst="rect">
            <a:avLst/>
          </a:prstGeom>
        </p:spPr>
      </p:pic>
      <p:pic>
        <p:nvPicPr>
          <p:cNvPr id="4" name="Picture 3">
            <a:extLst>
              <a:ext uri="{FF2B5EF4-FFF2-40B4-BE49-F238E27FC236}">
                <a16:creationId xmlns:a16="http://schemas.microsoft.com/office/drawing/2014/main" id="{16DD2924-1C34-D543-745C-821FDEB5BA3C}"/>
              </a:ext>
            </a:extLst>
          </p:cNvPr>
          <p:cNvPicPr>
            <a:picLocks noChangeAspect="1"/>
          </p:cNvPicPr>
          <p:nvPr/>
        </p:nvPicPr>
        <p:blipFill>
          <a:blip r:embed="rId3"/>
          <a:stretch>
            <a:fillRect/>
          </a:stretch>
        </p:blipFill>
        <p:spPr>
          <a:xfrm>
            <a:off x="1409700" y="1644650"/>
            <a:ext cx="7772400" cy="2959409"/>
          </a:xfrm>
          <a:prstGeom prst="rect">
            <a:avLst/>
          </a:prstGeom>
        </p:spPr>
      </p:pic>
    </p:spTree>
    <p:extLst>
      <p:ext uri="{BB962C8B-B14F-4D97-AF65-F5344CB8AC3E}">
        <p14:creationId xmlns:p14="http://schemas.microsoft.com/office/powerpoint/2010/main" val="358505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2A713-BFD3-AD27-89CA-D30776BC1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26D7D-45F6-CCA1-0FF0-70D4C268DEDA}"/>
              </a:ext>
            </a:extLst>
          </p:cNvPr>
          <p:cNvSpPr>
            <a:spLocks noGrp="1"/>
          </p:cNvSpPr>
          <p:nvPr>
            <p:ph type="title"/>
          </p:nvPr>
        </p:nvSpPr>
        <p:spPr/>
        <p:txBody>
          <a:bodyPr/>
          <a:lstStyle/>
          <a:p>
            <a:r>
              <a:rPr lang="en-US" dirty="0"/>
              <a:t>Potential temperature and mixing: </a:t>
            </a:r>
            <a:br>
              <a:rPr lang="en-US" dirty="0"/>
            </a:br>
            <a:r>
              <a:rPr lang="en-US" dirty="0"/>
              <a:t>height x time</a:t>
            </a:r>
          </a:p>
        </p:txBody>
      </p:sp>
      <p:sp>
        <p:nvSpPr>
          <p:cNvPr id="6" name="TextBox 5">
            <a:extLst>
              <a:ext uri="{FF2B5EF4-FFF2-40B4-BE49-F238E27FC236}">
                <a16:creationId xmlns:a16="http://schemas.microsoft.com/office/drawing/2014/main" id="{290EACA2-0A9B-E3E5-2681-65029D317E8F}"/>
              </a:ext>
            </a:extLst>
          </p:cNvPr>
          <p:cNvSpPr txBox="1"/>
          <p:nvPr/>
        </p:nvSpPr>
        <p:spPr>
          <a:xfrm>
            <a:off x="1907822" y="4854222"/>
            <a:ext cx="5666038" cy="369332"/>
          </a:xfrm>
          <a:prstGeom prst="rect">
            <a:avLst/>
          </a:prstGeom>
          <a:noFill/>
        </p:spPr>
        <p:txBody>
          <a:bodyPr wrap="none" rtlCol="0">
            <a:spAutoFit/>
          </a:bodyPr>
          <a:lstStyle/>
          <a:p>
            <a:r>
              <a:rPr lang="en-US" b="1" dirty="0"/>
              <a:t>KEPS</a:t>
            </a:r>
            <a:r>
              <a:rPr lang="en-US" dirty="0"/>
              <a:t> with surface layer 1 – very sharp and stable inversion</a:t>
            </a:r>
          </a:p>
        </p:txBody>
      </p:sp>
      <p:pic>
        <p:nvPicPr>
          <p:cNvPr id="7" name="Picture 6">
            <a:extLst>
              <a:ext uri="{FF2B5EF4-FFF2-40B4-BE49-F238E27FC236}">
                <a16:creationId xmlns:a16="http://schemas.microsoft.com/office/drawing/2014/main" id="{C4CA0102-91C9-4DF3-910C-CABB1BAB0F78}"/>
              </a:ext>
            </a:extLst>
          </p:cNvPr>
          <p:cNvPicPr>
            <a:picLocks noChangeAspect="1"/>
          </p:cNvPicPr>
          <p:nvPr/>
        </p:nvPicPr>
        <p:blipFill>
          <a:blip r:embed="rId2"/>
          <a:stretch>
            <a:fillRect/>
          </a:stretch>
        </p:blipFill>
        <p:spPr>
          <a:xfrm>
            <a:off x="1409700" y="1644650"/>
            <a:ext cx="7772400" cy="2959409"/>
          </a:xfrm>
          <a:prstGeom prst="rect">
            <a:avLst/>
          </a:prstGeom>
        </p:spPr>
      </p:pic>
      <p:pic>
        <p:nvPicPr>
          <p:cNvPr id="4" name="Picture 3">
            <a:extLst>
              <a:ext uri="{FF2B5EF4-FFF2-40B4-BE49-F238E27FC236}">
                <a16:creationId xmlns:a16="http://schemas.microsoft.com/office/drawing/2014/main" id="{510C33CE-1865-A72E-A83D-2B58020F3CF6}"/>
              </a:ext>
            </a:extLst>
          </p:cNvPr>
          <p:cNvPicPr>
            <a:picLocks noChangeAspect="1"/>
          </p:cNvPicPr>
          <p:nvPr/>
        </p:nvPicPr>
        <p:blipFill>
          <a:blip r:embed="rId3"/>
          <a:stretch>
            <a:fillRect/>
          </a:stretch>
        </p:blipFill>
        <p:spPr>
          <a:xfrm>
            <a:off x="1409700" y="1644650"/>
            <a:ext cx="7772400" cy="2959409"/>
          </a:xfrm>
          <a:prstGeom prst="rect">
            <a:avLst/>
          </a:prstGeom>
        </p:spPr>
      </p:pic>
      <p:pic>
        <p:nvPicPr>
          <p:cNvPr id="9" name="Picture 8">
            <a:extLst>
              <a:ext uri="{FF2B5EF4-FFF2-40B4-BE49-F238E27FC236}">
                <a16:creationId xmlns:a16="http://schemas.microsoft.com/office/drawing/2014/main" id="{72EB6648-B28E-5F63-B40C-B9FC6AC66ECD}"/>
              </a:ext>
            </a:extLst>
          </p:cNvPr>
          <p:cNvPicPr>
            <a:picLocks noChangeAspect="1"/>
          </p:cNvPicPr>
          <p:nvPr/>
        </p:nvPicPr>
        <p:blipFill>
          <a:blip r:embed="rId4"/>
          <a:stretch>
            <a:fillRect/>
          </a:stretch>
        </p:blipFill>
        <p:spPr>
          <a:xfrm>
            <a:off x="1409700" y="1644650"/>
            <a:ext cx="7772400" cy="2959409"/>
          </a:xfrm>
          <a:prstGeom prst="rect">
            <a:avLst/>
          </a:prstGeom>
        </p:spPr>
      </p:pic>
    </p:spTree>
    <p:extLst>
      <p:ext uri="{BB962C8B-B14F-4D97-AF65-F5344CB8AC3E}">
        <p14:creationId xmlns:p14="http://schemas.microsoft.com/office/powerpoint/2010/main" val="324886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DF0A4-15E4-3A7C-DBC1-064B935B97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33917C-DD85-B10B-F805-EAFF1B67576A}"/>
              </a:ext>
            </a:extLst>
          </p:cNvPr>
          <p:cNvPicPr>
            <a:picLocks noChangeAspect="1"/>
          </p:cNvPicPr>
          <p:nvPr/>
        </p:nvPicPr>
        <p:blipFill>
          <a:blip r:embed="rId2"/>
          <a:stretch>
            <a:fillRect/>
          </a:stretch>
        </p:blipFill>
        <p:spPr>
          <a:xfrm>
            <a:off x="1409700" y="1644650"/>
            <a:ext cx="7772400" cy="2959409"/>
          </a:xfrm>
          <a:prstGeom prst="rect">
            <a:avLst/>
          </a:prstGeom>
        </p:spPr>
      </p:pic>
      <p:sp>
        <p:nvSpPr>
          <p:cNvPr id="2" name="Title 1">
            <a:extLst>
              <a:ext uri="{FF2B5EF4-FFF2-40B4-BE49-F238E27FC236}">
                <a16:creationId xmlns:a16="http://schemas.microsoft.com/office/drawing/2014/main" id="{CC73C0F5-54B1-5247-9B4F-8AAE8C054578}"/>
              </a:ext>
            </a:extLst>
          </p:cNvPr>
          <p:cNvSpPr>
            <a:spLocks noGrp="1"/>
          </p:cNvSpPr>
          <p:nvPr>
            <p:ph type="title"/>
          </p:nvPr>
        </p:nvSpPr>
        <p:spPr/>
        <p:txBody>
          <a:bodyPr/>
          <a:lstStyle/>
          <a:p>
            <a:r>
              <a:rPr lang="en-US" dirty="0"/>
              <a:t>Potential temperature and mixing: </a:t>
            </a:r>
            <a:br>
              <a:rPr lang="en-US" dirty="0"/>
            </a:br>
            <a:r>
              <a:rPr lang="en-US" dirty="0"/>
              <a:t>height x time</a:t>
            </a:r>
          </a:p>
        </p:txBody>
      </p:sp>
      <p:sp>
        <p:nvSpPr>
          <p:cNvPr id="6" name="TextBox 5">
            <a:extLst>
              <a:ext uri="{FF2B5EF4-FFF2-40B4-BE49-F238E27FC236}">
                <a16:creationId xmlns:a16="http://schemas.microsoft.com/office/drawing/2014/main" id="{F1DA7E88-8D86-D871-CA9B-A77B0CCB5E09}"/>
              </a:ext>
            </a:extLst>
          </p:cNvPr>
          <p:cNvSpPr txBox="1"/>
          <p:nvPr/>
        </p:nvSpPr>
        <p:spPr>
          <a:xfrm>
            <a:off x="1907822" y="4854222"/>
            <a:ext cx="4937057" cy="369332"/>
          </a:xfrm>
          <a:prstGeom prst="rect">
            <a:avLst/>
          </a:prstGeom>
          <a:noFill/>
        </p:spPr>
        <p:txBody>
          <a:bodyPr wrap="none" rtlCol="0">
            <a:spAutoFit/>
          </a:bodyPr>
          <a:lstStyle/>
          <a:p>
            <a:r>
              <a:rPr lang="en-US" b="1" dirty="0"/>
              <a:t>UW</a:t>
            </a:r>
            <a:r>
              <a:rPr lang="en-US" dirty="0"/>
              <a:t> with surface layer 2 – something seems wrong</a:t>
            </a:r>
          </a:p>
        </p:txBody>
      </p:sp>
    </p:spTree>
    <p:extLst>
      <p:ext uri="{BB962C8B-B14F-4D97-AF65-F5344CB8AC3E}">
        <p14:creationId xmlns:p14="http://schemas.microsoft.com/office/powerpoint/2010/main" val="30852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3CE70-C2DC-0181-36B9-814F5732D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31D87-C48A-B3A9-59E9-21C5FEA6D2C2}"/>
              </a:ext>
            </a:extLst>
          </p:cNvPr>
          <p:cNvSpPr>
            <a:spLocks noGrp="1"/>
          </p:cNvSpPr>
          <p:nvPr>
            <p:ph type="title"/>
          </p:nvPr>
        </p:nvSpPr>
        <p:spPr/>
        <p:txBody>
          <a:bodyPr/>
          <a:lstStyle/>
          <a:p>
            <a:r>
              <a:rPr lang="en-US" dirty="0"/>
              <a:t>Potential temperature and mixing: </a:t>
            </a:r>
            <a:br>
              <a:rPr lang="en-US" dirty="0"/>
            </a:br>
            <a:r>
              <a:rPr lang="en-US" dirty="0"/>
              <a:t>height x time</a:t>
            </a:r>
          </a:p>
        </p:txBody>
      </p:sp>
      <p:sp>
        <p:nvSpPr>
          <p:cNvPr id="6" name="TextBox 5">
            <a:extLst>
              <a:ext uri="{FF2B5EF4-FFF2-40B4-BE49-F238E27FC236}">
                <a16:creationId xmlns:a16="http://schemas.microsoft.com/office/drawing/2014/main" id="{F5CECD70-A9BD-791D-0B24-A4B5EEACCB6F}"/>
              </a:ext>
            </a:extLst>
          </p:cNvPr>
          <p:cNvSpPr txBox="1"/>
          <p:nvPr/>
        </p:nvSpPr>
        <p:spPr>
          <a:xfrm>
            <a:off x="1907822" y="4854222"/>
            <a:ext cx="6737935" cy="646331"/>
          </a:xfrm>
          <a:prstGeom prst="rect">
            <a:avLst/>
          </a:prstGeom>
          <a:noFill/>
        </p:spPr>
        <p:txBody>
          <a:bodyPr wrap="none" rtlCol="0">
            <a:spAutoFit/>
          </a:bodyPr>
          <a:lstStyle/>
          <a:p>
            <a:r>
              <a:rPr lang="en-US" b="1" dirty="0"/>
              <a:t>GBM</a:t>
            </a:r>
            <a:r>
              <a:rPr lang="en-US" dirty="0"/>
              <a:t> with surface layer 1 – a related scheme, also from U Washington</a:t>
            </a:r>
          </a:p>
          <a:p>
            <a:r>
              <a:rPr lang="en-US" dirty="0"/>
              <a:t>- not a very sharp or shallow nocturnal inversion</a:t>
            </a:r>
          </a:p>
        </p:txBody>
      </p:sp>
      <p:pic>
        <p:nvPicPr>
          <p:cNvPr id="7" name="Picture 6">
            <a:extLst>
              <a:ext uri="{FF2B5EF4-FFF2-40B4-BE49-F238E27FC236}">
                <a16:creationId xmlns:a16="http://schemas.microsoft.com/office/drawing/2014/main" id="{6A5ECF90-091A-1377-D6FF-C2CD5DD8AF06}"/>
              </a:ext>
            </a:extLst>
          </p:cNvPr>
          <p:cNvPicPr>
            <a:picLocks noChangeAspect="1"/>
          </p:cNvPicPr>
          <p:nvPr/>
        </p:nvPicPr>
        <p:blipFill>
          <a:blip r:embed="rId2"/>
          <a:stretch>
            <a:fillRect/>
          </a:stretch>
        </p:blipFill>
        <p:spPr>
          <a:xfrm>
            <a:off x="1409700" y="1644650"/>
            <a:ext cx="7772400" cy="2959409"/>
          </a:xfrm>
          <a:prstGeom prst="rect">
            <a:avLst/>
          </a:prstGeom>
        </p:spPr>
      </p:pic>
      <p:pic>
        <p:nvPicPr>
          <p:cNvPr id="4" name="Picture 3">
            <a:extLst>
              <a:ext uri="{FF2B5EF4-FFF2-40B4-BE49-F238E27FC236}">
                <a16:creationId xmlns:a16="http://schemas.microsoft.com/office/drawing/2014/main" id="{1196CCA1-80DC-926F-A7AC-F0A051C68924}"/>
              </a:ext>
            </a:extLst>
          </p:cNvPr>
          <p:cNvPicPr>
            <a:picLocks noChangeAspect="1"/>
          </p:cNvPicPr>
          <p:nvPr/>
        </p:nvPicPr>
        <p:blipFill>
          <a:blip r:embed="rId3"/>
          <a:stretch>
            <a:fillRect/>
          </a:stretch>
        </p:blipFill>
        <p:spPr>
          <a:xfrm>
            <a:off x="1409700" y="1644650"/>
            <a:ext cx="7772400" cy="2959409"/>
          </a:xfrm>
          <a:prstGeom prst="rect">
            <a:avLst/>
          </a:prstGeom>
        </p:spPr>
      </p:pic>
      <p:pic>
        <p:nvPicPr>
          <p:cNvPr id="5" name="Picture 4">
            <a:extLst>
              <a:ext uri="{FF2B5EF4-FFF2-40B4-BE49-F238E27FC236}">
                <a16:creationId xmlns:a16="http://schemas.microsoft.com/office/drawing/2014/main" id="{D4D71FA3-037B-4128-58A0-3FA0D7447E94}"/>
              </a:ext>
            </a:extLst>
          </p:cNvPr>
          <p:cNvPicPr>
            <a:picLocks noChangeAspect="1"/>
          </p:cNvPicPr>
          <p:nvPr/>
        </p:nvPicPr>
        <p:blipFill>
          <a:blip r:embed="rId4"/>
          <a:stretch>
            <a:fillRect/>
          </a:stretch>
        </p:blipFill>
        <p:spPr>
          <a:xfrm>
            <a:off x="1409700" y="1644650"/>
            <a:ext cx="7772400" cy="2959409"/>
          </a:xfrm>
          <a:prstGeom prst="rect">
            <a:avLst/>
          </a:prstGeom>
        </p:spPr>
      </p:pic>
      <p:pic>
        <p:nvPicPr>
          <p:cNvPr id="11" name="Picture 10">
            <a:extLst>
              <a:ext uri="{FF2B5EF4-FFF2-40B4-BE49-F238E27FC236}">
                <a16:creationId xmlns:a16="http://schemas.microsoft.com/office/drawing/2014/main" id="{D0668870-07CB-D42F-C38B-7DBEA83AC21A}"/>
              </a:ext>
            </a:extLst>
          </p:cNvPr>
          <p:cNvPicPr>
            <a:picLocks noChangeAspect="1"/>
          </p:cNvPicPr>
          <p:nvPr/>
        </p:nvPicPr>
        <p:blipFill>
          <a:blip r:embed="rId5"/>
          <a:stretch>
            <a:fillRect/>
          </a:stretch>
        </p:blipFill>
        <p:spPr>
          <a:xfrm>
            <a:off x="1409700" y="1644650"/>
            <a:ext cx="7772400" cy="2959409"/>
          </a:xfrm>
          <a:prstGeom prst="rect">
            <a:avLst/>
          </a:prstGeom>
        </p:spPr>
      </p:pic>
    </p:spTree>
    <p:extLst>
      <p:ext uri="{BB962C8B-B14F-4D97-AF65-F5344CB8AC3E}">
        <p14:creationId xmlns:p14="http://schemas.microsoft.com/office/powerpoint/2010/main" val="1892965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695</Words>
  <Application>Microsoft Macintosh PowerPoint</Application>
  <PresentationFormat>Widescreen</PresentationFormat>
  <Paragraphs>74</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Office Theme</vt:lpstr>
      <vt:lpstr>The SCM ensemble</vt:lpstr>
      <vt:lpstr>Keep in mind</vt:lpstr>
      <vt:lpstr>Potential temperature and mixing:  height x time</vt:lpstr>
      <vt:lpstr>Potential temperature and mixing:  height x time</vt:lpstr>
      <vt:lpstr>Potential temperature and mixing:  height x time</vt:lpstr>
      <vt:lpstr>Potential temperature and mixing:  height x time</vt:lpstr>
      <vt:lpstr>Potential temperature and mixing:  height x time</vt:lpstr>
      <vt:lpstr>Potential temperature and mixing:  height x time</vt:lpstr>
      <vt:lpstr>Potential temperature and mixing:  height x time</vt:lpstr>
      <vt:lpstr>Potential temperature and mixing:  height x time</vt:lpstr>
      <vt:lpstr>Potential temperature and mixing:  height x time [animation]</vt:lpstr>
      <vt:lpstr>Potential temperature and wind speed:  height x time</vt:lpstr>
      <vt:lpstr>Potential temperature and wind speed:  height x time</vt:lpstr>
      <vt:lpstr>Potential temperature and wind speed:  height x time</vt:lpstr>
      <vt:lpstr>Potential temperature and wind speed:  height x time</vt:lpstr>
      <vt:lpstr>Potential temperature and wind speed:  height x time</vt:lpstr>
      <vt:lpstr>Potential temperature and wind speed:  height x time</vt:lpstr>
      <vt:lpstr>Potential temperature and wind speed:  height x time</vt:lpstr>
      <vt:lpstr>Potential temperature and wind speed:  height x time</vt:lpstr>
      <vt:lpstr>Potential temperature and wind speed:  height x time [animation]</vt:lpstr>
      <vt:lpstr>Vertical profiles at 00, 06, 12, 18 UTC</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SCM ensemble</dc:title>
  <dc:creator>Fovell, Robert</dc:creator>
  <cp:lastModifiedBy>Fovell, Robert</cp:lastModifiedBy>
  <cp:revision>13</cp:revision>
  <dcterms:created xsi:type="dcterms:W3CDTF">2024-02-26T23:20:12Z</dcterms:created>
  <dcterms:modified xsi:type="dcterms:W3CDTF">2024-10-16T14:19:45Z</dcterms:modified>
</cp:coreProperties>
</file>