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292" r:id="rId2"/>
    <p:sldId id="348" r:id="rId3"/>
    <p:sldId id="293" r:id="rId4"/>
    <p:sldId id="294" r:id="rId5"/>
    <p:sldId id="257" r:id="rId6"/>
    <p:sldId id="295" r:id="rId7"/>
    <p:sldId id="296" r:id="rId8"/>
    <p:sldId id="341" r:id="rId9"/>
    <p:sldId id="365" r:id="rId10"/>
    <p:sldId id="258" r:id="rId11"/>
    <p:sldId id="259" r:id="rId12"/>
    <p:sldId id="297" r:id="rId13"/>
    <p:sldId id="298" r:id="rId14"/>
    <p:sldId id="299" r:id="rId15"/>
    <p:sldId id="300" r:id="rId16"/>
    <p:sldId id="260" r:id="rId17"/>
    <p:sldId id="286" r:id="rId18"/>
    <p:sldId id="262" r:id="rId19"/>
    <p:sldId id="349" r:id="rId20"/>
    <p:sldId id="350" r:id="rId21"/>
    <p:sldId id="366" r:id="rId22"/>
    <p:sldId id="288" r:id="rId23"/>
    <p:sldId id="342" r:id="rId24"/>
    <p:sldId id="302" r:id="rId25"/>
    <p:sldId id="268" r:id="rId26"/>
    <p:sldId id="303" r:id="rId27"/>
    <p:sldId id="304" r:id="rId28"/>
    <p:sldId id="305" r:id="rId29"/>
    <p:sldId id="338" r:id="rId30"/>
    <p:sldId id="339" r:id="rId31"/>
    <p:sldId id="340" r:id="rId32"/>
    <p:sldId id="336" r:id="rId33"/>
    <p:sldId id="335" r:id="rId34"/>
    <p:sldId id="351" r:id="rId35"/>
    <p:sldId id="263" r:id="rId36"/>
    <p:sldId id="280" r:id="rId37"/>
    <p:sldId id="343" r:id="rId38"/>
    <p:sldId id="344" r:id="rId39"/>
    <p:sldId id="345" r:id="rId40"/>
    <p:sldId id="269" r:id="rId41"/>
    <p:sldId id="271" r:id="rId42"/>
    <p:sldId id="310" r:id="rId43"/>
    <p:sldId id="346" r:id="rId44"/>
    <p:sldId id="347" r:id="rId45"/>
    <p:sldId id="337" r:id="rId46"/>
    <p:sldId id="352" r:id="rId47"/>
    <p:sldId id="355" r:id="rId48"/>
    <p:sldId id="353" r:id="rId49"/>
    <p:sldId id="356" r:id="rId50"/>
    <p:sldId id="357" r:id="rId51"/>
    <p:sldId id="358" r:id="rId52"/>
    <p:sldId id="359" r:id="rId53"/>
    <p:sldId id="315" r:id="rId54"/>
    <p:sldId id="326" r:id="rId55"/>
    <p:sldId id="333" r:id="rId56"/>
    <p:sldId id="363" r:id="rId57"/>
    <p:sldId id="306" r:id="rId58"/>
    <p:sldId id="307" r:id="rId59"/>
    <p:sldId id="362" r:id="rId60"/>
    <p:sldId id="314" r:id="rId61"/>
    <p:sldId id="364" r:id="rId62"/>
    <p:sldId id="317" r:id="rId63"/>
    <p:sldId id="320" r:id="rId64"/>
    <p:sldId id="321" r:id="rId65"/>
    <p:sldId id="322" r:id="rId66"/>
    <p:sldId id="324" r:id="rId67"/>
    <p:sldId id="367" r:id="rId68"/>
    <p:sldId id="29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0493" autoAdjust="0"/>
  </p:normalViewPr>
  <p:slideViewPr>
    <p:cSldViewPr snapToGrid="0" snapToObjects="1" showGuides="1">
      <p:cViewPr varScale="1">
        <p:scale>
          <a:sx n="107" d="100"/>
          <a:sy n="107" d="100"/>
        </p:scale>
        <p:origin x="1528" y="160"/>
      </p:cViewPr>
      <p:guideLst>
        <p:guide orient="horz"/>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C98EF-A65A-E14F-9448-BFB4CFC258A1}" type="datetimeFigureOut">
              <a:rPr lang="en-US" smtClean="0"/>
              <a:t>2/27/24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1A205-3C9C-C942-B087-24241FF225FA}" type="slidenum">
              <a:rPr lang="en-US" smtClean="0"/>
              <a:t>‹#›</a:t>
            </a:fld>
            <a:endParaRPr lang="en-US"/>
          </a:p>
        </p:txBody>
      </p:sp>
    </p:spTree>
    <p:extLst>
      <p:ext uri="{BB962C8B-B14F-4D97-AF65-F5344CB8AC3E}">
        <p14:creationId xmlns:p14="http://schemas.microsoft.com/office/powerpoint/2010/main" val="2614386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9FAE3-AEBB-4542-9051-7ABB62C06785}" type="datetimeFigureOut">
              <a:rPr lang="en-US" smtClean="0"/>
              <a:t>2/27/24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C2371-CBC8-6D41-94C3-460DAB85726C}" type="slidenum">
              <a:rPr lang="en-US" smtClean="0"/>
              <a:t>‹#›</a:t>
            </a:fld>
            <a:endParaRPr lang="en-US"/>
          </a:p>
        </p:txBody>
      </p:sp>
    </p:spTree>
    <p:extLst>
      <p:ext uri="{BB962C8B-B14F-4D97-AF65-F5344CB8AC3E}">
        <p14:creationId xmlns:p14="http://schemas.microsoft.com/office/powerpoint/2010/main" val="39728274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C2371-CBC8-6D41-94C3-460DAB85726C}" type="slidenum">
              <a:rPr lang="en-US" smtClean="0"/>
              <a:t>1</a:t>
            </a:fld>
            <a:endParaRPr lang="en-US"/>
          </a:p>
        </p:txBody>
      </p:sp>
    </p:spTree>
    <p:extLst>
      <p:ext uri="{BB962C8B-B14F-4D97-AF65-F5344CB8AC3E}">
        <p14:creationId xmlns:p14="http://schemas.microsoft.com/office/powerpoint/2010/main" val="173210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713C0-CF83-934C-B8B0-ABCB85EE8B7E}" type="slidenum">
              <a:rPr lang="en-US"/>
              <a:pPr/>
              <a:t>11</a:t>
            </a:fld>
            <a:endParaRPr lang="en-US"/>
          </a:p>
        </p:txBody>
      </p:sp>
      <p:sp>
        <p:nvSpPr>
          <p:cNvPr id="164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4867" name="Rectangle 1027"/>
          <p:cNvSpPr>
            <a:spLocks noGrp="1" noChangeArrowheads="1"/>
          </p:cNvSpPr>
          <p:nvPr>
            <p:ph type="body" idx="1"/>
          </p:nvPr>
        </p:nvSpPr>
        <p:spPr/>
        <p:txBody>
          <a:bodyPr/>
          <a:lstStyle/>
          <a:p>
            <a:r>
              <a:rPr lang="en-US" dirty="0"/>
              <a:t>What does the T-z profile look like?</a:t>
            </a:r>
          </a:p>
          <a:p>
            <a:r>
              <a:rPr lang="en-US" dirty="0"/>
              <a:t>Why does q decrease</a:t>
            </a:r>
            <a:r>
              <a:rPr lang="en-US" baseline="0" dirty="0"/>
              <a:t> w/ z in mixed layer?  I think it’s due to entrainment from above, which is larger closer to the free atmosphere (i.e., near PBL top).  In case of potential temp, entrain from above brings high theta down, which helps maintain the neutral profile, but with vapor, it’s dry, so entrain erodes moisture at PBL top.  </a:t>
            </a:r>
          </a:p>
          <a:p>
            <a:r>
              <a:rPr lang="en-US" baseline="0" dirty="0"/>
              <a:t>Also consider the </a:t>
            </a:r>
            <a:r>
              <a:rPr lang="en-US" baseline="0" dirty="0" err="1"/>
              <a:t>countergradient</a:t>
            </a:r>
            <a:r>
              <a:rPr lang="en-US" baseline="0" dirty="0"/>
              <a:t> term and what even theta looks like without it.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4D8-4593-6C49-A1BD-03580863BBB5}" type="slidenum">
              <a:rPr lang="en-US"/>
              <a:pPr/>
              <a:t>16</a:t>
            </a:fld>
            <a:endParaRPr lang="en-US"/>
          </a:p>
        </p:txBody>
      </p:sp>
      <p:sp>
        <p:nvSpPr>
          <p:cNvPr id="1658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5891" name="Rectangle 1027"/>
          <p:cNvSpPr>
            <a:spLocks noGrp="1" noChangeArrowheads="1"/>
          </p:cNvSpPr>
          <p:nvPr>
            <p:ph type="body" idx="1"/>
          </p:nvPr>
        </p:nvSpPr>
        <p:spPr/>
        <p:txBody>
          <a:bodyPr/>
          <a:lstStyle/>
          <a:p>
            <a:r>
              <a:rPr lang="en-US" dirty="0"/>
              <a:t>Why does Mg increase with z?  If for</a:t>
            </a:r>
            <a:r>
              <a:rPr lang="en-US" baseline="0" dirty="0"/>
              <a:t> no other reason, mean density is decreasing with height, but that’s a pretty small effect over a 1km deep or so PBL.  U itself will have less slope?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HIFREQ_July2016_analysis.xlsx</a:t>
            </a:r>
          </a:p>
          <a:p>
            <a:r>
              <a:rPr lang="en-US" dirty="0"/>
              <a:t>Is the mixed layer </a:t>
            </a:r>
            <a:r>
              <a:rPr lang="en-US" dirty="0" err="1"/>
              <a:t>shearless</a:t>
            </a:r>
            <a:r>
              <a:rPr lang="en-US" dirty="0"/>
              <a:t>?  Basically,</a:t>
            </a:r>
            <a:r>
              <a:rPr lang="en-US" baseline="0" dirty="0"/>
              <a:t> yes.  </a:t>
            </a:r>
            <a:r>
              <a:rPr lang="en-US" baseline="0" dirty="0" err="1"/>
              <a:t>Avg</a:t>
            </a:r>
            <a:r>
              <a:rPr lang="en-US" baseline="0" dirty="0"/>
              <a:t> over large area, many days, many </a:t>
            </a:r>
            <a:r>
              <a:rPr lang="en-US" baseline="0" dirty="0" err="1"/>
              <a:t>wx</a:t>
            </a:r>
            <a:r>
              <a:rPr lang="en-US" baseline="0" dirty="0"/>
              <a:t> types, many PBL depths, so a lot of variability about this mean, but the mean stands out cleanly.</a:t>
            </a:r>
          </a:p>
          <a:p>
            <a:r>
              <a:rPr lang="en-US" baseline="0" dirty="0"/>
              <a:t>This is U, not rho*U,</a:t>
            </a:r>
            <a:endParaRPr lang="en-US" dirty="0"/>
          </a:p>
          <a:p>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17</a:t>
            </a:fld>
            <a:endParaRPr lang="en-US"/>
          </a:p>
        </p:txBody>
      </p:sp>
    </p:spTree>
    <p:extLst>
      <p:ext uri="{BB962C8B-B14F-4D97-AF65-F5344CB8AC3E}">
        <p14:creationId xmlns:p14="http://schemas.microsoft.com/office/powerpoint/2010/main" val="177188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B6417-A1B2-7B4A-B1AB-731BAD28414A}" type="slidenum">
              <a:rPr lang="en-US"/>
              <a:pPr/>
              <a:t>18</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r>
              <a:rPr lang="en-US" dirty="0"/>
              <a:t>So when is vertical</a:t>
            </a:r>
            <a:r>
              <a:rPr lang="en-US" baseline="0" dirty="0"/>
              <a:t> shear largest?  Plot can be deceptive.  Largest at MIDNIGHT.</a:t>
            </a:r>
            <a:endParaRPr lang="en-US" dirty="0"/>
          </a:p>
          <a:p>
            <a:r>
              <a:rPr lang="en-US" dirty="0"/>
              <a:t>Actually, convective mixing during the DAY is mixing out the momentum, decreasing the wind at 350m and shear over the sfc-350m layer.  But there</a:t>
            </a:r>
            <a:r>
              <a:rPr lang="ja-JP" altLang="en-US" dirty="0">
                <a:latin typeface="Arial"/>
              </a:rPr>
              <a:t>’</a:t>
            </a:r>
            <a:r>
              <a:rPr lang="en-US" dirty="0"/>
              <a:t>s another factor (next 2 slides)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HIFREQ_July2016_analysis.xlsx</a:t>
            </a:r>
          </a:p>
          <a:p>
            <a:r>
              <a:rPr lang="en-US" dirty="0"/>
              <a:t>Again,</a:t>
            </a:r>
            <a:r>
              <a:rPr lang="en-US" baseline="0" dirty="0"/>
              <a:t> lots of variability but this really sticks out. These are features our PBL scheme better be able to develop</a:t>
            </a:r>
          </a:p>
          <a:p>
            <a:r>
              <a:rPr lang="en-US" baseline="0" dirty="0"/>
              <a:t>Wind speed closest to </a:t>
            </a:r>
            <a:r>
              <a:rPr lang="en-US" baseline="0" dirty="0" err="1"/>
              <a:t>sfc</a:t>
            </a:r>
            <a:r>
              <a:rPr lang="en-US" baseline="0" dirty="0"/>
              <a:t> actually lower but not far above, speeds higher at NIGHT</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22</a:t>
            </a:fld>
            <a:endParaRPr lang="en-US"/>
          </a:p>
        </p:txBody>
      </p:sp>
    </p:spTree>
    <p:extLst>
      <p:ext uri="{BB962C8B-B14F-4D97-AF65-F5344CB8AC3E}">
        <p14:creationId xmlns:p14="http://schemas.microsoft.com/office/powerpoint/2010/main" val="177188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Bulk </a:t>
            </a:r>
            <a:r>
              <a:rPr lang="en-US" dirty="0" err="1"/>
              <a:t>Ri</a:t>
            </a:r>
            <a:r>
              <a:rPr lang="en-US" dirty="0"/>
              <a:t> approximates gradients discretized on</a:t>
            </a:r>
            <a:r>
              <a:rPr lang="en-US" baseline="0" dirty="0"/>
              <a:t> a grid</a:t>
            </a:r>
          </a:p>
          <a:p>
            <a:r>
              <a:rPr lang="en-US" baseline="0" dirty="0"/>
              <a:t>Richardson forecast </a:t>
            </a:r>
            <a:r>
              <a:rPr lang="en-US" baseline="0" dirty="0" err="1"/>
              <a:t>sfc</a:t>
            </a:r>
            <a:r>
              <a:rPr lang="en-US" baseline="0" dirty="0"/>
              <a:t> p +145/6 h.  Linear instability.  Published 1922.</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24</a:t>
            </a:fld>
            <a:endParaRPr lang="en-US"/>
          </a:p>
        </p:txBody>
      </p:sp>
    </p:spTree>
    <p:extLst>
      <p:ext uri="{BB962C8B-B14F-4D97-AF65-F5344CB8AC3E}">
        <p14:creationId xmlns:p14="http://schemas.microsoft.com/office/powerpoint/2010/main" val="424099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define TKE before defining flux </a:t>
            </a:r>
            <a:r>
              <a:rPr lang="en-US" dirty="0" err="1"/>
              <a:t>Ri</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25</a:t>
            </a:fld>
            <a:endParaRPr lang="en-US"/>
          </a:p>
        </p:txBody>
      </p:sp>
    </p:spTree>
    <p:extLst>
      <p:ext uri="{BB962C8B-B14F-4D97-AF65-F5344CB8AC3E}">
        <p14:creationId xmlns:p14="http://schemas.microsoft.com/office/powerpoint/2010/main" val="2609224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(mechanical) generation of turbulence and convective (buoyancy) generation</a:t>
            </a:r>
            <a:r>
              <a:rPr lang="en-US" baseline="0" dirty="0"/>
              <a:t> </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26</a:t>
            </a:fld>
            <a:endParaRPr lang="en-US"/>
          </a:p>
        </p:txBody>
      </p:sp>
    </p:spTree>
    <p:extLst>
      <p:ext uri="{BB962C8B-B14F-4D97-AF65-F5344CB8AC3E}">
        <p14:creationId xmlns:p14="http://schemas.microsoft.com/office/powerpoint/2010/main" val="419409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a:t>
            </a:r>
            <a:r>
              <a:rPr lang="en-US" dirty="0"/>
              <a:t> positive when stable because </a:t>
            </a:r>
            <a:r>
              <a:rPr lang="en-US" dirty="0" err="1"/>
              <a:t>denom</a:t>
            </a:r>
            <a:r>
              <a:rPr lang="en-US" baseline="0" dirty="0"/>
              <a:t> usually </a:t>
            </a:r>
            <a:r>
              <a:rPr lang="en-US" baseline="0" dirty="0" err="1"/>
              <a:t>neg</a:t>
            </a:r>
            <a:r>
              <a:rPr lang="en-US" baseline="0" dirty="0"/>
              <a:t> and numerator is </a:t>
            </a:r>
            <a:r>
              <a:rPr lang="en-US" baseline="0" dirty="0" err="1"/>
              <a:t>neg</a:t>
            </a:r>
            <a:r>
              <a:rPr lang="en-US" baseline="0" dirty="0"/>
              <a:t> when stable.</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27</a:t>
            </a:fld>
            <a:endParaRPr lang="en-US"/>
          </a:p>
        </p:txBody>
      </p:sp>
    </p:spTree>
    <p:extLst>
      <p:ext uri="{BB962C8B-B14F-4D97-AF65-F5344CB8AC3E}">
        <p14:creationId xmlns:p14="http://schemas.microsoft.com/office/powerpoint/2010/main" val="182730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eddies</a:t>
            </a:r>
            <a:r>
              <a:rPr lang="en-US" baseline="0" dirty="0"/>
              <a:t> are important</a:t>
            </a:r>
            <a:r>
              <a:rPr lang="mr-IN" baseline="0" dirty="0"/>
              <a:t>…</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30</a:t>
            </a:fld>
            <a:endParaRPr lang="en-US"/>
          </a:p>
        </p:txBody>
      </p:sp>
    </p:spTree>
    <p:extLst>
      <p:ext uri="{BB962C8B-B14F-4D97-AF65-F5344CB8AC3E}">
        <p14:creationId xmlns:p14="http://schemas.microsoft.com/office/powerpoint/2010/main" val="12863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0748-F0A5-64D9-6ACF-5636588E7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4B90A-37EB-E536-1E48-B27AB2DEF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579A9-33D7-91E5-0946-60C862EE63F6}"/>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E844AEE2-7957-8EA0-3333-2F5FBABA9D84}"/>
              </a:ext>
            </a:extLst>
          </p:cNvPr>
          <p:cNvSpPr>
            <a:spLocks noGrp="1"/>
          </p:cNvSpPr>
          <p:nvPr>
            <p:ph type="sldNum" sz="quarter" idx="10"/>
          </p:nvPr>
        </p:nvSpPr>
        <p:spPr/>
        <p:txBody>
          <a:bodyPr/>
          <a:lstStyle/>
          <a:p>
            <a:fld id="{84AC2371-CBC8-6D41-94C3-460DAB85726C}" type="slidenum">
              <a:rPr lang="en-US" smtClean="0"/>
              <a:t>3</a:t>
            </a:fld>
            <a:endParaRPr lang="en-US"/>
          </a:p>
        </p:txBody>
      </p:sp>
    </p:spTree>
    <p:extLst>
      <p:ext uri="{BB962C8B-B14F-4D97-AF65-F5344CB8AC3E}">
        <p14:creationId xmlns:p14="http://schemas.microsoft.com/office/powerpoint/2010/main" val="94036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Look at the MIXING</a:t>
            </a:r>
            <a:r>
              <a:rPr lang="en-US" baseline="0" dirty="0"/>
              <a:t> the eddies accomplish.  But you need HIGH RES to capture this effect.  At lower res, you need to PARAMETERIZE it</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31</a:t>
            </a:fld>
            <a:endParaRPr lang="en-US"/>
          </a:p>
        </p:txBody>
      </p:sp>
    </p:spTree>
    <p:extLst>
      <p:ext uri="{BB962C8B-B14F-4D97-AF65-F5344CB8AC3E}">
        <p14:creationId xmlns:p14="http://schemas.microsoft.com/office/powerpoint/2010/main" val="2145237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very rapid collapse of mixing as sun goes down</a:t>
            </a:r>
          </a:p>
          <a:p>
            <a:r>
              <a:rPr lang="en-US" baseline="0" dirty="0"/>
              <a:t>What’s the big difference between afternoon and overnight?  MIXING.  PBL. SUBGRID MIXING.  Need to param it right to get the forecast right.</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35</a:t>
            </a:fld>
            <a:endParaRPr lang="en-US"/>
          </a:p>
        </p:txBody>
      </p:sp>
    </p:spTree>
    <p:extLst>
      <p:ext uri="{BB962C8B-B14F-4D97-AF65-F5344CB8AC3E}">
        <p14:creationId xmlns:p14="http://schemas.microsoft.com/office/powerpoint/2010/main" val="287063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a:t>
            </a:r>
            <a:r>
              <a:rPr lang="en-US" dirty="0" err="1"/>
              <a:t>Ri</a:t>
            </a:r>
            <a:r>
              <a:rPr lang="en-US" dirty="0"/>
              <a:t>) is an improvement, but does not fix the scheme’s systemic problems</a:t>
            </a:r>
          </a:p>
        </p:txBody>
      </p:sp>
      <p:sp>
        <p:nvSpPr>
          <p:cNvPr id="4" name="Slide Number Placeholder 3"/>
          <p:cNvSpPr>
            <a:spLocks noGrp="1"/>
          </p:cNvSpPr>
          <p:nvPr>
            <p:ph type="sldNum" sz="quarter" idx="10"/>
          </p:nvPr>
        </p:nvSpPr>
        <p:spPr/>
        <p:txBody>
          <a:bodyPr/>
          <a:lstStyle/>
          <a:p>
            <a:fld id="{87985A02-EE7C-C54E-A6EE-E3DFCEFA5436}" type="slidenum">
              <a:rPr lang="en-US" smtClean="0"/>
              <a:t>39</a:t>
            </a:fld>
            <a:endParaRPr lang="en-US"/>
          </a:p>
        </p:txBody>
      </p:sp>
    </p:spTree>
    <p:extLst>
      <p:ext uri="{BB962C8B-B14F-4D97-AF65-F5344CB8AC3E}">
        <p14:creationId xmlns:p14="http://schemas.microsoft.com/office/powerpoint/2010/main" val="3014207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Simulated using</a:t>
            </a:r>
            <a:r>
              <a:rPr lang="en-US" baseline="0" dirty="0"/>
              <a:t> WRF SCM</a:t>
            </a:r>
          </a:p>
          <a:p>
            <a:r>
              <a:rPr lang="en-US" baseline="0" dirty="0"/>
              <a:t>This is using a higher wind initial sounding, and lower soil moisture, and that helps exaggerate diff </a:t>
            </a:r>
            <a:r>
              <a:rPr lang="en-US" baseline="0" dirty="0" err="1"/>
              <a:t>wrt</a:t>
            </a:r>
            <a:r>
              <a:rPr lang="en-US" baseline="0" dirty="0"/>
              <a:t> MRF</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40</a:t>
            </a:fld>
            <a:endParaRPr lang="en-US"/>
          </a:p>
        </p:txBody>
      </p:sp>
    </p:spTree>
    <p:extLst>
      <p:ext uri="{BB962C8B-B14F-4D97-AF65-F5344CB8AC3E}">
        <p14:creationId xmlns:p14="http://schemas.microsoft.com/office/powerpoint/2010/main" val="3723843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Superadiabatic</a:t>
            </a:r>
            <a:r>
              <a:rPr lang="en-US" dirty="0"/>
              <a:t> near </a:t>
            </a:r>
            <a:r>
              <a:rPr lang="en-US" dirty="0" err="1"/>
              <a:t>sfc</a:t>
            </a:r>
            <a:r>
              <a:rPr lang="en-US" dirty="0"/>
              <a:t> because mixing restricted near solid boundary.  Mixed layer results owing to mixing through a deep layer.</a:t>
            </a:r>
          </a:p>
        </p:txBody>
      </p:sp>
      <p:sp>
        <p:nvSpPr>
          <p:cNvPr id="4" name="Slide Number Placeholder 3"/>
          <p:cNvSpPr>
            <a:spLocks noGrp="1"/>
          </p:cNvSpPr>
          <p:nvPr>
            <p:ph type="sldNum" sz="quarter" idx="10"/>
          </p:nvPr>
        </p:nvSpPr>
        <p:spPr/>
        <p:txBody>
          <a:bodyPr/>
          <a:lstStyle/>
          <a:p>
            <a:fld id="{958DF35C-DFFE-F446-844B-FEF628D72EDE}" type="slidenum">
              <a:rPr lang="en-US" smtClean="0"/>
              <a:t>41</a:t>
            </a:fld>
            <a:endParaRPr lang="en-US"/>
          </a:p>
        </p:txBody>
      </p:sp>
    </p:spTree>
    <p:extLst>
      <p:ext uri="{BB962C8B-B14F-4D97-AF65-F5344CB8AC3E}">
        <p14:creationId xmlns:p14="http://schemas.microsoft.com/office/powerpoint/2010/main" val="3013602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Magnitudes,</a:t>
            </a:r>
            <a:r>
              <a:rPr lang="en-US" baseline="0" dirty="0"/>
              <a:t> depths different, but shape is similar</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42</a:t>
            </a:fld>
            <a:endParaRPr lang="en-US"/>
          </a:p>
        </p:txBody>
      </p:sp>
    </p:spTree>
    <p:extLst>
      <p:ext uri="{BB962C8B-B14F-4D97-AF65-F5344CB8AC3E}">
        <p14:creationId xmlns:p14="http://schemas.microsoft.com/office/powerpoint/2010/main" val="301360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order scheme fails to develop neutral mixed layer.  </a:t>
            </a:r>
            <a:r>
              <a:rPr lang="en-US" dirty="0" err="1"/>
              <a:t>Superadiabatic</a:t>
            </a:r>
            <a:r>
              <a:rPr lang="en-US" dirty="0"/>
              <a:t> through a very deep layer.</a:t>
            </a:r>
          </a:p>
        </p:txBody>
      </p:sp>
      <p:sp>
        <p:nvSpPr>
          <p:cNvPr id="4" name="Slide Number Placeholder 3"/>
          <p:cNvSpPr>
            <a:spLocks noGrp="1"/>
          </p:cNvSpPr>
          <p:nvPr>
            <p:ph type="sldNum" sz="quarter" idx="10"/>
          </p:nvPr>
        </p:nvSpPr>
        <p:spPr/>
        <p:txBody>
          <a:bodyPr/>
          <a:lstStyle/>
          <a:p>
            <a:fld id="{87985A02-EE7C-C54E-A6EE-E3DFCEFA5436}" type="slidenum">
              <a:rPr lang="en-US" smtClean="0"/>
              <a:t>43</a:t>
            </a:fld>
            <a:endParaRPr lang="en-US"/>
          </a:p>
        </p:txBody>
      </p:sp>
    </p:spTree>
    <p:extLst>
      <p:ext uri="{BB962C8B-B14F-4D97-AF65-F5344CB8AC3E}">
        <p14:creationId xmlns:p14="http://schemas.microsoft.com/office/powerpoint/2010/main" val="3720956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statically unstable</a:t>
            </a:r>
            <a:r>
              <a:rPr lang="en-US" baseline="0" dirty="0"/>
              <a:t> ABLs with vigorous convective thermals… wind speed becomes uniform with height a short distance above the ground.” – Stull’s Met for </a:t>
            </a:r>
            <a:r>
              <a:rPr lang="en-US" baseline="0" dirty="0" err="1"/>
              <a:t>Sci</a:t>
            </a:r>
            <a:r>
              <a:rPr lang="en-US" baseline="0" dirty="0"/>
              <a:t> and </a:t>
            </a:r>
            <a:r>
              <a:rPr lang="en-US" baseline="0" dirty="0" err="1"/>
              <a:t>Eng</a:t>
            </a:r>
            <a:r>
              <a:rPr lang="en-US" baseline="0" dirty="0"/>
              <a:t>, p. 81.  If shear really disappeared, Km = 0 during time when it actually would be LARGEST.  Indeed, shear is very small BECAUSE mixing is so large and effective.</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44</a:t>
            </a:fld>
            <a:endParaRPr lang="en-US"/>
          </a:p>
        </p:txBody>
      </p:sp>
    </p:spTree>
    <p:extLst>
      <p:ext uri="{BB962C8B-B14F-4D97-AF65-F5344CB8AC3E}">
        <p14:creationId xmlns:p14="http://schemas.microsoft.com/office/powerpoint/2010/main" val="4124688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BD5AA-6B57-0847-8378-39B35F65E7ED}" type="slidenum">
              <a:rPr lang="en-US" smtClean="0"/>
              <a:t>45</a:t>
            </a:fld>
            <a:endParaRPr lang="en-US"/>
          </a:p>
        </p:txBody>
      </p:sp>
    </p:spTree>
    <p:extLst>
      <p:ext uri="{BB962C8B-B14F-4D97-AF65-F5344CB8AC3E}">
        <p14:creationId xmlns:p14="http://schemas.microsoft.com/office/powerpoint/2010/main" val="2972042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2022</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46</a:t>
            </a:fld>
            <a:endParaRPr lang="en-US"/>
          </a:p>
        </p:txBody>
      </p:sp>
    </p:spTree>
    <p:extLst>
      <p:ext uri="{BB962C8B-B14F-4D97-AF65-F5344CB8AC3E}">
        <p14:creationId xmlns:p14="http://schemas.microsoft.com/office/powerpoint/2010/main" val="84025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11DC-C3E2-145F-782B-3F1DADB33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B81B6-FD3E-6CCC-5F96-B25D5B85F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FB6BB9-CBD2-33BA-83A0-508CCF7FBA31}"/>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2D8A2D1B-5CAF-FF8D-46F9-F3F9F6B2B3DB}"/>
              </a:ext>
            </a:extLst>
          </p:cNvPr>
          <p:cNvSpPr>
            <a:spLocks noGrp="1"/>
          </p:cNvSpPr>
          <p:nvPr>
            <p:ph type="sldNum" sz="quarter" idx="10"/>
          </p:nvPr>
        </p:nvSpPr>
        <p:spPr/>
        <p:txBody>
          <a:bodyPr/>
          <a:lstStyle/>
          <a:p>
            <a:fld id="{84AC2371-CBC8-6D41-94C3-460DAB85726C}" type="slidenum">
              <a:rPr lang="en-US" smtClean="0"/>
              <a:t>4</a:t>
            </a:fld>
            <a:endParaRPr lang="en-US"/>
          </a:p>
        </p:txBody>
      </p:sp>
    </p:spTree>
    <p:extLst>
      <p:ext uri="{BB962C8B-B14F-4D97-AF65-F5344CB8AC3E}">
        <p14:creationId xmlns:p14="http://schemas.microsoft.com/office/powerpoint/2010/main" val="2679197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MRF is simplest version of this approach </a:t>
            </a:r>
            <a:r>
              <a:rPr lang="mr-IN" dirty="0"/>
              <a:t>–</a:t>
            </a:r>
            <a:r>
              <a:rPr lang="en-US" dirty="0"/>
              <a:t> the basics</a:t>
            </a:r>
          </a:p>
          <a:p>
            <a:r>
              <a:rPr lang="en-US" dirty="0"/>
              <a:t>Unstable \</a:t>
            </a:r>
            <a:r>
              <a:rPr lang="en-US" dirty="0" err="1"/>
              <a:t>phi_m</a:t>
            </a:r>
            <a:r>
              <a:rPr lang="en-US" dirty="0"/>
              <a:t> &lt; 1, </a:t>
            </a:r>
            <a:r>
              <a:rPr lang="en-US" dirty="0" err="1"/>
              <a:t>amping</a:t>
            </a:r>
            <a:r>
              <a:rPr lang="en-US" baseline="0" dirty="0"/>
              <a:t> up the velocity scale and thus the mixing</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49</a:t>
            </a:fld>
            <a:endParaRPr lang="en-US"/>
          </a:p>
        </p:txBody>
      </p:sp>
    </p:spTree>
    <p:extLst>
      <p:ext uri="{BB962C8B-B14F-4D97-AF65-F5344CB8AC3E}">
        <p14:creationId xmlns:p14="http://schemas.microsoft.com/office/powerpoint/2010/main" val="198959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between layers 1 and</a:t>
            </a:r>
            <a:r>
              <a:rPr lang="en-US" baseline="0" dirty="0"/>
              <a:t> 2.  Between surface and layer 2.</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51</a:t>
            </a:fld>
            <a:endParaRPr lang="en-US"/>
          </a:p>
        </p:txBody>
      </p:sp>
    </p:spTree>
    <p:extLst>
      <p:ext uri="{BB962C8B-B14F-4D97-AF65-F5344CB8AC3E}">
        <p14:creationId xmlns:p14="http://schemas.microsoft.com/office/powerpoint/2010/main" val="1965444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YSU uses this as first guess to</a:t>
            </a:r>
            <a:r>
              <a:rPr lang="en-US" baseline="0" dirty="0"/>
              <a:t> PBL depth h.  Then, it factors in a “thermal excess” and </a:t>
            </a:r>
            <a:r>
              <a:rPr lang="en-US" baseline="0" dirty="0" err="1"/>
              <a:t>recomputes</a:t>
            </a:r>
            <a:r>
              <a:rPr lang="en-US" baseline="0" dirty="0"/>
              <a:t> h, finding a higher value when PBL is unstable.</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52</a:t>
            </a:fld>
            <a:endParaRPr lang="en-US"/>
          </a:p>
        </p:txBody>
      </p:sp>
    </p:spTree>
    <p:extLst>
      <p:ext uri="{BB962C8B-B14F-4D97-AF65-F5344CB8AC3E}">
        <p14:creationId xmlns:p14="http://schemas.microsoft.com/office/powerpoint/2010/main" val="1685621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YSU uses this as first guess to</a:t>
            </a:r>
            <a:r>
              <a:rPr lang="en-US" baseline="0" dirty="0"/>
              <a:t> PBL depth h.  Then, it factors in a “thermal excess” and </a:t>
            </a:r>
            <a:r>
              <a:rPr lang="en-US" baseline="0" dirty="0" err="1"/>
              <a:t>recomputes</a:t>
            </a:r>
            <a:r>
              <a:rPr lang="en-US" baseline="0" dirty="0"/>
              <a:t> h, finding a higher value when PBL is unstable.</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53</a:t>
            </a:fld>
            <a:endParaRPr lang="en-US"/>
          </a:p>
        </p:txBody>
      </p:sp>
    </p:spTree>
    <p:extLst>
      <p:ext uri="{BB962C8B-B14F-4D97-AF65-F5344CB8AC3E}">
        <p14:creationId xmlns:p14="http://schemas.microsoft.com/office/powerpoint/2010/main" val="1685621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to theta </a:t>
            </a:r>
            <a:r>
              <a:rPr lang="en-US" dirty="0" err="1"/>
              <a:t>eq</a:t>
            </a:r>
            <a:r>
              <a:rPr lang="en-US" dirty="0"/>
              <a:t> instead.  Will explain why </a:t>
            </a:r>
            <a:r>
              <a:rPr lang="mr-IN" dirty="0"/>
              <a:t>–</a:t>
            </a:r>
            <a:r>
              <a:rPr lang="en-US" dirty="0"/>
              <a:t> it’s for adding </a:t>
            </a:r>
            <a:r>
              <a:rPr lang="en-US" dirty="0" err="1"/>
              <a:t>countergrad</a:t>
            </a:r>
            <a:r>
              <a:rPr lang="en-US" dirty="0"/>
              <a:t> term, which MRF did not apply to momentum.</a:t>
            </a:r>
          </a:p>
          <a:p>
            <a:r>
              <a:rPr lang="en-US" dirty="0"/>
              <a:t>One of the neglected RHS terms is diabatic</a:t>
            </a:r>
            <a:r>
              <a:rPr lang="en-US" baseline="0" dirty="0"/>
              <a:t> term</a:t>
            </a:r>
            <a:endParaRPr lang="en-US" dirty="0"/>
          </a:p>
        </p:txBody>
      </p:sp>
      <p:sp>
        <p:nvSpPr>
          <p:cNvPr id="4" name="Slide Number Placeholder 3"/>
          <p:cNvSpPr>
            <a:spLocks noGrp="1"/>
          </p:cNvSpPr>
          <p:nvPr>
            <p:ph type="sldNum" sz="quarter" idx="10"/>
          </p:nvPr>
        </p:nvSpPr>
        <p:spPr/>
        <p:txBody>
          <a:bodyPr/>
          <a:lstStyle/>
          <a:p>
            <a:fld id="{958DF35C-DFFE-F446-844B-FEF628D72EDE}" type="slidenum">
              <a:rPr lang="en-US" smtClean="0"/>
              <a:t>57</a:t>
            </a:fld>
            <a:endParaRPr lang="en-US"/>
          </a:p>
        </p:txBody>
      </p:sp>
    </p:spTree>
    <p:extLst>
      <p:ext uri="{BB962C8B-B14F-4D97-AF65-F5344CB8AC3E}">
        <p14:creationId xmlns:p14="http://schemas.microsoft.com/office/powerpoint/2010/main" val="1578335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to theta </a:t>
            </a:r>
            <a:r>
              <a:rPr lang="en-US" dirty="0" err="1"/>
              <a:t>eq</a:t>
            </a:r>
            <a:r>
              <a:rPr lang="en-US" dirty="0"/>
              <a:t> instead.  Will explain why </a:t>
            </a:r>
            <a:r>
              <a:rPr lang="mr-IN" dirty="0"/>
              <a:t>–</a:t>
            </a:r>
            <a:r>
              <a:rPr lang="en-US" dirty="0"/>
              <a:t> it’s for adding </a:t>
            </a:r>
            <a:r>
              <a:rPr lang="en-US" dirty="0" err="1"/>
              <a:t>countergrad</a:t>
            </a:r>
            <a:r>
              <a:rPr lang="en-US" dirty="0"/>
              <a:t> term, which MRF did not apply to momentum.</a:t>
            </a:r>
          </a:p>
        </p:txBody>
      </p:sp>
      <p:sp>
        <p:nvSpPr>
          <p:cNvPr id="4" name="Slide Number Placeholder 3"/>
          <p:cNvSpPr>
            <a:spLocks noGrp="1"/>
          </p:cNvSpPr>
          <p:nvPr>
            <p:ph type="sldNum" sz="quarter" idx="10"/>
          </p:nvPr>
        </p:nvSpPr>
        <p:spPr/>
        <p:txBody>
          <a:bodyPr/>
          <a:lstStyle/>
          <a:p>
            <a:fld id="{958DF35C-DFFE-F446-844B-FEF628D72EDE}" type="slidenum">
              <a:rPr lang="en-US" smtClean="0"/>
              <a:t>58</a:t>
            </a:fld>
            <a:endParaRPr lang="en-US"/>
          </a:p>
        </p:txBody>
      </p:sp>
    </p:spTree>
    <p:extLst>
      <p:ext uri="{BB962C8B-B14F-4D97-AF65-F5344CB8AC3E}">
        <p14:creationId xmlns:p14="http://schemas.microsoft.com/office/powerpoint/2010/main" val="1578335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Lava lamp</a:t>
            </a:r>
          </a:p>
        </p:txBody>
      </p:sp>
      <p:sp>
        <p:nvSpPr>
          <p:cNvPr id="4" name="Slide Number Placeholder 3"/>
          <p:cNvSpPr>
            <a:spLocks noGrp="1"/>
          </p:cNvSpPr>
          <p:nvPr>
            <p:ph type="sldNum" sz="quarter" idx="10"/>
          </p:nvPr>
        </p:nvSpPr>
        <p:spPr/>
        <p:txBody>
          <a:bodyPr/>
          <a:lstStyle/>
          <a:p>
            <a:fld id="{87985A02-EE7C-C54E-A6EE-E3DFCEFA5436}" type="slidenum">
              <a:rPr lang="en-US" smtClean="0"/>
              <a:t>59</a:t>
            </a:fld>
            <a:endParaRPr lang="en-US"/>
          </a:p>
        </p:txBody>
      </p:sp>
    </p:spTree>
    <p:extLst>
      <p:ext uri="{BB962C8B-B14F-4D97-AF65-F5344CB8AC3E}">
        <p14:creationId xmlns:p14="http://schemas.microsoft.com/office/powerpoint/2010/main" val="1414336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2019</a:t>
            </a:r>
          </a:p>
          <a:p>
            <a:r>
              <a:rPr lang="en-US" dirty="0"/>
              <a:t>Epicycles?</a:t>
            </a:r>
          </a:p>
        </p:txBody>
      </p:sp>
      <p:sp>
        <p:nvSpPr>
          <p:cNvPr id="4" name="Slide Number Placeholder 3"/>
          <p:cNvSpPr>
            <a:spLocks noGrp="1"/>
          </p:cNvSpPr>
          <p:nvPr>
            <p:ph type="sldNum" sz="quarter" idx="10"/>
          </p:nvPr>
        </p:nvSpPr>
        <p:spPr/>
        <p:txBody>
          <a:bodyPr/>
          <a:lstStyle/>
          <a:p>
            <a:fld id="{87985A02-EE7C-C54E-A6EE-E3DFCEFA5436}" type="slidenum">
              <a:rPr lang="en-US" smtClean="0"/>
              <a:t>60</a:t>
            </a:fld>
            <a:endParaRPr lang="en-US"/>
          </a:p>
        </p:txBody>
      </p:sp>
    </p:spTree>
    <p:extLst>
      <p:ext uri="{BB962C8B-B14F-4D97-AF65-F5344CB8AC3E}">
        <p14:creationId xmlns:p14="http://schemas.microsoft.com/office/powerpoint/2010/main" val="3921365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jumping just yet to develop proxies for these eddy </a:t>
            </a:r>
            <a:r>
              <a:rPr lang="en-US" dirty="0" err="1"/>
              <a:t>covariances</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65</a:t>
            </a:fld>
            <a:endParaRPr lang="en-US"/>
          </a:p>
        </p:txBody>
      </p:sp>
    </p:spTree>
    <p:extLst>
      <p:ext uri="{BB962C8B-B14F-4D97-AF65-F5344CB8AC3E}">
        <p14:creationId xmlns:p14="http://schemas.microsoft.com/office/powerpoint/2010/main" val="3646422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t>
            </a:r>
            <a:r>
              <a:rPr lang="en-US" dirty="0" err="1"/>
              <a:t>eq</a:t>
            </a:r>
            <a:r>
              <a:rPr lang="en-US" dirty="0"/>
              <a:t> is</a:t>
            </a:r>
            <a:r>
              <a:rPr lang="en-US" baseline="0" dirty="0"/>
              <a:t> \bar{</a:t>
            </a:r>
            <a:r>
              <a:rPr lang="en-US" baseline="0" dirty="0" err="1"/>
              <a:t>u’u</a:t>
            </a:r>
            <a:r>
              <a:rPr lang="en-US" baseline="0" dirty="0"/>
              <a:t>’}.  In eq (12), their numbering, term 3 in bracket looks a little like our original proxy, but this is much much more complicated</a:t>
            </a:r>
          </a:p>
          <a:p>
            <a:r>
              <a:rPr lang="en-US" baseline="0" dirty="0"/>
              <a:t>A real mess of algebraic manipulation</a:t>
            </a:r>
          </a:p>
          <a:p>
            <a:r>
              <a:rPr lang="en-US" baseline="0" dirty="0"/>
              <a:t>Actually </a:t>
            </a:r>
            <a:r>
              <a:rPr lang="en-US" baseline="0" dirty="0" err="1"/>
              <a:t>Jahn</a:t>
            </a:r>
            <a:r>
              <a:rPr lang="en-US" baseline="0" dirty="0"/>
              <a:t> et </a:t>
            </a:r>
            <a:r>
              <a:rPr lang="en-US" baseline="0" dirty="0" err="1"/>
              <a:t>al’s</a:t>
            </a:r>
            <a:r>
              <a:rPr lang="en-US" baseline="0" dirty="0"/>
              <a:t> second 2017 paper</a:t>
            </a:r>
            <a:endParaRPr lang="en-US" dirty="0"/>
          </a:p>
        </p:txBody>
      </p:sp>
      <p:sp>
        <p:nvSpPr>
          <p:cNvPr id="4" name="Slide Number Placeholder 3"/>
          <p:cNvSpPr>
            <a:spLocks noGrp="1"/>
          </p:cNvSpPr>
          <p:nvPr>
            <p:ph type="sldNum" sz="quarter" idx="10"/>
          </p:nvPr>
        </p:nvSpPr>
        <p:spPr/>
        <p:txBody>
          <a:bodyPr/>
          <a:lstStyle/>
          <a:p>
            <a:fld id="{87985A02-EE7C-C54E-A6EE-E3DFCEFA5436}" type="slidenum">
              <a:rPr lang="en-US" smtClean="0"/>
              <a:t>66</a:t>
            </a:fld>
            <a:endParaRPr lang="en-US"/>
          </a:p>
        </p:txBody>
      </p:sp>
    </p:spTree>
    <p:extLst>
      <p:ext uri="{BB962C8B-B14F-4D97-AF65-F5344CB8AC3E}">
        <p14:creationId xmlns:p14="http://schemas.microsoft.com/office/powerpoint/2010/main" val="153471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p:cNvSpPr>
            <a:spLocks noGrp="1"/>
          </p:cNvSpPr>
          <p:nvPr>
            <p:ph type="sldNum" sz="quarter" idx="10"/>
          </p:nvPr>
        </p:nvSpPr>
        <p:spPr/>
        <p:txBody>
          <a:bodyPr/>
          <a:lstStyle/>
          <a:p>
            <a:fld id="{84AC2371-CBC8-6D41-94C3-460DAB85726C}" type="slidenum">
              <a:rPr lang="en-US" smtClean="0"/>
              <a:t>5</a:t>
            </a:fld>
            <a:endParaRPr lang="en-US"/>
          </a:p>
        </p:txBody>
      </p:sp>
    </p:spTree>
    <p:extLst>
      <p:ext uri="{BB962C8B-B14F-4D97-AF65-F5344CB8AC3E}">
        <p14:creationId xmlns:p14="http://schemas.microsoft.com/office/powerpoint/2010/main" val="56470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AE29-DDC5-D3E4-DDF9-698CB344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7ED8A-A169-3C11-B40E-2D8F6959A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75B5D-1694-2A20-C98C-E05F2D259BD8}"/>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79D09810-C199-AE71-544F-289C287B70EA}"/>
              </a:ext>
            </a:extLst>
          </p:cNvPr>
          <p:cNvSpPr>
            <a:spLocks noGrp="1"/>
          </p:cNvSpPr>
          <p:nvPr>
            <p:ph type="sldNum" sz="quarter" idx="10"/>
          </p:nvPr>
        </p:nvSpPr>
        <p:spPr/>
        <p:txBody>
          <a:bodyPr/>
          <a:lstStyle/>
          <a:p>
            <a:fld id="{84AC2371-CBC8-6D41-94C3-460DAB85726C}" type="slidenum">
              <a:rPr lang="en-US" smtClean="0"/>
              <a:t>6</a:t>
            </a:fld>
            <a:endParaRPr lang="en-US"/>
          </a:p>
        </p:txBody>
      </p:sp>
    </p:spTree>
    <p:extLst>
      <p:ext uri="{BB962C8B-B14F-4D97-AF65-F5344CB8AC3E}">
        <p14:creationId xmlns:p14="http://schemas.microsoft.com/office/powerpoint/2010/main" val="174180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504F5-0AE1-F502-8608-09A2C1576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38472-2E81-5F94-BE06-E0F48D14C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2AED7-BDB1-70C3-3CA0-534F0EB31DE1}"/>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2323AC85-CF57-695C-E2A3-A0EAA50DE6B3}"/>
              </a:ext>
            </a:extLst>
          </p:cNvPr>
          <p:cNvSpPr>
            <a:spLocks noGrp="1"/>
          </p:cNvSpPr>
          <p:nvPr>
            <p:ph type="sldNum" sz="quarter" idx="10"/>
          </p:nvPr>
        </p:nvSpPr>
        <p:spPr/>
        <p:txBody>
          <a:bodyPr/>
          <a:lstStyle/>
          <a:p>
            <a:fld id="{84AC2371-CBC8-6D41-94C3-460DAB85726C}" type="slidenum">
              <a:rPr lang="en-US" smtClean="0"/>
              <a:t>7</a:t>
            </a:fld>
            <a:endParaRPr lang="en-US"/>
          </a:p>
        </p:txBody>
      </p:sp>
    </p:spTree>
    <p:extLst>
      <p:ext uri="{BB962C8B-B14F-4D97-AF65-F5344CB8AC3E}">
        <p14:creationId xmlns:p14="http://schemas.microsoft.com/office/powerpoint/2010/main" val="30831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086E-E5FC-1053-86BB-D5C2427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292C6-97AB-6702-67CA-B1B3E8A57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4D1C3-A806-5A89-C10D-5998C184FBC3}"/>
              </a:ext>
            </a:extLst>
          </p:cNvPr>
          <p:cNvSpPr>
            <a:spLocks noGrp="1"/>
          </p:cNvSpPr>
          <p:nvPr>
            <p:ph type="body" idx="1"/>
          </p:nvPr>
        </p:nvSpPr>
        <p:spPr/>
        <p:txBody>
          <a:bodyPr/>
          <a:lstStyle/>
          <a:p>
            <a:r>
              <a:rPr lang="en-US" dirty="0"/>
              <a:t>PBL height</a:t>
            </a:r>
            <a:r>
              <a:rPr lang="en-US" baseline="0" dirty="0"/>
              <a:t> computed </a:t>
            </a:r>
            <a:r>
              <a:rPr lang="en-US" baseline="0" dirty="0" err="1"/>
              <a:t>vs</a:t>
            </a:r>
            <a:r>
              <a:rPr lang="en-US" baseline="0" dirty="0"/>
              <a:t> observed</a:t>
            </a:r>
            <a:endParaRPr lang="en-US" dirty="0"/>
          </a:p>
        </p:txBody>
      </p:sp>
      <p:sp>
        <p:nvSpPr>
          <p:cNvPr id="4" name="Slide Number Placeholder 3">
            <a:extLst>
              <a:ext uri="{FF2B5EF4-FFF2-40B4-BE49-F238E27FC236}">
                <a16:creationId xmlns:a16="http://schemas.microsoft.com/office/drawing/2014/main" id="{EA2187B8-D120-3045-8109-5DA1526EDD42}"/>
              </a:ext>
            </a:extLst>
          </p:cNvPr>
          <p:cNvSpPr>
            <a:spLocks noGrp="1"/>
          </p:cNvSpPr>
          <p:nvPr>
            <p:ph type="sldNum" sz="quarter" idx="10"/>
          </p:nvPr>
        </p:nvSpPr>
        <p:spPr/>
        <p:txBody>
          <a:bodyPr/>
          <a:lstStyle/>
          <a:p>
            <a:fld id="{84AC2371-CBC8-6D41-94C3-460DAB85726C}" type="slidenum">
              <a:rPr lang="en-US" smtClean="0"/>
              <a:t>8</a:t>
            </a:fld>
            <a:endParaRPr lang="en-US"/>
          </a:p>
        </p:txBody>
      </p:sp>
    </p:spTree>
    <p:extLst>
      <p:ext uri="{BB962C8B-B14F-4D97-AF65-F5344CB8AC3E}">
        <p14:creationId xmlns:p14="http://schemas.microsoft.com/office/powerpoint/2010/main" val="184854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97DC-8AAF-4629-514C-D99EAA788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0CA0A-9236-0336-FF6B-716708DAA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12DC5-56FF-73ED-DDD1-6BCE50A20585}"/>
              </a:ext>
            </a:extLst>
          </p:cNvPr>
          <p:cNvSpPr>
            <a:spLocks noGrp="1"/>
          </p:cNvSpPr>
          <p:nvPr>
            <p:ph type="body" idx="1"/>
          </p:nvPr>
        </p:nvSpPr>
        <p:spPr/>
        <p:txBody>
          <a:bodyPr/>
          <a:lstStyle/>
          <a:p>
            <a:r>
              <a:rPr lang="en-US" dirty="0"/>
              <a:t>Emphasize</a:t>
            </a:r>
            <a:r>
              <a:rPr lang="en-US" baseline="0" dirty="0"/>
              <a:t> very rapid collapse of mixing as sun goes down</a:t>
            </a:r>
          </a:p>
          <a:p>
            <a:r>
              <a:rPr lang="en-US" baseline="0" dirty="0"/>
              <a:t>What’s the big difference between afternoon and overnight?  MIXING.  PBL. SUBGRID MIXING.  Need to param it right to get the forecast right.</a:t>
            </a:r>
            <a:endParaRPr lang="en-US" dirty="0"/>
          </a:p>
        </p:txBody>
      </p:sp>
      <p:sp>
        <p:nvSpPr>
          <p:cNvPr id="4" name="Slide Number Placeholder 3">
            <a:extLst>
              <a:ext uri="{FF2B5EF4-FFF2-40B4-BE49-F238E27FC236}">
                <a16:creationId xmlns:a16="http://schemas.microsoft.com/office/drawing/2014/main" id="{D9362511-3B9F-E290-8CBF-D91156AC8A11}"/>
              </a:ext>
            </a:extLst>
          </p:cNvPr>
          <p:cNvSpPr>
            <a:spLocks noGrp="1"/>
          </p:cNvSpPr>
          <p:nvPr>
            <p:ph type="sldNum" sz="quarter" idx="10"/>
          </p:nvPr>
        </p:nvSpPr>
        <p:spPr/>
        <p:txBody>
          <a:bodyPr/>
          <a:lstStyle/>
          <a:p>
            <a:fld id="{84AC2371-CBC8-6D41-94C3-460DAB85726C}" type="slidenum">
              <a:rPr lang="en-US" smtClean="0"/>
              <a:t>9</a:t>
            </a:fld>
            <a:endParaRPr lang="en-US"/>
          </a:p>
        </p:txBody>
      </p:sp>
    </p:spTree>
    <p:extLst>
      <p:ext uri="{BB962C8B-B14F-4D97-AF65-F5344CB8AC3E}">
        <p14:creationId xmlns:p14="http://schemas.microsoft.com/office/powerpoint/2010/main" val="131067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5F3B5-E02A-4B44-BC21-A40B53F806F2}" type="slidenum">
              <a:rPr lang="en-US"/>
              <a:pPr/>
              <a:t>10</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r>
              <a:rPr lang="en-US" dirty="0" err="1"/>
              <a:t>Virt</a:t>
            </a:r>
            <a:r>
              <a:rPr lang="en-US" dirty="0"/>
              <a:t> PT because vapor content influences density via gas constant R</a:t>
            </a:r>
          </a:p>
          <a:p>
            <a:r>
              <a:rPr lang="en-US" dirty="0"/>
              <a:t>Surface layer is absolutely unstable but its shallowness and frictional drag makes it hard for eddies to form and </a:t>
            </a:r>
            <a:r>
              <a:rPr lang="ja-JP" altLang="en-US" dirty="0">
                <a:latin typeface="Arial"/>
              </a:rPr>
              <a:t>“</a:t>
            </a:r>
            <a:r>
              <a:rPr lang="en-US" dirty="0"/>
              <a:t>get a grip</a:t>
            </a:r>
            <a:r>
              <a:rPr lang="ja-JP" altLang="en-US" dirty="0">
                <a:latin typeface="Arial"/>
              </a:rPr>
              <a: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6A28D9-C8E0-A84F-8CD1-68A8484399CB}" type="datetime1">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93043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F1FA4-780E-754E-9762-2242744D582F}" type="datetime1">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32909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AA544-71B2-BB45-9CD3-852D836B58D2}" type="datetime1">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57014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FDF24-CB24-2549-95D1-08B71F24D62F}" type="datetime1">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3950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01471-1CC2-0D42-84FA-56C9FE429FAC}" type="datetime1">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58561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8A4BAA-41AB-AD4E-8365-CF46ABD4C15F}" type="datetime1">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62041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0A0C9-307A-F14A-8A04-98778F182F8A}" type="datetime1">
              <a:rPr lang="en-US" smtClean="0"/>
              <a:t>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421997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A303E-F864-3D4D-84F4-EB768EE0B0C8}" type="datetime1">
              <a:rPr lang="en-US" smtClean="0"/>
              <a:t>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96627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85884-39A3-F148-B716-AA84F25CAC45}" type="datetime1">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24343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7FF0A-5250-7D4B-81E0-55CC79B81154}" type="datetime1">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10432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2A7BD-5D57-0243-85A9-0CAC0E8DD88C}" type="datetime1">
              <a:rPr lang="en-US" smtClean="0"/>
              <a:t>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FBBD5-1602-7744-BAB0-075BA59CFE2E}" type="slidenum">
              <a:rPr lang="en-US" smtClean="0"/>
              <a:t>‹#›</a:t>
            </a:fld>
            <a:endParaRPr lang="en-US"/>
          </a:p>
        </p:txBody>
      </p:sp>
    </p:spTree>
    <p:extLst>
      <p:ext uri="{BB962C8B-B14F-4D97-AF65-F5344CB8AC3E}">
        <p14:creationId xmlns:p14="http://schemas.microsoft.com/office/powerpoint/2010/main" val="420308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A330D-56B6-9342-957C-7F3C3845D419}" type="datetime1">
              <a:rPr lang="en-US" smtClean="0"/>
              <a:t>2/27/24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FBBD5-1602-7744-BAB0-075BA59CFE2E}" type="slidenum">
              <a:rPr lang="en-US" smtClean="0"/>
              <a:t>‹#›</a:t>
            </a:fld>
            <a:endParaRPr lang="en-US"/>
          </a:p>
        </p:txBody>
      </p:sp>
    </p:spTree>
    <p:extLst>
      <p:ext uri="{BB962C8B-B14F-4D97-AF65-F5344CB8AC3E}">
        <p14:creationId xmlns:p14="http://schemas.microsoft.com/office/powerpoint/2010/main" val="377047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0.emf"/><Relationship Id="rId5" Type="http://schemas.openxmlformats.org/officeDocument/2006/relationships/image" Target="../media/image39.gif"/><Relationship Id="rId4" Type="http://schemas.openxmlformats.org/officeDocument/2006/relationships/image" Target="../media/image38.gif"/></Relationships>
</file>

<file path=ppt/slides/_rels/slide4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7.gif"/><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43.emf"/><Relationship Id="rId4" Type="http://schemas.openxmlformats.org/officeDocument/2006/relationships/image" Target="../media/image48.gif"/></Relationships>
</file>

<file path=ppt/slides/_rels/slide5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9.gif"/><Relationship Id="rId4" Type="http://schemas.openxmlformats.org/officeDocument/2006/relationships/image" Target="../media/image48.gif"/></Relationships>
</file>

<file path=ppt/slides/_rels/slide53.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9.gif"/><Relationship Id="rId4" Type="http://schemas.openxmlformats.org/officeDocument/2006/relationships/image" Target="../media/image48.gif"/></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4.emf"/><Relationship Id="rId4" Type="http://schemas.openxmlformats.org/officeDocument/2006/relationships/image" Target="../media/image53.emf"/></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5.emf"/><Relationship Id="rId4" Type="http://schemas.openxmlformats.org/officeDocument/2006/relationships/image" Target="../media/image54.emf"/></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21.emf"/></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Planetary Boundary Layer (PBL): Highlights of implementations</a:t>
            </a:r>
          </a:p>
        </p:txBody>
      </p:sp>
      <p:sp>
        <p:nvSpPr>
          <p:cNvPr id="3" name="Subtitle 2"/>
          <p:cNvSpPr>
            <a:spLocks noGrp="1"/>
          </p:cNvSpPr>
          <p:nvPr>
            <p:ph type="subTitle" idx="1"/>
          </p:nvPr>
        </p:nvSpPr>
        <p:spPr/>
        <p:txBody>
          <a:bodyPr/>
          <a:lstStyle/>
          <a:p>
            <a:pPr>
              <a:defRPr/>
            </a:pPr>
            <a:r>
              <a:rPr lang="en-US" dirty="0">
                <a:solidFill>
                  <a:schemeClr val="bg1">
                    <a:lumMod val="50000"/>
                  </a:schemeClr>
                </a:solidFill>
                <a:latin typeface="Arial" charset="0"/>
              </a:rPr>
              <a:t>ATM 419/563</a:t>
            </a:r>
          </a:p>
          <a:p>
            <a:pPr>
              <a:defRPr/>
            </a:pPr>
            <a:r>
              <a:rPr lang="en-US" dirty="0">
                <a:solidFill>
                  <a:schemeClr val="bg1">
                    <a:lumMod val="50000"/>
                  </a:schemeClr>
                </a:solidFill>
                <a:latin typeface="Arial" charset="0"/>
              </a:rPr>
              <a:t>Spring 2024</a:t>
            </a:r>
          </a:p>
          <a:p>
            <a:pPr>
              <a:defRPr/>
            </a:pPr>
            <a:r>
              <a:rPr lang="en-US" dirty="0">
                <a:solidFill>
                  <a:schemeClr val="bg1">
                    <a:lumMod val="50000"/>
                  </a:schemeClr>
                </a:solidFill>
                <a:latin typeface="Arial" charset="0"/>
              </a:rPr>
              <a:t>Fovell</a:t>
            </a:r>
          </a:p>
          <a:p>
            <a:endParaRPr lang="en-US" dirty="0"/>
          </a:p>
        </p:txBody>
      </p:sp>
      <p:sp>
        <p:nvSpPr>
          <p:cNvPr id="4" name="Slide Number Placeholder 3"/>
          <p:cNvSpPr>
            <a:spLocks noGrp="1"/>
          </p:cNvSpPr>
          <p:nvPr>
            <p:ph type="sldNum" sz="quarter" idx="12"/>
          </p:nvPr>
        </p:nvSpPr>
        <p:spPr/>
        <p:txBody>
          <a:bodyPr/>
          <a:lstStyle/>
          <a:p>
            <a:fld id="{439B27A5-291A-F64B-BF25-7DF0870CD8E2}" type="slidenum">
              <a:rPr lang="en-US" smtClean="0"/>
              <a:t>1</a:t>
            </a:fld>
            <a:endParaRPr lang="en-US"/>
          </a:p>
        </p:txBody>
      </p:sp>
      <p:sp>
        <p:nvSpPr>
          <p:cNvPr id="5" name="TextBox 4">
            <a:extLst>
              <a:ext uri="{FF2B5EF4-FFF2-40B4-BE49-F238E27FC236}">
                <a16:creationId xmlns:a16="http://schemas.microsoft.com/office/drawing/2014/main" id="{59C219EB-FB4A-2745-BD38-5E4D9D416AD1}"/>
              </a:ext>
            </a:extLst>
          </p:cNvPr>
          <p:cNvSpPr txBox="1"/>
          <p:nvPr/>
        </p:nvSpPr>
        <p:spPr>
          <a:xfrm>
            <a:off x="26831" y="6629400"/>
            <a:ext cx="411362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342932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91139"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a14="http://schemas.microsoft.com/office/drawing/2010/main" xmlns="">
                <a:solidFill>
                  <a:srgbClr val="FFFFFF"/>
                </a:solidFill>
              </a14:hiddenFill>
            </a:ext>
          </a:extLst>
        </p:spPr>
      </p:pic>
      <p:sp>
        <p:nvSpPr>
          <p:cNvPr id="91140" name="Text Box 4"/>
          <p:cNvSpPr txBox="1">
            <a:spLocks noChangeArrowheads="1"/>
          </p:cNvSpPr>
          <p:nvPr/>
        </p:nvSpPr>
        <p:spPr bwMode="auto">
          <a:xfrm>
            <a:off x="4419600" y="1203325"/>
            <a:ext cx="4664075" cy="4524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b="0" dirty="0"/>
              <a:t>• </a:t>
            </a:r>
            <a:r>
              <a:rPr lang="en-US" dirty="0"/>
              <a:t>Temporally averaged v</a:t>
            </a:r>
            <a:r>
              <a:rPr lang="en-US" b="0" dirty="0"/>
              <a:t>ertical profiles of </a:t>
            </a:r>
            <a:r>
              <a:rPr lang="en-US" b="0" i="1" dirty="0"/>
              <a:t>virtual</a:t>
            </a:r>
            <a:r>
              <a:rPr lang="en-US" b="0" dirty="0"/>
              <a:t> potential temperature (</a:t>
            </a:r>
            <a:r>
              <a:rPr lang="en-US" b="0" dirty="0">
                <a:latin typeface="Symbol" charset="0"/>
                <a:sym typeface="Symbol" charset="0"/>
              </a:rPr>
              <a:t></a:t>
            </a:r>
            <a:r>
              <a:rPr lang="en-US" b="0" baseline="-25000" dirty="0"/>
              <a:t>v</a:t>
            </a:r>
            <a:r>
              <a:rPr lang="en-US" b="0" dirty="0"/>
              <a:t>), vapor mixing ratio (</a:t>
            </a:r>
            <a:r>
              <a:rPr lang="en-US" b="0" i="1" dirty="0"/>
              <a:t>q</a:t>
            </a:r>
            <a:r>
              <a:rPr lang="en-US" b="0" dirty="0"/>
              <a:t>) and horizontal momentum (</a:t>
            </a:r>
            <a:r>
              <a:rPr lang="en-US" b="0" i="1" dirty="0"/>
              <a:t>M</a:t>
            </a:r>
            <a:r>
              <a:rPr lang="en-US" b="0" dirty="0"/>
              <a:t>)</a:t>
            </a:r>
          </a:p>
          <a:p>
            <a:endParaRPr lang="en-US" b="0" dirty="0"/>
          </a:p>
          <a:p>
            <a:r>
              <a:rPr lang="en-US" b="0" dirty="0"/>
              <a:t>• Strong surface heating, combined with surface friction that impedes vertical mixing, causes </a:t>
            </a:r>
            <a:r>
              <a:rPr lang="en-US" b="0" dirty="0">
                <a:latin typeface="Symbol" charset="0"/>
                <a:sym typeface="Symbol" charset="0"/>
              </a:rPr>
              <a:t></a:t>
            </a:r>
            <a:r>
              <a:rPr lang="en-US" b="0" baseline="-25000" dirty="0"/>
              <a:t>v</a:t>
            </a:r>
            <a:r>
              <a:rPr lang="en-US" b="0" dirty="0"/>
              <a:t> to decrease with height near the ground in the </a:t>
            </a:r>
            <a:r>
              <a:rPr lang="en-US" b="1" dirty="0"/>
              <a:t>surface layer </a:t>
            </a:r>
            <a:r>
              <a:rPr lang="en-US" dirty="0"/>
              <a:t>(</a:t>
            </a:r>
            <a:r>
              <a:rPr lang="en-US" dirty="0" err="1"/>
              <a:t>superadiabatic</a:t>
            </a:r>
            <a:r>
              <a:rPr lang="en-US" dirty="0"/>
              <a:t>)</a:t>
            </a:r>
            <a:endParaRPr lang="en-US" b="0" dirty="0"/>
          </a:p>
          <a:p>
            <a:endParaRPr lang="en-US" b="0" dirty="0"/>
          </a:p>
          <a:p>
            <a:r>
              <a:rPr lang="en-US" b="0" dirty="0"/>
              <a:t>• Farther above, convective turbulence (eddies) efficiently mixes the atmosphere and its conserved properties in the </a:t>
            </a:r>
            <a:r>
              <a:rPr lang="en-US" b="1" dirty="0"/>
              <a:t>mixed layer</a:t>
            </a:r>
          </a:p>
          <a:p>
            <a:endParaRPr lang="en-US" b="0" dirty="0"/>
          </a:p>
          <a:p>
            <a:r>
              <a:rPr lang="en-US" b="0" dirty="0"/>
              <a:t>• For a dry adiabatic process, </a:t>
            </a:r>
            <a:r>
              <a:rPr lang="en-US" b="0" dirty="0">
                <a:latin typeface="Symbol" charset="0"/>
                <a:sym typeface="Symbol" charset="0"/>
              </a:rPr>
              <a:t></a:t>
            </a:r>
            <a:r>
              <a:rPr lang="en-US" b="0" baseline="-25000" dirty="0"/>
              <a:t>v</a:t>
            </a:r>
            <a:r>
              <a:rPr lang="en-US" b="0" dirty="0"/>
              <a:t> and </a:t>
            </a:r>
            <a:r>
              <a:rPr lang="en-US" b="0" i="1" dirty="0"/>
              <a:t>q</a:t>
            </a:r>
            <a:r>
              <a:rPr lang="en-US" b="0" dirty="0"/>
              <a:t> are conserved.  If </a:t>
            </a:r>
            <a:r>
              <a:rPr lang="en-US" b="0" dirty="0" err="1"/>
              <a:t>inviscid</a:t>
            </a:r>
            <a:r>
              <a:rPr lang="en-US" b="0" dirty="0"/>
              <a:t> and </a:t>
            </a:r>
            <a:r>
              <a:rPr lang="en-US" b="0" dirty="0" err="1"/>
              <a:t>unaccelerated</a:t>
            </a:r>
            <a:r>
              <a:rPr lang="en-US" b="0" dirty="0"/>
              <a:t>, </a:t>
            </a:r>
            <a:r>
              <a:rPr lang="en-US" b="0" i="1" dirty="0"/>
              <a:t>M</a:t>
            </a:r>
            <a:r>
              <a:rPr lang="en-US" b="0" dirty="0"/>
              <a:t> is also conserved.</a:t>
            </a:r>
          </a:p>
        </p:txBody>
      </p:sp>
      <p:sp>
        <p:nvSpPr>
          <p:cNvPr id="91141" name="Text Box 5"/>
          <p:cNvSpPr txBox="1">
            <a:spLocks noChangeArrowheads="1"/>
          </p:cNvSpPr>
          <p:nvPr/>
        </p:nvSpPr>
        <p:spPr bwMode="auto">
          <a:xfrm>
            <a:off x="76200" y="5257800"/>
            <a:ext cx="5257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200" b="0"/>
              <a:t>Virtual potential temperature contains a moisture influence:</a:t>
            </a:r>
            <a:endParaRPr lang="en-US" sz="1200"/>
          </a:p>
        </p:txBody>
      </p:sp>
      <p:sp>
        <p:nvSpPr>
          <p:cNvPr id="91142" name="Text Box 6"/>
          <p:cNvSpPr txBox="1">
            <a:spLocks noChangeArrowheads="1"/>
          </p:cNvSpPr>
          <p:nvPr/>
        </p:nvSpPr>
        <p:spPr bwMode="auto">
          <a:xfrm>
            <a:off x="152400" y="6248400"/>
            <a:ext cx="662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200" b="0" i="1"/>
              <a:t>q</a:t>
            </a:r>
            <a:r>
              <a:rPr lang="en-US" sz="1200" b="0"/>
              <a:t> = water vapor mixing ratio (kg of water per kg of air)</a:t>
            </a:r>
            <a:endParaRPr lang="en-US" b="0"/>
          </a:p>
        </p:txBody>
      </p:sp>
      <p:pic>
        <p:nvPicPr>
          <p:cNvPr id="91143" name="Picture 7" descr="theta-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638800"/>
            <a:ext cx="2841625" cy="536575"/>
          </a:xfrm>
          <a:prstGeom prst="rect">
            <a:avLst/>
          </a:prstGeom>
          <a:noFill/>
          <a:extLst>
            <a:ext uri="{909E8E84-426E-40dd-AFC4-6F175D3DCCD1}">
              <a14:hiddenFill xmlns:a14="http://schemas.microsoft.com/office/drawing/2010/main" xmlns="">
                <a:solidFill>
                  <a:srgbClr val="FFFFFF"/>
                </a:solidFill>
              </a14:hiddenFill>
            </a:ext>
          </a:extLst>
        </p:spPr>
      </p:pic>
      <p:sp>
        <p:nvSpPr>
          <p:cNvPr id="91144" name="Line 8"/>
          <p:cNvSpPr>
            <a:spLocks noChangeShapeType="1"/>
          </p:cNvSpPr>
          <p:nvPr/>
        </p:nvSpPr>
        <p:spPr bwMode="auto">
          <a:xfrm flipH="1">
            <a:off x="1066800" y="3429000"/>
            <a:ext cx="3505200" cy="1143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5" name="Line 9"/>
          <p:cNvSpPr>
            <a:spLocks noChangeShapeType="1"/>
          </p:cNvSpPr>
          <p:nvPr/>
        </p:nvSpPr>
        <p:spPr bwMode="auto">
          <a:xfrm flipH="1" flipV="1">
            <a:off x="1178856" y="3604586"/>
            <a:ext cx="3200400" cy="685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6" name="Text Box 10"/>
          <p:cNvSpPr txBox="1">
            <a:spLocks noChangeArrowheads="1"/>
          </p:cNvSpPr>
          <p:nvPr/>
        </p:nvSpPr>
        <p:spPr bwMode="auto">
          <a:xfrm>
            <a:off x="212725" y="1289050"/>
            <a:ext cx="21773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b="0" dirty="0">
                <a:solidFill>
                  <a:srgbClr val="BFBFBF"/>
                </a:solidFill>
              </a:rPr>
              <a:t>Hartmann’s text Fig. 4.6</a:t>
            </a:r>
          </a:p>
        </p:txBody>
      </p:sp>
      <p:sp>
        <p:nvSpPr>
          <p:cNvPr id="2" name="Slide Number Placeholder 1"/>
          <p:cNvSpPr>
            <a:spLocks noGrp="1"/>
          </p:cNvSpPr>
          <p:nvPr>
            <p:ph type="sldNum" sz="quarter" idx="12"/>
          </p:nvPr>
        </p:nvSpPr>
        <p:spPr/>
        <p:txBody>
          <a:bodyPr/>
          <a:lstStyle/>
          <a:p>
            <a:fld id="{8E3FBBD5-1602-7744-BAB0-075BA59CFE2E}" type="slidenum">
              <a:rPr lang="en-US" smtClean="0"/>
              <a:t>10</a:t>
            </a:fld>
            <a:endParaRPr lang="en-US"/>
          </a:p>
        </p:txBody>
      </p:sp>
    </p:spTree>
    <p:extLst>
      <p:ext uri="{BB962C8B-B14F-4D97-AF65-F5344CB8AC3E}">
        <p14:creationId xmlns:p14="http://schemas.microsoft.com/office/powerpoint/2010/main" val="6052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93187"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a14="http://schemas.microsoft.com/office/drawing/2010/main" xmlns="">
                <a:solidFill>
                  <a:srgbClr val="FFFFFF"/>
                </a:solidFill>
              </a14:hiddenFill>
            </a:ext>
          </a:extLst>
        </p:spPr>
      </p:pic>
      <p:sp>
        <p:nvSpPr>
          <p:cNvPr id="93188" name="Text Box 4"/>
          <p:cNvSpPr txBox="1">
            <a:spLocks noChangeArrowheads="1"/>
          </p:cNvSpPr>
          <p:nvPr/>
        </p:nvSpPr>
        <p:spPr bwMode="auto">
          <a:xfrm>
            <a:off x="4419600" y="1203325"/>
            <a:ext cx="4664075"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b="0" dirty="0"/>
          </a:p>
          <a:p>
            <a:r>
              <a:rPr lang="en-US" b="0" dirty="0"/>
              <a:t>• The </a:t>
            </a:r>
            <a:r>
              <a:rPr lang="en-US" b="1" dirty="0"/>
              <a:t>entrainment zone </a:t>
            </a:r>
            <a:r>
              <a:rPr lang="en-US" dirty="0"/>
              <a:t>(h</a:t>
            </a:r>
            <a:r>
              <a:rPr lang="en-US" baseline="-25000" dirty="0"/>
              <a:t>0</a:t>
            </a:r>
            <a:r>
              <a:rPr lang="en-US" dirty="0"/>
              <a:t> to h</a:t>
            </a:r>
            <a:r>
              <a:rPr lang="en-US" baseline="-25000" dirty="0"/>
              <a:t>2</a:t>
            </a:r>
            <a:r>
              <a:rPr lang="en-US" dirty="0"/>
              <a:t>)</a:t>
            </a:r>
            <a:r>
              <a:rPr lang="en-US" b="1" dirty="0"/>
              <a:t> </a:t>
            </a:r>
            <a:r>
              <a:rPr lang="en-US" b="0" dirty="0"/>
              <a:t>separates the mixed layer from the free troposphere.  Mixing between the PBL and free troposphere occurs intermittently there.  Note that it is </a:t>
            </a:r>
            <a:r>
              <a:rPr lang="en-US" b="0" i="1" dirty="0"/>
              <a:t>more stable </a:t>
            </a:r>
            <a:r>
              <a:rPr lang="en-US" b="0" dirty="0"/>
              <a:t>there than the free troposphere above or the mixed layer below.</a:t>
            </a:r>
          </a:p>
          <a:p>
            <a:r>
              <a:rPr lang="en-US" b="0" dirty="0"/>
              <a:t>[</a:t>
            </a:r>
            <a:r>
              <a:rPr lang="en-US" b="1" dirty="0"/>
              <a:t>entrain</a:t>
            </a:r>
            <a:r>
              <a:rPr lang="en-US" b="0" dirty="0"/>
              <a:t>: French, </a:t>
            </a:r>
            <a:r>
              <a:rPr lang="en-US" b="0" i="1" dirty="0"/>
              <a:t>to drag away</a:t>
            </a:r>
            <a:r>
              <a:rPr lang="en-US" b="0" dirty="0"/>
              <a:t>]</a:t>
            </a:r>
          </a:p>
          <a:p>
            <a:endParaRPr lang="en-US" dirty="0"/>
          </a:p>
          <a:p>
            <a:r>
              <a:rPr lang="en-US" b="0" dirty="0"/>
              <a:t>• The </a:t>
            </a:r>
            <a:r>
              <a:rPr lang="en-US" b="0" i="1" dirty="0"/>
              <a:t>q</a:t>
            </a:r>
            <a:r>
              <a:rPr lang="en-US" b="0" dirty="0"/>
              <a:t> and </a:t>
            </a:r>
            <a:r>
              <a:rPr lang="en-US" b="0" i="1" dirty="0"/>
              <a:t>M</a:t>
            </a:r>
            <a:r>
              <a:rPr lang="en-US" b="0" dirty="0"/>
              <a:t> profiles are not as well mixed </a:t>
            </a:r>
            <a:r>
              <a:rPr lang="en-US" dirty="0"/>
              <a:t>due to entrainment of drier and higher momentum air from aloft</a:t>
            </a:r>
            <a:endParaRPr lang="en-US" b="0" dirty="0"/>
          </a:p>
          <a:p>
            <a:endParaRPr lang="en-US" b="0" dirty="0"/>
          </a:p>
        </p:txBody>
      </p:sp>
      <p:sp>
        <p:nvSpPr>
          <p:cNvPr id="93192" name="Line 8"/>
          <p:cNvSpPr>
            <a:spLocks noChangeShapeType="1"/>
          </p:cNvSpPr>
          <p:nvPr/>
        </p:nvSpPr>
        <p:spPr bwMode="auto">
          <a:xfrm flipH="1">
            <a:off x="1400664" y="2078182"/>
            <a:ext cx="3018936" cy="58881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193" name="Line 9"/>
          <p:cNvSpPr>
            <a:spLocks noChangeShapeType="1"/>
          </p:cNvSpPr>
          <p:nvPr/>
        </p:nvSpPr>
        <p:spPr bwMode="auto">
          <a:xfrm flipH="1" flipV="1">
            <a:off x="2529444" y="3111643"/>
            <a:ext cx="1890156" cy="88457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3FBBD5-1602-7744-BAB0-075BA59CFE2E}" type="slidenum">
              <a:rPr lang="en-US" smtClean="0"/>
              <a:t>11</a:t>
            </a:fld>
            <a:endParaRPr lang="en-US"/>
          </a:p>
        </p:txBody>
      </p:sp>
    </p:spTree>
    <p:extLst>
      <p:ext uri="{BB962C8B-B14F-4D97-AF65-F5344CB8AC3E}">
        <p14:creationId xmlns:p14="http://schemas.microsoft.com/office/powerpoint/2010/main" val="138251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D4B6-EFDB-F8F8-1410-760A15153937}"/>
              </a:ext>
            </a:extLst>
          </p:cNvPr>
          <p:cNvSpPr>
            <a:spLocks noGrp="1"/>
          </p:cNvSpPr>
          <p:nvPr>
            <p:ph type="title"/>
          </p:nvPr>
        </p:nvSpPr>
        <p:spPr/>
        <p:txBody>
          <a:bodyPr/>
          <a:lstStyle/>
          <a:p>
            <a:r>
              <a:rPr lang="en-US" dirty="0"/>
              <a:t>Evolution of well-mixed PBL #1</a:t>
            </a:r>
          </a:p>
        </p:txBody>
      </p:sp>
      <p:sp>
        <p:nvSpPr>
          <p:cNvPr id="3" name="Slide Number Placeholder 2">
            <a:extLst>
              <a:ext uri="{FF2B5EF4-FFF2-40B4-BE49-F238E27FC236}">
                <a16:creationId xmlns:a16="http://schemas.microsoft.com/office/drawing/2014/main" id="{9CA2CFFC-D49A-D62B-D699-B1647C5E703C}"/>
              </a:ext>
            </a:extLst>
          </p:cNvPr>
          <p:cNvSpPr>
            <a:spLocks noGrp="1"/>
          </p:cNvSpPr>
          <p:nvPr>
            <p:ph type="sldNum" sz="quarter" idx="12"/>
          </p:nvPr>
        </p:nvSpPr>
        <p:spPr/>
        <p:txBody>
          <a:bodyPr/>
          <a:lstStyle/>
          <a:p>
            <a:fld id="{8E3FBBD5-1602-7744-BAB0-075BA59CFE2E}" type="slidenum">
              <a:rPr lang="en-US" smtClean="0"/>
              <a:t>12</a:t>
            </a:fld>
            <a:endParaRPr lang="en-US"/>
          </a:p>
        </p:txBody>
      </p:sp>
      <p:pic>
        <p:nvPicPr>
          <p:cNvPr id="5" name="Picture 4">
            <a:extLst>
              <a:ext uri="{FF2B5EF4-FFF2-40B4-BE49-F238E27FC236}">
                <a16:creationId xmlns:a16="http://schemas.microsoft.com/office/drawing/2014/main" id="{94DF384F-389B-757E-8805-08C6FA8B3ACE}"/>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93B2698A-7003-8DFF-60DC-A831B3C19FEE}"/>
              </a:ext>
            </a:extLst>
          </p:cNvPr>
          <p:cNvSpPr txBox="1"/>
          <p:nvPr/>
        </p:nvSpPr>
        <p:spPr>
          <a:xfrm>
            <a:off x="2753746" y="5450774"/>
            <a:ext cx="3631250" cy="646331"/>
          </a:xfrm>
          <a:prstGeom prst="rect">
            <a:avLst/>
          </a:prstGeom>
          <a:noFill/>
        </p:spPr>
        <p:txBody>
          <a:bodyPr wrap="none" rtlCol="0">
            <a:spAutoFit/>
          </a:bodyPr>
          <a:lstStyle/>
          <a:p>
            <a:pPr algn="ctr"/>
            <a:r>
              <a:rPr lang="en-US" dirty="0"/>
              <a:t>We start with a stable vertical profile</a:t>
            </a:r>
          </a:p>
          <a:p>
            <a:pPr algn="ctr"/>
            <a:r>
              <a:rPr lang="en-US" dirty="0"/>
              <a:t>of potential temperature </a:t>
            </a:r>
            <a:r>
              <a:rPr lang="en-US" dirty="0">
                <a:latin typeface="Symbol" pitchFamily="2" charset="2"/>
              </a:rPr>
              <a:t>q</a:t>
            </a:r>
          </a:p>
        </p:txBody>
      </p:sp>
      <p:pic>
        <p:nvPicPr>
          <p:cNvPr id="7" name="Picture 6">
            <a:extLst>
              <a:ext uri="{FF2B5EF4-FFF2-40B4-BE49-F238E27FC236}">
                <a16:creationId xmlns:a16="http://schemas.microsoft.com/office/drawing/2014/main" id="{8C4C9EE9-B1C5-573E-CC06-0B53B1626313}"/>
              </a:ext>
            </a:extLst>
          </p:cNvPr>
          <p:cNvPicPr>
            <a:picLocks noChangeAspect="1"/>
          </p:cNvPicPr>
          <p:nvPr/>
        </p:nvPicPr>
        <p:blipFill>
          <a:blip r:embed="rId3"/>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20173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0C1CF-5C73-F690-8B59-9E9BD0614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8F6AF-6C3E-CDD3-35E1-84B4F52C2CDE}"/>
              </a:ext>
            </a:extLst>
          </p:cNvPr>
          <p:cNvSpPr>
            <a:spLocks noGrp="1"/>
          </p:cNvSpPr>
          <p:nvPr>
            <p:ph type="title"/>
          </p:nvPr>
        </p:nvSpPr>
        <p:spPr/>
        <p:txBody>
          <a:bodyPr/>
          <a:lstStyle/>
          <a:p>
            <a:r>
              <a:rPr lang="en-US" dirty="0"/>
              <a:t>Evolution of well-mixed PBL #2</a:t>
            </a:r>
          </a:p>
        </p:txBody>
      </p:sp>
      <p:sp>
        <p:nvSpPr>
          <p:cNvPr id="3" name="Slide Number Placeholder 2">
            <a:extLst>
              <a:ext uri="{FF2B5EF4-FFF2-40B4-BE49-F238E27FC236}">
                <a16:creationId xmlns:a16="http://schemas.microsoft.com/office/drawing/2014/main" id="{36AE3B4B-1F81-A867-FA98-5C55BBEC6C73}"/>
              </a:ext>
            </a:extLst>
          </p:cNvPr>
          <p:cNvSpPr>
            <a:spLocks noGrp="1"/>
          </p:cNvSpPr>
          <p:nvPr>
            <p:ph type="sldNum" sz="quarter" idx="12"/>
          </p:nvPr>
        </p:nvSpPr>
        <p:spPr/>
        <p:txBody>
          <a:bodyPr/>
          <a:lstStyle/>
          <a:p>
            <a:fld id="{8E3FBBD5-1602-7744-BAB0-075BA59CFE2E}" type="slidenum">
              <a:rPr lang="en-US" smtClean="0"/>
              <a:t>13</a:t>
            </a:fld>
            <a:endParaRPr lang="en-US"/>
          </a:p>
        </p:txBody>
      </p:sp>
      <p:pic>
        <p:nvPicPr>
          <p:cNvPr id="5" name="Picture 4">
            <a:extLst>
              <a:ext uri="{FF2B5EF4-FFF2-40B4-BE49-F238E27FC236}">
                <a16:creationId xmlns:a16="http://schemas.microsoft.com/office/drawing/2014/main" id="{42E32C4B-E53F-CB3B-19BB-7D529A6AD989}"/>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F966FB41-14E6-56C9-5C52-AE91B91CB321}"/>
              </a:ext>
            </a:extLst>
          </p:cNvPr>
          <p:cNvSpPr txBox="1"/>
          <p:nvPr/>
        </p:nvSpPr>
        <p:spPr>
          <a:xfrm>
            <a:off x="2064150" y="5450774"/>
            <a:ext cx="5010474" cy="923330"/>
          </a:xfrm>
          <a:prstGeom prst="rect">
            <a:avLst/>
          </a:prstGeom>
          <a:noFill/>
        </p:spPr>
        <p:txBody>
          <a:bodyPr wrap="none" rtlCol="0">
            <a:spAutoFit/>
          </a:bodyPr>
          <a:lstStyle/>
          <a:p>
            <a:pPr algn="ctr"/>
            <a:r>
              <a:rPr lang="en-US" dirty="0"/>
              <a:t>Daytime heating makes the surface layer unstable.  </a:t>
            </a:r>
          </a:p>
          <a:p>
            <a:pPr algn="ctr"/>
            <a:r>
              <a:rPr lang="en-US" dirty="0"/>
              <a:t>Mixing is restricted close to the ground, leaving</a:t>
            </a:r>
          </a:p>
          <a:p>
            <a:pPr algn="ctr"/>
            <a:r>
              <a:rPr lang="en-US" dirty="0"/>
              <a:t>surface layer </a:t>
            </a:r>
            <a:r>
              <a:rPr lang="en-US" dirty="0" err="1"/>
              <a:t>superadiabatic</a:t>
            </a:r>
            <a:r>
              <a:rPr lang="en-US" dirty="0"/>
              <a:t>.</a:t>
            </a:r>
          </a:p>
        </p:txBody>
      </p:sp>
      <p:pic>
        <p:nvPicPr>
          <p:cNvPr id="7" name="Picture 6">
            <a:extLst>
              <a:ext uri="{FF2B5EF4-FFF2-40B4-BE49-F238E27FC236}">
                <a16:creationId xmlns:a16="http://schemas.microsoft.com/office/drawing/2014/main" id="{E8F1B132-CAE5-3279-0596-6D77CACD070E}"/>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4" name="Picture 3">
            <a:extLst>
              <a:ext uri="{FF2B5EF4-FFF2-40B4-BE49-F238E27FC236}">
                <a16:creationId xmlns:a16="http://schemas.microsoft.com/office/drawing/2014/main" id="{EB06AF6F-545F-403C-FF0A-66757CAA612D}"/>
              </a:ext>
            </a:extLst>
          </p:cNvPr>
          <p:cNvPicPr>
            <a:picLocks noChangeAspect="1"/>
          </p:cNvPicPr>
          <p:nvPr/>
        </p:nvPicPr>
        <p:blipFill>
          <a:blip r:embed="rId4"/>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82457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474E-5E92-9DA9-6A01-B67BAD259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10C0C-512C-C5C5-2B8D-819905081CCE}"/>
              </a:ext>
            </a:extLst>
          </p:cNvPr>
          <p:cNvSpPr>
            <a:spLocks noGrp="1"/>
          </p:cNvSpPr>
          <p:nvPr>
            <p:ph type="title"/>
          </p:nvPr>
        </p:nvSpPr>
        <p:spPr/>
        <p:txBody>
          <a:bodyPr/>
          <a:lstStyle/>
          <a:p>
            <a:r>
              <a:rPr lang="en-US" dirty="0"/>
              <a:t>Evolution of well-mixed PBL #3</a:t>
            </a:r>
          </a:p>
        </p:txBody>
      </p:sp>
      <p:sp>
        <p:nvSpPr>
          <p:cNvPr id="3" name="Slide Number Placeholder 2">
            <a:extLst>
              <a:ext uri="{FF2B5EF4-FFF2-40B4-BE49-F238E27FC236}">
                <a16:creationId xmlns:a16="http://schemas.microsoft.com/office/drawing/2014/main" id="{8C7D5E96-3561-9E46-9A88-C86D9773705B}"/>
              </a:ext>
            </a:extLst>
          </p:cNvPr>
          <p:cNvSpPr>
            <a:spLocks noGrp="1"/>
          </p:cNvSpPr>
          <p:nvPr>
            <p:ph type="sldNum" sz="quarter" idx="12"/>
          </p:nvPr>
        </p:nvSpPr>
        <p:spPr/>
        <p:txBody>
          <a:bodyPr/>
          <a:lstStyle/>
          <a:p>
            <a:fld id="{8E3FBBD5-1602-7744-BAB0-075BA59CFE2E}" type="slidenum">
              <a:rPr lang="en-US" smtClean="0"/>
              <a:t>14</a:t>
            </a:fld>
            <a:endParaRPr lang="en-US"/>
          </a:p>
        </p:txBody>
      </p:sp>
      <p:pic>
        <p:nvPicPr>
          <p:cNvPr id="5" name="Picture 4">
            <a:extLst>
              <a:ext uri="{FF2B5EF4-FFF2-40B4-BE49-F238E27FC236}">
                <a16:creationId xmlns:a16="http://schemas.microsoft.com/office/drawing/2014/main" id="{E9EEA345-7F21-9274-0F3B-F0E8F8099648}"/>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D626A657-37A1-6CC8-28B3-2CB2492FFC12}"/>
              </a:ext>
            </a:extLst>
          </p:cNvPr>
          <p:cNvSpPr txBox="1"/>
          <p:nvPr/>
        </p:nvSpPr>
        <p:spPr>
          <a:xfrm>
            <a:off x="2185637" y="5450774"/>
            <a:ext cx="4767523" cy="923330"/>
          </a:xfrm>
          <a:prstGeom prst="rect">
            <a:avLst/>
          </a:prstGeom>
          <a:noFill/>
        </p:spPr>
        <p:txBody>
          <a:bodyPr wrap="none" rtlCol="0">
            <a:spAutoFit/>
          </a:bodyPr>
          <a:lstStyle/>
          <a:p>
            <a:pPr algn="ctr"/>
            <a:r>
              <a:rPr lang="en-US" dirty="0"/>
              <a:t>Above, mixing makes q profile neutral.</a:t>
            </a:r>
          </a:p>
          <a:p>
            <a:pPr algn="ctr"/>
            <a:r>
              <a:rPr lang="en-US" dirty="0"/>
              <a:t>At top of PBL, air pushing from below establishes</a:t>
            </a:r>
          </a:p>
          <a:p>
            <a:pPr algn="ctr"/>
            <a:r>
              <a:rPr lang="en-US" dirty="0"/>
              <a:t>the very stable PBL-top inversion.</a:t>
            </a:r>
          </a:p>
        </p:txBody>
      </p:sp>
      <p:pic>
        <p:nvPicPr>
          <p:cNvPr id="7" name="Picture 6">
            <a:extLst>
              <a:ext uri="{FF2B5EF4-FFF2-40B4-BE49-F238E27FC236}">
                <a16:creationId xmlns:a16="http://schemas.microsoft.com/office/drawing/2014/main" id="{6A537477-1C86-8CE3-377B-4012179DF1CF}"/>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4" name="Picture 3">
            <a:extLst>
              <a:ext uri="{FF2B5EF4-FFF2-40B4-BE49-F238E27FC236}">
                <a16:creationId xmlns:a16="http://schemas.microsoft.com/office/drawing/2014/main" id="{B3D82E0E-F740-01CC-0C67-593E98B1F57E}"/>
              </a:ext>
            </a:extLst>
          </p:cNvPr>
          <p:cNvPicPr>
            <a:picLocks noChangeAspect="1"/>
          </p:cNvPicPr>
          <p:nvPr/>
        </p:nvPicPr>
        <p:blipFill>
          <a:blip r:embed="rId4"/>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67385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A9FBB-5E89-91CB-071E-D232B2461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1A76C-47A5-34B3-E41A-4957BCA0E0FA}"/>
              </a:ext>
            </a:extLst>
          </p:cNvPr>
          <p:cNvSpPr>
            <a:spLocks noGrp="1"/>
          </p:cNvSpPr>
          <p:nvPr>
            <p:ph type="title"/>
          </p:nvPr>
        </p:nvSpPr>
        <p:spPr/>
        <p:txBody>
          <a:bodyPr/>
          <a:lstStyle/>
          <a:p>
            <a:r>
              <a:rPr lang="en-US" dirty="0"/>
              <a:t>Evolution of well-mixed PBL #4</a:t>
            </a:r>
          </a:p>
        </p:txBody>
      </p:sp>
      <p:sp>
        <p:nvSpPr>
          <p:cNvPr id="3" name="Slide Number Placeholder 2">
            <a:extLst>
              <a:ext uri="{FF2B5EF4-FFF2-40B4-BE49-F238E27FC236}">
                <a16:creationId xmlns:a16="http://schemas.microsoft.com/office/drawing/2014/main" id="{C3C28843-BFE8-53C0-ACB1-844FF9356D21}"/>
              </a:ext>
            </a:extLst>
          </p:cNvPr>
          <p:cNvSpPr>
            <a:spLocks noGrp="1"/>
          </p:cNvSpPr>
          <p:nvPr>
            <p:ph type="sldNum" sz="quarter" idx="12"/>
          </p:nvPr>
        </p:nvSpPr>
        <p:spPr/>
        <p:txBody>
          <a:bodyPr/>
          <a:lstStyle/>
          <a:p>
            <a:fld id="{8E3FBBD5-1602-7744-BAB0-075BA59CFE2E}" type="slidenum">
              <a:rPr lang="en-US" smtClean="0"/>
              <a:t>15</a:t>
            </a:fld>
            <a:endParaRPr lang="en-US"/>
          </a:p>
        </p:txBody>
      </p:sp>
      <p:pic>
        <p:nvPicPr>
          <p:cNvPr id="5" name="Picture 4">
            <a:extLst>
              <a:ext uri="{FF2B5EF4-FFF2-40B4-BE49-F238E27FC236}">
                <a16:creationId xmlns:a16="http://schemas.microsoft.com/office/drawing/2014/main" id="{39E057E1-658E-0EE0-06E1-089B34916078}"/>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52654309-0A7E-A96A-5A89-C64666C38EBB}"/>
              </a:ext>
            </a:extLst>
          </p:cNvPr>
          <p:cNvSpPr txBox="1"/>
          <p:nvPr/>
        </p:nvSpPr>
        <p:spPr>
          <a:xfrm>
            <a:off x="1460355" y="5450774"/>
            <a:ext cx="6218112" cy="646331"/>
          </a:xfrm>
          <a:prstGeom prst="rect">
            <a:avLst/>
          </a:prstGeom>
          <a:noFill/>
        </p:spPr>
        <p:txBody>
          <a:bodyPr wrap="none" rtlCol="0">
            <a:spAutoFit/>
          </a:bodyPr>
          <a:lstStyle/>
          <a:p>
            <a:pPr algn="ctr"/>
            <a:r>
              <a:rPr lang="en-US" dirty="0"/>
              <a:t>As heating continues, the surface temperature becomes warmer</a:t>
            </a:r>
          </a:p>
          <a:p>
            <a:pPr algn="ctr"/>
            <a:r>
              <a:rPr lang="en-US" dirty="0"/>
              <a:t>and the PBL depth grows</a:t>
            </a:r>
          </a:p>
        </p:txBody>
      </p:sp>
      <p:pic>
        <p:nvPicPr>
          <p:cNvPr id="7" name="Picture 6">
            <a:extLst>
              <a:ext uri="{FF2B5EF4-FFF2-40B4-BE49-F238E27FC236}">
                <a16:creationId xmlns:a16="http://schemas.microsoft.com/office/drawing/2014/main" id="{6CB90CB7-2752-7540-8CBE-F4BB40663829}"/>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7EB4D533-DD1C-E108-630A-BFD84CB4398B}"/>
              </a:ext>
            </a:extLst>
          </p:cNvPr>
          <p:cNvPicPr>
            <a:picLocks noChangeAspect="1"/>
          </p:cNvPicPr>
          <p:nvPr/>
        </p:nvPicPr>
        <p:blipFill>
          <a:blip r:embed="rId4"/>
          <a:stretch>
            <a:fillRect/>
          </a:stretch>
        </p:blipFill>
        <p:spPr>
          <a:xfrm>
            <a:off x="2501900" y="1689100"/>
            <a:ext cx="4140200" cy="3479800"/>
          </a:xfrm>
          <a:prstGeom prst="rect">
            <a:avLst/>
          </a:prstGeom>
        </p:spPr>
      </p:pic>
      <p:sp>
        <p:nvSpPr>
          <p:cNvPr id="9" name="TextBox 8">
            <a:extLst>
              <a:ext uri="{FF2B5EF4-FFF2-40B4-BE49-F238E27FC236}">
                <a16:creationId xmlns:a16="http://schemas.microsoft.com/office/drawing/2014/main" id="{739D638A-5E95-EFBD-BDAE-6145BC936DC7}"/>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pic>
        <p:nvPicPr>
          <p:cNvPr id="4" name="Picture 3">
            <a:extLst>
              <a:ext uri="{FF2B5EF4-FFF2-40B4-BE49-F238E27FC236}">
                <a16:creationId xmlns:a16="http://schemas.microsoft.com/office/drawing/2014/main" id="{B5E6D43E-0A53-826A-049C-96D70F5387A9}"/>
              </a:ext>
            </a:extLst>
          </p:cNvPr>
          <p:cNvPicPr>
            <a:picLocks noChangeAspect="1"/>
          </p:cNvPicPr>
          <p:nvPr/>
        </p:nvPicPr>
        <p:blipFill>
          <a:blip r:embed="rId5"/>
          <a:stretch>
            <a:fillRect/>
          </a:stretch>
        </p:blipFill>
        <p:spPr>
          <a:xfrm>
            <a:off x="331520" y="4408005"/>
            <a:ext cx="762000" cy="1689100"/>
          </a:xfrm>
          <a:prstGeom prst="rect">
            <a:avLst/>
          </a:prstGeom>
        </p:spPr>
      </p:pic>
    </p:spTree>
    <p:extLst>
      <p:ext uri="{BB962C8B-B14F-4D97-AF65-F5344CB8AC3E}">
        <p14:creationId xmlns:p14="http://schemas.microsoft.com/office/powerpoint/2010/main" val="170349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28600"/>
            <a:ext cx="7772400" cy="1143000"/>
          </a:xfrm>
        </p:spPr>
        <p:txBody>
          <a:bodyPr/>
          <a:lstStyle/>
          <a:p>
            <a:r>
              <a:rPr lang="en-US"/>
              <a:t>A strongly-heated afternoon PBL</a:t>
            </a:r>
          </a:p>
        </p:txBody>
      </p:sp>
      <p:pic>
        <p:nvPicPr>
          <p:cNvPr id="117763" name="Picture 3" descr="H Fig 4-6 cropp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633538"/>
            <a:ext cx="3894137" cy="3590925"/>
          </a:xfrm>
          <a:prstGeom prst="rect">
            <a:avLst/>
          </a:prstGeom>
          <a:noFill/>
          <a:extLst>
            <a:ext uri="{909E8E84-426E-40dd-AFC4-6F175D3DCCD1}">
              <a14:hiddenFill xmlns:a14="http://schemas.microsoft.com/office/drawing/2010/main" xmlns="">
                <a:solidFill>
                  <a:srgbClr val="FFFFFF"/>
                </a:solidFill>
              </a14:hiddenFill>
            </a:ext>
          </a:extLst>
        </p:spPr>
      </p:pic>
      <p:sp>
        <p:nvSpPr>
          <p:cNvPr id="117764" name="Text Box 4"/>
          <p:cNvSpPr txBox="1">
            <a:spLocks noChangeArrowheads="1"/>
          </p:cNvSpPr>
          <p:nvPr/>
        </p:nvSpPr>
        <p:spPr bwMode="auto">
          <a:xfrm>
            <a:off x="4419600" y="1203325"/>
            <a:ext cx="4664075"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b="0" dirty="0"/>
              <a:t>• Here, </a:t>
            </a:r>
            <a:r>
              <a:rPr lang="en-US" b="0" i="1" dirty="0"/>
              <a:t>M</a:t>
            </a:r>
            <a:r>
              <a:rPr lang="en-US" b="0" dirty="0"/>
              <a:t> is being compared to </a:t>
            </a:r>
            <a:r>
              <a:rPr lang="en-US" b="0" i="1" dirty="0"/>
              <a:t>M</a:t>
            </a:r>
            <a:r>
              <a:rPr lang="en-US" b="0" i="1" baseline="-25000" dirty="0"/>
              <a:t>g</a:t>
            </a:r>
            <a:r>
              <a:rPr lang="en-US" b="0" dirty="0"/>
              <a:t>, the </a:t>
            </a:r>
            <a:r>
              <a:rPr lang="en-US" dirty="0"/>
              <a:t>geostrophic momentum</a:t>
            </a:r>
          </a:p>
          <a:p>
            <a:endParaRPr lang="en-US" b="0" dirty="0"/>
          </a:p>
          <a:p>
            <a:r>
              <a:rPr lang="en-US" b="0" dirty="0"/>
              <a:t>• The effect of surface drag can be seen in the </a:t>
            </a:r>
            <a:r>
              <a:rPr lang="en-US" b="0" i="1" dirty="0"/>
              <a:t>M</a:t>
            </a:r>
            <a:r>
              <a:rPr lang="en-US" b="0" dirty="0"/>
              <a:t> profile near the surface</a:t>
            </a:r>
          </a:p>
          <a:p>
            <a:endParaRPr lang="en-US" b="0" dirty="0"/>
          </a:p>
          <a:p>
            <a:r>
              <a:rPr lang="en-US" b="0" dirty="0"/>
              <a:t>• The straight-line large-scale wind comes into </a:t>
            </a:r>
            <a:r>
              <a:rPr lang="en-US" b="1" dirty="0"/>
              <a:t>geostrophic balance</a:t>
            </a:r>
            <a:r>
              <a:rPr lang="en-US" b="0" dirty="0"/>
              <a:t> </a:t>
            </a:r>
          </a:p>
          <a:p>
            <a:r>
              <a:rPr lang="en-US" dirty="0"/>
              <a:t>	</a:t>
            </a:r>
            <a:r>
              <a:rPr lang="en-US" b="0" dirty="0"/>
              <a:t>[</a:t>
            </a:r>
            <a:r>
              <a:rPr lang="en-US" b="1" dirty="0"/>
              <a:t>geostrophic</a:t>
            </a:r>
            <a:r>
              <a:rPr lang="en-US" b="0" dirty="0"/>
              <a:t>: Greek = </a:t>
            </a:r>
            <a:r>
              <a:rPr lang="en-US" b="0" i="1" dirty="0"/>
              <a:t>Earth turns</a:t>
            </a:r>
            <a:r>
              <a:rPr lang="en-US" b="0" dirty="0"/>
              <a:t>]</a:t>
            </a:r>
          </a:p>
          <a:p>
            <a:endParaRPr lang="en-US" b="0" dirty="0"/>
          </a:p>
          <a:p>
            <a:r>
              <a:rPr lang="en-US" b="0" dirty="0"/>
              <a:t>• </a:t>
            </a:r>
            <a:r>
              <a:rPr lang="en-US" dirty="0"/>
              <a:t>However, the near-surface </a:t>
            </a:r>
            <a:r>
              <a:rPr lang="en-US" b="0" dirty="0"/>
              <a:t>wind is slowed by friction.  </a:t>
            </a:r>
            <a:r>
              <a:rPr lang="en-US" dirty="0"/>
              <a:t>Upward mixing of slower air causes the wind to be </a:t>
            </a:r>
            <a:r>
              <a:rPr lang="en-US" i="1" dirty="0" err="1"/>
              <a:t>subgeostrophic</a:t>
            </a:r>
            <a:r>
              <a:rPr lang="en-US" dirty="0"/>
              <a:t> in mixed layer… during the </a:t>
            </a:r>
            <a:r>
              <a:rPr lang="en-US" i="1" dirty="0"/>
              <a:t>day</a:t>
            </a:r>
            <a:r>
              <a:rPr lang="en-US" dirty="0"/>
              <a:t>, anyway….</a:t>
            </a:r>
            <a:endParaRPr lang="en-US" b="0" dirty="0"/>
          </a:p>
        </p:txBody>
      </p:sp>
      <p:sp>
        <p:nvSpPr>
          <p:cNvPr id="117767" name="Rectangle 7"/>
          <p:cNvSpPr>
            <a:spLocks noChangeArrowheads="1"/>
          </p:cNvSpPr>
          <p:nvPr/>
        </p:nvSpPr>
        <p:spPr bwMode="auto">
          <a:xfrm>
            <a:off x="3124200" y="3200400"/>
            <a:ext cx="1143000" cy="457200"/>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3FBBD5-1602-7744-BAB0-075BA59CFE2E}" type="slidenum">
              <a:rPr lang="en-US" smtClean="0"/>
              <a:t>16</a:t>
            </a:fld>
            <a:endParaRPr lang="en-US"/>
          </a:p>
        </p:txBody>
      </p:sp>
    </p:spTree>
    <p:extLst>
      <p:ext uri="{BB962C8B-B14F-4D97-AF65-F5344CB8AC3E}">
        <p14:creationId xmlns:p14="http://schemas.microsoft.com/office/powerpoint/2010/main" val="3148037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p_00z_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138" y="1417638"/>
            <a:ext cx="6184758" cy="4584680"/>
          </a:xfrm>
          <a:prstGeom prst="rect">
            <a:avLst/>
          </a:prstGeom>
          <a:ln w="38100" cmpd="sng">
            <a:solidFill>
              <a:srgbClr val="FF0000"/>
            </a:solidFill>
          </a:ln>
        </p:spPr>
      </p:pic>
      <p:sp>
        <p:nvSpPr>
          <p:cNvPr id="4" name="Title 3"/>
          <p:cNvSpPr>
            <a:spLocks noGrp="1"/>
          </p:cNvSpPr>
          <p:nvPr>
            <p:ph type="title"/>
          </p:nvPr>
        </p:nvSpPr>
        <p:spPr/>
        <p:txBody>
          <a:bodyPr>
            <a:normAutofit/>
          </a:bodyPr>
          <a:lstStyle/>
          <a:p>
            <a:r>
              <a:rPr lang="en-US" dirty="0"/>
              <a:t>Great Plains wind profile: July 2016</a:t>
            </a:r>
          </a:p>
        </p:txBody>
      </p:sp>
      <p:sp>
        <p:nvSpPr>
          <p:cNvPr id="2" name="Slide Number Placeholder 1"/>
          <p:cNvSpPr>
            <a:spLocks noGrp="1"/>
          </p:cNvSpPr>
          <p:nvPr>
            <p:ph type="sldNum" sz="quarter" idx="12"/>
          </p:nvPr>
        </p:nvSpPr>
        <p:spPr/>
        <p:txBody>
          <a:bodyPr/>
          <a:lstStyle/>
          <a:p>
            <a:fld id="{8E3FBBD5-1602-7744-BAB0-075BA59CFE2E}" type="slidenum">
              <a:rPr lang="en-US" smtClean="0"/>
              <a:t>17</a:t>
            </a:fld>
            <a:endParaRPr lang="en-US"/>
          </a:p>
        </p:txBody>
      </p:sp>
      <p:sp>
        <p:nvSpPr>
          <p:cNvPr id="6" name="TextBox 5"/>
          <p:cNvSpPr txBox="1"/>
          <p:nvPr/>
        </p:nvSpPr>
        <p:spPr>
          <a:xfrm>
            <a:off x="457200" y="6356350"/>
            <a:ext cx="4948978" cy="369332"/>
          </a:xfrm>
          <a:prstGeom prst="rect">
            <a:avLst/>
          </a:prstGeom>
          <a:noFill/>
        </p:spPr>
        <p:txBody>
          <a:bodyPr wrap="none" rtlCol="0">
            <a:spAutoFit/>
          </a:bodyPr>
          <a:lstStyle/>
          <a:p>
            <a:r>
              <a:rPr lang="en-US" i="1" dirty="0"/>
              <a:t>Averaged over 11 </a:t>
            </a:r>
            <a:r>
              <a:rPr lang="en-US" i="1" dirty="0" err="1"/>
              <a:t>radiosonde</a:t>
            </a:r>
            <a:r>
              <a:rPr lang="en-US" i="1" dirty="0"/>
              <a:t> stations and 31 days</a:t>
            </a:r>
          </a:p>
        </p:txBody>
      </p:sp>
      <p:sp>
        <p:nvSpPr>
          <p:cNvPr id="5" name="TextBox 4"/>
          <p:cNvSpPr txBox="1"/>
          <p:nvPr/>
        </p:nvSpPr>
        <p:spPr>
          <a:xfrm>
            <a:off x="5821110" y="5991146"/>
            <a:ext cx="1989697" cy="276999"/>
          </a:xfrm>
          <a:prstGeom prst="rect">
            <a:avLst/>
          </a:prstGeom>
          <a:noFill/>
        </p:spPr>
        <p:txBody>
          <a:bodyPr wrap="none" rtlCol="0">
            <a:spAutoFit/>
          </a:bodyPr>
          <a:lstStyle/>
          <a:p>
            <a:r>
              <a:rPr lang="en-US" sz="1200" dirty="0"/>
              <a:t>Wind speed, not momentum</a:t>
            </a:r>
          </a:p>
        </p:txBody>
      </p:sp>
      <p:sp>
        <p:nvSpPr>
          <p:cNvPr id="7" name="Right Brace 6">
            <a:extLst>
              <a:ext uri="{FF2B5EF4-FFF2-40B4-BE49-F238E27FC236}">
                <a16:creationId xmlns:a16="http://schemas.microsoft.com/office/drawing/2014/main" id="{4B4DD7B9-EED6-4C4A-AC25-44244EA06A2B}"/>
              </a:ext>
            </a:extLst>
          </p:cNvPr>
          <p:cNvSpPr/>
          <p:nvPr/>
        </p:nvSpPr>
        <p:spPr>
          <a:xfrm>
            <a:off x="5308270" y="4667003"/>
            <a:ext cx="97908" cy="3681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EF11D17C-42EB-0541-AE85-BB6E963AEF19}"/>
              </a:ext>
            </a:extLst>
          </p:cNvPr>
          <p:cNvSpPr txBox="1"/>
          <p:nvPr/>
        </p:nvSpPr>
        <p:spPr>
          <a:xfrm>
            <a:off x="5435593" y="4667003"/>
            <a:ext cx="1081193" cy="369332"/>
          </a:xfrm>
          <a:prstGeom prst="rect">
            <a:avLst/>
          </a:prstGeom>
          <a:noFill/>
        </p:spPr>
        <p:txBody>
          <a:bodyPr wrap="none" rtlCol="0">
            <a:spAutoFit/>
          </a:bodyPr>
          <a:lstStyle/>
          <a:p>
            <a:r>
              <a:rPr lang="en-US" i="1" dirty="0"/>
              <a:t>next slide</a:t>
            </a:r>
          </a:p>
        </p:txBody>
      </p:sp>
    </p:spTree>
    <p:extLst>
      <p:ext uri="{BB962C8B-B14F-4D97-AF65-F5344CB8AC3E}">
        <p14:creationId xmlns:p14="http://schemas.microsoft.com/office/powerpoint/2010/main" val="24447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6" y="914400"/>
            <a:ext cx="7696200" cy="4232275"/>
          </a:xfrm>
          <a:prstGeom prst="rect">
            <a:avLst/>
          </a:prstGeom>
          <a:noFill/>
          <a:extLst>
            <a:ext uri="{909E8E84-426E-40dd-AFC4-6F175D3DCCD1}">
              <a14:hiddenFill xmlns:a14="http://schemas.microsoft.com/office/drawing/2010/main" xmlns="">
                <a:solidFill>
                  <a:srgbClr val="FFFFFF"/>
                </a:solidFill>
              </a14:hiddenFill>
            </a:ext>
          </a:extLst>
        </p:spPr>
      </p:pic>
      <p:sp>
        <p:nvSpPr>
          <p:cNvPr id="9219" name="Text Box 3"/>
          <p:cNvSpPr txBox="1">
            <a:spLocks noChangeArrowheads="1"/>
          </p:cNvSpPr>
          <p:nvPr/>
        </p:nvSpPr>
        <p:spPr bwMode="auto">
          <a:xfrm>
            <a:off x="533400" y="381000"/>
            <a:ext cx="8077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t>Diurnal variation of wind speed and shear with height</a:t>
            </a:r>
          </a:p>
        </p:txBody>
      </p:sp>
      <p:sp>
        <p:nvSpPr>
          <p:cNvPr id="9220" name="Text Box 4"/>
          <p:cNvSpPr txBox="1">
            <a:spLocks noChangeArrowheads="1"/>
          </p:cNvSpPr>
          <p:nvPr/>
        </p:nvSpPr>
        <p:spPr bwMode="auto">
          <a:xfrm>
            <a:off x="689023" y="5281613"/>
            <a:ext cx="77724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b="0" dirty="0"/>
              <a:t>Vertical wind shear varies through day owing to diurnally-driven mixing.</a:t>
            </a:r>
          </a:p>
          <a:p>
            <a:pPr algn="ctr"/>
            <a:r>
              <a:rPr lang="en-US" dirty="0"/>
              <a:t>Do you see the vertical shear is </a:t>
            </a:r>
            <a:r>
              <a:rPr lang="en-US" b="1" dirty="0">
                <a:solidFill>
                  <a:srgbClr val="0070C0"/>
                </a:solidFill>
              </a:rPr>
              <a:t>larger at night</a:t>
            </a:r>
            <a:r>
              <a:rPr lang="en-US" dirty="0"/>
              <a:t>, </a:t>
            </a:r>
            <a:r>
              <a:rPr lang="en-US" b="1" dirty="0">
                <a:solidFill>
                  <a:srgbClr val="FF0000"/>
                </a:solidFill>
              </a:rPr>
              <a:t>smaller in afternoon</a:t>
            </a:r>
            <a:r>
              <a:rPr lang="en-US" dirty="0"/>
              <a:t>?</a:t>
            </a:r>
          </a:p>
        </p:txBody>
      </p:sp>
      <p:pic>
        <p:nvPicPr>
          <p:cNvPr id="2" name="Picture 1" descr="day_vs_nigh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201" y="954707"/>
            <a:ext cx="2463800" cy="2971800"/>
          </a:xfrm>
          <a:prstGeom prst="rect">
            <a:avLst/>
          </a:prstGeom>
        </p:spPr>
      </p:pic>
      <p:sp>
        <p:nvSpPr>
          <p:cNvPr id="3" name="TextBox 2"/>
          <p:cNvSpPr txBox="1"/>
          <p:nvPr/>
        </p:nvSpPr>
        <p:spPr>
          <a:xfrm>
            <a:off x="2334440" y="3982529"/>
            <a:ext cx="748923" cy="276999"/>
          </a:xfrm>
          <a:prstGeom prst="rect">
            <a:avLst/>
          </a:prstGeom>
          <a:noFill/>
        </p:spPr>
        <p:txBody>
          <a:bodyPr wrap="none" rtlCol="0">
            <a:spAutoFit/>
          </a:bodyPr>
          <a:lstStyle/>
          <a:p>
            <a:r>
              <a:rPr lang="en-US" sz="1200" dirty="0"/>
              <a:t>midnight</a:t>
            </a:r>
            <a:endParaRPr lang="en-US" dirty="0"/>
          </a:p>
        </p:txBody>
      </p:sp>
      <p:sp>
        <p:nvSpPr>
          <p:cNvPr id="7" name="TextBox 6"/>
          <p:cNvSpPr txBox="1"/>
          <p:nvPr/>
        </p:nvSpPr>
        <p:spPr>
          <a:xfrm>
            <a:off x="4100679" y="3374278"/>
            <a:ext cx="508673" cy="276999"/>
          </a:xfrm>
          <a:prstGeom prst="rect">
            <a:avLst/>
          </a:prstGeom>
          <a:noFill/>
        </p:spPr>
        <p:txBody>
          <a:bodyPr wrap="none" rtlCol="0">
            <a:spAutoFit/>
          </a:bodyPr>
          <a:lstStyle/>
          <a:p>
            <a:r>
              <a:rPr lang="en-US" sz="1200" dirty="0"/>
              <a:t>noon</a:t>
            </a:r>
            <a:endParaRPr lang="en-US" dirty="0"/>
          </a:p>
        </p:txBody>
      </p:sp>
      <p:sp>
        <p:nvSpPr>
          <p:cNvPr id="4" name="Slide Number Placeholder 3"/>
          <p:cNvSpPr>
            <a:spLocks noGrp="1"/>
          </p:cNvSpPr>
          <p:nvPr>
            <p:ph type="sldNum" sz="quarter" idx="12"/>
          </p:nvPr>
        </p:nvSpPr>
        <p:spPr/>
        <p:txBody>
          <a:bodyPr/>
          <a:lstStyle/>
          <a:p>
            <a:fld id="{8E3FBBD5-1602-7744-BAB0-075BA59CFE2E}" type="slidenum">
              <a:rPr lang="en-US" smtClean="0"/>
              <a:t>18</a:t>
            </a:fld>
            <a:endParaRPr lang="en-US"/>
          </a:p>
        </p:txBody>
      </p:sp>
      <p:sp>
        <p:nvSpPr>
          <p:cNvPr id="5" name="TextBox 4"/>
          <p:cNvSpPr txBox="1"/>
          <p:nvPr/>
        </p:nvSpPr>
        <p:spPr>
          <a:xfrm>
            <a:off x="533400" y="6356350"/>
            <a:ext cx="2279403" cy="369332"/>
          </a:xfrm>
          <a:prstGeom prst="rect">
            <a:avLst/>
          </a:prstGeom>
          <a:noFill/>
        </p:spPr>
        <p:txBody>
          <a:bodyPr wrap="none" rtlCol="0">
            <a:spAutoFit/>
          </a:bodyPr>
          <a:lstStyle/>
          <a:p>
            <a:r>
              <a:rPr lang="en-US" dirty="0">
                <a:solidFill>
                  <a:schemeClr val="bg1">
                    <a:lumMod val="75000"/>
                  </a:schemeClr>
                </a:solidFill>
              </a:rPr>
              <a:t>Hartmann’s text, p. 99</a:t>
            </a:r>
          </a:p>
        </p:txBody>
      </p:sp>
    </p:spTree>
    <p:extLst>
      <p:ext uri="{BB962C8B-B14F-4D97-AF65-F5344CB8AC3E}">
        <p14:creationId xmlns:p14="http://schemas.microsoft.com/office/powerpoint/2010/main" val="223174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9916-F2BE-8062-E761-02681E4B2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E7ED4-968D-1C7F-4A5F-B8394DF1FBA8}"/>
              </a:ext>
            </a:extLst>
          </p:cNvPr>
          <p:cNvSpPr>
            <a:spLocks noGrp="1"/>
          </p:cNvSpPr>
          <p:nvPr>
            <p:ph type="title"/>
          </p:nvPr>
        </p:nvSpPr>
        <p:spPr/>
        <p:txBody>
          <a:bodyPr>
            <a:normAutofit/>
          </a:bodyPr>
          <a:lstStyle/>
          <a:p>
            <a:r>
              <a:rPr lang="en-US" dirty="0"/>
              <a:t>The well-mixed boundary layer</a:t>
            </a:r>
          </a:p>
        </p:txBody>
      </p:sp>
      <p:sp>
        <p:nvSpPr>
          <p:cNvPr id="3" name="Slide Number Placeholder 2">
            <a:extLst>
              <a:ext uri="{FF2B5EF4-FFF2-40B4-BE49-F238E27FC236}">
                <a16:creationId xmlns:a16="http://schemas.microsoft.com/office/drawing/2014/main" id="{F88BB7F9-DE5E-21E8-98C0-10477A95A46B}"/>
              </a:ext>
            </a:extLst>
          </p:cNvPr>
          <p:cNvSpPr>
            <a:spLocks noGrp="1"/>
          </p:cNvSpPr>
          <p:nvPr>
            <p:ph type="sldNum" sz="quarter" idx="12"/>
          </p:nvPr>
        </p:nvSpPr>
        <p:spPr/>
        <p:txBody>
          <a:bodyPr/>
          <a:lstStyle/>
          <a:p>
            <a:fld id="{8E3FBBD5-1602-7744-BAB0-075BA59CFE2E}" type="slidenum">
              <a:rPr lang="en-US" smtClean="0"/>
              <a:t>19</a:t>
            </a:fld>
            <a:endParaRPr lang="en-US"/>
          </a:p>
        </p:txBody>
      </p:sp>
      <p:pic>
        <p:nvPicPr>
          <p:cNvPr id="5" name="Picture 4">
            <a:extLst>
              <a:ext uri="{FF2B5EF4-FFF2-40B4-BE49-F238E27FC236}">
                <a16:creationId xmlns:a16="http://schemas.microsoft.com/office/drawing/2014/main" id="{F2512803-4F88-84DC-A82C-CB2EE7035AE1}"/>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96ECD603-76AB-7D4B-F4CA-96578AAC245A}"/>
              </a:ext>
            </a:extLst>
          </p:cNvPr>
          <p:cNvSpPr txBox="1"/>
          <p:nvPr/>
        </p:nvSpPr>
        <p:spPr>
          <a:xfrm>
            <a:off x="1460355" y="5450774"/>
            <a:ext cx="6218112" cy="646331"/>
          </a:xfrm>
          <a:prstGeom prst="rect">
            <a:avLst/>
          </a:prstGeom>
          <a:noFill/>
        </p:spPr>
        <p:txBody>
          <a:bodyPr wrap="none" rtlCol="0">
            <a:spAutoFit/>
          </a:bodyPr>
          <a:lstStyle/>
          <a:p>
            <a:pPr algn="ctr"/>
            <a:r>
              <a:rPr lang="en-US" dirty="0"/>
              <a:t>As heating continues, the surface temperature becomes warmer</a:t>
            </a:r>
          </a:p>
          <a:p>
            <a:pPr algn="ctr"/>
            <a:r>
              <a:rPr lang="en-US" dirty="0"/>
              <a:t>and the PBL depth grows</a:t>
            </a:r>
          </a:p>
        </p:txBody>
      </p:sp>
      <p:pic>
        <p:nvPicPr>
          <p:cNvPr id="7" name="Picture 6">
            <a:extLst>
              <a:ext uri="{FF2B5EF4-FFF2-40B4-BE49-F238E27FC236}">
                <a16:creationId xmlns:a16="http://schemas.microsoft.com/office/drawing/2014/main" id="{1D72647D-F377-A181-3FC0-07FDAF714C2C}"/>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40284FA6-C57B-CA4C-0EBE-16E273D61BD3}"/>
              </a:ext>
            </a:extLst>
          </p:cNvPr>
          <p:cNvPicPr>
            <a:picLocks noChangeAspect="1"/>
          </p:cNvPicPr>
          <p:nvPr/>
        </p:nvPicPr>
        <p:blipFill>
          <a:blip r:embed="rId4"/>
          <a:stretch>
            <a:fillRect/>
          </a:stretch>
        </p:blipFill>
        <p:spPr>
          <a:xfrm>
            <a:off x="2501900" y="1689100"/>
            <a:ext cx="4140200" cy="3479800"/>
          </a:xfrm>
          <a:prstGeom prst="rect">
            <a:avLst/>
          </a:prstGeom>
        </p:spPr>
      </p:pic>
      <p:sp>
        <p:nvSpPr>
          <p:cNvPr id="9" name="TextBox 8">
            <a:extLst>
              <a:ext uri="{FF2B5EF4-FFF2-40B4-BE49-F238E27FC236}">
                <a16:creationId xmlns:a16="http://schemas.microsoft.com/office/drawing/2014/main" id="{C512E35F-4BCE-5346-28E4-43F29296E41A}"/>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spTree>
    <p:extLst>
      <p:ext uri="{BB962C8B-B14F-4D97-AF65-F5344CB8AC3E}">
        <p14:creationId xmlns:p14="http://schemas.microsoft.com/office/powerpoint/2010/main" val="32542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DDC985-7BE7-CFFF-F4C0-374334A8E0AD}"/>
              </a:ext>
            </a:extLst>
          </p:cNvPr>
          <p:cNvSpPr>
            <a:spLocks noGrp="1"/>
          </p:cNvSpPr>
          <p:nvPr>
            <p:ph type="ctrTitle"/>
          </p:nvPr>
        </p:nvSpPr>
        <p:spPr/>
        <p:txBody>
          <a:bodyPr/>
          <a:lstStyle/>
          <a:p>
            <a:r>
              <a:rPr lang="en-US" dirty="0"/>
              <a:t>Mellor and Yamada’s depiction of the PBL diurnal cycle</a:t>
            </a:r>
          </a:p>
        </p:txBody>
      </p:sp>
      <p:sp>
        <p:nvSpPr>
          <p:cNvPr id="4" name="Slide Number Placeholder 3">
            <a:extLst>
              <a:ext uri="{FF2B5EF4-FFF2-40B4-BE49-F238E27FC236}">
                <a16:creationId xmlns:a16="http://schemas.microsoft.com/office/drawing/2014/main" id="{B5A289D2-DA62-8AC6-C6BF-E8367DEFD6C3}"/>
              </a:ext>
            </a:extLst>
          </p:cNvPr>
          <p:cNvSpPr>
            <a:spLocks noGrp="1"/>
          </p:cNvSpPr>
          <p:nvPr>
            <p:ph type="sldNum" sz="quarter" idx="12"/>
          </p:nvPr>
        </p:nvSpPr>
        <p:spPr/>
        <p:txBody>
          <a:bodyPr/>
          <a:lstStyle/>
          <a:p>
            <a:fld id="{8E3FBBD5-1602-7744-BAB0-075BA59CFE2E}" type="slidenum">
              <a:rPr lang="en-US" smtClean="0"/>
              <a:t>2</a:t>
            </a:fld>
            <a:endParaRPr lang="en-US"/>
          </a:p>
        </p:txBody>
      </p:sp>
    </p:spTree>
    <p:extLst>
      <p:ext uri="{BB962C8B-B14F-4D97-AF65-F5344CB8AC3E}">
        <p14:creationId xmlns:p14="http://schemas.microsoft.com/office/powerpoint/2010/main" val="3018283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BA4D-3A58-C807-5139-C29337885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529BB-4FC9-A02E-69EB-AF4B84A06EBD}"/>
              </a:ext>
            </a:extLst>
          </p:cNvPr>
          <p:cNvSpPr>
            <a:spLocks noGrp="1"/>
          </p:cNvSpPr>
          <p:nvPr>
            <p:ph type="title"/>
          </p:nvPr>
        </p:nvSpPr>
        <p:spPr/>
        <p:txBody>
          <a:bodyPr/>
          <a:lstStyle/>
          <a:p>
            <a:r>
              <a:rPr lang="en-US" dirty="0"/>
              <a:t>The overnight residual layer</a:t>
            </a:r>
          </a:p>
        </p:txBody>
      </p:sp>
      <p:sp>
        <p:nvSpPr>
          <p:cNvPr id="3" name="Slide Number Placeholder 2">
            <a:extLst>
              <a:ext uri="{FF2B5EF4-FFF2-40B4-BE49-F238E27FC236}">
                <a16:creationId xmlns:a16="http://schemas.microsoft.com/office/drawing/2014/main" id="{099B05F8-ECCC-DC54-A263-1B56FEABE302}"/>
              </a:ext>
            </a:extLst>
          </p:cNvPr>
          <p:cNvSpPr>
            <a:spLocks noGrp="1"/>
          </p:cNvSpPr>
          <p:nvPr>
            <p:ph type="sldNum" sz="quarter" idx="12"/>
          </p:nvPr>
        </p:nvSpPr>
        <p:spPr/>
        <p:txBody>
          <a:bodyPr/>
          <a:lstStyle/>
          <a:p>
            <a:fld id="{8E3FBBD5-1602-7744-BAB0-075BA59CFE2E}" type="slidenum">
              <a:rPr lang="en-US" smtClean="0"/>
              <a:t>20</a:t>
            </a:fld>
            <a:endParaRPr lang="en-US"/>
          </a:p>
        </p:txBody>
      </p:sp>
      <p:pic>
        <p:nvPicPr>
          <p:cNvPr id="5" name="Picture 4">
            <a:extLst>
              <a:ext uri="{FF2B5EF4-FFF2-40B4-BE49-F238E27FC236}">
                <a16:creationId xmlns:a16="http://schemas.microsoft.com/office/drawing/2014/main" id="{B12B75A6-893F-794F-5315-92148C317041}"/>
              </a:ext>
            </a:extLst>
          </p:cNvPr>
          <p:cNvPicPr>
            <a:picLocks noChangeAspect="1"/>
          </p:cNvPicPr>
          <p:nvPr/>
        </p:nvPicPr>
        <p:blipFill>
          <a:blip r:embed="rId2"/>
          <a:stretch>
            <a:fillRect/>
          </a:stretch>
        </p:blipFill>
        <p:spPr>
          <a:xfrm>
            <a:off x="2501900" y="1689100"/>
            <a:ext cx="4140200" cy="3479800"/>
          </a:xfrm>
          <a:prstGeom prst="rect">
            <a:avLst/>
          </a:prstGeom>
        </p:spPr>
      </p:pic>
      <p:sp>
        <p:nvSpPr>
          <p:cNvPr id="6" name="TextBox 5">
            <a:extLst>
              <a:ext uri="{FF2B5EF4-FFF2-40B4-BE49-F238E27FC236}">
                <a16:creationId xmlns:a16="http://schemas.microsoft.com/office/drawing/2014/main" id="{2604FCE0-8663-4CCC-CA29-215661AA86BA}"/>
              </a:ext>
            </a:extLst>
          </p:cNvPr>
          <p:cNvSpPr txBox="1"/>
          <p:nvPr/>
        </p:nvSpPr>
        <p:spPr>
          <a:xfrm>
            <a:off x="2000188" y="5450774"/>
            <a:ext cx="5138458" cy="923330"/>
          </a:xfrm>
          <a:prstGeom prst="rect">
            <a:avLst/>
          </a:prstGeom>
          <a:noFill/>
        </p:spPr>
        <p:txBody>
          <a:bodyPr wrap="none" rtlCol="0">
            <a:spAutoFit/>
          </a:bodyPr>
          <a:lstStyle/>
          <a:p>
            <a:pPr algn="ctr"/>
            <a:r>
              <a:rPr lang="en-US" dirty="0"/>
              <a:t>Approaching evening, the surface layer stabilizes and</a:t>
            </a:r>
          </a:p>
          <a:p>
            <a:pPr algn="ctr"/>
            <a:r>
              <a:rPr lang="en-US" dirty="0"/>
              <a:t>the </a:t>
            </a:r>
            <a:r>
              <a:rPr lang="en-US" b="1" dirty="0">
                <a:solidFill>
                  <a:srgbClr val="0070C0"/>
                </a:solidFill>
              </a:rPr>
              <a:t>surface inversion </a:t>
            </a:r>
            <a:r>
              <a:rPr lang="en-US" dirty="0"/>
              <a:t>forms.  Mixing vanishes but</a:t>
            </a:r>
          </a:p>
          <a:p>
            <a:pPr algn="ctr"/>
            <a:r>
              <a:rPr lang="en-US" dirty="0"/>
              <a:t>the neutral residual layer remains.</a:t>
            </a:r>
          </a:p>
        </p:txBody>
      </p:sp>
      <p:pic>
        <p:nvPicPr>
          <p:cNvPr id="7" name="Picture 6">
            <a:extLst>
              <a:ext uri="{FF2B5EF4-FFF2-40B4-BE49-F238E27FC236}">
                <a16:creationId xmlns:a16="http://schemas.microsoft.com/office/drawing/2014/main" id="{16A4D15D-9AF3-1159-5FBE-4CC822DF195D}"/>
              </a:ext>
            </a:extLst>
          </p:cNvPr>
          <p:cNvPicPr>
            <a:picLocks noChangeAspect="1"/>
          </p:cNvPicPr>
          <p:nvPr/>
        </p:nvPicPr>
        <p:blipFill>
          <a:blip r:embed="rId3"/>
          <a:stretch>
            <a:fillRect/>
          </a:stretch>
        </p:blipFill>
        <p:spPr>
          <a:xfrm>
            <a:off x="2501900" y="1689100"/>
            <a:ext cx="4140200" cy="3479800"/>
          </a:xfrm>
          <a:prstGeom prst="rect">
            <a:avLst/>
          </a:prstGeom>
        </p:spPr>
      </p:pic>
      <p:pic>
        <p:nvPicPr>
          <p:cNvPr id="8" name="Picture 7">
            <a:extLst>
              <a:ext uri="{FF2B5EF4-FFF2-40B4-BE49-F238E27FC236}">
                <a16:creationId xmlns:a16="http://schemas.microsoft.com/office/drawing/2014/main" id="{6E74618B-A2AF-C354-80E0-64495BD51880}"/>
              </a:ext>
            </a:extLst>
          </p:cNvPr>
          <p:cNvPicPr>
            <a:picLocks noChangeAspect="1"/>
          </p:cNvPicPr>
          <p:nvPr/>
        </p:nvPicPr>
        <p:blipFill>
          <a:blip r:embed="rId4"/>
          <a:stretch>
            <a:fillRect/>
          </a:stretch>
        </p:blipFill>
        <p:spPr>
          <a:xfrm>
            <a:off x="2501900" y="1689100"/>
            <a:ext cx="4140200" cy="3479800"/>
          </a:xfrm>
          <a:prstGeom prst="rect">
            <a:avLst/>
          </a:prstGeom>
        </p:spPr>
      </p:pic>
      <p:pic>
        <p:nvPicPr>
          <p:cNvPr id="9" name="Picture 8">
            <a:extLst>
              <a:ext uri="{FF2B5EF4-FFF2-40B4-BE49-F238E27FC236}">
                <a16:creationId xmlns:a16="http://schemas.microsoft.com/office/drawing/2014/main" id="{738FD7B7-0F72-6EDB-0389-A88FEBFBD47C}"/>
              </a:ext>
            </a:extLst>
          </p:cNvPr>
          <p:cNvPicPr>
            <a:picLocks noChangeAspect="1"/>
          </p:cNvPicPr>
          <p:nvPr/>
        </p:nvPicPr>
        <p:blipFill>
          <a:blip r:embed="rId5"/>
          <a:stretch>
            <a:fillRect/>
          </a:stretch>
        </p:blipFill>
        <p:spPr>
          <a:xfrm>
            <a:off x="2501900" y="1689100"/>
            <a:ext cx="4140200" cy="3479800"/>
          </a:xfrm>
          <a:prstGeom prst="rect">
            <a:avLst/>
          </a:prstGeom>
        </p:spPr>
      </p:pic>
      <p:sp>
        <p:nvSpPr>
          <p:cNvPr id="10" name="TextBox 9">
            <a:extLst>
              <a:ext uri="{FF2B5EF4-FFF2-40B4-BE49-F238E27FC236}">
                <a16:creationId xmlns:a16="http://schemas.microsoft.com/office/drawing/2014/main" id="{94ECA14A-7B5E-D60D-328F-D92668339A26}"/>
              </a:ext>
            </a:extLst>
          </p:cNvPr>
          <p:cNvSpPr txBox="1"/>
          <p:nvPr/>
        </p:nvSpPr>
        <p:spPr>
          <a:xfrm>
            <a:off x="3716976" y="2090057"/>
            <a:ext cx="1428083" cy="307777"/>
          </a:xfrm>
          <a:prstGeom prst="rect">
            <a:avLst/>
          </a:prstGeom>
          <a:noFill/>
        </p:spPr>
        <p:txBody>
          <a:bodyPr wrap="none" rtlCol="0">
            <a:spAutoFit/>
          </a:bodyPr>
          <a:lstStyle/>
          <a:p>
            <a:r>
              <a:rPr lang="en-US" sz="1400" i="1" dirty="0"/>
              <a:t>PBL top inversion</a:t>
            </a:r>
          </a:p>
        </p:txBody>
      </p:sp>
      <p:sp>
        <p:nvSpPr>
          <p:cNvPr id="11" name="TextBox 10">
            <a:extLst>
              <a:ext uri="{FF2B5EF4-FFF2-40B4-BE49-F238E27FC236}">
                <a16:creationId xmlns:a16="http://schemas.microsoft.com/office/drawing/2014/main" id="{C994804C-56D9-CAA7-C255-95C905A72904}"/>
              </a:ext>
            </a:extLst>
          </p:cNvPr>
          <p:cNvSpPr txBox="1"/>
          <p:nvPr/>
        </p:nvSpPr>
        <p:spPr>
          <a:xfrm>
            <a:off x="4950031" y="4306278"/>
            <a:ext cx="1407693" cy="307777"/>
          </a:xfrm>
          <a:prstGeom prst="rect">
            <a:avLst/>
          </a:prstGeom>
          <a:noFill/>
        </p:spPr>
        <p:txBody>
          <a:bodyPr wrap="none" rtlCol="0">
            <a:spAutoFit/>
          </a:bodyPr>
          <a:lstStyle/>
          <a:p>
            <a:r>
              <a:rPr lang="en-US" sz="1400" i="1" dirty="0"/>
              <a:t>Surface inversion</a:t>
            </a:r>
          </a:p>
        </p:txBody>
      </p:sp>
    </p:spTree>
    <p:extLst>
      <p:ext uri="{BB962C8B-B14F-4D97-AF65-F5344CB8AC3E}">
        <p14:creationId xmlns:p14="http://schemas.microsoft.com/office/powerpoint/2010/main" val="272065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8200-AB2E-4EFD-8F02-7F8D517419CC}"/>
              </a:ext>
            </a:extLst>
          </p:cNvPr>
          <p:cNvSpPr>
            <a:spLocks noGrp="1"/>
          </p:cNvSpPr>
          <p:nvPr>
            <p:ph type="title"/>
          </p:nvPr>
        </p:nvSpPr>
        <p:spPr/>
        <p:txBody>
          <a:bodyPr/>
          <a:lstStyle/>
          <a:p>
            <a:r>
              <a:rPr lang="en-US" dirty="0"/>
              <a:t>Momentum: day vs. night</a:t>
            </a:r>
          </a:p>
        </p:txBody>
      </p:sp>
      <p:sp>
        <p:nvSpPr>
          <p:cNvPr id="3" name="Slide Number Placeholder 2">
            <a:extLst>
              <a:ext uri="{FF2B5EF4-FFF2-40B4-BE49-F238E27FC236}">
                <a16:creationId xmlns:a16="http://schemas.microsoft.com/office/drawing/2014/main" id="{9B1500A7-6E46-CB51-D92E-0B9FEB90A66E}"/>
              </a:ext>
            </a:extLst>
          </p:cNvPr>
          <p:cNvSpPr>
            <a:spLocks noGrp="1"/>
          </p:cNvSpPr>
          <p:nvPr>
            <p:ph type="sldNum" sz="quarter" idx="12"/>
          </p:nvPr>
        </p:nvSpPr>
        <p:spPr/>
        <p:txBody>
          <a:bodyPr/>
          <a:lstStyle/>
          <a:p>
            <a:fld id="{8E3FBBD5-1602-7744-BAB0-075BA59CFE2E}" type="slidenum">
              <a:rPr lang="en-US" smtClean="0"/>
              <a:t>21</a:t>
            </a:fld>
            <a:endParaRPr lang="en-US" dirty="0"/>
          </a:p>
        </p:txBody>
      </p:sp>
      <p:pic>
        <p:nvPicPr>
          <p:cNvPr id="5" name="Picture 4">
            <a:extLst>
              <a:ext uri="{FF2B5EF4-FFF2-40B4-BE49-F238E27FC236}">
                <a16:creationId xmlns:a16="http://schemas.microsoft.com/office/drawing/2014/main" id="{4BF2FB00-51E9-7135-7D0A-3A4A9C7D62B2}"/>
              </a:ext>
            </a:extLst>
          </p:cNvPr>
          <p:cNvPicPr>
            <a:picLocks noChangeAspect="1"/>
          </p:cNvPicPr>
          <p:nvPr/>
        </p:nvPicPr>
        <p:blipFill>
          <a:blip r:embed="rId2"/>
          <a:stretch>
            <a:fillRect/>
          </a:stretch>
        </p:blipFill>
        <p:spPr>
          <a:xfrm>
            <a:off x="1157927" y="1457029"/>
            <a:ext cx="1430894" cy="5126333"/>
          </a:xfrm>
          <a:prstGeom prst="rect">
            <a:avLst/>
          </a:prstGeom>
        </p:spPr>
      </p:pic>
      <p:sp>
        <p:nvSpPr>
          <p:cNvPr id="6" name="TextBox 5">
            <a:extLst>
              <a:ext uri="{FF2B5EF4-FFF2-40B4-BE49-F238E27FC236}">
                <a16:creationId xmlns:a16="http://schemas.microsoft.com/office/drawing/2014/main" id="{DCB59CB5-D408-5726-A682-BF65D455D32F}"/>
              </a:ext>
            </a:extLst>
          </p:cNvPr>
          <p:cNvSpPr txBox="1"/>
          <p:nvPr/>
        </p:nvSpPr>
        <p:spPr>
          <a:xfrm>
            <a:off x="58159" y="50581"/>
            <a:ext cx="1257075" cy="369332"/>
          </a:xfrm>
          <a:prstGeom prst="rect">
            <a:avLst/>
          </a:prstGeom>
          <a:noFill/>
        </p:spPr>
        <p:txBody>
          <a:bodyPr wrap="none" rtlCol="0">
            <a:spAutoFit/>
          </a:bodyPr>
          <a:lstStyle/>
          <a:p>
            <a:r>
              <a:rPr lang="en-US" dirty="0">
                <a:solidFill>
                  <a:srgbClr val="BFBFBF"/>
                </a:solidFill>
              </a:rPr>
              <a:t>Stull (2000)</a:t>
            </a:r>
          </a:p>
        </p:txBody>
      </p:sp>
      <p:sp>
        <p:nvSpPr>
          <p:cNvPr id="7" name="TextBox 6">
            <a:extLst>
              <a:ext uri="{FF2B5EF4-FFF2-40B4-BE49-F238E27FC236}">
                <a16:creationId xmlns:a16="http://schemas.microsoft.com/office/drawing/2014/main" id="{D4BB0846-CBA5-9E03-D2AB-C140F306375C}"/>
              </a:ext>
            </a:extLst>
          </p:cNvPr>
          <p:cNvSpPr txBox="1"/>
          <p:nvPr/>
        </p:nvSpPr>
        <p:spPr>
          <a:xfrm>
            <a:off x="2885704" y="2178834"/>
            <a:ext cx="4962320" cy="3416320"/>
          </a:xfrm>
          <a:prstGeom prst="rect">
            <a:avLst/>
          </a:prstGeom>
          <a:noFill/>
        </p:spPr>
        <p:txBody>
          <a:bodyPr wrap="none" rtlCol="0">
            <a:spAutoFit/>
          </a:bodyPr>
          <a:lstStyle/>
          <a:p>
            <a:r>
              <a:rPr lang="en-US" dirty="0"/>
              <a:t>• Momentum (M) during day is </a:t>
            </a:r>
            <a:r>
              <a:rPr lang="en-US" b="1" dirty="0" err="1">
                <a:solidFill>
                  <a:srgbClr val="0070C0"/>
                </a:solidFill>
              </a:rPr>
              <a:t>subgeostrophic</a:t>
            </a:r>
            <a:endParaRPr lang="en-US" b="1" dirty="0">
              <a:solidFill>
                <a:srgbClr val="0070C0"/>
              </a:solidFill>
            </a:endParaRPr>
          </a:p>
          <a:p>
            <a:r>
              <a:rPr lang="en-US" dirty="0"/>
              <a:t>	(M &lt; G) owing to vertical mixing.  Parcels are</a:t>
            </a:r>
          </a:p>
          <a:p>
            <a:r>
              <a:rPr lang="en-US" dirty="0"/>
              <a:t>	brought down to the surface to get slowed by</a:t>
            </a:r>
          </a:p>
          <a:p>
            <a:r>
              <a:rPr lang="en-US" dirty="0"/>
              <a:t>	friction</a:t>
            </a:r>
          </a:p>
          <a:p>
            <a:endParaRPr lang="en-US" dirty="0"/>
          </a:p>
          <a:p>
            <a:endParaRPr lang="en-US" dirty="0"/>
          </a:p>
          <a:p>
            <a:endParaRPr lang="en-US" dirty="0"/>
          </a:p>
          <a:p>
            <a:endParaRPr lang="en-US" dirty="0"/>
          </a:p>
          <a:p>
            <a:endParaRPr lang="en-US" dirty="0"/>
          </a:p>
          <a:p>
            <a:r>
              <a:rPr lang="en-US" dirty="0"/>
              <a:t>• Momentum at night is </a:t>
            </a:r>
            <a:r>
              <a:rPr lang="en-US" b="1" dirty="0" err="1">
                <a:solidFill>
                  <a:srgbClr val="FF0000"/>
                </a:solidFill>
              </a:rPr>
              <a:t>supergeostrophic</a:t>
            </a:r>
            <a:r>
              <a:rPr lang="en-US" dirty="0"/>
              <a:t> (M &gt; G)</a:t>
            </a:r>
            <a:r>
              <a:rPr lang="en-US" b="1" dirty="0">
                <a:solidFill>
                  <a:srgbClr val="FF0000"/>
                </a:solidFill>
              </a:rPr>
              <a:t>.</a:t>
            </a:r>
            <a:endParaRPr lang="en-US" dirty="0"/>
          </a:p>
          <a:p>
            <a:r>
              <a:rPr lang="en-US" dirty="0"/>
              <a:t>	The temporal variation of mixing influences a </a:t>
            </a:r>
          </a:p>
          <a:p>
            <a:r>
              <a:rPr lang="en-US" i="1" dirty="0"/>
              <a:t>	pendulum-like effect</a:t>
            </a:r>
            <a:r>
              <a:rPr lang="en-US" dirty="0"/>
              <a:t> on wind speed.</a:t>
            </a:r>
          </a:p>
        </p:txBody>
      </p:sp>
    </p:spTree>
    <p:extLst>
      <p:ext uri="{BB962C8B-B14F-4D97-AF65-F5344CB8AC3E}">
        <p14:creationId xmlns:p14="http://schemas.microsoft.com/office/powerpoint/2010/main" val="331508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Great Plains wind profiles: July 2016</a:t>
            </a:r>
          </a:p>
        </p:txBody>
      </p:sp>
      <p:sp>
        <p:nvSpPr>
          <p:cNvPr id="2" name="Slide Number Placeholder 1"/>
          <p:cNvSpPr>
            <a:spLocks noGrp="1"/>
          </p:cNvSpPr>
          <p:nvPr>
            <p:ph type="sldNum" sz="quarter" idx="12"/>
          </p:nvPr>
        </p:nvSpPr>
        <p:spPr/>
        <p:txBody>
          <a:bodyPr/>
          <a:lstStyle/>
          <a:p>
            <a:fld id="{8E3FBBD5-1602-7744-BAB0-075BA59CFE2E}" type="slidenum">
              <a:rPr lang="en-US" smtClean="0"/>
              <a:t>22</a:t>
            </a:fld>
            <a:endParaRPr lang="en-US"/>
          </a:p>
        </p:txBody>
      </p:sp>
      <p:pic>
        <p:nvPicPr>
          <p:cNvPr id="5" name="Picture 4" descr="gp_00z_12z.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138" y="1417638"/>
            <a:ext cx="6182353" cy="4576762"/>
          </a:xfrm>
          <a:prstGeom prst="rect">
            <a:avLst/>
          </a:prstGeom>
          <a:ln w="38100" cmpd="sng">
            <a:solidFill>
              <a:srgbClr val="FF0000"/>
            </a:solidFill>
          </a:ln>
        </p:spPr>
      </p:pic>
      <p:sp>
        <p:nvSpPr>
          <p:cNvPr id="6" name="TextBox 5"/>
          <p:cNvSpPr txBox="1"/>
          <p:nvPr/>
        </p:nvSpPr>
        <p:spPr>
          <a:xfrm>
            <a:off x="457200" y="6356350"/>
            <a:ext cx="4948978" cy="369332"/>
          </a:xfrm>
          <a:prstGeom prst="rect">
            <a:avLst/>
          </a:prstGeom>
          <a:noFill/>
        </p:spPr>
        <p:txBody>
          <a:bodyPr wrap="none" rtlCol="0">
            <a:spAutoFit/>
          </a:bodyPr>
          <a:lstStyle/>
          <a:p>
            <a:r>
              <a:rPr lang="en-US" i="1" dirty="0"/>
              <a:t>Averaged over 11 </a:t>
            </a:r>
            <a:r>
              <a:rPr lang="en-US" i="1" dirty="0" err="1"/>
              <a:t>radiosonde</a:t>
            </a:r>
            <a:r>
              <a:rPr lang="en-US" i="1" dirty="0"/>
              <a:t> stations and 31 days</a:t>
            </a:r>
          </a:p>
        </p:txBody>
      </p:sp>
      <p:sp>
        <p:nvSpPr>
          <p:cNvPr id="7" name="TextBox 6"/>
          <p:cNvSpPr txBox="1"/>
          <p:nvPr/>
        </p:nvSpPr>
        <p:spPr>
          <a:xfrm>
            <a:off x="7406635" y="4534933"/>
            <a:ext cx="1486905" cy="307777"/>
          </a:xfrm>
          <a:prstGeom prst="rect">
            <a:avLst/>
          </a:prstGeom>
          <a:solidFill>
            <a:schemeClr val="bg1"/>
          </a:solidFill>
          <a:ln>
            <a:solidFill>
              <a:srgbClr val="0070C0"/>
            </a:solidFill>
          </a:ln>
        </p:spPr>
        <p:txBody>
          <a:bodyPr wrap="none" rtlCol="0">
            <a:spAutoFit/>
          </a:bodyPr>
          <a:lstStyle/>
          <a:p>
            <a:r>
              <a:rPr lang="en-US" sz="1400" i="1" dirty="0"/>
              <a:t>about 450 m AGL</a:t>
            </a:r>
            <a:endParaRPr lang="en-US" i="1" dirty="0"/>
          </a:p>
        </p:txBody>
      </p:sp>
      <p:cxnSp>
        <p:nvCxnSpPr>
          <p:cNvPr id="9" name="Straight Arrow Connector 8"/>
          <p:cNvCxnSpPr/>
          <p:nvPr/>
        </p:nvCxnSpPr>
        <p:spPr>
          <a:xfrm flipH="1">
            <a:off x="6553200" y="4722688"/>
            <a:ext cx="853435" cy="171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66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D25E7-7CBE-8895-8A7B-D623772EDC77}"/>
              </a:ext>
            </a:extLst>
          </p:cNvPr>
          <p:cNvSpPr>
            <a:spLocks noGrp="1"/>
          </p:cNvSpPr>
          <p:nvPr>
            <p:ph type="ctrTitle"/>
          </p:nvPr>
        </p:nvSpPr>
        <p:spPr/>
        <p:txBody>
          <a:bodyPr/>
          <a:lstStyle/>
          <a:p>
            <a:r>
              <a:rPr lang="en-US" dirty="0"/>
              <a:t>Some Richardson numbers</a:t>
            </a:r>
          </a:p>
        </p:txBody>
      </p:sp>
      <p:sp>
        <p:nvSpPr>
          <p:cNvPr id="5" name="Subtitle 4">
            <a:extLst>
              <a:ext uri="{FF2B5EF4-FFF2-40B4-BE49-F238E27FC236}">
                <a16:creationId xmlns:a16="http://schemas.microsoft.com/office/drawing/2014/main" id="{E3363B50-D10E-F951-1B71-5B195DB7CDD8}"/>
              </a:ext>
            </a:extLst>
          </p:cNvPr>
          <p:cNvSpPr>
            <a:spLocks noGrp="1"/>
          </p:cNvSpPr>
          <p:nvPr>
            <p:ph type="subTitle" idx="1"/>
          </p:nvPr>
        </p:nvSpPr>
        <p:spPr/>
        <p:txBody>
          <a:bodyPr/>
          <a:lstStyle/>
          <a:p>
            <a:r>
              <a:rPr lang="en-US" dirty="0"/>
              <a:t>Named for NWP pioneer Lewis Fry Richardson</a:t>
            </a:r>
          </a:p>
        </p:txBody>
      </p:sp>
      <p:sp>
        <p:nvSpPr>
          <p:cNvPr id="3" name="Slide Number Placeholder 2">
            <a:extLst>
              <a:ext uri="{FF2B5EF4-FFF2-40B4-BE49-F238E27FC236}">
                <a16:creationId xmlns:a16="http://schemas.microsoft.com/office/drawing/2014/main" id="{EFAF5A9F-2347-00A8-E42D-A63125691593}"/>
              </a:ext>
            </a:extLst>
          </p:cNvPr>
          <p:cNvSpPr>
            <a:spLocks noGrp="1"/>
          </p:cNvSpPr>
          <p:nvPr>
            <p:ph type="sldNum" sz="quarter" idx="12"/>
          </p:nvPr>
        </p:nvSpPr>
        <p:spPr/>
        <p:txBody>
          <a:bodyPr/>
          <a:lstStyle/>
          <a:p>
            <a:fld id="{8E3FBBD5-1602-7744-BAB0-075BA59CFE2E}" type="slidenum">
              <a:rPr lang="en-US" smtClean="0"/>
              <a:t>23</a:t>
            </a:fld>
            <a:endParaRPr lang="en-US"/>
          </a:p>
        </p:txBody>
      </p:sp>
      <p:pic>
        <p:nvPicPr>
          <p:cNvPr id="1026" name="Picture 2" descr="undefined">
            <a:extLst>
              <a:ext uri="{FF2B5EF4-FFF2-40B4-BE49-F238E27FC236}">
                <a16:creationId xmlns:a16="http://schemas.microsoft.com/office/drawing/2014/main" id="{0DDD3996-703C-D6DC-A2ED-5ECB2B858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06" y="153945"/>
            <a:ext cx="1565419" cy="2276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3F3FE5-0A4D-35FC-E1BF-C4560E1E5E24}"/>
              </a:ext>
            </a:extLst>
          </p:cNvPr>
          <p:cNvSpPr txBox="1"/>
          <p:nvPr/>
        </p:nvSpPr>
        <p:spPr>
          <a:xfrm>
            <a:off x="1864425" y="0"/>
            <a:ext cx="1122423" cy="369332"/>
          </a:xfrm>
          <a:prstGeom prst="rect">
            <a:avLst/>
          </a:prstGeom>
          <a:noFill/>
        </p:spPr>
        <p:txBody>
          <a:bodyPr wrap="none" rtlCol="0">
            <a:spAutoFit/>
          </a:bodyPr>
          <a:lstStyle/>
          <a:p>
            <a:r>
              <a:rPr lang="en-US" dirty="0">
                <a:solidFill>
                  <a:srgbClr val="BFBFBF"/>
                </a:solidFill>
              </a:rPr>
              <a:t>Wikipedia</a:t>
            </a:r>
          </a:p>
        </p:txBody>
      </p:sp>
    </p:spTree>
    <p:extLst>
      <p:ext uri="{BB962C8B-B14F-4D97-AF65-F5344CB8AC3E}">
        <p14:creationId xmlns:p14="http://schemas.microsoft.com/office/powerpoint/2010/main" val="45680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50"/>
            <a:ext cx="8229600" cy="1143000"/>
          </a:xfrm>
        </p:spPr>
        <p:txBody>
          <a:bodyPr/>
          <a:lstStyle/>
          <a:p>
            <a:r>
              <a:rPr lang="en-US" dirty="0"/>
              <a:t>Richardson number(s)</a:t>
            </a:r>
          </a:p>
        </p:txBody>
      </p:sp>
      <p:sp>
        <p:nvSpPr>
          <p:cNvPr id="3" name="Content Placeholder 2"/>
          <p:cNvSpPr>
            <a:spLocks noGrp="1"/>
          </p:cNvSpPr>
          <p:nvPr>
            <p:ph idx="1"/>
          </p:nvPr>
        </p:nvSpPr>
        <p:spPr>
          <a:xfrm>
            <a:off x="457200" y="1137983"/>
            <a:ext cx="8229600" cy="4525963"/>
          </a:xfrm>
        </p:spPr>
        <p:txBody>
          <a:bodyPr/>
          <a:lstStyle/>
          <a:p>
            <a:r>
              <a:rPr lang="en-US" dirty="0"/>
              <a:t>A Richardson number (</a:t>
            </a:r>
            <a:r>
              <a:rPr lang="en-US" dirty="0" err="1"/>
              <a:t>Ri</a:t>
            </a:r>
            <a:r>
              <a:rPr lang="en-US" dirty="0"/>
              <a:t>) is a nondimensional measure of stability divided by shear (squared)</a:t>
            </a:r>
          </a:p>
          <a:p>
            <a:r>
              <a:rPr lang="en-US" dirty="0"/>
              <a:t>Some forms: gradient Ri, bulk Ri, surface bulk Ri, flux Ri</a:t>
            </a:r>
          </a:p>
        </p:txBody>
      </p:sp>
      <p:sp>
        <p:nvSpPr>
          <p:cNvPr id="5" name="TextBox 4"/>
          <p:cNvSpPr txBox="1"/>
          <p:nvPr/>
        </p:nvSpPr>
        <p:spPr>
          <a:xfrm>
            <a:off x="5560351" y="4359281"/>
            <a:ext cx="2919827" cy="1754327"/>
          </a:xfrm>
          <a:prstGeom prst="rect">
            <a:avLst/>
          </a:prstGeom>
          <a:noFill/>
        </p:spPr>
        <p:txBody>
          <a:bodyPr wrap="none" rtlCol="0">
            <a:spAutoFit/>
          </a:bodyPr>
          <a:lstStyle/>
          <a:p>
            <a:r>
              <a:rPr lang="en-US" b="1" dirty="0"/>
              <a:t>gradient Richardson number</a:t>
            </a:r>
          </a:p>
          <a:p>
            <a:endParaRPr lang="en-US" b="1" dirty="0"/>
          </a:p>
          <a:p>
            <a:endParaRPr lang="en-US" b="1" dirty="0"/>
          </a:p>
          <a:p>
            <a:endParaRPr lang="en-US" b="1" dirty="0"/>
          </a:p>
          <a:p>
            <a:endParaRPr lang="en-US" b="1" dirty="0"/>
          </a:p>
          <a:p>
            <a:r>
              <a:rPr lang="en-US" b="1" dirty="0"/>
              <a:t>bulk Richardson number</a:t>
            </a:r>
          </a:p>
        </p:txBody>
      </p:sp>
      <p:pic>
        <p:nvPicPr>
          <p:cNvPr id="9" name="Picture 8"/>
          <p:cNvPicPr>
            <a:picLocks noChangeAspect="1"/>
          </p:cNvPicPr>
          <p:nvPr/>
        </p:nvPicPr>
        <p:blipFill>
          <a:blip r:embed="rId3"/>
          <a:stretch>
            <a:fillRect/>
          </a:stretch>
        </p:blipFill>
        <p:spPr>
          <a:xfrm>
            <a:off x="760842" y="5425869"/>
            <a:ext cx="4023360" cy="1085850"/>
          </a:xfrm>
          <a:prstGeom prst="rect">
            <a:avLst/>
          </a:prstGeom>
        </p:spPr>
      </p:pic>
      <p:pic>
        <p:nvPicPr>
          <p:cNvPr id="10" name="Picture 9"/>
          <p:cNvPicPr>
            <a:picLocks noChangeAspect="1"/>
          </p:cNvPicPr>
          <p:nvPr/>
        </p:nvPicPr>
        <p:blipFill>
          <a:blip r:embed="rId4"/>
          <a:stretch>
            <a:fillRect/>
          </a:stretch>
        </p:blipFill>
        <p:spPr>
          <a:xfrm>
            <a:off x="811347" y="3927721"/>
            <a:ext cx="3714750" cy="1257300"/>
          </a:xfrm>
          <a:prstGeom prst="rect">
            <a:avLst/>
          </a:prstGeom>
        </p:spPr>
      </p:pic>
      <p:sp>
        <p:nvSpPr>
          <p:cNvPr id="4" name="Slide Number Placeholder 3"/>
          <p:cNvSpPr>
            <a:spLocks noGrp="1"/>
          </p:cNvSpPr>
          <p:nvPr>
            <p:ph type="sldNum" sz="quarter" idx="12"/>
          </p:nvPr>
        </p:nvSpPr>
        <p:spPr/>
        <p:txBody>
          <a:bodyPr/>
          <a:lstStyle/>
          <a:p>
            <a:fld id="{BAA82552-520C-8D49-A435-D135DCB39600}" type="slidenum">
              <a:rPr lang="en-US" smtClean="0"/>
              <a:t>24</a:t>
            </a:fld>
            <a:endParaRPr lang="en-US"/>
          </a:p>
        </p:txBody>
      </p:sp>
    </p:spTree>
    <p:extLst>
      <p:ext uri="{BB962C8B-B14F-4D97-AF65-F5344CB8AC3E}">
        <p14:creationId xmlns:p14="http://schemas.microsoft.com/office/powerpoint/2010/main" val="417464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bulk </a:t>
            </a:r>
            <a:r>
              <a:rPr lang="en-US" dirty="0" err="1"/>
              <a:t>Ri</a:t>
            </a:r>
            <a:endParaRPr lang="en-US" dirty="0"/>
          </a:p>
        </p:txBody>
      </p:sp>
      <p:sp>
        <p:nvSpPr>
          <p:cNvPr id="3" name="Content Placeholder 2"/>
          <p:cNvSpPr>
            <a:spLocks noGrp="1"/>
          </p:cNvSpPr>
          <p:nvPr>
            <p:ph idx="1"/>
          </p:nvPr>
        </p:nvSpPr>
        <p:spPr/>
        <p:txBody>
          <a:bodyPr/>
          <a:lstStyle/>
          <a:p>
            <a:r>
              <a:rPr lang="en-US" dirty="0"/>
              <a:t>A </a:t>
            </a:r>
            <a:r>
              <a:rPr lang="en-US" i="1" dirty="0"/>
              <a:t>surface</a:t>
            </a:r>
            <a:r>
              <a:rPr lang="en-US" dirty="0"/>
              <a:t> bulk Richardson number is computed from the </a:t>
            </a:r>
            <a:r>
              <a:rPr lang="en-US" u="sng" dirty="0"/>
              <a:t>surface</a:t>
            </a:r>
            <a:r>
              <a:rPr lang="en-US" dirty="0"/>
              <a:t> up to height </a:t>
            </a:r>
            <a:r>
              <a:rPr lang="en-US" i="1" dirty="0"/>
              <a:t>z</a:t>
            </a:r>
            <a:r>
              <a:rPr lang="en-US" dirty="0"/>
              <a:t>, presuming wind speed at surface is zero.</a:t>
            </a:r>
          </a:p>
        </p:txBody>
      </p:sp>
      <p:pic>
        <p:nvPicPr>
          <p:cNvPr id="4" name="Picture 3"/>
          <p:cNvPicPr>
            <a:picLocks noChangeAspect="1"/>
          </p:cNvPicPr>
          <p:nvPr/>
        </p:nvPicPr>
        <p:blipFill>
          <a:blip r:embed="rId3"/>
          <a:stretch>
            <a:fillRect/>
          </a:stretch>
        </p:blipFill>
        <p:spPr>
          <a:xfrm>
            <a:off x="2090912" y="3813871"/>
            <a:ext cx="5207000" cy="1206500"/>
          </a:xfrm>
          <a:prstGeom prst="rect">
            <a:avLst/>
          </a:prstGeom>
        </p:spPr>
      </p:pic>
      <p:sp>
        <p:nvSpPr>
          <p:cNvPr id="5" name="Slide Number Placeholder 4"/>
          <p:cNvSpPr>
            <a:spLocks noGrp="1"/>
          </p:cNvSpPr>
          <p:nvPr>
            <p:ph type="sldNum" sz="quarter" idx="12"/>
          </p:nvPr>
        </p:nvSpPr>
        <p:spPr/>
        <p:txBody>
          <a:bodyPr/>
          <a:lstStyle/>
          <a:p>
            <a:fld id="{BAA82552-520C-8D49-A435-D135DCB39600}" type="slidenum">
              <a:rPr lang="en-US" smtClean="0"/>
              <a:t>25</a:t>
            </a:fld>
            <a:endParaRPr lang="en-US"/>
          </a:p>
        </p:txBody>
      </p:sp>
      <p:pic>
        <p:nvPicPr>
          <p:cNvPr id="6" name="Picture 5">
            <a:extLst>
              <a:ext uri="{FF2B5EF4-FFF2-40B4-BE49-F238E27FC236}">
                <a16:creationId xmlns:a16="http://schemas.microsoft.com/office/drawing/2014/main" id="{C05C7AA4-CA51-0E4E-9312-9A31F0496311}"/>
              </a:ext>
            </a:extLst>
          </p:cNvPr>
          <p:cNvPicPr>
            <a:picLocks noChangeAspect="1"/>
          </p:cNvPicPr>
          <p:nvPr/>
        </p:nvPicPr>
        <p:blipFill>
          <a:blip r:embed="rId4"/>
          <a:stretch>
            <a:fillRect/>
          </a:stretch>
        </p:blipFill>
        <p:spPr>
          <a:xfrm>
            <a:off x="242683" y="6100450"/>
            <a:ext cx="2348118" cy="633725"/>
          </a:xfrm>
          <a:prstGeom prst="rect">
            <a:avLst/>
          </a:prstGeom>
        </p:spPr>
      </p:pic>
    </p:spTree>
    <p:extLst>
      <p:ext uri="{BB962C8B-B14F-4D97-AF65-F5344CB8AC3E}">
        <p14:creationId xmlns:p14="http://schemas.microsoft.com/office/powerpoint/2010/main" val="279492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Turbulent kinetic energy</a:t>
            </a:r>
          </a:p>
        </p:txBody>
      </p:sp>
      <p:sp>
        <p:nvSpPr>
          <p:cNvPr id="9" name="Content Placeholder 8"/>
          <p:cNvSpPr>
            <a:spLocks noGrp="1"/>
          </p:cNvSpPr>
          <p:nvPr>
            <p:ph idx="1"/>
          </p:nvPr>
        </p:nvSpPr>
        <p:spPr/>
        <p:txBody>
          <a:bodyPr/>
          <a:lstStyle/>
          <a:p>
            <a:r>
              <a:rPr lang="en-US" dirty="0"/>
              <a:t>Turbulent kinetic energy (TKE) per unit mass can be defined as:</a:t>
            </a:r>
          </a:p>
          <a:p>
            <a:endParaRPr lang="en-US" dirty="0"/>
          </a:p>
          <a:p>
            <a:r>
              <a:rPr lang="en-US" dirty="0"/>
              <a:t>A prediction equation for averaged TKE* can be derived as</a:t>
            </a:r>
          </a:p>
        </p:txBody>
      </p:sp>
      <p:pic>
        <p:nvPicPr>
          <p:cNvPr id="10" name="Picture 9"/>
          <p:cNvPicPr>
            <a:picLocks noChangeAspect="1"/>
          </p:cNvPicPr>
          <p:nvPr/>
        </p:nvPicPr>
        <p:blipFill>
          <a:blip r:embed="rId3"/>
          <a:stretch>
            <a:fillRect/>
          </a:stretch>
        </p:blipFill>
        <p:spPr>
          <a:xfrm>
            <a:off x="685800" y="4524789"/>
            <a:ext cx="7772400" cy="1079500"/>
          </a:xfrm>
          <a:prstGeom prst="rect">
            <a:avLst/>
          </a:prstGeom>
        </p:spPr>
      </p:pic>
      <p:sp>
        <p:nvSpPr>
          <p:cNvPr id="11" name="TextBox 10"/>
          <p:cNvSpPr txBox="1"/>
          <p:nvPr/>
        </p:nvSpPr>
        <p:spPr>
          <a:xfrm>
            <a:off x="3206111" y="5941497"/>
            <a:ext cx="1710725" cy="369332"/>
          </a:xfrm>
          <a:prstGeom prst="rect">
            <a:avLst/>
          </a:prstGeom>
          <a:noFill/>
        </p:spPr>
        <p:txBody>
          <a:bodyPr wrap="none" rtlCol="0">
            <a:spAutoFit/>
          </a:bodyPr>
          <a:lstStyle/>
          <a:p>
            <a:r>
              <a:rPr lang="en-US" b="1" dirty="0">
                <a:solidFill>
                  <a:srgbClr val="0000FF"/>
                </a:solidFill>
              </a:rPr>
              <a:t>related to shear</a:t>
            </a:r>
          </a:p>
        </p:txBody>
      </p:sp>
      <p:sp>
        <p:nvSpPr>
          <p:cNvPr id="12" name="TextBox 11"/>
          <p:cNvSpPr txBox="1"/>
          <p:nvPr/>
        </p:nvSpPr>
        <p:spPr>
          <a:xfrm>
            <a:off x="5962977" y="5756831"/>
            <a:ext cx="2800767" cy="369332"/>
          </a:xfrm>
          <a:prstGeom prst="rect">
            <a:avLst/>
          </a:prstGeom>
          <a:noFill/>
        </p:spPr>
        <p:txBody>
          <a:bodyPr wrap="none" rtlCol="0">
            <a:spAutoFit/>
          </a:bodyPr>
          <a:lstStyle/>
          <a:p>
            <a:r>
              <a:rPr lang="en-US" b="1" dirty="0">
                <a:solidFill>
                  <a:srgbClr val="FF6600"/>
                </a:solidFill>
              </a:rPr>
              <a:t>related to vertical heat flux</a:t>
            </a:r>
          </a:p>
        </p:txBody>
      </p:sp>
      <p:sp>
        <p:nvSpPr>
          <p:cNvPr id="13" name="Rectangle 12"/>
          <p:cNvSpPr/>
          <p:nvPr/>
        </p:nvSpPr>
        <p:spPr>
          <a:xfrm>
            <a:off x="1688242" y="4337075"/>
            <a:ext cx="4073465" cy="2106579"/>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150827" y="4337075"/>
            <a:ext cx="1637160" cy="141975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972605" y="4114770"/>
            <a:ext cx="1076211" cy="584776"/>
          </a:xfrm>
          <a:prstGeom prst="rect">
            <a:avLst/>
          </a:prstGeom>
          <a:noFill/>
        </p:spPr>
        <p:txBody>
          <a:bodyPr wrap="none" rtlCol="0">
            <a:spAutoFit/>
          </a:bodyPr>
          <a:lstStyle/>
          <a:p>
            <a:r>
              <a:rPr lang="en-US" sz="1400" dirty="0"/>
              <a:t>dissipation</a:t>
            </a:r>
            <a:r>
              <a:rPr lang="en-US" dirty="0"/>
              <a:t>/</a:t>
            </a:r>
          </a:p>
          <a:p>
            <a:r>
              <a:rPr lang="en-US" sz="1400" dirty="0"/>
              <a:t>other terms</a:t>
            </a:r>
          </a:p>
        </p:txBody>
      </p:sp>
      <p:sp>
        <p:nvSpPr>
          <p:cNvPr id="16" name="TextBox 15"/>
          <p:cNvSpPr txBox="1"/>
          <p:nvPr/>
        </p:nvSpPr>
        <p:spPr>
          <a:xfrm>
            <a:off x="200089" y="6443654"/>
            <a:ext cx="2279515" cy="369332"/>
          </a:xfrm>
          <a:prstGeom prst="rect">
            <a:avLst/>
          </a:prstGeom>
          <a:noFill/>
        </p:spPr>
        <p:txBody>
          <a:bodyPr wrap="none" rtlCol="0">
            <a:spAutoFit/>
          </a:bodyPr>
          <a:lstStyle/>
          <a:p>
            <a:r>
              <a:rPr lang="en-US" dirty="0" err="1">
                <a:solidFill>
                  <a:schemeClr val="bg1">
                    <a:lumMod val="75000"/>
                  </a:schemeClr>
                </a:solidFill>
              </a:rPr>
              <a:t>Stensrud’s</a:t>
            </a:r>
            <a:r>
              <a:rPr lang="en-US" dirty="0">
                <a:solidFill>
                  <a:schemeClr val="bg1">
                    <a:lumMod val="75000"/>
                  </a:schemeClr>
                </a:solidFill>
              </a:rPr>
              <a:t> text, p. 169</a:t>
            </a:r>
          </a:p>
        </p:txBody>
      </p:sp>
      <p:pic>
        <p:nvPicPr>
          <p:cNvPr id="2" name="Picture 1"/>
          <p:cNvPicPr>
            <a:picLocks noChangeAspect="1"/>
          </p:cNvPicPr>
          <p:nvPr/>
        </p:nvPicPr>
        <p:blipFill>
          <a:blip r:embed="rId4"/>
          <a:stretch>
            <a:fillRect/>
          </a:stretch>
        </p:blipFill>
        <p:spPr>
          <a:xfrm>
            <a:off x="2239639" y="2578718"/>
            <a:ext cx="4805680" cy="751840"/>
          </a:xfrm>
          <a:prstGeom prst="rect">
            <a:avLst/>
          </a:prstGeom>
        </p:spPr>
      </p:pic>
      <p:sp>
        <p:nvSpPr>
          <p:cNvPr id="3" name="Slide Number Placeholder 2"/>
          <p:cNvSpPr>
            <a:spLocks noGrp="1"/>
          </p:cNvSpPr>
          <p:nvPr>
            <p:ph type="sldNum" sz="quarter" idx="12"/>
          </p:nvPr>
        </p:nvSpPr>
        <p:spPr/>
        <p:txBody>
          <a:bodyPr/>
          <a:lstStyle/>
          <a:p>
            <a:fld id="{BAA82552-520C-8D49-A435-D135DCB39600}" type="slidenum">
              <a:rPr lang="en-US" smtClean="0"/>
              <a:t>26</a:t>
            </a:fld>
            <a:endParaRPr lang="en-US"/>
          </a:p>
        </p:txBody>
      </p:sp>
      <p:sp>
        <p:nvSpPr>
          <p:cNvPr id="4" name="TextBox 3"/>
          <p:cNvSpPr txBox="1"/>
          <p:nvPr/>
        </p:nvSpPr>
        <p:spPr>
          <a:xfrm>
            <a:off x="6013592" y="6606035"/>
            <a:ext cx="2244606" cy="261610"/>
          </a:xfrm>
          <a:prstGeom prst="rect">
            <a:avLst/>
          </a:prstGeom>
          <a:noFill/>
        </p:spPr>
        <p:txBody>
          <a:bodyPr wrap="none" rtlCol="0">
            <a:spAutoFit/>
          </a:bodyPr>
          <a:lstStyle/>
          <a:p>
            <a:r>
              <a:rPr lang="en-US" sz="1100" dirty="0"/>
              <a:t>*1D approximation al</a:t>
            </a:r>
            <a:r>
              <a:rPr lang="en-US" sz="1050" dirty="0"/>
              <a:t>ready assumed</a:t>
            </a:r>
            <a:endParaRPr lang="en-US" sz="1100" dirty="0"/>
          </a:p>
        </p:txBody>
      </p:sp>
    </p:spTree>
    <p:extLst>
      <p:ext uri="{BB962C8B-B14F-4D97-AF65-F5344CB8AC3E}">
        <p14:creationId xmlns:p14="http://schemas.microsoft.com/office/powerpoint/2010/main" val="1639994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Flux Richardson number</a:t>
            </a:r>
          </a:p>
        </p:txBody>
      </p:sp>
      <p:pic>
        <p:nvPicPr>
          <p:cNvPr id="5" name="Picture 4"/>
          <p:cNvPicPr>
            <a:picLocks noChangeAspect="1"/>
          </p:cNvPicPr>
          <p:nvPr/>
        </p:nvPicPr>
        <p:blipFill>
          <a:blip r:embed="rId3"/>
          <a:stretch>
            <a:fillRect/>
          </a:stretch>
        </p:blipFill>
        <p:spPr>
          <a:xfrm>
            <a:off x="685800" y="1755589"/>
            <a:ext cx="7772400" cy="1079500"/>
          </a:xfrm>
          <a:prstGeom prst="rect">
            <a:avLst/>
          </a:prstGeom>
        </p:spPr>
      </p:pic>
      <p:sp>
        <p:nvSpPr>
          <p:cNvPr id="6" name="TextBox 5"/>
          <p:cNvSpPr txBox="1"/>
          <p:nvPr/>
        </p:nvSpPr>
        <p:spPr>
          <a:xfrm>
            <a:off x="3206111" y="3172297"/>
            <a:ext cx="1710725" cy="369332"/>
          </a:xfrm>
          <a:prstGeom prst="rect">
            <a:avLst/>
          </a:prstGeom>
          <a:noFill/>
        </p:spPr>
        <p:txBody>
          <a:bodyPr wrap="none" rtlCol="0">
            <a:spAutoFit/>
          </a:bodyPr>
          <a:lstStyle/>
          <a:p>
            <a:r>
              <a:rPr lang="en-US" b="1" dirty="0">
                <a:solidFill>
                  <a:srgbClr val="0000FF"/>
                </a:solidFill>
              </a:rPr>
              <a:t>related to shear</a:t>
            </a:r>
          </a:p>
        </p:txBody>
      </p:sp>
      <p:sp>
        <p:nvSpPr>
          <p:cNvPr id="7" name="TextBox 6"/>
          <p:cNvSpPr txBox="1"/>
          <p:nvPr/>
        </p:nvSpPr>
        <p:spPr>
          <a:xfrm>
            <a:off x="5962977" y="2987631"/>
            <a:ext cx="2800767" cy="369332"/>
          </a:xfrm>
          <a:prstGeom prst="rect">
            <a:avLst/>
          </a:prstGeom>
          <a:noFill/>
        </p:spPr>
        <p:txBody>
          <a:bodyPr wrap="none" rtlCol="0">
            <a:spAutoFit/>
          </a:bodyPr>
          <a:lstStyle/>
          <a:p>
            <a:r>
              <a:rPr lang="en-US" b="1" dirty="0">
                <a:solidFill>
                  <a:srgbClr val="FF6600"/>
                </a:solidFill>
              </a:rPr>
              <a:t>related to vertical heat flux</a:t>
            </a:r>
          </a:p>
        </p:txBody>
      </p:sp>
      <p:sp>
        <p:nvSpPr>
          <p:cNvPr id="8" name="Rectangle 7"/>
          <p:cNvSpPr/>
          <p:nvPr/>
        </p:nvSpPr>
        <p:spPr>
          <a:xfrm>
            <a:off x="1688242" y="1567875"/>
            <a:ext cx="4073465" cy="2106579"/>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150827" y="1567875"/>
            <a:ext cx="1637160" cy="141975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035669" y="5998244"/>
            <a:ext cx="2471575" cy="369332"/>
          </a:xfrm>
          <a:prstGeom prst="rect">
            <a:avLst/>
          </a:prstGeom>
        </p:spPr>
        <p:txBody>
          <a:bodyPr wrap="none">
            <a:spAutoFit/>
          </a:bodyPr>
          <a:lstStyle/>
          <a:p>
            <a:r>
              <a:rPr lang="en-US" b="1" dirty="0"/>
              <a:t>flux Richardson number</a:t>
            </a:r>
          </a:p>
        </p:txBody>
      </p:sp>
      <p:sp>
        <p:nvSpPr>
          <p:cNvPr id="12" name="TextBox 11"/>
          <p:cNvSpPr txBox="1"/>
          <p:nvPr/>
        </p:nvSpPr>
        <p:spPr>
          <a:xfrm flipH="1">
            <a:off x="5877051" y="5982869"/>
            <a:ext cx="2809749" cy="646331"/>
          </a:xfrm>
          <a:prstGeom prst="rect">
            <a:avLst/>
          </a:prstGeom>
          <a:noFill/>
        </p:spPr>
        <p:txBody>
          <a:bodyPr wrap="square" rtlCol="0">
            <a:spAutoFit/>
          </a:bodyPr>
          <a:lstStyle/>
          <a:p>
            <a:r>
              <a:rPr lang="en-US" dirty="0"/>
              <a:t>Normally negative (as winds</a:t>
            </a:r>
          </a:p>
          <a:p>
            <a:r>
              <a:rPr lang="en-US" dirty="0"/>
              <a:t>increase with height)</a:t>
            </a:r>
          </a:p>
        </p:txBody>
      </p:sp>
      <p:sp>
        <p:nvSpPr>
          <p:cNvPr id="14" name="TextBox 13"/>
          <p:cNvSpPr txBox="1"/>
          <p:nvPr/>
        </p:nvSpPr>
        <p:spPr>
          <a:xfrm>
            <a:off x="5962977" y="4389884"/>
            <a:ext cx="2209522" cy="369332"/>
          </a:xfrm>
          <a:prstGeom prst="rect">
            <a:avLst/>
          </a:prstGeom>
          <a:noFill/>
        </p:spPr>
        <p:txBody>
          <a:bodyPr wrap="none" rtlCol="0">
            <a:spAutoFit/>
          </a:bodyPr>
          <a:lstStyle/>
          <a:p>
            <a:r>
              <a:rPr lang="en-US" dirty="0"/>
              <a:t>Negative when stable</a:t>
            </a:r>
          </a:p>
        </p:txBody>
      </p:sp>
      <p:cxnSp>
        <p:nvCxnSpPr>
          <p:cNvPr id="16" name="Straight Arrow Connector 15"/>
          <p:cNvCxnSpPr/>
          <p:nvPr/>
        </p:nvCxnSpPr>
        <p:spPr>
          <a:xfrm flipH="1" flipV="1">
            <a:off x="5310354" y="5982869"/>
            <a:ext cx="451353" cy="214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1"/>
          </p:cNvCxnSpPr>
          <p:nvPr/>
        </p:nvCxnSpPr>
        <p:spPr>
          <a:xfrm flipH="1">
            <a:off x="5462302" y="4574550"/>
            <a:ext cx="500675"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stretch>
            <a:fillRect/>
          </a:stretch>
        </p:blipFill>
        <p:spPr>
          <a:xfrm>
            <a:off x="825952" y="4539042"/>
            <a:ext cx="4699000" cy="1346200"/>
          </a:xfrm>
          <a:prstGeom prst="rect">
            <a:avLst/>
          </a:prstGeom>
        </p:spPr>
      </p:pic>
      <p:sp>
        <p:nvSpPr>
          <p:cNvPr id="3" name="Slide Number Placeholder 2"/>
          <p:cNvSpPr>
            <a:spLocks noGrp="1"/>
          </p:cNvSpPr>
          <p:nvPr>
            <p:ph type="sldNum" sz="quarter" idx="12"/>
          </p:nvPr>
        </p:nvSpPr>
        <p:spPr/>
        <p:txBody>
          <a:bodyPr/>
          <a:lstStyle/>
          <a:p>
            <a:fld id="{BAA82552-520C-8D49-A435-D135DCB39600}" type="slidenum">
              <a:rPr lang="en-US" smtClean="0"/>
              <a:t>27</a:t>
            </a:fld>
            <a:endParaRPr lang="en-US"/>
          </a:p>
        </p:txBody>
      </p:sp>
    </p:spTree>
    <p:extLst>
      <p:ext uri="{BB962C8B-B14F-4D97-AF65-F5344CB8AC3E}">
        <p14:creationId xmlns:p14="http://schemas.microsoft.com/office/powerpoint/2010/main" val="426643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Richardson number (</a:t>
            </a:r>
            <a:r>
              <a:rPr lang="en-US" dirty="0" err="1"/>
              <a:t>Ri</a:t>
            </a:r>
            <a:r>
              <a:rPr lang="en-US" baseline="-25000" dirty="0" err="1"/>
              <a:t>c</a:t>
            </a:r>
            <a:r>
              <a:rPr lang="en-US" dirty="0"/>
              <a:t>)</a:t>
            </a:r>
          </a:p>
        </p:txBody>
      </p:sp>
      <p:sp>
        <p:nvSpPr>
          <p:cNvPr id="3" name="Content Placeholder 2"/>
          <p:cNvSpPr>
            <a:spLocks noGrp="1"/>
          </p:cNvSpPr>
          <p:nvPr>
            <p:ph idx="1"/>
          </p:nvPr>
        </p:nvSpPr>
        <p:spPr/>
        <p:txBody>
          <a:bodyPr>
            <a:normAutofit/>
          </a:bodyPr>
          <a:lstStyle/>
          <a:p>
            <a:r>
              <a:rPr lang="en-US" dirty="0"/>
              <a:t>When </a:t>
            </a:r>
            <a:r>
              <a:rPr lang="en-US" dirty="0" err="1"/>
              <a:t>Ri</a:t>
            </a:r>
            <a:r>
              <a:rPr lang="en-US" dirty="0"/>
              <a:t> ≤ </a:t>
            </a:r>
            <a:r>
              <a:rPr lang="en-US" dirty="0" err="1"/>
              <a:t>Ri</a:t>
            </a:r>
            <a:r>
              <a:rPr lang="en-US" baseline="-25000" dirty="0" err="1"/>
              <a:t>c</a:t>
            </a:r>
            <a:r>
              <a:rPr lang="en-US" dirty="0"/>
              <a:t>, turbulence can be produced.  (However, preexisting turbulence is </a:t>
            </a:r>
            <a:r>
              <a:rPr lang="en-US" i="1" dirty="0"/>
              <a:t>not necessarily extinguished</a:t>
            </a:r>
            <a:r>
              <a:rPr lang="en-US" dirty="0"/>
              <a:t> when </a:t>
            </a:r>
            <a:r>
              <a:rPr lang="en-US" dirty="0" err="1"/>
              <a:t>Ri</a:t>
            </a:r>
            <a:r>
              <a:rPr lang="en-US" dirty="0"/>
              <a:t> rises above </a:t>
            </a:r>
            <a:r>
              <a:rPr lang="en-US" dirty="0" err="1"/>
              <a:t>Ri</a:t>
            </a:r>
            <a:r>
              <a:rPr lang="en-US" baseline="-25000" dirty="0" err="1"/>
              <a:t>c</a:t>
            </a:r>
            <a:r>
              <a:rPr lang="en-US" dirty="0"/>
              <a:t>.)</a:t>
            </a:r>
          </a:p>
          <a:p>
            <a:r>
              <a:rPr lang="en-US" dirty="0">
                <a:solidFill>
                  <a:srgbClr val="FF0000"/>
                </a:solidFill>
              </a:rPr>
              <a:t>Ri</a:t>
            </a:r>
            <a:r>
              <a:rPr lang="en-US" baseline="-25000" dirty="0">
                <a:solidFill>
                  <a:srgbClr val="FF0000"/>
                </a:solidFill>
              </a:rPr>
              <a:t>c</a:t>
            </a:r>
            <a:r>
              <a:rPr lang="en-US" dirty="0">
                <a:solidFill>
                  <a:srgbClr val="FF0000"/>
                </a:solidFill>
              </a:rPr>
              <a:t> is typically given as 0.25</a:t>
            </a:r>
            <a:r>
              <a:rPr lang="en-US" dirty="0"/>
              <a:t>, but some schemes use different values</a:t>
            </a:r>
          </a:p>
        </p:txBody>
      </p:sp>
      <p:sp>
        <p:nvSpPr>
          <p:cNvPr id="4" name="Slide Number Placeholder 3"/>
          <p:cNvSpPr>
            <a:spLocks noGrp="1"/>
          </p:cNvSpPr>
          <p:nvPr>
            <p:ph type="sldNum" sz="quarter" idx="12"/>
          </p:nvPr>
        </p:nvSpPr>
        <p:spPr/>
        <p:txBody>
          <a:bodyPr/>
          <a:lstStyle/>
          <a:p>
            <a:fld id="{BAA82552-520C-8D49-A435-D135DCB39600}" type="slidenum">
              <a:rPr lang="en-US" smtClean="0"/>
              <a:t>28</a:t>
            </a:fld>
            <a:endParaRPr lang="en-US"/>
          </a:p>
        </p:txBody>
      </p:sp>
    </p:spTree>
    <p:extLst>
      <p:ext uri="{BB962C8B-B14F-4D97-AF65-F5344CB8AC3E}">
        <p14:creationId xmlns:p14="http://schemas.microsoft.com/office/powerpoint/2010/main" val="186296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0FE05-6AFD-AD4C-B4EF-8A3569919C62}"/>
              </a:ext>
            </a:extLst>
          </p:cNvPr>
          <p:cNvSpPr>
            <a:spLocks noGrp="1"/>
          </p:cNvSpPr>
          <p:nvPr>
            <p:ph type="title"/>
          </p:nvPr>
        </p:nvSpPr>
        <p:spPr/>
        <p:txBody>
          <a:bodyPr/>
          <a:lstStyle/>
          <a:p>
            <a:r>
              <a:rPr lang="en-US" dirty="0"/>
              <a:t>Ri, Ri</a:t>
            </a:r>
            <a:r>
              <a:rPr lang="en-US" baseline="-25000" dirty="0"/>
              <a:t>c</a:t>
            </a:r>
            <a:r>
              <a:rPr lang="en-US" dirty="0"/>
              <a:t> and turbulence</a:t>
            </a:r>
          </a:p>
        </p:txBody>
      </p:sp>
      <p:sp>
        <p:nvSpPr>
          <p:cNvPr id="4" name="Slide Number Placeholder 3">
            <a:extLst>
              <a:ext uri="{FF2B5EF4-FFF2-40B4-BE49-F238E27FC236}">
                <a16:creationId xmlns:a16="http://schemas.microsoft.com/office/drawing/2014/main" id="{62EA6FC3-C572-B940-A95E-FE2305AA7C2C}"/>
              </a:ext>
            </a:extLst>
          </p:cNvPr>
          <p:cNvSpPr>
            <a:spLocks noGrp="1"/>
          </p:cNvSpPr>
          <p:nvPr>
            <p:ph type="sldNum" sz="quarter" idx="12"/>
          </p:nvPr>
        </p:nvSpPr>
        <p:spPr/>
        <p:txBody>
          <a:bodyPr/>
          <a:lstStyle/>
          <a:p>
            <a:fld id="{BAA82552-520C-8D49-A435-D135DCB39600}" type="slidenum">
              <a:rPr lang="en-US" smtClean="0"/>
              <a:t>29</a:t>
            </a:fld>
            <a:endParaRPr lang="en-US"/>
          </a:p>
        </p:txBody>
      </p:sp>
      <p:pic>
        <p:nvPicPr>
          <p:cNvPr id="6" name="Picture 5">
            <a:extLst>
              <a:ext uri="{FF2B5EF4-FFF2-40B4-BE49-F238E27FC236}">
                <a16:creationId xmlns:a16="http://schemas.microsoft.com/office/drawing/2014/main" id="{D3EE3893-0C27-F04B-A377-6C7FB0295C46}"/>
              </a:ext>
            </a:extLst>
          </p:cNvPr>
          <p:cNvPicPr>
            <a:picLocks noChangeAspect="1"/>
          </p:cNvPicPr>
          <p:nvPr/>
        </p:nvPicPr>
        <p:blipFill>
          <a:blip r:embed="rId2"/>
          <a:stretch>
            <a:fillRect/>
          </a:stretch>
        </p:blipFill>
        <p:spPr>
          <a:xfrm>
            <a:off x="9713" y="1837181"/>
            <a:ext cx="5677273" cy="4884294"/>
          </a:xfrm>
          <a:prstGeom prst="rect">
            <a:avLst/>
          </a:prstGeom>
        </p:spPr>
      </p:pic>
      <p:pic>
        <p:nvPicPr>
          <p:cNvPr id="8" name="Picture 7">
            <a:extLst>
              <a:ext uri="{FF2B5EF4-FFF2-40B4-BE49-F238E27FC236}">
                <a16:creationId xmlns:a16="http://schemas.microsoft.com/office/drawing/2014/main" id="{4FD624E2-235A-BB43-982B-FB749F9F8293}"/>
              </a:ext>
            </a:extLst>
          </p:cNvPr>
          <p:cNvPicPr>
            <a:picLocks noChangeAspect="1"/>
          </p:cNvPicPr>
          <p:nvPr/>
        </p:nvPicPr>
        <p:blipFill>
          <a:blip r:embed="rId3"/>
          <a:stretch>
            <a:fillRect/>
          </a:stretch>
        </p:blipFill>
        <p:spPr>
          <a:xfrm>
            <a:off x="5902138" y="2826781"/>
            <a:ext cx="2946026" cy="997117"/>
          </a:xfrm>
          <a:prstGeom prst="rect">
            <a:avLst/>
          </a:prstGeom>
        </p:spPr>
      </p:pic>
    </p:spTree>
    <p:extLst>
      <p:ext uri="{BB962C8B-B14F-4D97-AF65-F5344CB8AC3E}">
        <p14:creationId xmlns:p14="http://schemas.microsoft.com/office/powerpoint/2010/main" val="395355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79D6-293E-9C4E-C381-7A38B35F17F0}"/>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46A48CBB-E742-56B7-34F8-E1E132CCA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976E67D4-6253-FB59-A8DE-4931E5E15FE2}"/>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66031C04-DB25-44F9-0896-08CBCC1BAC8C}"/>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0F5F41FC-07E2-6DA1-49B8-9F7D8889B508}"/>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A5649BF3-35F8-7972-9E03-C411EC17C09D}"/>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2CD656BC-7729-DA8D-A49A-C7F362B40586}"/>
              </a:ext>
            </a:extLst>
          </p:cNvPr>
          <p:cNvSpPr>
            <a:spLocks noGrp="1"/>
          </p:cNvSpPr>
          <p:nvPr>
            <p:ph type="sldNum" sz="quarter" idx="12"/>
          </p:nvPr>
        </p:nvSpPr>
        <p:spPr/>
        <p:txBody>
          <a:bodyPr/>
          <a:lstStyle/>
          <a:p>
            <a:fld id="{8E3FBBD5-1602-7744-BAB0-075BA59CFE2E}" type="slidenum">
              <a:rPr lang="en-US" smtClean="0"/>
              <a:t>3</a:t>
            </a:fld>
            <a:endParaRPr lang="en-US"/>
          </a:p>
        </p:txBody>
      </p:sp>
      <p:sp>
        <p:nvSpPr>
          <p:cNvPr id="2" name="TextBox 1">
            <a:extLst>
              <a:ext uri="{FF2B5EF4-FFF2-40B4-BE49-F238E27FC236}">
                <a16:creationId xmlns:a16="http://schemas.microsoft.com/office/drawing/2014/main" id="{B5AE4336-86F6-EB7D-C29C-4E50253759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Tree>
    <p:extLst>
      <p:ext uri="{BB962C8B-B14F-4D97-AF65-F5344CB8AC3E}">
        <p14:creationId xmlns:p14="http://schemas.microsoft.com/office/powerpoint/2010/main" val="4802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AA82552-520C-8D49-A435-D135DCB39600}" type="slidenum">
              <a:rPr lang="en-US" smtClean="0"/>
              <a:t>30</a:t>
            </a:fld>
            <a:endParaRPr lang="en-US"/>
          </a:p>
        </p:txBody>
      </p:sp>
      <p:pic>
        <p:nvPicPr>
          <p:cNvPr id="5" name="Picture 4" descr="breakingwave_620x31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874000" cy="3937000"/>
          </a:xfrm>
          <a:prstGeom prst="rect">
            <a:avLst/>
          </a:prstGeom>
        </p:spPr>
      </p:pic>
      <p:sp>
        <p:nvSpPr>
          <p:cNvPr id="6" name="TextBox 5"/>
          <p:cNvSpPr txBox="1"/>
          <p:nvPr/>
        </p:nvSpPr>
        <p:spPr>
          <a:xfrm>
            <a:off x="116786" y="0"/>
            <a:ext cx="5789653" cy="307777"/>
          </a:xfrm>
          <a:prstGeom prst="rect">
            <a:avLst/>
          </a:prstGeom>
          <a:noFill/>
        </p:spPr>
        <p:txBody>
          <a:bodyPr wrap="none" rtlCol="0">
            <a:spAutoFit/>
          </a:bodyPr>
          <a:lstStyle/>
          <a:p>
            <a:r>
              <a:rPr lang="en-US" sz="1400" dirty="0">
                <a:solidFill>
                  <a:schemeClr val="bg1">
                    <a:lumMod val="75000"/>
                  </a:schemeClr>
                </a:solidFill>
              </a:rPr>
              <a:t>http://</a:t>
            </a:r>
            <a:r>
              <a:rPr lang="en-US" sz="1400" dirty="0" err="1">
                <a:solidFill>
                  <a:schemeClr val="bg1">
                    <a:lumMod val="75000"/>
                  </a:schemeClr>
                </a:solidFill>
              </a:rPr>
              <a:t>www.nzherald.co.nz</a:t>
            </a:r>
            <a:r>
              <a:rPr lang="en-US" sz="1400" dirty="0">
                <a:solidFill>
                  <a:schemeClr val="bg1">
                    <a:lumMod val="75000"/>
                  </a:schemeClr>
                </a:solidFill>
              </a:rPr>
              <a:t>/</a:t>
            </a:r>
            <a:r>
              <a:rPr lang="en-US" sz="1400" dirty="0" err="1">
                <a:solidFill>
                  <a:schemeClr val="bg1">
                    <a:lumMod val="75000"/>
                  </a:schemeClr>
                </a:solidFill>
              </a:rPr>
              <a:t>nz</a:t>
            </a:r>
            <a:r>
              <a:rPr lang="en-US" sz="1400" dirty="0">
                <a:solidFill>
                  <a:schemeClr val="bg1">
                    <a:lumMod val="75000"/>
                  </a:schemeClr>
                </a:solidFill>
              </a:rPr>
              <a:t>/news/</a:t>
            </a:r>
            <a:r>
              <a:rPr lang="en-US" sz="1400" dirty="0" err="1">
                <a:solidFill>
                  <a:schemeClr val="bg1">
                    <a:lumMod val="75000"/>
                  </a:schemeClr>
                </a:solidFill>
              </a:rPr>
              <a:t>article.cfm?c_id</a:t>
            </a:r>
            <a:r>
              <a:rPr lang="en-US" sz="1400" dirty="0">
                <a:solidFill>
                  <a:schemeClr val="bg1">
                    <a:lumMod val="75000"/>
                  </a:schemeClr>
                </a:solidFill>
              </a:rPr>
              <a:t>=1&amp;objectid=11803687</a:t>
            </a:r>
          </a:p>
        </p:txBody>
      </p:sp>
      <p:pic>
        <p:nvPicPr>
          <p:cNvPr id="9" name="Picture 8" descr="KHI_cold_pll-0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486" y="2856856"/>
            <a:ext cx="6472514" cy="4067795"/>
          </a:xfrm>
          <a:prstGeom prst="rect">
            <a:avLst/>
          </a:prstGeom>
        </p:spPr>
      </p:pic>
      <p:sp>
        <p:nvSpPr>
          <p:cNvPr id="10" name="TextBox 9"/>
          <p:cNvSpPr txBox="1"/>
          <p:nvPr/>
        </p:nvSpPr>
        <p:spPr>
          <a:xfrm>
            <a:off x="79838" y="5036743"/>
            <a:ext cx="2492798" cy="646331"/>
          </a:xfrm>
          <a:prstGeom prst="rect">
            <a:avLst/>
          </a:prstGeom>
          <a:noFill/>
          <a:ln>
            <a:solidFill>
              <a:srgbClr val="0070C0"/>
            </a:solidFill>
          </a:ln>
        </p:spPr>
        <p:txBody>
          <a:bodyPr wrap="none" rtlCol="0">
            <a:spAutoFit/>
          </a:bodyPr>
          <a:lstStyle/>
          <a:p>
            <a:pPr algn="ctr"/>
            <a:r>
              <a:rPr lang="en-US" b="1" dirty="0"/>
              <a:t>K-H waves:</a:t>
            </a:r>
          </a:p>
          <a:p>
            <a:pPr algn="ctr"/>
            <a:r>
              <a:rPr lang="en-US" b="1" dirty="0"/>
              <a:t>Shear-driven turbulence</a:t>
            </a:r>
          </a:p>
        </p:txBody>
      </p:sp>
    </p:spTree>
    <p:extLst>
      <p:ext uri="{BB962C8B-B14F-4D97-AF65-F5344CB8AC3E}">
        <p14:creationId xmlns:p14="http://schemas.microsoft.com/office/powerpoint/2010/main" val="412610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K-H instability</a:t>
            </a:r>
          </a:p>
        </p:txBody>
      </p:sp>
      <p:pic>
        <p:nvPicPr>
          <p:cNvPr id="5" name="Picture 4" descr="khi_movi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6" y="2078062"/>
            <a:ext cx="9017000" cy="4191000"/>
          </a:xfrm>
          <a:prstGeom prst="rect">
            <a:avLst/>
          </a:prstGeom>
        </p:spPr>
      </p:pic>
      <p:sp>
        <p:nvSpPr>
          <p:cNvPr id="6" name="Slide Number Placeholder 5"/>
          <p:cNvSpPr>
            <a:spLocks noGrp="1"/>
          </p:cNvSpPr>
          <p:nvPr>
            <p:ph type="sldNum" sz="quarter" idx="12"/>
          </p:nvPr>
        </p:nvSpPr>
        <p:spPr/>
        <p:txBody>
          <a:bodyPr/>
          <a:lstStyle/>
          <a:p>
            <a:fld id="{BAA82552-520C-8D49-A435-D135DCB39600}" type="slidenum">
              <a:rPr lang="en-US" smtClean="0"/>
              <a:t>31</a:t>
            </a:fld>
            <a:endParaRPr lang="en-US"/>
          </a:p>
        </p:txBody>
      </p:sp>
      <p:sp>
        <p:nvSpPr>
          <p:cNvPr id="2" name="TextBox 1"/>
          <p:cNvSpPr txBox="1"/>
          <p:nvPr/>
        </p:nvSpPr>
        <p:spPr>
          <a:xfrm>
            <a:off x="7527746" y="89972"/>
            <a:ext cx="1159054" cy="369332"/>
          </a:xfrm>
          <a:prstGeom prst="rect">
            <a:avLst/>
          </a:prstGeom>
          <a:noFill/>
        </p:spPr>
        <p:txBody>
          <a:bodyPr wrap="none" rtlCol="0">
            <a:spAutoFit/>
          </a:bodyPr>
          <a:lstStyle/>
          <a:p>
            <a:r>
              <a:rPr lang="en-US" dirty="0"/>
              <a:t>Animation</a:t>
            </a:r>
          </a:p>
        </p:txBody>
      </p:sp>
      <p:sp>
        <p:nvSpPr>
          <p:cNvPr id="3" name="TextBox 2"/>
          <p:cNvSpPr txBox="1"/>
          <p:nvPr/>
        </p:nvSpPr>
        <p:spPr>
          <a:xfrm>
            <a:off x="92696" y="6356350"/>
            <a:ext cx="7645805" cy="369332"/>
          </a:xfrm>
          <a:prstGeom prst="rect">
            <a:avLst/>
          </a:prstGeom>
          <a:noFill/>
        </p:spPr>
        <p:txBody>
          <a:bodyPr wrap="none" rtlCol="0">
            <a:spAutoFit/>
          </a:bodyPr>
          <a:lstStyle/>
          <a:p>
            <a:r>
              <a:rPr lang="en-US" dirty="0"/>
              <a:t>High-resolution simulation.  At lower resolution, you need to parameterize this!</a:t>
            </a:r>
          </a:p>
        </p:txBody>
      </p:sp>
    </p:spTree>
    <p:extLst>
      <p:ext uri="{BB962C8B-B14F-4D97-AF65-F5344CB8AC3E}">
        <p14:creationId xmlns:p14="http://schemas.microsoft.com/office/powerpoint/2010/main" val="2593790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vie91.png"/>
          <p:cNvPicPr>
            <a:picLocks noChangeAspect="1"/>
          </p:cNvPicPr>
          <p:nvPr/>
        </p:nvPicPr>
        <p:blipFill rotWithShape="1">
          <a:blip r:embed="rId2">
            <a:extLst>
              <a:ext uri="{28A0092B-C50C-407E-A947-70E740481C1C}">
                <a14:useLocalDpi xmlns:a14="http://schemas.microsoft.com/office/drawing/2010/main" val="0"/>
              </a:ext>
            </a:extLst>
          </a:blip>
          <a:srcRect l="9180" r="-8281"/>
          <a:stretch/>
        </p:blipFill>
        <p:spPr>
          <a:xfrm>
            <a:off x="-100584" y="-1280160"/>
            <a:ext cx="10067544" cy="7848600"/>
          </a:xfrm>
          <a:prstGeom prst="rect">
            <a:avLst/>
          </a:prstGeom>
        </p:spPr>
      </p:pic>
      <p:sp>
        <p:nvSpPr>
          <p:cNvPr id="6" name="Title 5"/>
          <p:cNvSpPr>
            <a:spLocks noGrp="1"/>
          </p:cNvSpPr>
          <p:nvPr>
            <p:ph type="title"/>
          </p:nvPr>
        </p:nvSpPr>
        <p:spPr/>
        <p:txBody>
          <a:bodyPr>
            <a:normAutofit/>
          </a:bodyPr>
          <a:lstStyle/>
          <a:p>
            <a:r>
              <a:rPr lang="en-US" dirty="0"/>
              <a:t>Explicitly resolved eddies</a:t>
            </a:r>
          </a:p>
        </p:txBody>
      </p:sp>
      <p:sp>
        <p:nvSpPr>
          <p:cNvPr id="3" name="Slide Number Placeholder 2"/>
          <p:cNvSpPr>
            <a:spLocks noGrp="1"/>
          </p:cNvSpPr>
          <p:nvPr>
            <p:ph type="sldNum" sz="quarter" idx="12"/>
          </p:nvPr>
        </p:nvSpPr>
        <p:spPr/>
        <p:txBody>
          <a:bodyPr/>
          <a:lstStyle/>
          <a:p>
            <a:fld id="{BAA82552-520C-8D49-A435-D135DCB39600}" type="slidenum">
              <a:rPr lang="en-US" smtClean="0"/>
              <a:t>32</a:t>
            </a:fld>
            <a:endParaRPr lang="en-US"/>
          </a:p>
        </p:txBody>
      </p:sp>
      <p:sp>
        <p:nvSpPr>
          <p:cNvPr id="7" name="TextBox 6"/>
          <p:cNvSpPr txBox="1"/>
          <p:nvPr/>
        </p:nvSpPr>
        <p:spPr>
          <a:xfrm>
            <a:off x="402771" y="6174920"/>
            <a:ext cx="1104840" cy="369332"/>
          </a:xfrm>
          <a:prstGeom prst="rect">
            <a:avLst/>
          </a:prstGeom>
          <a:noFill/>
        </p:spPr>
        <p:txBody>
          <a:bodyPr wrap="none" rtlCol="0">
            <a:spAutoFit/>
          </a:bodyPr>
          <a:lstStyle/>
          <a:p>
            <a:r>
              <a:rPr lang="en-US" dirty="0"/>
              <a:t>∆x = 50 m</a:t>
            </a:r>
          </a:p>
        </p:txBody>
      </p:sp>
    </p:spTree>
    <p:extLst>
      <p:ext uri="{BB962C8B-B14F-4D97-AF65-F5344CB8AC3E}">
        <p14:creationId xmlns:p14="http://schemas.microsoft.com/office/powerpoint/2010/main" val="3988288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vie91.png"/>
          <p:cNvPicPr>
            <a:picLocks noChangeAspect="1"/>
          </p:cNvPicPr>
          <p:nvPr/>
        </p:nvPicPr>
        <p:blipFill rotWithShape="1">
          <a:blip r:embed="rId2">
            <a:extLst>
              <a:ext uri="{28A0092B-C50C-407E-A947-70E740481C1C}">
                <a14:useLocalDpi xmlns:a14="http://schemas.microsoft.com/office/drawing/2010/main" val="0"/>
              </a:ext>
            </a:extLst>
          </a:blip>
          <a:srcRect l="8730" r="-8730"/>
          <a:stretch/>
        </p:blipFill>
        <p:spPr>
          <a:xfrm>
            <a:off x="-146304" y="-1280305"/>
            <a:ext cx="10160000" cy="7848600"/>
          </a:xfrm>
          <a:prstGeom prst="rect">
            <a:avLst/>
          </a:prstGeom>
        </p:spPr>
      </p:pic>
      <p:sp>
        <p:nvSpPr>
          <p:cNvPr id="2" name="Title 1"/>
          <p:cNvSpPr>
            <a:spLocks noGrp="1"/>
          </p:cNvSpPr>
          <p:nvPr>
            <p:ph type="title"/>
          </p:nvPr>
        </p:nvSpPr>
        <p:spPr/>
        <p:txBody>
          <a:bodyPr>
            <a:normAutofit fontScale="90000"/>
          </a:bodyPr>
          <a:lstStyle/>
          <a:p>
            <a:r>
              <a:rPr lang="en-US" dirty="0"/>
              <a:t>No resolved eddies, </a:t>
            </a:r>
            <a:br>
              <a:rPr lang="en-US" dirty="0"/>
            </a:br>
            <a:r>
              <a:rPr lang="en-US" dirty="0"/>
              <a:t>parameterized mixing</a:t>
            </a:r>
          </a:p>
        </p:txBody>
      </p:sp>
      <p:sp>
        <p:nvSpPr>
          <p:cNvPr id="3" name="Slide Number Placeholder 2"/>
          <p:cNvSpPr>
            <a:spLocks noGrp="1"/>
          </p:cNvSpPr>
          <p:nvPr>
            <p:ph type="sldNum" sz="quarter" idx="12"/>
          </p:nvPr>
        </p:nvSpPr>
        <p:spPr/>
        <p:txBody>
          <a:bodyPr/>
          <a:lstStyle/>
          <a:p>
            <a:fld id="{BAA82552-520C-8D49-A435-D135DCB39600}" type="slidenum">
              <a:rPr lang="en-US" smtClean="0"/>
              <a:t>33</a:t>
            </a:fld>
            <a:endParaRPr lang="en-US"/>
          </a:p>
        </p:txBody>
      </p:sp>
      <p:sp>
        <p:nvSpPr>
          <p:cNvPr id="10" name="TextBox 9"/>
          <p:cNvSpPr txBox="1"/>
          <p:nvPr/>
        </p:nvSpPr>
        <p:spPr>
          <a:xfrm>
            <a:off x="402771" y="6174920"/>
            <a:ext cx="1221834" cy="369332"/>
          </a:xfrm>
          <a:prstGeom prst="rect">
            <a:avLst/>
          </a:prstGeom>
          <a:noFill/>
        </p:spPr>
        <p:txBody>
          <a:bodyPr wrap="none" rtlCol="0">
            <a:spAutoFit/>
          </a:bodyPr>
          <a:lstStyle/>
          <a:p>
            <a:r>
              <a:rPr lang="en-US" dirty="0"/>
              <a:t>∆x = 500 m</a:t>
            </a:r>
          </a:p>
        </p:txBody>
      </p:sp>
    </p:spTree>
    <p:extLst>
      <p:ext uri="{BB962C8B-B14F-4D97-AF65-F5344CB8AC3E}">
        <p14:creationId xmlns:p14="http://schemas.microsoft.com/office/powerpoint/2010/main" val="3812585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5EDB6-8B9C-25CE-8F9D-23E7A0864EEB}"/>
              </a:ext>
            </a:extLst>
          </p:cNvPr>
          <p:cNvSpPr>
            <a:spLocks noGrp="1"/>
          </p:cNvSpPr>
          <p:nvPr>
            <p:ph type="ctrTitle"/>
          </p:nvPr>
        </p:nvSpPr>
        <p:spPr/>
        <p:txBody>
          <a:bodyPr/>
          <a:lstStyle/>
          <a:p>
            <a:r>
              <a:rPr lang="en-US" dirty="0"/>
              <a:t>Implementing these ideas in the NWP model</a:t>
            </a:r>
          </a:p>
        </p:txBody>
      </p:sp>
      <p:sp>
        <p:nvSpPr>
          <p:cNvPr id="3" name="Slide Number Placeholder 2">
            <a:extLst>
              <a:ext uri="{FF2B5EF4-FFF2-40B4-BE49-F238E27FC236}">
                <a16:creationId xmlns:a16="http://schemas.microsoft.com/office/drawing/2014/main" id="{03282B62-3367-F482-5943-B36CEC53640E}"/>
              </a:ext>
            </a:extLst>
          </p:cNvPr>
          <p:cNvSpPr>
            <a:spLocks noGrp="1"/>
          </p:cNvSpPr>
          <p:nvPr>
            <p:ph type="sldNum" sz="quarter" idx="12"/>
          </p:nvPr>
        </p:nvSpPr>
        <p:spPr/>
        <p:txBody>
          <a:bodyPr/>
          <a:lstStyle/>
          <a:p>
            <a:fld id="{8E3FBBD5-1602-7744-BAB0-075BA59CFE2E}" type="slidenum">
              <a:rPr lang="en-US" smtClean="0"/>
              <a:t>34</a:t>
            </a:fld>
            <a:endParaRPr lang="en-US"/>
          </a:p>
        </p:txBody>
      </p:sp>
      <p:pic>
        <p:nvPicPr>
          <p:cNvPr id="6" name="Picture 5" descr="1024px-GeorgeEPBox.jpg">
            <a:extLst>
              <a:ext uri="{FF2B5EF4-FFF2-40B4-BE49-F238E27FC236}">
                <a16:creationId xmlns:a16="http://schemas.microsoft.com/office/drawing/2014/main" id="{0840D9D7-612B-35BE-2E2F-62CF3B176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77" y="3642179"/>
            <a:ext cx="1760046" cy="2473346"/>
          </a:xfrm>
          <a:prstGeom prst="rect">
            <a:avLst/>
          </a:prstGeom>
          <a:ln w="28575" cmpd="sng">
            <a:solidFill>
              <a:srgbClr val="FF0000"/>
            </a:solidFill>
          </a:ln>
        </p:spPr>
      </p:pic>
      <p:sp>
        <p:nvSpPr>
          <p:cNvPr id="7" name="TextBox 6">
            <a:extLst>
              <a:ext uri="{FF2B5EF4-FFF2-40B4-BE49-F238E27FC236}">
                <a16:creationId xmlns:a16="http://schemas.microsoft.com/office/drawing/2014/main" id="{774E0DCD-61AD-EDC1-C0B4-65CC477518C1}"/>
              </a:ext>
            </a:extLst>
          </p:cNvPr>
          <p:cNvSpPr txBox="1"/>
          <p:nvPr/>
        </p:nvSpPr>
        <p:spPr>
          <a:xfrm>
            <a:off x="2637967" y="4369576"/>
            <a:ext cx="3301693" cy="1200329"/>
          </a:xfrm>
          <a:prstGeom prst="rect">
            <a:avLst/>
          </a:prstGeom>
          <a:noFill/>
        </p:spPr>
        <p:txBody>
          <a:bodyPr wrap="none" rtlCol="0">
            <a:spAutoFit/>
          </a:bodyPr>
          <a:lstStyle/>
          <a:p>
            <a:r>
              <a:rPr lang="en-US" dirty="0"/>
              <a:t>“All models are wrong,</a:t>
            </a:r>
          </a:p>
          <a:p>
            <a:r>
              <a:rPr lang="en-US" dirty="0"/>
              <a:t>	but some are useful.”</a:t>
            </a:r>
          </a:p>
          <a:p>
            <a:r>
              <a:rPr lang="en-US" dirty="0"/>
              <a:t>			-- George E. P. Box</a:t>
            </a:r>
          </a:p>
          <a:p>
            <a:r>
              <a:rPr lang="en-US" dirty="0"/>
              <a:t>				(1919-2013)</a:t>
            </a:r>
          </a:p>
        </p:txBody>
      </p:sp>
      <p:sp>
        <p:nvSpPr>
          <p:cNvPr id="8" name="TextBox 7">
            <a:extLst>
              <a:ext uri="{FF2B5EF4-FFF2-40B4-BE49-F238E27FC236}">
                <a16:creationId xmlns:a16="http://schemas.microsoft.com/office/drawing/2014/main" id="{FC993826-3D8D-4494-2D33-EB52CFD8CA0B}"/>
              </a:ext>
            </a:extLst>
          </p:cNvPr>
          <p:cNvSpPr txBox="1"/>
          <p:nvPr/>
        </p:nvSpPr>
        <p:spPr>
          <a:xfrm>
            <a:off x="486062" y="6157254"/>
            <a:ext cx="1121859" cy="369332"/>
          </a:xfrm>
          <a:prstGeom prst="rect">
            <a:avLst/>
          </a:prstGeom>
          <a:noFill/>
        </p:spPr>
        <p:txBody>
          <a:bodyPr wrap="none" rtlCol="0">
            <a:spAutoFit/>
          </a:bodyPr>
          <a:lstStyle/>
          <a:p>
            <a:r>
              <a:rPr lang="en-US" dirty="0">
                <a:solidFill>
                  <a:schemeClr val="bg1">
                    <a:lumMod val="65000"/>
                  </a:schemeClr>
                </a:solidFill>
              </a:rPr>
              <a:t>Wikipedia</a:t>
            </a:r>
          </a:p>
        </p:txBody>
      </p:sp>
    </p:spTree>
    <p:extLst>
      <p:ext uri="{BB962C8B-B14F-4D97-AF65-F5344CB8AC3E}">
        <p14:creationId xmlns:p14="http://schemas.microsoft.com/office/powerpoint/2010/main" val="420138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Eddy mixing for momentum (</a:t>
            </a:r>
            <a:r>
              <a:rPr lang="en-US" i="1" dirty="0"/>
              <a:t>K</a:t>
            </a:r>
            <a:r>
              <a:rPr lang="en-US" i="1" baseline="-25000" dirty="0"/>
              <a:t>m</a:t>
            </a:r>
            <a:r>
              <a:rPr lang="en-US" dirty="0"/>
              <a:t>)</a:t>
            </a:r>
          </a:p>
        </p:txBody>
      </p:sp>
      <p:pic>
        <p:nvPicPr>
          <p:cNvPr id="3" name="Picture 2" descr="Screen Shot 2016-02-09 at 5.00.1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6389696" y="1777839"/>
            <a:ext cx="2297104" cy="1754326"/>
          </a:xfrm>
          <a:prstGeom prst="rect">
            <a:avLst/>
          </a:prstGeom>
          <a:noFill/>
        </p:spPr>
        <p:txBody>
          <a:bodyPr wrap="none" rtlCol="0">
            <a:spAutoFit/>
          </a:bodyPr>
          <a:lstStyle/>
          <a:p>
            <a:r>
              <a:rPr lang="en-US" dirty="0"/>
              <a:t>Max values ~ 100 m</a:t>
            </a:r>
            <a:r>
              <a:rPr lang="en-US" baseline="30000" dirty="0"/>
              <a:t>2</a:t>
            </a:r>
            <a:r>
              <a:rPr lang="en-US" dirty="0"/>
              <a:t>/s</a:t>
            </a:r>
          </a:p>
          <a:p>
            <a:endParaRPr lang="en-US" dirty="0"/>
          </a:p>
          <a:p>
            <a:r>
              <a:rPr lang="en-US" dirty="0"/>
              <a:t>Max in afternoon</a:t>
            </a:r>
          </a:p>
          <a:p>
            <a:endParaRPr lang="en-US" dirty="0"/>
          </a:p>
          <a:p>
            <a:r>
              <a:rPr lang="en-US" dirty="0"/>
              <a:t>Abrupt disappearance</a:t>
            </a:r>
          </a:p>
          <a:p>
            <a:r>
              <a:rPr lang="en-US" dirty="0"/>
              <a:t>  at night</a:t>
            </a:r>
          </a:p>
        </p:txBody>
      </p:sp>
      <p:pic>
        <p:nvPicPr>
          <p:cNvPr id="6" name="Picture 5" descr="Screen Shot 2016-02-09 at 4.48.06 P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18" y="3892366"/>
            <a:ext cx="3896178" cy="2984307"/>
          </a:xfrm>
          <a:prstGeom prst="rect">
            <a:avLst/>
          </a:prstGeom>
        </p:spPr>
      </p:pic>
      <p:sp>
        <p:nvSpPr>
          <p:cNvPr id="7" name="Slide Number Placeholder 6"/>
          <p:cNvSpPr>
            <a:spLocks noGrp="1"/>
          </p:cNvSpPr>
          <p:nvPr>
            <p:ph type="sldNum" sz="quarter" idx="12"/>
          </p:nvPr>
        </p:nvSpPr>
        <p:spPr/>
        <p:txBody>
          <a:bodyPr/>
          <a:lstStyle/>
          <a:p>
            <a:fld id="{8E3FBBD5-1602-7744-BAB0-075BA59CFE2E}" type="slidenum">
              <a:rPr lang="en-US" smtClean="0"/>
              <a:t>35</a:t>
            </a:fld>
            <a:endParaRPr lang="en-US"/>
          </a:p>
        </p:txBody>
      </p:sp>
      <p:pic>
        <p:nvPicPr>
          <p:cNvPr id="8" name="Picture 7">
            <a:extLst>
              <a:ext uri="{FF2B5EF4-FFF2-40B4-BE49-F238E27FC236}">
                <a16:creationId xmlns:a16="http://schemas.microsoft.com/office/drawing/2014/main" id="{D3EE8FE7-3C36-7F4E-AD40-B1260627DACB}"/>
              </a:ext>
            </a:extLst>
          </p:cNvPr>
          <p:cNvPicPr>
            <a:picLocks noChangeAspect="1"/>
          </p:cNvPicPr>
          <p:nvPr/>
        </p:nvPicPr>
        <p:blipFill>
          <a:blip r:embed="rId5"/>
          <a:stretch>
            <a:fillRect/>
          </a:stretch>
        </p:blipFill>
        <p:spPr>
          <a:xfrm>
            <a:off x="180510" y="123219"/>
            <a:ext cx="1636415" cy="458196"/>
          </a:xfrm>
          <a:prstGeom prst="rect">
            <a:avLst/>
          </a:prstGeom>
        </p:spPr>
      </p:pic>
      <p:cxnSp>
        <p:nvCxnSpPr>
          <p:cNvPr id="9" name="Straight Connector 8">
            <a:extLst>
              <a:ext uri="{FF2B5EF4-FFF2-40B4-BE49-F238E27FC236}">
                <a16:creationId xmlns:a16="http://schemas.microsoft.com/office/drawing/2014/main" id="{2CFC4764-F885-1003-9BFD-779C22E24529}"/>
              </a:ext>
            </a:extLst>
          </p:cNvPr>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C02892-56CA-8335-2EA8-F5032DC2D2D0}"/>
              </a:ext>
            </a:extLst>
          </p:cNvPr>
          <p:cNvCxnSpPr>
            <a:cxnSpLocks/>
          </p:cNvCxnSpPr>
          <p:nvPr/>
        </p:nvCxnSpPr>
        <p:spPr>
          <a:xfrm>
            <a:off x="7519366" y="4037611"/>
            <a:ext cx="0" cy="2221332"/>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329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Eddy mixing for momentum (</a:t>
            </a:r>
            <a:r>
              <a:rPr lang="en-US" i="1" dirty="0"/>
              <a:t>K</a:t>
            </a:r>
            <a:r>
              <a:rPr lang="en-US" i="1" baseline="-25000" dirty="0"/>
              <a:t>m</a:t>
            </a:r>
            <a:r>
              <a:rPr lang="en-US" dirty="0"/>
              <a:t>)</a:t>
            </a:r>
          </a:p>
        </p:txBody>
      </p:sp>
      <p:pic>
        <p:nvPicPr>
          <p:cNvPr id="3" name="Picture 2" descr="Screen Shot 2016-02-09 at 5.00.16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6174354" y="2806208"/>
            <a:ext cx="2286503" cy="646331"/>
          </a:xfrm>
          <a:prstGeom prst="rect">
            <a:avLst/>
          </a:prstGeom>
          <a:noFill/>
        </p:spPr>
        <p:txBody>
          <a:bodyPr wrap="none" rtlCol="0">
            <a:spAutoFit/>
          </a:bodyPr>
          <a:lstStyle/>
          <a:p>
            <a:r>
              <a:rPr lang="en-US" dirty="0"/>
              <a:t>Vertical profile at time</a:t>
            </a:r>
          </a:p>
          <a:p>
            <a:r>
              <a:rPr lang="en-US" dirty="0"/>
              <a:t>   of maximum mixing</a:t>
            </a:r>
          </a:p>
        </p:txBody>
      </p:sp>
      <p:sp>
        <p:nvSpPr>
          <p:cNvPr id="7" name="Slide Number Placeholder 6"/>
          <p:cNvSpPr>
            <a:spLocks noGrp="1"/>
          </p:cNvSpPr>
          <p:nvPr>
            <p:ph type="sldNum" sz="quarter" idx="12"/>
          </p:nvPr>
        </p:nvSpPr>
        <p:spPr/>
        <p:txBody>
          <a:bodyPr/>
          <a:lstStyle/>
          <a:p>
            <a:fld id="{8E3FBBD5-1602-7744-BAB0-075BA59CFE2E}" type="slidenum">
              <a:rPr lang="en-US" smtClean="0"/>
              <a:t>36</a:t>
            </a:fld>
            <a:endParaRPr lang="en-US"/>
          </a:p>
        </p:txBody>
      </p:sp>
      <p:pic>
        <p:nvPicPr>
          <p:cNvPr id="8" name="Picture 7" descr="vert_k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265" y="3417985"/>
            <a:ext cx="2902638" cy="2801551"/>
          </a:xfrm>
          <a:prstGeom prst="rect">
            <a:avLst/>
          </a:prstGeom>
        </p:spPr>
      </p:pic>
      <p:cxnSp>
        <p:nvCxnSpPr>
          <p:cNvPr id="10" name="Straight Connector 9"/>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246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(1)</a:t>
            </a:r>
          </a:p>
        </p:txBody>
      </p:sp>
      <p:sp>
        <p:nvSpPr>
          <p:cNvPr id="3" name="Content Placeholder 2"/>
          <p:cNvSpPr>
            <a:spLocks noGrp="1"/>
          </p:cNvSpPr>
          <p:nvPr>
            <p:ph idx="1"/>
          </p:nvPr>
        </p:nvSpPr>
        <p:spPr/>
        <p:txBody>
          <a:bodyPr/>
          <a:lstStyle/>
          <a:p>
            <a:r>
              <a:rPr lang="en-US" dirty="0"/>
              <a:t>Eddies are not resolvable but important to the evolution of the PBL</a:t>
            </a:r>
          </a:p>
          <a:p>
            <a:r>
              <a:rPr lang="en-US" dirty="0"/>
              <a:t>We used Reynolds averaging to identify important eddy </a:t>
            </a:r>
            <a:r>
              <a:rPr lang="en-US" dirty="0" err="1"/>
              <a:t>covariances</a:t>
            </a:r>
            <a:r>
              <a:rPr lang="en-US" dirty="0"/>
              <a:t> such as:</a:t>
            </a:r>
          </a:p>
          <a:p>
            <a:pPr marL="0" indent="0">
              <a:buNone/>
            </a:pPr>
            <a:endParaRPr lang="en-US" dirty="0"/>
          </a:p>
          <a:p>
            <a:r>
              <a:rPr lang="en-US" dirty="0"/>
              <a:t>We invoked flux-gradient theory to relate these </a:t>
            </a:r>
            <a:r>
              <a:rPr lang="en-US" dirty="0" err="1"/>
              <a:t>covariances</a:t>
            </a:r>
            <a:r>
              <a:rPr lang="en-US" dirty="0"/>
              <a:t> to eddy mixing coefficients acting on resolved-scale fields</a:t>
            </a:r>
          </a:p>
        </p:txBody>
      </p:sp>
      <p:pic>
        <p:nvPicPr>
          <p:cNvPr id="4" name="Picture 3"/>
          <p:cNvPicPr>
            <a:picLocks noChangeAspect="1"/>
          </p:cNvPicPr>
          <p:nvPr/>
        </p:nvPicPr>
        <p:blipFill>
          <a:blip r:embed="rId2"/>
          <a:stretch>
            <a:fillRect/>
          </a:stretch>
        </p:blipFill>
        <p:spPr>
          <a:xfrm>
            <a:off x="3003550" y="3829050"/>
            <a:ext cx="3136900" cy="533400"/>
          </a:xfrm>
          <a:prstGeom prst="rect">
            <a:avLst/>
          </a:prstGeom>
        </p:spPr>
      </p:pic>
      <p:pic>
        <p:nvPicPr>
          <p:cNvPr id="5" name="Picture 4"/>
          <p:cNvPicPr>
            <a:picLocks noChangeAspect="1"/>
          </p:cNvPicPr>
          <p:nvPr/>
        </p:nvPicPr>
        <p:blipFill>
          <a:blip r:embed="rId3"/>
          <a:stretch>
            <a:fillRect/>
          </a:stretch>
        </p:blipFill>
        <p:spPr>
          <a:xfrm>
            <a:off x="2844800" y="5795963"/>
            <a:ext cx="3492500" cy="977900"/>
          </a:xfrm>
          <a:prstGeom prst="rect">
            <a:avLst/>
          </a:prstGeom>
        </p:spPr>
      </p:pic>
      <p:sp>
        <p:nvSpPr>
          <p:cNvPr id="6" name="Slide Number Placeholder 5"/>
          <p:cNvSpPr>
            <a:spLocks noGrp="1"/>
          </p:cNvSpPr>
          <p:nvPr>
            <p:ph type="sldNum" sz="quarter" idx="12"/>
          </p:nvPr>
        </p:nvSpPr>
        <p:spPr/>
        <p:txBody>
          <a:bodyPr/>
          <a:lstStyle/>
          <a:p>
            <a:fld id="{BAA82552-520C-8D49-A435-D135DCB39600}" type="slidenum">
              <a:rPr lang="en-US" smtClean="0"/>
              <a:t>37</a:t>
            </a:fld>
            <a:endParaRPr lang="en-US"/>
          </a:p>
        </p:txBody>
      </p:sp>
    </p:spTree>
    <p:extLst>
      <p:ext uri="{BB962C8B-B14F-4D97-AF65-F5344CB8AC3E}">
        <p14:creationId xmlns:p14="http://schemas.microsoft.com/office/powerpoint/2010/main" val="1506193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(2)</a:t>
            </a:r>
          </a:p>
        </p:txBody>
      </p:sp>
      <p:sp>
        <p:nvSpPr>
          <p:cNvPr id="3" name="Content Placeholder 2"/>
          <p:cNvSpPr>
            <a:spLocks noGrp="1"/>
          </p:cNvSpPr>
          <p:nvPr>
            <p:ph idx="1"/>
          </p:nvPr>
        </p:nvSpPr>
        <p:spPr/>
        <p:txBody>
          <a:bodyPr>
            <a:noAutofit/>
          </a:bodyPr>
          <a:lstStyle/>
          <a:p>
            <a:r>
              <a:rPr lang="en-US" sz="2100" dirty="0"/>
              <a:t>Then we used </a:t>
            </a:r>
            <a:r>
              <a:rPr lang="en-US" sz="2100" dirty="0" err="1"/>
              <a:t>Prandtl’s</a:t>
            </a:r>
            <a:r>
              <a:rPr lang="en-US" sz="2100" dirty="0"/>
              <a:t> mixing length theory to relate </a:t>
            </a:r>
            <a:r>
              <a:rPr lang="en-US" sz="2100" i="1" dirty="0"/>
              <a:t>K</a:t>
            </a:r>
            <a:r>
              <a:rPr lang="en-US" sz="2100" i="1" baseline="-25000" dirty="0"/>
              <a:t>m</a:t>
            </a:r>
            <a:r>
              <a:rPr lang="en-US" sz="2100" dirty="0"/>
              <a:t> to mixing length </a:t>
            </a:r>
            <a:r>
              <a:rPr lang="en-US" sz="2100" i="1" dirty="0"/>
              <a:t>l</a:t>
            </a:r>
            <a:r>
              <a:rPr lang="en-US" sz="2100" i="1" baseline="-25000" dirty="0"/>
              <a:t>v</a:t>
            </a:r>
            <a:r>
              <a:rPr lang="en-US" sz="2100" dirty="0"/>
              <a:t> and mean (absolute) shear </a:t>
            </a:r>
            <a:r>
              <a:rPr lang="en-US" sz="2100" i="1" dirty="0"/>
              <a:t>S</a:t>
            </a:r>
          </a:p>
          <a:p>
            <a:endParaRPr lang="en-US" sz="2100" dirty="0"/>
          </a:p>
          <a:p>
            <a:pPr marL="0" indent="0">
              <a:buNone/>
            </a:pPr>
            <a:endParaRPr lang="en-US" sz="2100" dirty="0"/>
          </a:p>
          <a:p>
            <a:r>
              <a:rPr lang="en-US" sz="2100" dirty="0"/>
              <a:t>Mixing length was presumed to be small near surface and grow (to some upper bound of 50-100 m or so) with height</a:t>
            </a:r>
          </a:p>
          <a:p>
            <a:endParaRPr lang="en-US" sz="2100" dirty="0"/>
          </a:p>
          <a:p>
            <a:endParaRPr lang="en-US" sz="2100" dirty="0"/>
          </a:p>
          <a:p>
            <a:r>
              <a:rPr lang="en-US" sz="2100" dirty="0"/>
              <a:t>We also discussed the log wind profile and how it must respond to stability</a:t>
            </a:r>
          </a:p>
          <a:p>
            <a:r>
              <a:rPr lang="en-US" sz="2100" dirty="0"/>
              <a:t>Now: focus on a scheme that is just based on the equation above (a </a:t>
            </a:r>
            <a:r>
              <a:rPr lang="en-US" sz="2100" u="sng" dirty="0"/>
              <a:t>1</a:t>
            </a:r>
            <a:r>
              <a:rPr lang="en-US" sz="2100" u="sng" baseline="30000" dirty="0"/>
              <a:t>st</a:t>
            </a:r>
            <a:r>
              <a:rPr lang="en-US" sz="2100" u="sng" dirty="0"/>
              <a:t>-order scheme</a:t>
            </a:r>
            <a:r>
              <a:rPr lang="en-US" sz="2100" dirty="0"/>
              <a:t>)</a:t>
            </a:r>
          </a:p>
        </p:txBody>
      </p:sp>
      <p:pic>
        <p:nvPicPr>
          <p:cNvPr id="4" name="Picture 3"/>
          <p:cNvPicPr>
            <a:picLocks noChangeAspect="1"/>
          </p:cNvPicPr>
          <p:nvPr/>
        </p:nvPicPr>
        <p:blipFill>
          <a:blip r:embed="rId2"/>
          <a:stretch>
            <a:fillRect/>
          </a:stretch>
        </p:blipFill>
        <p:spPr>
          <a:xfrm>
            <a:off x="3127561" y="2281406"/>
            <a:ext cx="3098800" cy="904240"/>
          </a:xfrm>
          <a:prstGeom prst="rect">
            <a:avLst/>
          </a:prstGeom>
        </p:spPr>
      </p:pic>
      <p:pic>
        <p:nvPicPr>
          <p:cNvPr id="5" name="Picture 4"/>
          <p:cNvPicPr>
            <a:picLocks noChangeAspect="1"/>
          </p:cNvPicPr>
          <p:nvPr/>
        </p:nvPicPr>
        <p:blipFill>
          <a:blip r:embed="rId3"/>
          <a:stretch>
            <a:fillRect/>
          </a:stretch>
        </p:blipFill>
        <p:spPr>
          <a:xfrm>
            <a:off x="3191387" y="4000439"/>
            <a:ext cx="2966720" cy="416560"/>
          </a:xfrm>
          <a:prstGeom prst="rect">
            <a:avLst/>
          </a:prstGeom>
        </p:spPr>
      </p:pic>
      <p:sp>
        <p:nvSpPr>
          <p:cNvPr id="6" name="Slide Number Placeholder 5"/>
          <p:cNvSpPr>
            <a:spLocks noGrp="1"/>
          </p:cNvSpPr>
          <p:nvPr>
            <p:ph type="sldNum" sz="quarter" idx="12"/>
          </p:nvPr>
        </p:nvSpPr>
        <p:spPr/>
        <p:txBody>
          <a:bodyPr/>
          <a:lstStyle/>
          <a:p>
            <a:fld id="{BAA82552-520C-8D49-A435-D135DCB39600}" type="slidenum">
              <a:rPr lang="en-US" smtClean="0"/>
              <a:t>38</a:t>
            </a:fld>
            <a:endParaRPr lang="en-US"/>
          </a:p>
        </p:txBody>
      </p:sp>
    </p:spTree>
    <p:extLst>
      <p:ext uri="{BB962C8B-B14F-4D97-AF65-F5344CB8AC3E}">
        <p14:creationId xmlns:p14="http://schemas.microsoft.com/office/powerpoint/2010/main" val="296382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-order scheme</a:t>
            </a:r>
          </a:p>
        </p:txBody>
      </p:sp>
      <p:sp>
        <p:nvSpPr>
          <p:cNvPr id="6" name="Content Placeholder 5"/>
          <p:cNvSpPr>
            <a:spLocks noGrp="1"/>
          </p:cNvSpPr>
          <p:nvPr>
            <p:ph idx="1"/>
          </p:nvPr>
        </p:nvSpPr>
        <p:spPr/>
        <p:txBody>
          <a:bodyPr>
            <a:normAutofit fontScale="92500" lnSpcReduction="20000"/>
          </a:bodyPr>
          <a:lstStyle/>
          <a:p>
            <a:endParaRPr lang="en-US" dirty="0"/>
          </a:p>
          <a:p>
            <a:endParaRPr lang="en-US" dirty="0"/>
          </a:p>
          <a:p>
            <a:endParaRPr lang="en-US" dirty="0"/>
          </a:p>
          <a:p>
            <a:r>
              <a:rPr lang="en-US" dirty="0"/>
              <a:t>Computing </a:t>
            </a:r>
            <a:r>
              <a:rPr lang="en-US" i="1" dirty="0"/>
              <a:t>K</a:t>
            </a:r>
            <a:r>
              <a:rPr lang="en-US" i="1" baseline="-25000" dirty="0"/>
              <a:t>m</a:t>
            </a:r>
            <a:r>
              <a:rPr lang="en-US" dirty="0"/>
              <a:t> from a mixing length and the base state vertical shear is called a 1</a:t>
            </a:r>
            <a:r>
              <a:rPr lang="en-US" baseline="30000" dirty="0"/>
              <a:t>st</a:t>
            </a:r>
            <a:r>
              <a:rPr lang="en-US" dirty="0"/>
              <a:t>-order local closure scheme.</a:t>
            </a:r>
          </a:p>
          <a:p>
            <a:pPr lvl="1"/>
            <a:r>
              <a:rPr lang="en-US" dirty="0"/>
              <a:t>“local” because </a:t>
            </a:r>
            <a:r>
              <a:rPr lang="en-US" i="1" dirty="0"/>
              <a:t>K</a:t>
            </a:r>
            <a:r>
              <a:rPr lang="en-US" i="1" baseline="-25000" dirty="0"/>
              <a:t>m</a:t>
            </a:r>
            <a:r>
              <a:rPr lang="en-US" dirty="0"/>
              <a:t> only depends on local gradients</a:t>
            </a:r>
          </a:p>
          <a:p>
            <a:r>
              <a:rPr lang="en-US" dirty="0"/>
              <a:t>In original formulation, </a:t>
            </a:r>
            <a:r>
              <a:rPr lang="en-US" i="1" dirty="0"/>
              <a:t>K</a:t>
            </a:r>
            <a:r>
              <a:rPr lang="en-US" i="1" baseline="-25000" dirty="0"/>
              <a:t>m</a:t>
            </a:r>
            <a:r>
              <a:rPr lang="en-US" dirty="0"/>
              <a:t> did not also depend on stability.  The modified form amplifies mixing  when unstable and suppresses it where stable.</a:t>
            </a:r>
          </a:p>
        </p:txBody>
      </p:sp>
      <p:pic>
        <p:nvPicPr>
          <p:cNvPr id="4" name="Picture 3"/>
          <p:cNvPicPr>
            <a:picLocks noChangeAspect="1"/>
          </p:cNvPicPr>
          <p:nvPr/>
        </p:nvPicPr>
        <p:blipFill>
          <a:blip r:embed="rId3"/>
          <a:stretch>
            <a:fillRect/>
          </a:stretch>
        </p:blipFill>
        <p:spPr>
          <a:xfrm>
            <a:off x="2208957" y="1486743"/>
            <a:ext cx="4940300" cy="1270000"/>
          </a:xfrm>
          <a:prstGeom prst="rect">
            <a:avLst/>
          </a:prstGeom>
        </p:spPr>
      </p:pic>
      <p:sp>
        <p:nvSpPr>
          <p:cNvPr id="5" name="Rectangle 4"/>
          <p:cNvSpPr/>
          <p:nvPr/>
        </p:nvSpPr>
        <p:spPr>
          <a:xfrm>
            <a:off x="7314653" y="1980168"/>
            <a:ext cx="1829347" cy="369332"/>
          </a:xfrm>
          <a:prstGeom prst="rect">
            <a:avLst/>
          </a:prstGeom>
        </p:spPr>
        <p:txBody>
          <a:bodyPr wrap="none">
            <a:spAutoFit/>
          </a:bodyPr>
          <a:lstStyle/>
          <a:p>
            <a:r>
              <a:rPr lang="en-US" dirty="0" err="1">
                <a:solidFill>
                  <a:srgbClr val="BFBFBF"/>
                </a:solidFill>
              </a:rPr>
              <a:t>Blackadar</a:t>
            </a:r>
            <a:r>
              <a:rPr lang="en-US" dirty="0">
                <a:solidFill>
                  <a:srgbClr val="BFBFBF"/>
                </a:solidFill>
              </a:rPr>
              <a:t> (1979)</a:t>
            </a:r>
          </a:p>
        </p:txBody>
      </p:sp>
      <p:sp>
        <p:nvSpPr>
          <p:cNvPr id="3" name="Slide Number Placeholder 2"/>
          <p:cNvSpPr>
            <a:spLocks noGrp="1"/>
          </p:cNvSpPr>
          <p:nvPr>
            <p:ph type="sldNum" sz="quarter" idx="12"/>
          </p:nvPr>
        </p:nvSpPr>
        <p:spPr/>
        <p:txBody>
          <a:bodyPr/>
          <a:lstStyle/>
          <a:p>
            <a:fld id="{BAA82552-520C-8D49-A435-D135DCB39600}" type="slidenum">
              <a:rPr lang="en-US" smtClean="0"/>
              <a:t>39</a:t>
            </a:fld>
            <a:endParaRPr lang="en-US"/>
          </a:p>
        </p:txBody>
      </p:sp>
    </p:spTree>
    <p:extLst>
      <p:ext uri="{BB962C8B-B14F-4D97-AF65-F5344CB8AC3E}">
        <p14:creationId xmlns:p14="http://schemas.microsoft.com/office/powerpoint/2010/main" val="1271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402B-2A33-191B-7154-28E5B569EA47}"/>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BAFA2D84-838D-3539-6778-81EE0AB75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5B939014-E0F1-CE0E-5D74-22CD98448C99}"/>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E99AE207-70C0-E8C8-090B-581451D90EEE}"/>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4C34C071-909F-3214-C926-A6CB9071E23E}"/>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82D50DD2-E7FC-3B4C-32B9-4EA9B151CF2C}"/>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FAC29329-3C8B-A286-B9A6-DE5A18A4D0FB}"/>
              </a:ext>
            </a:extLst>
          </p:cNvPr>
          <p:cNvSpPr>
            <a:spLocks noGrp="1"/>
          </p:cNvSpPr>
          <p:nvPr>
            <p:ph type="sldNum" sz="quarter" idx="12"/>
          </p:nvPr>
        </p:nvSpPr>
        <p:spPr/>
        <p:txBody>
          <a:bodyPr/>
          <a:lstStyle/>
          <a:p>
            <a:fld id="{8E3FBBD5-1602-7744-BAB0-075BA59CFE2E}" type="slidenum">
              <a:rPr lang="en-US" smtClean="0"/>
              <a:t>4</a:t>
            </a:fld>
            <a:endParaRPr lang="en-US"/>
          </a:p>
        </p:txBody>
      </p:sp>
      <p:sp>
        <p:nvSpPr>
          <p:cNvPr id="2" name="TextBox 1">
            <a:extLst>
              <a:ext uri="{FF2B5EF4-FFF2-40B4-BE49-F238E27FC236}">
                <a16:creationId xmlns:a16="http://schemas.microsoft.com/office/drawing/2014/main" id="{C8C5344D-3E78-6A15-D7BC-8864F08F3639}"/>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A9A3BC79-9C0B-3423-8DB1-5054D9514190}"/>
              </a:ext>
            </a:extLst>
          </p:cNvPr>
          <p:cNvSpPr txBox="1"/>
          <p:nvPr/>
        </p:nvSpPr>
        <p:spPr>
          <a:xfrm>
            <a:off x="2653863" y="4080833"/>
            <a:ext cx="2061462" cy="523220"/>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Surface heating produces</a:t>
            </a:r>
          </a:p>
          <a:p>
            <a:r>
              <a:rPr lang="en-US" sz="1400" b="1" dirty="0">
                <a:solidFill>
                  <a:srgbClr val="FF0000"/>
                </a:solidFill>
              </a:rPr>
              <a:t> unstable surface layer</a:t>
            </a:r>
          </a:p>
        </p:txBody>
      </p:sp>
      <p:cxnSp>
        <p:nvCxnSpPr>
          <p:cNvPr id="10" name="Straight Arrow Connector 9">
            <a:extLst>
              <a:ext uri="{FF2B5EF4-FFF2-40B4-BE49-F238E27FC236}">
                <a16:creationId xmlns:a16="http://schemas.microsoft.com/office/drawing/2014/main" id="{6E78ADF1-70DE-644F-B10D-3FE8091C5402}"/>
              </a:ext>
            </a:extLst>
          </p:cNvPr>
          <p:cNvCxnSpPr>
            <a:cxnSpLocks/>
          </p:cNvCxnSpPr>
          <p:nvPr/>
        </p:nvCxnSpPr>
        <p:spPr>
          <a:xfrm flipH="1">
            <a:off x="2434441" y="4604053"/>
            <a:ext cx="902526" cy="75171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063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ternoon_profiles-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8" y="1049794"/>
            <a:ext cx="9144000" cy="5808206"/>
          </a:xfrm>
          <a:prstGeom prst="rect">
            <a:avLst/>
          </a:prstGeom>
        </p:spPr>
      </p:pic>
      <p:sp>
        <p:nvSpPr>
          <p:cNvPr id="4" name="Slide Number Placeholder 3"/>
          <p:cNvSpPr>
            <a:spLocks noGrp="1"/>
          </p:cNvSpPr>
          <p:nvPr>
            <p:ph type="sldNum" sz="quarter" idx="12"/>
          </p:nvPr>
        </p:nvSpPr>
        <p:spPr/>
        <p:txBody>
          <a:bodyPr/>
          <a:lstStyle/>
          <a:p>
            <a:fld id="{BAA82552-520C-8D49-A435-D135DCB39600}" type="slidenum">
              <a:rPr lang="en-US" smtClean="0"/>
              <a:t>40</a:t>
            </a:fld>
            <a:endParaRPr lang="en-US"/>
          </a:p>
        </p:txBody>
      </p:sp>
      <p:sp>
        <p:nvSpPr>
          <p:cNvPr id="5" name="TextBox 4">
            <a:extLst>
              <a:ext uri="{FF2B5EF4-FFF2-40B4-BE49-F238E27FC236}">
                <a16:creationId xmlns:a16="http://schemas.microsoft.com/office/drawing/2014/main" id="{A3AF5554-B554-03B4-BF2D-4E04435D5580}"/>
              </a:ext>
            </a:extLst>
          </p:cNvPr>
          <p:cNvSpPr txBox="1"/>
          <p:nvPr/>
        </p:nvSpPr>
        <p:spPr>
          <a:xfrm>
            <a:off x="178130" y="66848"/>
            <a:ext cx="2173928" cy="276999"/>
          </a:xfrm>
          <a:prstGeom prst="rect">
            <a:avLst/>
          </a:prstGeom>
          <a:noFill/>
        </p:spPr>
        <p:txBody>
          <a:bodyPr wrap="none" rtlCol="0">
            <a:spAutoFit/>
          </a:bodyPr>
          <a:lstStyle/>
          <a:p>
            <a:r>
              <a:rPr lang="en-US" sz="1200" i="1" dirty="0">
                <a:solidFill>
                  <a:schemeClr val="bg1">
                    <a:lumMod val="50000"/>
                  </a:schemeClr>
                </a:solidFill>
              </a:rPr>
              <a:t>Simulated with WRF SCM v3.7.1</a:t>
            </a:r>
          </a:p>
        </p:txBody>
      </p:sp>
      <p:sp>
        <p:nvSpPr>
          <p:cNvPr id="9" name="Title 1">
            <a:extLst>
              <a:ext uri="{FF2B5EF4-FFF2-40B4-BE49-F238E27FC236}">
                <a16:creationId xmlns:a16="http://schemas.microsoft.com/office/drawing/2014/main" id="{2495FE01-7BC1-C41D-8042-F9015AE70A10}"/>
              </a:ext>
            </a:extLst>
          </p:cNvPr>
          <p:cNvSpPr>
            <a:spLocks noGrp="1"/>
          </p:cNvSpPr>
          <p:nvPr>
            <p:ph type="title"/>
          </p:nvPr>
        </p:nvSpPr>
        <p:spPr>
          <a:xfrm>
            <a:off x="457200" y="-4502"/>
            <a:ext cx="8229600" cy="1143000"/>
          </a:xfrm>
        </p:spPr>
        <p:txBody>
          <a:bodyPr/>
          <a:lstStyle/>
          <a:p>
            <a:r>
              <a:rPr lang="en-US" dirty="0"/>
              <a:t>A strongly-heated PBL</a:t>
            </a:r>
          </a:p>
        </p:txBody>
      </p:sp>
    </p:spTree>
    <p:extLst>
      <p:ext uri="{BB962C8B-B14F-4D97-AF65-F5344CB8AC3E}">
        <p14:creationId xmlns:p14="http://schemas.microsoft.com/office/powerpoint/2010/main" val="69919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ternoon_profiles-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 y="1052832"/>
            <a:ext cx="9144000" cy="5808206"/>
          </a:xfrm>
          <a:prstGeom prst="rect">
            <a:avLst/>
          </a:prstGeom>
        </p:spPr>
      </p:pic>
      <p:sp>
        <p:nvSpPr>
          <p:cNvPr id="2" name="Title 1"/>
          <p:cNvSpPr>
            <a:spLocks noGrp="1"/>
          </p:cNvSpPr>
          <p:nvPr>
            <p:ph type="title"/>
          </p:nvPr>
        </p:nvSpPr>
        <p:spPr>
          <a:xfrm>
            <a:off x="457200" y="-4502"/>
            <a:ext cx="8229600" cy="1143000"/>
          </a:xfrm>
        </p:spPr>
        <p:txBody>
          <a:bodyPr/>
          <a:lstStyle/>
          <a:p>
            <a:r>
              <a:rPr lang="en-US" dirty="0"/>
              <a:t>A strongly-heated PBL</a:t>
            </a:r>
          </a:p>
        </p:txBody>
      </p:sp>
      <p:cxnSp>
        <p:nvCxnSpPr>
          <p:cNvPr id="5" name="Straight Arrow Connector 4"/>
          <p:cNvCxnSpPr/>
          <p:nvPr/>
        </p:nvCxnSpPr>
        <p:spPr>
          <a:xfrm flipH="1">
            <a:off x="1381544" y="3949761"/>
            <a:ext cx="78147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2733" y="3500982"/>
            <a:ext cx="1247532" cy="646331"/>
          </a:xfrm>
          <a:prstGeom prst="rect">
            <a:avLst/>
          </a:prstGeom>
          <a:noFill/>
        </p:spPr>
        <p:txBody>
          <a:bodyPr wrap="none" rtlCol="0">
            <a:spAutoFit/>
          </a:bodyPr>
          <a:lstStyle/>
          <a:p>
            <a:pPr algn="r"/>
            <a:r>
              <a:rPr lang="en-US" b="1" dirty="0">
                <a:solidFill>
                  <a:srgbClr val="FF0000"/>
                </a:solidFill>
              </a:rPr>
              <a:t>well-mixed </a:t>
            </a:r>
          </a:p>
          <a:p>
            <a:pPr algn="r"/>
            <a:r>
              <a:rPr lang="en-US" b="1" dirty="0">
                <a:solidFill>
                  <a:srgbClr val="FF0000"/>
                </a:solidFill>
              </a:rPr>
              <a:t>layer</a:t>
            </a:r>
          </a:p>
        </p:txBody>
      </p:sp>
      <p:cxnSp>
        <p:nvCxnSpPr>
          <p:cNvPr id="9" name="Straight Arrow Connector 8"/>
          <p:cNvCxnSpPr/>
          <p:nvPr/>
        </p:nvCxnSpPr>
        <p:spPr>
          <a:xfrm flipH="1">
            <a:off x="1632733" y="5694356"/>
            <a:ext cx="502379" cy="2233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34727" y="5255239"/>
            <a:ext cx="1600769" cy="369332"/>
          </a:xfrm>
          <a:prstGeom prst="rect">
            <a:avLst/>
          </a:prstGeom>
          <a:noFill/>
        </p:spPr>
        <p:txBody>
          <a:bodyPr wrap="none" rtlCol="0">
            <a:spAutoFit/>
          </a:bodyPr>
          <a:lstStyle/>
          <a:p>
            <a:r>
              <a:rPr lang="en-US" b="1" dirty="0" err="1">
                <a:solidFill>
                  <a:srgbClr val="FF0000"/>
                </a:solidFill>
              </a:rPr>
              <a:t>superadiabatic</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BAA82552-520C-8D49-A435-D135DCB39600}" type="slidenum">
              <a:rPr lang="en-US" smtClean="0"/>
              <a:t>41</a:t>
            </a:fld>
            <a:endParaRPr lang="en-US"/>
          </a:p>
        </p:txBody>
      </p:sp>
    </p:spTree>
    <p:extLst>
      <p:ext uri="{BB962C8B-B14F-4D97-AF65-F5344CB8AC3E}">
        <p14:creationId xmlns:p14="http://schemas.microsoft.com/office/powerpoint/2010/main" val="950572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ternoon_profiles-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 y="1052832"/>
            <a:ext cx="9144000" cy="5808206"/>
          </a:xfrm>
          <a:prstGeom prst="rect">
            <a:avLst/>
          </a:prstGeom>
        </p:spPr>
      </p:pic>
      <p:sp>
        <p:nvSpPr>
          <p:cNvPr id="2" name="Title 1"/>
          <p:cNvSpPr>
            <a:spLocks noGrp="1"/>
          </p:cNvSpPr>
          <p:nvPr>
            <p:ph type="title"/>
          </p:nvPr>
        </p:nvSpPr>
        <p:spPr>
          <a:xfrm>
            <a:off x="457200" y="-4502"/>
            <a:ext cx="8229600" cy="1143000"/>
          </a:xfrm>
        </p:spPr>
        <p:txBody>
          <a:bodyPr/>
          <a:lstStyle/>
          <a:p>
            <a:r>
              <a:rPr lang="en-US" dirty="0"/>
              <a:t>A strongly-heated PBL</a:t>
            </a:r>
          </a:p>
        </p:txBody>
      </p:sp>
      <p:cxnSp>
        <p:nvCxnSpPr>
          <p:cNvPr id="5" name="Straight Arrow Connector 4"/>
          <p:cNvCxnSpPr/>
          <p:nvPr/>
        </p:nvCxnSpPr>
        <p:spPr>
          <a:xfrm flipH="1">
            <a:off x="1381544" y="3949761"/>
            <a:ext cx="78147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2733" y="3500982"/>
            <a:ext cx="1247532" cy="646331"/>
          </a:xfrm>
          <a:prstGeom prst="rect">
            <a:avLst/>
          </a:prstGeom>
          <a:noFill/>
        </p:spPr>
        <p:txBody>
          <a:bodyPr wrap="none" rtlCol="0">
            <a:spAutoFit/>
          </a:bodyPr>
          <a:lstStyle/>
          <a:p>
            <a:pPr algn="r"/>
            <a:r>
              <a:rPr lang="en-US" b="1" dirty="0">
                <a:solidFill>
                  <a:srgbClr val="FF0000"/>
                </a:solidFill>
              </a:rPr>
              <a:t>well-mixed </a:t>
            </a:r>
          </a:p>
          <a:p>
            <a:pPr algn="r"/>
            <a:r>
              <a:rPr lang="en-US" b="1" dirty="0">
                <a:solidFill>
                  <a:srgbClr val="FF0000"/>
                </a:solidFill>
              </a:rPr>
              <a:t>layer</a:t>
            </a:r>
          </a:p>
        </p:txBody>
      </p:sp>
      <p:cxnSp>
        <p:nvCxnSpPr>
          <p:cNvPr id="9" name="Straight Arrow Connector 8"/>
          <p:cNvCxnSpPr/>
          <p:nvPr/>
        </p:nvCxnSpPr>
        <p:spPr>
          <a:xfrm flipH="1">
            <a:off x="1632733" y="5694356"/>
            <a:ext cx="502379" cy="2233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34727" y="5255239"/>
            <a:ext cx="1600769" cy="369332"/>
          </a:xfrm>
          <a:prstGeom prst="rect">
            <a:avLst/>
          </a:prstGeom>
          <a:noFill/>
        </p:spPr>
        <p:txBody>
          <a:bodyPr wrap="none" rtlCol="0">
            <a:spAutoFit/>
          </a:bodyPr>
          <a:lstStyle/>
          <a:p>
            <a:r>
              <a:rPr lang="en-US" b="1" dirty="0" err="1">
                <a:solidFill>
                  <a:srgbClr val="FF0000"/>
                </a:solidFill>
              </a:rPr>
              <a:t>superadiabatic</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BAA82552-520C-8D49-A435-D135DCB39600}" type="slidenum">
              <a:rPr lang="en-US" smtClean="0"/>
              <a:t>42</a:t>
            </a:fld>
            <a:endParaRPr lang="en-US"/>
          </a:p>
        </p:txBody>
      </p:sp>
      <p:pic>
        <p:nvPicPr>
          <p:cNvPr id="6" name="Picture 5" descr="gp_00z_onl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57" y="2323268"/>
            <a:ext cx="4547616" cy="3371088"/>
          </a:xfrm>
          <a:prstGeom prst="rect">
            <a:avLst/>
          </a:prstGeom>
          <a:ln w="38100" cmpd="sng">
            <a:solidFill>
              <a:srgbClr val="FF0000"/>
            </a:solidFill>
          </a:ln>
        </p:spPr>
      </p:pic>
      <p:cxnSp>
        <p:nvCxnSpPr>
          <p:cNvPr id="11" name="Straight Arrow Connector 10"/>
          <p:cNvCxnSpPr/>
          <p:nvPr/>
        </p:nvCxnSpPr>
        <p:spPr>
          <a:xfrm>
            <a:off x="2423315" y="4642563"/>
            <a:ext cx="262769" cy="262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612156" y="5562962"/>
            <a:ext cx="262769" cy="262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3474392" y="4147313"/>
            <a:ext cx="33576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159577" y="4154845"/>
            <a:ext cx="33576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810152" y="3284832"/>
            <a:ext cx="248171" cy="216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7816496" y="2104279"/>
            <a:ext cx="248171" cy="2161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32733" y="3124241"/>
            <a:ext cx="1085710" cy="430887"/>
          </a:xfrm>
          <a:prstGeom prst="rect">
            <a:avLst/>
          </a:prstGeom>
          <a:noFill/>
        </p:spPr>
        <p:txBody>
          <a:bodyPr wrap="none" rtlCol="0">
            <a:spAutoFit/>
          </a:bodyPr>
          <a:lstStyle/>
          <a:p>
            <a:r>
              <a:rPr lang="en-US" sz="1100" i="1" dirty="0">
                <a:solidFill>
                  <a:schemeClr val="bg1">
                    <a:lumMod val="65000"/>
                  </a:schemeClr>
                </a:solidFill>
              </a:rPr>
              <a:t>11 </a:t>
            </a:r>
            <a:r>
              <a:rPr lang="en-US" sz="1100" i="1" dirty="0" err="1">
                <a:solidFill>
                  <a:schemeClr val="bg1">
                    <a:lumMod val="65000"/>
                  </a:schemeClr>
                </a:solidFill>
              </a:rPr>
              <a:t>radiosondes</a:t>
            </a:r>
            <a:endParaRPr lang="en-US" sz="1100" i="1" dirty="0">
              <a:solidFill>
                <a:schemeClr val="bg1">
                  <a:lumMod val="65000"/>
                </a:schemeClr>
              </a:solidFill>
            </a:endParaRPr>
          </a:p>
          <a:p>
            <a:r>
              <a:rPr lang="en-US" sz="1100" i="1" dirty="0">
                <a:solidFill>
                  <a:schemeClr val="bg1">
                    <a:lumMod val="65000"/>
                  </a:schemeClr>
                </a:solidFill>
              </a:rPr>
              <a:t>31 days</a:t>
            </a:r>
          </a:p>
        </p:txBody>
      </p:sp>
    </p:spTree>
    <p:extLst>
      <p:ext uri="{BB962C8B-B14F-4D97-AF65-F5344CB8AC3E}">
        <p14:creationId xmlns:p14="http://schemas.microsoft.com/office/powerpoint/2010/main" val="582332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ternoon_profiles-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 y="1052832"/>
            <a:ext cx="9144000" cy="5808206"/>
          </a:xfrm>
          <a:prstGeom prst="rect">
            <a:avLst/>
          </a:prstGeom>
        </p:spPr>
      </p:pic>
      <p:sp>
        <p:nvSpPr>
          <p:cNvPr id="2" name="Title 1"/>
          <p:cNvSpPr>
            <a:spLocks noGrp="1"/>
          </p:cNvSpPr>
          <p:nvPr>
            <p:ph type="title"/>
          </p:nvPr>
        </p:nvSpPr>
        <p:spPr>
          <a:xfrm>
            <a:off x="457200" y="-4502"/>
            <a:ext cx="8229600" cy="1143000"/>
          </a:xfrm>
        </p:spPr>
        <p:txBody>
          <a:bodyPr/>
          <a:lstStyle/>
          <a:p>
            <a:r>
              <a:rPr lang="en-US" dirty="0"/>
              <a:t>1</a:t>
            </a:r>
            <a:r>
              <a:rPr lang="en-US" baseline="30000" dirty="0"/>
              <a:t>st</a:t>
            </a:r>
            <a:r>
              <a:rPr lang="en-US" dirty="0"/>
              <a:t>-order scheme</a:t>
            </a:r>
          </a:p>
        </p:txBody>
      </p:sp>
      <p:cxnSp>
        <p:nvCxnSpPr>
          <p:cNvPr id="5" name="Straight Arrow Connector 4"/>
          <p:cNvCxnSpPr/>
          <p:nvPr/>
        </p:nvCxnSpPr>
        <p:spPr>
          <a:xfrm flipH="1">
            <a:off x="1381544" y="3949761"/>
            <a:ext cx="78147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632733" y="3500982"/>
            <a:ext cx="1247532" cy="646331"/>
          </a:xfrm>
          <a:prstGeom prst="rect">
            <a:avLst/>
          </a:prstGeom>
          <a:noFill/>
        </p:spPr>
        <p:txBody>
          <a:bodyPr wrap="none" rtlCol="0">
            <a:spAutoFit/>
          </a:bodyPr>
          <a:lstStyle/>
          <a:p>
            <a:pPr algn="r"/>
            <a:r>
              <a:rPr lang="en-US" b="1" dirty="0">
                <a:solidFill>
                  <a:srgbClr val="FF0000"/>
                </a:solidFill>
              </a:rPr>
              <a:t>well-mixed </a:t>
            </a:r>
          </a:p>
          <a:p>
            <a:pPr algn="r"/>
            <a:r>
              <a:rPr lang="en-US" b="1" dirty="0">
                <a:solidFill>
                  <a:srgbClr val="FF0000"/>
                </a:solidFill>
              </a:rPr>
              <a:t>layer</a:t>
            </a:r>
          </a:p>
        </p:txBody>
      </p:sp>
      <p:cxnSp>
        <p:nvCxnSpPr>
          <p:cNvPr id="9" name="Straight Arrow Connector 8"/>
          <p:cNvCxnSpPr/>
          <p:nvPr/>
        </p:nvCxnSpPr>
        <p:spPr>
          <a:xfrm flipH="1">
            <a:off x="1632733" y="5694356"/>
            <a:ext cx="502379" cy="2233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34727" y="5255239"/>
            <a:ext cx="1600769" cy="369332"/>
          </a:xfrm>
          <a:prstGeom prst="rect">
            <a:avLst/>
          </a:prstGeom>
          <a:noFill/>
        </p:spPr>
        <p:txBody>
          <a:bodyPr wrap="none" rtlCol="0">
            <a:spAutoFit/>
          </a:bodyPr>
          <a:lstStyle/>
          <a:p>
            <a:r>
              <a:rPr lang="en-US" b="1" dirty="0" err="1">
                <a:solidFill>
                  <a:srgbClr val="FF0000"/>
                </a:solidFill>
              </a:rPr>
              <a:t>superadiabatic</a:t>
            </a:r>
            <a:endParaRPr lang="en-US" b="1" dirty="0">
              <a:solidFill>
                <a:srgbClr val="FF0000"/>
              </a:solidFill>
            </a:endParaRPr>
          </a:p>
        </p:txBody>
      </p:sp>
      <p:pic>
        <p:nvPicPr>
          <p:cNvPr id="3" name="Picture 2" descr="afternoon_profiles-0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5" y="1049794"/>
            <a:ext cx="9144000" cy="5808206"/>
          </a:xfrm>
          <a:prstGeom prst="rect">
            <a:avLst/>
          </a:prstGeom>
        </p:spPr>
      </p:pic>
      <p:sp>
        <p:nvSpPr>
          <p:cNvPr id="6" name="TextBox 5"/>
          <p:cNvSpPr txBox="1"/>
          <p:nvPr/>
        </p:nvSpPr>
        <p:spPr>
          <a:xfrm>
            <a:off x="1830065" y="4385573"/>
            <a:ext cx="2210862" cy="923330"/>
          </a:xfrm>
          <a:prstGeom prst="rect">
            <a:avLst/>
          </a:prstGeom>
          <a:solidFill>
            <a:srgbClr val="FFFFFF"/>
          </a:solidFill>
          <a:ln>
            <a:solidFill>
              <a:schemeClr val="tx1"/>
            </a:solidFill>
          </a:ln>
        </p:spPr>
        <p:txBody>
          <a:bodyPr wrap="none" rtlCol="0">
            <a:spAutoFit/>
          </a:bodyPr>
          <a:lstStyle/>
          <a:p>
            <a:r>
              <a:rPr lang="en-US" dirty="0"/>
              <a:t>First-order scheme’s</a:t>
            </a:r>
          </a:p>
          <a:p>
            <a:r>
              <a:rPr lang="en-US" dirty="0"/>
              <a:t> local mixing fails to</a:t>
            </a:r>
          </a:p>
          <a:p>
            <a:r>
              <a:rPr lang="en-US" dirty="0"/>
              <a:t> establish mixed layer</a:t>
            </a:r>
          </a:p>
        </p:txBody>
      </p:sp>
      <p:pic>
        <p:nvPicPr>
          <p:cNvPr id="8" name="Picture 7" descr="afternoon_profiles-x.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5" y="1049794"/>
            <a:ext cx="9144000" cy="5808206"/>
          </a:xfrm>
          <a:prstGeom prst="rect">
            <a:avLst/>
          </a:prstGeom>
        </p:spPr>
      </p:pic>
      <p:sp>
        <p:nvSpPr>
          <p:cNvPr id="11" name="TextBox 10"/>
          <p:cNvSpPr txBox="1"/>
          <p:nvPr/>
        </p:nvSpPr>
        <p:spPr>
          <a:xfrm>
            <a:off x="1632733" y="4591772"/>
            <a:ext cx="1235788" cy="646331"/>
          </a:xfrm>
          <a:prstGeom prst="rect">
            <a:avLst/>
          </a:prstGeom>
          <a:solidFill>
            <a:srgbClr val="FFFFFF"/>
          </a:solidFill>
        </p:spPr>
        <p:txBody>
          <a:bodyPr wrap="none" rtlCol="0">
            <a:spAutoFit/>
          </a:bodyPr>
          <a:lstStyle/>
          <a:p>
            <a:r>
              <a:rPr lang="en-US" b="1" i="1" dirty="0">
                <a:solidFill>
                  <a:srgbClr val="FF0000"/>
                </a:solidFill>
              </a:rPr>
              <a:t>First-order </a:t>
            </a:r>
          </a:p>
          <a:p>
            <a:r>
              <a:rPr lang="en-US" b="1" i="1" dirty="0">
                <a:solidFill>
                  <a:srgbClr val="FF0000"/>
                </a:solidFill>
              </a:rPr>
              <a:t>scheme</a:t>
            </a:r>
          </a:p>
        </p:txBody>
      </p:sp>
      <p:sp>
        <p:nvSpPr>
          <p:cNvPr id="12" name="Slide Number Placeholder 11"/>
          <p:cNvSpPr>
            <a:spLocks noGrp="1"/>
          </p:cNvSpPr>
          <p:nvPr>
            <p:ph type="sldNum" sz="quarter" idx="12"/>
          </p:nvPr>
        </p:nvSpPr>
        <p:spPr/>
        <p:txBody>
          <a:bodyPr/>
          <a:lstStyle/>
          <a:p>
            <a:fld id="{BAA82552-520C-8D49-A435-D135DCB39600}" type="slidenum">
              <a:rPr lang="en-US" smtClean="0"/>
              <a:t>43</a:t>
            </a:fld>
            <a:endParaRPr lang="en-US"/>
          </a:p>
        </p:txBody>
      </p:sp>
      <p:pic>
        <p:nvPicPr>
          <p:cNvPr id="13" name="Picture 12">
            <a:extLst>
              <a:ext uri="{FF2B5EF4-FFF2-40B4-BE49-F238E27FC236}">
                <a16:creationId xmlns:a16="http://schemas.microsoft.com/office/drawing/2014/main" id="{87C82352-AC8E-E832-3639-CF1A65971E76}"/>
              </a:ext>
            </a:extLst>
          </p:cNvPr>
          <p:cNvPicPr>
            <a:picLocks noChangeAspect="1"/>
          </p:cNvPicPr>
          <p:nvPr/>
        </p:nvPicPr>
        <p:blipFill>
          <a:blip r:embed="rId6"/>
          <a:stretch>
            <a:fillRect/>
          </a:stretch>
        </p:blipFill>
        <p:spPr>
          <a:xfrm>
            <a:off x="3319886" y="892682"/>
            <a:ext cx="2491527" cy="420381"/>
          </a:xfrm>
          <a:prstGeom prst="rect">
            <a:avLst/>
          </a:prstGeom>
        </p:spPr>
      </p:pic>
    </p:spTree>
    <p:extLst>
      <p:ext uri="{BB962C8B-B14F-4D97-AF65-F5344CB8AC3E}">
        <p14:creationId xmlns:p14="http://schemas.microsoft.com/office/powerpoint/2010/main" val="296228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fternoon_profiles-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 y="1049794"/>
            <a:ext cx="9144000" cy="5808206"/>
          </a:xfrm>
          <a:prstGeom prst="rect">
            <a:avLst/>
          </a:prstGeom>
        </p:spPr>
      </p:pic>
      <p:sp>
        <p:nvSpPr>
          <p:cNvPr id="2" name="Title 1"/>
          <p:cNvSpPr>
            <a:spLocks noGrp="1"/>
          </p:cNvSpPr>
          <p:nvPr>
            <p:ph type="title"/>
          </p:nvPr>
        </p:nvSpPr>
        <p:spPr>
          <a:xfrm>
            <a:off x="457200" y="-4502"/>
            <a:ext cx="8229600" cy="1143000"/>
          </a:xfrm>
        </p:spPr>
        <p:txBody>
          <a:bodyPr/>
          <a:lstStyle/>
          <a:p>
            <a:r>
              <a:rPr lang="en-US" dirty="0"/>
              <a:t>1</a:t>
            </a:r>
            <a:r>
              <a:rPr lang="en-US" baseline="30000" dirty="0"/>
              <a:t>st</a:t>
            </a:r>
            <a:r>
              <a:rPr lang="en-US" dirty="0"/>
              <a:t>-order scheme</a:t>
            </a:r>
          </a:p>
        </p:txBody>
      </p:sp>
      <p:sp>
        <p:nvSpPr>
          <p:cNvPr id="3" name="Slide Number Placeholder 2"/>
          <p:cNvSpPr>
            <a:spLocks noGrp="1"/>
          </p:cNvSpPr>
          <p:nvPr>
            <p:ph type="sldNum" sz="quarter" idx="12"/>
          </p:nvPr>
        </p:nvSpPr>
        <p:spPr/>
        <p:txBody>
          <a:bodyPr/>
          <a:lstStyle/>
          <a:p>
            <a:fld id="{BAA82552-520C-8D49-A435-D135DCB39600}" type="slidenum">
              <a:rPr lang="en-US" smtClean="0"/>
              <a:t>44</a:t>
            </a:fld>
            <a:endParaRPr lang="en-US"/>
          </a:p>
        </p:txBody>
      </p:sp>
      <p:sp>
        <p:nvSpPr>
          <p:cNvPr id="4" name="TextBox 3">
            <a:extLst>
              <a:ext uri="{FF2B5EF4-FFF2-40B4-BE49-F238E27FC236}">
                <a16:creationId xmlns:a16="http://schemas.microsoft.com/office/drawing/2014/main" id="{19FAC82B-5802-5B94-1EB6-EF9F318F43F0}"/>
              </a:ext>
            </a:extLst>
          </p:cNvPr>
          <p:cNvSpPr txBox="1"/>
          <p:nvPr/>
        </p:nvSpPr>
        <p:spPr>
          <a:xfrm>
            <a:off x="7451012" y="5078661"/>
            <a:ext cx="1235788" cy="646331"/>
          </a:xfrm>
          <a:prstGeom prst="rect">
            <a:avLst/>
          </a:prstGeom>
          <a:solidFill>
            <a:srgbClr val="FFFFFF"/>
          </a:solidFill>
        </p:spPr>
        <p:txBody>
          <a:bodyPr wrap="none" rtlCol="0">
            <a:spAutoFit/>
          </a:bodyPr>
          <a:lstStyle/>
          <a:p>
            <a:r>
              <a:rPr lang="en-US" b="1" i="1" dirty="0">
                <a:solidFill>
                  <a:srgbClr val="FF0000"/>
                </a:solidFill>
              </a:rPr>
              <a:t>First-order </a:t>
            </a:r>
          </a:p>
          <a:p>
            <a:r>
              <a:rPr lang="en-US" b="1" i="1" dirty="0">
                <a:solidFill>
                  <a:srgbClr val="FF0000"/>
                </a:solidFill>
              </a:rPr>
              <a:t>scheme</a:t>
            </a:r>
          </a:p>
        </p:txBody>
      </p:sp>
      <p:pic>
        <p:nvPicPr>
          <p:cNvPr id="5" name="Picture 4">
            <a:extLst>
              <a:ext uri="{FF2B5EF4-FFF2-40B4-BE49-F238E27FC236}">
                <a16:creationId xmlns:a16="http://schemas.microsoft.com/office/drawing/2014/main" id="{C1B86597-7A7D-9091-DE09-D6C22967A365}"/>
              </a:ext>
            </a:extLst>
          </p:cNvPr>
          <p:cNvPicPr>
            <a:picLocks noChangeAspect="1"/>
          </p:cNvPicPr>
          <p:nvPr/>
        </p:nvPicPr>
        <p:blipFill>
          <a:blip r:embed="rId4"/>
          <a:stretch>
            <a:fillRect/>
          </a:stretch>
        </p:blipFill>
        <p:spPr>
          <a:xfrm>
            <a:off x="3319886" y="892682"/>
            <a:ext cx="2491527" cy="420381"/>
          </a:xfrm>
          <a:prstGeom prst="rect">
            <a:avLst/>
          </a:prstGeom>
        </p:spPr>
      </p:pic>
    </p:spTree>
    <p:extLst>
      <p:ext uri="{BB962C8B-B14F-4D97-AF65-F5344CB8AC3E}">
        <p14:creationId xmlns:p14="http://schemas.microsoft.com/office/powerpoint/2010/main" val="2627123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Einstein’s admonition</a:t>
            </a:r>
          </a:p>
        </p:txBody>
      </p:sp>
      <p:sp>
        <p:nvSpPr>
          <p:cNvPr id="4" name="Slide Number Placeholder 3"/>
          <p:cNvSpPr>
            <a:spLocks noGrp="1"/>
          </p:cNvSpPr>
          <p:nvPr>
            <p:ph type="sldNum" sz="quarter" idx="12"/>
          </p:nvPr>
        </p:nvSpPr>
        <p:spPr/>
        <p:txBody>
          <a:bodyPr/>
          <a:lstStyle/>
          <a:p>
            <a:fld id="{439B27A5-291A-F64B-BF25-7DF0870CD8E2}" type="slidenum">
              <a:rPr lang="en-US" smtClean="0"/>
              <a:t>45</a:t>
            </a:fld>
            <a:endParaRPr lang="en-US"/>
          </a:p>
        </p:txBody>
      </p:sp>
      <p:pic>
        <p:nvPicPr>
          <p:cNvPr id="6" name="Picture 5" descr="1024px-GeorgeEP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12" y="1760866"/>
            <a:ext cx="3121152" cy="4386072"/>
          </a:xfrm>
          <a:prstGeom prst="rect">
            <a:avLst/>
          </a:prstGeom>
          <a:ln w="28575" cmpd="sng">
            <a:solidFill>
              <a:srgbClr val="FF0000"/>
            </a:solidFill>
          </a:ln>
        </p:spPr>
      </p:pic>
      <p:sp>
        <p:nvSpPr>
          <p:cNvPr id="7" name="TextBox 6"/>
          <p:cNvSpPr txBox="1"/>
          <p:nvPr/>
        </p:nvSpPr>
        <p:spPr>
          <a:xfrm>
            <a:off x="4300512" y="2813908"/>
            <a:ext cx="3479414" cy="1477328"/>
          </a:xfrm>
          <a:prstGeom prst="rect">
            <a:avLst/>
          </a:prstGeom>
          <a:noFill/>
        </p:spPr>
        <p:txBody>
          <a:bodyPr wrap="none" rtlCol="0">
            <a:spAutoFit/>
          </a:bodyPr>
          <a:lstStyle/>
          <a:p>
            <a:r>
              <a:rPr lang="en-US" dirty="0"/>
              <a:t>“Make things as simple as possible,</a:t>
            </a:r>
          </a:p>
          <a:p>
            <a:r>
              <a:rPr lang="en-US" dirty="0"/>
              <a:t>	but no simpler.”</a:t>
            </a:r>
          </a:p>
          <a:p>
            <a:r>
              <a:rPr lang="en-US" dirty="0"/>
              <a:t>			-- Albert Einstein</a:t>
            </a:r>
          </a:p>
          <a:p>
            <a:r>
              <a:rPr lang="en-US" dirty="0"/>
              <a:t>				(1879-1955)</a:t>
            </a:r>
          </a:p>
          <a:p>
            <a:r>
              <a:rPr lang="en-US" dirty="0"/>
              <a:t>				[attributed]</a:t>
            </a:r>
          </a:p>
        </p:txBody>
      </p:sp>
      <p:sp>
        <p:nvSpPr>
          <p:cNvPr id="8" name="TextBox 7"/>
          <p:cNvSpPr txBox="1"/>
          <p:nvPr/>
        </p:nvSpPr>
        <p:spPr>
          <a:xfrm>
            <a:off x="486062" y="6157254"/>
            <a:ext cx="1121859" cy="369332"/>
          </a:xfrm>
          <a:prstGeom prst="rect">
            <a:avLst/>
          </a:prstGeom>
          <a:noFill/>
        </p:spPr>
        <p:txBody>
          <a:bodyPr wrap="none" rtlCol="0">
            <a:spAutoFit/>
          </a:bodyPr>
          <a:lstStyle/>
          <a:p>
            <a:r>
              <a:rPr lang="en-US" dirty="0">
                <a:solidFill>
                  <a:schemeClr val="bg1">
                    <a:lumMod val="65000"/>
                  </a:schemeClr>
                </a:solidFill>
              </a:rPr>
              <a:t>Wikipedia</a:t>
            </a:r>
          </a:p>
        </p:txBody>
      </p:sp>
      <p:pic>
        <p:nvPicPr>
          <p:cNvPr id="9" name="Picture 8">
            <a:extLst>
              <a:ext uri="{FF2B5EF4-FFF2-40B4-BE49-F238E27FC236}">
                <a16:creationId xmlns:a16="http://schemas.microsoft.com/office/drawing/2014/main" id="{3873BB2F-2EF6-F34F-BECD-FE8E63444EE1}"/>
              </a:ext>
            </a:extLst>
          </p:cNvPr>
          <p:cNvPicPr>
            <a:picLocks noChangeAspect="1"/>
          </p:cNvPicPr>
          <p:nvPr/>
        </p:nvPicPr>
        <p:blipFill>
          <a:blip r:embed="rId4"/>
          <a:stretch>
            <a:fillRect/>
          </a:stretch>
        </p:blipFill>
        <p:spPr>
          <a:xfrm>
            <a:off x="727262" y="1919472"/>
            <a:ext cx="2868690" cy="4067546"/>
          </a:xfrm>
          <a:prstGeom prst="rect">
            <a:avLst/>
          </a:prstGeom>
        </p:spPr>
      </p:pic>
    </p:spTree>
    <p:extLst>
      <p:ext uri="{BB962C8B-B14F-4D97-AF65-F5344CB8AC3E}">
        <p14:creationId xmlns:p14="http://schemas.microsoft.com/office/powerpoint/2010/main" val="1834381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08332" y="4491830"/>
            <a:ext cx="4305300" cy="876300"/>
          </a:xfrm>
          <a:prstGeom prst="rect">
            <a:avLst/>
          </a:prstGeom>
        </p:spPr>
      </p:pic>
      <p:sp>
        <p:nvSpPr>
          <p:cNvPr id="2" name="Title 1"/>
          <p:cNvSpPr>
            <a:spLocks noGrp="1"/>
          </p:cNvSpPr>
          <p:nvPr>
            <p:ph type="title"/>
          </p:nvPr>
        </p:nvSpPr>
        <p:spPr/>
        <p:txBody>
          <a:bodyPr/>
          <a:lstStyle/>
          <a:p>
            <a:r>
              <a:rPr lang="en-US" dirty="0"/>
              <a:t>Beyond 1</a:t>
            </a:r>
            <a:r>
              <a:rPr lang="en-US" baseline="30000" dirty="0"/>
              <a:t>st</a:t>
            </a:r>
            <a:r>
              <a:rPr lang="en-US" dirty="0"/>
              <a:t>-order schemes</a:t>
            </a:r>
          </a:p>
        </p:txBody>
      </p:sp>
      <p:pic>
        <p:nvPicPr>
          <p:cNvPr id="3" name="Picture 2"/>
          <p:cNvPicPr>
            <a:picLocks noChangeAspect="1"/>
          </p:cNvPicPr>
          <p:nvPr/>
        </p:nvPicPr>
        <p:blipFill>
          <a:blip r:embed="rId4"/>
          <a:stretch>
            <a:fillRect/>
          </a:stretch>
        </p:blipFill>
        <p:spPr>
          <a:xfrm>
            <a:off x="3022600" y="1989932"/>
            <a:ext cx="3086100" cy="520700"/>
          </a:xfrm>
          <a:prstGeom prst="rect">
            <a:avLst/>
          </a:prstGeom>
        </p:spPr>
      </p:pic>
      <p:pic>
        <p:nvPicPr>
          <p:cNvPr id="4" name="Picture 3"/>
          <p:cNvPicPr>
            <a:picLocks noChangeAspect="1"/>
          </p:cNvPicPr>
          <p:nvPr/>
        </p:nvPicPr>
        <p:blipFill>
          <a:blip r:embed="rId5"/>
          <a:stretch>
            <a:fillRect/>
          </a:stretch>
        </p:blipFill>
        <p:spPr>
          <a:xfrm>
            <a:off x="4826000" y="3422650"/>
            <a:ext cx="3860800" cy="596900"/>
          </a:xfrm>
          <a:prstGeom prst="rect">
            <a:avLst/>
          </a:prstGeom>
        </p:spPr>
      </p:pic>
      <p:cxnSp>
        <p:nvCxnSpPr>
          <p:cNvPr id="7" name="Straight Arrow Connector 6"/>
          <p:cNvCxnSpPr/>
          <p:nvPr/>
        </p:nvCxnSpPr>
        <p:spPr>
          <a:xfrm flipH="1">
            <a:off x="2497941" y="2749481"/>
            <a:ext cx="1507138" cy="156315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07586" y="2749481"/>
            <a:ext cx="614019" cy="54431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11892" y="5495733"/>
            <a:ext cx="3217035" cy="923330"/>
          </a:xfrm>
          <a:prstGeom prst="rect">
            <a:avLst/>
          </a:prstGeom>
          <a:noFill/>
        </p:spPr>
        <p:txBody>
          <a:bodyPr wrap="none" rtlCol="0">
            <a:spAutoFit/>
          </a:bodyPr>
          <a:lstStyle/>
          <a:p>
            <a:pPr algn="ctr"/>
            <a:r>
              <a:rPr lang="en-US" b="1" dirty="0"/>
              <a:t>KPP</a:t>
            </a:r>
            <a:r>
              <a:rPr lang="en-US" dirty="0"/>
              <a:t> (</a:t>
            </a:r>
            <a:r>
              <a:rPr lang="en-US" i="1" dirty="0"/>
              <a:t>K</a:t>
            </a:r>
            <a:r>
              <a:rPr lang="en-US" dirty="0"/>
              <a:t>-profile parameterization)</a:t>
            </a:r>
          </a:p>
          <a:p>
            <a:pPr algn="ctr"/>
            <a:r>
              <a:rPr lang="en-US" dirty="0"/>
              <a:t>[diagnosed mixing]</a:t>
            </a:r>
          </a:p>
          <a:p>
            <a:pPr algn="ctr"/>
            <a:r>
              <a:rPr lang="en-US" i="1" dirty="0">
                <a:solidFill>
                  <a:srgbClr val="FF0000"/>
                </a:solidFill>
              </a:rPr>
              <a:t>Example: YSU</a:t>
            </a:r>
          </a:p>
        </p:txBody>
      </p:sp>
      <p:sp>
        <p:nvSpPr>
          <p:cNvPr id="11" name="TextBox 10"/>
          <p:cNvSpPr txBox="1"/>
          <p:nvPr/>
        </p:nvSpPr>
        <p:spPr>
          <a:xfrm>
            <a:off x="5631912" y="4312637"/>
            <a:ext cx="2795444" cy="1477328"/>
          </a:xfrm>
          <a:prstGeom prst="rect">
            <a:avLst/>
          </a:prstGeom>
          <a:noFill/>
        </p:spPr>
        <p:txBody>
          <a:bodyPr wrap="none" rtlCol="0">
            <a:spAutoFit/>
          </a:bodyPr>
          <a:lstStyle/>
          <a:p>
            <a:pPr algn="ctr"/>
            <a:r>
              <a:rPr lang="en-US" b="1" dirty="0"/>
              <a:t>1.5-order TKE scheme</a:t>
            </a:r>
          </a:p>
          <a:p>
            <a:pPr algn="ctr"/>
            <a:r>
              <a:rPr lang="en-US" dirty="0"/>
              <a:t>[based on </a:t>
            </a:r>
            <a:r>
              <a:rPr lang="en-US" dirty="0" err="1"/>
              <a:t>prognosed</a:t>
            </a:r>
            <a:r>
              <a:rPr lang="en-US" dirty="0"/>
              <a:t> TKE </a:t>
            </a:r>
            <a:r>
              <a:rPr lang="en-US" i="1" dirty="0"/>
              <a:t>e</a:t>
            </a:r>
            <a:r>
              <a:rPr lang="en-US" dirty="0"/>
              <a:t>]</a:t>
            </a:r>
          </a:p>
          <a:p>
            <a:pPr algn="ctr"/>
            <a:r>
              <a:rPr lang="en-US" dirty="0"/>
              <a:t>[</a:t>
            </a:r>
            <a:r>
              <a:rPr lang="en-US" i="1" dirty="0"/>
              <a:t>S*</a:t>
            </a:r>
            <a:r>
              <a:rPr lang="en-US" dirty="0"/>
              <a:t> is nondimensional </a:t>
            </a:r>
          </a:p>
          <a:p>
            <a:pPr algn="ctr"/>
            <a:r>
              <a:rPr lang="en-US" dirty="0"/>
              <a:t>profile function]</a:t>
            </a:r>
          </a:p>
          <a:p>
            <a:pPr algn="ctr"/>
            <a:r>
              <a:rPr lang="en-US" i="1" dirty="0">
                <a:solidFill>
                  <a:srgbClr val="FF0000"/>
                </a:solidFill>
              </a:rPr>
              <a:t>Examples: MYJ, MYNN</a:t>
            </a:r>
          </a:p>
        </p:txBody>
      </p:sp>
      <p:sp>
        <p:nvSpPr>
          <p:cNvPr id="12" name="TextBox 11"/>
          <p:cNvSpPr txBox="1"/>
          <p:nvPr/>
        </p:nvSpPr>
        <p:spPr>
          <a:xfrm>
            <a:off x="402496" y="6501474"/>
            <a:ext cx="2738939" cy="307777"/>
          </a:xfrm>
          <a:prstGeom prst="rect">
            <a:avLst/>
          </a:prstGeom>
          <a:noFill/>
        </p:spPr>
        <p:txBody>
          <a:bodyPr wrap="none" rtlCol="0">
            <a:spAutoFit/>
          </a:bodyPr>
          <a:lstStyle/>
          <a:p>
            <a:r>
              <a:rPr lang="en-US" sz="1400" i="1" dirty="0" err="1"/>
              <a:t>w</a:t>
            </a:r>
            <a:r>
              <a:rPr lang="en-US" sz="1400" i="1" baseline="-25000" dirty="0" err="1"/>
              <a:t>s</a:t>
            </a:r>
            <a:r>
              <a:rPr lang="en-US" sz="1400" dirty="0"/>
              <a:t> = a velocity scale; </a:t>
            </a:r>
            <a:r>
              <a:rPr lang="en-US" sz="1400" i="1" dirty="0"/>
              <a:t>h</a:t>
            </a:r>
            <a:r>
              <a:rPr lang="en-US" sz="1400" dirty="0"/>
              <a:t> = PBL depth </a:t>
            </a:r>
          </a:p>
        </p:txBody>
      </p:sp>
      <p:cxnSp>
        <p:nvCxnSpPr>
          <p:cNvPr id="8" name="Straight Connector 7"/>
          <p:cNvCxnSpPr/>
          <p:nvPr/>
        </p:nvCxnSpPr>
        <p:spPr>
          <a:xfrm>
            <a:off x="6946456" y="3580083"/>
            <a:ext cx="19890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BAA82552-520C-8D49-A435-D135DCB39600}" type="slidenum">
              <a:rPr lang="en-US" smtClean="0"/>
              <a:t>46</a:t>
            </a:fld>
            <a:endParaRPr lang="en-US"/>
          </a:p>
        </p:txBody>
      </p:sp>
    </p:spTree>
    <p:extLst>
      <p:ext uri="{BB962C8B-B14F-4D97-AF65-F5344CB8AC3E}">
        <p14:creationId xmlns:p14="http://schemas.microsoft.com/office/powerpoint/2010/main" val="3400604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Eddy mixing for momentum (</a:t>
            </a:r>
            <a:r>
              <a:rPr lang="en-US" i="1" dirty="0"/>
              <a:t>K</a:t>
            </a:r>
            <a:r>
              <a:rPr lang="en-US" i="1" baseline="-25000" dirty="0"/>
              <a:t>m</a:t>
            </a:r>
            <a:r>
              <a:rPr lang="en-US" dirty="0"/>
              <a:t>)</a:t>
            </a:r>
          </a:p>
        </p:txBody>
      </p:sp>
      <p:pic>
        <p:nvPicPr>
          <p:cNvPr id="3" name="Picture 2" descr="Screen Shot 2016-02-09 at 5.00.16 P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6174354" y="2806208"/>
            <a:ext cx="2286503" cy="646331"/>
          </a:xfrm>
          <a:prstGeom prst="rect">
            <a:avLst/>
          </a:prstGeom>
          <a:noFill/>
        </p:spPr>
        <p:txBody>
          <a:bodyPr wrap="none" rtlCol="0">
            <a:spAutoFit/>
          </a:bodyPr>
          <a:lstStyle/>
          <a:p>
            <a:r>
              <a:rPr lang="en-US" dirty="0"/>
              <a:t>Vertical profile at time</a:t>
            </a:r>
          </a:p>
          <a:p>
            <a:r>
              <a:rPr lang="en-US" dirty="0"/>
              <a:t>   of maximum mixing</a:t>
            </a:r>
          </a:p>
        </p:txBody>
      </p:sp>
      <p:sp>
        <p:nvSpPr>
          <p:cNvPr id="7" name="Slide Number Placeholder 6"/>
          <p:cNvSpPr>
            <a:spLocks noGrp="1"/>
          </p:cNvSpPr>
          <p:nvPr>
            <p:ph type="sldNum" sz="quarter" idx="12"/>
          </p:nvPr>
        </p:nvSpPr>
        <p:spPr/>
        <p:txBody>
          <a:bodyPr/>
          <a:lstStyle/>
          <a:p>
            <a:fld id="{8E3FBBD5-1602-7744-BAB0-075BA59CFE2E}" type="slidenum">
              <a:rPr lang="en-US" smtClean="0"/>
              <a:t>47</a:t>
            </a:fld>
            <a:endParaRPr lang="en-US"/>
          </a:p>
        </p:txBody>
      </p:sp>
      <p:pic>
        <p:nvPicPr>
          <p:cNvPr id="8" name="Picture 7" descr="vert_k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265" y="3417985"/>
            <a:ext cx="2902638" cy="2801551"/>
          </a:xfrm>
          <a:prstGeom prst="rect">
            <a:avLst/>
          </a:prstGeom>
        </p:spPr>
      </p:pic>
      <p:cxnSp>
        <p:nvCxnSpPr>
          <p:cNvPr id="10" name="Straight Connector 9"/>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376367" y="1874236"/>
            <a:ext cx="2257311" cy="646331"/>
          </a:xfrm>
          <a:prstGeom prst="rect">
            <a:avLst/>
          </a:prstGeom>
          <a:noFill/>
          <a:ln>
            <a:solidFill>
              <a:schemeClr val="tx1"/>
            </a:solidFill>
          </a:ln>
        </p:spPr>
        <p:txBody>
          <a:bodyPr wrap="none" rtlCol="0">
            <a:spAutoFit/>
          </a:bodyPr>
          <a:lstStyle/>
          <a:p>
            <a:r>
              <a:rPr lang="en-US" b="1" dirty="0">
                <a:solidFill>
                  <a:srgbClr val="FF0000"/>
                </a:solidFill>
              </a:rPr>
              <a:t>Mixing produced by a</a:t>
            </a:r>
          </a:p>
          <a:p>
            <a:r>
              <a:rPr lang="en-US" b="1" dirty="0">
                <a:solidFill>
                  <a:srgbClr val="FF0000"/>
                </a:solidFill>
              </a:rPr>
              <a:t>	TKE PBL scheme</a:t>
            </a:r>
          </a:p>
        </p:txBody>
      </p:sp>
      <p:cxnSp>
        <p:nvCxnSpPr>
          <p:cNvPr id="11" name="Straight Arrow Connector 10">
            <a:extLst>
              <a:ext uri="{FF2B5EF4-FFF2-40B4-BE49-F238E27FC236}">
                <a16:creationId xmlns:a16="http://schemas.microsoft.com/office/drawing/2014/main" id="{D7AF65CF-545F-9141-8D6B-CFBA88A6A2CC}"/>
              </a:ext>
            </a:extLst>
          </p:cNvPr>
          <p:cNvCxnSpPr/>
          <p:nvPr/>
        </p:nvCxnSpPr>
        <p:spPr>
          <a:xfrm flipH="1">
            <a:off x="4760259" y="2097741"/>
            <a:ext cx="1616108" cy="92784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E0908804-7582-8ACA-1B91-24E7412C8B3A}"/>
              </a:ext>
            </a:extLst>
          </p:cNvPr>
          <p:cNvSpPr/>
          <p:nvPr/>
        </p:nvSpPr>
        <p:spPr>
          <a:xfrm>
            <a:off x="249382" y="4999512"/>
            <a:ext cx="5818909" cy="1356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53F39A7-66E1-AE7C-6DBB-1C2EE878C1E1}"/>
              </a:ext>
            </a:extLst>
          </p:cNvPr>
          <p:cNvSpPr txBox="1"/>
          <p:nvPr/>
        </p:nvSpPr>
        <p:spPr>
          <a:xfrm>
            <a:off x="764919" y="5156021"/>
            <a:ext cx="4850559" cy="1200329"/>
          </a:xfrm>
          <a:prstGeom prst="rect">
            <a:avLst/>
          </a:prstGeom>
          <a:noFill/>
          <a:ln w="38100" cmpd="sng">
            <a:solidFill>
              <a:srgbClr val="FF0000"/>
            </a:solidFill>
          </a:ln>
        </p:spPr>
        <p:txBody>
          <a:bodyPr wrap="none" rtlCol="0">
            <a:spAutoFit/>
          </a:bodyPr>
          <a:lstStyle/>
          <a:p>
            <a:r>
              <a:rPr lang="en-US" dirty="0"/>
              <a:t>MYJ, MYNN (prognostic schemes) try to </a:t>
            </a:r>
            <a:r>
              <a:rPr lang="en-US" i="1" dirty="0"/>
              <a:t>develop</a:t>
            </a:r>
            <a:endParaRPr lang="en-US" dirty="0"/>
          </a:p>
          <a:p>
            <a:r>
              <a:rPr lang="en-US" dirty="0"/>
              <a:t>	this profile organically by predicting TKE</a:t>
            </a:r>
          </a:p>
          <a:p>
            <a:r>
              <a:rPr lang="en-US" dirty="0"/>
              <a:t>YSU (diagnostic scheme) </a:t>
            </a:r>
            <a:r>
              <a:rPr lang="en-US" i="1" dirty="0"/>
              <a:t>imposes</a:t>
            </a:r>
            <a:r>
              <a:rPr lang="en-US" dirty="0"/>
              <a:t> this profile</a:t>
            </a:r>
          </a:p>
          <a:p>
            <a:r>
              <a:rPr lang="en-US" dirty="0"/>
              <a:t>	based on </a:t>
            </a:r>
            <a:r>
              <a:rPr lang="en-US" dirty="0">
                <a:solidFill>
                  <a:srgbClr val="FF0000"/>
                </a:solidFill>
              </a:rPr>
              <a:t>diagnosed PBL height </a:t>
            </a:r>
            <a:r>
              <a:rPr lang="en-US" i="1" dirty="0">
                <a:solidFill>
                  <a:srgbClr val="FF0000"/>
                </a:solidFill>
              </a:rPr>
              <a:t>h</a:t>
            </a:r>
          </a:p>
        </p:txBody>
      </p:sp>
    </p:spTree>
    <p:extLst>
      <p:ext uri="{BB962C8B-B14F-4D97-AF65-F5344CB8AC3E}">
        <p14:creationId xmlns:p14="http://schemas.microsoft.com/office/powerpoint/2010/main" val="2487091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i="1" dirty="0"/>
              <a:t>K</a:t>
            </a:r>
            <a:r>
              <a:rPr lang="en-US" dirty="0"/>
              <a:t>-profile parameterizations </a:t>
            </a:r>
            <a:br>
              <a:rPr lang="en-US" dirty="0"/>
            </a:br>
            <a:r>
              <a:rPr lang="en-US" dirty="0"/>
              <a:t>(KPP)</a:t>
            </a:r>
          </a:p>
        </p:txBody>
      </p:sp>
      <p:sp>
        <p:nvSpPr>
          <p:cNvPr id="5" name="Subtitle 4"/>
          <p:cNvSpPr>
            <a:spLocks noGrp="1"/>
          </p:cNvSpPr>
          <p:nvPr>
            <p:ph type="subTitle" idx="1"/>
          </p:nvPr>
        </p:nvSpPr>
        <p:spPr/>
        <p:txBody>
          <a:bodyPr/>
          <a:lstStyle/>
          <a:p>
            <a:r>
              <a:rPr lang="en-US" dirty="0"/>
              <a:t>Including MRF, GFS, </a:t>
            </a:r>
            <a:r>
              <a:rPr lang="en-US" b="1" dirty="0"/>
              <a:t>YSU</a:t>
            </a:r>
            <a:r>
              <a:rPr lang="en-US" dirty="0"/>
              <a:t>, Shin-Hong</a:t>
            </a:r>
          </a:p>
        </p:txBody>
      </p:sp>
      <p:sp>
        <p:nvSpPr>
          <p:cNvPr id="3" name="Slide Number Placeholder 2"/>
          <p:cNvSpPr>
            <a:spLocks noGrp="1"/>
          </p:cNvSpPr>
          <p:nvPr>
            <p:ph type="sldNum" sz="quarter" idx="12"/>
          </p:nvPr>
        </p:nvSpPr>
        <p:spPr/>
        <p:txBody>
          <a:bodyPr/>
          <a:lstStyle/>
          <a:p>
            <a:fld id="{BAA82552-520C-8D49-A435-D135DCB39600}" type="slidenum">
              <a:rPr lang="en-US" smtClean="0"/>
              <a:t>48</a:t>
            </a:fld>
            <a:endParaRPr lang="en-US"/>
          </a:p>
        </p:txBody>
      </p:sp>
    </p:spTree>
    <p:extLst>
      <p:ext uri="{BB962C8B-B14F-4D97-AF65-F5344CB8AC3E}">
        <p14:creationId xmlns:p14="http://schemas.microsoft.com/office/powerpoint/2010/main" val="401872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KPP scheme</a:t>
            </a:r>
          </a:p>
        </p:txBody>
      </p:sp>
      <p:sp>
        <p:nvSpPr>
          <p:cNvPr id="4" name="TextBox 3"/>
          <p:cNvSpPr txBox="1"/>
          <p:nvPr/>
        </p:nvSpPr>
        <p:spPr>
          <a:xfrm>
            <a:off x="753569" y="2477847"/>
            <a:ext cx="2188100" cy="369332"/>
          </a:xfrm>
          <a:prstGeom prst="rect">
            <a:avLst/>
          </a:prstGeom>
          <a:noFill/>
        </p:spPr>
        <p:txBody>
          <a:bodyPr wrap="none" rtlCol="0">
            <a:spAutoFit/>
          </a:bodyPr>
          <a:lstStyle/>
          <a:p>
            <a:r>
              <a:rPr lang="en-US" i="1" dirty="0"/>
              <a:t>p</a:t>
            </a:r>
            <a:r>
              <a:rPr lang="en-US" dirty="0"/>
              <a:t> = 2 usually adopted</a:t>
            </a:r>
          </a:p>
        </p:txBody>
      </p:sp>
      <p:sp>
        <p:nvSpPr>
          <p:cNvPr id="5" name="TextBox 4"/>
          <p:cNvSpPr txBox="1"/>
          <p:nvPr/>
        </p:nvSpPr>
        <p:spPr>
          <a:xfrm>
            <a:off x="6070416" y="4033502"/>
            <a:ext cx="772905" cy="369332"/>
          </a:xfrm>
          <a:prstGeom prst="rect">
            <a:avLst/>
          </a:prstGeom>
          <a:noFill/>
        </p:spPr>
        <p:txBody>
          <a:bodyPr wrap="none" rtlCol="0">
            <a:spAutoFit/>
          </a:bodyPr>
          <a:lstStyle/>
          <a:p>
            <a:r>
              <a:rPr lang="en-US" dirty="0"/>
              <a:t>MORE</a:t>
            </a:r>
          </a:p>
        </p:txBody>
      </p:sp>
      <p:pic>
        <p:nvPicPr>
          <p:cNvPr id="6" name="Picture 5" descr="Screen Shot 2016-10-30 at 7.22.40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387" y="1194380"/>
            <a:ext cx="3980658" cy="3793414"/>
          </a:xfrm>
          <a:prstGeom prst="rect">
            <a:avLst/>
          </a:prstGeom>
        </p:spPr>
      </p:pic>
      <p:sp>
        <p:nvSpPr>
          <p:cNvPr id="7" name="TextBox 6"/>
          <p:cNvSpPr txBox="1"/>
          <p:nvPr/>
        </p:nvSpPr>
        <p:spPr>
          <a:xfrm>
            <a:off x="447675" y="3202505"/>
            <a:ext cx="4302909" cy="3046988"/>
          </a:xfrm>
          <a:prstGeom prst="rect">
            <a:avLst/>
          </a:prstGeom>
          <a:noFill/>
        </p:spPr>
        <p:txBody>
          <a:bodyPr wrap="none" rtlCol="0">
            <a:spAutoFit/>
          </a:bodyPr>
          <a:lstStyle/>
          <a:p>
            <a:r>
              <a:rPr lang="en-US" sz="2400" dirty="0"/>
              <a:t>• </a:t>
            </a:r>
            <a:r>
              <a:rPr lang="en-US" sz="2400" i="1" dirty="0" err="1"/>
              <a:t>w</a:t>
            </a:r>
            <a:r>
              <a:rPr lang="en-US" sz="2400" i="1" baseline="-25000" dirty="0" err="1"/>
              <a:t>s</a:t>
            </a:r>
            <a:r>
              <a:rPr lang="en-US" sz="2400" dirty="0"/>
              <a:t> (velocity scale) = </a:t>
            </a:r>
            <a:r>
              <a:rPr lang="en-US" sz="2400" i="1" dirty="0"/>
              <a:t>u</a:t>
            </a:r>
            <a:r>
              <a:rPr lang="en-US" sz="2400" i="1" baseline="-25000" dirty="0"/>
              <a:t>*</a:t>
            </a:r>
            <a:r>
              <a:rPr lang="en-US" sz="2400" i="1" dirty="0"/>
              <a:t>/</a:t>
            </a:r>
            <a:r>
              <a:rPr lang="en-US" sz="2400" i="1" dirty="0" err="1">
                <a:latin typeface="Symbol" charset="2"/>
                <a:cs typeface="Symbol" charset="2"/>
              </a:rPr>
              <a:t>f</a:t>
            </a:r>
            <a:r>
              <a:rPr lang="en-US" sz="2400" i="1" baseline="-25000" dirty="0" err="1"/>
              <a:t>m</a:t>
            </a:r>
            <a:r>
              <a:rPr lang="en-US" sz="2400" dirty="0"/>
              <a:t> </a:t>
            </a:r>
          </a:p>
          <a:p>
            <a:r>
              <a:rPr lang="en-US" sz="2400" dirty="0"/>
              <a:t>	computed in surface layer*</a:t>
            </a:r>
          </a:p>
          <a:p>
            <a:r>
              <a:rPr lang="en-US" sz="2400" dirty="0"/>
              <a:t>	(</a:t>
            </a:r>
            <a:r>
              <a:rPr lang="en-US" sz="2400" i="1" dirty="0" err="1">
                <a:latin typeface="Symbol" charset="2"/>
                <a:cs typeface="Symbol" charset="2"/>
              </a:rPr>
              <a:t>f</a:t>
            </a:r>
            <a:r>
              <a:rPr lang="en-US" sz="2400" i="1" baseline="-25000" dirty="0" err="1"/>
              <a:t>m</a:t>
            </a:r>
            <a:r>
              <a:rPr lang="en-US" sz="2400" i="1" baseline="-25000" dirty="0"/>
              <a:t> </a:t>
            </a:r>
            <a:r>
              <a:rPr lang="en-US" sz="2400" dirty="0"/>
              <a:t>= stability corrector)</a:t>
            </a:r>
          </a:p>
          <a:p>
            <a:r>
              <a:rPr lang="en-US" sz="2400" dirty="0"/>
              <a:t>• </a:t>
            </a:r>
            <a:r>
              <a:rPr lang="en-US" sz="2400" dirty="0">
                <a:latin typeface="Symbol" charset="2"/>
                <a:cs typeface="Symbol" charset="2"/>
              </a:rPr>
              <a:t>k</a:t>
            </a:r>
            <a:r>
              <a:rPr lang="en-US" sz="2400" dirty="0"/>
              <a:t> = von Karman constant (~0.4)</a:t>
            </a:r>
          </a:p>
          <a:p>
            <a:endParaRPr lang="en-US" sz="2400" dirty="0"/>
          </a:p>
          <a:p>
            <a:r>
              <a:rPr lang="en-US" sz="2400" dirty="0"/>
              <a:t>Tasks:</a:t>
            </a:r>
          </a:p>
          <a:p>
            <a:r>
              <a:rPr lang="en-US" sz="2400" dirty="0"/>
              <a:t>• Determine PBL depth </a:t>
            </a:r>
            <a:r>
              <a:rPr lang="en-US" sz="2400" i="1" dirty="0"/>
              <a:t>h</a:t>
            </a:r>
          </a:p>
          <a:p>
            <a:r>
              <a:rPr lang="en-US" sz="2400" dirty="0"/>
              <a:t>• Fit the profile to </a:t>
            </a:r>
            <a:r>
              <a:rPr lang="en-US" sz="2400" i="1" dirty="0"/>
              <a:t>K</a:t>
            </a:r>
            <a:r>
              <a:rPr lang="en-US" sz="2400" i="1" baseline="-25000" dirty="0"/>
              <a:t>m</a:t>
            </a:r>
            <a:r>
              <a:rPr lang="en-US" sz="2400" dirty="0"/>
              <a:t> </a:t>
            </a:r>
          </a:p>
        </p:txBody>
      </p:sp>
      <p:sp>
        <p:nvSpPr>
          <p:cNvPr id="8" name="TextBox 7"/>
          <p:cNvSpPr txBox="1"/>
          <p:nvPr/>
        </p:nvSpPr>
        <p:spPr>
          <a:xfrm>
            <a:off x="6843321" y="5232428"/>
            <a:ext cx="2148883" cy="369332"/>
          </a:xfrm>
          <a:prstGeom prst="rect">
            <a:avLst/>
          </a:prstGeom>
          <a:noFill/>
        </p:spPr>
        <p:txBody>
          <a:bodyPr wrap="none" rtlCol="0">
            <a:spAutoFit/>
          </a:bodyPr>
          <a:lstStyle/>
          <a:p>
            <a:r>
              <a:rPr lang="en-US" dirty="0">
                <a:solidFill>
                  <a:schemeClr val="bg1">
                    <a:lumMod val="75000"/>
                  </a:schemeClr>
                </a:solidFill>
              </a:rPr>
              <a:t>Hong and Pan (1996)</a:t>
            </a:r>
          </a:p>
        </p:txBody>
      </p:sp>
      <p:sp>
        <p:nvSpPr>
          <p:cNvPr id="9" name="Slide Number Placeholder 8"/>
          <p:cNvSpPr>
            <a:spLocks noGrp="1"/>
          </p:cNvSpPr>
          <p:nvPr>
            <p:ph type="sldNum" sz="quarter" idx="12"/>
          </p:nvPr>
        </p:nvSpPr>
        <p:spPr/>
        <p:txBody>
          <a:bodyPr/>
          <a:lstStyle/>
          <a:p>
            <a:fld id="{BAA82552-520C-8D49-A435-D135DCB39600}" type="slidenum">
              <a:rPr lang="en-US" smtClean="0"/>
              <a:t>49</a:t>
            </a:fld>
            <a:endParaRPr lang="en-US"/>
          </a:p>
        </p:txBody>
      </p:sp>
      <p:pic>
        <p:nvPicPr>
          <p:cNvPr id="12" name="Picture 11"/>
          <p:cNvPicPr>
            <a:picLocks noChangeAspect="1"/>
          </p:cNvPicPr>
          <p:nvPr/>
        </p:nvPicPr>
        <p:blipFill>
          <a:blip r:embed="rId4"/>
          <a:stretch>
            <a:fillRect/>
          </a:stretch>
        </p:blipFill>
        <p:spPr>
          <a:xfrm>
            <a:off x="457200" y="1531938"/>
            <a:ext cx="4305300" cy="876300"/>
          </a:xfrm>
          <a:prstGeom prst="rect">
            <a:avLst/>
          </a:prstGeom>
        </p:spPr>
      </p:pic>
      <p:sp>
        <p:nvSpPr>
          <p:cNvPr id="13" name="Rectangle 12"/>
          <p:cNvSpPr/>
          <p:nvPr/>
        </p:nvSpPr>
        <p:spPr>
          <a:xfrm>
            <a:off x="321162" y="1417638"/>
            <a:ext cx="4589505" cy="106020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0" y="6488668"/>
            <a:ext cx="7232044" cy="369332"/>
          </a:xfrm>
          <a:prstGeom prst="rect">
            <a:avLst/>
          </a:prstGeom>
          <a:noFill/>
        </p:spPr>
        <p:txBody>
          <a:bodyPr wrap="none" rtlCol="0">
            <a:spAutoFit/>
          </a:bodyPr>
          <a:lstStyle/>
          <a:p>
            <a:r>
              <a:rPr lang="en-US" dirty="0"/>
              <a:t>*More details in PPTs on class web page. YSU is more complicated than this.</a:t>
            </a:r>
          </a:p>
        </p:txBody>
      </p:sp>
    </p:spTree>
    <p:extLst>
      <p:ext uri="{BB962C8B-B14F-4D97-AF65-F5344CB8AC3E}">
        <p14:creationId xmlns:p14="http://schemas.microsoft.com/office/powerpoint/2010/main" val="269809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9 at 4.48.0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6" name="TextBox 5"/>
          <p:cNvSpPr txBox="1"/>
          <p:nvPr/>
        </p:nvSpPr>
        <p:spPr>
          <a:xfrm>
            <a:off x="1735021" y="1658694"/>
            <a:ext cx="1837683"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Deep vigorous mixing</a:t>
            </a:r>
          </a:p>
        </p:txBody>
      </p:sp>
      <p:cxnSp>
        <p:nvCxnSpPr>
          <p:cNvPr id="8" name="Straight Arrow Connector 7"/>
          <p:cNvCxnSpPr/>
          <p:nvPr/>
        </p:nvCxnSpPr>
        <p:spPr>
          <a:xfrm flipH="1">
            <a:off x="2091658" y="1985145"/>
            <a:ext cx="429537" cy="12080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p:cNvSpPr>
            <a:spLocks noGrp="1"/>
          </p:cNvSpPr>
          <p:nvPr>
            <p:ph type="sldNum" sz="quarter" idx="12"/>
          </p:nvPr>
        </p:nvSpPr>
        <p:spPr/>
        <p:txBody>
          <a:bodyPr/>
          <a:lstStyle/>
          <a:p>
            <a:fld id="{8E3FBBD5-1602-7744-BAB0-075BA59CFE2E}" type="slidenum">
              <a:rPr lang="en-US" smtClean="0"/>
              <a:t>5</a:t>
            </a:fld>
            <a:endParaRPr lang="en-US"/>
          </a:p>
        </p:txBody>
      </p:sp>
      <p:sp>
        <p:nvSpPr>
          <p:cNvPr id="2" name="TextBox 1">
            <a:extLst>
              <a:ext uri="{FF2B5EF4-FFF2-40B4-BE49-F238E27FC236}">
                <a16:creationId xmlns:a16="http://schemas.microsoft.com/office/drawing/2014/main" id="{F7DFAE9D-99A9-B043-8D46-C59F4DF16A95}"/>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Tree>
    <p:extLst>
      <p:ext uri="{BB962C8B-B14F-4D97-AF65-F5344CB8AC3E}">
        <p14:creationId xmlns:p14="http://schemas.microsoft.com/office/powerpoint/2010/main" val="2080078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KPP scheme</a:t>
            </a:r>
          </a:p>
        </p:txBody>
      </p:sp>
      <p:sp>
        <p:nvSpPr>
          <p:cNvPr id="7" name="TextBox 6"/>
          <p:cNvSpPr txBox="1"/>
          <p:nvPr/>
        </p:nvSpPr>
        <p:spPr>
          <a:xfrm>
            <a:off x="447675" y="3024293"/>
            <a:ext cx="4252079" cy="830997"/>
          </a:xfrm>
          <a:prstGeom prst="rect">
            <a:avLst/>
          </a:prstGeom>
          <a:noFill/>
        </p:spPr>
        <p:txBody>
          <a:bodyPr wrap="none" rtlCol="0">
            <a:spAutoFit/>
          </a:bodyPr>
          <a:lstStyle/>
          <a:p>
            <a:r>
              <a:rPr lang="en-US" sz="2400" b="1" dirty="0">
                <a:solidFill>
                  <a:srgbClr val="F79646"/>
                </a:solidFill>
              </a:rPr>
              <a:t>Finding PBL top </a:t>
            </a:r>
            <a:r>
              <a:rPr lang="en-US" sz="2400" b="1" i="1" dirty="0">
                <a:solidFill>
                  <a:srgbClr val="F79646"/>
                </a:solidFill>
              </a:rPr>
              <a:t>h</a:t>
            </a:r>
          </a:p>
          <a:p>
            <a:r>
              <a:rPr lang="en-US" sz="2400" b="1" i="1" dirty="0">
                <a:solidFill>
                  <a:srgbClr val="F79646"/>
                </a:solidFill>
              </a:rPr>
              <a:t>	</a:t>
            </a:r>
            <a:r>
              <a:rPr lang="en-US" b="1" i="1" dirty="0">
                <a:solidFill>
                  <a:srgbClr val="F79646"/>
                </a:solidFill>
              </a:rPr>
              <a:t>~ depends on selected critical </a:t>
            </a:r>
            <a:r>
              <a:rPr lang="en-US" b="1" i="1" dirty="0" err="1">
                <a:solidFill>
                  <a:srgbClr val="F79646"/>
                </a:solidFill>
              </a:rPr>
              <a:t>Ri</a:t>
            </a:r>
            <a:r>
              <a:rPr lang="en-US" b="1" i="1" dirty="0">
                <a:solidFill>
                  <a:srgbClr val="F79646"/>
                </a:solidFill>
              </a:rPr>
              <a:t> (</a:t>
            </a:r>
            <a:r>
              <a:rPr lang="en-US" b="1" i="1" dirty="0" err="1">
                <a:solidFill>
                  <a:srgbClr val="F79646"/>
                </a:solidFill>
              </a:rPr>
              <a:t>Ri</a:t>
            </a:r>
            <a:r>
              <a:rPr lang="en-US" b="1" i="1" baseline="-25000" dirty="0" err="1">
                <a:solidFill>
                  <a:srgbClr val="F79646"/>
                </a:solidFill>
              </a:rPr>
              <a:t>c</a:t>
            </a:r>
            <a:r>
              <a:rPr lang="en-US" b="1" i="1" dirty="0">
                <a:solidFill>
                  <a:srgbClr val="F79646"/>
                </a:solidFill>
              </a:rPr>
              <a:t>)</a:t>
            </a:r>
          </a:p>
        </p:txBody>
      </p:sp>
      <p:pic>
        <p:nvPicPr>
          <p:cNvPr id="8" name="Picture 7" descr="ysu_vertical_h-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sp>
        <p:nvSpPr>
          <p:cNvPr id="9" name="TextBox 8"/>
          <p:cNvSpPr txBox="1"/>
          <p:nvPr/>
        </p:nvSpPr>
        <p:spPr>
          <a:xfrm>
            <a:off x="1368027" y="5387308"/>
            <a:ext cx="4583168" cy="646331"/>
          </a:xfrm>
          <a:prstGeom prst="rect">
            <a:avLst/>
          </a:prstGeom>
          <a:noFill/>
        </p:spPr>
        <p:txBody>
          <a:bodyPr wrap="none" rtlCol="0">
            <a:spAutoFit/>
          </a:bodyPr>
          <a:lstStyle/>
          <a:p>
            <a:pPr algn="r"/>
            <a:r>
              <a:rPr lang="en-US" i="1" dirty="0"/>
              <a:t>Compute </a:t>
            </a:r>
            <a:r>
              <a:rPr lang="en-US" b="1" i="1" dirty="0"/>
              <a:t>surface bulk </a:t>
            </a:r>
            <a:r>
              <a:rPr lang="en-US" b="1" i="1" dirty="0" err="1"/>
              <a:t>Ri</a:t>
            </a:r>
            <a:r>
              <a:rPr lang="en-US" b="1" i="1" dirty="0"/>
              <a:t> (Rib</a:t>
            </a:r>
            <a:r>
              <a:rPr lang="en-US" b="1" i="1" baseline="-25000" dirty="0"/>
              <a:t>s</a:t>
            </a:r>
            <a:r>
              <a:rPr lang="en-US" b="1" i="1" dirty="0"/>
              <a:t>) </a:t>
            </a:r>
            <a:r>
              <a:rPr lang="en-US" i="1" dirty="0"/>
              <a:t>for lowest layer</a:t>
            </a:r>
          </a:p>
          <a:p>
            <a:pPr algn="r"/>
            <a:r>
              <a:rPr lang="en-US" i="1" dirty="0"/>
              <a:t>If Rib</a:t>
            </a:r>
            <a:r>
              <a:rPr lang="en-US" i="1" baseline="-25000" dirty="0"/>
              <a:t>s</a:t>
            </a:r>
            <a:r>
              <a:rPr lang="en-US" i="1" dirty="0"/>
              <a:t> &gt; </a:t>
            </a:r>
            <a:r>
              <a:rPr lang="en-US" i="1" dirty="0" err="1"/>
              <a:t>Ri</a:t>
            </a:r>
            <a:r>
              <a:rPr lang="en-US" i="1" baseline="-25000" dirty="0" err="1"/>
              <a:t>c</a:t>
            </a:r>
            <a:r>
              <a:rPr lang="en-US" i="1" dirty="0"/>
              <a:t> then PBL top is reached  </a:t>
            </a:r>
          </a:p>
        </p:txBody>
      </p:sp>
      <p:sp>
        <p:nvSpPr>
          <p:cNvPr id="4" name="TextBox 3"/>
          <p:cNvSpPr txBox="1"/>
          <p:nvPr/>
        </p:nvSpPr>
        <p:spPr>
          <a:xfrm>
            <a:off x="6456838" y="6218664"/>
            <a:ext cx="1517588" cy="369332"/>
          </a:xfrm>
          <a:prstGeom prst="rect">
            <a:avLst/>
          </a:prstGeom>
          <a:noFill/>
        </p:spPr>
        <p:txBody>
          <a:bodyPr wrap="none" rtlCol="0">
            <a:spAutoFit/>
          </a:bodyPr>
          <a:lstStyle/>
          <a:p>
            <a:r>
              <a:rPr lang="en-US" dirty="0">
                <a:solidFill>
                  <a:schemeClr val="bg1">
                    <a:lumMod val="75000"/>
                  </a:schemeClr>
                </a:solidFill>
              </a:rPr>
              <a:t>model surface</a:t>
            </a:r>
          </a:p>
        </p:txBody>
      </p:sp>
      <p:sp>
        <p:nvSpPr>
          <p:cNvPr id="5" name="Slide Number Placeholder 4"/>
          <p:cNvSpPr>
            <a:spLocks noGrp="1"/>
          </p:cNvSpPr>
          <p:nvPr>
            <p:ph type="sldNum" sz="quarter" idx="12"/>
          </p:nvPr>
        </p:nvSpPr>
        <p:spPr/>
        <p:txBody>
          <a:bodyPr/>
          <a:lstStyle/>
          <a:p>
            <a:fld id="{BAA82552-520C-8D49-A435-D135DCB39600}" type="slidenum">
              <a:rPr lang="en-US" smtClean="0"/>
              <a:t>50</a:t>
            </a:fld>
            <a:endParaRPr lang="en-US"/>
          </a:p>
        </p:txBody>
      </p:sp>
      <p:pic>
        <p:nvPicPr>
          <p:cNvPr id="10" name="Picture 9"/>
          <p:cNvPicPr>
            <a:picLocks noChangeAspect="1"/>
          </p:cNvPicPr>
          <p:nvPr/>
        </p:nvPicPr>
        <p:blipFill>
          <a:blip r:embed="rId3"/>
          <a:stretch>
            <a:fillRect/>
          </a:stretch>
        </p:blipFill>
        <p:spPr>
          <a:xfrm>
            <a:off x="457200" y="1531938"/>
            <a:ext cx="4305300" cy="876300"/>
          </a:xfrm>
          <a:prstGeom prst="rect">
            <a:avLst/>
          </a:prstGeom>
        </p:spPr>
      </p:pic>
      <p:sp>
        <p:nvSpPr>
          <p:cNvPr id="11" name="Rectangle 10"/>
          <p:cNvSpPr/>
          <p:nvPr/>
        </p:nvSpPr>
        <p:spPr>
          <a:xfrm>
            <a:off x="321162" y="1417638"/>
            <a:ext cx="4589505" cy="106020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99333C7-CA5A-E74B-A533-036F098006C7}"/>
              </a:ext>
            </a:extLst>
          </p:cNvPr>
          <p:cNvPicPr>
            <a:picLocks noChangeAspect="1"/>
          </p:cNvPicPr>
          <p:nvPr/>
        </p:nvPicPr>
        <p:blipFill>
          <a:blip r:embed="rId4"/>
          <a:stretch>
            <a:fillRect/>
          </a:stretch>
        </p:blipFill>
        <p:spPr>
          <a:xfrm>
            <a:off x="193532" y="6121703"/>
            <a:ext cx="2972578" cy="688768"/>
          </a:xfrm>
          <a:prstGeom prst="rect">
            <a:avLst/>
          </a:prstGeom>
        </p:spPr>
      </p:pic>
    </p:spTree>
    <p:extLst>
      <p:ext uri="{BB962C8B-B14F-4D97-AF65-F5344CB8AC3E}">
        <p14:creationId xmlns:p14="http://schemas.microsoft.com/office/powerpoint/2010/main" val="274241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KPP scheme</a:t>
            </a:r>
          </a:p>
        </p:txBody>
      </p:sp>
      <p:pic>
        <p:nvPicPr>
          <p:cNvPr id="8" name="Picture 7" descr="ysu_vertical_h-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pic>
        <p:nvPicPr>
          <p:cNvPr id="5" name="Picture 4" descr="ysu_vertical_h-0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sp>
        <p:nvSpPr>
          <p:cNvPr id="9" name="TextBox 8"/>
          <p:cNvSpPr txBox="1"/>
          <p:nvPr/>
        </p:nvSpPr>
        <p:spPr>
          <a:xfrm>
            <a:off x="2080877" y="4368447"/>
            <a:ext cx="3724394" cy="923330"/>
          </a:xfrm>
          <a:prstGeom prst="rect">
            <a:avLst/>
          </a:prstGeom>
          <a:noFill/>
        </p:spPr>
        <p:txBody>
          <a:bodyPr wrap="square" rtlCol="0">
            <a:spAutoFit/>
          </a:bodyPr>
          <a:lstStyle/>
          <a:p>
            <a:pPr algn="r"/>
            <a:r>
              <a:rPr lang="en-US" i="1" dirty="0"/>
              <a:t>If not reached, compute Rib</a:t>
            </a:r>
            <a:r>
              <a:rPr lang="en-US" i="1" baseline="-25000" dirty="0"/>
              <a:t>s</a:t>
            </a:r>
          </a:p>
          <a:p>
            <a:pPr algn="r"/>
            <a:r>
              <a:rPr lang="en-US" i="1" dirty="0"/>
              <a:t>  between surface and next level up,</a:t>
            </a:r>
          </a:p>
          <a:p>
            <a:pPr algn="r"/>
            <a:r>
              <a:rPr lang="en-US" i="1" dirty="0"/>
              <a:t>  compare again to </a:t>
            </a:r>
            <a:r>
              <a:rPr lang="en-US" i="1" dirty="0" err="1"/>
              <a:t>Ri</a:t>
            </a:r>
            <a:r>
              <a:rPr lang="en-US" i="1" baseline="-25000" dirty="0" err="1"/>
              <a:t>c</a:t>
            </a:r>
            <a:endParaRPr lang="en-US" i="1" baseline="-25000" dirty="0"/>
          </a:p>
        </p:txBody>
      </p:sp>
      <p:sp>
        <p:nvSpPr>
          <p:cNvPr id="10" name="TextBox 9"/>
          <p:cNvSpPr txBox="1"/>
          <p:nvPr/>
        </p:nvSpPr>
        <p:spPr>
          <a:xfrm>
            <a:off x="6456838" y="6218664"/>
            <a:ext cx="1517588" cy="369332"/>
          </a:xfrm>
          <a:prstGeom prst="rect">
            <a:avLst/>
          </a:prstGeom>
          <a:noFill/>
        </p:spPr>
        <p:txBody>
          <a:bodyPr wrap="none" rtlCol="0">
            <a:spAutoFit/>
          </a:bodyPr>
          <a:lstStyle/>
          <a:p>
            <a:r>
              <a:rPr lang="en-US" dirty="0">
                <a:solidFill>
                  <a:schemeClr val="bg1">
                    <a:lumMod val="75000"/>
                  </a:schemeClr>
                </a:solidFill>
              </a:rPr>
              <a:t>model surface</a:t>
            </a:r>
          </a:p>
        </p:txBody>
      </p:sp>
      <p:sp>
        <p:nvSpPr>
          <p:cNvPr id="11" name="TextBox 10"/>
          <p:cNvSpPr txBox="1"/>
          <p:nvPr/>
        </p:nvSpPr>
        <p:spPr>
          <a:xfrm>
            <a:off x="447675" y="3024293"/>
            <a:ext cx="4192568" cy="830997"/>
          </a:xfrm>
          <a:prstGeom prst="rect">
            <a:avLst/>
          </a:prstGeom>
          <a:noFill/>
        </p:spPr>
        <p:txBody>
          <a:bodyPr wrap="none" rtlCol="0">
            <a:spAutoFit/>
          </a:bodyPr>
          <a:lstStyle/>
          <a:p>
            <a:r>
              <a:rPr lang="en-US" sz="2400" b="1" dirty="0">
                <a:solidFill>
                  <a:srgbClr val="F79646"/>
                </a:solidFill>
              </a:rPr>
              <a:t>Finding PBL top </a:t>
            </a:r>
            <a:r>
              <a:rPr lang="en-US" sz="2400" b="1" i="1" dirty="0">
                <a:solidFill>
                  <a:srgbClr val="F79646"/>
                </a:solidFill>
              </a:rPr>
              <a:t>h</a:t>
            </a:r>
          </a:p>
          <a:p>
            <a:r>
              <a:rPr lang="en-US" sz="2400" b="1" i="1" dirty="0">
                <a:solidFill>
                  <a:srgbClr val="F79646"/>
                </a:solidFill>
              </a:rPr>
              <a:t>	</a:t>
            </a:r>
            <a:r>
              <a:rPr lang="en-US" b="1" i="1" dirty="0">
                <a:solidFill>
                  <a:srgbClr val="F79646"/>
                </a:solidFill>
              </a:rPr>
              <a:t>~ depends on selected critical </a:t>
            </a:r>
            <a:r>
              <a:rPr lang="en-US" b="1" i="1" dirty="0" err="1">
                <a:solidFill>
                  <a:srgbClr val="F79646"/>
                </a:solidFill>
              </a:rPr>
              <a:t>Ri</a:t>
            </a:r>
            <a:r>
              <a:rPr lang="en-US" b="1" i="1" dirty="0">
                <a:solidFill>
                  <a:srgbClr val="F79646"/>
                </a:solidFill>
              </a:rPr>
              <a:t> (</a:t>
            </a:r>
            <a:r>
              <a:rPr lang="en-US" b="1" i="1" dirty="0" err="1">
                <a:solidFill>
                  <a:srgbClr val="F79646"/>
                </a:solidFill>
              </a:rPr>
              <a:t>Ri</a:t>
            </a:r>
            <a:r>
              <a:rPr lang="en-US" b="1" i="1" baseline="-25000" dirty="0" err="1">
                <a:solidFill>
                  <a:srgbClr val="F79646"/>
                </a:solidFill>
              </a:rPr>
              <a:t>c</a:t>
            </a:r>
            <a:r>
              <a:rPr lang="en-US" b="1" i="1" dirty="0">
                <a:solidFill>
                  <a:srgbClr val="F79646"/>
                </a:solidFill>
              </a:rPr>
              <a:t>)</a:t>
            </a:r>
          </a:p>
        </p:txBody>
      </p:sp>
      <p:sp>
        <p:nvSpPr>
          <p:cNvPr id="4" name="Slide Number Placeholder 3"/>
          <p:cNvSpPr>
            <a:spLocks noGrp="1"/>
          </p:cNvSpPr>
          <p:nvPr>
            <p:ph type="sldNum" sz="quarter" idx="12"/>
          </p:nvPr>
        </p:nvSpPr>
        <p:spPr/>
        <p:txBody>
          <a:bodyPr/>
          <a:lstStyle/>
          <a:p>
            <a:fld id="{BAA82552-520C-8D49-A435-D135DCB39600}" type="slidenum">
              <a:rPr lang="en-US" smtClean="0"/>
              <a:t>51</a:t>
            </a:fld>
            <a:endParaRPr lang="en-US"/>
          </a:p>
        </p:txBody>
      </p:sp>
      <p:pic>
        <p:nvPicPr>
          <p:cNvPr id="12" name="Picture 11"/>
          <p:cNvPicPr>
            <a:picLocks noChangeAspect="1"/>
          </p:cNvPicPr>
          <p:nvPr/>
        </p:nvPicPr>
        <p:blipFill>
          <a:blip r:embed="rId5"/>
          <a:stretch>
            <a:fillRect/>
          </a:stretch>
        </p:blipFill>
        <p:spPr>
          <a:xfrm>
            <a:off x="457200" y="1531938"/>
            <a:ext cx="4305300" cy="876300"/>
          </a:xfrm>
          <a:prstGeom prst="rect">
            <a:avLst/>
          </a:prstGeom>
        </p:spPr>
      </p:pic>
      <p:sp>
        <p:nvSpPr>
          <p:cNvPr id="13" name="Rectangle 12"/>
          <p:cNvSpPr/>
          <p:nvPr/>
        </p:nvSpPr>
        <p:spPr>
          <a:xfrm>
            <a:off x="321162" y="1417638"/>
            <a:ext cx="4589505" cy="106020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02D8827-777E-9E43-B314-3BE5082C81BF}"/>
              </a:ext>
            </a:extLst>
          </p:cNvPr>
          <p:cNvPicPr>
            <a:picLocks noChangeAspect="1"/>
          </p:cNvPicPr>
          <p:nvPr/>
        </p:nvPicPr>
        <p:blipFill>
          <a:blip r:embed="rId6"/>
          <a:stretch>
            <a:fillRect/>
          </a:stretch>
        </p:blipFill>
        <p:spPr>
          <a:xfrm>
            <a:off x="193532" y="6121703"/>
            <a:ext cx="2972578" cy="688768"/>
          </a:xfrm>
          <a:prstGeom prst="rect">
            <a:avLst/>
          </a:prstGeom>
        </p:spPr>
      </p:pic>
    </p:spTree>
    <p:extLst>
      <p:ext uri="{BB962C8B-B14F-4D97-AF65-F5344CB8AC3E}">
        <p14:creationId xmlns:p14="http://schemas.microsoft.com/office/powerpoint/2010/main" val="2787945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KPP scheme</a:t>
            </a:r>
          </a:p>
        </p:txBody>
      </p:sp>
      <p:pic>
        <p:nvPicPr>
          <p:cNvPr id="8" name="Picture 7" descr="ysu_vertical_h-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pic>
        <p:nvPicPr>
          <p:cNvPr id="5" name="Picture 4" descr="ysu_vertical_h-0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sp>
        <p:nvSpPr>
          <p:cNvPr id="9" name="TextBox 8"/>
          <p:cNvSpPr txBox="1"/>
          <p:nvPr/>
        </p:nvSpPr>
        <p:spPr>
          <a:xfrm>
            <a:off x="4110861" y="2786744"/>
            <a:ext cx="2154927" cy="646331"/>
          </a:xfrm>
          <a:prstGeom prst="rect">
            <a:avLst/>
          </a:prstGeom>
          <a:noFill/>
        </p:spPr>
        <p:txBody>
          <a:bodyPr wrap="square" rtlCol="0">
            <a:spAutoFit/>
          </a:bodyPr>
          <a:lstStyle/>
          <a:p>
            <a:r>
              <a:rPr lang="en-US" i="1" dirty="0"/>
              <a:t>Keep going until </a:t>
            </a:r>
          </a:p>
          <a:p>
            <a:r>
              <a:rPr lang="en-US" i="1" dirty="0"/>
              <a:t>  PBL top is found</a:t>
            </a:r>
            <a:endParaRPr lang="en-US" i="1" baseline="-25000" dirty="0"/>
          </a:p>
        </p:txBody>
      </p:sp>
      <p:pic>
        <p:nvPicPr>
          <p:cNvPr id="6" name="Picture 5" descr="ysu_vertical_h-0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cxnSp>
        <p:nvCxnSpPr>
          <p:cNvPr id="11" name="Straight Connector 10"/>
          <p:cNvCxnSpPr/>
          <p:nvPr/>
        </p:nvCxnSpPr>
        <p:spPr>
          <a:xfrm>
            <a:off x="6265788" y="3475199"/>
            <a:ext cx="2079289" cy="0"/>
          </a:xfrm>
          <a:prstGeom prst="line">
            <a:avLst/>
          </a:prstGeom>
          <a:ln w="57150" cmpd="sng">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05399" y="3244366"/>
            <a:ext cx="417364" cy="461665"/>
          </a:xfrm>
          <a:prstGeom prst="rect">
            <a:avLst/>
          </a:prstGeom>
          <a:solidFill>
            <a:srgbClr val="FFFFFF"/>
          </a:solidFill>
        </p:spPr>
        <p:txBody>
          <a:bodyPr wrap="none" rtlCol="0">
            <a:spAutoFit/>
          </a:bodyPr>
          <a:lstStyle/>
          <a:p>
            <a:r>
              <a:rPr lang="en-US" sz="2400" b="1" i="1" dirty="0">
                <a:solidFill>
                  <a:schemeClr val="accent6"/>
                </a:solidFill>
              </a:rPr>
              <a:t>h</a:t>
            </a:r>
          </a:p>
        </p:txBody>
      </p:sp>
      <p:sp>
        <p:nvSpPr>
          <p:cNvPr id="13" name="TextBox 12"/>
          <p:cNvSpPr txBox="1"/>
          <p:nvPr/>
        </p:nvSpPr>
        <p:spPr>
          <a:xfrm>
            <a:off x="6456838" y="6218664"/>
            <a:ext cx="1517588" cy="369332"/>
          </a:xfrm>
          <a:prstGeom prst="rect">
            <a:avLst/>
          </a:prstGeom>
          <a:noFill/>
        </p:spPr>
        <p:txBody>
          <a:bodyPr wrap="none" rtlCol="0">
            <a:spAutoFit/>
          </a:bodyPr>
          <a:lstStyle/>
          <a:p>
            <a:r>
              <a:rPr lang="en-US" dirty="0">
                <a:solidFill>
                  <a:schemeClr val="bg1">
                    <a:lumMod val="75000"/>
                  </a:schemeClr>
                </a:solidFill>
              </a:rPr>
              <a:t>model surface</a:t>
            </a:r>
          </a:p>
        </p:txBody>
      </p:sp>
      <p:sp>
        <p:nvSpPr>
          <p:cNvPr id="14" name="TextBox 13"/>
          <p:cNvSpPr txBox="1"/>
          <p:nvPr/>
        </p:nvSpPr>
        <p:spPr>
          <a:xfrm>
            <a:off x="447675" y="3024293"/>
            <a:ext cx="4252079" cy="830997"/>
          </a:xfrm>
          <a:prstGeom prst="rect">
            <a:avLst/>
          </a:prstGeom>
          <a:noFill/>
        </p:spPr>
        <p:txBody>
          <a:bodyPr wrap="none" rtlCol="0">
            <a:spAutoFit/>
          </a:bodyPr>
          <a:lstStyle/>
          <a:p>
            <a:r>
              <a:rPr lang="en-US" sz="2400" b="1" dirty="0">
                <a:solidFill>
                  <a:srgbClr val="F79646"/>
                </a:solidFill>
              </a:rPr>
              <a:t>Finding PBL top </a:t>
            </a:r>
            <a:r>
              <a:rPr lang="en-US" sz="2400" b="1" i="1" dirty="0">
                <a:solidFill>
                  <a:srgbClr val="F79646"/>
                </a:solidFill>
              </a:rPr>
              <a:t>h</a:t>
            </a:r>
          </a:p>
          <a:p>
            <a:r>
              <a:rPr lang="en-US" sz="2400" b="1" i="1" dirty="0">
                <a:solidFill>
                  <a:srgbClr val="F79646"/>
                </a:solidFill>
              </a:rPr>
              <a:t>	</a:t>
            </a:r>
            <a:r>
              <a:rPr lang="en-US" b="1" i="1" dirty="0">
                <a:solidFill>
                  <a:srgbClr val="F79646"/>
                </a:solidFill>
              </a:rPr>
              <a:t>~ depends on selected critical </a:t>
            </a:r>
            <a:r>
              <a:rPr lang="en-US" b="1" i="1" dirty="0" err="1">
                <a:solidFill>
                  <a:srgbClr val="F79646"/>
                </a:solidFill>
              </a:rPr>
              <a:t>Ri</a:t>
            </a:r>
            <a:r>
              <a:rPr lang="en-US" b="1" i="1" dirty="0">
                <a:solidFill>
                  <a:srgbClr val="F79646"/>
                </a:solidFill>
              </a:rPr>
              <a:t> (</a:t>
            </a:r>
            <a:r>
              <a:rPr lang="en-US" b="1" i="1" dirty="0" err="1">
                <a:solidFill>
                  <a:srgbClr val="F79646"/>
                </a:solidFill>
              </a:rPr>
              <a:t>Ri</a:t>
            </a:r>
            <a:r>
              <a:rPr lang="en-US" b="1" i="1" baseline="-25000" dirty="0" err="1">
                <a:solidFill>
                  <a:srgbClr val="F79646"/>
                </a:solidFill>
              </a:rPr>
              <a:t>c</a:t>
            </a:r>
            <a:r>
              <a:rPr lang="en-US" b="1" i="1" dirty="0">
                <a:solidFill>
                  <a:srgbClr val="F79646"/>
                </a:solidFill>
              </a:rPr>
              <a:t>)</a:t>
            </a:r>
          </a:p>
        </p:txBody>
      </p:sp>
      <p:sp>
        <p:nvSpPr>
          <p:cNvPr id="4" name="Slide Number Placeholder 3"/>
          <p:cNvSpPr>
            <a:spLocks noGrp="1"/>
          </p:cNvSpPr>
          <p:nvPr>
            <p:ph type="sldNum" sz="quarter" idx="12"/>
          </p:nvPr>
        </p:nvSpPr>
        <p:spPr/>
        <p:txBody>
          <a:bodyPr/>
          <a:lstStyle/>
          <a:p>
            <a:fld id="{BAA82552-520C-8D49-A435-D135DCB39600}" type="slidenum">
              <a:rPr lang="en-US" smtClean="0"/>
              <a:t>52</a:t>
            </a:fld>
            <a:endParaRPr lang="en-US"/>
          </a:p>
        </p:txBody>
      </p:sp>
      <p:pic>
        <p:nvPicPr>
          <p:cNvPr id="15" name="Picture 14"/>
          <p:cNvPicPr>
            <a:picLocks noChangeAspect="1"/>
          </p:cNvPicPr>
          <p:nvPr/>
        </p:nvPicPr>
        <p:blipFill>
          <a:blip r:embed="rId6"/>
          <a:stretch>
            <a:fillRect/>
          </a:stretch>
        </p:blipFill>
        <p:spPr>
          <a:xfrm>
            <a:off x="457200" y="1531938"/>
            <a:ext cx="4305300" cy="876300"/>
          </a:xfrm>
          <a:prstGeom prst="rect">
            <a:avLst/>
          </a:prstGeom>
        </p:spPr>
      </p:pic>
      <p:sp>
        <p:nvSpPr>
          <p:cNvPr id="16" name="Rectangle 15"/>
          <p:cNvSpPr/>
          <p:nvPr/>
        </p:nvSpPr>
        <p:spPr>
          <a:xfrm>
            <a:off x="321162" y="1417638"/>
            <a:ext cx="4589505" cy="106020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1520" y="5018335"/>
            <a:ext cx="4483728" cy="646331"/>
          </a:xfrm>
          <a:prstGeom prst="rect">
            <a:avLst/>
          </a:prstGeom>
          <a:noFill/>
        </p:spPr>
        <p:txBody>
          <a:bodyPr wrap="none" rtlCol="0">
            <a:spAutoFit/>
          </a:bodyPr>
          <a:lstStyle/>
          <a:p>
            <a:r>
              <a:rPr lang="en-US" dirty="0">
                <a:solidFill>
                  <a:schemeClr val="bg1">
                    <a:lumMod val="65000"/>
                  </a:schemeClr>
                </a:solidFill>
              </a:rPr>
              <a:t>YSU uses this height as a </a:t>
            </a:r>
            <a:r>
              <a:rPr lang="en-US" i="1" dirty="0">
                <a:solidFill>
                  <a:schemeClr val="bg1">
                    <a:lumMod val="65000"/>
                  </a:schemeClr>
                </a:solidFill>
              </a:rPr>
              <a:t>first guess</a:t>
            </a:r>
            <a:r>
              <a:rPr lang="en-US" dirty="0">
                <a:solidFill>
                  <a:schemeClr val="bg1">
                    <a:lumMod val="65000"/>
                  </a:schemeClr>
                </a:solidFill>
              </a:rPr>
              <a:t>,  and then</a:t>
            </a:r>
          </a:p>
          <a:p>
            <a:r>
              <a:rPr lang="en-US" dirty="0">
                <a:solidFill>
                  <a:schemeClr val="bg1">
                    <a:lumMod val="65000"/>
                  </a:schemeClr>
                </a:solidFill>
              </a:rPr>
              <a:t>	adjusts based on surface layer instability</a:t>
            </a:r>
          </a:p>
        </p:txBody>
      </p:sp>
    </p:spTree>
    <p:extLst>
      <p:ext uri="{BB962C8B-B14F-4D97-AF65-F5344CB8AC3E}">
        <p14:creationId xmlns:p14="http://schemas.microsoft.com/office/powerpoint/2010/main" val="393040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KPP scheme</a:t>
            </a:r>
          </a:p>
        </p:txBody>
      </p:sp>
      <p:pic>
        <p:nvPicPr>
          <p:cNvPr id="8" name="Picture 7" descr="ysu_vertical_h-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pic>
        <p:nvPicPr>
          <p:cNvPr id="5" name="Picture 4" descr="ysu_vertical_h-0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sp>
        <p:nvSpPr>
          <p:cNvPr id="9" name="TextBox 8"/>
          <p:cNvSpPr txBox="1"/>
          <p:nvPr/>
        </p:nvSpPr>
        <p:spPr>
          <a:xfrm>
            <a:off x="4110861" y="2786744"/>
            <a:ext cx="2154927" cy="646331"/>
          </a:xfrm>
          <a:prstGeom prst="rect">
            <a:avLst/>
          </a:prstGeom>
          <a:noFill/>
        </p:spPr>
        <p:txBody>
          <a:bodyPr wrap="square" rtlCol="0">
            <a:spAutoFit/>
          </a:bodyPr>
          <a:lstStyle/>
          <a:p>
            <a:r>
              <a:rPr lang="en-US" i="1" dirty="0"/>
              <a:t>Keep going until </a:t>
            </a:r>
          </a:p>
          <a:p>
            <a:r>
              <a:rPr lang="en-US" i="1" dirty="0"/>
              <a:t>  PBL top is found</a:t>
            </a:r>
            <a:endParaRPr lang="en-US" i="1" baseline="-25000" dirty="0"/>
          </a:p>
        </p:txBody>
      </p:sp>
      <p:pic>
        <p:nvPicPr>
          <p:cNvPr id="6" name="Picture 5" descr="ysu_vertical_h-0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046" y="1973924"/>
            <a:ext cx="2679700" cy="4521200"/>
          </a:xfrm>
          <a:prstGeom prst="rect">
            <a:avLst/>
          </a:prstGeom>
        </p:spPr>
      </p:pic>
      <p:cxnSp>
        <p:nvCxnSpPr>
          <p:cNvPr id="11" name="Straight Connector 10"/>
          <p:cNvCxnSpPr/>
          <p:nvPr/>
        </p:nvCxnSpPr>
        <p:spPr>
          <a:xfrm>
            <a:off x="6265788" y="3475199"/>
            <a:ext cx="2079289" cy="0"/>
          </a:xfrm>
          <a:prstGeom prst="line">
            <a:avLst/>
          </a:prstGeom>
          <a:ln w="57150" cmpd="sng">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05399" y="3244366"/>
            <a:ext cx="417364" cy="461665"/>
          </a:xfrm>
          <a:prstGeom prst="rect">
            <a:avLst/>
          </a:prstGeom>
          <a:solidFill>
            <a:srgbClr val="FFFFFF"/>
          </a:solidFill>
        </p:spPr>
        <p:txBody>
          <a:bodyPr wrap="none" rtlCol="0">
            <a:spAutoFit/>
          </a:bodyPr>
          <a:lstStyle/>
          <a:p>
            <a:r>
              <a:rPr lang="en-US" sz="2400" b="1" i="1" dirty="0">
                <a:solidFill>
                  <a:schemeClr val="accent6"/>
                </a:solidFill>
              </a:rPr>
              <a:t>h</a:t>
            </a:r>
          </a:p>
        </p:txBody>
      </p:sp>
      <p:sp>
        <p:nvSpPr>
          <p:cNvPr id="13" name="TextBox 12"/>
          <p:cNvSpPr txBox="1"/>
          <p:nvPr/>
        </p:nvSpPr>
        <p:spPr>
          <a:xfrm>
            <a:off x="6456838" y="6218664"/>
            <a:ext cx="1517588" cy="369332"/>
          </a:xfrm>
          <a:prstGeom prst="rect">
            <a:avLst/>
          </a:prstGeom>
          <a:noFill/>
        </p:spPr>
        <p:txBody>
          <a:bodyPr wrap="none" rtlCol="0">
            <a:spAutoFit/>
          </a:bodyPr>
          <a:lstStyle/>
          <a:p>
            <a:r>
              <a:rPr lang="en-US" dirty="0">
                <a:solidFill>
                  <a:schemeClr val="bg1">
                    <a:lumMod val="75000"/>
                  </a:schemeClr>
                </a:solidFill>
              </a:rPr>
              <a:t>model surface</a:t>
            </a:r>
          </a:p>
        </p:txBody>
      </p:sp>
      <p:sp>
        <p:nvSpPr>
          <p:cNvPr id="14" name="TextBox 13"/>
          <p:cNvSpPr txBox="1"/>
          <p:nvPr/>
        </p:nvSpPr>
        <p:spPr>
          <a:xfrm>
            <a:off x="447675" y="3024293"/>
            <a:ext cx="4252079" cy="830997"/>
          </a:xfrm>
          <a:prstGeom prst="rect">
            <a:avLst/>
          </a:prstGeom>
          <a:noFill/>
        </p:spPr>
        <p:txBody>
          <a:bodyPr wrap="none" rtlCol="0">
            <a:spAutoFit/>
          </a:bodyPr>
          <a:lstStyle/>
          <a:p>
            <a:r>
              <a:rPr lang="en-US" sz="2400" b="1" dirty="0">
                <a:solidFill>
                  <a:srgbClr val="F79646"/>
                </a:solidFill>
              </a:rPr>
              <a:t>Finding PBL top </a:t>
            </a:r>
            <a:r>
              <a:rPr lang="en-US" sz="2400" b="1" i="1" dirty="0">
                <a:solidFill>
                  <a:srgbClr val="F79646"/>
                </a:solidFill>
              </a:rPr>
              <a:t>h</a:t>
            </a:r>
          </a:p>
          <a:p>
            <a:r>
              <a:rPr lang="en-US" sz="2400" b="1" i="1" dirty="0">
                <a:solidFill>
                  <a:srgbClr val="F79646"/>
                </a:solidFill>
              </a:rPr>
              <a:t>	</a:t>
            </a:r>
            <a:r>
              <a:rPr lang="en-US" b="1" i="1" dirty="0">
                <a:solidFill>
                  <a:srgbClr val="F79646"/>
                </a:solidFill>
              </a:rPr>
              <a:t>~ depends on selected critical </a:t>
            </a:r>
            <a:r>
              <a:rPr lang="en-US" b="1" i="1" dirty="0" err="1">
                <a:solidFill>
                  <a:srgbClr val="F79646"/>
                </a:solidFill>
              </a:rPr>
              <a:t>Ri</a:t>
            </a:r>
            <a:r>
              <a:rPr lang="en-US" b="1" i="1" dirty="0">
                <a:solidFill>
                  <a:srgbClr val="F79646"/>
                </a:solidFill>
              </a:rPr>
              <a:t> (</a:t>
            </a:r>
            <a:r>
              <a:rPr lang="en-US" b="1" i="1" dirty="0" err="1">
                <a:solidFill>
                  <a:srgbClr val="F79646"/>
                </a:solidFill>
              </a:rPr>
              <a:t>Ri</a:t>
            </a:r>
            <a:r>
              <a:rPr lang="en-US" b="1" i="1" baseline="-25000" dirty="0" err="1">
                <a:solidFill>
                  <a:srgbClr val="F79646"/>
                </a:solidFill>
              </a:rPr>
              <a:t>c</a:t>
            </a:r>
            <a:r>
              <a:rPr lang="en-US" b="1" i="1" dirty="0">
                <a:solidFill>
                  <a:srgbClr val="F79646"/>
                </a:solidFill>
              </a:rPr>
              <a:t>)</a:t>
            </a:r>
          </a:p>
        </p:txBody>
      </p:sp>
      <p:sp>
        <p:nvSpPr>
          <p:cNvPr id="4" name="Slide Number Placeholder 3"/>
          <p:cNvSpPr>
            <a:spLocks noGrp="1"/>
          </p:cNvSpPr>
          <p:nvPr>
            <p:ph type="sldNum" sz="quarter" idx="12"/>
          </p:nvPr>
        </p:nvSpPr>
        <p:spPr/>
        <p:txBody>
          <a:bodyPr/>
          <a:lstStyle/>
          <a:p>
            <a:fld id="{BAA82552-520C-8D49-A435-D135DCB39600}" type="slidenum">
              <a:rPr lang="en-US" smtClean="0"/>
              <a:t>53</a:t>
            </a:fld>
            <a:endParaRPr lang="en-US"/>
          </a:p>
        </p:txBody>
      </p:sp>
      <p:pic>
        <p:nvPicPr>
          <p:cNvPr id="15" name="Picture 14"/>
          <p:cNvPicPr>
            <a:picLocks noChangeAspect="1"/>
          </p:cNvPicPr>
          <p:nvPr/>
        </p:nvPicPr>
        <p:blipFill>
          <a:blip r:embed="rId6"/>
          <a:stretch>
            <a:fillRect/>
          </a:stretch>
        </p:blipFill>
        <p:spPr>
          <a:xfrm>
            <a:off x="457200" y="1531938"/>
            <a:ext cx="4305300" cy="876300"/>
          </a:xfrm>
          <a:prstGeom prst="rect">
            <a:avLst/>
          </a:prstGeom>
        </p:spPr>
      </p:pic>
      <p:sp>
        <p:nvSpPr>
          <p:cNvPr id="16" name="Rectangle 15"/>
          <p:cNvSpPr/>
          <p:nvPr/>
        </p:nvSpPr>
        <p:spPr>
          <a:xfrm>
            <a:off x="321162" y="1417638"/>
            <a:ext cx="4589505" cy="106020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6-10-30 at 7.22.40 PM.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079626"/>
            <a:ext cx="2808584" cy="2676473"/>
          </a:xfrm>
          <a:prstGeom prst="rect">
            <a:avLst/>
          </a:prstGeom>
        </p:spPr>
      </p:pic>
    </p:spTree>
    <p:extLst>
      <p:ext uri="{BB962C8B-B14F-4D97-AF65-F5344CB8AC3E}">
        <p14:creationId xmlns:p14="http://schemas.microsoft.com/office/powerpoint/2010/main" val="2586164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PBL depth </a:t>
            </a:r>
            <a:r>
              <a:rPr lang="en-US" i="1" dirty="0"/>
              <a:t>h</a:t>
            </a:r>
            <a:endParaRPr lang="en-US" i="1" baseline="-25000" dirty="0"/>
          </a:p>
        </p:txBody>
      </p:sp>
      <p:sp>
        <p:nvSpPr>
          <p:cNvPr id="3" name="Content Placeholder 2"/>
          <p:cNvSpPr>
            <a:spLocks noGrp="1"/>
          </p:cNvSpPr>
          <p:nvPr>
            <p:ph idx="1"/>
          </p:nvPr>
        </p:nvSpPr>
        <p:spPr/>
        <p:txBody>
          <a:bodyPr/>
          <a:lstStyle/>
          <a:p>
            <a:r>
              <a:rPr lang="en-US" dirty="0"/>
              <a:t>In KPP schemes, PBL depth </a:t>
            </a:r>
            <a:r>
              <a:rPr lang="en-US" i="1" dirty="0"/>
              <a:t>h</a:t>
            </a:r>
            <a:r>
              <a:rPr lang="en-US" dirty="0"/>
              <a:t> directly influences</a:t>
            </a:r>
          </a:p>
          <a:p>
            <a:pPr lvl="1"/>
            <a:r>
              <a:rPr lang="en-US" dirty="0"/>
              <a:t>Mixing depth (obviously),</a:t>
            </a:r>
          </a:p>
          <a:p>
            <a:pPr lvl="1"/>
            <a:r>
              <a:rPr lang="en-US" dirty="0"/>
              <a:t>Mixing magnitude, and</a:t>
            </a:r>
          </a:p>
          <a:p>
            <a:pPr lvl="1"/>
            <a:r>
              <a:rPr lang="en-US" dirty="0"/>
              <a:t>Height of maximum mixing</a:t>
            </a:r>
          </a:p>
          <a:p>
            <a:pPr lvl="2"/>
            <a:r>
              <a:rPr lang="en-US" dirty="0"/>
              <a:t>(located at </a:t>
            </a:r>
            <a:r>
              <a:rPr lang="en-US" i="1" dirty="0"/>
              <a:t>z</a:t>
            </a:r>
            <a:r>
              <a:rPr lang="en-US" dirty="0"/>
              <a:t> = </a:t>
            </a:r>
            <a:r>
              <a:rPr lang="en-US" i="1" dirty="0"/>
              <a:t>h</a:t>
            </a:r>
            <a:r>
              <a:rPr lang="en-US" dirty="0"/>
              <a:t>/3)</a:t>
            </a:r>
          </a:p>
          <a:p>
            <a:r>
              <a:rPr lang="en-US" i="1" dirty="0"/>
              <a:t>Ri</a:t>
            </a:r>
            <a:r>
              <a:rPr lang="en-US" i="1" baseline="-25000" dirty="0"/>
              <a:t>c</a:t>
            </a:r>
            <a:r>
              <a:rPr lang="en-US" dirty="0"/>
              <a:t> largely determines </a:t>
            </a:r>
            <a:r>
              <a:rPr lang="en-US" i="1" dirty="0"/>
              <a:t>h</a:t>
            </a:r>
          </a:p>
          <a:p>
            <a:r>
              <a:rPr lang="en-US" i="1" dirty="0"/>
              <a:t>Ri</a:t>
            </a:r>
            <a:r>
              <a:rPr lang="en-US" i="1" baseline="-25000" dirty="0"/>
              <a:t>c</a:t>
            </a:r>
            <a:r>
              <a:rPr lang="en-US" i="1" dirty="0"/>
              <a:t> </a:t>
            </a:r>
            <a:r>
              <a:rPr lang="en-US" dirty="0"/>
              <a:t>varies among schemes</a:t>
            </a:r>
          </a:p>
          <a:p>
            <a:pPr lvl="1"/>
            <a:endParaRPr lang="en-US" dirty="0"/>
          </a:p>
        </p:txBody>
      </p:sp>
      <p:sp>
        <p:nvSpPr>
          <p:cNvPr id="4" name="Slide Number Placeholder 3"/>
          <p:cNvSpPr>
            <a:spLocks noGrp="1"/>
          </p:cNvSpPr>
          <p:nvPr>
            <p:ph type="sldNum" sz="quarter" idx="12"/>
          </p:nvPr>
        </p:nvSpPr>
        <p:spPr/>
        <p:txBody>
          <a:bodyPr/>
          <a:lstStyle/>
          <a:p>
            <a:fld id="{BAA82552-520C-8D49-A435-D135DCB39600}" type="slidenum">
              <a:rPr lang="en-US" smtClean="0"/>
              <a:t>54</a:t>
            </a:fld>
            <a:endParaRPr lang="en-US"/>
          </a:p>
        </p:txBody>
      </p:sp>
      <p:pic>
        <p:nvPicPr>
          <p:cNvPr id="5" name="Picture 4" descr="mixing_scales_with_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694" y="3427088"/>
            <a:ext cx="3636580" cy="3430912"/>
          </a:xfrm>
          <a:prstGeom prst="rect">
            <a:avLst/>
          </a:prstGeom>
        </p:spPr>
      </p:pic>
      <p:pic>
        <p:nvPicPr>
          <p:cNvPr id="6" name="Picture 5">
            <a:extLst>
              <a:ext uri="{FF2B5EF4-FFF2-40B4-BE49-F238E27FC236}">
                <a16:creationId xmlns:a16="http://schemas.microsoft.com/office/drawing/2014/main" id="{076AA970-3246-5953-1CA5-964DC1BE7B47}"/>
              </a:ext>
            </a:extLst>
          </p:cNvPr>
          <p:cNvPicPr>
            <a:picLocks noChangeAspect="1"/>
          </p:cNvPicPr>
          <p:nvPr/>
        </p:nvPicPr>
        <p:blipFill>
          <a:blip r:embed="rId3"/>
          <a:stretch>
            <a:fillRect/>
          </a:stretch>
        </p:blipFill>
        <p:spPr>
          <a:xfrm>
            <a:off x="5694947" y="2552747"/>
            <a:ext cx="2698612" cy="549275"/>
          </a:xfrm>
          <a:prstGeom prst="rect">
            <a:avLst/>
          </a:prstGeom>
        </p:spPr>
      </p:pic>
    </p:spTree>
    <p:extLst>
      <p:ext uri="{BB962C8B-B14F-4D97-AF65-F5344CB8AC3E}">
        <p14:creationId xmlns:p14="http://schemas.microsoft.com/office/powerpoint/2010/main" val="3749824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That’s just </a:t>
            </a:r>
            <a:r>
              <a:rPr lang="en-US" b="1" dirty="0">
                <a:solidFill>
                  <a:srgbClr val="0070C0"/>
                </a:solidFill>
              </a:rPr>
              <a:t>local mixing</a:t>
            </a:r>
            <a:r>
              <a:rPr lang="en-US" dirty="0"/>
              <a:t>.  There’s also </a:t>
            </a:r>
            <a:r>
              <a:rPr lang="en-US" b="1" dirty="0">
                <a:solidFill>
                  <a:srgbClr val="FF0000"/>
                </a:solidFill>
              </a:rPr>
              <a:t>nonlocal mixing </a:t>
            </a:r>
            <a:r>
              <a:rPr lang="en-US" dirty="0"/>
              <a:t>and </a:t>
            </a:r>
            <a:r>
              <a:rPr lang="en-US" b="1" dirty="0">
                <a:solidFill>
                  <a:srgbClr val="00B050"/>
                </a:solidFill>
              </a:rPr>
              <a:t>entrainment</a:t>
            </a:r>
            <a:r>
              <a:rPr lang="en-US" dirty="0"/>
              <a:t>.</a:t>
            </a:r>
          </a:p>
        </p:txBody>
      </p:sp>
      <p:sp>
        <p:nvSpPr>
          <p:cNvPr id="2" name="Slide Number Placeholder 1"/>
          <p:cNvSpPr>
            <a:spLocks noGrp="1"/>
          </p:cNvSpPr>
          <p:nvPr>
            <p:ph type="sldNum" sz="quarter" idx="12"/>
          </p:nvPr>
        </p:nvSpPr>
        <p:spPr/>
        <p:txBody>
          <a:bodyPr/>
          <a:lstStyle/>
          <a:p>
            <a:fld id="{BAA82552-520C-8D49-A435-D135DCB39600}" type="slidenum">
              <a:rPr lang="en-US" smtClean="0"/>
              <a:t>55</a:t>
            </a:fld>
            <a:endParaRPr lang="en-US"/>
          </a:p>
        </p:txBody>
      </p:sp>
    </p:spTree>
    <p:extLst>
      <p:ext uri="{BB962C8B-B14F-4D97-AF65-F5344CB8AC3E}">
        <p14:creationId xmlns:p14="http://schemas.microsoft.com/office/powerpoint/2010/main" val="735584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77E3-076F-A241-9CE1-A978E9469F4C}"/>
              </a:ext>
            </a:extLst>
          </p:cNvPr>
          <p:cNvSpPr>
            <a:spLocks noGrp="1"/>
          </p:cNvSpPr>
          <p:nvPr>
            <p:ph type="title"/>
          </p:nvPr>
        </p:nvSpPr>
        <p:spPr/>
        <p:txBody>
          <a:bodyPr/>
          <a:lstStyle/>
          <a:p>
            <a:r>
              <a:rPr lang="en-US" dirty="0"/>
              <a:t>Nonlocal mixing</a:t>
            </a:r>
          </a:p>
        </p:txBody>
      </p:sp>
      <p:pic>
        <p:nvPicPr>
          <p:cNvPr id="6" name="Content Placeholder 5">
            <a:extLst>
              <a:ext uri="{FF2B5EF4-FFF2-40B4-BE49-F238E27FC236}">
                <a16:creationId xmlns:a16="http://schemas.microsoft.com/office/drawing/2014/main" id="{D606D5F9-AD7E-F048-AEB8-7B563867E559}"/>
              </a:ext>
            </a:extLst>
          </p:cNvPr>
          <p:cNvPicPr>
            <a:picLocks noGrp="1" noChangeAspect="1"/>
          </p:cNvPicPr>
          <p:nvPr>
            <p:ph idx="1"/>
          </p:nvPr>
        </p:nvPicPr>
        <p:blipFill>
          <a:blip r:embed="rId2"/>
          <a:stretch>
            <a:fillRect/>
          </a:stretch>
        </p:blipFill>
        <p:spPr>
          <a:xfrm>
            <a:off x="3328472" y="1848301"/>
            <a:ext cx="1237178" cy="3602371"/>
          </a:xfrm>
        </p:spPr>
      </p:pic>
      <p:sp>
        <p:nvSpPr>
          <p:cNvPr id="4" name="Slide Number Placeholder 3">
            <a:extLst>
              <a:ext uri="{FF2B5EF4-FFF2-40B4-BE49-F238E27FC236}">
                <a16:creationId xmlns:a16="http://schemas.microsoft.com/office/drawing/2014/main" id="{1E80F13C-05C6-694C-A97D-AE16EFD2914C}"/>
              </a:ext>
            </a:extLst>
          </p:cNvPr>
          <p:cNvSpPr>
            <a:spLocks noGrp="1"/>
          </p:cNvSpPr>
          <p:nvPr>
            <p:ph type="sldNum" sz="quarter" idx="12"/>
          </p:nvPr>
        </p:nvSpPr>
        <p:spPr/>
        <p:txBody>
          <a:bodyPr/>
          <a:lstStyle/>
          <a:p>
            <a:fld id="{8E3FBBD5-1602-7744-BAB0-075BA59CFE2E}" type="slidenum">
              <a:rPr lang="en-US" smtClean="0"/>
              <a:t>56</a:t>
            </a:fld>
            <a:endParaRPr lang="en-US"/>
          </a:p>
        </p:txBody>
      </p:sp>
      <p:sp>
        <p:nvSpPr>
          <p:cNvPr id="7" name="TextBox 6">
            <a:extLst>
              <a:ext uri="{FF2B5EF4-FFF2-40B4-BE49-F238E27FC236}">
                <a16:creationId xmlns:a16="http://schemas.microsoft.com/office/drawing/2014/main" id="{EA0EF8FD-7FC1-5E49-B14E-9DBE160C892D}"/>
              </a:ext>
            </a:extLst>
          </p:cNvPr>
          <p:cNvSpPr txBox="1"/>
          <p:nvPr/>
        </p:nvSpPr>
        <p:spPr>
          <a:xfrm>
            <a:off x="261257" y="6356350"/>
            <a:ext cx="4688399" cy="369332"/>
          </a:xfrm>
          <a:prstGeom prst="rect">
            <a:avLst/>
          </a:prstGeom>
          <a:noFill/>
        </p:spPr>
        <p:txBody>
          <a:bodyPr wrap="none" rtlCol="0">
            <a:spAutoFit/>
          </a:bodyPr>
          <a:lstStyle/>
          <a:p>
            <a:r>
              <a:rPr lang="en-US" dirty="0"/>
              <a:t>https://</a:t>
            </a:r>
            <a:r>
              <a:rPr lang="en-US" dirty="0" err="1"/>
              <a:t>tenor.com</a:t>
            </a:r>
            <a:r>
              <a:rPr lang="en-US" dirty="0"/>
              <a:t>/view/lava-lamp-gif-14859421</a:t>
            </a:r>
          </a:p>
        </p:txBody>
      </p:sp>
      <p:sp>
        <p:nvSpPr>
          <p:cNvPr id="8" name="TextBox 7">
            <a:extLst>
              <a:ext uri="{FF2B5EF4-FFF2-40B4-BE49-F238E27FC236}">
                <a16:creationId xmlns:a16="http://schemas.microsoft.com/office/drawing/2014/main" id="{EC2D8B6B-B37F-5F44-BF8F-834EC553BFA2}"/>
              </a:ext>
            </a:extLst>
          </p:cNvPr>
          <p:cNvSpPr txBox="1"/>
          <p:nvPr/>
        </p:nvSpPr>
        <p:spPr>
          <a:xfrm>
            <a:off x="4949656" y="2772323"/>
            <a:ext cx="3618748" cy="1754326"/>
          </a:xfrm>
          <a:prstGeom prst="rect">
            <a:avLst/>
          </a:prstGeom>
          <a:noFill/>
          <a:ln>
            <a:solidFill>
              <a:schemeClr val="tx1"/>
            </a:solidFill>
          </a:ln>
        </p:spPr>
        <p:txBody>
          <a:bodyPr wrap="none" rtlCol="0">
            <a:spAutoFit/>
          </a:bodyPr>
          <a:lstStyle/>
          <a:p>
            <a:r>
              <a:rPr lang="en-US" b="1" dirty="0">
                <a:solidFill>
                  <a:srgbClr val="0070C0"/>
                </a:solidFill>
              </a:rPr>
              <a:t>Local mixing </a:t>
            </a:r>
            <a:r>
              <a:rPr lang="en-US" dirty="0"/>
              <a:t>is from one grid volume</a:t>
            </a:r>
          </a:p>
          <a:p>
            <a:r>
              <a:rPr lang="en-US" dirty="0"/>
              <a:t> to adjacent grid volumes </a:t>
            </a:r>
            <a:r>
              <a:rPr lang="en-US" dirty="0">
                <a:sym typeface="Wingdings" pitchFamily="2" charset="2"/>
              </a:rPr>
              <a:t> slow</a:t>
            </a:r>
            <a:endParaRPr lang="en-US" dirty="0"/>
          </a:p>
          <a:p>
            <a:endParaRPr lang="en-US" dirty="0"/>
          </a:p>
          <a:p>
            <a:r>
              <a:rPr lang="en-US" b="1" dirty="0">
                <a:solidFill>
                  <a:srgbClr val="FF0000"/>
                </a:solidFill>
              </a:rPr>
              <a:t>Nonlocal mixing </a:t>
            </a:r>
            <a:r>
              <a:rPr lang="en-US" dirty="0"/>
              <a:t>involves deep flows</a:t>
            </a:r>
          </a:p>
          <a:p>
            <a:r>
              <a:rPr lang="en-US" dirty="0"/>
              <a:t> of fluid involving many grid volumes</a:t>
            </a:r>
          </a:p>
          <a:p>
            <a:r>
              <a:rPr lang="en-US" dirty="0"/>
              <a:t> quickly – like rising </a:t>
            </a:r>
            <a:r>
              <a:rPr lang="en-US" b="1" dirty="0">
                <a:solidFill>
                  <a:srgbClr val="FF0000"/>
                </a:solidFill>
              </a:rPr>
              <a:t>thermals</a:t>
            </a:r>
          </a:p>
        </p:txBody>
      </p:sp>
      <p:pic>
        <p:nvPicPr>
          <p:cNvPr id="3" name="Picture 2" descr="afternoon_profiles-05.gif">
            <a:extLst>
              <a:ext uri="{FF2B5EF4-FFF2-40B4-BE49-F238E27FC236}">
                <a16:creationId xmlns:a16="http://schemas.microsoft.com/office/drawing/2014/main" id="{62A197EC-946C-AACA-77AD-B5660B3D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6" y="4651604"/>
            <a:ext cx="2683823" cy="1704746"/>
          </a:xfrm>
          <a:prstGeom prst="rect">
            <a:avLst/>
          </a:prstGeom>
        </p:spPr>
      </p:pic>
    </p:spTree>
    <p:extLst>
      <p:ext uri="{BB962C8B-B14F-4D97-AF65-F5344CB8AC3E}">
        <p14:creationId xmlns:p14="http://schemas.microsoft.com/office/powerpoint/2010/main" val="357675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985916" y="5308665"/>
            <a:ext cx="3327400" cy="1028700"/>
          </a:xfrm>
          <a:prstGeom prst="rect">
            <a:avLst/>
          </a:prstGeom>
        </p:spPr>
      </p:pic>
      <p:pic>
        <p:nvPicPr>
          <p:cNvPr id="7" name="Picture 6"/>
          <p:cNvPicPr>
            <a:picLocks noChangeAspect="1"/>
          </p:cNvPicPr>
          <p:nvPr/>
        </p:nvPicPr>
        <p:blipFill>
          <a:blip r:embed="rId4"/>
          <a:stretch>
            <a:fillRect/>
          </a:stretch>
        </p:blipFill>
        <p:spPr>
          <a:xfrm>
            <a:off x="1144586" y="3570876"/>
            <a:ext cx="6997700" cy="1028700"/>
          </a:xfrm>
          <a:prstGeom prst="rect">
            <a:avLst/>
          </a:prstGeom>
        </p:spPr>
      </p:pic>
      <p:pic>
        <p:nvPicPr>
          <p:cNvPr id="3" name="Picture 2"/>
          <p:cNvPicPr>
            <a:picLocks noChangeAspect="1"/>
          </p:cNvPicPr>
          <p:nvPr/>
        </p:nvPicPr>
        <p:blipFill>
          <a:blip r:embed="rId5"/>
          <a:stretch>
            <a:fillRect/>
          </a:stretch>
        </p:blipFill>
        <p:spPr>
          <a:xfrm>
            <a:off x="1535296" y="2055215"/>
            <a:ext cx="6324600" cy="1054100"/>
          </a:xfrm>
          <a:prstGeom prst="rect">
            <a:avLst/>
          </a:prstGeom>
        </p:spPr>
      </p:pic>
      <p:sp>
        <p:nvSpPr>
          <p:cNvPr id="9" name="Title 8"/>
          <p:cNvSpPr>
            <a:spLocks noGrp="1"/>
          </p:cNvSpPr>
          <p:nvPr>
            <p:ph type="title"/>
          </p:nvPr>
        </p:nvSpPr>
        <p:spPr/>
        <p:txBody>
          <a:bodyPr>
            <a:normAutofit/>
          </a:bodyPr>
          <a:lstStyle/>
          <a:p>
            <a:r>
              <a:rPr lang="en-US" dirty="0"/>
              <a:t>Reynolds-averaged </a:t>
            </a:r>
            <a:r>
              <a:rPr lang="en-US" i="1" dirty="0">
                <a:latin typeface="Symbol" charset="2"/>
                <a:cs typeface="Symbol" charset="2"/>
              </a:rPr>
              <a:t>q</a:t>
            </a:r>
            <a:r>
              <a:rPr lang="en-US" dirty="0"/>
              <a:t>  equation</a:t>
            </a:r>
          </a:p>
        </p:txBody>
      </p:sp>
      <p:cxnSp>
        <p:nvCxnSpPr>
          <p:cNvPr id="10" name="Straight Arrow Connector 9"/>
          <p:cNvCxnSpPr/>
          <p:nvPr/>
        </p:nvCxnSpPr>
        <p:spPr>
          <a:xfrm>
            <a:off x="7078133" y="3302000"/>
            <a:ext cx="0" cy="2688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41512" y="5150041"/>
            <a:ext cx="4019034" cy="138171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010220" y="5362465"/>
            <a:ext cx="3762568" cy="923330"/>
          </a:xfrm>
          <a:prstGeom prst="rect">
            <a:avLst/>
          </a:prstGeom>
          <a:noFill/>
        </p:spPr>
        <p:txBody>
          <a:bodyPr wrap="none" rtlCol="0">
            <a:spAutoFit/>
          </a:bodyPr>
          <a:lstStyle/>
          <a:p>
            <a:r>
              <a:rPr lang="en-US" dirty="0"/>
              <a:t>• </a:t>
            </a:r>
            <a:r>
              <a:rPr lang="en-US" i="1" dirty="0"/>
              <a:t>K</a:t>
            </a:r>
            <a:r>
              <a:rPr lang="en-US" i="1" baseline="-25000" dirty="0"/>
              <a:t>m</a:t>
            </a:r>
            <a:r>
              <a:rPr lang="en-US" dirty="0"/>
              <a:t> applies to momentum, </a:t>
            </a:r>
            <a:r>
              <a:rPr lang="en-US" i="1" dirty="0" err="1"/>
              <a:t>K</a:t>
            </a:r>
            <a:r>
              <a:rPr lang="en-US" i="1" baseline="-25000" dirty="0" err="1"/>
              <a:t>h</a:t>
            </a:r>
            <a:r>
              <a:rPr lang="en-US" dirty="0"/>
              <a:t> to heat</a:t>
            </a:r>
          </a:p>
          <a:p>
            <a:r>
              <a:rPr lang="en-US" dirty="0"/>
              <a:t>• That’s </a:t>
            </a:r>
            <a:r>
              <a:rPr lang="en-US" b="1" dirty="0">
                <a:solidFill>
                  <a:srgbClr val="FF0000"/>
                </a:solidFill>
              </a:rPr>
              <a:t>local</a:t>
            </a:r>
            <a:r>
              <a:rPr lang="en-US" dirty="0">
                <a:solidFill>
                  <a:srgbClr val="FF0000"/>
                </a:solidFill>
              </a:rPr>
              <a:t> </a:t>
            </a:r>
            <a:r>
              <a:rPr lang="en-US" b="1" dirty="0">
                <a:solidFill>
                  <a:srgbClr val="FF0000"/>
                </a:solidFill>
              </a:rPr>
              <a:t>mixing</a:t>
            </a:r>
            <a:r>
              <a:rPr lang="en-US" dirty="0"/>
              <a:t>, between model</a:t>
            </a:r>
          </a:p>
          <a:p>
            <a:r>
              <a:rPr lang="en-US" dirty="0"/>
              <a:t>	levels</a:t>
            </a:r>
          </a:p>
        </p:txBody>
      </p:sp>
      <p:cxnSp>
        <p:nvCxnSpPr>
          <p:cNvPr id="16" name="Straight Arrow Connector 15"/>
          <p:cNvCxnSpPr/>
          <p:nvPr/>
        </p:nvCxnSpPr>
        <p:spPr>
          <a:xfrm flipV="1">
            <a:off x="5010220" y="4758267"/>
            <a:ext cx="1136580" cy="3917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71AD73AA-60CD-7B47-83D2-53FEAB596DE2}"/>
              </a:ext>
            </a:extLst>
          </p:cNvPr>
          <p:cNvSpPr>
            <a:spLocks noGrp="1"/>
          </p:cNvSpPr>
          <p:nvPr>
            <p:ph type="sldNum" sz="quarter" idx="12"/>
          </p:nvPr>
        </p:nvSpPr>
        <p:spPr/>
        <p:txBody>
          <a:bodyPr/>
          <a:lstStyle/>
          <a:p>
            <a:fld id="{BAA82552-520C-8D49-A435-D135DCB39600}" type="slidenum">
              <a:rPr lang="en-US" smtClean="0"/>
              <a:t>57</a:t>
            </a:fld>
            <a:endParaRPr lang="en-US"/>
          </a:p>
        </p:txBody>
      </p:sp>
    </p:spTree>
    <p:extLst>
      <p:ext uri="{BB962C8B-B14F-4D97-AF65-F5344CB8AC3E}">
        <p14:creationId xmlns:p14="http://schemas.microsoft.com/office/powerpoint/2010/main" val="172677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44586" y="3570876"/>
            <a:ext cx="6997700" cy="1028700"/>
          </a:xfrm>
          <a:prstGeom prst="rect">
            <a:avLst/>
          </a:prstGeom>
        </p:spPr>
      </p:pic>
      <p:pic>
        <p:nvPicPr>
          <p:cNvPr id="3" name="Picture 2"/>
          <p:cNvPicPr>
            <a:picLocks noChangeAspect="1"/>
          </p:cNvPicPr>
          <p:nvPr/>
        </p:nvPicPr>
        <p:blipFill>
          <a:blip r:embed="rId4"/>
          <a:stretch>
            <a:fillRect/>
          </a:stretch>
        </p:blipFill>
        <p:spPr>
          <a:xfrm>
            <a:off x="1535296" y="2055215"/>
            <a:ext cx="6324600" cy="1054100"/>
          </a:xfrm>
          <a:prstGeom prst="rect">
            <a:avLst/>
          </a:prstGeom>
        </p:spPr>
      </p:pic>
      <p:sp>
        <p:nvSpPr>
          <p:cNvPr id="9" name="Title 8"/>
          <p:cNvSpPr>
            <a:spLocks noGrp="1"/>
          </p:cNvSpPr>
          <p:nvPr>
            <p:ph type="title"/>
          </p:nvPr>
        </p:nvSpPr>
        <p:spPr/>
        <p:txBody>
          <a:bodyPr>
            <a:normAutofit/>
          </a:bodyPr>
          <a:lstStyle/>
          <a:p>
            <a:r>
              <a:rPr lang="en-US" b="1" dirty="0">
                <a:solidFill>
                  <a:srgbClr val="FF0000"/>
                </a:solidFill>
              </a:rPr>
              <a:t>Nonlocal</a:t>
            </a:r>
            <a:r>
              <a:rPr lang="en-US" dirty="0"/>
              <a:t> mixing term added</a:t>
            </a:r>
            <a:r>
              <a:rPr lang="mr-IN" dirty="0"/>
              <a:t>…</a:t>
            </a:r>
            <a:endParaRPr lang="en-US" dirty="0"/>
          </a:p>
        </p:txBody>
      </p:sp>
      <p:cxnSp>
        <p:nvCxnSpPr>
          <p:cNvPr id="10" name="Straight Arrow Connector 9"/>
          <p:cNvCxnSpPr/>
          <p:nvPr/>
        </p:nvCxnSpPr>
        <p:spPr>
          <a:xfrm>
            <a:off x="7078133" y="3302000"/>
            <a:ext cx="0" cy="2688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369888" y="5169530"/>
            <a:ext cx="8572500" cy="1028700"/>
          </a:xfrm>
          <a:prstGeom prst="rect">
            <a:avLst/>
          </a:prstGeom>
        </p:spPr>
      </p:pic>
      <p:sp>
        <p:nvSpPr>
          <p:cNvPr id="4" name="Rectangle 3"/>
          <p:cNvSpPr/>
          <p:nvPr/>
        </p:nvSpPr>
        <p:spPr>
          <a:xfrm>
            <a:off x="7961494" y="5367867"/>
            <a:ext cx="691437" cy="77956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2618711" y="4986461"/>
            <a:ext cx="2037427" cy="1381719"/>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201241CB-A0F1-9349-8A0A-96ACDB96A559}"/>
              </a:ext>
            </a:extLst>
          </p:cNvPr>
          <p:cNvSpPr>
            <a:spLocks noGrp="1"/>
          </p:cNvSpPr>
          <p:nvPr>
            <p:ph type="sldNum" sz="quarter" idx="12"/>
          </p:nvPr>
        </p:nvSpPr>
        <p:spPr/>
        <p:txBody>
          <a:bodyPr/>
          <a:lstStyle/>
          <a:p>
            <a:fld id="{BAA82552-520C-8D49-A435-D135DCB39600}" type="slidenum">
              <a:rPr lang="en-US" smtClean="0"/>
              <a:t>58</a:t>
            </a:fld>
            <a:endParaRPr lang="en-US" dirty="0"/>
          </a:p>
        </p:txBody>
      </p:sp>
      <p:sp>
        <p:nvSpPr>
          <p:cNvPr id="2" name="TextBox 1"/>
          <p:cNvSpPr txBox="1"/>
          <p:nvPr/>
        </p:nvSpPr>
        <p:spPr>
          <a:xfrm>
            <a:off x="5367868" y="6255188"/>
            <a:ext cx="3756991" cy="646331"/>
          </a:xfrm>
          <a:prstGeom prst="rect">
            <a:avLst/>
          </a:prstGeom>
          <a:solidFill>
            <a:schemeClr val="bg1"/>
          </a:solidFill>
        </p:spPr>
        <p:txBody>
          <a:bodyPr wrap="none" rtlCol="0">
            <a:spAutoFit/>
          </a:bodyPr>
          <a:lstStyle/>
          <a:p>
            <a:r>
              <a:rPr lang="en-US" b="1" dirty="0">
                <a:solidFill>
                  <a:srgbClr val="FF0000"/>
                </a:solidFill>
              </a:rPr>
              <a:t>Adds a new term: for nonlocal mixing</a:t>
            </a:r>
          </a:p>
          <a:p>
            <a:r>
              <a:rPr lang="en-US" b="1" dirty="0">
                <a:solidFill>
                  <a:srgbClr val="FF0000"/>
                </a:solidFill>
              </a:rPr>
              <a:t>Also needs a parameterization!</a:t>
            </a:r>
          </a:p>
        </p:txBody>
      </p:sp>
    </p:spTree>
    <p:extLst>
      <p:ext uri="{BB962C8B-B14F-4D97-AF65-F5344CB8AC3E}">
        <p14:creationId xmlns:p14="http://schemas.microsoft.com/office/powerpoint/2010/main" val="1303069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into PBL</a:t>
            </a:r>
          </a:p>
        </p:txBody>
      </p:sp>
      <p:sp>
        <p:nvSpPr>
          <p:cNvPr id="3" name="Slide Number Placeholder 2"/>
          <p:cNvSpPr>
            <a:spLocks noGrp="1"/>
          </p:cNvSpPr>
          <p:nvPr>
            <p:ph type="sldNum" sz="quarter" idx="12"/>
          </p:nvPr>
        </p:nvSpPr>
        <p:spPr/>
        <p:txBody>
          <a:bodyPr/>
          <a:lstStyle/>
          <a:p>
            <a:fld id="{BAA82552-520C-8D49-A435-D135DCB39600}" type="slidenum">
              <a:rPr lang="en-US" smtClean="0"/>
              <a:t>59</a:t>
            </a:fld>
            <a:endParaRPr lang="en-US"/>
          </a:p>
        </p:txBody>
      </p:sp>
      <p:pic>
        <p:nvPicPr>
          <p:cNvPr id="4" name="Picture 3" descr="Screen Shot 2018-01-30 at 9.54.49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740"/>
            <a:ext cx="4267200" cy="5269260"/>
          </a:xfrm>
          <a:prstGeom prst="rect">
            <a:avLst/>
          </a:prstGeom>
        </p:spPr>
      </p:pic>
      <p:sp>
        <p:nvSpPr>
          <p:cNvPr id="5" name="TextBox 4"/>
          <p:cNvSpPr txBox="1"/>
          <p:nvPr/>
        </p:nvSpPr>
        <p:spPr>
          <a:xfrm>
            <a:off x="4656138" y="6352143"/>
            <a:ext cx="2258438" cy="369332"/>
          </a:xfrm>
          <a:prstGeom prst="rect">
            <a:avLst/>
          </a:prstGeom>
          <a:noFill/>
        </p:spPr>
        <p:txBody>
          <a:bodyPr wrap="none" rtlCol="0">
            <a:spAutoFit/>
          </a:bodyPr>
          <a:lstStyle/>
          <a:p>
            <a:r>
              <a:rPr lang="en-US" dirty="0" err="1">
                <a:solidFill>
                  <a:schemeClr val="bg1">
                    <a:lumMod val="75000"/>
                  </a:schemeClr>
                </a:solidFill>
              </a:rPr>
              <a:t>Siebesma</a:t>
            </a:r>
            <a:r>
              <a:rPr lang="en-US" dirty="0">
                <a:solidFill>
                  <a:schemeClr val="bg1">
                    <a:lumMod val="75000"/>
                  </a:schemeClr>
                </a:solidFill>
              </a:rPr>
              <a:t> et al. (2007)</a:t>
            </a:r>
          </a:p>
        </p:txBody>
      </p:sp>
      <p:sp>
        <p:nvSpPr>
          <p:cNvPr id="6" name="TextBox 5"/>
          <p:cNvSpPr txBox="1"/>
          <p:nvPr/>
        </p:nvSpPr>
        <p:spPr>
          <a:xfrm>
            <a:off x="4712390" y="1990537"/>
            <a:ext cx="4121641" cy="1754326"/>
          </a:xfrm>
          <a:prstGeom prst="rect">
            <a:avLst/>
          </a:prstGeom>
          <a:noFill/>
        </p:spPr>
        <p:txBody>
          <a:bodyPr wrap="none" rtlCol="0">
            <a:spAutoFit/>
          </a:bodyPr>
          <a:lstStyle/>
          <a:p>
            <a:r>
              <a:rPr lang="en-US" dirty="0"/>
              <a:t>• In addition to nonlocal mixing, air is also</a:t>
            </a:r>
          </a:p>
          <a:p>
            <a:r>
              <a:rPr lang="en-US" dirty="0"/>
              <a:t>	being </a:t>
            </a:r>
            <a:r>
              <a:rPr lang="en-US" b="1" dirty="0">
                <a:solidFill>
                  <a:srgbClr val="00B050"/>
                </a:solidFill>
              </a:rPr>
              <a:t>entrained</a:t>
            </a:r>
            <a:r>
              <a:rPr lang="en-US" dirty="0"/>
              <a:t> into the PBL from</a:t>
            </a:r>
          </a:p>
          <a:p>
            <a:r>
              <a:rPr lang="en-US" dirty="0"/>
              <a:t>	the free atmosphere above</a:t>
            </a:r>
          </a:p>
          <a:p>
            <a:endParaRPr lang="en-US" dirty="0"/>
          </a:p>
          <a:p>
            <a:r>
              <a:rPr lang="en-US" dirty="0"/>
              <a:t>• </a:t>
            </a:r>
            <a:r>
              <a:rPr lang="en-US" b="1" dirty="0">
                <a:solidFill>
                  <a:srgbClr val="00B050"/>
                </a:solidFill>
              </a:rPr>
              <a:t>That’s also subgrid, and ALSO needs a </a:t>
            </a:r>
          </a:p>
          <a:p>
            <a:r>
              <a:rPr lang="en-US" b="1" dirty="0">
                <a:solidFill>
                  <a:srgbClr val="00B050"/>
                </a:solidFill>
              </a:rPr>
              <a:t>	parameterization!</a:t>
            </a:r>
          </a:p>
        </p:txBody>
      </p:sp>
      <p:sp>
        <p:nvSpPr>
          <p:cNvPr id="10" name="Freeform 9">
            <a:extLst>
              <a:ext uri="{FF2B5EF4-FFF2-40B4-BE49-F238E27FC236}">
                <a16:creationId xmlns:a16="http://schemas.microsoft.com/office/drawing/2014/main" id="{895E2236-330A-DD4D-9530-B5DD9F336575}"/>
              </a:ext>
            </a:extLst>
          </p:cNvPr>
          <p:cNvSpPr/>
          <p:nvPr/>
        </p:nvSpPr>
        <p:spPr>
          <a:xfrm>
            <a:off x="1312939" y="1394460"/>
            <a:ext cx="1087361" cy="1188720"/>
          </a:xfrm>
          <a:custGeom>
            <a:avLst/>
            <a:gdLst>
              <a:gd name="connsiteX0" fmla="*/ 1087361 w 1087361"/>
              <a:gd name="connsiteY0" fmla="*/ 0 h 1188720"/>
              <a:gd name="connsiteX1" fmla="*/ 744461 w 1087361"/>
              <a:gd name="connsiteY1" fmla="*/ 22860 h 1188720"/>
              <a:gd name="connsiteX2" fmla="*/ 641591 w 1087361"/>
              <a:gd name="connsiteY2" fmla="*/ 45720 h 1188720"/>
              <a:gd name="connsiteX3" fmla="*/ 573011 w 1087361"/>
              <a:gd name="connsiteY3" fmla="*/ 68580 h 1188720"/>
              <a:gd name="connsiteX4" fmla="*/ 538721 w 1087361"/>
              <a:gd name="connsiteY4" fmla="*/ 80010 h 1188720"/>
              <a:gd name="connsiteX5" fmla="*/ 458711 w 1087361"/>
              <a:gd name="connsiteY5" fmla="*/ 148590 h 1188720"/>
              <a:gd name="connsiteX6" fmla="*/ 390131 w 1087361"/>
              <a:gd name="connsiteY6" fmla="*/ 217170 h 1188720"/>
              <a:gd name="connsiteX7" fmla="*/ 355841 w 1087361"/>
              <a:gd name="connsiteY7" fmla="*/ 251460 h 1188720"/>
              <a:gd name="connsiteX8" fmla="*/ 321551 w 1087361"/>
              <a:gd name="connsiteY8" fmla="*/ 285750 h 1188720"/>
              <a:gd name="connsiteX9" fmla="*/ 264401 w 1087361"/>
              <a:gd name="connsiteY9" fmla="*/ 342900 h 1188720"/>
              <a:gd name="connsiteX10" fmla="*/ 241541 w 1087361"/>
              <a:gd name="connsiteY10" fmla="*/ 377190 h 1188720"/>
              <a:gd name="connsiteX11" fmla="*/ 207251 w 1087361"/>
              <a:gd name="connsiteY11" fmla="*/ 400050 h 1188720"/>
              <a:gd name="connsiteX12" fmla="*/ 195821 w 1087361"/>
              <a:gd name="connsiteY12" fmla="*/ 434340 h 1188720"/>
              <a:gd name="connsiteX13" fmla="*/ 150101 w 1087361"/>
              <a:gd name="connsiteY13" fmla="*/ 502920 h 1188720"/>
              <a:gd name="connsiteX14" fmla="*/ 127241 w 1087361"/>
              <a:gd name="connsiteY14" fmla="*/ 571500 h 1188720"/>
              <a:gd name="connsiteX15" fmla="*/ 81521 w 1087361"/>
              <a:gd name="connsiteY15" fmla="*/ 651510 h 1188720"/>
              <a:gd name="connsiteX16" fmla="*/ 70091 w 1087361"/>
              <a:gd name="connsiteY16" fmla="*/ 685800 h 1188720"/>
              <a:gd name="connsiteX17" fmla="*/ 47231 w 1087361"/>
              <a:gd name="connsiteY17" fmla="*/ 731520 h 1188720"/>
              <a:gd name="connsiteX18" fmla="*/ 24371 w 1087361"/>
              <a:gd name="connsiteY18" fmla="*/ 822960 h 1188720"/>
              <a:gd name="connsiteX19" fmla="*/ 12941 w 1087361"/>
              <a:gd name="connsiteY19" fmla="*/ 868680 h 1188720"/>
              <a:gd name="connsiteX20" fmla="*/ 1511 w 1087361"/>
              <a:gd name="connsiteY20" fmla="*/ 902970 h 1188720"/>
              <a:gd name="connsiteX21" fmla="*/ 1511 w 1087361"/>
              <a:gd name="connsiteY21"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361" h="1188720">
                <a:moveTo>
                  <a:pt x="1087361" y="0"/>
                </a:moveTo>
                <a:cubicBezTo>
                  <a:pt x="885689" y="28810"/>
                  <a:pt x="1147668" y="-5941"/>
                  <a:pt x="744461" y="22860"/>
                </a:cubicBezTo>
                <a:cubicBezTo>
                  <a:pt x="730186" y="23880"/>
                  <a:pt x="659034" y="40487"/>
                  <a:pt x="641591" y="45720"/>
                </a:cubicBezTo>
                <a:cubicBezTo>
                  <a:pt x="618511" y="52644"/>
                  <a:pt x="595871" y="60960"/>
                  <a:pt x="573011" y="68580"/>
                </a:cubicBezTo>
                <a:lnTo>
                  <a:pt x="538721" y="80010"/>
                </a:lnTo>
                <a:cubicBezTo>
                  <a:pt x="416309" y="202422"/>
                  <a:pt x="605340" y="16624"/>
                  <a:pt x="458711" y="148590"/>
                </a:cubicBezTo>
                <a:cubicBezTo>
                  <a:pt x="434681" y="170217"/>
                  <a:pt x="412991" y="194310"/>
                  <a:pt x="390131" y="217170"/>
                </a:cubicBezTo>
                <a:lnTo>
                  <a:pt x="355841" y="251460"/>
                </a:lnTo>
                <a:cubicBezTo>
                  <a:pt x="344411" y="262890"/>
                  <a:pt x="330517" y="272300"/>
                  <a:pt x="321551" y="285750"/>
                </a:cubicBezTo>
                <a:cubicBezTo>
                  <a:pt x="291071" y="331470"/>
                  <a:pt x="310121" y="312420"/>
                  <a:pt x="264401" y="342900"/>
                </a:cubicBezTo>
                <a:cubicBezTo>
                  <a:pt x="256781" y="354330"/>
                  <a:pt x="251255" y="367476"/>
                  <a:pt x="241541" y="377190"/>
                </a:cubicBezTo>
                <a:cubicBezTo>
                  <a:pt x="231827" y="386904"/>
                  <a:pt x="215833" y="389323"/>
                  <a:pt x="207251" y="400050"/>
                </a:cubicBezTo>
                <a:cubicBezTo>
                  <a:pt x="199725" y="409458"/>
                  <a:pt x="201672" y="423808"/>
                  <a:pt x="195821" y="434340"/>
                </a:cubicBezTo>
                <a:cubicBezTo>
                  <a:pt x="182478" y="458357"/>
                  <a:pt x="158789" y="476856"/>
                  <a:pt x="150101" y="502920"/>
                </a:cubicBezTo>
                <a:cubicBezTo>
                  <a:pt x="142481" y="525780"/>
                  <a:pt x="140607" y="551450"/>
                  <a:pt x="127241" y="571500"/>
                </a:cubicBezTo>
                <a:cubicBezTo>
                  <a:pt x="104283" y="605937"/>
                  <a:pt x="98923" y="610905"/>
                  <a:pt x="81521" y="651510"/>
                </a:cubicBezTo>
                <a:cubicBezTo>
                  <a:pt x="76775" y="662584"/>
                  <a:pt x="74837" y="674726"/>
                  <a:pt x="70091" y="685800"/>
                </a:cubicBezTo>
                <a:cubicBezTo>
                  <a:pt x="63379" y="701461"/>
                  <a:pt x="52619" y="715356"/>
                  <a:pt x="47231" y="731520"/>
                </a:cubicBezTo>
                <a:cubicBezTo>
                  <a:pt x="37296" y="761326"/>
                  <a:pt x="31991" y="792480"/>
                  <a:pt x="24371" y="822960"/>
                </a:cubicBezTo>
                <a:cubicBezTo>
                  <a:pt x="20561" y="838200"/>
                  <a:pt x="17909" y="853777"/>
                  <a:pt x="12941" y="868680"/>
                </a:cubicBezTo>
                <a:cubicBezTo>
                  <a:pt x="9131" y="880110"/>
                  <a:pt x="1941" y="890929"/>
                  <a:pt x="1511" y="902970"/>
                </a:cubicBezTo>
                <a:cubicBezTo>
                  <a:pt x="-1889" y="998159"/>
                  <a:pt x="1511" y="1093470"/>
                  <a:pt x="1511" y="1188720"/>
                </a:cubicBezTo>
              </a:path>
            </a:pathLst>
          </a:custGeom>
          <a:noFill/>
          <a:ln w="3810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8CB9CB16-F9B4-0F4F-803C-4BE43F8BC256}"/>
              </a:ext>
            </a:extLst>
          </p:cNvPr>
          <p:cNvSpPr/>
          <p:nvPr/>
        </p:nvSpPr>
        <p:spPr>
          <a:xfrm>
            <a:off x="3344250" y="1363980"/>
            <a:ext cx="1087361" cy="1188720"/>
          </a:xfrm>
          <a:custGeom>
            <a:avLst/>
            <a:gdLst>
              <a:gd name="connsiteX0" fmla="*/ 1087361 w 1087361"/>
              <a:gd name="connsiteY0" fmla="*/ 0 h 1188720"/>
              <a:gd name="connsiteX1" fmla="*/ 744461 w 1087361"/>
              <a:gd name="connsiteY1" fmla="*/ 22860 h 1188720"/>
              <a:gd name="connsiteX2" fmla="*/ 641591 w 1087361"/>
              <a:gd name="connsiteY2" fmla="*/ 45720 h 1188720"/>
              <a:gd name="connsiteX3" fmla="*/ 573011 w 1087361"/>
              <a:gd name="connsiteY3" fmla="*/ 68580 h 1188720"/>
              <a:gd name="connsiteX4" fmla="*/ 538721 w 1087361"/>
              <a:gd name="connsiteY4" fmla="*/ 80010 h 1188720"/>
              <a:gd name="connsiteX5" fmla="*/ 458711 w 1087361"/>
              <a:gd name="connsiteY5" fmla="*/ 148590 h 1188720"/>
              <a:gd name="connsiteX6" fmla="*/ 390131 w 1087361"/>
              <a:gd name="connsiteY6" fmla="*/ 217170 h 1188720"/>
              <a:gd name="connsiteX7" fmla="*/ 355841 w 1087361"/>
              <a:gd name="connsiteY7" fmla="*/ 251460 h 1188720"/>
              <a:gd name="connsiteX8" fmla="*/ 321551 w 1087361"/>
              <a:gd name="connsiteY8" fmla="*/ 285750 h 1188720"/>
              <a:gd name="connsiteX9" fmla="*/ 264401 w 1087361"/>
              <a:gd name="connsiteY9" fmla="*/ 342900 h 1188720"/>
              <a:gd name="connsiteX10" fmla="*/ 241541 w 1087361"/>
              <a:gd name="connsiteY10" fmla="*/ 377190 h 1188720"/>
              <a:gd name="connsiteX11" fmla="*/ 207251 w 1087361"/>
              <a:gd name="connsiteY11" fmla="*/ 400050 h 1188720"/>
              <a:gd name="connsiteX12" fmla="*/ 195821 w 1087361"/>
              <a:gd name="connsiteY12" fmla="*/ 434340 h 1188720"/>
              <a:gd name="connsiteX13" fmla="*/ 150101 w 1087361"/>
              <a:gd name="connsiteY13" fmla="*/ 502920 h 1188720"/>
              <a:gd name="connsiteX14" fmla="*/ 127241 w 1087361"/>
              <a:gd name="connsiteY14" fmla="*/ 571500 h 1188720"/>
              <a:gd name="connsiteX15" fmla="*/ 81521 w 1087361"/>
              <a:gd name="connsiteY15" fmla="*/ 651510 h 1188720"/>
              <a:gd name="connsiteX16" fmla="*/ 70091 w 1087361"/>
              <a:gd name="connsiteY16" fmla="*/ 685800 h 1188720"/>
              <a:gd name="connsiteX17" fmla="*/ 47231 w 1087361"/>
              <a:gd name="connsiteY17" fmla="*/ 731520 h 1188720"/>
              <a:gd name="connsiteX18" fmla="*/ 24371 w 1087361"/>
              <a:gd name="connsiteY18" fmla="*/ 822960 h 1188720"/>
              <a:gd name="connsiteX19" fmla="*/ 12941 w 1087361"/>
              <a:gd name="connsiteY19" fmla="*/ 868680 h 1188720"/>
              <a:gd name="connsiteX20" fmla="*/ 1511 w 1087361"/>
              <a:gd name="connsiteY20" fmla="*/ 902970 h 1188720"/>
              <a:gd name="connsiteX21" fmla="*/ 1511 w 1087361"/>
              <a:gd name="connsiteY21"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7361" h="1188720">
                <a:moveTo>
                  <a:pt x="1087361" y="0"/>
                </a:moveTo>
                <a:cubicBezTo>
                  <a:pt x="885689" y="28810"/>
                  <a:pt x="1147668" y="-5941"/>
                  <a:pt x="744461" y="22860"/>
                </a:cubicBezTo>
                <a:cubicBezTo>
                  <a:pt x="730186" y="23880"/>
                  <a:pt x="659034" y="40487"/>
                  <a:pt x="641591" y="45720"/>
                </a:cubicBezTo>
                <a:cubicBezTo>
                  <a:pt x="618511" y="52644"/>
                  <a:pt x="595871" y="60960"/>
                  <a:pt x="573011" y="68580"/>
                </a:cubicBezTo>
                <a:lnTo>
                  <a:pt x="538721" y="80010"/>
                </a:lnTo>
                <a:cubicBezTo>
                  <a:pt x="416309" y="202422"/>
                  <a:pt x="605340" y="16624"/>
                  <a:pt x="458711" y="148590"/>
                </a:cubicBezTo>
                <a:cubicBezTo>
                  <a:pt x="434681" y="170217"/>
                  <a:pt x="412991" y="194310"/>
                  <a:pt x="390131" y="217170"/>
                </a:cubicBezTo>
                <a:lnTo>
                  <a:pt x="355841" y="251460"/>
                </a:lnTo>
                <a:cubicBezTo>
                  <a:pt x="344411" y="262890"/>
                  <a:pt x="330517" y="272300"/>
                  <a:pt x="321551" y="285750"/>
                </a:cubicBezTo>
                <a:cubicBezTo>
                  <a:pt x="291071" y="331470"/>
                  <a:pt x="310121" y="312420"/>
                  <a:pt x="264401" y="342900"/>
                </a:cubicBezTo>
                <a:cubicBezTo>
                  <a:pt x="256781" y="354330"/>
                  <a:pt x="251255" y="367476"/>
                  <a:pt x="241541" y="377190"/>
                </a:cubicBezTo>
                <a:cubicBezTo>
                  <a:pt x="231827" y="386904"/>
                  <a:pt x="215833" y="389323"/>
                  <a:pt x="207251" y="400050"/>
                </a:cubicBezTo>
                <a:cubicBezTo>
                  <a:pt x="199725" y="409458"/>
                  <a:pt x="201672" y="423808"/>
                  <a:pt x="195821" y="434340"/>
                </a:cubicBezTo>
                <a:cubicBezTo>
                  <a:pt x="182478" y="458357"/>
                  <a:pt x="158789" y="476856"/>
                  <a:pt x="150101" y="502920"/>
                </a:cubicBezTo>
                <a:cubicBezTo>
                  <a:pt x="142481" y="525780"/>
                  <a:pt x="140607" y="551450"/>
                  <a:pt x="127241" y="571500"/>
                </a:cubicBezTo>
                <a:cubicBezTo>
                  <a:pt x="104283" y="605937"/>
                  <a:pt x="98923" y="610905"/>
                  <a:pt x="81521" y="651510"/>
                </a:cubicBezTo>
                <a:cubicBezTo>
                  <a:pt x="76775" y="662584"/>
                  <a:pt x="74837" y="674726"/>
                  <a:pt x="70091" y="685800"/>
                </a:cubicBezTo>
                <a:cubicBezTo>
                  <a:pt x="63379" y="701461"/>
                  <a:pt x="52619" y="715356"/>
                  <a:pt x="47231" y="731520"/>
                </a:cubicBezTo>
                <a:cubicBezTo>
                  <a:pt x="37296" y="761326"/>
                  <a:pt x="31991" y="792480"/>
                  <a:pt x="24371" y="822960"/>
                </a:cubicBezTo>
                <a:cubicBezTo>
                  <a:pt x="20561" y="838200"/>
                  <a:pt x="17909" y="853777"/>
                  <a:pt x="12941" y="868680"/>
                </a:cubicBezTo>
                <a:cubicBezTo>
                  <a:pt x="9131" y="880110"/>
                  <a:pt x="1941" y="890929"/>
                  <a:pt x="1511" y="902970"/>
                </a:cubicBezTo>
                <a:cubicBezTo>
                  <a:pt x="-1889" y="998159"/>
                  <a:pt x="1511" y="1093470"/>
                  <a:pt x="1511" y="1188720"/>
                </a:cubicBezTo>
              </a:path>
            </a:pathLst>
          </a:custGeom>
          <a:noFill/>
          <a:ln w="3810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62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361A-8DF9-6E05-C48F-6243FBFF1667}"/>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79265D6D-81ED-51F7-7AAE-DD52DDCE9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CD9CCB67-C465-920F-D159-C7EBBFBDD796}"/>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C379135A-3958-F3DF-3AB8-B9E62F35FD82}"/>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1C9AC972-2D80-F330-25B3-A76675078B37}"/>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262ED0D0-7E73-1017-80BA-9EDF626A5152}"/>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DB325F6A-D2B7-C25E-D3A7-0869D74298DA}"/>
              </a:ext>
            </a:extLst>
          </p:cNvPr>
          <p:cNvSpPr>
            <a:spLocks noGrp="1"/>
          </p:cNvSpPr>
          <p:nvPr>
            <p:ph type="sldNum" sz="quarter" idx="12"/>
          </p:nvPr>
        </p:nvSpPr>
        <p:spPr/>
        <p:txBody>
          <a:bodyPr/>
          <a:lstStyle/>
          <a:p>
            <a:fld id="{8E3FBBD5-1602-7744-BAB0-075BA59CFE2E}" type="slidenum">
              <a:rPr lang="en-US" smtClean="0"/>
              <a:t>6</a:t>
            </a:fld>
            <a:endParaRPr lang="en-US"/>
          </a:p>
        </p:txBody>
      </p:sp>
      <p:sp>
        <p:nvSpPr>
          <p:cNvPr id="2" name="TextBox 1">
            <a:extLst>
              <a:ext uri="{FF2B5EF4-FFF2-40B4-BE49-F238E27FC236}">
                <a16:creationId xmlns:a16="http://schemas.microsoft.com/office/drawing/2014/main" id="{452AC549-8660-3CCC-201D-DF987C2548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71C95A26-0A59-F213-FED7-B3384DF9B7BB}"/>
              </a:ext>
            </a:extLst>
          </p:cNvPr>
          <p:cNvSpPr txBox="1"/>
          <p:nvPr/>
        </p:nvSpPr>
        <p:spPr>
          <a:xfrm>
            <a:off x="672388" y="4238006"/>
            <a:ext cx="2149884" cy="523220"/>
          </a:xfrm>
          <a:prstGeom prst="rect">
            <a:avLst/>
          </a:prstGeom>
          <a:solidFill>
            <a:schemeClr val="bg1"/>
          </a:solidFill>
          <a:ln w="38100">
            <a:solidFill>
              <a:srgbClr val="0070C0"/>
            </a:solidFill>
          </a:ln>
        </p:spPr>
        <p:txBody>
          <a:bodyPr wrap="none" rtlCol="0">
            <a:spAutoFit/>
          </a:bodyPr>
          <a:lstStyle/>
          <a:p>
            <a:r>
              <a:rPr lang="en-US" sz="1400" b="1" dirty="0">
                <a:solidFill>
                  <a:srgbClr val="0070C0"/>
                </a:solidFill>
              </a:rPr>
              <a:t>Late afternoon to evening:</a:t>
            </a:r>
          </a:p>
          <a:p>
            <a:r>
              <a:rPr lang="en-US" sz="1400" b="1" dirty="0">
                <a:solidFill>
                  <a:srgbClr val="0070C0"/>
                </a:solidFill>
              </a:rPr>
              <a:t>surface layer stabilizes</a:t>
            </a:r>
          </a:p>
        </p:txBody>
      </p:sp>
      <p:cxnSp>
        <p:nvCxnSpPr>
          <p:cNvPr id="9" name="Straight Arrow Connector 8">
            <a:extLst>
              <a:ext uri="{FF2B5EF4-FFF2-40B4-BE49-F238E27FC236}">
                <a16:creationId xmlns:a16="http://schemas.microsoft.com/office/drawing/2014/main" id="{91147034-D50C-00E2-BF2C-945230492EF4}"/>
              </a:ext>
            </a:extLst>
          </p:cNvPr>
          <p:cNvCxnSpPr>
            <a:cxnSpLocks/>
          </p:cNvCxnSpPr>
          <p:nvPr/>
        </p:nvCxnSpPr>
        <p:spPr>
          <a:xfrm>
            <a:off x="1782956" y="4788206"/>
            <a:ext cx="734611" cy="567564"/>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378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PBL entrainment</a:t>
            </a:r>
          </a:p>
        </p:txBody>
      </p:sp>
      <p:sp>
        <p:nvSpPr>
          <p:cNvPr id="3" name="Content Placeholder 2"/>
          <p:cNvSpPr>
            <a:spLocks noGrp="1"/>
          </p:cNvSpPr>
          <p:nvPr>
            <p:ph idx="1"/>
          </p:nvPr>
        </p:nvSpPr>
        <p:spPr/>
        <p:txBody>
          <a:bodyPr/>
          <a:lstStyle/>
          <a:p>
            <a:r>
              <a:rPr lang="en-US" dirty="0"/>
              <a:t>YSU parameterizes </a:t>
            </a:r>
            <a:r>
              <a:rPr lang="en-US" b="1" dirty="0">
                <a:solidFill>
                  <a:srgbClr val="00B050"/>
                </a:solidFill>
              </a:rPr>
              <a:t>entrainment</a:t>
            </a:r>
            <a:r>
              <a:rPr lang="en-US" dirty="0"/>
              <a:t> into the PBL from the free atmosphere in terms of surface fluxes </a:t>
            </a:r>
          </a:p>
        </p:txBody>
      </p:sp>
      <p:sp>
        <p:nvSpPr>
          <p:cNvPr id="4" name="Slide Number Placeholder 3"/>
          <p:cNvSpPr>
            <a:spLocks noGrp="1"/>
          </p:cNvSpPr>
          <p:nvPr>
            <p:ph type="sldNum" sz="quarter" idx="12"/>
          </p:nvPr>
        </p:nvSpPr>
        <p:spPr/>
        <p:txBody>
          <a:bodyPr/>
          <a:lstStyle/>
          <a:p>
            <a:fld id="{BAA82552-520C-8D49-A435-D135DCB39600}" type="slidenum">
              <a:rPr lang="en-US" smtClean="0"/>
              <a:t>60</a:t>
            </a:fld>
            <a:endParaRPr lang="en-US"/>
          </a:p>
        </p:txBody>
      </p:sp>
      <p:pic>
        <p:nvPicPr>
          <p:cNvPr id="5" name="Picture 4"/>
          <p:cNvPicPr>
            <a:picLocks noChangeAspect="1"/>
          </p:cNvPicPr>
          <p:nvPr/>
        </p:nvPicPr>
        <p:blipFill>
          <a:blip r:embed="rId3"/>
          <a:stretch>
            <a:fillRect/>
          </a:stretch>
        </p:blipFill>
        <p:spPr>
          <a:xfrm>
            <a:off x="583037" y="3681120"/>
            <a:ext cx="8205134" cy="929533"/>
          </a:xfrm>
          <a:prstGeom prst="rect">
            <a:avLst/>
          </a:prstGeom>
        </p:spPr>
      </p:pic>
      <p:sp>
        <p:nvSpPr>
          <p:cNvPr id="6" name="TextBox 5"/>
          <p:cNvSpPr txBox="1"/>
          <p:nvPr/>
        </p:nvSpPr>
        <p:spPr>
          <a:xfrm>
            <a:off x="6553790" y="3408184"/>
            <a:ext cx="1870487" cy="369332"/>
          </a:xfrm>
          <a:prstGeom prst="rect">
            <a:avLst/>
          </a:prstGeom>
          <a:noFill/>
        </p:spPr>
        <p:txBody>
          <a:bodyPr wrap="none" rtlCol="0">
            <a:spAutoFit/>
          </a:bodyPr>
          <a:lstStyle/>
          <a:p>
            <a:r>
              <a:rPr lang="en-US" dirty="0">
                <a:solidFill>
                  <a:srgbClr val="FF0000"/>
                </a:solidFill>
              </a:rPr>
              <a:t>entrainment term</a:t>
            </a:r>
          </a:p>
        </p:txBody>
      </p:sp>
      <p:pic>
        <p:nvPicPr>
          <p:cNvPr id="7" name="Picture 6" descr="entrainm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827" y="5323594"/>
            <a:ext cx="1996173" cy="1529272"/>
          </a:xfrm>
          <a:prstGeom prst="rect">
            <a:avLst/>
          </a:prstGeom>
        </p:spPr>
      </p:pic>
      <p:sp>
        <p:nvSpPr>
          <p:cNvPr id="8" name="TextBox 7"/>
          <p:cNvSpPr txBox="1"/>
          <p:nvPr/>
        </p:nvSpPr>
        <p:spPr>
          <a:xfrm>
            <a:off x="3669305" y="4649774"/>
            <a:ext cx="2332352" cy="923330"/>
          </a:xfrm>
          <a:prstGeom prst="rect">
            <a:avLst/>
          </a:prstGeom>
          <a:noFill/>
        </p:spPr>
        <p:txBody>
          <a:bodyPr wrap="none" rtlCol="0">
            <a:spAutoFit/>
          </a:bodyPr>
          <a:lstStyle/>
          <a:p>
            <a:pPr algn="r"/>
            <a:r>
              <a:rPr lang="en-US" i="1" dirty="0"/>
              <a:t>PBL top</a:t>
            </a:r>
            <a:r>
              <a:rPr lang="en-US" dirty="0"/>
              <a:t> flux, but made </a:t>
            </a:r>
          </a:p>
          <a:p>
            <a:pPr algn="r"/>
            <a:r>
              <a:rPr lang="en-US" dirty="0"/>
              <a:t>inversely proportional </a:t>
            </a:r>
          </a:p>
          <a:p>
            <a:pPr algn="r"/>
            <a:r>
              <a:rPr lang="en-US" dirty="0"/>
              <a:t>to </a:t>
            </a:r>
            <a:r>
              <a:rPr lang="en-US" i="1" dirty="0"/>
              <a:t>surface</a:t>
            </a:r>
            <a:r>
              <a:rPr lang="en-US" dirty="0"/>
              <a:t> flux</a:t>
            </a:r>
          </a:p>
        </p:txBody>
      </p:sp>
      <p:cxnSp>
        <p:nvCxnSpPr>
          <p:cNvPr id="10" name="Straight Arrow Connector 9"/>
          <p:cNvCxnSpPr/>
          <p:nvPr/>
        </p:nvCxnSpPr>
        <p:spPr>
          <a:xfrm flipV="1">
            <a:off x="6030873" y="4669049"/>
            <a:ext cx="450762" cy="287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74391" y="6211669"/>
            <a:ext cx="3326552" cy="646331"/>
          </a:xfrm>
          <a:prstGeom prst="rect">
            <a:avLst/>
          </a:prstGeom>
          <a:noFill/>
        </p:spPr>
        <p:txBody>
          <a:bodyPr wrap="none" rtlCol="0">
            <a:spAutoFit/>
          </a:bodyPr>
          <a:lstStyle/>
          <a:p>
            <a:pPr algn="r"/>
            <a:r>
              <a:rPr lang="en-US" dirty="0"/>
              <a:t>(z/h)</a:t>
            </a:r>
            <a:r>
              <a:rPr lang="en-US" baseline="30000" dirty="0"/>
              <a:t>3</a:t>
            </a:r>
            <a:r>
              <a:rPr lang="en-US" dirty="0"/>
              <a:t> function weighted towards</a:t>
            </a:r>
          </a:p>
          <a:p>
            <a:pPr algn="r"/>
            <a:r>
              <a:rPr lang="en-US" dirty="0"/>
              <a:t>PBL top</a:t>
            </a:r>
          </a:p>
        </p:txBody>
      </p:sp>
      <p:cxnSp>
        <p:nvCxnSpPr>
          <p:cNvPr id="13" name="Straight Arrow Connector 12"/>
          <p:cNvCxnSpPr/>
          <p:nvPr/>
        </p:nvCxnSpPr>
        <p:spPr>
          <a:xfrm>
            <a:off x="6788205" y="6575335"/>
            <a:ext cx="45254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74194" y="5844271"/>
            <a:ext cx="2727392" cy="830997"/>
          </a:xfrm>
          <a:prstGeom prst="rect">
            <a:avLst/>
          </a:prstGeom>
          <a:noFill/>
        </p:spPr>
        <p:txBody>
          <a:bodyPr wrap="none" rtlCol="0">
            <a:spAutoFit/>
          </a:bodyPr>
          <a:lstStyle/>
          <a:p>
            <a:r>
              <a:rPr lang="en-US" sz="1200" i="1" dirty="0" err="1">
                <a:solidFill>
                  <a:schemeClr val="bg1">
                    <a:lumMod val="65000"/>
                  </a:schemeClr>
                </a:solidFill>
                <a:latin typeface="Courier"/>
                <a:cs typeface="Courier"/>
              </a:rPr>
              <a:t>ysu_topdown_pblmix</a:t>
            </a:r>
            <a:r>
              <a:rPr lang="en-US" sz="1200" i="1" dirty="0">
                <a:solidFill>
                  <a:schemeClr val="bg1">
                    <a:lumMod val="65000"/>
                  </a:schemeClr>
                </a:solidFill>
              </a:rPr>
              <a:t> = 1 makes </a:t>
            </a:r>
          </a:p>
          <a:p>
            <a:r>
              <a:rPr lang="en-US" sz="1200" i="1" dirty="0">
                <a:solidFill>
                  <a:schemeClr val="bg1">
                    <a:lumMod val="65000"/>
                  </a:schemeClr>
                </a:solidFill>
              </a:rPr>
              <a:t>  entrainment a function of PBL top</a:t>
            </a:r>
          </a:p>
          <a:p>
            <a:r>
              <a:rPr lang="en-US" sz="1200" i="1" dirty="0">
                <a:solidFill>
                  <a:schemeClr val="bg1">
                    <a:lumMod val="65000"/>
                  </a:schemeClr>
                </a:solidFill>
              </a:rPr>
              <a:t>  flux also.  This was the key to improved</a:t>
            </a:r>
          </a:p>
          <a:p>
            <a:r>
              <a:rPr lang="en-US" sz="1200" i="1" dirty="0">
                <a:solidFill>
                  <a:schemeClr val="bg1">
                    <a:lumMod val="65000"/>
                  </a:schemeClr>
                </a:solidFill>
              </a:rPr>
              <a:t>fog forecasts (Wilson and Fovell 2018).</a:t>
            </a:r>
            <a:endParaRPr lang="en-US" sz="1600" i="1" dirty="0">
              <a:solidFill>
                <a:schemeClr val="bg1">
                  <a:lumMod val="65000"/>
                </a:schemeClr>
              </a:solidFill>
            </a:endParaRPr>
          </a:p>
        </p:txBody>
      </p:sp>
    </p:spTree>
    <p:extLst>
      <p:ext uri="{BB962C8B-B14F-4D97-AF65-F5344CB8AC3E}">
        <p14:creationId xmlns:p14="http://schemas.microsoft.com/office/powerpoint/2010/main" val="1728502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3913E-65BB-364D-800D-474AC6196E65}"/>
              </a:ext>
            </a:extLst>
          </p:cNvPr>
          <p:cNvSpPr>
            <a:spLocks noGrp="1"/>
          </p:cNvSpPr>
          <p:nvPr>
            <p:ph type="title"/>
          </p:nvPr>
        </p:nvSpPr>
        <p:spPr/>
        <p:txBody>
          <a:bodyPr/>
          <a:lstStyle/>
          <a:p>
            <a:r>
              <a:rPr lang="en-US" dirty="0"/>
              <a:t>Aside on California fog…</a:t>
            </a:r>
          </a:p>
        </p:txBody>
      </p:sp>
      <p:sp>
        <p:nvSpPr>
          <p:cNvPr id="4" name="Slide Number Placeholder 3">
            <a:extLst>
              <a:ext uri="{FF2B5EF4-FFF2-40B4-BE49-F238E27FC236}">
                <a16:creationId xmlns:a16="http://schemas.microsoft.com/office/drawing/2014/main" id="{6B4420BC-F1B0-CE4B-8874-E541AE48CBE2}"/>
              </a:ext>
            </a:extLst>
          </p:cNvPr>
          <p:cNvSpPr>
            <a:spLocks noGrp="1"/>
          </p:cNvSpPr>
          <p:nvPr>
            <p:ph type="sldNum" sz="quarter" idx="12"/>
          </p:nvPr>
        </p:nvSpPr>
        <p:spPr/>
        <p:txBody>
          <a:bodyPr/>
          <a:lstStyle/>
          <a:p>
            <a:fld id="{BAA82552-520C-8D49-A435-D135DCB39600}" type="slidenum">
              <a:rPr lang="en-US" smtClean="0"/>
              <a:t>61</a:t>
            </a:fld>
            <a:endParaRPr lang="en-US"/>
          </a:p>
        </p:txBody>
      </p:sp>
      <p:pic>
        <p:nvPicPr>
          <p:cNvPr id="7" name="Picture 6">
            <a:extLst>
              <a:ext uri="{FF2B5EF4-FFF2-40B4-BE49-F238E27FC236}">
                <a16:creationId xmlns:a16="http://schemas.microsoft.com/office/drawing/2014/main" id="{2C8D5A97-F591-6749-A3CE-31B318171AFC}"/>
              </a:ext>
            </a:extLst>
          </p:cNvPr>
          <p:cNvPicPr>
            <a:picLocks noChangeAspect="1"/>
          </p:cNvPicPr>
          <p:nvPr/>
        </p:nvPicPr>
        <p:blipFill>
          <a:blip r:embed="rId2"/>
          <a:stretch>
            <a:fillRect/>
          </a:stretch>
        </p:blipFill>
        <p:spPr>
          <a:xfrm>
            <a:off x="1746250" y="2093257"/>
            <a:ext cx="5651500" cy="3505200"/>
          </a:xfrm>
          <a:prstGeom prst="rect">
            <a:avLst/>
          </a:prstGeom>
        </p:spPr>
      </p:pic>
    </p:spTree>
    <p:extLst>
      <p:ext uri="{BB962C8B-B14F-4D97-AF65-F5344CB8AC3E}">
        <p14:creationId xmlns:p14="http://schemas.microsoft.com/office/powerpoint/2010/main" val="1203532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A82552-520C-8D49-A435-D135DCB39600}" type="slidenum">
              <a:rPr lang="en-US" smtClean="0"/>
              <a:t>62</a:t>
            </a:fld>
            <a:endParaRPr lang="en-US"/>
          </a:p>
        </p:txBody>
      </p:sp>
      <p:pic>
        <p:nvPicPr>
          <p:cNvPr id="5" name="Picture 4" descr="Figure0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88" y="0"/>
            <a:ext cx="8547100" cy="5575300"/>
          </a:xfrm>
          <a:prstGeom prst="rect">
            <a:avLst/>
          </a:prstGeom>
        </p:spPr>
      </p:pic>
      <p:sp>
        <p:nvSpPr>
          <p:cNvPr id="6" name="TextBox 5"/>
          <p:cNvSpPr txBox="1"/>
          <p:nvPr/>
        </p:nvSpPr>
        <p:spPr>
          <a:xfrm>
            <a:off x="135631" y="6488668"/>
            <a:ext cx="2499753" cy="369332"/>
          </a:xfrm>
          <a:prstGeom prst="rect">
            <a:avLst/>
          </a:prstGeom>
          <a:noFill/>
        </p:spPr>
        <p:txBody>
          <a:bodyPr wrap="none" rtlCol="0">
            <a:spAutoFit/>
          </a:bodyPr>
          <a:lstStyle/>
          <a:p>
            <a:r>
              <a:rPr lang="en-US" dirty="0">
                <a:solidFill>
                  <a:schemeClr val="bg1">
                    <a:lumMod val="65000"/>
                  </a:schemeClr>
                </a:solidFill>
              </a:rPr>
              <a:t>Wilson and Fovell (2018)</a:t>
            </a:r>
          </a:p>
        </p:txBody>
      </p:sp>
      <p:sp>
        <p:nvSpPr>
          <p:cNvPr id="7" name="TextBox 6"/>
          <p:cNvSpPr txBox="1"/>
          <p:nvPr/>
        </p:nvSpPr>
        <p:spPr>
          <a:xfrm>
            <a:off x="135631" y="5875639"/>
            <a:ext cx="2795394" cy="369332"/>
          </a:xfrm>
          <a:prstGeom prst="rect">
            <a:avLst/>
          </a:prstGeom>
          <a:noFill/>
        </p:spPr>
        <p:txBody>
          <a:bodyPr wrap="none" rtlCol="0">
            <a:spAutoFit/>
          </a:bodyPr>
          <a:lstStyle/>
          <a:p>
            <a:r>
              <a:rPr lang="en-US" dirty="0"/>
              <a:t>LES = Large Eddy Simulation</a:t>
            </a:r>
          </a:p>
        </p:txBody>
      </p:sp>
      <p:sp>
        <p:nvSpPr>
          <p:cNvPr id="9" name="Rectangle 8"/>
          <p:cNvSpPr/>
          <p:nvPr/>
        </p:nvSpPr>
        <p:spPr>
          <a:xfrm>
            <a:off x="1" y="2487403"/>
            <a:ext cx="9144000" cy="2187504"/>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214118-BCD2-17A6-25C3-2515FA85902A}"/>
              </a:ext>
            </a:extLst>
          </p:cNvPr>
          <p:cNvSpPr/>
          <p:nvPr/>
        </p:nvSpPr>
        <p:spPr>
          <a:xfrm>
            <a:off x="382588" y="2487403"/>
            <a:ext cx="8547100" cy="21875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2E2F74-DA81-D318-A219-90FB6862890B}"/>
              </a:ext>
            </a:extLst>
          </p:cNvPr>
          <p:cNvSpPr txBox="1"/>
          <p:nvPr/>
        </p:nvSpPr>
        <p:spPr>
          <a:xfrm>
            <a:off x="1080654" y="3261550"/>
            <a:ext cx="2071529" cy="369332"/>
          </a:xfrm>
          <a:prstGeom prst="rect">
            <a:avLst/>
          </a:prstGeom>
          <a:noFill/>
        </p:spPr>
        <p:txBody>
          <a:bodyPr wrap="none" rtlCol="0">
            <a:spAutoFit/>
          </a:bodyPr>
          <a:lstStyle/>
          <a:p>
            <a:pPr algn="ctr"/>
            <a:r>
              <a:rPr lang="en-US" b="1" dirty="0">
                <a:solidFill>
                  <a:srgbClr val="FF0000"/>
                </a:solidFill>
              </a:rPr>
              <a:t>Resolves</a:t>
            </a:r>
            <a:r>
              <a:rPr lang="en-US" dirty="0"/>
              <a:t> turbulence</a:t>
            </a:r>
          </a:p>
        </p:txBody>
      </p:sp>
      <p:sp>
        <p:nvSpPr>
          <p:cNvPr id="10" name="TextBox 9">
            <a:extLst>
              <a:ext uri="{FF2B5EF4-FFF2-40B4-BE49-F238E27FC236}">
                <a16:creationId xmlns:a16="http://schemas.microsoft.com/office/drawing/2014/main" id="{A0FB1072-0417-D40A-AA23-59EC9D04AD11}"/>
              </a:ext>
            </a:extLst>
          </p:cNvPr>
          <p:cNvSpPr txBox="1"/>
          <p:nvPr/>
        </p:nvSpPr>
        <p:spPr>
          <a:xfrm>
            <a:off x="3496606" y="2975370"/>
            <a:ext cx="2612575" cy="923330"/>
          </a:xfrm>
          <a:prstGeom prst="rect">
            <a:avLst/>
          </a:prstGeom>
          <a:noFill/>
        </p:spPr>
        <p:txBody>
          <a:bodyPr wrap="none" rtlCol="0">
            <a:spAutoFit/>
          </a:bodyPr>
          <a:lstStyle/>
          <a:p>
            <a:pPr algn="ctr"/>
            <a:r>
              <a:rPr lang="en-US" b="1" dirty="0">
                <a:solidFill>
                  <a:srgbClr val="FF0000"/>
                </a:solidFill>
              </a:rPr>
              <a:t>Parameterizes</a:t>
            </a:r>
            <a:r>
              <a:rPr lang="en-US" dirty="0"/>
              <a:t> turbulence</a:t>
            </a:r>
          </a:p>
          <a:p>
            <a:pPr algn="ctr"/>
            <a:r>
              <a:rPr lang="en-US" dirty="0"/>
              <a:t>but did not get sufficient</a:t>
            </a:r>
          </a:p>
          <a:p>
            <a:pPr algn="ctr"/>
            <a:r>
              <a:rPr lang="en-US" dirty="0">
                <a:solidFill>
                  <a:srgbClr val="00B050"/>
                </a:solidFill>
              </a:rPr>
              <a:t>entrainment</a:t>
            </a:r>
          </a:p>
        </p:txBody>
      </p:sp>
      <p:sp>
        <p:nvSpPr>
          <p:cNvPr id="13" name="TextBox 12">
            <a:extLst>
              <a:ext uri="{FF2B5EF4-FFF2-40B4-BE49-F238E27FC236}">
                <a16:creationId xmlns:a16="http://schemas.microsoft.com/office/drawing/2014/main" id="{06E247A6-5E92-6692-D1A4-6BFDBE342DFC}"/>
              </a:ext>
            </a:extLst>
          </p:cNvPr>
          <p:cNvSpPr txBox="1"/>
          <p:nvPr/>
        </p:nvSpPr>
        <p:spPr>
          <a:xfrm>
            <a:off x="6340954" y="3113707"/>
            <a:ext cx="2472280" cy="646331"/>
          </a:xfrm>
          <a:prstGeom prst="rect">
            <a:avLst/>
          </a:prstGeom>
          <a:noFill/>
        </p:spPr>
        <p:txBody>
          <a:bodyPr wrap="none" rtlCol="0">
            <a:spAutoFit/>
          </a:bodyPr>
          <a:lstStyle/>
          <a:p>
            <a:pPr algn="ctr"/>
            <a:r>
              <a:rPr lang="en-US" dirty="0"/>
              <a:t>After improved handling</a:t>
            </a:r>
          </a:p>
          <a:p>
            <a:pPr algn="ctr"/>
            <a:r>
              <a:rPr lang="en-US" dirty="0"/>
              <a:t>of </a:t>
            </a:r>
            <a:r>
              <a:rPr lang="en-US" dirty="0">
                <a:solidFill>
                  <a:srgbClr val="00B050"/>
                </a:solidFill>
              </a:rPr>
              <a:t>entrainment</a:t>
            </a:r>
          </a:p>
        </p:txBody>
      </p:sp>
      <p:sp>
        <p:nvSpPr>
          <p:cNvPr id="11" name="TextBox 10"/>
          <p:cNvSpPr txBox="1"/>
          <p:nvPr/>
        </p:nvSpPr>
        <p:spPr>
          <a:xfrm>
            <a:off x="3404468" y="2331262"/>
            <a:ext cx="2031626" cy="276999"/>
          </a:xfrm>
          <a:prstGeom prst="rect">
            <a:avLst/>
          </a:prstGeom>
          <a:noFill/>
        </p:spPr>
        <p:txBody>
          <a:bodyPr wrap="none" rtlCol="0">
            <a:spAutoFit/>
          </a:bodyPr>
          <a:lstStyle/>
          <a:p>
            <a:r>
              <a:rPr lang="en-US" sz="1200" dirty="0" err="1">
                <a:latin typeface="Courier"/>
                <a:cs typeface="Courier"/>
              </a:rPr>
              <a:t>ysu_topdown_pblmix</a:t>
            </a:r>
            <a:r>
              <a:rPr lang="en-US" sz="1200" dirty="0">
                <a:latin typeface="Courier"/>
                <a:cs typeface="Courier"/>
              </a:rPr>
              <a:t>=0</a:t>
            </a:r>
          </a:p>
        </p:txBody>
      </p:sp>
      <p:sp>
        <p:nvSpPr>
          <p:cNvPr id="12" name="TextBox 11"/>
          <p:cNvSpPr txBox="1"/>
          <p:nvPr/>
        </p:nvSpPr>
        <p:spPr>
          <a:xfrm>
            <a:off x="6096987" y="2309880"/>
            <a:ext cx="2031626" cy="276999"/>
          </a:xfrm>
          <a:prstGeom prst="rect">
            <a:avLst/>
          </a:prstGeom>
          <a:noFill/>
        </p:spPr>
        <p:txBody>
          <a:bodyPr wrap="none" rtlCol="0">
            <a:spAutoFit/>
          </a:bodyPr>
          <a:lstStyle/>
          <a:p>
            <a:r>
              <a:rPr lang="en-US" sz="1200" dirty="0" err="1">
                <a:latin typeface="Courier"/>
                <a:cs typeface="Courier"/>
              </a:rPr>
              <a:t>ysu_topdown_pblmix</a:t>
            </a:r>
            <a:r>
              <a:rPr lang="en-US" sz="1200" dirty="0">
                <a:latin typeface="Courier"/>
                <a:cs typeface="Courier"/>
              </a:rPr>
              <a:t>=1</a:t>
            </a:r>
          </a:p>
        </p:txBody>
      </p:sp>
      <p:pic>
        <p:nvPicPr>
          <p:cNvPr id="8" name="Picture 7">
            <a:extLst>
              <a:ext uri="{FF2B5EF4-FFF2-40B4-BE49-F238E27FC236}">
                <a16:creationId xmlns:a16="http://schemas.microsoft.com/office/drawing/2014/main" id="{8E0DA0E1-113F-1246-2A47-56BB2CF9FF10}"/>
              </a:ext>
            </a:extLst>
          </p:cNvPr>
          <p:cNvPicPr>
            <a:picLocks noChangeAspect="1"/>
          </p:cNvPicPr>
          <p:nvPr/>
        </p:nvPicPr>
        <p:blipFill>
          <a:blip r:embed="rId3"/>
          <a:stretch>
            <a:fillRect/>
          </a:stretch>
        </p:blipFill>
        <p:spPr>
          <a:xfrm>
            <a:off x="3246467" y="3919151"/>
            <a:ext cx="3082142" cy="467516"/>
          </a:xfrm>
          <a:prstGeom prst="rect">
            <a:avLst/>
          </a:prstGeom>
        </p:spPr>
      </p:pic>
      <p:sp>
        <p:nvSpPr>
          <p:cNvPr id="14" name="Oval 13">
            <a:extLst>
              <a:ext uri="{FF2B5EF4-FFF2-40B4-BE49-F238E27FC236}">
                <a16:creationId xmlns:a16="http://schemas.microsoft.com/office/drawing/2014/main" id="{65E83FCA-A0A2-5B72-62E3-B312030348BD}"/>
              </a:ext>
            </a:extLst>
          </p:cNvPr>
          <p:cNvSpPr/>
          <p:nvPr/>
        </p:nvSpPr>
        <p:spPr>
          <a:xfrm>
            <a:off x="4833257" y="3827450"/>
            <a:ext cx="1650670" cy="661425"/>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236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 quick peek at TKE-based (Mellor-Yamada) schemes</a:t>
            </a:r>
          </a:p>
        </p:txBody>
      </p:sp>
      <p:sp>
        <p:nvSpPr>
          <p:cNvPr id="5" name="Subtitle 4"/>
          <p:cNvSpPr>
            <a:spLocks noGrp="1"/>
          </p:cNvSpPr>
          <p:nvPr>
            <p:ph type="subTitle" idx="1"/>
          </p:nvPr>
        </p:nvSpPr>
        <p:spPr/>
        <p:txBody>
          <a:bodyPr/>
          <a:lstStyle/>
          <a:p>
            <a:r>
              <a:rPr lang="en-US" dirty="0"/>
              <a:t>Including MYJ, MYNN2, MYNN3, QNSE, GBM</a:t>
            </a:r>
          </a:p>
          <a:p>
            <a:r>
              <a:rPr lang="en-US" dirty="0"/>
              <a:t>[WRF’s MYNN: Olson et al. (2019)]</a:t>
            </a:r>
          </a:p>
        </p:txBody>
      </p:sp>
      <p:sp>
        <p:nvSpPr>
          <p:cNvPr id="3" name="Slide Number Placeholder 2"/>
          <p:cNvSpPr>
            <a:spLocks noGrp="1"/>
          </p:cNvSpPr>
          <p:nvPr>
            <p:ph type="sldNum" sz="quarter" idx="12"/>
          </p:nvPr>
        </p:nvSpPr>
        <p:spPr/>
        <p:txBody>
          <a:bodyPr/>
          <a:lstStyle/>
          <a:p>
            <a:fld id="{BAA82552-520C-8D49-A435-D135DCB39600}" type="slidenum">
              <a:rPr lang="en-US" smtClean="0"/>
              <a:t>63</a:t>
            </a:fld>
            <a:endParaRPr lang="en-US"/>
          </a:p>
        </p:txBody>
      </p:sp>
    </p:spTree>
    <p:extLst>
      <p:ext uri="{BB962C8B-B14F-4D97-AF65-F5344CB8AC3E}">
        <p14:creationId xmlns:p14="http://schemas.microsoft.com/office/powerpoint/2010/main" val="1326393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Recall from earlier…</a:t>
            </a:r>
          </a:p>
        </p:txBody>
      </p:sp>
      <p:sp>
        <p:nvSpPr>
          <p:cNvPr id="4" name="Slide Number Placeholder 3"/>
          <p:cNvSpPr>
            <a:spLocks noGrp="1"/>
          </p:cNvSpPr>
          <p:nvPr>
            <p:ph type="sldNum" sz="quarter" idx="12"/>
          </p:nvPr>
        </p:nvSpPr>
        <p:spPr/>
        <p:txBody>
          <a:bodyPr/>
          <a:lstStyle/>
          <a:p>
            <a:fld id="{BAA82552-520C-8D49-A435-D135DCB39600}" type="slidenum">
              <a:rPr lang="en-US" smtClean="0"/>
              <a:t>64</a:t>
            </a:fld>
            <a:endParaRPr lang="en-US"/>
          </a:p>
        </p:txBody>
      </p:sp>
      <p:pic>
        <p:nvPicPr>
          <p:cNvPr id="6" name="Picture 5"/>
          <p:cNvPicPr>
            <a:picLocks noChangeAspect="1"/>
          </p:cNvPicPr>
          <p:nvPr/>
        </p:nvPicPr>
        <p:blipFill>
          <a:blip r:embed="rId2"/>
          <a:stretch>
            <a:fillRect/>
          </a:stretch>
        </p:blipFill>
        <p:spPr>
          <a:xfrm>
            <a:off x="391099" y="1541547"/>
            <a:ext cx="8318500" cy="2324100"/>
          </a:xfrm>
          <a:prstGeom prst="rect">
            <a:avLst/>
          </a:prstGeom>
        </p:spPr>
      </p:pic>
      <p:cxnSp>
        <p:nvCxnSpPr>
          <p:cNvPr id="8" name="Straight Connector 7"/>
          <p:cNvCxnSpPr/>
          <p:nvPr/>
        </p:nvCxnSpPr>
        <p:spPr>
          <a:xfrm flipV="1">
            <a:off x="2111478" y="2815121"/>
            <a:ext cx="1912571" cy="105052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640629" y="2815121"/>
            <a:ext cx="1912571" cy="1050526"/>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8520" y="4237987"/>
            <a:ext cx="7960833" cy="1477328"/>
          </a:xfrm>
          <a:prstGeom prst="rect">
            <a:avLst/>
          </a:prstGeom>
          <a:noFill/>
        </p:spPr>
        <p:txBody>
          <a:bodyPr wrap="none" rtlCol="0">
            <a:spAutoFit/>
          </a:bodyPr>
          <a:lstStyle/>
          <a:p>
            <a:r>
              <a:rPr lang="en-US" dirty="0"/>
              <a:t>• </a:t>
            </a:r>
            <a:r>
              <a:rPr lang="en-US" dirty="0" err="1"/>
              <a:t>Overbars</a:t>
            </a:r>
            <a:r>
              <a:rPr lang="en-US" dirty="0"/>
              <a:t> were grid-averaged quantities (what the model is explicitly predicting)</a:t>
            </a:r>
          </a:p>
          <a:p>
            <a:r>
              <a:rPr lang="en-US" dirty="0"/>
              <a:t>• Primes indicate turbulent variations about those grid-averaged means</a:t>
            </a:r>
          </a:p>
          <a:p>
            <a:r>
              <a:rPr lang="en-US" dirty="0"/>
              <a:t>• We ignored molecular viscosity as insufficiently large</a:t>
            </a:r>
          </a:p>
          <a:p>
            <a:r>
              <a:rPr lang="en-US" dirty="0"/>
              <a:t>• We neglected the </a:t>
            </a:r>
            <a:r>
              <a:rPr lang="en-US" dirty="0" err="1"/>
              <a:t>u’u</a:t>
            </a:r>
            <a:r>
              <a:rPr lang="en-US" dirty="0"/>
              <a:t>’ term as small relative to </a:t>
            </a:r>
            <a:r>
              <a:rPr lang="en-US" dirty="0" err="1"/>
              <a:t>u’w</a:t>
            </a:r>
            <a:r>
              <a:rPr lang="en-US" dirty="0"/>
              <a:t>’ term (will reconsider that)</a:t>
            </a:r>
          </a:p>
          <a:p>
            <a:r>
              <a:rPr lang="en-US" dirty="0"/>
              <a:t>• We then developed a proxy for the </a:t>
            </a:r>
            <a:r>
              <a:rPr lang="en-US" dirty="0" err="1"/>
              <a:t>u’w</a:t>
            </a:r>
            <a:r>
              <a:rPr lang="en-US" dirty="0"/>
              <a:t>’ term based on eddy mixing K</a:t>
            </a:r>
            <a:r>
              <a:rPr lang="en-US" baseline="-25000" dirty="0"/>
              <a:t>m</a:t>
            </a:r>
          </a:p>
        </p:txBody>
      </p:sp>
      <p:pic>
        <p:nvPicPr>
          <p:cNvPr id="11" name="Picture 10"/>
          <p:cNvPicPr>
            <a:picLocks noChangeAspect="1"/>
          </p:cNvPicPr>
          <p:nvPr/>
        </p:nvPicPr>
        <p:blipFill>
          <a:blip r:embed="rId3"/>
          <a:stretch>
            <a:fillRect/>
          </a:stretch>
        </p:blipFill>
        <p:spPr>
          <a:xfrm>
            <a:off x="688520" y="5780062"/>
            <a:ext cx="3492500" cy="977900"/>
          </a:xfrm>
          <a:prstGeom prst="rect">
            <a:avLst/>
          </a:prstGeom>
        </p:spPr>
      </p:pic>
      <p:sp>
        <p:nvSpPr>
          <p:cNvPr id="12" name="Oval 11"/>
          <p:cNvSpPr/>
          <p:nvPr/>
        </p:nvSpPr>
        <p:spPr>
          <a:xfrm>
            <a:off x="6716948" y="2646813"/>
            <a:ext cx="2203281" cy="1218834"/>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79337" y="5994076"/>
            <a:ext cx="3947725" cy="461665"/>
          </a:xfrm>
          <a:prstGeom prst="rect">
            <a:avLst/>
          </a:prstGeom>
          <a:noFill/>
        </p:spPr>
        <p:txBody>
          <a:bodyPr wrap="none" rtlCol="0">
            <a:spAutoFit/>
          </a:bodyPr>
          <a:lstStyle/>
          <a:p>
            <a:r>
              <a:rPr lang="mr-IN" sz="2400" dirty="0"/>
              <a:t>…</a:t>
            </a:r>
            <a:r>
              <a:rPr lang="en-US" sz="2400" dirty="0"/>
              <a:t> but we need to </a:t>
            </a:r>
            <a:r>
              <a:rPr lang="en-US" sz="2400" i="1" dirty="0"/>
              <a:t>backtrack</a:t>
            </a:r>
            <a:r>
              <a:rPr lang="mr-IN" sz="2400" dirty="0"/>
              <a:t>…</a:t>
            </a:r>
            <a:endParaRPr lang="en-US" sz="2400" dirty="0"/>
          </a:p>
        </p:txBody>
      </p:sp>
    </p:spTree>
    <p:extLst>
      <p:ext uri="{BB962C8B-B14F-4D97-AF65-F5344CB8AC3E}">
        <p14:creationId xmlns:p14="http://schemas.microsoft.com/office/powerpoint/2010/main" val="524254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TKE and temperature variance</a:t>
            </a:r>
          </a:p>
        </p:txBody>
      </p:sp>
      <p:sp>
        <p:nvSpPr>
          <p:cNvPr id="12" name="Content Placeholder 11"/>
          <p:cNvSpPr>
            <a:spLocks noGrp="1"/>
          </p:cNvSpPr>
          <p:nvPr>
            <p:ph idx="1"/>
          </p:nvPr>
        </p:nvSpPr>
        <p:spPr>
          <a:xfrm>
            <a:off x="457200" y="1661396"/>
            <a:ext cx="8229600" cy="4525963"/>
          </a:xfrm>
        </p:spPr>
        <p:txBody>
          <a:bodyPr>
            <a:normAutofit lnSpcReduction="10000"/>
          </a:bodyPr>
          <a:lstStyle/>
          <a:p>
            <a:r>
              <a:rPr lang="en-US" dirty="0"/>
              <a:t>After defining TKE (velocity variance) as</a:t>
            </a:r>
          </a:p>
          <a:p>
            <a:endParaRPr lang="en-US" dirty="0"/>
          </a:p>
          <a:p>
            <a:pPr lvl="1"/>
            <a:r>
              <a:rPr lang="en-US" dirty="0"/>
              <a:t>We saw</a:t>
            </a:r>
            <a:r>
              <a:rPr lang="mr-IN" dirty="0"/>
              <a:t>…</a:t>
            </a:r>
            <a:endParaRPr lang="en-US" dirty="0"/>
          </a:p>
          <a:p>
            <a:pPr lvl="1"/>
            <a:endParaRPr lang="en-US" dirty="0"/>
          </a:p>
          <a:p>
            <a:pPr lvl="1"/>
            <a:endParaRPr lang="en-US" dirty="0"/>
          </a:p>
          <a:p>
            <a:pPr lvl="1"/>
            <a:endParaRPr lang="en-US" dirty="0"/>
          </a:p>
          <a:p>
            <a:pPr lvl="1"/>
            <a:endParaRPr lang="en-US" dirty="0"/>
          </a:p>
          <a:p>
            <a:r>
              <a:rPr lang="en-US" dirty="0"/>
              <a:t>We can also develop a prognostic equation for turbulent temperature variance          and </a:t>
            </a:r>
            <a:r>
              <a:rPr lang="mr-IN" dirty="0"/>
              <a:t>…</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BAA82552-520C-8D49-A435-D135DCB39600}" type="slidenum">
              <a:rPr lang="en-US" smtClean="0"/>
              <a:t>65</a:t>
            </a:fld>
            <a:endParaRPr lang="en-US"/>
          </a:p>
        </p:txBody>
      </p:sp>
      <p:pic>
        <p:nvPicPr>
          <p:cNvPr id="4" name="Picture 3"/>
          <p:cNvPicPr>
            <a:picLocks noChangeAspect="1"/>
          </p:cNvPicPr>
          <p:nvPr/>
        </p:nvPicPr>
        <p:blipFill>
          <a:blip r:embed="rId3"/>
          <a:stretch>
            <a:fillRect/>
          </a:stretch>
        </p:blipFill>
        <p:spPr>
          <a:xfrm>
            <a:off x="457200" y="3314262"/>
            <a:ext cx="7772400" cy="1079500"/>
          </a:xfrm>
          <a:prstGeom prst="rect">
            <a:avLst/>
          </a:prstGeom>
        </p:spPr>
      </p:pic>
      <p:sp>
        <p:nvSpPr>
          <p:cNvPr id="5" name="TextBox 4"/>
          <p:cNvSpPr txBox="1"/>
          <p:nvPr/>
        </p:nvSpPr>
        <p:spPr>
          <a:xfrm>
            <a:off x="2977511" y="4639176"/>
            <a:ext cx="1710725" cy="369332"/>
          </a:xfrm>
          <a:prstGeom prst="rect">
            <a:avLst/>
          </a:prstGeom>
          <a:noFill/>
        </p:spPr>
        <p:txBody>
          <a:bodyPr wrap="none" rtlCol="0">
            <a:spAutoFit/>
          </a:bodyPr>
          <a:lstStyle/>
          <a:p>
            <a:r>
              <a:rPr lang="en-US" b="1" dirty="0">
                <a:solidFill>
                  <a:srgbClr val="0000FF"/>
                </a:solidFill>
              </a:rPr>
              <a:t>related to shear</a:t>
            </a:r>
          </a:p>
        </p:txBody>
      </p:sp>
      <p:sp>
        <p:nvSpPr>
          <p:cNvPr id="6" name="TextBox 5"/>
          <p:cNvSpPr txBox="1"/>
          <p:nvPr/>
        </p:nvSpPr>
        <p:spPr>
          <a:xfrm>
            <a:off x="5734377" y="4606891"/>
            <a:ext cx="2800767" cy="369332"/>
          </a:xfrm>
          <a:prstGeom prst="rect">
            <a:avLst/>
          </a:prstGeom>
          <a:noFill/>
        </p:spPr>
        <p:txBody>
          <a:bodyPr wrap="none" rtlCol="0">
            <a:spAutoFit/>
          </a:bodyPr>
          <a:lstStyle/>
          <a:p>
            <a:r>
              <a:rPr lang="en-US" b="1" dirty="0">
                <a:solidFill>
                  <a:srgbClr val="FF6600"/>
                </a:solidFill>
              </a:rPr>
              <a:t>related to vertical heat flux</a:t>
            </a:r>
          </a:p>
        </p:txBody>
      </p:sp>
      <p:sp>
        <p:nvSpPr>
          <p:cNvPr id="7" name="Rectangle 6"/>
          <p:cNvSpPr/>
          <p:nvPr/>
        </p:nvSpPr>
        <p:spPr>
          <a:xfrm>
            <a:off x="1459642" y="3169839"/>
            <a:ext cx="4073465" cy="1500856"/>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22227" y="3169838"/>
            <a:ext cx="1637160" cy="141975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744005" y="2985343"/>
            <a:ext cx="1076211" cy="584776"/>
          </a:xfrm>
          <a:prstGeom prst="rect">
            <a:avLst/>
          </a:prstGeom>
          <a:noFill/>
        </p:spPr>
        <p:txBody>
          <a:bodyPr wrap="none" rtlCol="0">
            <a:spAutoFit/>
          </a:bodyPr>
          <a:lstStyle/>
          <a:p>
            <a:r>
              <a:rPr lang="en-US" sz="1400" dirty="0"/>
              <a:t>dissipation</a:t>
            </a:r>
            <a:r>
              <a:rPr lang="en-US" dirty="0"/>
              <a:t>/</a:t>
            </a:r>
          </a:p>
          <a:p>
            <a:r>
              <a:rPr lang="en-US" sz="1400" dirty="0"/>
              <a:t>other terms</a:t>
            </a:r>
          </a:p>
        </p:txBody>
      </p:sp>
      <p:pic>
        <p:nvPicPr>
          <p:cNvPr id="10" name="Picture 9"/>
          <p:cNvPicPr>
            <a:picLocks noChangeAspect="1"/>
          </p:cNvPicPr>
          <p:nvPr/>
        </p:nvPicPr>
        <p:blipFill>
          <a:blip r:embed="rId4"/>
          <a:stretch>
            <a:fillRect/>
          </a:stretch>
        </p:blipFill>
        <p:spPr>
          <a:xfrm>
            <a:off x="2162988" y="2104556"/>
            <a:ext cx="4805680" cy="751840"/>
          </a:xfrm>
          <a:prstGeom prst="rect">
            <a:avLst/>
          </a:prstGeom>
        </p:spPr>
      </p:pic>
      <p:pic>
        <p:nvPicPr>
          <p:cNvPr id="13" name="Picture 12"/>
          <p:cNvPicPr>
            <a:picLocks noChangeAspect="1"/>
          </p:cNvPicPr>
          <p:nvPr/>
        </p:nvPicPr>
        <p:blipFill>
          <a:blip r:embed="rId5"/>
          <a:stretch>
            <a:fillRect/>
          </a:stretch>
        </p:blipFill>
        <p:spPr>
          <a:xfrm>
            <a:off x="6397168" y="5531540"/>
            <a:ext cx="571500" cy="495300"/>
          </a:xfrm>
          <a:prstGeom prst="rect">
            <a:avLst/>
          </a:prstGeom>
        </p:spPr>
      </p:pic>
    </p:spTree>
    <p:extLst>
      <p:ext uri="{BB962C8B-B14F-4D97-AF65-F5344CB8AC3E}">
        <p14:creationId xmlns:p14="http://schemas.microsoft.com/office/powerpoint/2010/main" val="563530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2-28 at 9.39.19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02" y="0"/>
            <a:ext cx="7518400" cy="5537200"/>
          </a:xfrm>
          <a:prstGeom prst="rect">
            <a:avLst/>
          </a:prstGeom>
        </p:spPr>
      </p:pic>
      <p:sp>
        <p:nvSpPr>
          <p:cNvPr id="4" name="Slide Number Placeholder 3"/>
          <p:cNvSpPr>
            <a:spLocks noGrp="1"/>
          </p:cNvSpPr>
          <p:nvPr>
            <p:ph type="sldNum" sz="quarter" idx="12"/>
          </p:nvPr>
        </p:nvSpPr>
        <p:spPr/>
        <p:txBody>
          <a:bodyPr/>
          <a:lstStyle/>
          <a:p>
            <a:fld id="{BAA82552-520C-8D49-A435-D135DCB39600}" type="slidenum">
              <a:rPr lang="en-US" smtClean="0"/>
              <a:t>66</a:t>
            </a:fld>
            <a:endParaRPr lang="en-US"/>
          </a:p>
        </p:txBody>
      </p:sp>
      <p:sp>
        <p:nvSpPr>
          <p:cNvPr id="7" name="TextBox 6"/>
          <p:cNvSpPr txBox="1"/>
          <p:nvPr/>
        </p:nvSpPr>
        <p:spPr>
          <a:xfrm>
            <a:off x="107099" y="5417720"/>
            <a:ext cx="8800080" cy="1477328"/>
          </a:xfrm>
          <a:prstGeom prst="rect">
            <a:avLst/>
          </a:prstGeom>
          <a:noFill/>
        </p:spPr>
        <p:txBody>
          <a:bodyPr wrap="none" rtlCol="0">
            <a:spAutoFit/>
          </a:bodyPr>
          <a:lstStyle/>
          <a:p>
            <a:r>
              <a:rPr lang="en-US" dirty="0"/>
              <a:t>We wind up with equations for a large set of eddy </a:t>
            </a:r>
            <a:r>
              <a:rPr lang="en-US" dirty="0" err="1"/>
              <a:t>covariances</a:t>
            </a:r>
            <a:r>
              <a:rPr lang="en-US" dirty="0"/>
              <a:t> in the Mellor and</a:t>
            </a:r>
          </a:p>
          <a:p>
            <a:r>
              <a:rPr lang="en-US" dirty="0"/>
              <a:t>  Yamada “Level 3” model, which contain a sizable set of parameters in need of values</a:t>
            </a:r>
          </a:p>
          <a:p>
            <a:r>
              <a:rPr lang="en-US" dirty="0">
                <a:solidFill>
                  <a:srgbClr val="FF0000"/>
                </a:solidFill>
              </a:rPr>
              <a:t>[Notation shift</a:t>
            </a:r>
            <a:r>
              <a:rPr lang="mr-IN" dirty="0">
                <a:solidFill>
                  <a:srgbClr val="FF0000"/>
                </a:solidFill>
              </a:rPr>
              <a:t>…</a:t>
            </a:r>
            <a:r>
              <a:rPr lang="en-US" dirty="0">
                <a:solidFill>
                  <a:srgbClr val="FF0000"/>
                </a:solidFill>
              </a:rPr>
              <a:t> TKE e = q</a:t>
            </a:r>
            <a:r>
              <a:rPr lang="en-US" baseline="30000" dirty="0">
                <a:solidFill>
                  <a:srgbClr val="FF0000"/>
                </a:solidFill>
              </a:rPr>
              <a:t>2</a:t>
            </a:r>
            <a:r>
              <a:rPr lang="en-US" dirty="0">
                <a:solidFill>
                  <a:srgbClr val="FF0000"/>
                </a:solidFill>
              </a:rPr>
              <a:t>/2, and u = u’, etc.]</a:t>
            </a:r>
          </a:p>
          <a:p>
            <a:r>
              <a:rPr lang="en-US" b="1" dirty="0"/>
              <a:t>What sets some TKE schemes apart is which terms retained and parameter values chosen</a:t>
            </a:r>
            <a:r>
              <a:rPr lang="en-US" dirty="0"/>
              <a:t>.</a:t>
            </a:r>
          </a:p>
          <a:p>
            <a:r>
              <a:rPr lang="en-US" dirty="0"/>
              <a:t>MYNN2 is a further simplified version of MYNN3.</a:t>
            </a:r>
          </a:p>
        </p:txBody>
      </p:sp>
      <p:sp>
        <p:nvSpPr>
          <p:cNvPr id="8" name="TextBox 7"/>
          <p:cNvSpPr txBox="1"/>
          <p:nvPr/>
        </p:nvSpPr>
        <p:spPr>
          <a:xfrm>
            <a:off x="7354102" y="0"/>
            <a:ext cx="1789898" cy="369332"/>
          </a:xfrm>
          <a:prstGeom prst="rect">
            <a:avLst/>
          </a:prstGeom>
          <a:noFill/>
        </p:spPr>
        <p:txBody>
          <a:bodyPr wrap="none" rtlCol="0">
            <a:spAutoFit/>
          </a:bodyPr>
          <a:lstStyle/>
          <a:p>
            <a:r>
              <a:rPr lang="en-US" dirty="0" err="1">
                <a:solidFill>
                  <a:schemeClr val="bg1">
                    <a:lumMod val="65000"/>
                  </a:schemeClr>
                </a:solidFill>
              </a:rPr>
              <a:t>Jahn</a:t>
            </a:r>
            <a:r>
              <a:rPr lang="en-US" dirty="0">
                <a:solidFill>
                  <a:schemeClr val="bg1">
                    <a:lumMod val="65000"/>
                  </a:schemeClr>
                </a:solidFill>
              </a:rPr>
              <a:t> et al. (2017)</a:t>
            </a:r>
          </a:p>
        </p:txBody>
      </p:sp>
      <p:sp>
        <p:nvSpPr>
          <p:cNvPr id="10" name="TextBox 9"/>
          <p:cNvSpPr txBox="1"/>
          <p:nvPr/>
        </p:nvSpPr>
        <p:spPr>
          <a:xfrm>
            <a:off x="7354102" y="4626270"/>
            <a:ext cx="1712353" cy="369332"/>
          </a:xfrm>
          <a:prstGeom prst="rect">
            <a:avLst/>
          </a:prstGeom>
          <a:noFill/>
        </p:spPr>
        <p:txBody>
          <a:bodyPr wrap="none" rtlCol="0">
            <a:spAutoFit/>
          </a:bodyPr>
          <a:lstStyle/>
          <a:p>
            <a:r>
              <a:rPr lang="en-US" b="1" dirty="0"/>
              <a:t>MYNN3 scheme</a:t>
            </a:r>
          </a:p>
        </p:txBody>
      </p:sp>
      <p:pic>
        <p:nvPicPr>
          <p:cNvPr id="2" name="Picture 1"/>
          <p:cNvPicPr>
            <a:picLocks noChangeAspect="1"/>
          </p:cNvPicPr>
          <p:nvPr/>
        </p:nvPicPr>
        <p:blipFill>
          <a:blip r:embed="rId4"/>
          <a:stretch>
            <a:fillRect/>
          </a:stretch>
        </p:blipFill>
        <p:spPr>
          <a:xfrm>
            <a:off x="139661" y="442606"/>
            <a:ext cx="732660" cy="341908"/>
          </a:xfrm>
          <a:prstGeom prst="rect">
            <a:avLst/>
          </a:prstGeom>
        </p:spPr>
      </p:pic>
      <p:cxnSp>
        <p:nvCxnSpPr>
          <p:cNvPr id="5" name="Straight Arrow Connector 4"/>
          <p:cNvCxnSpPr/>
          <p:nvPr/>
        </p:nvCxnSpPr>
        <p:spPr>
          <a:xfrm>
            <a:off x="960599" y="618645"/>
            <a:ext cx="35818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135874" y="2636164"/>
            <a:ext cx="780288" cy="341376"/>
          </a:xfrm>
          <a:prstGeom prst="rect">
            <a:avLst/>
          </a:prstGeom>
        </p:spPr>
      </p:pic>
      <p:cxnSp>
        <p:nvCxnSpPr>
          <p:cNvPr id="11" name="Straight Arrow Connector 10"/>
          <p:cNvCxnSpPr/>
          <p:nvPr/>
        </p:nvCxnSpPr>
        <p:spPr>
          <a:xfrm>
            <a:off x="960599" y="2817594"/>
            <a:ext cx="35818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8A9514E-3453-6E49-9D3D-24CA17F9449E}"/>
              </a:ext>
            </a:extLst>
          </p:cNvPr>
          <p:cNvPicPr>
            <a:picLocks noChangeAspect="1"/>
          </p:cNvPicPr>
          <p:nvPr/>
        </p:nvPicPr>
        <p:blipFill>
          <a:blip r:embed="rId6"/>
          <a:stretch>
            <a:fillRect/>
          </a:stretch>
        </p:blipFill>
        <p:spPr>
          <a:xfrm>
            <a:off x="7631930" y="2648850"/>
            <a:ext cx="1319046" cy="369333"/>
          </a:xfrm>
          <a:prstGeom prst="rect">
            <a:avLst/>
          </a:prstGeom>
        </p:spPr>
      </p:pic>
      <p:sp>
        <p:nvSpPr>
          <p:cNvPr id="6" name="Rounded Rectangle 5">
            <a:extLst>
              <a:ext uri="{FF2B5EF4-FFF2-40B4-BE49-F238E27FC236}">
                <a16:creationId xmlns:a16="http://schemas.microsoft.com/office/drawing/2014/main" id="{BBDBC674-734E-8E4F-810B-C5297CC4728B}"/>
              </a:ext>
            </a:extLst>
          </p:cNvPr>
          <p:cNvSpPr/>
          <p:nvPr/>
        </p:nvSpPr>
        <p:spPr>
          <a:xfrm>
            <a:off x="4041682" y="2514600"/>
            <a:ext cx="793208" cy="58293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505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C9FB8F-A6A3-E0C3-1730-C56C67D26B57}"/>
              </a:ext>
            </a:extLst>
          </p:cNvPr>
          <p:cNvSpPr>
            <a:spLocks noGrp="1"/>
          </p:cNvSpPr>
          <p:nvPr>
            <p:ph type="ctrTitle"/>
          </p:nvPr>
        </p:nvSpPr>
        <p:spPr/>
        <p:txBody>
          <a:bodyPr>
            <a:normAutofit fontScale="90000"/>
          </a:bodyPr>
          <a:lstStyle/>
          <a:p>
            <a:r>
              <a:rPr lang="en-US" dirty="0"/>
              <a:t>There are a lot of different PBL schemes, incorporating a lot of different assumptions</a:t>
            </a:r>
          </a:p>
        </p:txBody>
      </p:sp>
      <p:sp>
        <p:nvSpPr>
          <p:cNvPr id="4" name="Subtitle 3">
            <a:extLst>
              <a:ext uri="{FF2B5EF4-FFF2-40B4-BE49-F238E27FC236}">
                <a16:creationId xmlns:a16="http://schemas.microsoft.com/office/drawing/2014/main" id="{C86112FD-B1C4-2BAB-73BC-A5F0243A8F7D}"/>
              </a:ext>
            </a:extLst>
          </p:cNvPr>
          <p:cNvSpPr>
            <a:spLocks noGrp="1"/>
          </p:cNvSpPr>
          <p:nvPr>
            <p:ph type="subTitle" idx="1"/>
          </p:nvPr>
        </p:nvSpPr>
        <p:spPr/>
        <p:txBody>
          <a:bodyPr>
            <a:normAutofit fontScale="85000" lnSpcReduction="10000"/>
          </a:bodyPr>
          <a:lstStyle/>
          <a:p>
            <a:r>
              <a:rPr lang="en-US" dirty="0"/>
              <a:t>They’re all “wrong” but some are useful.</a:t>
            </a:r>
          </a:p>
          <a:p>
            <a:r>
              <a:rPr lang="en-US" dirty="0"/>
              <a:t>We can expect our forecasts to be sensitive to the assumptions made and parameterizations selected.</a:t>
            </a:r>
          </a:p>
        </p:txBody>
      </p:sp>
      <p:sp>
        <p:nvSpPr>
          <p:cNvPr id="2" name="Slide Number Placeholder 1">
            <a:extLst>
              <a:ext uri="{FF2B5EF4-FFF2-40B4-BE49-F238E27FC236}">
                <a16:creationId xmlns:a16="http://schemas.microsoft.com/office/drawing/2014/main" id="{5331C71E-C7A2-FDDC-7447-08AB801BC26B}"/>
              </a:ext>
            </a:extLst>
          </p:cNvPr>
          <p:cNvSpPr>
            <a:spLocks noGrp="1"/>
          </p:cNvSpPr>
          <p:nvPr>
            <p:ph type="sldNum" sz="quarter" idx="12"/>
          </p:nvPr>
        </p:nvSpPr>
        <p:spPr/>
        <p:txBody>
          <a:bodyPr/>
          <a:lstStyle/>
          <a:p>
            <a:fld id="{8E3FBBD5-1602-7744-BAB0-075BA59CFE2E}" type="slidenum">
              <a:rPr lang="en-US" smtClean="0"/>
              <a:t>67</a:t>
            </a:fld>
            <a:endParaRPr lang="en-US"/>
          </a:p>
        </p:txBody>
      </p:sp>
    </p:spTree>
    <p:extLst>
      <p:ext uri="{BB962C8B-B14F-4D97-AF65-F5344CB8AC3E}">
        <p14:creationId xmlns:p14="http://schemas.microsoft.com/office/powerpoint/2010/main" val="1152745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E19408-33A6-014B-95C0-94C01F0CF15D}"/>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4B610E0F-7B52-9B47-84AD-93B47A4FE5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C2700D9-40AC-F441-82A8-63D6E31E0EE2}"/>
              </a:ext>
            </a:extLst>
          </p:cNvPr>
          <p:cNvSpPr>
            <a:spLocks noGrp="1"/>
          </p:cNvSpPr>
          <p:nvPr>
            <p:ph type="sldNum" sz="quarter" idx="12"/>
          </p:nvPr>
        </p:nvSpPr>
        <p:spPr/>
        <p:txBody>
          <a:bodyPr/>
          <a:lstStyle/>
          <a:p>
            <a:fld id="{8E3FBBD5-1602-7744-BAB0-075BA59CFE2E}" type="slidenum">
              <a:rPr lang="en-US" smtClean="0"/>
              <a:t>68</a:t>
            </a:fld>
            <a:endParaRPr lang="en-US"/>
          </a:p>
        </p:txBody>
      </p:sp>
    </p:spTree>
    <p:extLst>
      <p:ext uri="{BB962C8B-B14F-4D97-AF65-F5344CB8AC3E}">
        <p14:creationId xmlns:p14="http://schemas.microsoft.com/office/powerpoint/2010/main" val="73041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D4D5A-C3D3-BED8-82B6-BC9C2DA862EB}"/>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D078C8AB-591F-9917-80AF-4B747605F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020A3E2D-86E4-1997-F8CF-2657F99DD0D6}"/>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834025F0-ECF6-EE74-A50F-68926B539034}"/>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5EDB1284-A19A-2EC4-492A-14A4A3B775B2}"/>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9A5D3E02-4312-F6B0-E117-396D43F1C94D}"/>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D1824353-AC08-9EE2-4BF1-FB01EBD40E21}"/>
              </a:ext>
            </a:extLst>
          </p:cNvPr>
          <p:cNvSpPr>
            <a:spLocks noGrp="1"/>
          </p:cNvSpPr>
          <p:nvPr>
            <p:ph type="sldNum" sz="quarter" idx="12"/>
          </p:nvPr>
        </p:nvSpPr>
        <p:spPr/>
        <p:txBody>
          <a:bodyPr/>
          <a:lstStyle/>
          <a:p>
            <a:fld id="{8E3FBBD5-1602-7744-BAB0-075BA59CFE2E}" type="slidenum">
              <a:rPr lang="en-US" smtClean="0"/>
              <a:t>7</a:t>
            </a:fld>
            <a:endParaRPr lang="en-US"/>
          </a:p>
        </p:txBody>
      </p:sp>
      <p:sp>
        <p:nvSpPr>
          <p:cNvPr id="2" name="TextBox 1">
            <a:extLst>
              <a:ext uri="{FF2B5EF4-FFF2-40B4-BE49-F238E27FC236}">
                <a16:creationId xmlns:a16="http://schemas.microsoft.com/office/drawing/2014/main" id="{790E0330-3603-96C2-8B60-E2E86A434A7C}"/>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sp>
        <p:nvSpPr>
          <p:cNvPr id="7" name="TextBox 6">
            <a:extLst>
              <a:ext uri="{FF2B5EF4-FFF2-40B4-BE49-F238E27FC236}">
                <a16:creationId xmlns:a16="http://schemas.microsoft.com/office/drawing/2014/main" id="{B44ED45A-548A-5B8B-B058-32587966C9F1}"/>
              </a:ext>
            </a:extLst>
          </p:cNvPr>
          <p:cNvSpPr txBox="1"/>
          <p:nvPr/>
        </p:nvSpPr>
        <p:spPr>
          <a:xfrm>
            <a:off x="3093158" y="2924454"/>
            <a:ext cx="1978234" cy="523220"/>
          </a:xfrm>
          <a:prstGeom prst="rect">
            <a:avLst/>
          </a:prstGeom>
          <a:solidFill>
            <a:schemeClr val="bg1"/>
          </a:solidFill>
          <a:ln w="38100">
            <a:solidFill>
              <a:srgbClr val="0070C0"/>
            </a:solidFill>
          </a:ln>
        </p:spPr>
        <p:txBody>
          <a:bodyPr wrap="none" rtlCol="0">
            <a:spAutoFit/>
          </a:bodyPr>
          <a:lstStyle/>
          <a:p>
            <a:r>
              <a:rPr lang="en-US" sz="1400" b="1" dirty="0">
                <a:solidFill>
                  <a:srgbClr val="0070C0"/>
                </a:solidFill>
              </a:rPr>
              <a:t>Mixing rapidly vanishes,</a:t>
            </a:r>
          </a:p>
          <a:p>
            <a:r>
              <a:rPr lang="en-US" sz="1400" b="1" dirty="0">
                <a:solidFill>
                  <a:srgbClr val="0070C0"/>
                </a:solidFill>
              </a:rPr>
              <a:t>leaving residual layer</a:t>
            </a:r>
          </a:p>
        </p:txBody>
      </p:sp>
      <p:cxnSp>
        <p:nvCxnSpPr>
          <p:cNvPr id="9" name="Straight Arrow Connector 8">
            <a:extLst>
              <a:ext uri="{FF2B5EF4-FFF2-40B4-BE49-F238E27FC236}">
                <a16:creationId xmlns:a16="http://schemas.microsoft.com/office/drawing/2014/main" id="{6B48ED73-FE81-DE76-740A-E5CE762628D8}"/>
              </a:ext>
            </a:extLst>
          </p:cNvPr>
          <p:cNvCxnSpPr>
            <a:cxnSpLocks/>
          </p:cNvCxnSpPr>
          <p:nvPr/>
        </p:nvCxnSpPr>
        <p:spPr>
          <a:xfrm flipH="1">
            <a:off x="3942608" y="3447674"/>
            <a:ext cx="394173" cy="740085"/>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F40D497E-A06A-9360-5643-E45EBF6D3E4B}"/>
              </a:ext>
            </a:extLst>
          </p:cNvPr>
          <p:cNvCxnSpPr>
            <a:cxnSpLocks/>
          </p:cNvCxnSpPr>
          <p:nvPr/>
        </p:nvCxnSpPr>
        <p:spPr>
          <a:xfrm flipH="1">
            <a:off x="2573931" y="3429371"/>
            <a:ext cx="519227" cy="758388"/>
          </a:xfrm>
          <a:prstGeom prst="straightConnector1">
            <a:avLst/>
          </a:prstGeom>
          <a:ln w="381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D628294-4F27-A76A-856C-E33D63908E2F}"/>
              </a:ext>
            </a:extLst>
          </p:cNvPr>
          <p:cNvSpPr txBox="1"/>
          <p:nvPr/>
        </p:nvSpPr>
        <p:spPr>
          <a:xfrm>
            <a:off x="6181472" y="3879982"/>
            <a:ext cx="1709571"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Next day: do it again</a:t>
            </a:r>
          </a:p>
        </p:txBody>
      </p:sp>
    </p:spTree>
    <p:extLst>
      <p:ext uri="{BB962C8B-B14F-4D97-AF65-F5344CB8AC3E}">
        <p14:creationId xmlns:p14="http://schemas.microsoft.com/office/powerpoint/2010/main" val="40334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6DF5C-5380-B915-B3F2-41C062E4260A}"/>
            </a:ext>
          </a:extLst>
        </p:cNvPr>
        <p:cNvGrpSpPr/>
        <p:nvPr/>
      </p:nvGrpSpPr>
      <p:grpSpPr>
        <a:xfrm>
          <a:off x="0" y="0"/>
          <a:ext cx="0" cy="0"/>
          <a:chOff x="0" y="0"/>
          <a:chExt cx="0" cy="0"/>
        </a:xfrm>
      </p:grpSpPr>
      <p:pic>
        <p:nvPicPr>
          <p:cNvPr id="3" name="Picture 2" descr="Screen Shot 2016-02-09 at 4.48.06 PM.pdf">
            <a:extLst>
              <a:ext uri="{FF2B5EF4-FFF2-40B4-BE49-F238E27FC236}">
                <a16:creationId xmlns:a16="http://schemas.microsoft.com/office/drawing/2014/main" id="{6E9E836A-C6AE-0D6A-FEA5-99B8359C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96" y="18674"/>
            <a:ext cx="8953500" cy="6858000"/>
          </a:xfrm>
          <a:prstGeom prst="rect">
            <a:avLst/>
          </a:prstGeom>
        </p:spPr>
      </p:pic>
      <p:sp>
        <p:nvSpPr>
          <p:cNvPr id="4" name="TextBox 3">
            <a:extLst>
              <a:ext uri="{FF2B5EF4-FFF2-40B4-BE49-F238E27FC236}">
                <a16:creationId xmlns:a16="http://schemas.microsoft.com/office/drawing/2014/main" id="{395A8D49-1995-3755-080A-C45DD2B5E49B}"/>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7508C445-3751-9CE5-FAC3-40EB626B9168}"/>
              </a:ext>
            </a:extLst>
          </p:cNvPr>
          <p:cNvSpPr txBox="1"/>
          <p:nvPr/>
        </p:nvSpPr>
        <p:spPr>
          <a:xfrm>
            <a:off x="317484" y="5566904"/>
            <a:ext cx="1164915" cy="369332"/>
          </a:xfrm>
          <a:prstGeom prst="rect">
            <a:avLst/>
          </a:prstGeom>
          <a:noFill/>
        </p:spPr>
        <p:txBody>
          <a:bodyPr wrap="none" rtlCol="0">
            <a:spAutoFit/>
          </a:bodyPr>
          <a:lstStyle/>
          <a:p>
            <a:r>
              <a:rPr lang="en-US" b="1" dirty="0"/>
              <a:t>Local time</a:t>
            </a:r>
          </a:p>
        </p:txBody>
      </p:sp>
      <p:sp>
        <p:nvSpPr>
          <p:cNvPr id="12" name="TextBox 11">
            <a:extLst>
              <a:ext uri="{FF2B5EF4-FFF2-40B4-BE49-F238E27FC236}">
                <a16:creationId xmlns:a16="http://schemas.microsoft.com/office/drawing/2014/main" id="{BA1D9AD6-F83E-ADCE-E048-453B7C22F219}"/>
              </a:ext>
            </a:extLst>
          </p:cNvPr>
          <p:cNvSpPr txBox="1"/>
          <p:nvPr/>
        </p:nvSpPr>
        <p:spPr>
          <a:xfrm rot="16200000">
            <a:off x="-282669" y="2712896"/>
            <a:ext cx="1200306" cy="369332"/>
          </a:xfrm>
          <a:prstGeom prst="rect">
            <a:avLst/>
          </a:prstGeom>
          <a:noFill/>
        </p:spPr>
        <p:txBody>
          <a:bodyPr wrap="none" rtlCol="0">
            <a:spAutoFit/>
          </a:bodyPr>
          <a:lstStyle/>
          <a:p>
            <a:r>
              <a:rPr lang="en-US" b="1" dirty="0"/>
              <a:t>Height (m)</a:t>
            </a:r>
          </a:p>
        </p:txBody>
      </p:sp>
      <p:sp>
        <p:nvSpPr>
          <p:cNvPr id="13" name="TextBox 12">
            <a:extLst>
              <a:ext uri="{FF2B5EF4-FFF2-40B4-BE49-F238E27FC236}">
                <a16:creationId xmlns:a16="http://schemas.microsoft.com/office/drawing/2014/main" id="{7EA952D9-CCAE-148D-F1EA-A71E73C706E4}"/>
              </a:ext>
            </a:extLst>
          </p:cNvPr>
          <p:cNvSpPr txBox="1"/>
          <p:nvPr/>
        </p:nvSpPr>
        <p:spPr>
          <a:xfrm>
            <a:off x="2653863" y="588572"/>
            <a:ext cx="998791" cy="307777"/>
          </a:xfrm>
          <a:prstGeom prst="rect">
            <a:avLst/>
          </a:prstGeom>
          <a:noFill/>
        </p:spPr>
        <p:txBody>
          <a:bodyPr wrap="none" rtlCol="0">
            <a:spAutoFit/>
          </a:bodyPr>
          <a:lstStyle/>
          <a:p>
            <a:r>
              <a:rPr lang="en-US" sz="1400" i="1" dirty="0"/>
              <a:t>PBL height</a:t>
            </a:r>
          </a:p>
        </p:txBody>
      </p:sp>
      <p:sp>
        <p:nvSpPr>
          <p:cNvPr id="14" name="Slide Number Placeholder 13">
            <a:extLst>
              <a:ext uri="{FF2B5EF4-FFF2-40B4-BE49-F238E27FC236}">
                <a16:creationId xmlns:a16="http://schemas.microsoft.com/office/drawing/2014/main" id="{A64D59D4-0034-C4E2-5A96-FC81C26FE3A8}"/>
              </a:ext>
            </a:extLst>
          </p:cNvPr>
          <p:cNvSpPr>
            <a:spLocks noGrp="1"/>
          </p:cNvSpPr>
          <p:nvPr>
            <p:ph type="sldNum" sz="quarter" idx="12"/>
          </p:nvPr>
        </p:nvSpPr>
        <p:spPr/>
        <p:txBody>
          <a:bodyPr/>
          <a:lstStyle/>
          <a:p>
            <a:fld id="{8E3FBBD5-1602-7744-BAB0-075BA59CFE2E}" type="slidenum">
              <a:rPr lang="en-US" smtClean="0"/>
              <a:t>8</a:t>
            </a:fld>
            <a:endParaRPr lang="en-US"/>
          </a:p>
        </p:txBody>
      </p:sp>
      <p:sp>
        <p:nvSpPr>
          <p:cNvPr id="2" name="TextBox 1">
            <a:extLst>
              <a:ext uri="{FF2B5EF4-FFF2-40B4-BE49-F238E27FC236}">
                <a16:creationId xmlns:a16="http://schemas.microsoft.com/office/drawing/2014/main" id="{B15AA6CE-60C6-6A60-5BC5-067802B9CF27}"/>
              </a:ext>
            </a:extLst>
          </p:cNvPr>
          <p:cNvSpPr txBox="1"/>
          <p:nvPr/>
        </p:nvSpPr>
        <p:spPr>
          <a:xfrm>
            <a:off x="2859152" y="4361117"/>
            <a:ext cx="1308948" cy="276999"/>
          </a:xfrm>
          <a:prstGeom prst="rect">
            <a:avLst/>
          </a:prstGeom>
          <a:noFill/>
        </p:spPr>
        <p:txBody>
          <a:bodyPr wrap="none" rtlCol="0">
            <a:spAutoFit/>
          </a:bodyPr>
          <a:lstStyle/>
          <a:p>
            <a:r>
              <a:rPr lang="en-US" sz="1200" i="1" dirty="0"/>
              <a:t>[or Residual layer]</a:t>
            </a:r>
          </a:p>
        </p:txBody>
      </p:sp>
      <p:cxnSp>
        <p:nvCxnSpPr>
          <p:cNvPr id="9" name="Straight Arrow Connector 8">
            <a:extLst>
              <a:ext uri="{FF2B5EF4-FFF2-40B4-BE49-F238E27FC236}">
                <a16:creationId xmlns:a16="http://schemas.microsoft.com/office/drawing/2014/main" id="{B316D7BB-0D05-F30B-F9C3-6BDB3E0EEAE9}"/>
              </a:ext>
            </a:extLst>
          </p:cNvPr>
          <p:cNvCxnSpPr>
            <a:cxnSpLocks/>
          </p:cNvCxnSpPr>
          <p:nvPr/>
        </p:nvCxnSpPr>
        <p:spPr>
          <a:xfrm flipV="1">
            <a:off x="5150612" y="821117"/>
            <a:ext cx="1030860" cy="68293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3E628AF-6070-2C3C-27AF-3C58E3FBBA9D}"/>
              </a:ext>
            </a:extLst>
          </p:cNvPr>
          <p:cNvCxnSpPr>
            <a:cxnSpLocks/>
          </p:cNvCxnSpPr>
          <p:nvPr/>
        </p:nvCxnSpPr>
        <p:spPr>
          <a:xfrm flipH="1">
            <a:off x="3093158" y="1657943"/>
            <a:ext cx="519227" cy="75838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C345FDC-2BB0-C76F-CB90-0B6C19B9A33C}"/>
              </a:ext>
            </a:extLst>
          </p:cNvPr>
          <p:cNvSpPr txBox="1"/>
          <p:nvPr/>
        </p:nvSpPr>
        <p:spPr>
          <a:xfrm>
            <a:off x="2901390" y="1350166"/>
            <a:ext cx="2211375" cy="307777"/>
          </a:xfrm>
          <a:prstGeom prst="rect">
            <a:avLst/>
          </a:prstGeom>
          <a:solidFill>
            <a:schemeClr val="bg1"/>
          </a:solidFill>
          <a:ln w="38100">
            <a:solidFill>
              <a:srgbClr val="FF0000"/>
            </a:solidFill>
          </a:ln>
        </p:spPr>
        <p:txBody>
          <a:bodyPr wrap="none" rtlCol="0">
            <a:spAutoFit/>
          </a:bodyPr>
          <a:lstStyle/>
          <a:p>
            <a:r>
              <a:rPr lang="en-US" sz="1400" b="1" dirty="0">
                <a:solidFill>
                  <a:srgbClr val="FF0000"/>
                </a:solidFill>
              </a:rPr>
              <a:t>PBL height varies with time</a:t>
            </a:r>
          </a:p>
        </p:txBody>
      </p:sp>
    </p:spTree>
    <p:extLst>
      <p:ext uri="{BB962C8B-B14F-4D97-AF65-F5344CB8AC3E}">
        <p14:creationId xmlns:p14="http://schemas.microsoft.com/office/powerpoint/2010/main" val="389535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6BCF-2CEF-042C-74CF-655FC8B43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0502B-0B01-74B7-8121-B5021D9CB502}"/>
              </a:ext>
            </a:extLst>
          </p:cNvPr>
          <p:cNvSpPr>
            <a:spLocks noGrp="1"/>
          </p:cNvSpPr>
          <p:nvPr>
            <p:ph type="title"/>
          </p:nvPr>
        </p:nvSpPr>
        <p:spPr/>
        <p:txBody>
          <a:bodyPr>
            <a:normAutofit/>
          </a:bodyPr>
          <a:lstStyle/>
          <a:p>
            <a:r>
              <a:rPr lang="en-US" dirty="0"/>
              <a:t>Estimates of eddy mixing (</a:t>
            </a:r>
            <a:r>
              <a:rPr lang="en-US" i="1" dirty="0"/>
              <a:t>K</a:t>
            </a:r>
            <a:r>
              <a:rPr lang="en-US" i="1" baseline="-25000" dirty="0"/>
              <a:t>m</a:t>
            </a:r>
            <a:r>
              <a:rPr lang="en-US" dirty="0"/>
              <a:t>)</a:t>
            </a:r>
          </a:p>
        </p:txBody>
      </p:sp>
      <p:pic>
        <p:nvPicPr>
          <p:cNvPr id="3" name="Picture 2" descr="Screen Shot 2016-02-09 at 5.00.16 PM.pdf">
            <a:extLst>
              <a:ext uri="{FF2B5EF4-FFF2-40B4-BE49-F238E27FC236}">
                <a16:creationId xmlns:a16="http://schemas.microsoft.com/office/drawing/2014/main" id="{EBDA2D5C-3DFE-266B-9B64-75EAE1E32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6057900" cy="5041900"/>
          </a:xfrm>
          <a:prstGeom prst="rect">
            <a:avLst/>
          </a:prstGeom>
        </p:spPr>
      </p:pic>
      <p:sp>
        <p:nvSpPr>
          <p:cNvPr id="4" name="TextBox 3">
            <a:extLst>
              <a:ext uri="{FF2B5EF4-FFF2-40B4-BE49-F238E27FC236}">
                <a16:creationId xmlns:a16="http://schemas.microsoft.com/office/drawing/2014/main" id="{A38E93C7-AE39-0269-E6DE-65B2930E332D}"/>
              </a:ext>
            </a:extLst>
          </p:cNvPr>
          <p:cNvSpPr txBox="1"/>
          <p:nvPr/>
        </p:nvSpPr>
        <p:spPr>
          <a:xfrm>
            <a:off x="56028" y="6488668"/>
            <a:ext cx="2672539" cy="369332"/>
          </a:xfrm>
          <a:prstGeom prst="rect">
            <a:avLst/>
          </a:prstGeom>
          <a:noFill/>
        </p:spPr>
        <p:txBody>
          <a:bodyPr wrap="none" rtlCol="0">
            <a:spAutoFit/>
          </a:bodyPr>
          <a:lstStyle/>
          <a:p>
            <a:r>
              <a:rPr lang="en-US" dirty="0">
                <a:solidFill>
                  <a:srgbClr val="BFBFBF"/>
                </a:solidFill>
              </a:rPr>
              <a:t>Yamada and Mellor (1975)</a:t>
            </a:r>
          </a:p>
        </p:txBody>
      </p:sp>
      <p:sp>
        <p:nvSpPr>
          <p:cNvPr id="5" name="TextBox 4">
            <a:extLst>
              <a:ext uri="{FF2B5EF4-FFF2-40B4-BE49-F238E27FC236}">
                <a16:creationId xmlns:a16="http://schemas.microsoft.com/office/drawing/2014/main" id="{A06A94B3-1FEC-6ECB-60F5-5E29EC7C40BB}"/>
              </a:ext>
            </a:extLst>
          </p:cNvPr>
          <p:cNvSpPr txBox="1"/>
          <p:nvPr/>
        </p:nvSpPr>
        <p:spPr>
          <a:xfrm>
            <a:off x="6389696" y="1777839"/>
            <a:ext cx="2297104" cy="1754326"/>
          </a:xfrm>
          <a:prstGeom prst="rect">
            <a:avLst/>
          </a:prstGeom>
          <a:noFill/>
        </p:spPr>
        <p:txBody>
          <a:bodyPr wrap="none" rtlCol="0">
            <a:spAutoFit/>
          </a:bodyPr>
          <a:lstStyle/>
          <a:p>
            <a:r>
              <a:rPr lang="en-US" dirty="0"/>
              <a:t>Max values ~ 100 m</a:t>
            </a:r>
            <a:r>
              <a:rPr lang="en-US" baseline="30000" dirty="0"/>
              <a:t>2</a:t>
            </a:r>
            <a:r>
              <a:rPr lang="en-US" dirty="0"/>
              <a:t>/s</a:t>
            </a:r>
          </a:p>
          <a:p>
            <a:endParaRPr lang="en-US" dirty="0"/>
          </a:p>
          <a:p>
            <a:r>
              <a:rPr lang="en-US" dirty="0"/>
              <a:t>Max in afternoon</a:t>
            </a:r>
          </a:p>
          <a:p>
            <a:endParaRPr lang="en-US" dirty="0"/>
          </a:p>
          <a:p>
            <a:r>
              <a:rPr lang="en-US" dirty="0"/>
              <a:t>Abrupt disappearance</a:t>
            </a:r>
          </a:p>
          <a:p>
            <a:r>
              <a:rPr lang="en-US" dirty="0"/>
              <a:t>  at night</a:t>
            </a:r>
          </a:p>
        </p:txBody>
      </p:sp>
      <p:pic>
        <p:nvPicPr>
          <p:cNvPr id="6" name="Picture 5" descr="Screen Shot 2016-02-09 at 4.48.06 PM.pdf">
            <a:extLst>
              <a:ext uri="{FF2B5EF4-FFF2-40B4-BE49-F238E27FC236}">
                <a16:creationId xmlns:a16="http://schemas.microsoft.com/office/drawing/2014/main" id="{0E8736C5-6701-DC8E-0711-70A759ED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118" y="3892366"/>
            <a:ext cx="3896178" cy="2984307"/>
          </a:xfrm>
          <a:prstGeom prst="rect">
            <a:avLst/>
          </a:prstGeom>
        </p:spPr>
      </p:pic>
      <p:sp>
        <p:nvSpPr>
          <p:cNvPr id="7" name="Slide Number Placeholder 6">
            <a:extLst>
              <a:ext uri="{FF2B5EF4-FFF2-40B4-BE49-F238E27FC236}">
                <a16:creationId xmlns:a16="http://schemas.microsoft.com/office/drawing/2014/main" id="{683ABBF5-B951-3766-7EAF-126C74193B8D}"/>
              </a:ext>
            </a:extLst>
          </p:cNvPr>
          <p:cNvSpPr>
            <a:spLocks noGrp="1"/>
          </p:cNvSpPr>
          <p:nvPr>
            <p:ph type="sldNum" sz="quarter" idx="12"/>
          </p:nvPr>
        </p:nvSpPr>
        <p:spPr/>
        <p:txBody>
          <a:bodyPr/>
          <a:lstStyle/>
          <a:p>
            <a:fld id="{8E3FBBD5-1602-7744-BAB0-075BA59CFE2E}" type="slidenum">
              <a:rPr lang="en-US" smtClean="0"/>
              <a:t>9</a:t>
            </a:fld>
            <a:endParaRPr lang="en-US"/>
          </a:p>
        </p:txBody>
      </p:sp>
      <p:pic>
        <p:nvPicPr>
          <p:cNvPr id="8" name="Picture 7">
            <a:extLst>
              <a:ext uri="{FF2B5EF4-FFF2-40B4-BE49-F238E27FC236}">
                <a16:creationId xmlns:a16="http://schemas.microsoft.com/office/drawing/2014/main" id="{5581FA4D-6780-CE39-F9DA-3714672DECDB}"/>
              </a:ext>
            </a:extLst>
          </p:cNvPr>
          <p:cNvPicPr>
            <a:picLocks noChangeAspect="1"/>
          </p:cNvPicPr>
          <p:nvPr/>
        </p:nvPicPr>
        <p:blipFill>
          <a:blip r:embed="rId5"/>
          <a:stretch>
            <a:fillRect/>
          </a:stretch>
        </p:blipFill>
        <p:spPr>
          <a:xfrm>
            <a:off x="180510" y="123219"/>
            <a:ext cx="1636415" cy="458196"/>
          </a:xfrm>
          <a:prstGeom prst="rect">
            <a:avLst/>
          </a:prstGeom>
        </p:spPr>
      </p:pic>
      <p:cxnSp>
        <p:nvCxnSpPr>
          <p:cNvPr id="9" name="Straight Connector 8">
            <a:extLst>
              <a:ext uri="{FF2B5EF4-FFF2-40B4-BE49-F238E27FC236}">
                <a16:creationId xmlns:a16="http://schemas.microsoft.com/office/drawing/2014/main" id="{16D68DFD-AA1F-242C-D6DE-078227B5A796}"/>
              </a:ext>
            </a:extLst>
          </p:cNvPr>
          <p:cNvCxnSpPr/>
          <p:nvPr/>
        </p:nvCxnSpPr>
        <p:spPr>
          <a:xfrm>
            <a:off x="3980539" y="1874236"/>
            <a:ext cx="15488" cy="2865568"/>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B18A608-6165-6196-F1BA-B56BF5C7CF2B}"/>
              </a:ext>
            </a:extLst>
          </p:cNvPr>
          <p:cNvCxnSpPr>
            <a:cxnSpLocks/>
          </p:cNvCxnSpPr>
          <p:nvPr/>
        </p:nvCxnSpPr>
        <p:spPr>
          <a:xfrm>
            <a:off x="7519366" y="4037611"/>
            <a:ext cx="0" cy="2221332"/>
          </a:xfrm>
          <a:prstGeom prst="line">
            <a:avLst/>
          </a:prstGeom>
          <a:ln w="571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626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23438</TotalTime>
  <Words>3394</Words>
  <Application>Microsoft Macintosh PowerPoint</Application>
  <PresentationFormat>On-screen Show (4:3)</PresentationFormat>
  <Paragraphs>563</Paragraphs>
  <Slides>68</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Courier</vt:lpstr>
      <vt:lpstr>Symbol</vt:lpstr>
      <vt:lpstr>Wingdings</vt:lpstr>
      <vt:lpstr>Office Theme</vt:lpstr>
      <vt:lpstr>Planetary Boundary Layer (PBL): Highlights of implementations</vt:lpstr>
      <vt:lpstr>Mellor and Yamada’s depiction of the PBL diurnal cycle</vt:lpstr>
      <vt:lpstr>PowerPoint Presentation</vt:lpstr>
      <vt:lpstr>PowerPoint Presentation</vt:lpstr>
      <vt:lpstr>PowerPoint Presentation</vt:lpstr>
      <vt:lpstr>PowerPoint Presentation</vt:lpstr>
      <vt:lpstr>PowerPoint Presentation</vt:lpstr>
      <vt:lpstr>PowerPoint Presentation</vt:lpstr>
      <vt:lpstr>Estimates of eddy mixing (Km)</vt:lpstr>
      <vt:lpstr>A strongly-heated afternoon PBL</vt:lpstr>
      <vt:lpstr>A strongly-heated afternoon PBL</vt:lpstr>
      <vt:lpstr>Evolution of well-mixed PBL #1</vt:lpstr>
      <vt:lpstr>Evolution of well-mixed PBL #2</vt:lpstr>
      <vt:lpstr>Evolution of well-mixed PBL #3</vt:lpstr>
      <vt:lpstr>Evolution of well-mixed PBL #4</vt:lpstr>
      <vt:lpstr>A strongly-heated afternoon PBL</vt:lpstr>
      <vt:lpstr>Great Plains wind profile: July 2016</vt:lpstr>
      <vt:lpstr>PowerPoint Presentation</vt:lpstr>
      <vt:lpstr>The well-mixed boundary layer</vt:lpstr>
      <vt:lpstr>The overnight residual layer</vt:lpstr>
      <vt:lpstr>Momentum: day vs. night</vt:lpstr>
      <vt:lpstr>Great Plains wind profiles: July 2016</vt:lpstr>
      <vt:lpstr>Some Richardson numbers</vt:lpstr>
      <vt:lpstr>Richardson number(s)</vt:lpstr>
      <vt:lpstr>Surface bulk Ri</vt:lpstr>
      <vt:lpstr>Turbulent kinetic energy</vt:lpstr>
      <vt:lpstr>Flux Richardson number</vt:lpstr>
      <vt:lpstr>Critical Richardson number (Ric)</vt:lpstr>
      <vt:lpstr>Ri, Ric and turbulence</vt:lpstr>
      <vt:lpstr>PowerPoint Presentation</vt:lpstr>
      <vt:lpstr>K-H instability</vt:lpstr>
      <vt:lpstr>Explicitly resolved eddies</vt:lpstr>
      <vt:lpstr>No resolved eddies,  parameterized mixing</vt:lpstr>
      <vt:lpstr>Implementing these ideas in the NWP model</vt:lpstr>
      <vt:lpstr>Eddy mixing for momentum (Km)</vt:lpstr>
      <vt:lpstr>Eddy mixing for momentum (Km)</vt:lpstr>
      <vt:lpstr>Reminder (1)</vt:lpstr>
      <vt:lpstr>Reminder (2)</vt:lpstr>
      <vt:lpstr>1st-order scheme</vt:lpstr>
      <vt:lpstr>A strongly-heated PBL</vt:lpstr>
      <vt:lpstr>A strongly-heated PBL</vt:lpstr>
      <vt:lpstr>A strongly-heated PBL</vt:lpstr>
      <vt:lpstr>1st-order scheme</vt:lpstr>
      <vt:lpstr>1st-order scheme</vt:lpstr>
      <vt:lpstr>Einstein’s admonition</vt:lpstr>
      <vt:lpstr>Beyond 1st-order schemes</vt:lpstr>
      <vt:lpstr>Eddy mixing for momentum (Km)</vt:lpstr>
      <vt:lpstr>K-profile parameterizations  (KPP)</vt:lpstr>
      <vt:lpstr>A simple KPP scheme</vt:lpstr>
      <vt:lpstr>A simple KPP scheme</vt:lpstr>
      <vt:lpstr>A simple KPP scheme</vt:lpstr>
      <vt:lpstr>A simple KPP scheme</vt:lpstr>
      <vt:lpstr>A simple KPP scheme</vt:lpstr>
      <vt:lpstr>Importance of PBL depth h</vt:lpstr>
      <vt:lpstr>That’s just local mixing.  There’s also nonlocal mixing and entrainment.</vt:lpstr>
      <vt:lpstr>Nonlocal mixing</vt:lpstr>
      <vt:lpstr>Reynolds-averaged q  equation</vt:lpstr>
      <vt:lpstr>Nonlocal mixing term added…</vt:lpstr>
      <vt:lpstr>Entrainment into PBL</vt:lpstr>
      <vt:lpstr>PBL entrainment</vt:lpstr>
      <vt:lpstr>Aside on California fog…</vt:lpstr>
      <vt:lpstr>PowerPoint Presentation</vt:lpstr>
      <vt:lpstr>A quick peek at TKE-based (Mellor-Yamada) schemes</vt:lpstr>
      <vt:lpstr>Recall from earlier…</vt:lpstr>
      <vt:lpstr>TKE and temperature variance</vt:lpstr>
      <vt:lpstr>PowerPoint Presentation</vt:lpstr>
      <vt:lpstr>There are a lot of different PBL schemes, incorporating a lot of different assumptions</vt:lpstr>
      <vt:lpstr>[end]</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Fovell</dc:creator>
  <cp:lastModifiedBy>Fovell, Robert</cp:lastModifiedBy>
  <cp:revision>207</cp:revision>
  <dcterms:created xsi:type="dcterms:W3CDTF">2016-02-09T21:27:26Z</dcterms:created>
  <dcterms:modified xsi:type="dcterms:W3CDTF">2024-02-27T16:24:24Z</dcterms:modified>
</cp:coreProperties>
</file>